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78" r:id="rId2"/>
    <p:sldId id="256" r:id="rId3"/>
    <p:sldId id="257" r:id="rId4"/>
    <p:sldId id="258" r:id="rId5"/>
    <p:sldId id="259"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91-CA9B-8C8C-1AA9-F88DC11341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D487A54-42E2-273C-206D-593881A9E9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2C2FA6D-99C6-E8DA-CA55-46088361E714}"/>
              </a:ext>
            </a:extLst>
          </p:cNvPr>
          <p:cNvSpPr>
            <a:spLocks noGrp="1"/>
          </p:cNvSpPr>
          <p:nvPr>
            <p:ph type="dt" sz="half" idx="10"/>
          </p:nvPr>
        </p:nvSpPr>
        <p:spPr/>
        <p:txBody>
          <a:bodyPr/>
          <a:lstStyle/>
          <a:p>
            <a:fld id="{978CAB56-379E-445D-8171-9C474B9EC38C}" type="datetimeFigureOut">
              <a:rPr lang="en-IN" smtClean="0"/>
              <a:t>09-12-2024</a:t>
            </a:fld>
            <a:endParaRPr lang="en-IN"/>
          </a:p>
        </p:txBody>
      </p:sp>
      <p:sp>
        <p:nvSpPr>
          <p:cNvPr id="5" name="Footer Placeholder 4">
            <a:extLst>
              <a:ext uri="{FF2B5EF4-FFF2-40B4-BE49-F238E27FC236}">
                <a16:creationId xmlns:a16="http://schemas.microsoft.com/office/drawing/2014/main" id="{B417D34B-1351-6E08-F427-FC2F371AD0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40E2F5-C6E1-8BA8-9769-8B8AC0EABD35}"/>
              </a:ext>
            </a:extLst>
          </p:cNvPr>
          <p:cNvSpPr>
            <a:spLocks noGrp="1"/>
          </p:cNvSpPr>
          <p:nvPr>
            <p:ph type="sldNum" sz="quarter" idx="12"/>
          </p:nvPr>
        </p:nvSpPr>
        <p:spPr/>
        <p:txBody>
          <a:bodyPr/>
          <a:lstStyle/>
          <a:p>
            <a:fld id="{983CC46F-CB93-4B42-A947-A5C269F03F4E}" type="slidenum">
              <a:rPr lang="en-IN" smtClean="0"/>
              <a:t>‹#›</a:t>
            </a:fld>
            <a:endParaRPr lang="en-IN"/>
          </a:p>
        </p:txBody>
      </p:sp>
    </p:spTree>
    <p:extLst>
      <p:ext uri="{BB962C8B-B14F-4D97-AF65-F5344CB8AC3E}">
        <p14:creationId xmlns:p14="http://schemas.microsoft.com/office/powerpoint/2010/main" val="3607500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50BD1-EECE-3891-5CAC-6B3A79DC5B5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9AD02C7-D74D-CF86-FAF1-EA2CCB212A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CCD2DF-93E0-6E05-AE55-325C472DEBBF}"/>
              </a:ext>
            </a:extLst>
          </p:cNvPr>
          <p:cNvSpPr>
            <a:spLocks noGrp="1"/>
          </p:cNvSpPr>
          <p:nvPr>
            <p:ph type="dt" sz="half" idx="10"/>
          </p:nvPr>
        </p:nvSpPr>
        <p:spPr/>
        <p:txBody>
          <a:bodyPr/>
          <a:lstStyle/>
          <a:p>
            <a:fld id="{978CAB56-379E-445D-8171-9C474B9EC38C}" type="datetimeFigureOut">
              <a:rPr lang="en-IN" smtClean="0"/>
              <a:t>09-12-2024</a:t>
            </a:fld>
            <a:endParaRPr lang="en-IN"/>
          </a:p>
        </p:txBody>
      </p:sp>
      <p:sp>
        <p:nvSpPr>
          <p:cNvPr id="5" name="Footer Placeholder 4">
            <a:extLst>
              <a:ext uri="{FF2B5EF4-FFF2-40B4-BE49-F238E27FC236}">
                <a16:creationId xmlns:a16="http://schemas.microsoft.com/office/drawing/2014/main" id="{CC885144-F732-0FE0-F635-6165464D3B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199887-BC87-6752-6DF5-1674B075C42E}"/>
              </a:ext>
            </a:extLst>
          </p:cNvPr>
          <p:cNvSpPr>
            <a:spLocks noGrp="1"/>
          </p:cNvSpPr>
          <p:nvPr>
            <p:ph type="sldNum" sz="quarter" idx="12"/>
          </p:nvPr>
        </p:nvSpPr>
        <p:spPr/>
        <p:txBody>
          <a:bodyPr/>
          <a:lstStyle/>
          <a:p>
            <a:fld id="{983CC46F-CB93-4B42-A947-A5C269F03F4E}" type="slidenum">
              <a:rPr lang="en-IN" smtClean="0"/>
              <a:t>‹#›</a:t>
            </a:fld>
            <a:endParaRPr lang="en-IN"/>
          </a:p>
        </p:txBody>
      </p:sp>
    </p:spTree>
    <p:extLst>
      <p:ext uri="{BB962C8B-B14F-4D97-AF65-F5344CB8AC3E}">
        <p14:creationId xmlns:p14="http://schemas.microsoft.com/office/powerpoint/2010/main" val="358136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975CF7-0DD3-7D55-6612-6E90E48FA15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5979BBD-C6E5-54EE-5153-DAFCC774CA5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73B3FD-F0EE-BFD9-8362-79E3AE524D11}"/>
              </a:ext>
            </a:extLst>
          </p:cNvPr>
          <p:cNvSpPr>
            <a:spLocks noGrp="1"/>
          </p:cNvSpPr>
          <p:nvPr>
            <p:ph type="dt" sz="half" idx="10"/>
          </p:nvPr>
        </p:nvSpPr>
        <p:spPr/>
        <p:txBody>
          <a:bodyPr/>
          <a:lstStyle/>
          <a:p>
            <a:fld id="{978CAB56-379E-445D-8171-9C474B9EC38C}" type="datetimeFigureOut">
              <a:rPr lang="en-IN" smtClean="0"/>
              <a:t>09-12-2024</a:t>
            </a:fld>
            <a:endParaRPr lang="en-IN"/>
          </a:p>
        </p:txBody>
      </p:sp>
      <p:sp>
        <p:nvSpPr>
          <p:cNvPr id="5" name="Footer Placeholder 4">
            <a:extLst>
              <a:ext uri="{FF2B5EF4-FFF2-40B4-BE49-F238E27FC236}">
                <a16:creationId xmlns:a16="http://schemas.microsoft.com/office/drawing/2014/main" id="{09130AFD-89DA-E9FA-940F-94AC7CD756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830DC6-AE91-278C-D577-E6B5440388A0}"/>
              </a:ext>
            </a:extLst>
          </p:cNvPr>
          <p:cNvSpPr>
            <a:spLocks noGrp="1"/>
          </p:cNvSpPr>
          <p:nvPr>
            <p:ph type="sldNum" sz="quarter" idx="12"/>
          </p:nvPr>
        </p:nvSpPr>
        <p:spPr/>
        <p:txBody>
          <a:bodyPr/>
          <a:lstStyle/>
          <a:p>
            <a:fld id="{983CC46F-CB93-4B42-A947-A5C269F03F4E}" type="slidenum">
              <a:rPr lang="en-IN" smtClean="0"/>
              <a:t>‹#›</a:t>
            </a:fld>
            <a:endParaRPr lang="en-IN"/>
          </a:p>
        </p:txBody>
      </p:sp>
    </p:spTree>
    <p:extLst>
      <p:ext uri="{BB962C8B-B14F-4D97-AF65-F5344CB8AC3E}">
        <p14:creationId xmlns:p14="http://schemas.microsoft.com/office/powerpoint/2010/main" val="1853821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99474-12C9-AB33-56F7-45EE650D263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6D8F372-5597-84B7-5B78-DAFA442628F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992563-33D5-0AA5-A528-9410AE103F45}"/>
              </a:ext>
            </a:extLst>
          </p:cNvPr>
          <p:cNvSpPr>
            <a:spLocks noGrp="1"/>
          </p:cNvSpPr>
          <p:nvPr>
            <p:ph type="dt" sz="half" idx="10"/>
          </p:nvPr>
        </p:nvSpPr>
        <p:spPr/>
        <p:txBody>
          <a:bodyPr/>
          <a:lstStyle/>
          <a:p>
            <a:fld id="{978CAB56-379E-445D-8171-9C474B9EC38C}" type="datetimeFigureOut">
              <a:rPr lang="en-IN" smtClean="0"/>
              <a:t>09-12-2024</a:t>
            </a:fld>
            <a:endParaRPr lang="en-IN"/>
          </a:p>
        </p:txBody>
      </p:sp>
      <p:sp>
        <p:nvSpPr>
          <p:cNvPr id="5" name="Footer Placeholder 4">
            <a:extLst>
              <a:ext uri="{FF2B5EF4-FFF2-40B4-BE49-F238E27FC236}">
                <a16:creationId xmlns:a16="http://schemas.microsoft.com/office/drawing/2014/main" id="{E8CD6220-A914-9EF1-150B-48326CC83B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C8793F-140B-A104-E338-2F4342CDE210}"/>
              </a:ext>
            </a:extLst>
          </p:cNvPr>
          <p:cNvSpPr>
            <a:spLocks noGrp="1"/>
          </p:cNvSpPr>
          <p:nvPr>
            <p:ph type="sldNum" sz="quarter" idx="12"/>
          </p:nvPr>
        </p:nvSpPr>
        <p:spPr/>
        <p:txBody>
          <a:bodyPr/>
          <a:lstStyle/>
          <a:p>
            <a:fld id="{983CC46F-CB93-4B42-A947-A5C269F03F4E}" type="slidenum">
              <a:rPr lang="en-IN" smtClean="0"/>
              <a:t>‹#›</a:t>
            </a:fld>
            <a:endParaRPr lang="en-IN"/>
          </a:p>
        </p:txBody>
      </p:sp>
    </p:spTree>
    <p:extLst>
      <p:ext uri="{BB962C8B-B14F-4D97-AF65-F5344CB8AC3E}">
        <p14:creationId xmlns:p14="http://schemas.microsoft.com/office/powerpoint/2010/main" val="3546630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DAC85-ECBF-B78F-D4BB-603D5D5DC3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6AFF84D-4D2A-FED5-D9DF-4AA8289988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30DE83-A41B-FC74-5367-147F9570AB7B}"/>
              </a:ext>
            </a:extLst>
          </p:cNvPr>
          <p:cNvSpPr>
            <a:spLocks noGrp="1"/>
          </p:cNvSpPr>
          <p:nvPr>
            <p:ph type="dt" sz="half" idx="10"/>
          </p:nvPr>
        </p:nvSpPr>
        <p:spPr/>
        <p:txBody>
          <a:bodyPr/>
          <a:lstStyle/>
          <a:p>
            <a:fld id="{978CAB56-379E-445D-8171-9C474B9EC38C}" type="datetimeFigureOut">
              <a:rPr lang="en-IN" smtClean="0"/>
              <a:t>09-12-2024</a:t>
            </a:fld>
            <a:endParaRPr lang="en-IN"/>
          </a:p>
        </p:txBody>
      </p:sp>
      <p:sp>
        <p:nvSpPr>
          <p:cNvPr id="5" name="Footer Placeholder 4">
            <a:extLst>
              <a:ext uri="{FF2B5EF4-FFF2-40B4-BE49-F238E27FC236}">
                <a16:creationId xmlns:a16="http://schemas.microsoft.com/office/drawing/2014/main" id="{05C2A401-35DA-5FCC-2341-87D3A00F68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BD7036-7350-2F28-DB06-BB65F03DDE2F}"/>
              </a:ext>
            </a:extLst>
          </p:cNvPr>
          <p:cNvSpPr>
            <a:spLocks noGrp="1"/>
          </p:cNvSpPr>
          <p:nvPr>
            <p:ph type="sldNum" sz="quarter" idx="12"/>
          </p:nvPr>
        </p:nvSpPr>
        <p:spPr/>
        <p:txBody>
          <a:bodyPr/>
          <a:lstStyle/>
          <a:p>
            <a:fld id="{983CC46F-CB93-4B42-A947-A5C269F03F4E}" type="slidenum">
              <a:rPr lang="en-IN" smtClean="0"/>
              <a:t>‹#›</a:t>
            </a:fld>
            <a:endParaRPr lang="en-IN"/>
          </a:p>
        </p:txBody>
      </p:sp>
    </p:spTree>
    <p:extLst>
      <p:ext uri="{BB962C8B-B14F-4D97-AF65-F5344CB8AC3E}">
        <p14:creationId xmlns:p14="http://schemas.microsoft.com/office/powerpoint/2010/main" val="3220160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BBA6C-DABC-E27B-AFB3-089BE46D2CC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419F297-EE33-3850-2285-32906ED385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CF23422-8DE2-FBCC-A09E-A40133AAE1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DF7B143-688A-B756-1C0A-1090633033F5}"/>
              </a:ext>
            </a:extLst>
          </p:cNvPr>
          <p:cNvSpPr>
            <a:spLocks noGrp="1"/>
          </p:cNvSpPr>
          <p:nvPr>
            <p:ph type="dt" sz="half" idx="10"/>
          </p:nvPr>
        </p:nvSpPr>
        <p:spPr/>
        <p:txBody>
          <a:bodyPr/>
          <a:lstStyle/>
          <a:p>
            <a:fld id="{978CAB56-379E-445D-8171-9C474B9EC38C}" type="datetimeFigureOut">
              <a:rPr lang="en-IN" smtClean="0"/>
              <a:t>09-12-2024</a:t>
            </a:fld>
            <a:endParaRPr lang="en-IN"/>
          </a:p>
        </p:txBody>
      </p:sp>
      <p:sp>
        <p:nvSpPr>
          <p:cNvPr id="6" name="Footer Placeholder 5">
            <a:extLst>
              <a:ext uri="{FF2B5EF4-FFF2-40B4-BE49-F238E27FC236}">
                <a16:creationId xmlns:a16="http://schemas.microsoft.com/office/drawing/2014/main" id="{179A2AC7-7C4E-16F7-8F6F-608790F11CE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CF8813E-5B48-8A75-A07A-7CC3925D1A31}"/>
              </a:ext>
            </a:extLst>
          </p:cNvPr>
          <p:cNvSpPr>
            <a:spLocks noGrp="1"/>
          </p:cNvSpPr>
          <p:nvPr>
            <p:ph type="sldNum" sz="quarter" idx="12"/>
          </p:nvPr>
        </p:nvSpPr>
        <p:spPr/>
        <p:txBody>
          <a:bodyPr/>
          <a:lstStyle/>
          <a:p>
            <a:fld id="{983CC46F-CB93-4B42-A947-A5C269F03F4E}" type="slidenum">
              <a:rPr lang="en-IN" smtClean="0"/>
              <a:t>‹#›</a:t>
            </a:fld>
            <a:endParaRPr lang="en-IN"/>
          </a:p>
        </p:txBody>
      </p:sp>
    </p:spTree>
    <p:extLst>
      <p:ext uri="{BB962C8B-B14F-4D97-AF65-F5344CB8AC3E}">
        <p14:creationId xmlns:p14="http://schemas.microsoft.com/office/powerpoint/2010/main" val="239638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24657-3341-165E-CADB-BC6254AE68B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ED7D41D-7004-CEA2-C914-32E70BB07C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6DF6F1-238F-7785-8501-07119A56EF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902BDEC-5F82-02A9-4048-2B4A959F35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FD7771-F4E1-56AD-DC89-548B9111A1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B7B7182-0AFF-1A56-C12A-22F24F7E670A}"/>
              </a:ext>
            </a:extLst>
          </p:cNvPr>
          <p:cNvSpPr>
            <a:spLocks noGrp="1"/>
          </p:cNvSpPr>
          <p:nvPr>
            <p:ph type="dt" sz="half" idx="10"/>
          </p:nvPr>
        </p:nvSpPr>
        <p:spPr/>
        <p:txBody>
          <a:bodyPr/>
          <a:lstStyle/>
          <a:p>
            <a:fld id="{978CAB56-379E-445D-8171-9C474B9EC38C}" type="datetimeFigureOut">
              <a:rPr lang="en-IN" smtClean="0"/>
              <a:t>09-12-2024</a:t>
            </a:fld>
            <a:endParaRPr lang="en-IN"/>
          </a:p>
        </p:txBody>
      </p:sp>
      <p:sp>
        <p:nvSpPr>
          <p:cNvPr id="8" name="Footer Placeholder 7">
            <a:extLst>
              <a:ext uri="{FF2B5EF4-FFF2-40B4-BE49-F238E27FC236}">
                <a16:creationId xmlns:a16="http://schemas.microsoft.com/office/drawing/2014/main" id="{61668D7E-DE49-61B8-D1BF-CD6EB24DF75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A3A98F5-E15F-B6A4-2B07-AD299AC135A1}"/>
              </a:ext>
            </a:extLst>
          </p:cNvPr>
          <p:cNvSpPr>
            <a:spLocks noGrp="1"/>
          </p:cNvSpPr>
          <p:nvPr>
            <p:ph type="sldNum" sz="quarter" idx="12"/>
          </p:nvPr>
        </p:nvSpPr>
        <p:spPr/>
        <p:txBody>
          <a:bodyPr/>
          <a:lstStyle/>
          <a:p>
            <a:fld id="{983CC46F-CB93-4B42-A947-A5C269F03F4E}" type="slidenum">
              <a:rPr lang="en-IN" smtClean="0"/>
              <a:t>‹#›</a:t>
            </a:fld>
            <a:endParaRPr lang="en-IN"/>
          </a:p>
        </p:txBody>
      </p:sp>
    </p:spTree>
    <p:extLst>
      <p:ext uri="{BB962C8B-B14F-4D97-AF65-F5344CB8AC3E}">
        <p14:creationId xmlns:p14="http://schemas.microsoft.com/office/powerpoint/2010/main" val="2427397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841FD-C26F-5CFA-F197-6829FC6367A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FCA430C-62B4-0210-5B09-CD46CB291BBC}"/>
              </a:ext>
            </a:extLst>
          </p:cNvPr>
          <p:cNvSpPr>
            <a:spLocks noGrp="1"/>
          </p:cNvSpPr>
          <p:nvPr>
            <p:ph type="dt" sz="half" idx="10"/>
          </p:nvPr>
        </p:nvSpPr>
        <p:spPr/>
        <p:txBody>
          <a:bodyPr/>
          <a:lstStyle/>
          <a:p>
            <a:fld id="{978CAB56-379E-445D-8171-9C474B9EC38C}" type="datetimeFigureOut">
              <a:rPr lang="en-IN" smtClean="0"/>
              <a:t>09-12-2024</a:t>
            </a:fld>
            <a:endParaRPr lang="en-IN"/>
          </a:p>
        </p:txBody>
      </p:sp>
      <p:sp>
        <p:nvSpPr>
          <p:cNvPr id="4" name="Footer Placeholder 3">
            <a:extLst>
              <a:ext uri="{FF2B5EF4-FFF2-40B4-BE49-F238E27FC236}">
                <a16:creationId xmlns:a16="http://schemas.microsoft.com/office/drawing/2014/main" id="{E7324703-706F-B564-DF4C-27FF581D79D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0BD29AE-0454-6612-23FE-705A35FD2EDE}"/>
              </a:ext>
            </a:extLst>
          </p:cNvPr>
          <p:cNvSpPr>
            <a:spLocks noGrp="1"/>
          </p:cNvSpPr>
          <p:nvPr>
            <p:ph type="sldNum" sz="quarter" idx="12"/>
          </p:nvPr>
        </p:nvSpPr>
        <p:spPr/>
        <p:txBody>
          <a:bodyPr/>
          <a:lstStyle/>
          <a:p>
            <a:fld id="{983CC46F-CB93-4B42-A947-A5C269F03F4E}" type="slidenum">
              <a:rPr lang="en-IN" smtClean="0"/>
              <a:t>‹#›</a:t>
            </a:fld>
            <a:endParaRPr lang="en-IN"/>
          </a:p>
        </p:txBody>
      </p:sp>
    </p:spTree>
    <p:extLst>
      <p:ext uri="{BB962C8B-B14F-4D97-AF65-F5344CB8AC3E}">
        <p14:creationId xmlns:p14="http://schemas.microsoft.com/office/powerpoint/2010/main" val="3503043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636547-9F4A-F66E-1E69-E8638B91FEE4}"/>
              </a:ext>
            </a:extLst>
          </p:cNvPr>
          <p:cNvSpPr>
            <a:spLocks noGrp="1"/>
          </p:cNvSpPr>
          <p:nvPr>
            <p:ph type="dt" sz="half" idx="10"/>
          </p:nvPr>
        </p:nvSpPr>
        <p:spPr/>
        <p:txBody>
          <a:bodyPr/>
          <a:lstStyle/>
          <a:p>
            <a:fld id="{978CAB56-379E-445D-8171-9C474B9EC38C}" type="datetimeFigureOut">
              <a:rPr lang="en-IN" smtClean="0"/>
              <a:t>09-12-2024</a:t>
            </a:fld>
            <a:endParaRPr lang="en-IN"/>
          </a:p>
        </p:txBody>
      </p:sp>
      <p:sp>
        <p:nvSpPr>
          <p:cNvPr id="3" name="Footer Placeholder 2">
            <a:extLst>
              <a:ext uri="{FF2B5EF4-FFF2-40B4-BE49-F238E27FC236}">
                <a16:creationId xmlns:a16="http://schemas.microsoft.com/office/drawing/2014/main" id="{3BE77F0E-B00B-CA87-39F5-4E20F0906BB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810F09D-3DD9-7FA0-49BC-51B0E3A7C004}"/>
              </a:ext>
            </a:extLst>
          </p:cNvPr>
          <p:cNvSpPr>
            <a:spLocks noGrp="1"/>
          </p:cNvSpPr>
          <p:nvPr>
            <p:ph type="sldNum" sz="quarter" idx="12"/>
          </p:nvPr>
        </p:nvSpPr>
        <p:spPr/>
        <p:txBody>
          <a:bodyPr/>
          <a:lstStyle/>
          <a:p>
            <a:fld id="{983CC46F-CB93-4B42-A947-A5C269F03F4E}" type="slidenum">
              <a:rPr lang="en-IN" smtClean="0"/>
              <a:t>‹#›</a:t>
            </a:fld>
            <a:endParaRPr lang="en-IN"/>
          </a:p>
        </p:txBody>
      </p:sp>
    </p:spTree>
    <p:extLst>
      <p:ext uri="{BB962C8B-B14F-4D97-AF65-F5344CB8AC3E}">
        <p14:creationId xmlns:p14="http://schemas.microsoft.com/office/powerpoint/2010/main" val="3478956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A5788-1FC8-443A-F080-DAAC64B8AC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640FA12-77C1-7C1F-235C-31E74345BB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F85B69A-F255-B15F-E168-FCAC1EA203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040D2F-1F28-9598-F369-7015588D6174}"/>
              </a:ext>
            </a:extLst>
          </p:cNvPr>
          <p:cNvSpPr>
            <a:spLocks noGrp="1"/>
          </p:cNvSpPr>
          <p:nvPr>
            <p:ph type="dt" sz="half" idx="10"/>
          </p:nvPr>
        </p:nvSpPr>
        <p:spPr/>
        <p:txBody>
          <a:bodyPr/>
          <a:lstStyle/>
          <a:p>
            <a:fld id="{978CAB56-379E-445D-8171-9C474B9EC38C}" type="datetimeFigureOut">
              <a:rPr lang="en-IN" smtClean="0"/>
              <a:t>09-12-2024</a:t>
            </a:fld>
            <a:endParaRPr lang="en-IN"/>
          </a:p>
        </p:txBody>
      </p:sp>
      <p:sp>
        <p:nvSpPr>
          <p:cNvPr id="6" name="Footer Placeholder 5">
            <a:extLst>
              <a:ext uri="{FF2B5EF4-FFF2-40B4-BE49-F238E27FC236}">
                <a16:creationId xmlns:a16="http://schemas.microsoft.com/office/drawing/2014/main" id="{69F9A4D0-08D2-7776-702B-0142A534C1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B0A4985-4E04-8C8A-B37D-D305C3D42F26}"/>
              </a:ext>
            </a:extLst>
          </p:cNvPr>
          <p:cNvSpPr>
            <a:spLocks noGrp="1"/>
          </p:cNvSpPr>
          <p:nvPr>
            <p:ph type="sldNum" sz="quarter" idx="12"/>
          </p:nvPr>
        </p:nvSpPr>
        <p:spPr/>
        <p:txBody>
          <a:bodyPr/>
          <a:lstStyle/>
          <a:p>
            <a:fld id="{983CC46F-CB93-4B42-A947-A5C269F03F4E}" type="slidenum">
              <a:rPr lang="en-IN" smtClean="0"/>
              <a:t>‹#›</a:t>
            </a:fld>
            <a:endParaRPr lang="en-IN"/>
          </a:p>
        </p:txBody>
      </p:sp>
    </p:spTree>
    <p:extLst>
      <p:ext uri="{BB962C8B-B14F-4D97-AF65-F5344CB8AC3E}">
        <p14:creationId xmlns:p14="http://schemas.microsoft.com/office/powerpoint/2010/main" val="3696927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90541-D7CC-EF18-6F1B-E520635A94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1ACFA6D-9C64-2D4D-B8ED-50019406DA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DA0E425-67E8-CB20-0CA9-8D83BF8459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65175E-AF62-E101-2F18-9DAFFFFBBD9E}"/>
              </a:ext>
            </a:extLst>
          </p:cNvPr>
          <p:cNvSpPr>
            <a:spLocks noGrp="1"/>
          </p:cNvSpPr>
          <p:nvPr>
            <p:ph type="dt" sz="half" idx="10"/>
          </p:nvPr>
        </p:nvSpPr>
        <p:spPr/>
        <p:txBody>
          <a:bodyPr/>
          <a:lstStyle/>
          <a:p>
            <a:fld id="{978CAB56-379E-445D-8171-9C474B9EC38C}" type="datetimeFigureOut">
              <a:rPr lang="en-IN" smtClean="0"/>
              <a:t>09-12-2024</a:t>
            </a:fld>
            <a:endParaRPr lang="en-IN"/>
          </a:p>
        </p:txBody>
      </p:sp>
      <p:sp>
        <p:nvSpPr>
          <p:cNvPr id="6" name="Footer Placeholder 5">
            <a:extLst>
              <a:ext uri="{FF2B5EF4-FFF2-40B4-BE49-F238E27FC236}">
                <a16:creationId xmlns:a16="http://schemas.microsoft.com/office/drawing/2014/main" id="{02583BF0-F979-7DBB-1FDF-D5B0D2AFD58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1020C06-3BC2-D29B-38CC-5818B31E67CA}"/>
              </a:ext>
            </a:extLst>
          </p:cNvPr>
          <p:cNvSpPr>
            <a:spLocks noGrp="1"/>
          </p:cNvSpPr>
          <p:nvPr>
            <p:ph type="sldNum" sz="quarter" idx="12"/>
          </p:nvPr>
        </p:nvSpPr>
        <p:spPr/>
        <p:txBody>
          <a:bodyPr/>
          <a:lstStyle/>
          <a:p>
            <a:fld id="{983CC46F-CB93-4B42-A947-A5C269F03F4E}" type="slidenum">
              <a:rPr lang="en-IN" smtClean="0"/>
              <a:t>‹#›</a:t>
            </a:fld>
            <a:endParaRPr lang="en-IN"/>
          </a:p>
        </p:txBody>
      </p:sp>
    </p:spTree>
    <p:extLst>
      <p:ext uri="{BB962C8B-B14F-4D97-AF65-F5344CB8AC3E}">
        <p14:creationId xmlns:p14="http://schemas.microsoft.com/office/powerpoint/2010/main" val="69748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A44799-3058-BDC6-BF80-ED9222C801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9D310E7-42D5-B293-6900-0804DAD21C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4B74EB-A94A-7DBD-A382-7DCDFB2C8A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8CAB56-379E-445D-8171-9C474B9EC38C}" type="datetimeFigureOut">
              <a:rPr lang="en-IN" smtClean="0"/>
              <a:t>09-12-2024</a:t>
            </a:fld>
            <a:endParaRPr lang="en-IN"/>
          </a:p>
        </p:txBody>
      </p:sp>
      <p:sp>
        <p:nvSpPr>
          <p:cNvPr id="5" name="Footer Placeholder 4">
            <a:extLst>
              <a:ext uri="{FF2B5EF4-FFF2-40B4-BE49-F238E27FC236}">
                <a16:creationId xmlns:a16="http://schemas.microsoft.com/office/drawing/2014/main" id="{94A19BF0-F1B2-2665-F146-62B453BC07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AF39565-9B3F-E664-33BB-542D290C5F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3CC46F-CB93-4B42-A947-A5C269F03F4E}" type="slidenum">
              <a:rPr lang="en-IN" smtClean="0"/>
              <a:t>‹#›</a:t>
            </a:fld>
            <a:endParaRPr lang="en-IN"/>
          </a:p>
        </p:txBody>
      </p:sp>
    </p:spTree>
    <p:extLst>
      <p:ext uri="{BB962C8B-B14F-4D97-AF65-F5344CB8AC3E}">
        <p14:creationId xmlns:p14="http://schemas.microsoft.com/office/powerpoint/2010/main" val="159048924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A8A9B-0F35-514D-4B09-51AE1053E690}"/>
              </a:ext>
            </a:extLst>
          </p:cNvPr>
          <p:cNvSpPr>
            <a:spLocks noGrp="1"/>
          </p:cNvSpPr>
          <p:nvPr>
            <p:ph type="title"/>
          </p:nvPr>
        </p:nvSpPr>
        <p:spPr>
          <a:xfrm>
            <a:off x="1088571" y="365125"/>
            <a:ext cx="9753600" cy="2323646"/>
          </a:xfrm>
        </p:spPr>
        <p:txBody>
          <a:bodyPr>
            <a:normAutofit/>
          </a:bodyPr>
          <a:lstStyle/>
          <a:p>
            <a:pPr algn="ctr">
              <a:lnSpc>
                <a:spcPct val="115000"/>
              </a:lnSpc>
              <a:spcAft>
                <a:spcPts val="800"/>
              </a:spcAft>
            </a:pPr>
            <a:r>
              <a:rPr lang="en-IN" sz="1800" b="1" kern="100" dirty="0">
                <a:effectLst/>
                <a:latin typeface="Times New Roman" panose="02020603050405020304" pitchFamily="18" charset="0"/>
                <a:ea typeface="Aptos" panose="020B0004020202020204" pitchFamily="34" charset="0"/>
                <a:cs typeface="Gautami" panose="020B0502040204020203" pitchFamily="34" charset="0"/>
              </a:rPr>
              <a:t>TRAIN DELAY PREDICTION USING MACHINE LEARNING</a:t>
            </a:r>
            <a:endParaRPr lang="en-IN" sz="1800" kern="100" dirty="0">
              <a:effectLst/>
              <a:latin typeface="Aptos" panose="020B0004020202020204" pitchFamily="34" charset="0"/>
              <a:ea typeface="Aptos" panose="020B0004020202020204" pitchFamily="34" charset="0"/>
              <a:cs typeface="Gautami" panose="020B0502040204020203" pitchFamily="34" charset="0"/>
            </a:endParaRPr>
          </a:p>
        </p:txBody>
      </p:sp>
    </p:spTree>
    <p:extLst>
      <p:ext uri="{BB962C8B-B14F-4D97-AF65-F5344CB8AC3E}">
        <p14:creationId xmlns:p14="http://schemas.microsoft.com/office/powerpoint/2010/main" val="2742933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8E249F-B978-9CBB-F3B3-5BC92F7B2DCB}"/>
            </a:ext>
          </a:extLst>
        </p:cNvPr>
        <p:cNvGrpSpPr/>
        <p:nvPr/>
      </p:nvGrpSpPr>
      <p:grpSpPr>
        <a:xfrm>
          <a:off x="0" y="0"/>
          <a:ext cx="0" cy="0"/>
          <a:chOff x="0" y="0"/>
          <a:chExt cx="0" cy="0"/>
        </a:xfrm>
      </p:grpSpPr>
      <p:sp>
        <p:nvSpPr>
          <p:cNvPr id="2" name="Subtitle 1">
            <a:extLst>
              <a:ext uri="{FF2B5EF4-FFF2-40B4-BE49-F238E27FC236}">
                <a16:creationId xmlns:a16="http://schemas.microsoft.com/office/drawing/2014/main" id="{D9946304-0A22-F36B-7F95-483928971065}"/>
              </a:ext>
            </a:extLst>
          </p:cNvPr>
          <p:cNvSpPr>
            <a:spLocks noGrp="1" noChangeArrowheads="1"/>
          </p:cNvSpPr>
          <p:nvPr>
            <p:ph type="subTitle" idx="1"/>
          </p:nvPr>
        </p:nvSpPr>
        <p:spPr bwMode="auto">
          <a:xfrm>
            <a:off x="1055233" y="1082204"/>
            <a:ext cx="9699851" cy="4693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Software Components:</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rPr>
              <a:t>1.Matplotli</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rPr>
              <a:t>2.NumPy </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rPr>
              <a:t>3</a:t>
            </a:r>
            <a:r>
              <a:rPr kumimoji="0" lang="en-US" altLang="en-US" sz="2000" i="0" u="none" strike="noStrike" cap="none" normalizeH="0" baseline="0" dirty="0">
                <a:ln>
                  <a:noFill/>
                </a:ln>
                <a:solidFill>
                  <a:schemeClr val="tx1"/>
                </a:solidFill>
                <a:effectLst/>
                <a:latin typeface="Arial" panose="020B0604020202020204" pitchFamily="34" charset="0"/>
              </a:rPr>
              <a:t>.</a:t>
            </a:r>
            <a:r>
              <a:rPr lang="en-IN" sz="1600" dirty="0"/>
              <a:t> </a:t>
            </a:r>
            <a:r>
              <a:rPr lang="en-IN" dirty="0"/>
              <a:t>Scikit-learn</a:t>
            </a:r>
            <a:endParaRPr 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rPr>
              <a:t>4. Flask</a:t>
            </a:r>
          </a:p>
          <a:p>
            <a:pPr marL="0" marR="0" lvl="0" indent="0" algn="l" defTabSz="914400" rtl="0" eaLnBrk="0" fontAlgn="base" latinLnBrk="0" hangingPunct="0">
              <a:lnSpc>
                <a:spcPct val="100000"/>
              </a:lnSpc>
              <a:spcBef>
                <a:spcPct val="0"/>
              </a:spcBef>
              <a:spcAft>
                <a:spcPct val="0"/>
              </a:spcAft>
              <a:buClrTx/>
              <a:buSzTx/>
              <a:tabLst/>
            </a:pPr>
            <a:r>
              <a:rPr lang="en-US" altLang="en-US" sz="2000" dirty="0">
                <a:latin typeface="Arial" panose="020B0604020202020204" pitchFamily="34" charset="0"/>
              </a:rPr>
              <a:t>5. </a:t>
            </a:r>
            <a:r>
              <a:rPr lang="en-US" altLang="en-US" sz="2000" dirty="0" err="1">
                <a:latin typeface="Arial" panose="020B0604020202020204" pitchFamily="34" charset="0"/>
              </a:rPr>
              <a:t>Joblib</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Hardware Components:</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rPr>
              <a:t>1.GPU (Graphics Processing Unit) </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0" i="0" u="none" strike="noStrike" cap="none" normalizeH="0" baseline="0" dirty="0">
                <a:ln>
                  <a:noFill/>
                </a:ln>
                <a:solidFill>
                  <a:schemeClr val="tx1"/>
                </a:solidFill>
                <a:effectLst/>
                <a:latin typeface="Arial" panose="020B0604020202020204" pitchFamily="34" charset="0"/>
              </a:rPr>
              <a:t>CPU (Central Processing Unit) </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0" i="0" u="none" strike="noStrike" cap="none" normalizeH="0" baseline="0" dirty="0">
                <a:ln>
                  <a:noFill/>
                </a:ln>
                <a:solidFill>
                  <a:schemeClr val="tx1"/>
                </a:solidFill>
                <a:effectLst/>
                <a:latin typeface="Arial" panose="020B0604020202020204" pitchFamily="34" charset="0"/>
              </a:rPr>
              <a:t>RAM (Random Access Memory) </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0" i="0" u="none" strike="noStrike" cap="none" normalizeH="0" baseline="0" dirty="0">
                <a:ln>
                  <a:noFill/>
                </a:ln>
                <a:solidFill>
                  <a:schemeClr val="tx1"/>
                </a:solidFill>
                <a:effectLst/>
                <a:latin typeface="Arial" panose="020B0604020202020204" pitchFamily="34" charset="0"/>
              </a:rPr>
              <a:t>Storage </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2000" b="0" i="0" u="none" strike="noStrike" cap="none" normalizeH="0" baseline="0" dirty="0">
                <a:ln>
                  <a:noFill/>
                </a:ln>
                <a:solidFill>
                  <a:schemeClr val="tx1"/>
                </a:solidFill>
                <a:effectLst/>
                <a:latin typeface="Arial" panose="020B0604020202020204" pitchFamily="34" charset="0"/>
              </a:rPr>
              <a:t>Edge Device (Optional) </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2000" b="0" i="0" u="none" strike="noStrike" cap="none" normalizeH="0" baseline="0" dirty="0">
                <a:ln>
                  <a:noFill/>
                </a:ln>
                <a:solidFill>
                  <a:schemeClr val="tx1"/>
                </a:solidFill>
                <a:effectLst/>
                <a:latin typeface="Arial" panose="020B0604020202020204" pitchFamily="34" charset="0"/>
              </a:rPr>
              <a:t>Power Supply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540779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2289ED-4019-4AB1-53EC-10054D2821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188128-3CA9-A40B-35C2-518A5F5A58EA}"/>
              </a:ext>
            </a:extLst>
          </p:cNvPr>
          <p:cNvSpPr>
            <a:spLocks noGrp="1"/>
          </p:cNvSpPr>
          <p:nvPr>
            <p:ph type="ctrTitle"/>
          </p:nvPr>
        </p:nvSpPr>
        <p:spPr>
          <a:xfrm>
            <a:off x="729343" y="501877"/>
            <a:ext cx="9144000" cy="891494"/>
          </a:xfrm>
        </p:spPr>
        <p:txBody>
          <a:bodyPr>
            <a:normAutofit/>
          </a:bodyPr>
          <a:lstStyle/>
          <a:p>
            <a:pPr algn="l"/>
            <a:r>
              <a:rPr lang="en-IN" sz="4000" b="1" u="sng" dirty="0"/>
              <a:t>Block Diagram  </a:t>
            </a:r>
          </a:p>
        </p:txBody>
      </p:sp>
      <p:pic>
        <p:nvPicPr>
          <p:cNvPr id="5" name="Picture 4">
            <a:extLst>
              <a:ext uri="{FF2B5EF4-FFF2-40B4-BE49-F238E27FC236}">
                <a16:creationId xmlns:a16="http://schemas.microsoft.com/office/drawing/2014/main" id="{FC88C945-054C-132E-D931-BBAFE56F0055}"/>
              </a:ext>
            </a:extLst>
          </p:cNvPr>
          <p:cNvPicPr>
            <a:picLocks noChangeAspect="1"/>
          </p:cNvPicPr>
          <p:nvPr/>
        </p:nvPicPr>
        <p:blipFill>
          <a:blip r:embed="rId2"/>
          <a:stretch>
            <a:fillRect/>
          </a:stretch>
        </p:blipFill>
        <p:spPr>
          <a:xfrm>
            <a:off x="4452257" y="761451"/>
            <a:ext cx="3126161" cy="5073292"/>
          </a:xfrm>
          <a:prstGeom prst="rect">
            <a:avLst/>
          </a:prstGeom>
        </p:spPr>
      </p:pic>
    </p:spTree>
    <p:extLst>
      <p:ext uri="{BB962C8B-B14F-4D97-AF65-F5344CB8AC3E}">
        <p14:creationId xmlns:p14="http://schemas.microsoft.com/office/powerpoint/2010/main" val="3944984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FDFA81-D15B-F554-D9F3-47B6BB2DA4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D5C4F0-E14D-EAB5-1268-B06032F72C69}"/>
              </a:ext>
            </a:extLst>
          </p:cNvPr>
          <p:cNvSpPr>
            <a:spLocks noGrp="1"/>
          </p:cNvSpPr>
          <p:nvPr>
            <p:ph type="ctrTitle"/>
          </p:nvPr>
        </p:nvSpPr>
        <p:spPr>
          <a:xfrm>
            <a:off x="729343" y="501877"/>
            <a:ext cx="9144000" cy="891494"/>
          </a:xfrm>
        </p:spPr>
        <p:txBody>
          <a:bodyPr>
            <a:normAutofit/>
          </a:bodyPr>
          <a:lstStyle/>
          <a:p>
            <a:pPr algn="l"/>
            <a:r>
              <a:rPr lang="en-IN" sz="4000" b="1" u="sng" dirty="0"/>
              <a:t>UML Diagrams</a:t>
            </a:r>
          </a:p>
        </p:txBody>
      </p:sp>
      <p:sp>
        <p:nvSpPr>
          <p:cNvPr id="3" name="TextBox 2">
            <a:extLst>
              <a:ext uri="{FF2B5EF4-FFF2-40B4-BE49-F238E27FC236}">
                <a16:creationId xmlns:a16="http://schemas.microsoft.com/office/drawing/2014/main" id="{F219CD42-C721-0F19-3BD6-BCC0DF813FA5}"/>
              </a:ext>
            </a:extLst>
          </p:cNvPr>
          <p:cNvSpPr txBox="1"/>
          <p:nvPr/>
        </p:nvSpPr>
        <p:spPr>
          <a:xfrm>
            <a:off x="957943" y="1817914"/>
            <a:ext cx="8142514" cy="1538883"/>
          </a:xfrm>
          <a:prstGeom prst="rect">
            <a:avLst/>
          </a:prstGeom>
          <a:noFill/>
        </p:spPr>
        <p:txBody>
          <a:bodyPr wrap="square" rtlCol="0">
            <a:spAutoFit/>
          </a:bodyPr>
          <a:lstStyle/>
          <a:p>
            <a:pPr marL="457200" indent="-457200">
              <a:buAutoNum type="arabicPeriod"/>
            </a:pPr>
            <a:r>
              <a:rPr lang="en-US" sz="2000" b="1" dirty="0">
                <a:effectLst/>
                <a:latin typeface="Times New Roman" panose="02020603050405020304" pitchFamily="18" charset="0"/>
                <a:ea typeface="Aptos" panose="020B0004020202020204" pitchFamily="34" charset="0"/>
              </a:rPr>
              <a:t>Use Case Diagram</a:t>
            </a:r>
          </a:p>
          <a:p>
            <a:pPr marL="457200" indent="-457200">
              <a:buAutoNum type="arabicPeriod"/>
            </a:pPr>
            <a:r>
              <a:rPr lang="en-US" sz="1800" b="1" dirty="0">
                <a:effectLst/>
                <a:latin typeface="Times New Roman" panose="02020603050405020304" pitchFamily="18" charset="0"/>
                <a:ea typeface="Aptos" panose="020B0004020202020204" pitchFamily="34" charset="0"/>
              </a:rPr>
              <a:t>Data Flow Diagram</a:t>
            </a:r>
            <a:endParaRPr lang="en-US" sz="2000" b="1" dirty="0">
              <a:latin typeface="Times New Roman" panose="02020603050405020304" pitchFamily="18" charset="0"/>
              <a:ea typeface="Aptos" panose="020B0004020202020204" pitchFamily="34" charset="0"/>
            </a:endParaRPr>
          </a:p>
          <a:p>
            <a:pPr marL="457200" indent="-457200">
              <a:buAutoNum type="arabicPeriod"/>
            </a:pPr>
            <a:r>
              <a:rPr lang="en-US" sz="1800" b="1" dirty="0">
                <a:effectLst/>
                <a:latin typeface="Times New Roman" panose="02020603050405020304" pitchFamily="18" charset="0"/>
                <a:ea typeface="Aptos" panose="020B0004020202020204" pitchFamily="34" charset="0"/>
              </a:rPr>
              <a:t>Sequence Diagram</a:t>
            </a:r>
            <a:endParaRPr lang="en-US" sz="2000" b="1" dirty="0">
              <a:effectLst/>
              <a:latin typeface="Times New Roman" panose="02020603050405020304" pitchFamily="18" charset="0"/>
              <a:ea typeface="Aptos" panose="020B0004020202020204" pitchFamily="34" charset="0"/>
            </a:endParaRPr>
          </a:p>
          <a:p>
            <a:pPr marL="457200" indent="-457200">
              <a:buAutoNum type="arabicPeriod"/>
            </a:pPr>
            <a:r>
              <a:rPr lang="en-IN" sz="1800" b="1" dirty="0">
                <a:effectLst/>
                <a:latin typeface="Times New Roman" panose="02020603050405020304" pitchFamily="18" charset="0"/>
                <a:ea typeface="Aptos" panose="020B0004020202020204" pitchFamily="34" charset="0"/>
              </a:rPr>
              <a:t>State Diagram</a:t>
            </a:r>
            <a:endParaRPr lang="en-US" sz="2000" b="1" dirty="0">
              <a:latin typeface="Times New Roman" panose="02020603050405020304" pitchFamily="18" charset="0"/>
              <a:ea typeface="Aptos" panose="020B0004020202020204" pitchFamily="34" charset="0"/>
            </a:endParaRPr>
          </a:p>
          <a:p>
            <a:pPr marL="457200" indent="-457200">
              <a:buAutoNum type="arabicPeriod"/>
            </a:pPr>
            <a:endParaRPr lang="en-IN" sz="2000" dirty="0"/>
          </a:p>
        </p:txBody>
      </p:sp>
    </p:spTree>
    <p:extLst>
      <p:ext uri="{BB962C8B-B14F-4D97-AF65-F5344CB8AC3E}">
        <p14:creationId xmlns:p14="http://schemas.microsoft.com/office/powerpoint/2010/main" val="2290981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5B0CE3-62B9-51D7-56AE-B3D0D253C9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3C7CD2-AEB4-6A79-C24F-DC0F5AFDC240}"/>
              </a:ext>
            </a:extLst>
          </p:cNvPr>
          <p:cNvSpPr>
            <a:spLocks noGrp="1"/>
          </p:cNvSpPr>
          <p:nvPr>
            <p:ph type="ctrTitle"/>
          </p:nvPr>
        </p:nvSpPr>
        <p:spPr>
          <a:xfrm>
            <a:off x="729343" y="501877"/>
            <a:ext cx="9144000" cy="891494"/>
          </a:xfrm>
        </p:spPr>
        <p:txBody>
          <a:bodyPr>
            <a:normAutofit/>
          </a:bodyPr>
          <a:lstStyle/>
          <a:p>
            <a:pPr algn="l"/>
            <a:r>
              <a:rPr lang="en-IN" sz="4000" b="1" u="sng" dirty="0" err="1"/>
              <a:t>Usecase</a:t>
            </a:r>
            <a:r>
              <a:rPr lang="en-IN" sz="4000" b="1" u="sng" dirty="0"/>
              <a:t> Diagrams</a:t>
            </a:r>
          </a:p>
        </p:txBody>
      </p:sp>
      <p:pic>
        <p:nvPicPr>
          <p:cNvPr id="4" name="Picture 3">
            <a:extLst>
              <a:ext uri="{FF2B5EF4-FFF2-40B4-BE49-F238E27FC236}">
                <a16:creationId xmlns:a16="http://schemas.microsoft.com/office/drawing/2014/main" id="{8E2F99A8-247A-8B22-0AB2-06B465F09211}"/>
              </a:ext>
            </a:extLst>
          </p:cNvPr>
          <p:cNvPicPr>
            <a:picLocks noChangeAspect="1"/>
          </p:cNvPicPr>
          <p:nvPr/>
        </p:nvPicPr>
        <p:blipFill>
          <a:blip r:embed="rId2"/>
          <a:stretch>
            <a:fillRect/>
          </a:stretch>
        </p:blipFill>
        <p:spPr>
          <a:xfrm>
            <a:off x="3644900" y="1760220"/>
            <a:ext cx="4902200" cy="3337560"/>
          </a:xfrm>
          <a:prstGeom prst="rect">
            <a:avLst/>
          </a:prstGeom>
        </p:spPr>
      </p:pic>
    </p:spTree>
    <p:extLst>
      <p:ext uri="{BB962C8B-B14F-4D97-AF65-F5344CB8AC3E}">
        <p14:creationId xmlns:p14="http://schemas.microsoft.com/office/powerpoint/2010/main" val="2001769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D9FBA7-56C0-4150-6596-C7C3D3359F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CCBE3E-3E84-C598-AF23-E18E86417768}"/>
              </a:ext>
            </a:extLst>
          </p:cNvPr>
          <p:cNvSpPr>
            <a:spLocks noGrp="1"/>
          </p:cNvSpPr>
          <p:nvPr>
            <p:ph type="ctrTitle"/>
          </p:nvPr>
        </p:nvSpPr>
        <p:spPr>
          <a:xfrm>
            <a:off x="729343" y="501877"/>
            <a:ext cx="9144000" cy="891494"/>
          </a:xfrm>
        </p:spPr>
        <p:txBody>
          <a:bodyPr>
            <a:normAutofit/>
          </a:bodyPr>
          <a:lstStyle/>
          <a:p>
            <a:pPr algn="l"/>
            <a:r>
              <a:rPr lang="en-IN" sz="4000" b="1" u="sng" dirty="0"/>
              <a:t>Data Flow Diagrams</a:t>
            </a:r>
          </a:p>
        </p:txBody>
      </p:sp>
      <p:pic>
        <p:nvPicPr>
          <p:cNvPr id="3" name="Picture 2">
            <a:extLst>
              <a:ext uri="{FF2B5EF4-FFF2-40B4-BE49-F238E27FC236}">
                <a16:creationId xmlns:a16="http://schemas.microsoft.com/office/drawing/2014/main" id="{4974CD20-43C3-BD1D-834C-064B0CB3069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30245" y="1817052"/>
            <a:ext cx="5731510" cy="3223895"/>
          </a:xfrm>
          <a:prstGeom prst="rect">
            <a:avLst/>
          </a:prstGeom>
          <a:noFill/>
          <a:ln>
            <a:noFill/>
          </a:ln>
        </p:spPr>
      </p:pic>
    </p:spTree>
    <p:extLst>
      <p:ext uri="{BB962C8B-B14F-4D97-AF65-F5344CB8AC3E}">
        <p14:creationId xmlns:p14="http://schemas.microsoft.com/office/powerpoint/2010/main" val="2308984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0F7254-3AD1-7D9E-BC8D-535E1AA5D5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01557E-C1E3-3D3C-0C74-ECB6F6EB197B}"/>
              </a:ext>
            </a:extLst>
          </p:cNvPr>
          <p:cNvSpPr>
            <a:spLocks noGrp="1"/>
          </p:cNvSpPr>
          <p:nvPr>
            <p:ph type="ctrTitle"/>
          </p:nvPr>
        </p:nvSpPr>
        <p:spPr>
          <a:xfrm>
            <a:off x="729343" y="501877"/>
            <a:ext cx="9144000" cy="891494"/>
          </a:xfrm>
        </p:spPr>
        <p:txBody>
          <a:bodyPr>
            <a:normAutofit/>
          </a:bodyPr>
          <a:lstStyle/>
          <a:p>
            <a:pPr algn="l"/>
            <a:r>
              <a:rPr lang="en-IN" sz="4000" b="1" u="sng" dirty="0" err="1"/>
              <a:t>Sequance</a:t>
            </a:r>
            <a:r>
              <a:rPr lang="en-IN" sz="4000" b="1" u="sng" dirty="0"/>
              <a:t> Diagrams</a:t>
            </a:r>
          </a:p>
        </p:txBody>
      </p:sp>
      <p:pic>
        <p:nvPicPr>
          <p:cNvPr id="5" name="Picture 4">
            <a:extLst>
              <a:ext uri="{FF2B5EF4-FFF2-40B4-BE49-F238E27FC236}">
                <a16:creationId xmlns:a16="http://schemas.microsoft.com/office/drawing/2014/main" id="{1EE3B5E0-6CE7-A6ED-E7B4-73975FB4462A}"/>
              </a:ext>
            </a:extLst>
          </p:cNvPr>
          <p:cNvPicPr>
            <a:picLocks noChangeAspect="1"/>
          </p:cNvPicPr>
          <p:nvPr/>
        </p:nvPicPr>
        <p:blipFill>
          <a:blip r:embed="rId2"/>
          <a:stretch>
            <a:fillRect/>
          </a:stretch>
        </p:blipFill>
        <p:spPr>
          <a:xfrm>
            <a:off x="3809802" y="2407831"/>
            <a:ext cx="4572396" cy="2042337"/>
          </a:xfrm>
          <a:prstGeom prst="rect">
            <a:avLst/>
          </a:prstGeom>
        </p:spPr>
      </p:pic>
    </p:spTree>
    <p:extLst>
      <p:ext uri="{BB962C8B-B14F-4D97-AF65-F5344CB8AC3E}">
        <p14:creationId xmlns:p14="http://schemas.microsoft.com/office/powerpoint/2010/main" val="39624035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197A5B-992D-C24B-9439-C4F1B97920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2D9E6C-13EE-F82A-2FA0-37BB4A64C885}"/>
              </a:ext>
            </a:extLst>
          </p:cNvPr>
          <p:cNvSpPr>
            <a:spLocks noGrp="1"/>
          </p:cNvSpPr>
          <p:nvPr>
            <p:ph type="ctrTitle"/>
          </p:nvPr>
        </p:nvSpPr>
        <p:spPr>
          <a:xfrm>
            <a:off x="729343" y="501877"/>
            <a:ext cx="9144000" cy="891494"/>
          </a:xfrm>
        </p:spPr>
        <p:txBody>
          <a:bodyPr>
            <a:normAutofit/>
          </a:bodyPr>
          <a:lstStyle/>
          <a:p>
            <a:pPr algn="l"/>
            <a:r>
              <a:rPr lang="en-IN" sz="4000" b="1" u="sng" dirty="0"/>
              <a:t>Active Diagrams</a:t>
            </a:r>
          </a:p>
        </p:txBody>
      </p:sp>
      <p:pic>
        <p:nvPicPr>
          <p:cNvPr id="3" name="Picture 2">
            <a:extLst>
              <a:ext uri="{FF2B5EF4-FFF2-40B4-BE49-F238E27FC236}">
                <a16:creationId xmlns:a16="http://schemas.microsoft.com/office/drawing/2014/main" id="{90655B7A-58FB-D538-BBD2-8196F9748562}"/>
              </a:ext>
            </a:extLst>
          </p:cNvPr>
          <p:cNvPicPr>
            <a:picLocks noChangeAspect="1"/>
          </p:cNvPicPr>
          <p:nvPr/>
        </p:nvPicPr>
        <p:blipFill>
          <a:blip r:embed="rId2"/>
          <a:stretch>
            <a:fillRect/>
          </a:stretch>
        </p:blipFill>
        <p:spPr>
          <a:xfrm>
            <a:off x="4064000" y="1758950"/>
            <a:ext cx="4064000" cy="3340100"/>
          </a:xfrm>
          <a:prstGeom prst="rect">
            <a:avLst/>
          </a:prstGeom>
        </p:spPr>
      </p:pic>
    </p:spTree>
    <p:extLst>
      <p:ext uri="{BB962C8B-B14F-4D97-AF65-F5344CB8AC3E}">
        <p14:creationId xmlns:p14="http://schemas.microsoft.com/office/powerpoint/2010/main" val="28340296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F44517-06EE-8823-E5F3-4C50532A38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C8B134-963B-7A30-1244-A31E3F8237DC}"/>
              </a:ext>
            </a:extLst>
          </p:cNvPr>
          <p:cNvSpPr>
            <a:spLocks noGrp="1"/>
          </p:cNvSpPr>
          <p:nvPr>
            <p:ph type="ctrTitle"/>
          </p:nvPr>
        </p:nvSpPr>
        <p:spPr>
          <a:xfrm>
            <a:off x="729343" y="501877"/>
            <a:ext cx="9144000" cy="891494"/>
          </a:xfrm>
        </p:spPr>
        <p:txBody>
          <a:bodyPr>
            <a:normAutofit/>
          </a:bodyPr>
          <a:lstStyle/>
          <a:p>
            <a:pPr algn="l"/>
            <a:r>
              <a:rPr lang="en-IN" sz="4000" b="1" u="sng" dirty="0"/>
              <a:t>Final Output</a:t>
            </a:r>
          </a:p>
        </p:txBody>
      </p:sp>
      <p:sp>
        <p:nvSpPr>
          <p:cNvPr id="3" name="Rectangle 1">
            <a:extLst>
              <a:ext uri="{FF2B5EF4-FFF2-40B4-BE49-F238E27FC236}">
                <a16:creationId xmlns:a16="http://schemas.microsoft.com/office/drawing/2014/main" id="{60ADCCE4-9073-120A-FB0E-F20393934ED6}"/>
              </a:ext>
            </a:extLst>
          </p:cNvPr>
          <p:cNvSpPr>
            <a:spLocks noChangeArrowheads="1"/>
          </p:cNvSpPr>
          <p:nvPr/>
        </p:nvSpPr>
        <p:spPr bwMode="auto">
          <a:xfrm>
            <a:off x="553844" y="1643743"/>
            <a:ext cx="1108431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IN" sz="1800" kern="100" dirty="0">
                <a:effectLst/>
                <a:latin typeface="Times New Roman" panose="02020603050405020304" pitchFamily="18" charset="0"/>
                <a:ea typeface="Aptos" panose="020B0004020202020204" pitchFamily="34" charset="0"/>
                <a:cs typeface="Gautami" panose="020B0502040204020203" pitchFamily="34" charset="0"/>
              </a:rPr>
              <a:t>This section presents the results obtained from various machine learning models developed for predicting train delays. The analysis focuses on the performance of each model, comparing their accuracy, and identifying the best approach for this predictive task.</a:t>
            </a:r>
            <a:endParaRPr lang="en-IN" sz="1800" kern="100" dirty="0">
              <a:effectLst/>
              <a:latin typeface="Aptos" panose="020B0004020202020204" pitchFamily="34" charset="0"/>
              <a:ea typeface="Aptos" panose="020B0004020202020204" pitchFamily="34" charset="0"/>
              <a:cs typeface="Gautam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A4CDF811-D335-A2EC-3450-054F4CFB03C9}"/>
              </a:ext>
            </a:extLst>
          </p:cNvPr>
          <p:cNvPicPr>
            <a:picLocks noChangeAspect="1"/>
          </p:cNvPicPr>
          <p:nvPr/>
        </p:nvPicPr>
        <p:blipFill>
          <a:blip r:embed="rId2"/>
          <a:stretch>
            <a:fillRect/>
          </a:stretch>
        </p:blipFill>
        <p:spPr>
          <a:xfrm>
            <a:off x="3045188" y="2844072"/>
            <a:ext cx="5731510" cy="3003550"/>
          </a:xfrm>
          <a:prstGeom prst="rect">
            <a:avLst/>
          </a:prstGeom>
        </p:spPr>
      </p:pic>
    </p:spTree>
    <p:extLst>
      <p:ext uri="{BB962C8B-B14F-4D97-AF65-F5344CB8AC3E}">
        <p14:creationId xmlns:p14="http://schemas.microsoft.com/office/powerpoint/2010/main" val="16674064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E6921A-16AB-C2A4-0E8D-A529AB5DBF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B30898-EC8E-B4A1-7DF3-1976CEE37092}"/>
              </a:ext>
            </a:extLst>
          </p:cNvPr>
          <p:cNvSpPr>
            <a:spLocks noGrp="1"/>
          </p:cNvSpPr>
          <p:nvPr>
            <p:ph type="ctrTitle"/>
          </p:nvPr>
        </p:nvSpPr>
        <p:spPr>
          <a:xfrm>
            <a:off x="729343" y="501877"/>
            <a:ext cx="9144000" cy="891494"/>
          </a:xfrm>
        </p:spPr>
        <p:txBody>
          <a:bodyPr>
            <a:normAutofit/>
          </a:bodyPr>
          <a:lstStyle/>
          <a:p>
            <a:pPr algn="l"/>
            <a:r>
              <a:rPr lang="en-IN" sz="4000" b="1" u="sng" dirty="0"/>
              <a:t>Final Output</a:t>
            </a:r>
          </a:p>
        </p:txBody>
      </p:sp>
      <p:sp>
        <p:nvSpPr>
          <p:cNvPr id="5" name="TextBox 4">
            <a:extLst>
              <a:ext uri="{FF2B5EF4-FFF2-40B4-BE49-F238E27FC236}">
                <a16:creationId xmlns:a16="http://schemas.microsoft.com/office/drawing/2014/main" id="{2D3B3DBD-583B-9FD3-B64F-00959496FF92}"/>
              </a:ext>
            </a:extLst>
          </p:cNvPr>
          <p:cNvSpPr txBox="1"/>
          <p:nvPr/>
        </p:nvSpPr>
        <p:spPr>
          <a:xfrm>
            <a:off x="4408714" y="1193316"/>
            <a:ext cx="3733800" cy="400110"/>
          </a:xfrm>
          <a:prstGeom prst="rect">
            <a:avLst/>
          </a:prstGeom>
          <a:noFill/>
        </p:spPr>
        <p:txBody>
          <a:bodyPr wrap="square" rtlCol="0">
            <a:spAutoFit/>
          </a:bodyPr>
          <a:lstStyle/>
          <a:p>
            <a:r>
              <a:rPr lang="en-IN" sz="2000" b="1" dirty="0"/>
              <a:t>Ui Framework Home Page</a:t>
            </a:r>
          </a:p>
        </p:txBody>
      </p:sp>
      <p:pic>
        <p:nvPicPr>
          <p:cNvPr id="3" name="Picture 2">
            <a:extLst>
              <a:ext uri="{FF2B5EF4-FFF2-40B4-BE49-F238E27FC236}">
                <a16:creationId xmlns:a16="http://schemas.microsoft.com/office/drawing/2014/main" id="{2A06D413-E1FE-92FA-FBFE-DEECA824DE7A}"/>
              </a:ext>
            </a:extLst>
          </p:cNvPr>
          <p:cNvPicPr>
            <a:picLocks noChangeAspect="1"/>
          </p:cNvPicPr>
          <p:nvPr/>
        </p:nvPicPr>
        <p:blipFill>
          <a:blip r:embed="rId2"/>
          <a:stretch>
            <a:fillRect/>
          </a:stretch>
        </p:blipFill>
        <p:spPr>
          <a:xfrm>
            <a:off x="1268349" y="2000219"/>
            <a:ext cx="9655302" cy="4355904"/>
          </a:xfrm>
          <a:prstGeom prst="rect">
            <a:avLst/>
          </a:prstGeom>
        </p:spPr>
      </p:pic>
    </p:spTree>
    <p:extLst>
      <p:ext uri="{BB962C8B-B14F-4D97-AF65-F5344CB8AC3E}">
        <p14:creationId xmlns:p14="http://schemas.microsoft.com/office/powerpoint/2010/main" val="26792104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F941B5-0C8D-24A5-FA83-8552C83398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3344CA-8907-D345-C4EA-AB429D5E8E2E}"/>
              </a:ext>
            </a:extLst>
          </p:cNvPr>
          <p:cNvSpPr>
            <a:spLocks noGrp="1"/>
          </p:cNvSpPr>
          <p:nvPr>
            <p:ph type="ctrTitle"/>
          </p:nvPr>
        </p:nvSpPr>
        <p:spPr>
          <a:xfrm>
            <a:off x="364490" y="0"/>
            <a:ext cx="9144000" cy="891494"/>
          </a:xfrm>
        </p:spPr>
        <p:txBody>
          <a:bodyPr>
            <a:normAutofit/>
          </a:bodyPr>
          <a:lstStyle/>
          <a:p>
            <a:pPr algn="l"/>
            <a:r>
              <a:rPr lang="en-IN" sz="4000" b="1" u="sng" dirty="0"/>
              <a:t>Final Output</a:t>
            </a:r>
          </a:p>
        </p:txBody>
      </p:sp>
      <p:sp>
        <p:nvSpPr>
          <p:cNvPr id="4" name="TextBox 3">
            <a:extLst>
              <a:ext uri="{FF2B5EF4-FFF2-40B4-BE49-F238E27FC236}">
                <a16:creationId xmlns:a16="http://schemas.microsoft.com/office/drawing/2014/main" id="{131B2904-9D8C-AEFC-69CA-5BF77E3706EA}"/>
              </a:ext>
            </a:extLst>
          </p:cNvPr>
          <p:cNvSpPr txBox="1"/>
          <p:nvPr/>
        </p:nvSpPr>
        <p:spPr>
          <a:xfrm>
            <a:off x="707571" y="891494"/>
            <a:ext cx="10254343" cy="461665"/>
          </a:xfrm>
          <a:prstGeom prst="rect">
            <a:avLst/>
          </a:prstGeom>
          <a:noFill/>
        </p:spPr>
        <p:txBody>
          <a:bodyPr wrap="square" rtlCol="0">
            <a:spAutoFit/>
          </a:bodyPr>
          <a:lstStyle/>
          <a:p>
            <a:pPr algn="ctr"/>
            <a:r>
              <a:rPr lang="en-IN" sz="2400" b="1" dirty="0">
                <a:latin typeface="Times New Roman" panose="02020603050405020304" pitchFamily="18" charset="0"/>
                <a:ea typeface="Aptos" panose="020B0004020202020204" pitchFamily="34" charset="0"/>
              </a:rPr>
              <a:t>Predicting the train delay data</a:t>
            </a:r>
            <a:endParaRPr lang="en-IN" sz="2400" b="1" dirty="0">
              <a:effectLst/>
              <a:latin typeface="Times New Roman" panose="02020603050405020304" pitchFamily="18" charset="0"/>
              <a:ea typeface="Aptos" panose="020B0004020202020204" pitchFamily="34" charset="0"/>
            </a:endParaRPr>
          </a:p>
        </p:txBody>
      </p:sp>
      <p:pic>
        <p:nvPicPr>
          <p:cNvPr id="3" name="Picture 2">
            <a:extLst>
              <a:ext uri="{FF2B5EF4-FFF2-40B4-BE49-F238E27FC236}">
                <a16:creationId xmlns:a16="http://schemas.microsoft.com/office/drawing/2014/main" id="{B74966BA-4A8C-FA79-BD45-0DEC0E2B4229}"/>
              </a:ext>
            </a:extLst>
          </p:cNvPr>
          <p:cNvPicPr>
            <a:picLocks noChangeAspect="1"/>
          </p:cNvPicPr>
          <p:nvPr/>
        </p:nvPicPr>
        <p:blipFill>
          <a:blip r:embed="rId2"/>
          <a:stretch>
            <a:fillRect/>
          </a:stretch>
        </p:blipFill>
        <p:spPr>
          <a:xfrm>
            <a:off x="723867" y="1782988"/>
            <a:ext cx="4906860" cy="2201183"/>
          </a:xfrm>
          <a:prstGeom prst="rect">
            <a:avLst/>
          </a:prstGeom>
        </p:spPr>
      </p:pic>
      <p:pic>
        <p:nvPicPr>
          <p:cNvPr id="7" name="Picture 6">
            <a:extLst>
              <a:ext uri="{FF2B5EF4-FFF2-40B4-BE49-F238E27FC236}">
                <a16:creationId xmlns:a16="http://schemas.microsoft.com/office/drawing/2014/main" id="{4B1C8927-4E5B-A9F0-64A3-18E2C6847526}"/>
              </a:ext>
            </a:extLst>
          </p:cNvPr>
          <p:cNvPicPr>
            <a:picLocks noChangeAspect="1"/>
          </p:cNvPicPr>
          <p:nvPr/>
        </p:nvPicPr>
        <p:blipFill>
          <a:blip r:embed="rId3"/>
          <a:stretch>
            <a:fillRect/>
          </a:stretch>
        </p:blipFill>
        <p:spPr>
          <a:xfrm>
            <a:off x="6561274" y="1727742"/>
            <a:ext cx="4863927" cy="2228806"/>
          </a:xfrm>
          <a:prstGeom prst="rect">
            <a:avLst/>
          </a:prstGeom>
        </p:spPr>
      </p:pic>
      <p:pic>
        <p:nvPicPr>
          <p:cNvPr id="8" name="Picture 7">
            <a:extLst>
              <a:ext uri="{FF2B5EF4-FFF2-40B4-BE49-F238E27FC236}">
                <a16:creationId xmlns:a16="http://schemas.microsoft.com/office/drawing/2014/main" id="{6569EA2D-4007-7D9B-A999-0A929A5476E1}"/>
              </a:ext>
            </a:extLst>
          </p:cNvPr>
          <p:cNvPicPr>
            <a:picLocks noChangeAspect="1"/>
          </p:cNvPicPr>
          <p:nvPr/>
        </p:nvPicPr>
        <p:blipFill>
          <a:blip r:embed="rId4"/>
          <a:stretch>
            <a:fillRect/>
          </a:stretch>
        </p:blipFill>
        <p:spPr>
          <a:xfrm>
            <a:off x="552360" y="4168223"/>
            <a:ext cx="5249726" cy="2385234"/>
          </a:xfrm>
          <a:prstGeom prst="rect">
            <a:avLst/>
          </a:prstGeom>
        </p:spPr>
      </p:pic>
      <p:pic>
        <p:nvPicPr>
          <p:cNvPr id="9" name="Picture 8">
            <a:extLst>
              <a:ext uri="{FF2B5EF4-FFF2-40B4-BE49-F238E27FC236}">
                <a16:creationId xmlns:a16="http://schemas.microsoft.com/office/drawing/2014/main" id="{67D77AF5-410E-8B7B-F9AE-41DE044D252A}"/>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66517" y="3995952"/>
            <a:ext cx="4853440" cy="2729775"/>
          </a:xfrm>
          <a:prstGeom prst="rect">
            <a:avLst/>
          </a:prstGeom>
          <a:noFill/>
          <a:ln>
            <a:noFill/>
          </a:ln>
        </p:spPr>
      </p:pic>
    </p:spTree>
    <p:extLst>
      <p:ext uri="{BB962C8B-B14F-4D97-AF65-F5344CB8AC3E}">
        <p14:creationId xmlns:p14="http://schemas.microsoft.com/office/powerpoint/2010/main" val="341748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E0AD8-F640-14B3-ED55-B4EE359C0C91}"/>
              </a:ext>
            </a:extLst>
          </p:cNvPr>
          <p:cNvSpPr>
            <a:spLocks noGrp="1"/>
          </p:cNvSpPr>
          <p:nvPr>
            <p:ph type="ctrTitle"/>
          </p:nvPr>
        </p:nvSpPr>
        <p:spPr>
          <a:xfrm>
            <a:off x="729343" y="501877"/>
            <a:ext cx="9144000" cy="891494"/>
          </a:xfrm>
        </p:spPr>
        <p:txBody>
          <a:bodyPr>
            <a:normAutofit/>
          </a:bodyPr>
          <a:lstStyle/>
          <a:p>
            <a:pPr algn="l"/>
            <a:r>
              <a:rPr lang="en-IN" sz="4000" b="1" u="sng" dirty="0"/>
              <a:t>Abstract</a:t>
            </a:r>
          </a:p>
        </p:txBody>
      </p:sp>
      <p:sp>
        <p:nvSpPr>
          <p:cNvPr id="3" name="Subtitle 2">
            <a:extLst>
              <a:ext uri="{FF2B5EF4-FFF2-40B4-BE49-F238E27FC236}">
                <a16:creationId xmlns:a16="http://schemas.microsoft.com/office/drawing/2014/main" id="{DEE13D07-F49B-740C-1F65-5C3D7C822A83}"/>
              </a:ext>
            </a:extLst>
          </p:cNvPr>
          <p:cNvSpPr>
            <a:spLocks noGrp="1"/>
          </p:cNvSpPr>
          <p:nvPr>
            <p:ph type="subTitle" idx="1"/>
          </p:nvPr>
        </p:nvSpPr>
        <p:spPr>
          <a:xfrm>
            <a:off x="642257" y="1795009"/>
            <a:ext cx="10657115" cy="2439533"/>
          </a:xfrm>
        </p:spPr>
        <p:txBody>
          <a:bodyPr>
            <a:normAutofit fontScale="92500"/>
          </a:bodyPr>
          <a:lstStyle/>
          <a:p>
            <a:pPr algn="just"/>
            <a:r>
              <a:rPr lang="en-US" dirty="0"/>
              <a:t>The Train Delay Prediction System utilizes machine learning algorithms like Linear Regression and Decision Trees to accurately forecast train delays by analyzing historical data, weather conditions, and operational factors. By integrating Python for model development and React with Tailwind CSS for the frontend, the system delivers reliable predictions and a seamless user interface. This solution addresses a critical transportation challenge, empowering passengers with accurate updates and aiding railway operators in resource optimization, enhancing overall efficiency and reliability.</a:t>
            </a:r>
            <a:endParaRPr lang="en-IN" dirty="0"/>
          </a:p>
        </p:txBody>
      </p:sp>
    </p:spTree>
    <p:extLst>
      <p:ext uri="{BB962C8B-B14F-4D97-AF65-F5344CB8AC3E}">
        <p14:creationId xmlns:p14="http://schemas.microsoft.com/office/powerpoint/2010/main" val="39352965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654A77-4278-6A92-7551-1B344B6857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654828-B188-B07D-8959-B87069B63344}"/>
              </a:ext>
            </a:extLst>
          </p:cNvPr>
          <p:cNvSpPr>
            <a:spLocks noGrp="1"/>
          </p:cNvSpPr>
          <p:nvPr>
            <p:ph type="ctrTitle"/>
          </p:nvPr>
        </p:nvSpPr>
        <p:spPr>
          <a:xfrm>
            <a:off x="457200" y="-118608"/>
            <a:ext cx="9144000" cy="891494"/>
          </a:xfrm>
        </p:spPr>
        <p:txBody>
          <a:bodyPr>
            <a:normAutofit/>
          </a:bodyPr>
          <a:lstStyle/>
          <a:p>
            <a:pPr algn="l"/>
            <a:r>
              <a:rPr lang="en-IN" sz="4000" b="1" u="sng" dirty="0"/>
              <a:t>Final Output</a:t>
            </a:r>
          </a:p>
        </p:txBody>
      </p:sp>
      <p:sp>
        <p:nvSpPr>
          <p:cNvPr id="3" name="TextBox 2">
            <a:extLst>
              <a:ext uri="{FF2B5EF4-FFF2-40B4-BE49-F238E27FC236}">
                <a16:creationId xmlns:a16="http://schemas.microsoft.com/office/drawing/2014/main" id="{043CED3A-61FE-E087-1793-E4928FD044CC}"/>
              </a:ext>
            </a:extLst>
          </p:cNvPr>
          <p:cNvSpPr txBox="1"/>
          <p:nvPr/>
        </p:nvSpPr>
        <p:spPr>
          <a:xfrm>
            <a:off x="4642756" y="588220"/>
            <a:ext cx="2623458" cy="369332"/>
          </a:xfrm>
          <a:prstGeom prst="rect">
            <a:avLst/>
          </a:prstGeom>
          <a:noFill/>
        </p:spPr>
        <p:txBody>
          <a:bodyPr wrap="square" rtlCol="0">
            <a:spAutoFit/>
          </a:bodyPr>
          <a:lstStyle/>
          <a:p>
            <a:pPr algn="ctr"/>
            <a:r>
              <a:rPr lang="en-IN" b="1" dirty="0"/>
              <a:t>Analysis Report</a:t>
            </a:r>
          </a:p>
        </p:txBody>
      </p:sp>
      <p:pic>
        <p:nvPicPr>
          <p:cNvPr id="4" name="Picture 3">
            <a:extLst>
              <a:ext uri="{FF2B5EF4-FFF2-40B4-BE49-F238E27FC236}">
                <a16:creationId xmlns:a16="http://schemas.microsoft.com/office/drawing/2014/main" id="{FF16E37D-6A10-9952-CD25-9F6156CE4EDA}"/>
              </a:ext>
            </a:extLst>
          </p:cNvPr>
          <p:cNvPicPr>
            <a:picLocks noChangeAspect="1"/>
          </p:cNvPicPr>
          <p:nvPr/>
        </p:nvPicPr>
        <p:blipFill>
          <a:blip r:embed="rId2"/>
          <a:stretch>
            <a:fillRect/>
          </a:stretch>
        </p:blipFill>
        <p:spPr>
          <a:xfrm>
            <a:off x="1710001" y="1081078"/>
            <a:ext cx="8239542" cy="5558074"/>
          </a:xfrm>
          <a:prstGeom prst="rect">
            <a:avLst/>
          </a:prstGeom>
        </p:spPr>
      </p:pic>
    </p:spTree>
    <p:extLst>
      <p:ext uri="{BB962C8B-B14F-4D97-AF65-F5344CB8AC3E}">
        <p14:creationId xmlns:p14="http://schemas.microsoft.com/office/powerpoint/2010/main" val="12372468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FEBE1B-0D4C-84B7-A53D-C9F94A733A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65DB1D-E87D-DF5A-72A5-19ADA10025BD}"/>
              </a:ext>
            </a:extLst>
          </p:cNvPr>
          <p:cNvSpPr>
            <a:spLocks noGrp="1"/>
          </p:cNvSpPr>
          <p:nvPr>
            <p:ph type="ctrTitle"/>
          </p:nvPr>
        </p:nvSpPr>
        <p:spPr>
          <a:xfrm>
            <a:off x="729343" y="501877"/>
            <a:ext cx="9144000" cy="891494"/>
          </a:xfrm>
        </p:spPr>
        <p:txBody>
          <a:bodyPr>
            <a:normAutofit/>
          </a:bodyPr>
          <a:lstStyle/>
          <a:p>
            <a:pPr algn="l"/>
            <a:r>
              <a:rPr lang="en-IN" sz="4000" b="1" u="sng" dirty="0"/>
              <a:t>Conclusion</a:t>
            </a:r>
          </a:p>
        </p:txBody>
      </p:sp>
      <p:sp>
        <p:nvSpPr>
          <p:cNvPr id="3" name="TextBox 2">
            <a:extLst>
              <a:ext uri="{FF2B5EF4-FFF2-40B4-BE49-F238E27FC236}">
                <a16:creationId xmlns:a16="http://schemas.microsoft.com/office/drawing/2014/main" id="{77EDAC52-96B9-23ED-6F66-3F3542809FF5}"/>
              </a:ext>
            </a:extLst>
          </p:cNvPr>
          <p:cNvSpPr txBox="1"/>
          <p:nvPr/>
        </p:nvSpPr>
        <p:spPr>
          <a:xfrm>
            <a:off x="805543" y="2274838"/>
            <a:ext cx="10755086" cy="3046988"/>
          </a:xfrm>
          <a:prstGeom prst="rect">
            <a:avLst/>
          </a:prstGeom>
          <a:noFill/>
        </p:spPr>
        <p:txBody>
          <a:bodyPr wrap="square" rtlCol="0">
            <a:spAutoFit/>
          </a:bodyPr>
          <a:lstStyle/>
          <a:p>
            <a:r>
              <a:rPr lang="en-US" sz="2400" dirty="0"/>
              <a:t>The Train Delay Prediction System utilizing machine learning offers a proactive solution to the persistent problem of train delays. By analyzing historical and real-time data, the system can accurately predict delays, allowing operators to optimize schedules and resources. This approach not only enhances operational efficiency but also improves passenger satisfaction by providing timely updates. The integration of advanced algorithms ensures high prediction accuracy and scalability. Ultimately, this system paves the way for smarter, more reliable railway operations, reducing costs and enhancing service quality.</a:t>
            </a:r>
          </a:p>
        </p:txBody>
      </p:sp>
    </p:spTree>
    <p:extLst>
      <p:ext uri="{BB962C8B-B14F-4D97-AF65-F5344CB8AC3E}">
        <p14:creationId xmlns:p14="http://schemas.microsoft.com/office/powerpoint/2010/main" val="4134926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7F0917-34E4-AD5B-ABD9-7880E36FA2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BCE013-805A-A433-E559-6A144BFB8211}"/>
              </a:ext>
            </a:extLst>
          </p:cNvPr>
          <p:cNvSpPr>
            <a:spLocks noGrp="1"/>
          </p:cNvSpPr>
          <p:nvPr>
            <p:ph type="ctrTitle"/>
          </p:nvPr>
        </p:nvSpPr>
        <p:spPr>
          <a:xfrm>
            <a:off x="729343" y="501877"/>
            <a:ext cx="9144000" cy="891494"/>
          </a:xfrm>
        </p:spPr>
        <p:txBody>
          <a:bodyPr>
            <a:normAutofit/>
          </a:bodyPr>
          <a:lstStyle/>
          <a:p>
            <a:pPr algn="l"/>
            <a:r>
              <a:rPr lang="en-IN" sz="4000" b="1" u="sng" dirty="0"/>
              <a:t>Introduction</a:t>
            </a:r>
          </a:p>
        </p:txBody>
      </p:sp>
      <p:sp>
        <p:nvSpPr>
          <p:cNvPr id="3" name="Subtitle 2">
            <a:extLst>
              <a:ext uri="{FF2B5EF4-FFF2-40B4-BE49-F238E27FC236}">
                <a16:creationId xmlns:a16="http://schemas.microsoft.com/office/drawing/2014/main" id="{32B46443-CD01-F170-D401-917B33B3D249}"/>
              </a:ext>
            </a:extLst>
          </p:cNvPr>
          <p:cNvSpPr>
            <a:spLocks noGrp="1"/>
          </p:cNvSpPr>
          <p:nvPr>
            <p:ph type="subTitle" idx="1"/>
          </p:nvPr>
        </p:nvSpPr>
        <p:spPr>
          <a:xfrm>
            <a:off x="625928" y="2067151"/>
            <a:ext cx="10940143" cy="3930877"/>
          </a:xfrm>
        </p:spPr>
        <p:txBody>
          <a:bodyPr>
            <a:normAutofit/>
          </a:bodyPr>
          <a:lstStyle/>
          <a:p>
            <a:pPr algn="just"/>
            <a:r>
              <a:rPr lang="en-US" dirty="0"/>
              <a:t>Train delays significantly impact passenger satisfaction, economic efficiency, and logistics operations. Traditional systems rely on reactive measures, which fail to address delays proactively. This project, </a:t>
            </a:r>
            <a:r>
              <a:rPr lang="en-US" b="1" dirty="0"/>
              <a:t>"Train Delay Prediction Using Machine Learning,"</a:t>
            </a:r>
            <a:r>
              <a:rPr lang="en-US" dirty="0"/>
              <a:t> leverages historical and real-time data to forecast delays with high accuracy. By analyzing key factors such as weather, infrastructure, and operational data, the system enables railway operators to minimize disruptions. This predictive approach enhances reliability, improves passenger experiences, and supports efficient railway operations.</a:t>
            </a:r>
            <a:endParaRPr lang="en-IN" dirty="0"/>
          </a:p>
        </p:txBody>
      </p:sp>
    </p:spTree>
    <p:extLst>
      <p:ext uri="{BB962C8B-B14F-4D97-AF65-F5344CB8AC3E}">
        <p14:creationId xmlns:p14="http://schemas.microsoft.com/office/powerpoint/2010/main" val="4007947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A0EF94-91F2-A9F4-01FD-38DE2FE9F4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CF4A60-9D8A-1926-B35F-05B73085CA36}"/>
              </a:ext>
            </a:extLst>
          </p:cNvPr>
          <p:cNvSpPr>
            <a:spLocks noGrp="1"/>
          </p:cNvSpPr>
          <p:nvPr>
            <p:ph type="ctrTitle"/>
          </p:nvPr>
        </p:nvSpPr>
        <p:spPr>
          <a:xfrm>
            <a:off x="729343" y="501877"/>
            <a:ext cx="9144000" cy="891494"/>
          </a:xfrm>
        </p:spPr>
        <p:txBody>
          <a:bodyPr>
            <a:normAutofit/>
          </a:bodyPr>
          <a:lstStyle/>
          <a:p>
            <a:pPr algn="l"/>
            <a:r>
              <a:rPr lang="en-IN" sz="4000" b="1" u="sng" dirty="0"/>
              <a:t>Existing System</a:t>
            </a:r>
          </a:p>
        </p:txBody>
      </p:sp>
      <p:sp>
        <p:nvSpPr>
          <p:cNvPr id="3" name="Subtitle 2">
            <a:extLst>
              <a:ext uri="{FF2B5EF4-FFF2-40B4-BE49-F238E27FC236}">
                <a16:creationId xmlns:a16="http://schemas.microsoft.com/office/drawing/2014/main" id="{54493926-2004-BD1B-1937-BDEBD632A8F4}"/>
              </a:ext>
            </a:extLst>
          </p:cNvPr>
          <p:cNvSpPr>
            <a:spLocks noGrp="1"/>
          </p:cNvSpPr>
          <p:nvPr>
            <p:ph type="subTitle" idx="1"/>
          </p:nvPr>
        </p:nvSpPr>
        <p:spPr>
          <a:xfrm>
            <a:off x="642257" y="1795008"/>
            <a:ext cx="10940143" cy="3930877"/>
          </a:xfrm>
        </p:spPr>
        <p:txBody>
          <a:bodyPr>
            <a:normAutofit/>
          </a:bodyPr>
          <a:lstStyle/>
          <a:p>
            <a:pPr algn="just"/>
            <a:r>
              <a:rPr lang="en-US" dirty="0"/>
              <a:t>The existing railway management systems primarily rely on reactive approaches to handle train delays, which involve addressing disruptions only after they occur. These systems use static schedules and lack advanced predictive capabilities, making it difficult to anticipate delays caused by weather, infrastructure issues, or operational inefficiencies. </a:t>
            </a:r>
          </a:p>
          <a:p>
            <a:pPr algn="just"/>
            <a:r>
              <a:rPr lang="en-US" dirty="0"/>
              <a:t>Communication with passengers regarding delays is often inadequate, leading to dissatisfaction. Additionally, resource allocation is inefficient, as decisions are made without real-time insights. This reactive nature results in frequent delays, economic losses, and decreased system reliability.</a:t>
            </a:r>
          </a:p>
        </p:txBody>
      </p:sp>
    </p:spTree>
    <p:extLst>
      <p:ext uri="{BB962C8B-B14F-4D97-AF65-F5344CB8AC3E}">
        <p14:creationId xmlns:p14="http://schemas.microsoft.com/office/powerpoint/2010/main" val="2261552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0D9256-4011-304A-4BBE-D8752A5E61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71F54F-F1BA-64FF-5686-3078ECF1AADC}"/>
              </a:ext>
            </a:extLst>
          </p:cNvPr>
          <p:cNvSpPr>
            <a:spLocks noGrp="1"/>
          </p:cNvSpPr>
          <p:nvPr>
            <p:ph type="ctrTitle"/>
          </p:nvPr>
        </p:nvSpPr>
        <p:spPr>
          <a:xfrm>
            <a:off x="729343" y="501877"/>
            <a:ext cx="9144000" cy="891494"/>
          </a:xfrm>
        </p:spPr>
        <p:txBody>
          <a:bodyPr>
            <a:normAutofit/>
          </a:bodyPr>
          <a:lstStyle/>
          <a:p>
            <a:pPr algn="l"/>
            <a:r>
              <a:rPr lang="en-IN" sz="4000" b="1" u="sng" dirty="0"/>
              <a:t>Proposed System</a:t>
            </a:r>
          </a:p>
        </p:txBody>
      </p:sp>
      <p:sp>
        <p:nvSpPr>
          <p:cNvPr id="3" name="Subtitle 2">
            <a:extLst>
              <a:ext uri="{FF2B5EF4-FFF2-40B4-BE49-F238E27FC236}">
                <a16:creationId xmlns:a16="http://schemas.microsoft.com/office/drawing/2014/main" id="{93930589-3414-57BB-E75D-21DFE1FAC67C}"/>
              </a:ext>
            </a:extLst>
          </p:cNvPr>
          <p:cNvSpPr>
            <a:spLocks noGrp="1"/>
          </p:cNvSpPr>
          <p:nvPr>
            <p:ph type="subTitle" idx="1"/>
          </p:nvPr>
        </p:nvSpPr>
        <p:spPr>
          <a:xfrm>
            <a:off x="642257" y="1795008"/>
            <a:ext cx="10940143" cy="3930877"/>
          </a:xfrm>
        </p:spPr>
        <p:txBody>
          <a:bodyPr>
            <a:normAutofit/>
          </a:bodyPr>
          <a:lstStyle/>
          <a:p>
            <a:pPr algn="just"/>
            <a:r>
              <a:rPr lang="en-US" dirty="0"/>
              <a:t>The proposed system introduces a </a:t>
            </a:r>
            <a:r>
              <a:rPr lang="en-US" b="1" dirty="0"/>
              <a:t>Machine Learning-based Train Delay Prediction</a:t>
            </a:r>
            <a:r>
              <a:rPr lang="en-US" dirty="0"/>
              <a:t> model that proactively identifies potential delays using historical and real-time data. By analyzing factors such as weather conditions, train schedules, operational data, and infrastructure status, the system provides accurate delay forecasts. This allows railway operators to make informed decisions, optimize scheduling, and allocate resources efficiently. </a:t>
            </a:r>
          </a:p>
          <a:p>
            <a:pPr algn="just"/>
            <a:r>
              <a:rPr lang="en-US" dirty="0"/>
              <a:t>Real-time dashboards display delay predictions, enabling timely communication with passengers and minimizing disruptions. The system enhances reliability, reduces economic losses, and improves passenger satisfaction by transitioning railway operations from a reactive to a predictive approach.</a:t>
            </a:r>
          </a:p>
        </p:txBody>
      </p:sp>
    </p:spTree>
    <p:extLst>
      <p:ext uri="{BB962C8B-B14F-4D97-AF65-F5344CB8AC3E}">
        <p14:creationId xmlns:p14="http://schemas.microsoft.com/office/powerpoint/2010/main" val="2817864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B8C02F-958C-ABB4-9ABD-1AD4190978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C57574-4553-C172-6214-BB4E09F03E99}"/>
              </a:ext>
            </a:extLst>
          </p:cNvPr>
          <p:cNvSpPr>
            <a:spLocks noGrp="1"/>
          </p:cNvSpPr>
          <p:nvPr>
            <p:ph type="ctrTitle"/>
          </p:nvPr>
        </p:nvSpPr>
        <p:spPr>
          <a:xfrm>
            <a:off x="729343" y="501877"/>
            <a:ext cx="9144000" cy="891494"/>
          </a:xfrm>
        </p:spPr>
        <p:txBody>
          <a:bodyPr>
            <a:normAutofit/>
          </a:bodyPr>
          <a:lstStyle/>
          <a:p>
            <a:pPr algn="l"/>
            <a:r>
              <a:rPr lang="en-IN" sz="4000" b="1" u="sng" dirty="0"/>
              <a:t>LITERATURE REVIEW</a:t>
            </a:r>
          </a:p>
        </p:txBody>
      </p:sp>
      <p:sp>
        <p:nvSpPr>
          <p:cNvPr id="3" name="Subtitle 2">
            <a:extLst>
              <a:ext uri="{FF2B5EF4-FFF2-40B4-BE49-F238E27FC236}">
                <a16:creationId xmlns:a16="http://schemas.microsoft.com/office/drawing/2014/main" id="{CA38C80B-86CB-5AC1-A23B-FAA2EF6EE0DA}"/>
              </a:ext>
            </a:extLst>
          </p:cNvPr>
          <p:cNvSpPr>
            <a:spLocks noGrp="1"/>
          </p:cNvSpPr>
          <p:nvPr>
            <p:ph type="subTitle" idx="1"/>
          </p:nvPr>
        </p:nvSpPr>
        <p:spPr>
          <a:xfrm>
            <a:off x="642257" y="1795008"/>
            <a:ext cx="10940143" cy="3930877"/>
          </a:xfrm>
        </p:spPr>
        <p:txBody>
          <a:bodyPr>
            <a:normAutofit/>
          </a:bodyPr>
          <a:lstStyle/>
          <a:p>
            <a:pPr algn="just"/>
            <a:r>
              <a:rPr lang="en-US" dirty="0"/>
              <a:t>Several studies highlight the use of machine learning techniques in transportation systems to predict and mitigate delays. Research has demonstrated the effectiveness of algorithms like Random Forest, Gradient Boosting, and Neural Networks in analyzing factors such as weather, historical delays, and infrastructure conditions.</a:t>
            </a:r>
          </a:p>
          <a:p>
            <a:pPr algn="just"/>
            <a:r>
              <a:rPr lang="en-US" dirty="0"/>
              <a:t> Traditional statistical models often fall short in capturing complex patterns, whereas machine learning models offer higher accuracy and adaptability. Existing systems emphasize reactive approaches, but recent advancements advocate for predictive analytics to enhance operational efficiency. This project builds on these insights to develop a robust train delay prediction system.</a:t>
            </a:r>
            <a:endParaRPr lang="en-IN" sz="3200" dirty="0"/>
          </a:p>
        </p:txBody>
      </p:sp>
    </p:spTree>
    <p:extLst>
      <p:ext uri="{BB962C8B-B14F-4D97-AF65-F5344CB8AC3E}">
        <p14:creationId xmlns:p14="http://schemas.microsoft.com/office/powerpoint/2010/main" val="1849450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AD8B70-97C7-BB68-AFEF-1DDFF08A58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30F7A2-79F5-0804-6EDF-3073DAEFAEE2}"/>
              </a:ext>
            </a:extLst>
          </p:cNvPr>
          <p:cNvSpPr>
            <a:spLocks noGrp="1"/>
          </p:cNvSpPr>
          <p:nvPr>
            <p:ph type="ctrTitle"/>
          </p:nvPr>
        </p:nvSpPr>
        <p:spPr>
          <a:xfrm>
            <a:off x="729343" y="501877"/>
            <a:ext cx="9144000" cy="891494"/>
          </a:xfrm>
        </p:spPr>
        <p:txBody>
          <a:bodyPr>
            <a:normAutofit/>
          </a:bodyPr>
          <a:lstStyle/>
          <a:p>
            <a:pPr algn="l"/>
            <a:r>
              <a:rPr lang="en-IN" sz="4000" b="1" u="sng" dirty="0"/>
              <a:t>Module </a:t>
            </a:r>
          </a:p>
        </p:txBody>
      </p:sp>
      <p:sp>
        <p:nvSpPr>
          <p:cNvPr id="3" name="Subtitle 2">
            <a:extLst>
              <a:ext uri="{FF2B5EF4-FFF2-40B4-BE49-F238E27FC236}">
                <a16:creationId xmlns:a16="http://schemas.microsoft.com/office/drawing/2014/main" id="{906CFE57-4962-FBD5-0F61-B43CE62650FD}"/>
              </a:ext>
            </a:extLst>
          </p:cNvPr>
          <p:cNvSpPr>
            <a:spLocks noGrp="1"/>
          </p:cNvSpPr>
          <p:nvPr>
            <p:ph type="subTitle" idx="1"/>
          </p:nvPr>
        </p:nvSpPr>
        <p:spPr>
          <a:xfrm>
            <a:off x="642257" y="1795008"/>
            <a:ext cx="10940143" cy="3930877"/>
          </a:xfrm>
        </p:spPr>
        <p:txBody>
          <a:bodyPr>
            <a:normAutofit lnSpcReduction="10000"/>
          </a:bodyPr>
          <a:lstStyle/>
          <a:p>
            <a:pPr algn="just"/>
            <a:r>
              <a:rPr lang="en-IN" sz="2400" b="1" dirty="0"/>
              <a:t>1. Libraries</a:t>
            </a:r>
          </a:p>
          <a:p>
            <a:pPr algn="just">
              <a:buFont typeface="Arial" panose="020B0604020202020204" pitchFamily="34" charset="0"/>
              <a:buChar char="•"/>
            </a:pPr>
            <a:r>
              <a:rPr lang="en-IN" sz="2400" b="1" dirty="0"/>
              <a:t>Pandas</a:t>
            </a:r>
            <a:r>
              <a:rPr lang="en-IN" sz="2400" dirty="0"/>
              <a:t>: For data manipulation and preprocessing.</a:t>
            </a:r>
          </a:p>
          <a:p>
            <a:pPr algn="just">
              <a:buFont typeface="Arial" panose="020B0604020202020204" pitchFamily="34" charset="0"/>
              <a:buChar char="•"/>
            </a:pPr>
            <a:r>
              <a:rPr lang="en-IN" sz="2400" b="1" dirty="0"/>
              <a:t>NumPy</a:t>
            </a:r>
            <a:r>
              <a:rPr lang="en-IN" sz="2400" dirty="0"/>
              <a:t>: For numerical operations and handling arrays.</a:t>
            </a:r>
          </a:p>
          <a:p>
            <a:pPr algn="just">
              <a:buFont typeface="Arial" panose="020B0604020202020204" pitchFamily="34" charset="0"/>
              <a:buChar char="•"/>
            </a:pPr>
            <a:r>
              <a:rPr lang="en-IN" sz="2400" b="1" dirty="0"/>
              <a:t>Scikit-learn</a:t>
            </a:r>
            <a:r>
              <a:rPr lang="en-IN" sz="2400" dirty="0"/>
              <a:t>: For implementing machine learning algorithms and evaluation metrics.</a:t>
            </a:r>
          </a:p>
          <a:p>
            <a:pPr algn="just">
              <a:buFont typeface="Arial" panose="020B0604020202020204" pitchFamily="34" charset="0"/>
              <a:buChar char="•"/>
            </a:pPr>
            <a:r>
              <a:rPr lang="en-IN" sz="2400" b="1" dirty="0"/>
              <a:t>Matplotlib/Seaborn</a:t>
            </a:r>
            <a:r>
              <a:rPr lang="en-IN" sz="2400" dirty="0"/>
              <a:t>: For visualizing data and model performance.</a:t>
            </a:r>
          </a:p>
          <a:p>
            <a:pPr algn="just">
              <a:buFont typeface="Arial" panose="020B0604020202020204" pitchFamily="34" charset="0"/>
              <a:buChar char="•"/>
            </a:pPr>
            <a:r>
              <a:rPr lang="en-IN" sz="2400" b="1" dirty="0" err="1"/>
              <a:t>Joblib</a:t>
            </a:r>
            <a:r>
              <a:rPr lang="en-IN" sz="2400" dirty="0"/>
              <a:t>: For saving and loading the trained model.</a:t>
            </a:r>
          </a:p>
          <a:p>
            <a:pPr algn="just">
              <a:buFont typeface="Arial" panose="020B0604020202020204" pitchFamily="34" charset="0"/>
              <a:buChar char="•"/>
            </a:pPr>
            <a:r>
              <a:rPr lang="en-IN" sz="2400" b="1" dirty="0"/>
              <a:t>Datetime</a:t>
            </a:r>
            <a:r>
              <a:rPr lang="en-IN" sz="2400" dirty="0"/>
              <a:t>: For handling time-related features.</a:t>
            </a:r>
          </a:p>
          <a:p>
            <a:pPr algn="just">
              <a:buFont typeface="Arial" panose="020B0604020202020204" pitchFamily="34" charset="0"/>
              <a:buChar char="•"/>
            </a:pPr>
            <a:r>
              <a:rPr lang="en-IN" sz="2400" b="1" dirty="0"/>
              <a:t>Flask/Django</a:t>
            </a:r>
            <a:r>
              <a:rPr lang="en-IN" sz="2400" dirty="0"/>
              <a:t>: For building the web-based interface.</a:t>
            </a:r>
          </a:p>
          <a:p>
            <a:pPr algn="just">
              <a:buFont typeface="Arial" panose="020B0604020202020204" pitchFamily="34" charset="0"/>
              <a:buChar char="•"/>
            </a:pPr>
            <a:r>
              <a:rPr lang="en-IN" sz="2400" b="1" dirty="0"/>
              <a:t>APIs</a:t>
            </a:r>
            <a:r>
              <a:rPr lang="en-IN" sz="2400" dirty="0"/>
              <a:t>: For integrating real-time weather or train status data.</a:t>
            </a:r>
          </a:p>
          <a:p>
            <a:pPr marL="514350" indent="-514350" algn="just">
              <a:buAutoNum type="arabicPeriod"/>
            </a:pPr>
            <a:endParaRPr lang="en-IN" sz="3200" b="1" dirty="0"/>
          </a:p>
        </p:txBody>
      </p:sp>
    </p:spTree>
    <p:extLst>
      <p:ext uri="{BB962C8B-B14F-4D97-AF65-F5344CB8AC3E}">
        <p14:creationId xmlns:p14="http://schemas.microsoft.com/office/powerpoint/2010/main" val="224958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623F0FC-2A0B-A89D-44BF-AA83E4AD5305}"/>
              </a:ext>
            </a:extLst>
          </p:cNvPr>
          <p:cNvSpPr txBox="1"/>
          <p:nvPr/>
        </p:nvSpPr>
        <p:spPr>
          <a:xfrm>
            <a:off x="718457" y="1280532"/>
            <a:ext cx="10755086" cy="3046988"/>
          </a:xfrm>
          <a:prstGeom prst="rect">
            <a:avLst/>
          </a:prstGeom>
          <a:noFill/>
        </p:spPr>
        <p:txBody>
          <a:bodyPr wrap="square" rtlCol="0">
            <a:spAutoFit/>
          </a:bodyPr>
          <a:lstStyle/>
          <a:p>
            <a:r>
              <a:rPr lang="en-IN" sz="2400" b="1" dirty="0"/>
              <a:t>2. Algorithms</a:t>
            </a:r>
          </a:p>
          <a:p>
            <a:pPr>
              <a:buFont typeface="Arial" panose="020B0604020202020204" pitchFamily="34" charset="0"/>
              <a:buChar char="•"/>
            </a:pPr>
            <a:r>
              <a:rPr lang="en-IN" sz="2400" b="1" dirty="0"/>
              <a:t>Random Forest Regressor</a:t>
            </a:r>
            <a:r>
              <a:rPr lang="en-IN" sz="2400" dirty="0"/>
              <a:t>: For robust, ensemble-based delay predictions.</a:t>
            </a:r>
          </a:p>
          <a:p>
            <a:pPr>
              <a:buFont typeface="Arial" panose="020B0604020202020204" pitchFamily="34" charset="0"/>
              <a:buChar char="•"/>
            </a:pPr>
            <a:r>
              <a:rPr lang="en-IN" sz="2400" b="1" dirty="0"/>
              <a:t>Gradient Boosting Machines (GBM)</a:t>
            </a:r>
            <a:r>
              <a:rPr lang="en-IN" sz="2400" dirty="0"/>
              <a:t>: For high-accuracy predictions in complex datasets.</a:t>
            </a:r>
          </a:p>
          <a:p>
            <a:pPr>
              <a:buFont typeface="Arial" panose="020B0604020202020204" pitchFamily="34" charset="0"/>
              <a:buChar char="•"/>
            </a:pPr>
            <a:r>
              <a:rPr lang="en-IN" sz="2400" b="1" dirty="0"/>
              <a:t>Support Vector Machines (SVM)</a:t>
            </a:r>
            <a:r>
              <a:rPr lang="en-IN" sz="2400" dirty="0"/>
              <a:t>: For delay classification and regression tasks.</a:t>
            </a:r>
          </a:p>
          <a:p>
            <a:pPr>
              <a:buFont typeface="Arial" panose="020B0604020202020204" pitchFamily="34" charset="0"/>
              <a:buChar char="•"/>
            </a:pPr>
            <a:r>
              <a:rPr lang="en-IN" sz="2400" b="1" dirty="0"/>
              <a:t>Neural Networks</a:t>
            </a:r>
            <a:r>
              <a:rPr lang="en-IN" sz="2400" dirty="0"/>
              <a:t>: For learning nonlinear relationships in large datasets.</a:t>
            </a:r>
          </a:p>
          <a:p>
            <a:pPr>
              <a:buFont typeface="Arial" panose="020B0604020202020204" pitchFamily="34" charset="0"/>
              <a:buChar char="•"/>
            </a:pPr>
            <a:r>
              <a:rPr lang="en-IN" sz="2400" b="1" dirty="0"/>
              <a:t>Linear Regression</a:t>
            </a:r>
            <a:r>
              <a:rPr lang="en-IN" sz="2400" dirty="0"/>
              <a:t>: For baseline predictions and comparison.</a:t>
            </a:r>
          </a:p>
          <a:p>
            <a:pPr>
              <a:buFont typeface="Arial" panose="020B0604020202020204" pitchFamily="34" charset="0"/>
              <a:buChar char="•"/>
            </a:pPr>
            <a:r>
              <a:rPr lang="en-IN" sz="2400" b="1" dirty="0"/>
              <a:t>K-Means Clustering (Optional)</a:t>
            </a:r>
            <a:r>
              <a:rPr lang="en-IN" sz="2400" dirty="0"/>
              <a:t>: For grouping similar delay patterns.</a:t>
            </a:r>
          </a:p>
        </p:txBody>
      </p:sp>
    </p:spTree>
    <p:extLst>
      <p:ext uri="{BB962C8B-B14F-4D97-AF65-F5344CB8AC3E}">
        <p14:creationId xmlns:p14="http://schemas.microsoft.com/office/powerpoint/2010/main" val="4101117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17BE60-D87A-579B-36CB-ED5A4B56B93F}"/>
            </a:ext>
          </a:extLst>
        </p:cNvPr>
        <p:cNvGrpSpPr/>
        <p:nvPr/>
      </p:nvGrpSpPr>
      <p:grpSpPr>
        <a:xfrm>
          <a:off x="0" y="0"/>
          <a:ext cx="0" cy="0"/>
          <a:chOff x="0" y="0"/>
          <a:chExt cx="0" cy="0"/>
        </a:xfrm>
      </p:grpSpPr>
      <p:sp>
        <p:nvSpPr>
          <p:cNvPr id="4" name="Rectangle 1">
            <a:extLst>
              <a:ext uri="{FF2B5EF4-FFF2-40B4-BE49-F238E27FC236}">
                <a16:creationId xmlns:a16="http://schemas.microsoft.com/office/drawing/2014/main" id="{36F26335-A045-992D-5D71-84BF82BC0A0A}"/>
              </a:ext>
            </a:extLst>
          </p:cNvPr>
          <p:cNvSpPr>
            <a:spLocks noGrp="1" noChangeArrowheads="1"/>
          </p:cNvSpPr>
          <p:nvPr>
            <p:ph idx="1"/>
          </p:nvPr>
        </p:nvSpPr>
        <p:spPr bwMode="auto">
          <a:xfrm>
            <a:off x="531541" y="1228912"/>
            <a:ext cx="11128917" cy="3981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b="1" dirty="0"/>
              <a:t>3. Feature Engineering</a:t>
            </a:r>
          </a:p>
          <a:p>
            <a:pPr>
              <a:buFont typeface="Arial" panose="020B0604020202020204" pitchFamily="34" charset="0"/>
              <a:buChar char="•"/>
            </a:pPr>
            <a:r>
              <a:rPr lang="en-US" sz="2400" b="1" dirty="0"/>
              <a:t>Label Encoding</a:t>
            </a:r>
            <a:r>
              <a:rPr lang="en-US" sz="2400" dirty="0"/>
              <a:t>: To convert categorical data (e.g., train type, weather) into numeric format.</a:t>
            </a:r>
          </a:p>
          <a:p>
            <a:pPr>
              <a:buFont typeface="Arial" panose="020B0604020202020204" pitchFamily="34" charset="0"/>
              <a:buChar char="•"/>
            </a:pPr>
            <a:r>
              <a:rPr lang="en-US" sz="2400" b="1" dirty="0"/>
              <a:t>Datetime Features</a:t>
            </a:r>
            <a:r>
              <a:rPr lang="en-US" sz="2400" dirty="0"/>
              <a:t>: Extracting hour, day, and month from time data.</a:t>
            </a:r>
          </a:p>
          <a:p>
            <a:pPr>
              <a:buFont typeface="Arial" panose="020B0604020202020204" pitchFamily="34" charset="0"/>
              <a:buChar char="•"/>
            </a:pPr>
            <a:r>
              <a:rPr lang="en-US" sz="2400" b="1" dirty="0"/>
              <a:t>Scaling and Normalization</a:t>
            </a:r>
            <a:r>
              <a:rPr lang="en-US" sz="2400" dirty="0"/>
              <a:t>: To prepare data for certain algorithms.</a:t>
            </a:r>
          </a:p>
          <a:p>
            <a:r>
              <a:rPr lang="en-US" sz="2400" b="1" dirty="0"/>
              <a:t>4. Evaluation Metrics</a:t>
            </a:r>
          </a:p>
          <a:p>
            <a:pPr>
              <a:buFont typeface="Arial" panose="020B0604020202020204" pitchFamily="34" charset="0"/>
              <a:buChar char="•"/>
            </a:pPr>
            <a:r>
              <a:rPr lang="en-US" sz="2400" b="1" dirty="0"/>
              <a:t>Mean Absolute Error (MAE)</a:t>
            </a:r>
            <a:r>
              <a:rPr lang="en-US" sz="2400" dirty="0"/>
              <a:t>: To measure prediction accuracy.</a:t>
            </a:r>
          </a:p>
          <a:p>
            <a:pPr>
              <a:buFont typeface="Arial" panose="020B0604020202020204" pitchFamily="34" charset="0"/>
              <a:buChar char="•"/>
            </a:pPr>
            <a:r>
              <a:rPr lang="en-US" sz="2400" b="1" dirty="0"/>
              <a:t>Root Mean Square Error (RMSE)</a:t>
            </a:r>
            <a:r>
              <a:rPr lang="en-US" sz="2400" dirty="0"/>
              <a:t>: For assessing the model's performance.</a:t>
            </a:r>
          </a:p>
          <a:p>
            <a:pPr>
              <a:buFont typeface="Arial" panose="020B0604020202020204" pitchFamily="34" charset="0"/>
              <a:buChar char="•"/>
            </a:pPr>
            <a:r>
              <a:rPr lang="en-US" sz="2400" b="1" dirty="0"/>
              <a:t>R² Score</a:t>
            </a:r>
            <a:r>
              <a:rPr lang="en-US" sz="2400" dirty="0"/>
              <a:t>: To evaluate how well the model explains variability.</a:t>
            </a:r>
          </a:p>
        </p:txBody>
      </p:sp>
    </p:spTree>
    <p:extLst>
      <p:ext uri="{BB962C8B-B14F-4D97-AF65-F5344CB8AC3E}">
        <p14:creationId xmlns:p14="http://schemas.microsoft.com/office/powerpoint/2010/main" val="3951251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81</TotalTime>
  <Words>961</Words>
  <Application>Microsoft Office PowerPoint</Application>
  <PresentationFormat>Widescreen</PresentationFormat>
  <Paragraphs>73</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Aptos</vt:lpstr>
      <vt:lpstr>Arial</vt:lpstr>
      <vt:lpstr>Calibri</vt:lpstr>
      <vt:lpstr>Calibri Light</vt:lpstr>
      <vt:lpstr>Times New Roman</vt:lpstr>
      <vt:lpstr>Office Theme</vt:lpstr>
      <vt:lpstr>TRAIN DELAY PREDICTION USING MACHINE LEARNING</vt:lpstr>
      <vt:lpstr>Abstract</vt:lpstr>
      <vt:lpstr>Introduction</vt:lpstr>
      <vt:lpstr>Existing System</vt:lpstr>
      <vt:lpstr>Proposed System</vt:lpstr>
      <vt:lpstr>LITERATURE REVIEW</vt:lpstr>
      <vt:lpstr>Module </vt:lpstr>
      <vt:lpstr>PowerPoint Presentation</vt:lpstr>
      <vt:lpstr>PowerPoint Presentation</vt:lpstr>
      <vt:lpstr>PowerPoint Presentation</vt:lpstr>
      <vt:lpstr>Block Diagram  </vt:lpstr>
      <vt:lpstr>UML Diagrams</vt:lpstr>
      <vt:lpstr>Usecase Diagrams</vt:lpstr>
      <vt:lpstr>Data Flow Diagrams</vt:lpstr>
      <vt:lpstr>Sequance Diagrams</vt:lpstr>
      <vt:lpstr>Active Diagrams</vt:lpstr>
      <vt:lpstr>Final Output</vt:lpstr>
      <vt:lpstr>Final Output</vt:lpstr>
      <vt:lpstr>Final Output</vt:lpstr>
      <vt:lpstr>Final Output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Subramanyam Rekhandar</dc:creator>
  <cp:lastModifiedBy>Subramanyam Rekhandar</cp:lastModifiedBy>
  <cp:revision>3</cp:revision>
  <dcterms:created xsi:type="dcterms:W3CDTF">2024-12-03T07:11:17Z</dcterms:created>
  <dcterms:modified xsi:type="dcterms:W3CDTF">2024-12-09T10:25:48Z</dcterms:modified>
</cp:coreProperties>
</file>