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E6CB0-6524-44D5-8F2B-0428C838DA87}" v="12" dt="2025-02-10T05:02:37.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61" d="100"/>
          <a:sy n="61"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4BEB-75F1-50BB-2C59-0E1136B96C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A16D9A-969D-4323-2D32-3107CFA0D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803D93-5095-553E-3728-5F0763BA8A3C}"/>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5" name="Footer Placeholder 4">
            <a:extLst>
              <a:ext uri="{FF2B5EF4-FFF2-40B4-BE49-F238E27FC236}">
                <a16:creationId xmlns:a16="http://schemas.microsoft.com/office/drawing/2014/main" id="{D33C566E-3E60-81FC-692C-03884C31D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6A36C-1113-36DD-ADC7-9593F89F54D7}"/>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360673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C5DB-4D58-4B0A-B450-A09DD824E0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D3D108-0CDB-96CE-E39D-18C824065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01880-38E2-E67F-D9BC-0C3DCAE99C0D}"/>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5" name="Footer Placeholder 4">
            <a:extLst>
              <a:ext uri="{FF2B5EF4-FFF2-40B4-BE49-F238E27FC236}">
                <a16:creationId xmlns:a16="http://schemas.microsoft.com/office/drawing/2014/main" id="{552714AB-E493-E4FD-1966-A0228B560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C54AF-813A-0300-70E6-9FF3B960F7D6}"/>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97512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DDEAF-3131-593F-07FD-064E37C424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B58BE-90A2-5F5B-D2BE-0C1E978E6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96143-3564-9CC1-978A-6264C1C0FC4C}"/>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5" name="Footer Placeholder 4">
            <a:extLst>
              <a:ext uri="{FF2B5EF4-FFF2-40B4-BE49-F238E27FC236}">
                <a16:creationId xmlns:a16="http://schemas.microsoft.com/office/drawing/2014/main" id="{A2004A3F-5493-402A-B834-04F24E362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23A6C-DE5B-A08D-BAE7-6C05872EC98E}"/>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264093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CCE9-1345-43B7-A114-5E410737D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62FA2A-B2CE-F126-1548-B5B25ED7B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F47D7-66DE-9F00-A965-2E7F0050EF68}"/>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5" name="Footer Placeholder 4">
            <a:extLst>
              <a:ext uri="{FF2B5EF4-FFF2-40B4-BE49-F238E27FC236}">
                <a16:creationId xmlns:a16="http://schemas.microsoft.com/office/drawing/2014/main" id="{AD46F27D-E840-6492-FD02-10519B0CA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2C4C9-2B48-C285-0A95-CD1C5FC07975}"/>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186307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2E88-8E65-C12F-C1A2-6A12D9D4DC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4DFD62-BF3E-6662-7BC6-2096324FBE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D42947-02DD-5089-37FB-7884C8E0E3A7}"/>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5" name="Footer Placeholder 4">
            <a:extLst>
              <a:ext uri="{FF2B5EF4-FFF2-40B4-BE49-F238E27FC236}">
                <a16:creationId xmlns:a16="http://schemas.microsoft.com/office/drawing/2014/main" id="{011F36A2-9BB2-1EAA-51E0-8624ECFC5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C32E5-C333-62F6-99A2-589E07388456}"/>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3166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895-108C-853D-A3F5-C7C189CF3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6E8AB-A287-9E24-BA29-27DB028C6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1D4AC6-06E3-E578-49F1-3A4F86CB5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1274D7-D3F6-7C37-A727-C9CF8BF24D20}"/>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6" name="Footer Placeholder 5">
            <a:extLst>
              <a:ext uri="{FF2B5EF4-FFF2-40B4-BE49-F238E27FC236}">
                <a16:creationId xmlns:a16="http://schemas.microsoft.com/office/drawing/2014/main" id="{1423FA85-3020-13EB-9A03-107ACA02E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1F6F55-B5E5-C0D4-106E-1699D2B0A9F5}"/>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284603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E713-A59E-BA79-4DD6-CABA986A4D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E700F-E07A-FFA5-14A2-29ED4BB6B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AEB81-6C6E-E757-0789-00DCFC1385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C5AC1C-D353-15EA-56B4-4276CB3AB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B15E2-F25D-4D55-D915-37298334D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DD7C95-F60E-9504-3BEF-192066E1138D}"/>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8" name="Footer Placeholder 7">
            <a:extLst>
              <a:ext uri="{FF2B5EF4-FFF2-40B4-BE49-F238E27FC236}">
                <a16:creationId xmlns:a16="http://schemas.microsoft.com/office/drawing/2014/main" id="{F6E7F41E-2FF0-36D1-304D-3F3EDDA18F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241E06-01F4-F38A-6F03-5CCF3CB7BA81}"/>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119955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9203-6F63-2D75-75BE-BB27ADE183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8D2AC0-3D58-0CC4-99E8-5E6C909B7049}"/>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4" name="Footer Placeholder 3">
            <a:extLst>
              <a:ext uri="{FF2B5EF4-FFF2-40B4-BE49-F238E27FC236}">
                <a16:creationId xmlns:a16="http://schemas.microsoft.com/office/drawing/2014/main" id="{0B82AAA8-A360-81B6-62C4-51C89CA03F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ECFB5C-9BFF-62A5-AA8F-33D6B903FCC7}"/>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9039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18506-959C-07B8-E71B-CC2F748DB8F2}"/>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3" name="Footer Placeholder 2">
            <a:extLst>
              <a:ext uri="{FF2B5EF4-FFF2-40B4-BE49-F238E27FC236}">
                <a16:creationId xmlns:a16="http://schemas.microsoft.com/office/drawing/2014/main" id="{F51AE232-FC20-D821-F21B-E09E039B77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69932E-2AEE-EEF2-3775-466D6BF18E16}"/>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243138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4FED-ACBD-CAA2-6292-4B5417139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CB1F7F-93CB-C9DD-A9F8-8578ED43A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55900F-CA79-5E09-1F13-EE60EECCB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B4670-BF8C-BE77-FD59-F0794C96CD8B}"/>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6" name="Footer Placeholder 5">
            <a:extLst>
              <a:ext uri="{FF2B5EF4-FFF2-40B4-BE49-F238E27FC236}">
                <a16:creationId xmlns:a16="http://schemas.microsoft.com/office/drawing/2014/main" id="{8183A62E-6A23-1223-4AFB-C3AEAAB9A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44481-19AE-E36C-F6A3-3A030B639904}"/>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133687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347C-75F0-9F02-EAA0-E87CCC49C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7E6B5C-FBD2-A05F-30B2-DA2ABB838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361389-85E2-BA27-D527-9E6B892B5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476A3-4796-03A7-BAA7-6FDDB38C781E}"/>
              </a:ext>
            </a:extLst>
          </p:cNvPr>
          <p:cNvSpPr>
            <a:spLocks noGrp="1"/>
          </p:cNvSpPr>
          <p:nvPr>
            <p:ph type="dt" sz="half" idx="10"/>
          </p:nvPr>
        </p:nvSpPr>
        <p:spPr/>
        <p:txBody>
          <a:bodyPr/>
          <a:lstStyle/>
          <a:p>
            <a:fld id="{4027B6BF-CA84-40EF-BF25-0A58C33D4350}" type="datetimeFigureOut">
              <a:rPr lang="en-IN" smtClean="0"/>
              <a:t>11-02-2025</a:t>
            </a:fld>
            <a:endParaRPr lang="en-IN"/>
          </a:p>
        </p:txBody>
      </p:sp>
      <p:sp>
        <p:nvSpPr>
          <p:cNvPr id="6" name="Footer Placeholder 5">
            <a:extLst>
              <a:ext uri="{FF2B5EF4-FFF2-40B4-BE49-F238E27FC236}">
                <a16:creationId xmlns:a16="http://schemas.microsoft.com/office/drawing/2014/main" id="{F86372F2-0769-B3EB-F171-416F9C0B3C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BA307-00A6-73FC-9F4F-DE51B5C9D952}"/>
              </a:ext>
            </a:extLst>
          </p:cNvPr>
          <p:cNvSpPr>
            <a:spLocks noGrp="1"/>
          </p:cNvSpPr>
          <p:nvPr>
            <p:ph type="sldNum" sz="quarter" idx="12"/>
          </p:nvPr>
        </p:nvSpPr>
        <p:spPr/>
        <p:txBody>
          <a:bodyPr/>
          <a:lstStyle/>
          <a:p>
            <a:fld id="{146B432D-2587-49B5-A88F-A39625EE8D14}" type="slidenum">
              <a:rPr lang="en-IN" smtClean="0"/>
              <a:t>‹#›</a:t>
            </a:fld>
            <a:endParaRPr lang="en-IN"/>
          </a:p>
        </p:txBody>
      </p:sp>
    </p:spTree>
    <p:extLst>
      <p:ext uri="{BB962C8B-B14F-4D97-AF65-F5344CB8AC3E}">
        <p14:creationId xmlns:p14="http://schemas.microsoft.com/office/powerpoint/2010/main" val="50230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BCB1F-81EE-D4C2-6A86-47232843E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EAB326-1C30-E57D-C8EE-D7167D3E1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DA991-2066-C2FF-02D3-5105C7271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27B6BF-CA84-40EF-BF25-0A58C33D4350}" type="datetimeFigureOut">
              <a:rPr lang="en-IN" smtClean="0"/>
              <a:t>11-02-2025</a:t>
            </a:fld>
            <a:endParaRPr lang="en-IN"/>
          </a:p>
        </p:txBody>
      </p:sp>
      <p:sp>
        <p:nvSpPr>
          <p:cNvPr id="5" name="Footer Placeholder 4">
            <a:extLst>
              <a:ext uri="{FF2B5EF4-FFF2-40B4-BE49-F238E27FC236}">
                <a16:creationId xmlns:a16="http://schemas.microsoft.com/office/drawing/2014/main" id="{DAE632C2-B3B3-AA40-BE20-60CB7B5CA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02CC32C-8E11-48E8-CC46-E6B34C79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6B432D-2587-49B5-A88F-A39625EE8D14}" type="slidenum">
              <a:rPr lang="en-IN" smtClean="0"/>
              <a:t>‹#›</a:t>
            </a:fld>
            <a:endParaRPr lang="en-IN"/>
          </a:p>
        </p:txBody>
      </p:sp>
    </p:spTree>
    <p:extLst>
      <p:ext uri="{BB962C8B-B14F-4D97-AF65-F5344CB8AC3E}">
        <p14:creationId xmlns:p14="http://schemas.microsoft.com/office/powerpoint/2010/main" val="10306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0BF1-7843-DA68-30FE-BCAD3D00D914}"/>
              </a:ext>
            </a:extLst>
          </p:cNvPr>
          <p:cNvSpPr>
            <a:spLocks noGrp="1"/>
          </p:cNvSpPr>
          <p:nvPr>
            <p:ph type="ctrTitle"/>
          </p:nvPr>
        </p:nvSpPr>
        <p:spPr>
          <a:xfrm>
            <a:off x="1676400" y="2620168"/>
            <a:ext cx="9144000" cy="1617663"/>
          </a:xfrm>
        </p:spPr>
        <p:txBody>
          <a:bodyPr>
            <a:normAutofit/>
          </a:bodyPr>
          <a:lstStyle/>
          <a:p>
            <a:pPr algn="just">
              <a:lnSpc>
                <a:spcPct val="100000"/>
              </a:lnSpc>
            </a:pPr>
            <a:r>
              <a:rPr lang="en-US" sz="4400" dirty="0"/>
              <a:t>UPI Based Financial Fraud Detection Using Deep Learning Approach</a:t>
            </a:r>
            <a:endParaRPr lang="en-IN" sz="4400" dirty="0"/>
          </a:p>
        </p:txBody>
      </p:sp>
    </p:spTree>
    <p:extLst>
      <p:ext uri="{BB962C8B-B14F-4D97-AF65-F5344CB8AC3E}">
        <p14:creationId xmlns:p14="http://schemas.microsoft.com/office/powerpoint/2010/main" val="395685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C112-D053-7A4A-2BFE-1DEC72BE5739}"/>
              </a:ext>
            </a:extLst>
          </p:cNvPr>
          <p:cNvSpPr>
            <a:spLocks noGrp="1"/>
          </p:cNvSpPr>
          <p:nvPr>
            <p:ph type="title"/>
          </p:nvPr>
        </p:nvSpPr>
        <p:spPr/>
        <p:txBody>
          <a:bodyPr/>
          <a:lstStyle/>
          <a:p>
            <a:r>
              <a:rPr lang="en-IN" sz="4400" u="sng" dirty="0"/>
              <a:t>Block Diagram </a:t>
            </a:r>
            <a:endParaRPr lang="en-IN" dirty="0"/>
          </a:p>
        </p:txBody>
      </p:sp>
      <p:pic>
        <p:nvPicPr>
          <p:cNvPr id="5" name="Content Placeholder 4" descr="A diagram of fraud detection&#10;&#10;AI-generated content may be incorrect.">
            <a:extLst>
              <a:ext uri="{FF2B5EF4-FFF2-40B4-BE49-F238E27FC236}">
                <a16:creationId xmlns:a16="http://schemas.microsoft.com/office/drawing/2014/main" id="{048294EE-3C07-1135-49D5-71A5D4C77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500" y="1690688"/>
            <a:ext cx="4344987" cy="3719166"/>
          </a:xfrm>
        </p:spPr>
      </p:pic>
    </p:spTree>
    <p:extLst>
      <p:ext uri="{BB962C8B-B14F-4D97-AF65-F5344CB8AC3E}">
        <p14:creationId xmlns:p14="http://schemas.microsoft.com/office/powerpoint/2010/main" val="171329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E4B-4262-BEC8-301C-091755D97D4C}"/>
              </a:ext>
            </a:extLst>
          </p:cNvPr>
          <p:cNvSpPr>
            <a:spLocks noGrp="1"/>
          </p:cNvSpPr>
          <p:nvPr>
            <p:ph type="title"/>
          </p:nvPr>
        </p:nvSpPr>
        <p:spPr/>
        <p:txBody>
          <a:bodyPr/>
          <a:lstStyle/>
          <a:p>
            <a:r>
              <a:rPr lang="en-IN" sz="4400" u="sng" dirty="0"/>
              <a:t>UML Diagrams</a:t>
            </a:r>
            <a:endParaRPr lang="en-IN" dirty="0"/>
          </a:p>
        </p:txBody>
      </p:sp>
      <p:sp>
        <p:nvSpPr>
          <p:cNvPr id="3" name="Content Placeholder 2">
            <a:extLst>
              <a:ext uri="{FF2B5EF4-FFF2-40B4-BE49-F238E27FC236}">
                <a16:creationId xmlns:a16="http://schemas.microsoft.com/office/drawing/2014/main" id="{8BF152DE-1937-F58F-998E-A34E2BAF5436}"/>
              </a:ext>
            </a:extLst>
          </p:cNvPr>
          <p:cNvSpPr>
            <a:spLocks noGrp="1"/>
          </p:cNvSpPr>
          <p:nvPr>
            <p:ph idx="1"/>
          </p:nvPr>
        </p:nvSpPr>
        <p:spPr/>
        <p:txBody>
          <a:bodyPr/>
          <a:lstStyle/>
          <a:p>
            <a:pPr marL="457200" indent="-457200">
              <a:buAutoNum type="arabicPeriod"/>
            </a:pPr>
            <a:r>
              <a:rPr lang="en-US" sz="3200"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2800" dirty="0">
                <a:effectLst/>
                <a:latin typeface="Times New Roman" panose="02020603050405020304" pitchFamily="18" charset="0"/>
                <a:ea typeface="Aptos" panose="020B0004020202020204" pitchFamily="34" charset="0"/>
              </a:rPr>
              <a:t>Data Flow Diagram</a:t>
            </a:r>
            <a:endParaRPr lang="en-US" sz="3200" dirty="0">
              <a:latin typeface="Times New Roman" panose="02020603050405020304" pitchFamily="18" charset="0"/>
              <a:ea typeface="Aptos" panose="020B0004020202020204" pitchFamily="34" charset="0"/>
            </a:endParaRPr>
          </a:p>
          <a:p>
            <a:pPr marL="457200" indent="-457200">
              <a:buAutoNum type="arabicPeriod"/>
            </a:pPr>
            <a:r>
              <a:rPr lang="en-US" sz="2800" dirty="0">
                <a:effectLst/>
                <a:latin typeface="Times New Roman" panose="02020603050405020304" pitchFamily="18" charset="0"/>
                <a:ea typeface="Aptos" panose="020B0004020202020204" pitchFamily="34" charset="0"/>
              </a:rPr>
              <a:t>Sequence Diagram</a:t>
            </a:r>
            <a:endParaRPr lang="en-US" sz="3200" dirty="0">
              <a:effectLst/>
              <a:latin typeface="Times New Roman" panose="02020603050405020304" pitchFamily="18" charset="0"/>
              <a:ea typeface="Aptos" panose="020B0004020202020204" pitchFamily="34" charset="0"/>
            </a:endParaRPr>
          </a:p>
          <a:p>
            <a:pPr marL="457200" indent="-457200">
              <a:buAutoNum type="arabicPeriod"/>
            </a:pPr>
            <a:r>
              <a:rPr lang="en-IN" sz="2800" dirty="0">
                <a:effectLst/>
                <a:latin typeface="Times New Roman" panose="02020603050405020304" pitchFamily="18" charset="0"/>
                <a:ea typeface="Aptos" panose="020B0004020202020204" pitchFamily="34" charset="0"/>
              </a:rPr>
              <a:t>Active Diagram</a:t>
            </a:r>
            <a:endParaRPr lang="en-US" sz="3200" dirty="0">
              <a:latin typeface="Times New Roman" panose="02020603050405020304" pitchFamily="18" charset="0"/>
              <a:ea typeface="Aptos" panose="020B0004020202020204" pitchFamily="34" charset="0"/>
            </a:endParaRPr>
          </a:p>
          <a:p>
            <a:endParaRPr lang="en-IN" dirty="0"/>
          </a:p>
        </p:txBody>
      </p:sp>
    </p:spTree>
    <p:extLst>
      <p:ext uri="{BB962C8B-B14F-4D97-AF65-F5344CB8AC3E}">
        <p14:creationId xmlns:p14="http://schemas.microsoft.com/office/powerpoint/2010/main" val="51036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1CFB-6F63-6CE2-52BA-B9BEED092A61}"/>
              </a:ext>
            </a:extLst>
          </p:cNvPr>
          <p:cNvSpPr>
            <a:spLocks noGrp="1"/>
          </p:cNvSpPr>
          <p:nvPr>
            <p:ph type="title"/>
          </p:nvPr>
        </p:nvSpPr>
        <p:spPr/>
        <p:txBody>
          <a:bodyPr/>
          <a:lstStyle/>
          <a:p>
            <a:r>
              <a:rPr lang="en-US" sz="4400" dirty="0">
                <a:effectLst/>
                <a:latin typeface="Times New Roman" panose="02020603050405020304" pitchFamily="18" charset="0"/>
                <a:ea typeface="Aptos" panose="020B0004020202020204" pitchFamily="34" charset="0"/>
              </a:rPr>
              <a:t>Use Case Diagram</a:t>
            </a:r>
            <a:endParaRPr lang="en-IN" dirty="0"/>
          </a:p>
        </p:txBody>
      </p:sp>
      <p:pic>
        <p:nvPicPr>
          <p:cNvPr id="5" name="Content Placeholder 4" descr="A diagram of a software&#10;&#10;AI-generated content may be incorrect.">
            <a:extLst>
              <a:ext uri="{FF2B5EF4-FFF2-40B4-BE49-F238E27FC236}">
                <a16:creationId xmlns:a16="http://schemas.microsoft.com/office/drawing/2014/main" id="{62F4A74C-7E16-1868-1C03-A6008AD9B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718" y="2022231"/>
            <a:ext cx="6951365" cy="3341328"/>
          </a:xfrm>
        </p:spPr>
      </p:pic>
    </p:spTree>
    <p:extLst>
      <p:ext uri="{BB962C8B-B14F-4D97-AF65-F5344CB8AC3E}">
        <p14:creationId xmlns:p14="http://schemas.microsoft.com/office/powerpoint/2010/main" val="140781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F5D5-280D-4E88-649F-27179B435B56}"/>
              </a:ext>
            </a:extLst>
          </p:cNvPr>
          <p:cNvSpPr>
            <a:spLocks noGrp="1"/>
          </p:cNvSpPr>
          <p:nvPr>
            <p:ph type="title"/>
          </p:nvPr>
        </p:nvSpPr>
        <p:spPr/>
        <p:txBody>
          <a:bodyPr/>
          <a:lstStyle/>
          <a:p>
            <a:r>
              <a:rPr lang="en-US" sz="4400" dirty="0">
                <a:effectLst/>
                <a:latin typeface="Times New Roman" panose="02020603050405020304" pitchFamily="18" charset="0"/>
                <a:ea typeface="Aptos" panose="020B0004020202020204" pitchFamily="34" charset="0"/>
              </a:rPr>
              <a:t>Data Flow Diagram</a:t>
            </a:r>
            <a:endParaRPr lang="en-IN" dirty="0"/>
          </a:p>
        </p:txBody>
      </p:sp>
      <p:pic>
        <p:nvPicPr>
          <p:cNvPr id="9" name="Content Placeholder 8" descr="A diagram of a process&#10;&#10;AI-generated content may be incorrect.">
            <a:extLst>
              <a:ext uri="{FF2B5EF4-FFF2-40B4-BE49-F238E27FC236}">
                <a16:creationId xmlns:a16="http://schemas.microsoft.com/office/drawing/2014/main" id="{6702E535-8F31-0944-16CE-9B0F260D2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431" y="2449073"/>
            <a:ext cx="7139461" cy="1959853"/>
          </a:xfrm>
        </p:spPr>
      </p:pic>
    </p:spTree>
    <p:extLst>
      <p:ext uri="{BB962C8B-B14F-4D97-AF65-F5344CB8AC3E}">
        <p14:creationId xmlns:p14="http://schemas.microsoft.com/office/powerpoint/2010/main" val="141091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E1FD-6DAA-116F-626C-FA3206EE19EC}"/>
              </a:ext>
            </a:extLst>
          </p:cNvPr>
          <p:cNvSpPr>
            <a:spLocks noGrp="1"/>
          </p:cNvSpPr>
          <p:nvPr>
            <p:ph type="title"/>
          </p:nvPr>
        </p:nvSpPr>
        <p:spPr/>
        <p:txBody>
          <a:bodyPr/>
          <a:lstStyle/>
          <a:p>
            <a:r>
              <a:rPr lang="en-US" sz="4400" dirty="0">
                <a:effectLst/>
                <a:latin typeface="Times New Roman" panose="02020603050405020304" pitchFamily="18" charset="0"/>
                <a:ea typeface="Aptos" panose="020B0004020202020204" pitchFamily="34" charset="0"/>
              </a:rPr>
              <a:t>Sequence Diagram</a:t>
            </a:r>
            <a:endParaRPr lang="en-IN" dirty="0"/>
          </a:p>
        </p:txBody>
      </p:sp>
      <p:pic>
        <p:nvPicPr>
          <p:cNvPr id="5" name="Content Placeholder 4" descr="A diagram of a testing process&#10;&#10;AI-generated content may be incorrect.">
            <a:extLst>
              <a:ext uri="{FF2B5EF4-FFF2-40B4-BE49-F238E27FC236}">
                <a16:creationId xmlns:a16="http://schemas.microsoft.com/office/drawing/2014/main" id="{5E36A5AA-3C68-2D22-96E9-33F4C1445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508" y="2287722"/>
            <a:ext cx="6382146" cy="2282556"/>
          </a:xfrm>
        </p:spPr>
      </p:pic>
    </p:spTree>
    <p:extLst>
      <p:ext uri="{BB962C8B-B14F-4D97-AF65-F5344CB8AC3E}">
        <p14:creationId xmlns:p14="http://schemas.microsoft.com/office/powerpoint/2010/main" val="417765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3860-9DB6-88CB-016D-7E532FA4A55D}"/>
              </a:ext>
            </a:extLst>
          </p:cNvPr>
          <p:cNvSpPr>
            <a:spLocks noGrp="1"/>
          </p:cNvSpPr>
          <p:nvPr>
            <p:ph type="title"/>
          </p:nvPr>
        </p:nvSpPr>
        <p:spPr/>
        <p:txBody>
          <a:bodyPr/>
          <a:lstStyle/>
          <a:p>
            <a:r>
              <a:rPr lang="en-IN" sz="4400" dirty="0">
                <a:effectLst/>
                <a:latin typeface="Times New Roman" panose="02020603050405020304" pitchFamily="18" charset="0"/>
                <a:ea typeface="Aptos" panose="020B0004020202020204" pitchFamily="34" charset="0"/>
              </a:rPr>
              <a:t>Active Diagram</a:t>
            </a:r>
            <a:endParaRPr lang="en-IN" dirty="0"/>
          </a:p>
        </p:txBody>
      </p:sp>
      <p:pic>
        <p:nvPicPr>
          <p:cNvPr id="5" name="Content Placeholder 4" descr="A diagram of a computer&#10;&#10;AI-generated content may be incorrect.">
            <a:extLst>
              <a:ext uri="{FF2B5EF4-FFF2-40B4-BE49-F238E27FC236}">
                <a16:creationId xmlns:a16="http://schemas.microsoft.com/office/drawing/2014/main" id="{EED1FEB9-F475-561D-4FE3-EAD2F2033C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788" y="2260600"/>
            <a:ext cx="6180531" cy="3045801"/>
          </a:xfrm>
        </p:spPr>
      </p:pic>
    </p:spTree>
    <p:extLst>
      <p:ext uri="{BB962C8B-B14F-4D97-AF65-F5344CB8AC3E}">
        <p14:creationId xmlns:p14="http://schemas.microsoft.com/office/powerpoint/2010/main" val="2389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839E-371A-FD9A-3D13-62C92432402F}"/>
              </a:ext>
            </a:extLst>
          </p:cNvPr>
          <p:cNvSpPr>
            <a:spLocks noGrp="1"/>
          </p:cNvSpPr>
          <p:nvPr>
            <p:ph type="title"/>
          </p:nvPr>
        </p:nvSpPr>
        <p:spPr/>
        <p:txBody>
          <a:bodyPr>
            <a:normAutofit/>
          </a:bodyPr>
          <a:lstStyle/>
          <a:p>
            <a:r>
              <a:rPr lang="en-IN" sz="4000" u="sng" dirty="0"/>
              <a:t>Final Output</a:t>
            </a:r>
            <a:endParaRPr lang="en-IN" sz="4000" dirty="0"/>
          </a:p>
        </p:txBody>
      </p:sp>
      <p:sp>
        <p:nvSpPr>
          <p:cNvPr id="3" name="Content Placeholder 2">
            <a:extLst>
              <a:ext uri="{FF2B5EF4-FFF2-40B4-BE49-F238E27FC236}">
                <a16:creationId xmlns:a16="http://schemas.microsoft.com/office/drawing/2014/main" id="{60769FEC-A8C0-9126-A490-14B26C8A6D0D}"/>
              </a:ext>
            </a:extLst>
          </p:cNvPr>
          <p:cNvSpPr>
            <a:spLocks noGrp="1"/>
          </p:cNvSpPr>
          <p:nvPr>
            <p:ph idx="1"/>
          </p:nvPr>
        </p:nvSpPr>
        <p:spPr/>
        <p:txBody>
          <a:bodyPr>
            <a:normAutofit/>
          </a:bodyPr>
          <a:lstStyle/>
          <a:p>
            <a:pPr marL="0" indent="0" algn="just">
              <a:lnSpc>
                <a:spcPct val="150000"/>
              </a:lnSpc>
              <a:buNone/>
            </a:pPr>
            <a:r>
              <a:rPr lang="en-US" sz="1600" dirty="0"/>
              <a:t>The UPI-Based Financial Fraud Detection System successfully identifies fraudulent transactions in real-time using deep learning models like LSTM, CNN, and Autoencoders. The system processes transaction data, extracts key features, and classifies transactions as genuine or fraudulent with high accuracy. An interactive dashboard provides real-time monitoring, visualizing suspicious activities through fraud heatmaps and anomaly detection reports. The deployed model achieves optimized precision, recall, and F1-score, reducing false positives while ensuring secure transactions. This AI-powered solution enhances financial security, minimizes fraud risks, and builds trust in digital payment ecosystems.</a:t>
            </a:r>
            <a:endParaRPr lang="en-IN" sz="1600" dirty="0"/>
          </a:p>
        </p:txBody>
      </p:sp>
    </p:spTree>
    <p:extLst>
      <p:ext uri="{BB962C8B-B14F-4D97-AF65-F5344CB8AC3E}">
        <p14:creationId xmlns:p14="http://schemas.microsoft.com/office/powerpoint/2010/main" val="81777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DD53-AEFB-A177-9349-7D2ECE8978CC}"/>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1CDBA957-0EE1-4550-E526-966B0192B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8993"/>
            <a:ext cx="4970491" cy="2593975"/>
          </a:xfrm>
        </p:spPr>
      </p:pic>
      <p:pic>
        <p:nvPicPr>
          <p:cNvPr id="6" name="Content Placeholder 5" descr="A screenshot of a computer error&#10;&#10;AI-generated content may be incorrect.">
            <a:extLst>
              <a:ext uri="{FF2B5EF4-FFF2-40B4-BE49-F238E27FC236}">
                <a16:creationId xmlns:a16="http://schemas.microsoft.com/office/drawing/2014/main" id="{14D93FB9-06AF-4D25-98EF-9AABE42C0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672" y="1985199"/>
            <a:ext cx="4631128" cy="2887602"/>
          </a:xfrm>
          <a:prstGeom prst="rect">
            <a:avLst/>
          </a:prstGeom>
        </p:spPr>
      </p:pic>
    </p:spTree>
    <p:extLst>
      <p:ext uri="{BB962C8B-B14F-4D97-AF65-F5344CB8AC3E}">
        <p14:creationId xmlns:p14="http://schemas.microsoft.com/office/powerpoint/2010/main" val="2288091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2F88-1D9A-1D70-6EB5-6316803DEE1F}"/>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21128149-68E8-1FAC-0010-AFB04F67D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1393"/>
            <a:ext cx="5198209" cy="2757488"/>
          </a:xfrm>
        </p:spPr>
      </p:pic>
      <p:pic>
        <p:nvPicPr>
          <p:cNvPr id="7" name="Picture 6" descr="A screenshot of a computer&#10;&#10;AI-generated content may be incorrect.">
            <a:extLst>
              <a:ext uri="{FF2B5EF4-FFF2-40B4-BE49-F238E27FC236}">
                <a16:creationId xmlns:a16="http://schemas.microsoft.com/office/drawing/2014/main" id="{3828681A-C70B-BB6D-D452-3F6A63F15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1" y="2261393"/>
            <a:ext cx="4889500" cy="2757488"/>
          </a:xfrm>
          <a:prstGeom prst="rect">
            <a:avLst/>
          </a:prstGeom>
        </p:spPr>
      </p:pic>
    </p:spTree>
    <p:extLst>
      <p:ext uri="{BB962C8B-B14F-4D97-AF65-F5344CB8AC3E}">
        <p14:creationId xmlns:p14="http://schemas.microsoft.com/office/powerpoint/2010/main" val="242035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CED4-8AAC-334F-505F-1D5F1FAE76B1}"/>
              </a:ext>
            </a:extLst>
          </p:cNvPr>
          <p:cNvSpPr>
            <a:spLocks noGrp="1"/>
          </p:cNvSpPr>
          <p:nvPr>
            <p:ph type="title"/>
          </p:nvPr>
        </p:nvSpPr>
        <p:spPr/>
        <p:txBody>
          <a:bodyPr/>
          <a:lstStyle/>
          <a:p>
            <a:r>
              <a:rPr lang="en-IN" sz="4400" u="sng" dirty="0"/>
              <a:t>Final Output</a:t>
            </a:r>
            <a:endParaRPr lang="en-IN" dirty="0"/>
          </a:p>
        </p:txBody>
      </p:sp>
      <p:pic>
        <p:nvPicPr>
          <p:cNvPr id="7" name="Content Placeholder 6" descr="A screenshot of a computer&#10;&#10;AI-generated content may be incorrect.">
            <a:extLst>
              <a:ext uri="{FF2B5EF4-FFF2-40B4-BE49-F238E27FC236}">
                <a16:creationId xmlns:a16="http://schemas.microsoft.com/office/drawing/2014/main" id="{F118C8BB-266A-41FF-8C8D-ECAB1ECE6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042" y="1825625"/>
            <a:ext cx="9945915" cy="4351338"/>
          </a:xfrm>
          <a:prstGeom prst="rect">
            <a:avLst/>
          </a:prstGeom>
        </p:spPr>
      </p:pic>
    </p:spTree>
    <p:extLst>
      <p:ext uri="{BB962C8B-B14F-4D97-AF65-F5344CB8AC3E}">
        <p14:creationId xmlns:p14="http://schemas.microsoft.com/office/powerpoint/2010/main" val="218797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D5B3-A913-F5C5-3EE1-90D6E9066A44}"/>
              </a:ext>
            </a:extLst>
          </p:cNvPr>
          <p:cNvSpPr>
            <a:spLocks noGrp="1"/>
          </p:cNvSpPr>
          <p:nvPr>
            <p:ph type="title"/>
          </p:nvPr>
        </p:nvSpPr>
        <p:spPr/>
        <p:txBody>
          <a:bodyPr/>
          <a:lstStyle/>
          <a:p>
            <a:r>
              <a:rPr lang="en-IN" sz="4400" u="sng" dirty="0"/>
              <a:t>Abstract</a:t>
            </a:r>
            <a:endParaRPr lang="en-IN" dirty="0"/>
          </a:p>
        </p:txBody>
      </p:sp>
      <p:sp>
        <p:nvSpPr>
          <p:cNvPr id="3" name="Content Placeholder 2">
            <a:extLst>
              <a:ext uri="{FF2B5EF4-FFF2-40B4-BE49-F238E27FC236}">
                <a16:creationId xmlns:a16="http://schemas.microsoft.com/office/drawing/2014/main" id="{8BC728CE-2677-885C-3D32-6231ECDC3755}"/>
              </a:ext>
            </a:extLst>
          </p:cNvPr>
          <p:cNvSpPr>
            <a:spLocks noGrp="1"/>
          </p:cNvSpPr>
          <p:nvPr>
            <p:ph idx="1"/>
          </p:nvPr>
        </p:nvSpPr>
        <p:spPr/>
        <p:txBody>
          <a:bodyPr>
            <a:normAutofit/>
          </a:bodyPr>
          <a:lstStyle/>
          <a:p>
            <a:pPr marL="0" indent="0" algn="just">
              <a:lnSpc>
                <a:spcPct val="150000"/>
              </a:lnSpc>
              <a:buNone/>
            </a:pPr>
            <a:r>
              <a:rPr lang="en-US" sz="2000" dirty="0"/>
              <a:t>The </a:t>
            </a:r>
            <a:r>
              <a:rPr lang="en-US" sz="2000" b="1" dirty="0"/>
              <a:t>UPI-Based Financial Fraud Detection Using Deep Learning Approach</a:t>
            </a:r>
            <a:r>
              <a:rPr lang="en-US" sz="2000" dirty="0"/>
              <a:t> project aims to enhance the security of digital payments by detecting fraudulent transactions in real-time. Leveraging </a:t>
            </a:r>
            <a:r>
              <a:rPr lang="en-US" sz="2000" b="1" dirty="0"/>
              <a:t>deep learning models like LSTM, CNN, and Autoencoders</a:t>
            </a:r>
            <a:r>
              <a:rPr lang="en-US" sz="2000" dirty="0"/>
              <a:t>, the system analyzes transaction patterns and identifies anomalies with high accuracy. It reduces financial fraud by blocking suspicious activities within milliseconds, ensuring secure transactions. The model adapts to evolving fraud tactics using </a:t>
            </a:r>
            <a:r>
              <a:rPr lang="en-US" sz="2000" b="1" dirty="0"/>
              <a:t>AI-driven risk assessment and behavioral analytics</a:t>
            </a:r>
            <a:r>
              <a:rPr lang="en-US" sz="2000" dirty="0"/>
              <a:t>. This project provides a </a:t>
            </a:r>
            <a:r>
              <a:rPr lang="en-US" sz="2000" b="1" dirty="0"/>
              <a:t>scalable, efficient, and reliable fraud detection system</a:t>
            </a:r>
            <a:r>
              <a:rPr lang="en-US" sz="2000" dirty="0"/>
              <a:t> for financial institutions and digital payment platforms.</a:t>
            </a:r>
            <a:endParaRPr lang="en-IN" sz="2000" dirty="0"/>
          </a:p>
        </p:txBody>
      </p:sp>
    </p:spTree>
    <p:extLst>
      <p:ext uri="{BB962C8B-B14F-4D97-AF65-F5344CB8AC3E}">
        <p14:creationId xmlns:p14="http://schemas.microsoft.com/office/powerpoint/2010/main" val="373111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235E-604F-DB78-37B8-39FC50B7EE71}"/>
              </a:ext>
            </a:extLst>
          </p:cNvPr>
          <p:cNvSpPr>
            <a:spLocks noGrp="1"/>
          </p:cNvSpPr>
          <p:nvPr>
            <p:ph type="title"/>
          </p:nvPr>
        </p:nvSpPr>
        <p:spPr/>
        <p:txBody>
          <a:bodyPr/>
          <a:lstStyle/>
          <a:p>
            <a:r>
              <a:rPr lang="en-IN" sz="4400" u="sng" dirty="0"/>
              <a:t>Conclusion</a:t>
            </a:r>
            <a:endParaRPr lang="en-IN" dirty="0"/>
          </a:p>
        </p:txBody>
      </p:sp>
      <p:sp>
        <p:nvSpPr>
          <p:cNvPr id="3" name="Content Placeholder 2">
            <a:extLst>
              <a:ext uri="{FF2B5EF4-FFF2-40B4-BE49-F238E27FC236}">
                <a16:creationId xmlns:a16="http://schemas.microsoft.com/office/drawing/2014/main" id="{4E531721-6A48-8A27-18F7-C4B19E654915}"/>
              </a:ext>
            </a:extLst>
          </p:cNvPr>
          <p:cNvSpPr>
            <a:spLocks noGrp="1"/>
          </p:cNvSpPr>
          <p:nvPr>
            <p:ph idx="1"/>
          </p:nvPr>
        </p:nvSpPr>
        <p:spPr/>
        <p:txBody>
          <a:bodyPr>
            <a:normAutofit/>
          </a:bodyPr>
          <a:lstStyle/>
          <a:p>
            <a:pPr algn="just">
              <a:lnSpc>
                <a:spcPct val="150000"/>
              </a:lnSpc>
            </a:pPr>
            <a:r>
              <a:rPr lang="en-US" sz="2000" dirty="0"/>
              <a:t>The </a:t>
            </a:r>
            <a:r>
              <a:rPr lang="en-US" sz="2000" b="1" dirty="0"/>
              <a:t>UPI-Based Financial Fraud Detection System</a:t>
            </a:r>
            <a:r>
              <a:rPr lang="en-US" sz="2000" dirty="0"/>
              <a:t> provides a </a:t>
            </a:r>
            <a:r>
              <a:rPr lang="en-US" sz="2000" b="1" dirty="0"/>
              <a:t>robust and intelligent approach</a:t>
            </a:r>
            <a:r>
              <a:rPr lang="en-US" sz="2000" dirty="0"/>
              <a:t> to identifying fraudulent transactions in real-time using </a:t>
            </a:r>
            <a:r>
              <a:rPr lang="en-US" sz="2000" b="1" dirty="0"/>
              <a:t>deep learning techniques.</a:t>
            </a:r>
            <a:r>
              <a:rPr lang="en-US" sz="2000" dirty="0"/>
              <a:t> By leveraging </a:t>
            </a:r>
            <a:r>
              <a:rPr lang="en-US" sz="2000" b="1" dirty="0"/>
              <a:t>LSTM, CNN, and anomaly detection models,</a:t>
            </a:r>
            <a:r>
              <a:rPr lang="en-US" sz="2000" dirty="0"/>
              <a:t> the system accurately detects suspicious activities while minimizing false positives. The integration of </a:t>
            </a:r>
            <a:r>
              <a:rPr lang="en-US" sz="2000" b="1" dirty="0"/>
              <a:t>AI-driven risk assessment and real-time monitoring</a:t>
            </a:r>
            <a:r>
              <a:rPr lang="en-US" sz="2000" dirty="0"/>
              <a:t> ensures enhanced financial security and user trust in digital transactions. With continuous learning and adaptability, this system effectively counters evolving fraud tactics. </a:t>
            </a:r>
            <a:r>
              <a:rPr lang="en-US" sz="2000" b="1" dirty="0"/>
              <a:t>This project contributes to a safer, more reliable UPI payment ecosystem, reducing financial losses and enhancing fraud prevention strategies.</a:t>
            </a:r>
            <a:endParaRPr lang="en-IN" sz="2000" dirty="0"/>
          </a:p>
        </p:txBody>
      </p:sp>
    </p:spTree>
    <p:extLst>
      <p:ext uri="{BB962C8B-B14F-4D97-AF65-F5344CB8AC3E}">
        <p14:creationId xmlns:p14="http://schemas.microsoft.com/office/powerpoint/2010/main" val="113018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9181-C65D-77FF-4F2A-B4AE2320FBEA}"/>
              </a:ext>
            </a:extLst>
          </p:cNvPr>
          <p:cNvSpPr>
            <a:spLocks noGrp="1"/>
          </p:cNvSpPr>
          <p:nvPr>
            <p:ph type="title"/>
          </p:nvPr>
        </p:nvSpPr>
        <p:spPr/>
        <p:txBody>
          <a:bodyPr/>
          <a:lstStyle/>
          <a:p>
            <a:r>
              <a:rPr lang="en-IN" sz="4400" u="sng" dirty="0"/>
              <a:t>Introduction</a:t>
            </a:r>
            <a:endParaRPr lang="en-IN" dirty="0"/>
          </a:p>
        </p:txBody>
      </p:sp>
      <p:sp>
        <p:nvSpPr>
          <p:cNvPr id="3" name="Content Placeholder 2">
            <a:extLst>
              <a:ext uri="{FF2B5EF4-FFF2-40B4-BE49-F238E27FC236}">
                <a16:creationId xmlns:a16="http://schemas.microsoft.com/office/drawing/2014/main" id="{2BE7CCCC-68E7-B9CA-188E-CE638324B69F}"/>
              </a:ext>
            </a:extLst>
          </p:cNvPr>
          <p:cNvSpPr>
            <a:spLocks noGrp="1"/>
          </p:cNvSpPr>
          <p:nvPr>
            <p:ph idx="1"/>
          </p:nvPr>
        </p:nvSpPr>
        <p:spPr/>
        <p:txBody>
          <a:bodyPr>
            <a:normAutofit/>
          </a:bodyPr>
          <a:lstStyle/>
          <a:p>
            <a:pPr marL="0" indent="0" algn="just">
              <a:lnSpc>
                <a:spcPct val="150000"/>
              </a:lnSpc>
              <a:buNone/>
            </a:pPr>
            <a:r>
              <a:rPr lang="en-US" sz="2000" dirty="0"/>
              <a:t>With the rise of </a:t>
            </a:r>
            <a:r>
              <a:rPr lang="en-US" sz="2000" b="1" dirty="0"/>
              <a:t>digital payments, UPI transactions have become a prime target for financial fraud.</a:t>
            </a:r>
            <a:r>
              <a:rPr lang="en-US" sz="2000" dirty="0"/>
              <a:t> Traditional rule-based fraud detection methods struggle to adapt to evolving fraud tactics. This project leverages </a:t>
            </a:r>
            <a:r>
              <a:rPr lang="en-US" sz="2000" b="1" dirty="0"/>
              <a:t>deep learning algorithms like LSTM and CNN</a:t>
            </a:r>
            <a:r>
              <a:rPr lang="en-US" sz="2000" dirty="0"/>
              <a:t> to analyze transaction patterns and detect anomalies in real-time. By integrating </a:t>
            </a:r>
            <a:r>
              <a:rPr lang="en-US" sz="2000" b="1" dirty="0"/>
              <a:t>AI-driven risk assessment, the system ensures secure and efficient fraud prevention.</a:t>
            </a:r>
            <a:r>
              <a:rPr lang="en-US" sz="2000" dirty="0"/>
              <a:t> The proposed model enhances </a:t>
            </a:r>
            <a:r>
              <a:rPr lang="en-US" sz="2000" b="1" dirty="0"/>
              <a:t>financial security, minimizes fraud losses, and improves user trust in digital payment systems.</a:t>
            </a:r>
            <a:endParaRPr lang="en-IN" sz="2000" dirty="0"/>
          </a:p>
        </p:txBody>
      </p:sp>
    </p:spTree>
    <p:extLst>
      <p:ext uri="{BB962C8B-B14F-4D97-AF65-F5344CB8AC3E}">
        <p14:creationId xmlns:p14="http://schemas.microsoft.com/office/powerpoint/2010/main" val="176290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5B6A-9099-922C-A5DB-B8F84DA0D3B0}"/>
              </a:ext>
            </a:extLst>
          </p:cNvPr>
          <p:cNvSpPr>
            <a:spLocks noGrp="1"/>
          </p:cNvSpPr>
          <p:nvPr>
            <p:ph type="title"/>
          </p:nvPr>
        </p:nvSpPr>
        <p:spPr/>
        <p:txBody>
          <a:bodyPr/>
          <a:lstStyle/>
          <a:p>
            <a:r>
              <a:rPr lang="en-IN" sz="4400" u="sng" dirty="0"/>
              <a:t>Existing System</a:t>
            </a:r>
            <a:endParaRPr lang="en-IN" dirty="0"/>
          </a:p>
        </p:txBody>
      </p:sp>
      <p:sp>
        <p:nvSpPr>
          <p:cNvPr id="3" name="Content Placeholder 2">
            <a:extLst>
              <a:ext uri="{FF2B5EF4-FFF2-40B4-BE49-F238E27FC236}">
                <a16:creationId xmlns:a16="http://schemas.microsoft.com/office/drawing/2014/main" id="{0EE60A0A-1475-1C69-B6D2-1EA85BAF21F4}"/>
              </a:ext>
            </a:extLst>
          </p:cNvPr>
          <p:cNvSpPr>
            <a:spLocks noGrp="1"/>
          </p:cNvSpPr>
          <p:nvPr>
            <p:ph idx="1"/>
          </p:nvPr>
        </p:nvSpPr>
        <p:spPr/>
        <p:txBody>
          <a:bodyPr>
            <a:normAutofit/>
          </a:bodyPr>
          <a:lstStyle/>
          <a:p>
            <a:pPr marL="0" indent="0" algn="just">
              <a:lnSpc>
                <a:spcPct val="150000"/>
              </a:lnSpc>
              <a:buNone/>
            </a:pPr>
            <a:r>
              <a:rPr lang="en-US" sz="2000" dirty="0"/>
              <a:t>Traditional fraud detection systems rely on </a:t>
            </a:r>
            <a:r>
              <a:rPr lang="en-US" sz="2000" b="1" dirty="0"/>
              <a:t>rule-based approaches and manual transaction monitoring</a:t>
            </a:r>
            <a:r>
              <a:rPr lang="en-US" sz="2000" dirty="0"/>
              <a:t>, which are inefficient against evolving fraud tactics. These systems generate </a:t>
            </a:r>
            <a:r>
              <a:rPr lang="en-US" sz="2000" b="1" dirty="0"/>
              <a:t>high false positives</a:t>
            </a:r>
            <a:r>
              <a:rPr lang="en-US" sz="2000" dirty="0"/>
              <a:t>, leading to unnecessary transaction blocks and poor user experience. </a:t>
            </a:r>
            <a:r>
              <a:rPr lang="en-US" sz="2000" b="1" dirty="0"/>
              <a:t>Machine learning-based fraud detection</a:t>
            </a:r>
            <a:r>
              <a:rPr lang="en-US" sz="2000" dirty="0"/>
              <a:t> is used in some financial institutions but lacks real-time adaptability. </a:t>
            </a:r>
            <a:r>
              <a:rPr lang="en-US" sz="2000" b="1" dirty="0"/>
              <a:t>Static threshold-based security measures</a:t>
            </a:r>
            <a:r>
              <a:rPr lang="en-US" sz="2000" dirty="0"/>
              <a:t> fail to detect sophisticated fraud patterns like phishing and identity theft. Due to these limitations, a </a:t>
            </a:r>
            <a:r>
              <a:rPr lang="en-US" sz="2000" b="1" dirty="0"/>
              <a:t>deep learning-driven fraud detection system is required</a:t>
            </a:r>
            <a:r>
              <a:rPr lang="en-US" sz="2000" dirty="0"/>
              <a:t> for accurate, real-time prevention.</a:t>
            </a:r>
            <a:endParaRPr lang="en-IN" sz="2000" dirty="0"/>
          </a:p>
        </p:txBody>
      </p:sp>
    </p:spTree>
    <p:extLst>
      <p:ext uri="{BB962C8B-B14F-4D97-AF65-F5344CB8AC3E}">
        <p14:creationId xmlns:p14="http://schemas.microsoft.com/office/powerpoint/2010/main" val="77371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2BB5-6D22-23CE-F572-D183E3DB2615}"/>
              </a:ext>
            </a:extLst>
          </p:cNvPr>
          <p:cNvSpPr>
            <a:spLocks noGrp="1"/>
          </p:cNvSpPr>
          <p:nvPr>
            <p:ph type="title"/>
          </p:nvPr>
        </p:nvSpPr>
        <p:spPr/>
        <p:txBody>
          <a:bodyPr/>
          <a:lstStyle/>
          <a:p>
            <a:r>
              <a:rPr lang="en-IN" sz="4400" u="sng" dirty="0"/>
              <a:t>Proposed System</a:t>
            </a:r>
            <a:endParaRPr lang="en-IN" dirty="0"/>
          </a:p>
        </p:txBody>
      </p:sp>
      <p:sp>
        <p:nvSpPr>
          <p:cNvPr id="3" name="Content Placeholder 2">
            <a:extLst>
              <a:ext uri="{FF2B5EF4-FFF2-40B4-BE49-F238E27FC236}">
                <a16:creationId xmlns:a16="http://schemas.microsoft.com/office/drawing/2014/main" id="{5F076AB9-F6A8-9DB5-B12A-2A78D3FED4F8}"/>
              </a:ext>
            </a:extLst>
          </p:cNvPr>
          <p:cNvSpPr>
            <a:spLocks noGrp="1"/>
          </p:cNvSpPr>
          <p:nvPr>
            <p:ph idx="1"/>
          </p:nvPr>
        </p:nvSpPr>
        <p:spPr/>
        <p:txBody>
          <a:bodyPr>
            <a:normAutofit/>
          </a:bodyPr>
          <a:lstStyle/>
          <a:p>
            <a:pPr marL="0" indent="0" algn="just">
              <a:lnSpc>
                <a:spcPct val="150000"/>
              </a:lnSpc>
              <a:buNone/>
            </a:pPr>
            <a:r>
              <a:rPr lang="en-IN" sz="2000" dirty="0"/>
              <a:t>The proposed system uses </a:t>
            </a:r>
            <a:r>
              <a:rPr lang="en-IN" sz="2000" b="1" dirty="0"/>
              <a:t>deep learning algorithms like LSTM, CNN, and Autoencoders</a:t>
            </a:r>
            <a:r>
              <a:rPr lang="en-IN" sz="2000" dirty="0"/>
              <a:t> to detect fraudulent UPI transactions in real-time. It </a:t>
            </a:r>
            <a:r>
              <a:rPr lang="en-IN" sz="2000" dirty="0" err="1"/>
              <a:t>analyzes</a:t>
            </a:r>
            <a:r>
              <a:rPr lang="en-IN" sz="2000" dirty="0"/>
              <a:t> </a:t>
            </a:r>
            <a:r>
              <a:rPr lang="en-IN" sz="2000" b="1" dirty="0"/>
              <a:t>transaction patterns, user </a:t>
            </a:r>
            <a:r>
              <a:rPr lang="en-IN" sz="2000" b="1" dirty="0" err="1"/>
              <a:t>behavior</a:t>
            </a:r>
            <a:r>
              <a:rPr lang="en-IN" sz="2000" b="1" dirty="0"/>
              <a:t>, and anomaly detection</a:t>
            </a:r>
            <a:r>
              <a:rPr lang="en-IN" sz="2000" dirty="0"/>
              <a:t> to minimize false positives. The system continuously learns and adapts to </a:t>
            </a:r>
            <a:r>
              <a:rPr lang="en-IN" sz="2000" b="1" dirty="0"/>
              <a:t>new fraud techniques using AI-driven risk assessment.</a:t>
            </a:r>
            <a:r>
              <a:rPr lang="en-IN" sz="2000" dirty="0"/>
              <a:t> By integrating </a:t>
            </a:r>
            <a:r>
              <a:rPr lang="en-IN" sz="2000" b="1" dirty="0"/>
              <a:t>real-time monitoring and predictive analytics,</a:t>
            </a:r>
            <a:r>
              <a:rPr lang="en-IN" sz="2000" dirty="0"/>
              <a:t> it enhances security and prevents financial losses. This </a:t>
            </a:r>
            <a:r>
              <a:rPr lang="en-IN" sz="2000" b="1" dirty="0"/>
              <a:t>intelligent, scalable, and efficient fraud detection model</a:t>
            </a:r>
            <a:r>
              <a:rPr lang="en-IN" sz="2000" dirty="0"/>
              <a:t> ensures safer digital transactions.</a:t>
            </a:r>
          </a:p>
        </p:txBody>
      </p:sp>
    </p:spTree>
    <p:extLst>
      <p:ext uri="{BB962C8B-B14F-4D97-AF65-F5344CB8AC3E}">
        <p14:creationId xmlns:p14="http://schemas.microsoft.com/office/powerpoint/2010/main" val="279055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9F93-1C20-4BEE-CF79-C092543D7093}"/>
              </a:ext>
            </a:extLst>
          </p:cNvPr>
          <p:cNvSpPr>
            <a:spLocks noGrp="1"/>
          </p:cNvSpPr>
          <p:nvPr>
            <p:ph type="title"/>
          </p:nvPr>
        </p:nvSpPr>
        <p:spPr/>
        <p:txBody>
          <a:bodyPr/>
          <a:lstStyle/>
          <a:p>
            <a:r>
              <a:rPr lang="en-IN" sz="4400" u="sng" dirty="0"/>
              <a:t>LITERATURE REVIEW</a:t>
            </a:r>
            <a:endParaRPr lang="en-IN" dirty="0"/>
          </a:p>
        </p:txBody>
      </p:sp>
      <p:sp>
        <p:nvSpPr>
          <p:cNvPr id="3" name="Content Placeholder 2">
            <a:extLst>
              <a:ext uri="{FF2B5EF4-FFF2-40B4-BE49-F238E27FC236}">
                <a16:creationId xmlns:a16="http://schemas.microsoft.com/office/drawing/2014/main" id="{9881FA9D-8709-C439-94D3-9114A6C01DFD}"/>
              </a:ext>
            </a:extLst>
          </p:cNvPr>
          <p:cNvSpPr>
            <a:spLocks noGrp="1"/>
          </p:cNvSpPr>
          <p:nvPr>
            <p:ph idx="1"/>
          </p:nvPr>
        </p:nvSpPr>
        <p:spPr/>
        <p:txBody>
          <a:bodyPr>
            <a:normAutofit/>
          </a:bodyPr>
          <a:lstStyle/>
          <a:p>
            <a:pPr marL="0" indent="0" algn="just">
              <a:lnSpc>
                <a:spcPct val="150000"/>
              </a:lnSpc>
              <a:buNone/>
            </a:pPr>
            <a:r>
              <a:rPr lang="en-US" sz="2000" dirty="0"/>
              <a:t>Several research studies highlight the use of </a:t>
            </a:r>
            <a:r>
              <a:rPr lang="en-US" sz="2000" b="1" dirty="0"/>
              <a:t>machine learning and deep learning</a:t>
            </a:r>
            <a:r>
              <a:rPr lang="en-US" sz="2000" dirty="0"/>
              <a:t> for financial fraud detection. Traditional methods like </a:t>
            </a:r>
            <a:r>
              <a:rPr lang="en-US" sz="2000" b="1" dirty="0"/>
              <a:t>rule-based systems and statistical models</a:t>
            </a:r>
            <a:r>
              <a:rPr lang="en-US" sz="2000" dirty="0"/>
              <a:t> struggle to detect evolving fraud patterns. Recent advancements in </a:t>
            </a:r>
            <a:r>
              <a:rPr lang="en-US" sz="2000" b="1" dirty="0"/>
              <a:t>AI-driven anomaly detection, LSTMs, and Autoencoders</a:t>
            </a:r>
            <a:r>
              <a:rPr lang="en-US" sz="2000" dirty="0"/>
              <a:t> have improved fraud identification accuracy. Studies show that </a:t>
            </a:r>
            <a:r>
              <a:rPr lang="en-US" sz="2000" b="1" dirty="0"/>
              <a:t>real-time fraud detection using deep learning significantly reduces false positives.</a:t>
            </a:r>
            <a:r>
              <a:rPr lang="en-US" sz="2000" dirty="0"/>
              <a:t> This project builds upon these findings to develop a </a:t>
            </a:r>
            <a:r>
              <a:rPr lang="en-US" sz="2000" b="1" dirty="0"/>
              <a:t>more adaptive and efficient fraud prevention system for UPI transactions.</a:t>
            </a:r>
            <a:endParaRPr lang="en-IN" sz="2000" dirty="0"/>
          </a:p>
        </p:txBody>
      </p:sp>
    </p:spTree>
    <p:extLst>
      <p:ext uri="{BB962C8B-B14F-4D97-AF65-F5344CB8AC3E}">
        <p14:creationId xmlns:p14="http://schemas.microsoft.com/office/powerpoint/2010/main" val="310407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8C184-7AD3-2D94-CDB3-7ACD0B4A5DF3}"/>
              </a:ext>
            </a:extLst>
          </p:cNvPr>
          <p:cNvSpPr>
            <a:spLocks noGrp="1"/>
          </p:cNvSpPr>
          <p:nvPr>
            <p:ph idx="1"/>
          </p:nvPr>
        </p:nvSpPr>
        <p:spPr>
          <a:xfrm>
            <a:off x="838200" y="647700"/>
            <a:ext cx="10515600" cy="5529263"/>
          </a:xfrm>
        </p:spPr>
        <p:txBody>
          <a:bodyPr>
            <a:normAutofit/>
          </a:bodyPr>
          <a:lstStyle/>
          <a:p>
            <a:pPr marL="0" indent="0">
              <a:buNone/>
            </a:pPr>
            <a:r>
              <a:rPr lang="en-US" b="1" dirty="0"/>
              <a:t>Modules for PPT</a:t>
            </a:r>
          </a:p>
          <a:p>
            <a:r>
              <a:rPr lang="en-US" dirty="0"/>
              <a:t> </a:t>
            </a:r>
            <a:r>
              <a:rPr lang="en-US" sz="2400" b="1" dirty="0"/>
              <a:t>Data Preprocessing </a:t>
            </a:r>
            <a:r>
              <a:rPr lang="en-US" dirty="0"/>
              <a:t>– </a:t>
            </a:r>
            <a:r>
              <a:rPr lang="en-US" sz="1900" dirty="0"/>
              <a:t>The raw UPI transaction data is cleaned, normalized, and structured to remove inconsistencies, missing values, and outliers for accurate fraud detection.</a:t>
            </a:r>
          </a:p>
          <a:p>
            <a:r>
              <a:rPr lang="en-US" dirty="0"/>
              <a:t> </a:t>
            </a:r>
            <a:r>
              <a:rPr lang="en-US" sz="2400" b="1" dirty="0"/>
              <a:t>Feature Extraction &amp; Classification </a:t>
            </a:r>
            <a:r>
              <a:rPr lang="en-US" dirty="0"/>
              <a:t>– </a:t>
            </a:r>
            <a:r>
              <a:rPr lang="en-US" sz="1900" dirty="0"/>
              <a:t>Key transaction attributes like transaction amount, frequency, location, and user behavior are extracted and classified using deep learning models like LSTM and CNN.</a:t>
            </a:r>
          </a:p>
          <a:p>
            <a:r>
              <a:rPr lang="en-US" dirty="0"/>
              <a:t> </a:t>
            </a:r>
            <a:r>
              <a:rPr lang="en-US" sz="2400" b="1" dirty="0"/>
              <a:t>RGB Composite &amp; Band Selection </a:t>
            </a:r>
            <a:r>
              <a:rPr lang="en-US" dirty="0"/>
              <a:t>– </a:t>
            </a:r>
            <a:r>
              <a:rPr lang="en-US" sz="1900" dirty="0"/>
              <a:t>Multi-dimensional data visualization techniques are used to enhance fraud pattern detection by selecting relevant transaction features and highlighting suspicious activities.</a:t>
            </a:r>
          </a:p>
          <a:p>
            <a:r>
              <a:rPr lang="en-US" sz="2400" b="1" dirty="0"/>
              <a:t> Interactive Visualization </a:t>
            </a:r>
            <a:r>
              <a:rPr lang="en-US" dirty="0"/>
              <a:t>– </a:t>
            </a:r>
            <a:r>
              <a:rPr lang="en-US" sz="1900" dirty="0"/>
              <a:t>Real-time dashboards and fraud heatmaps provide an intuitive view of transactions, enabling </a:t>
            </a:r>
            <a:r>
              <a:rPr lang="en-US" sz="1900" b="1" dirty="0"/>
              <a:t>instant anomaly detection</a:t>
            </a:r>
            <a:r>
              <a:rPr lang="en-US" sz="1900" dirty="0"/>
              <a:t> and fraud trend analysis.</a:t>
            </a:r>
          </a:p>
          <a:p>
            <a:r>
              <a:rPr lang="en-US" dirty="0"/>
              <a:t> </a:t>
            </a:r>
            <a:r>
              <a:rPr lang="en-US" sz="2400" b="1" dirty="0"/>
              <a:t>Model Deployment &amp; Performance Analysis </a:t>
            </a:r>
            <a:r>
              <a:rPr lang="en-US" dirty="0"/>
              <a:t>– </a:t>
            </a:r>
            <a:r>
              <a:rPr lang="en-US" sz="1900" dirty="0"/>
              <a:t>The trained fraud detection model is deployed for real-time monitoring, and its accuracy, precision, recall, and F1-score are evaluated to optimize performance.</a:t>
            </a:r>
          </a:p>
          <a:p>
            <a:endParaRPr lang="en-IN" dirty="0"/>
          </a:p>
        </p:txBody>
      </p:sp>
    </p:spTree>
    <p:extLst>
      <p:ext uri="{BB962C8B-B14F-4D97-AF65-F5344CB8AC3E}">
        <p14:creationId xmlns:p14="http://schemas.microsoft.com/office/powerpoint/2010/main" val="81331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3349E-DFD6-BECA-5213-1ABF33BEB2D5}"/>
              </a:ext>
            </a:extLst>
          </p:cNvPr>
          <p:cNvSpPr>
            <a:spLocks noGrp="1"/>
          </p:cNvSpPr>
          <p:nvPr>
            <p:ph idx="1"/>
          </p:nvPr>
        </p:nvSpPr>
        <p:spPr>
          <a:xfrm>
            <a:off x="838200" y="838200"/>
            <a:ext cx="10515600" cy="5338763"/>
          </a:xfrm>
        </p:spPr>
        <p:txBody>
          <a:bodyPr>
            <a:normAutofit/>
          </a:bodyPr>
          <a:lstStyle/>
          <a:p>
            <a:pPr marL="0" indent="0" algn="just">
              <a:lnSpc>
                <a:spcPct val="110000"/>
              </a:lnSpc>
              <a:buNone/>
            </a:pPr>
            <a:r>
              <a:rPr lang="en-IN" b="1" dirty="0"/>
              <a:t>Algorithms Used for PPT</a:t>
            </a:r>
          </a:p>
          <a:p>
            <a:pPr algn="just">
              <a:lnSpc>
                <a:spcPct val="110000"/>
              </a:lnSpc>
            </a:pPr>
            <a:r>
              <a:rPr lang="en-IN" sz="2400" b="1" dirty="0"/>
              <a:t>Convolutional Neural Networks (CNNs)</a:t>
            </a:r>
            <a:r>
              <a:rPr lang="en-IN" sz="2400" dirty="0"/>
              <a:t> </a:t>
            </a:r>
            <a:r>
              <a:rPr lang="en-IN" dirty="0"/>
              <a:t>– </a:t>
            </a:r>
            <a:r>
              <a:rPr lang="en-IN" sz="1700" dirty="0"/>
              <a:t>Used for </a:t>
            </a:r>
            <a:r>
              <a:rPr lang="en-IN" sz="1700" b="1" dirty="0"/>
              <a:t>pattern recognition in transaction data</a:t>
            </a:r>
            <a:r>
              <a:rPr lang="en-IN" sz="1700" dirty="0"/>
              <a:t>, identifying fraudulent </a:t>
            </a:r>
            <a:r>
              <a:rPr lang="en-IN" sz="1700" dirty="0" err="1"/>
              <a:t>behaviors</a:t>
            </a:r>
            <a:r>
              <a:rPr lang="en-IN" sz="1700" dirty="0"/>
              <a:t> by </a:t>
            </a:r>
            <a:r>
              <a:rPr lang="en-IN" sz="1700" dirty="0" err="1"/>
              <a:t>analyzing</a:t>
            </a:r>
            <a:r>
              <a:rPr lang="en-IN" sz="1700" dirty="0"/>
              <a:t> sequential transaction features.</a:t>
            </a:r>
          </a:p>
          <a:p>
            <a:pPr algn="just">
              <a:lnSpc>
                <a:spcPct val="110000"/>
              </a:lnSpc>
            </a:pPr>
            <a:r>
              <a:rPr lang="en-IN" dirty="0"/>
              <a:t> </a:t>
            </a:r>
            <a:r>
              <a:rPr lang="en-IN" sz="2400" b="1" dirty="0"/>
              <a:t>Principal Component Analysis (PCA)</a:t>
            </a:r>
            <a:r>
              <a:rPr lang="en-IN" sz="2400" dirty="0"/>
              <a:t> </a:t>
            </a:r>
            <a:r>
              <a:rPr lang="en-IN" dirty="0"/>
              <a:t>– </a:t>
            </a:r>
            <a:r>
              <a:rPr lang="en-IN" sz="1700" dirty="0"/>
              <a:t>Reduces dimensionality by extracting the most significant transaction features, improving fraud detection efficiency.</a:t>
            </a:r>
          </a:p>
          <a:p>
            <a:pPr algn="just">
              <a:lnSpc>
                <a:spcPct val="110000"/>
              </a:lnSpc>
            </a:pPr>
            <a:r>
              <a:rPr lang="en-IN" dirty="0"/>
              <a:t> </a:t>
            </a:r>
            <a:r>
              <a:rPr lang="en-IN" sz="2400" b="1" dirty="0" err="1"/>
              <a:t>Softmax</a:t>
            </a:r>
            <a:r>
              <a:rPr lang="en-IN" sz="2400" b="1" dirty="0"/>
              <a:t> Classifier</a:t>
            </a:r>
            <a:r>
              <a:rPr lang="en-IN" sz="2400" dirty="0"/>
              <a:t> </a:t>
            </a:r>
            <a:r>
              <a:rPr lang="en-IN" dirty="0"/>
              <a:t>– </a:t>
            </a:r>
            <a:r>
              <a:rPr lang="en-IN" sz="1700" dirty="0"/>
              <a:t>Converts fraud probability scores into categorical labels, enabling precise classification of normal and fraudulent transactions.</a:t>
            </a:r>
          </a:p>
          <a:p>
            <a:pPr algn="just">
              <a:lnSpc>
                <a:spcPct val="110000"/>
              </a:lnSpc>
            </a:pPr>
            <a:r>
              <a:rPr lang="en-IN" dirty="0"/>
              <a:t> </a:t>
            </a:r>
            <a:r>
              <a:rPr lang="en-IN" sz="2400" b="1" dirty="0"/>
              <a:t>Data Augmentation Techniques</a:t>
            </a:r>
            <a:r>
              <a:rPr lang="en-IN" sz="2400" dirty="0"/>
              <a:t> </a:t>
            </a:r>
            <a:r>
              <a:rPr lang="en-IN" dirty="0"/>
              <a:t>– </a:t>
            </a:r>
            <a:r>
              <a:rPr lang="en-IN" sz="1700" dirty="0"/>
              <a:t>Enhances model robustness by generating synthetic fraudulent transaction patterns, improving detection accuracy.</a:t>
            </a:r>
          </a:p>
          <a:p>
            <a:pPr algn="just">
              <a:lnSpc>
                <a:spcPct val="110000"/>
              </a:lnSpc>
            </a:pPr>
            <a:r>
              <a:rPr lang="en-IN" sz="2400" b="1" dirty="0"/>
              <a:t>Adam Optimizer &amp; Cross-Entropy Loss</a:t>
            </a:r>
            <a:r>
              <a:rPr lang="en-IN" sz="2400" dirty="0"/>
              <a:t> </a:t>
            </a:r>
            <a:r>
              <a:rPr lang="en-IN" dirty="0"/>
              <a:t>– </a:t>
            </a:r>
            <a:r>
              <a:rPr lang="en-IN" sz="1700" dirty="0"/>
              <a:t>Ensures </a:t>
            </a:r>
            <a:r>
              <a:rPr lang="en-IN" sz="1700" b="1" dirty="0"/>
              <a:t>faster convergence and accurate fraud classification</a:t>
            </a:r>
            <a:r>
              <a:rPr lang="en-IN" sz="1700" dirty="0"/>
              <a:t>, optimizing the deep learning model's performance.</a:t>
            </a:r>
          </a:p>
          <a:p>
            <a:pPr algn="just">
              <a:lnSpc>
                <a:spcPct val="110000"/>
              </a:lnSpc>
            </a:pPr>
            <a:endParaRPr lang="en-IN" dirty="0"/>
          </a:p>
        </p:txBody>
      </p:sp>
    </p:spTree>
    <p:extLst>
      <p:ext uri="{BB962C8B-B14F-4D97-AF65-F5344CB8AC3E}">
        <p14:creationId xmlns:p14="http://schemas.microsoft.com/office/powerpoint/2010/main" val="21580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A70BE-AE3E-B3E6-10D8-59B88B92A04C}"/>
              </a:ext>
            </a:extLst>
          </p:cNvPr>
          <p:cNvSpPr>
            <a:spLocks noGrp="1"/>
          </p:cNvSpPr>
          <p:nvPr>
            <p:ph idx="1"/>
          </p:nvPr>
        </p:nvSpPr>
        <p:spPr>
          <a:xfrm>
            <a:off x="838200" y="876300"/>
            <a:ext cx="10515600" cy="5300663"/>
          </a:xfrm>
        </p:spPr>
        <p:txBody>
          <a:bodyPr>
            <a:normAutofit fontScale="62500" lnSpcReduction="20000"/>
          </a:bodyPr>
          <a:lstStyle/>
          <a:p>
            <a:pPr>
              <a:buFont typeface="Wingdings" panose="05000000000000000000" pitchFamily="2" charset="2"/>
              <a:buChar char="v"/>
            </a:pPr>
            <a:r>
              <a:rPr lang="en-IN" b="1" dirty="0"/>
              <a:t> </a:t>
            </a:r>
            <a:r>
              <a:rPr lang="en-IN" sz="3800" b="1" dirty="0"/>
              <a:t>Software Components:</a:t>
            </a:r>
          </a:p>
          <a:p>
            <a:pPr>
              <a:buFont typeface="Wingdings" panose="05000000000000000000" pitchFamily="2" charset="2"/>
              <a:buChar char="Ø"/>
            </a:pPr>
            <a:r>
              <a:rPr lang="en-IN" dirty="0"/>
              <a:t> </a:t>
            </a:r>
            <a:r>
              <a:rPr lang="en-IN" b="1" dirty="0"/>
              <a:t>Programming Language:</a:t>
            </a:r>
            <a:r>
              <a:rPr lang="en-IN" dirty="0"/>
              <a:t> Python (for AI model development and data processing)</a:t>
            </a:r>
          </a:p>
          <a:p>
            <a:pPr>
              <a:buFont typeface="Wingdings" panose="05000000000000000000" pitchFamily="2" charset="2"/>
              <a:buChar char="Ø"/>
            </a:pPr>
            <a:r>
              <a:rPr lang="en-IN" dirty="0"/>
              <a:t> </a:t>
            </a:r>
            <a:r>
              <a:rPr lang="en-IN" b="1" dirty="0"/>
              <a:t>Frameworks &amp; Libraries:</a:t>
            </a:r>
            <a:endParaRPr lang="en-IN" dirty="0"/>
          </a:p>
          <a:p>
            <a:pPr>
              <a:buFont typeface="Arial" panose="020B0604020202020204" pitchFamily="34" charset="0"/>
              <a:buChar char="•"/>
            </a:pPr>
            <a:r>
              <a:rPr lang="en-IN" b="1" dirty="0"/>
              <a:t>TensorFlow/</a:t>
            </a:r>
            <a:r>
              <a:rPr lang="en-IN" b="1" dirty="0" err="1"/>
              <a:t>Keras</a:t>
            </a:r>
            <a:r>
              <a:rPr lang="en-IN" b="1" dirty="0"/>
              <a:t> or </a:t>
            </a:r>
            <a:r>
              <a:rPr lang="en-IN" b="1" dirty="0" err="1"/>
              <a:t>PyTorch</a:t>
            </a:r>
            <a:r>
              <a:rPr lang="en-IN" dirty="0"/>
              <a:t> – Deep learning frameworks for fraud detection </a:t>
            </a:r>
            <a:r>
              <a:rPr lang="en-IN" dirty="0" err="1"/>
              <a:t>modeling</a:t>
            </a:r>
            <a:endParaRPr lang="en-IN" dirty="0"/>
          </a:p>
          <a:p>
            <a:pPr>
              <a:buFont typeface="Arial" panose="020B0604020202020204" pitchFamily="34" charset="0"/>
              <a:buChar char="•"/>
            </a:pPr>
            <a:r>
              <a:rPr lang="en-IN" b="1" dirty="0"/>
              <a:t>OpenCV</a:t>
            </a:r>
            <a:r>
              <a:rPr lang="en-IN" dirty="0"/>
              <a:t> – Used for image/video-based security analysis (if needed)</a:t>
            </a:r>
          </a:p>
          <a:p>
            <a:pPr>
              <a:buFont typeface="Arial" panose="020B0604020202020204" pitchFamily="34" charset="0"/>
              <a:buChar char="•"/>
            </a:pPr>
            <a:r>
              <a:rPr lang="en-IN" b="1" dirty="0"/>
              <a:t>Scikit-learn</a:t>
            </a:r>
            <a:r>
              <a:rPr lang="en-IN" dirty="0"/>
              <a:t> – Machine learning algorithms for fraud classification</a:t>
            </a:r>
          </a:p>
          <a:p>
            <a:pPr>
              <a:buFont typeface="Arial" panose="020B0604020202020204" pitchFamily="34" charset="0"/>
              <a:buChar char="•"/>
            </a:pPr>
            <a:r>
              <a:rPr lang="en-IN" b="1" dirty="0"/>
              <a:t>Pandas &amp; NumPy</a:t>
            </a:r>
            <a:r>
              <a:rPr lang="en-IN" dirty="0"/>
              <a:t> – Data preprocessing, manipulation, and feature engineering</a:t>
            </a:r>
          </a:p>
          <a:p>
            <a:pPr>
              <a:buFont typeface="Arial" panose="020B0604020202020204" pitchFamily="34" charset="0"/>
              <a:buChar char="•"/>
            </a:pPr>
            <a:r>
              <a:rPr lang="en-IN" b="1" dirty="0"/>
              <a:t>Matplotlib &amp; Seaborn</a:t>
            </a:r>
            <a:r>
              <a:rPr lang="en-IN" dirty="0"/>
              <a:t> – Data visualization for fraud detection insights</a:t>
            </a:r>
          </a:p>
          <a:p>
            <a:pPr>
              <a:buFont typeface="Arial" panose="020B0604020202020204" pitchFamily="34" charset="0"/>
              <a:buChar char="•"/>
            </a:pPr>
            <a:r>
              <a:rPr lang="en-IN" b="1" dirty="0" err="1"/>
              <a:t>Streamlit</a:t>
            </a:r>
            <a:r>
              <a:rPr lang="en-IN" dirty="0"/>
              <a:t> – Interactive web-based dashboard for real-time fraud monitoring</a:t>
            </a:r>
          </a:p>
          <a:p>
            <a:pPr>
              <a:buFont typeface="Wingdings" panose="05000000000000000000" pitchFamily="2" charset="2"/>
              <a:buChar char="v"/>
            </a:pPr>
            <a:r>
              <a:rPr lang="en-IN" b="1" dirty="0"/>
              <a:t> </a:t>
            </a:r>
            <a:r>
              <a:rPr lang="en-IN" sz="3800" b="1" dirty="0"/>
              <a:t>Hardware Components:</a:t>
            </a:r>
          </a:p>
          <a:p>
            <a:r>
              <a:rPr lang="en-IN" dirty="0"/>
              <a:t> </a:t>
            </a:r>
            <a:r>
              <a:rPr lang="en-IN" b="1" dirty="0"/>
              <a:t>Processor:</a:t>
            </a:r>
            <a:r>
              <a:rPr lang="en-IN" dirty="0"/>
              <a:t> Intel Core i7/i9 or AMD </a:t>
            </a:r>
            <a:r>
              <a:rPr lang="en-IN" dirty="0" err="1"/>
              <a:t>Ryzen</a:t>
            </a:r>
            <a:r>
              <a:rPr lang="en-IN" dirty="0"/>
              <a:t> 7/9 (for high-speed computation)</a:t>
            </a:r>
          </a:p>
          <a:p>
            <a:r>
              <a:rPr lang="en-IN" dirty="0"/>
              <a:t> </a:t>
            </a:r>
            <a:r>
              <a:rPr lang="en-IN" b="1" dirty="0"/>
              <a:t>RAM:</a:t>
            </a:r>
            <a:r>
              <a:rPr lang="en-IN" dirty="0"/>
              <a:t> Minimum 16GB (Recommended: 32GB for large-scale fraud detection)</a:t>
            </a:r>
          </a:p>
          <a:p>
            <a:r>
              <a:rPr lang="en-IN" b="1" dirty="0"/>
              <a:t>Storage:</a:t>
            </a:r>
            <a:r>
              <a:rPr lang="en-IN" dirty="0"/>
              <a:t> SSD (512GB or more for faster data access)</a:t>
            </a:r>
          </a:p>
          <a:p>
            <a:r>
              <a:rPr lang="en-IN" b="1" dirty="0"/>
              <a:t>GPU (Highly Recommended):</a:t>
            </a:r>
            <a:r>
              <a:rPr lang="en-IN" dirty="0"/>
              <a:t> NVIDIA RTX 3060+ or Tesla GPUs (for deep learning acceleration)</a:t>
            </a:r>
          </a:p>
          <a:p>
            <a:r>
              <a:rPr lang="en-IN" dirty="0"/>
              <a:t> </a:t>
            </a:r>
            <a:r>
              <a:rPr lang="en-IN" b="1" dirty="0"/>
              <a:t>Cloud GPU (Optional for Deployment):</a:t>
            </a:r>
            <a:r>
              <a:rPr lang="en-IN" dirty="0"/>
              <a:t> Google </a:t>
            </a:r>
            <a:r>
              <a:rPr lang="en-IN" dirty="0" err="1"/>
              <a:t>Colab</a:t>
            </a:r>
            <a:r>
              <a:rPr lang="en-IN" dirty="0"/>
              <a:t>, AWS, or Azure (for scalable fraud detection in real-world applications)</a:t>
            </a:r>
          </a:p>
          <a:p>
            <a:endParaRPr lang="en-IN" dirty="0"/>
          </a:p>
        </p:txBody>
      </p:sp>
    </p:spTree>
    <p:extLst>
      <p:ext uri="{BB962C8B-B14F-4D97-AF65-F5344CB8AC3E}">
        <p14:creationId xmlns:p14="http://schemas.microsoft.com/office/powerpoint/2010/main" val="201304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7048</TotalTime>
  <Words>1136</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Times New Roman</vt:lpstr>
      <vt:lpstr>Wingdings</vt:lpstr>
      <vt:lpstr>Office Theme</vt:lpstr>
      <vt:lpstr>UPI Based Financial Fraud Detection Using Deep Learning Approach</vt:lpstr>
      <vt:lpstr>Abstract</vt:lpstr>
      <vt:lpstr>Introduction</vt:lpstr>
      <vt:lpstr>Existing System</vt:lpstr>
      <vt:lpstr>Proposed System</vt:lpstr>
      <vt:lpstr>LITERATURE REVIEW</vt:lpstr>
      <vt:lpstr>PowerPoint Presentation</vt:lpstr>
      <vt:lpstr>PowerPoint Presentation</vt:lpstr>
      <vt:lpstr>PowerPoint Presentation</vt:lpstr>
      <vt:lpstr>Block Diagram </vt:lpstr>
      <vt:lpstr>UML Diagrams</vt:lpstr>
      <vt:lpstr>Use Case Diagram</vt:lpstr>
      <vt:lpstr>Data Flow Diagram</vt:lpstr>
      <vt:lpstr>Sequence Diagram</vt:lpstr>
      <vt:lpstr>Active Diagram</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UPI Based Financial Fraud Detection Using Deep Learning Approach</dc:title>
  <dc:creator>Kamalesh Kumar</dc:creator>
  <cp:lastModifiedBy>Subramanyam Rekhandar</cp:lastModifiedBy>
  <cp:revision>3</cp:revision>
  <dcterms:created xsi:type="dcterms:W3CDTF">2025-02-05T05:04:22Z</dcterms:created>
  <dcterms:modified xsi:type="dcterms:W3CDTF">2025-02-11T09:36:07Z</dcterms:modified>
</cp:coreProperties>
</file>