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5BF19-B33A-4E81-8D0E-FCAFE4B328AA}" v="13" dt="2025-02-15T04:05:28.0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4660"/>
  </p:normalViewPr>
  <p:slideViewPr>
    <p:cSldViewPr snapToGrid="0">
      <p:cViewPr>
        <p:scale>
          <a:sx n="66" d="100"/>
          <a:sy n="66" d="100"/>
        </p:scale>
        <p:origin x="486"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FEFB-313B-1777-871D-9EF43CB5DE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62406B-B624-3304-C5F6-14E4EA00C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266AF4-E6FC-E334-3A4A-BF39F03A0960}"/>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3889A95B-0256-752D-1402-43A2DF8D0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E218E-FEFB-F39F-F91C-3145AB65CDF1}"/>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103694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1004-B5FF-7096-613A-7B7C298434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97491-F4CB-63B9-6271-276373261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9DCCC-06A5-3485-D0BB-84B280CF00C4}"/>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55CDD0AD-9AED-81DD-63F6-97DFE6B8F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27C45-C791-5DA8-8859-96B2FB0DEFAA}"/>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258194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1F0D5-54BE-5FF1-9CEF-F1307FC90E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468F30-D3B0-5119-A92D-3C05DC294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AEA69A-30B1-C999-BE24-76FD27714D55}"/>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F4888DD8-BFA4-4EFF-EE2D-EEE204641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C5048-5223-CF57-8974-05746424F353}"/>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132704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D474-2EFB-2FB1-A398-95D7F132C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1B3E0-BD7B-2531-A5DD-C3A7D87D0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9FC06-03B1-8CD0-AE53-5CEE4B8A8E96}"/>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3F70C05D-75B5-19B7-91B7-EAF78BA14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BC5B2C-DA8F-3503-5474-CD2E17813944}"/>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263148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45038-0E09-BC2F-01C2-D2662976E3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A3716F-E82F-272C-42DA-F7BA1D778A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27662-1FEF-AC7B-C22C-4096CFE1E740}"/>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2CE43B17-795E-787E-D12F-D3B0A0D00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90823-BEB5-7D68-9F3F-0EFBBF1C2ABD}"/>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3898517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D6EE-2D54-0AFA-A9F2-BACC5312F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2C6D04-32EC-6CF7-CF57-7303373C4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312415-8572-637E-2F12-A2DDDF6D32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171B46-43A4-4A44-FCBF-24206F0F7B3D}"/>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6" name="Footer Placeholder 5">
            <a:extLst>
              <a:ext uri="{FF2B5EF4-FFF2-40B4-BE49-F238E27FC236}">
                <a16:creationId xmlns:a16="http://schemas.microsoft.com/office/drawing/2014/main" id="{C23470C0-FBC3-59D4-DDCF-C6E8778B22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217A2-7683-0EAF-B17A-ABC687CBA392}"/>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97290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2DEE-66B3-5376-4ACD-F78683D25F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DAED6C-51C1-3A73-0BA7-B44051B0B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8B9449-BC6D-B3C0-20E8-174713192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39314D-5086-61E4-B997-5F99FAC75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316EA5-6A2E-1687-EB06-7D1119479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16DC99-8EBC-32C3-F569-EFBE6FC56BE5}"/>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8" name="Footer Placeholder 7">
            <a:extLst>
              <a:ext uri="{FF2B5EF4-FFF2-40B4-BE49-F238E27FC236}">
                <a16:creationId xmlns:a16="http://schemas.microsoft.com/office/drawing/2014/main" id="{53007FFA-37EA-88A9-11F5-9AF58029D4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5506D0-881C-7D9E-0335-08EF7D0267FC}"/>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3979123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7794-6705-5F15-3400-85B77B4C5B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817A80-30C4-D2F7-090F-A24757D0F7F4}"/>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4" name="Footer Placeholder 3">
            <a:extLst>
              <a:ext uri="{FF2B5EF4-FFF2-40B4-BE49-F238E27FC236}">
                <a16:creationId xmlns:a16="http://schemas.microsoft.com/office/drawing/2014/main" id="{D8243D03-81B7-C6EE-5E04-BC79537700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B1187-25B3-7FB3-B781-5E95FD205472}"/>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6429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09DEB4-18FF-E424-9439-D7E3A5E8642D}"/>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3" name="Footer Placeholder 2">
            <a:extLst>
              <a:ext uri="{FF2B5EF4-FFF2-40B4-BE49-F238E27FC236}">
                <a16:creationId xmlns:a16="http://schemas.microsoft.com/office/drawing/2014/main" id="{9D7C424D-4D6E-B50C-795F-E2EE02A891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615AFE-20C4-8837-8B3B-862B33544F65}"/>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25862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496D-3970-38A0-63BC-906251900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2E69FA-FD23-D03B-2BF8-707883FE8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C1B157-BCFC-6304-BB1E-785FDDF60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60650-088A-E937-A290-FDAF13C77404}"/>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6" name="Footer Placeholder 5">
            <a:extLst>
              <a:ext uri="{FF2B5EF4-FFF2-40B4-BE49-F238E27FC236}">
                <a16:creationId xmlns:a16="http://schemas.microsoft.com/office/drawing/2014/main" id="{28067113-D1B5-6CBF-1E5F-8A999D64FD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F839C-2378-6799-984D-6F868EF07DA0}"/>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301887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1F79-5AE0-422F-5552-5B8BC8A74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68D477-C478-D7EC-7A1D-409ACF025A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DB71C1C-863F-493E-F926-D2B40AEAB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B0AF3-26FA-B932-12A7-C5C92D3D9F5F}"/>
              </a:ext>
            </a:extLst>
          </p:cNvPr>
          <p:cNvSpPr>
            <a:spLocks noGrp="1"/>
          </p:cNvSpPr>
          <p:nvPr>
            <p:ph type="dt" sz="half" idx="10"/>
          </p:nvPr>
        </p:nvSpPr>
        <p:spPr/>
        <p:txBody>
          <a:bodyPr/>
          <a:lstStyle/>
          <a:p>
            <a:fld id="{9E07756C-F165-48D3-896A-04728815E3CF}" type="datetimeFigureOut">
              <a:rPr lang="en-IN" smtClean="0"/>
              <a:t>14-02-2025</a:t>
            </a:fld>
            <a:endParaRPr lang="en-IN"/>
          </a:p>
        </p:txBody>
      </p:sp>
      <p:sp>
        <p:nvSpPr>
          <p:cNvPr id="6" name="Footer Placeholder 5">
            <a:extLst>
              <a:ext uri="{FF2B5EF4-FFF2-40B4-BE49-F238E27FC236}">
                <a16:creationId xmlns:a16="http://schemas.microsoft.com/office/drawing/2014/main" id="{D343C044-FA4A-EE82-B138-146A28196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2EFF9-5C1D-642D-6B49-AA28E01497DC}"/>
              </a:ext>
            </a:extLst>
          </p:cNvPr>
          <p:cNvSpPr>
            <a:spLocks noGrp="1"/>
          </p:cNvSpPr>
          <p:nvPr>
            <p:ph type="sldNum" sz="quarter" idx="12"/>
          </p:nvPr>
        </p:nvSpPr>
        <p:spPr/>
        <p:txBody>
          <a:bodyPr/>
          <a:lstStyle/>
          <a:p>
            <a:fld id="{504752CA-21B5-4603-B321-4729BA024969}" type="slidenum">
              <a:rPr lang="en-IN" smtClean="0"/>
              <a:t>‹#›</a:t>
            </a:fld>
            <a:endParaRPr lang="en-IN"/>
          </a:p>
        </p:txBody>
      </p:sp>
    </p:spTree>
    <p:extLst>
      <p:ext uri="{BB962C8B-B14F-4D97-AF65-F5344CB8AC3E}">
        <p14:creationId xmlns:p14="http://schemas.microsoft.com/office/powerpoint/2010/main" val="22712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84128-B77E-8DB2-ECFC-FB81880F8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6EED8D-10E2-B1F7-5DB8-5C155B6389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CF04D-239C-D75F-6A2B-C0E6171D9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07756C-F165-48D3-896A-04728815E3CF}" type="datetimeFigureOut">
              <a:rPr lang="en-IN" smtClean="0"/>
              <a:t>14-02-2025</a:t>
            </a:fld>
            <a:endParaRPr lang="en-IN"/>
          </a:p>
        </p:txBody>
      </p:sp>
      <p:sp>
        <p:nvSpPr>
          <p:cNvPr id="5" name="Footer Placeholder 4">
            <a:extLst>
              <a:ext uri="{FF2B5EF4-FFF2-40B4-BE49-F238E27FC236}">
                <a16:creationId xmlns:a16="http://schemas.microsoft.com/office/drawing/2014/main" id="{D6D30902-8268-EBBA-A442-DD1063B459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2041FEE-3B64-7A21-F1AD-9F285FB3F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4752CA-21B5-4603-B321-4729BA024969}" type="slidenum">
              <a:rPr lang="en-IN" smtClean="0"/>
              <a:t>‹#›</a:t>
            </a:fld>
            <a:endParaRPr lang="en-IN"/>
          </a:p>
        </p:txBody>
      </p:sp>
    </p:spTree>
    <p:extLst>
      <p:ext uri="{BB962C8B-B14F-4D97-AF65-F5344CB8AC3E}">
        <p14:creationId xmlns:p14="http://schemas.microsoft.com/office/powerpoint/2010/main" val="77239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FED0-E154-AF0A-DA87-B7554E9DD17D}"/>
              </a:ext>
            </a:extLst>
          </p:cNvPr>
          <p:cNvSpPr>
            <a:spLocks noGrp="1"/>
          </p:cNvSpPr>
          <p:nvPr>
            <p:ph type="ctrTitle"/>
          </p:nvPr>
        </p:nvSpPr>
        <p:spPr>
          <a:xfrm>
            <a:off x="1524000" y="2235200"/>
            <a:ext cx="9144000" cy="2387600"/>
          </a:xfrm>
        </p:spPr>
        <p:txBody>
          <a:bodyPr>
            <a:normAutofit fontScale="90000"/>
          </a:bodyPr>
          <a:lstStyle/>
          <a:p>
            <a:r>
              <a:rPr lang="en-US" dirty="0" err="1"/>
              <a:t>XGBoost</a:t>
            </a:r>
            <a:r>
              <a:rPr lang="en-US" dirty="0"/>
              <a:t>-Driven Insights Enhancing Chronic Kidney Disease Detection</a:t>
            </a:r>
            <a:endParaRPr lang="en-IN" dirty="0"/>
          </a:p>
        </p:txBody>
      </p:sp>
    </p:spTree>
    <p:extLst>
      <p:ext uri="{BB962C8B-B14F-4D97-AF65-F5344CB8AC3E}">
        <p14:creationId xmlns:p14="http://schemas.microsoft.com/office/powerpoint/2010/main" val="64394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21BC-2FA1-1615-B2FA-4BD62B1B1F61}"/>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a process flow&#10;&#10;AI-generated content may be incorrect.">
            <a:extLst>
              <a:ext uri="{FF2B5EF4-FFF2-40B4-BE49-F238E27FC236}">
                <a16:creationId xmlns:a16="http://schemas.microsoft.com/office/drawing/2014/main" id="{C4341198-2D9E-4119-9982-A34308E7CE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208" y="1703389"/>
            <a:ext cx="3469642" cy="3363118"/>
          </a:xfrm>
        </p:spPr>
      </p:pic>
    </p:spTree>
    <p:extLst>
      <p:ext uri="{BB962C8B-B14F-4D97-AF65-F5344CB8AC3E}">
        <p14:creationId xmlns:p14="http://schemas.microsoft.com/office/powerpoint/2010/main" val="4876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16A7-5EC2-531A-E062-8DF22920E1CB}"/>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DCCDBDBB-7FB0-8462-63F6-57CFF931D982}"/>
              </a:ext>
            </a:extLst>
          </p:cNvPr>
          <p:cNvSpPr>
            <a:spLocks noGrp="1"/>
          </p:cNvSpPr>
          <p:nvPr>
            <p:ph idx="1"/>
          </p:nvPr>
        </p:nvSpPr>
        <p:spPr/>
        <p:txBody>
          <a:bodyPr>
            <a:norm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0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2000" b="1" dirty="0">
                <a:effectLst/>
                <a:latin typeface="Times New Roman" panose="02020603050405020304" pitchFamily="18" charset="0"/>
                <a:ea typeface="Aptos" panose="020B0004020202020204" pitchFamily="34" charset="0"/>
              </a:rPr>
              <a:t>Sequence Diagram</a:t>
            </a:r>
          </a:p>
          <a:p>
            <a:pPr marL="457200" indent="-457200">
              <a:buAutoNum type="arabicPeriod"/>
            </a:pPr>
            <a:r>
              <a:rPr lang="en-IN" sz="20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a:p>
            <a:endParaRPr lang="en-IN" sz="2000" dirty="0"/>
          </a:p>
          <a:p>
            <a:endParaRPr lang="en-IN" sz="2000" dirty="0"/>
          </a:p>
        </p:txBody>
      </p:sp>
    </p:spTree>
    <p:extLst>
      <p:ext uri="{BB962C8B-B14F-4D97-AF65-F5344CB8AC3E}">
        <p14:creationId xmlns:p14="http://schemas.microsoft.com/office/powerpoint/2010/main" val="416785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BCC-0B03-2968-30C5-7403C4EAD833}"/>
              </a:ext>
            </a:extLst>
          </p:cNvPr>
          <p:cNvSpPr>
            <a:spLocks noGrp="1"/>
          </p:cNvSpPr>
          <p:nvPr>
            <p:ph type="title"/>
          </p:nvPr>
        </p:nvSpPr>
        <p:spPr/>
        <p:txBody>
          <a:bodyPr/>
          <a:lstStyle/>
          <a:p>
            <a:r>
              <a:rPr lang="en-IN" sz="4400" u="sng" dirty="0"/>
              <a:t>Use case Diagrams</a:t>
            </a:r>
            <a:endParaRPr lang="en-IN" dirty="0"/>
          </a:p>
        </p:txBody>
      </p:sp>
      <p:pic>
        <p:nvPicPr>
          <p:cNvPr id="5" name="Content Placeholder 4" descr="A diagram of a software company&#10;&#10;AI-generated content may be incorrect.">
            <a:extLst>
              <a:ext uri="{FF2B5EF4-FFF2-40B4-BE49-F238E27FC236}">
                <a16:creationId xmlns:a16="http://schemas.microsoft.com/office/drawing/2014/main" id="{7BD9488A-CD1D-92E5-52FF-779151E9EC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7127" y="1825625"/>
            <a:ext cx="6057745" cy="4351338"/>
          </a:xfrm>
        </p:spPr>
      </p:pic>
    </p:spTree>
    <p:extLst>
      <p:ext uri="{BB962C8B-B14F-4D97-AF65-F5344CB8AC3E}">
        <p14:creationId xmlns:p14="http://schemas.microsoft.com/office/powerpoint/2010/main" val="2857640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2BEF-C8BA-D590-269E-D00488007702}"/>
              </a:ext>
            </a:extLst>
          </p:cNvPr>
          <p:cNvSpPr>
            <a:spLocks noGrp="1"/>
          </p:cNvSpPr>
          <p:nvPr>
            <p:ph type="title"/>
          </p:nvPr>
        </p:nvSpPr>
        <p:spPr/>
        <p:txBody>
          <a:bodyPr/>
          <a:lstStyle/>
          <a:p>
            <a:r>
              <a:rPr lang="en-IN" sz="4400" u="sng" dirty="0"/>
              <a:t>Data Flow Diagrams</a:t>
            </a:r>
            <a:endParaRPr lang="en-IN" dirty="0"/>
          </a:p>
        </p:txBody>
      </p:sp>
      <p:pic>
        <p:nvPicPr>
          <p:cNvPr id="5" name="Content Placeholder 4" descr="A diagram of a process&#10;&#10;AI-generated content may be incorrect.">
            <a:extLst>
              <a:ext uri="{FF2B5EF4-FFF2-40B4-BE49-F238E27FC236}">
                <a16:creationId xmlns:a16="http://schemas.microsoft.com/office/drawing/2014/main" id="{66A203EB-B6A2-8074-244A-4598C9E67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2694" y="1825625"/>
            <a:ext cx="4846612" cy="4351338"/>
          </a:xfrm>
        </p:spPr>
      </p:pic>
    </p:spTree>
    <p:extLst>
      <p:ext uri="{BB962C8B-B14F-4D97-AF65-F5344CB8AC3E}">
        <p14:creationId xmlns:p14="http://schemas.microsoft.com/office/powerpoint/2010/main" val="264641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D252-553A-B6E2-A409-BAE120816BD8}"/>
              </a:ext>
            </a:extLst>
          </p:cNvPr>
          <p:cNvSpPr>
            <a:spLocks noGrp="1"/>
          </p:cNvSpPr>
          <p:nvPr>
            <p:ph type="title"/>
          </p:nvPr>
        </p:nvSpPr>
        <p:spPr/>
        <p:txBody>
          <a:bodyPr/>
          <a:lstStyle/>
          <a:p>
            <a:r>
              <a:rPr lang="en-IN" sz="4400" u="sng" dirty="0" err="1"/>
              <a:t>Sequance</a:t>
            </a:r>
            <a:r>
              <a:rPr lang="en-IN" sz="4400" u="sng" dirty="0"/>
              <a:t> Diagrams</a:t>
            </a:r>
            <a:endParaRPr lang="en-IN" dirty="0"/>
          </a:p>
        </p:txBody>
      </p:sp>
      <p:pic>
        <p:nvPicPr>
          <p:cNvPr id="5" name="Content Placeholder 4" descr="A diagram of a computer program&#10;&#10;AI-generated content may be incorrect.">
            <a:extLst>
              <a:ext uri="{FF2B5EF4-FFF2-40B4-BE49-F238E27FC236}">
                <a16:creationId xmlns:a16="http://schemas.microsoft.com/office/drawing/2014/main" id="{DE319AD6-5AE8-B58B-F769-134D02548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3100" y="1499906"/>
            <a:ext cx="3015775" cy="4677057"/>
          </a:xfrm>
        </p:spPr>
      </p:pic>
    </p:spTree>
    <p:extLst>
      <p:ext uri="{BB962C8B-B14F-4D97-AF65-F5344CB8AC3E}">
        <p14:creationId xmlns:p14="http://schemas.microsoft.com/office/powerpoint/2010/main" val="263829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8984-DF84-69BE-A6AE-F5573502B20A}"/>
              </a:ext>
            </a:extLst>
          </p:cNvPr>
          <p:cNvSpPr>
            <a:spLocks noGrp="1"/>
          </p:cNvSpPr>
          <p:nvPr>
            <p:ph type="title"/>
          </p:nvPr>
        </p:nvSpPr>
        <p:spPr/>
        <p:txBody>
          <a:bodyPr/>
          <a:lstStyle/>
          <a:p>
            <a:r>
              <a:rPr lang="en-IN" sz="4400" u="sng" dirty="0"/>
              <a:t>Active Diagrams</a:t>
            </a:r>
            <a:endParaRPr lang="en-IN" dirty="0"/>
          </a:p>
        </p:txBody>
      </p:sp>
      <p:pic>
        <p:nvPicPr>
          <p:cNvPr id="5" name="Content Placeholder 4" descr="A diagram of a software system&#10;&#10;AI-generated content may be incorrect.">
            <a:extLst>
              <a:ext uri="{FF2B5EF4-FFF2-40B4-BE49-F238E27FC236}">
                <a16:creationId xmlns:a16="http://schemas.microsoft.com/office/drawing/2014/main" id="{602E8126-BEA9-F584-C8D2-3ADCCED19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4023" y="1825625"/>
            <a:ext cx="3943953" cy="4351338"/>
          </a:xfrm>
        </p:spPr>
      </p:pic>
    </p:spTree>
    <p:extLst>
      <p:ext uri="{BB962C8B-B14F-4D97-AF65-F5344CB8AC3E}">
        <p14:creationId xmlns:p14="http://schemas.microsoft.com/office/powerpoint/2010/main" val="311109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3F74-BFB2-85F6-8544-C87B2FF1E584}"/>
              </a:ext>
            </a:extLst>
          </p:cNvPr>
          <p:cNvSpPr>
            <a:spLocks noGrp="1"/>
          </p:cNvSpPr>
          <p:nvPr>
            <p:ph type="title"/>
          </p:nvPr>
        </p:nvSpPr>
        <p:spPr/>
        <p:txBody>
          <a:bodyPr/>
          <a:lstStyle/>
          <a:p>
            <a:r>
              <a:rPr lang="en-IN" sz="4400" u="sng" dirty="0"/>
              <a:t>Final Output</a:t>
            </a:r>
            <a:endParaRPr lang="en-IN" dirty="0"/>
          </a:p>
        </p:txBody>
      </p:sp>
      <p:sp>
        <p:nvSpPr>
          <p:cNvPr id="3" name="Content Placeholder 2">
            <a:extLst>
              <a:ext uri="{FF2B5EF4-FFF2-40B4-BE49-F238E27FC236}">
                <a16:creationId xmlns:a16="http://schemas.microsoft.com/office/drawing/2014/main" id="{0CCB74E1-9122-7457-0023-21CF0040190C}"/>
              </a:ext>
            </a:extLst>
          </p:cNvPr>
          <p:cNvSpPr>
            <a:spLocks noGrp="1"/>
          </p:cNvSpPr>
          <p:nvPr>
            <p:ph idx="1"/>
          </p:nvPr>
        </p:nvSpPr>
        <p:spPr/>
        <p:txBody>
          <a:bodyPr>
            <a:normAutofit lnSpcReduction="10000"/>
          </a:bodyPr>
          <a:lstStyle/>
          <a:p>
            <a:pPr marL="0" indent="0" algn="just">
              <a:lnSpc>
                <a:spcPct val="150000"/>
              </a:lnSpc>
              <a:buNone/>
            </a:pPr>
            <a:r>
              <a:rPr lang="en-US" sz="2000" dirty="0"/>
              <a:t>The </a:t>
            </a:r>
            <a:r>
              <a:rPr lang="en-US" sz="2000" b="1" dirty="0"/>
              <a:t>final output</a:t>
            </a:r>
            <a:r>
              <a:rPr lang="en-US" sz="2000" dirty="0"/>
              <a:t> of the </a:t>
            </a:r>
            <a:r>
              <a:rPr lang="en-US" sz="2000" b="1" dirty="0"/>
              <a:t>Chronic Kidney Disease (CKD) Detection System</a:t>
            </a:r>
            <a:r>
              <a:rPr lang="en-US" sz="2000" dirty="0"/>
              <a:t> is a fully functional and efficient machine learning model capable of accurately predicting the risk of CKD in patients based on their medical data. By leveraging the power of </a:t>
            </a:r>
            <a:r>
              <a:rPr lang="en-US" sz="2000" b="1" dirty="0" err="1"/>
              <a:t>XGBoost</a:t>
            </a:r>
            <a:r>
              <a:rPr lang="en-US" sz="2000" dirty="0"/>
              <a:t> and advanced data preprocessing techniques, the system provides real-time predictions with high accuracy. The output includes detailed classification results, displaying the likelihood of CKD and risk factors associated with the patient’s health. The model is deployed via a user-friendly </a:t>
            </a:r>
            <a:r>
              <a:rPr lang="en-US" sz="2000" b="1" dirty="0" err="1"/>
              <a:t>Streamlit</a:t>
            </a:r>
            <a:r>
              <a:rPr lang="en-US" sz="2000" dirty="0"/>
              <a:t> interface, which allows healthcare professionals to input patient data and receive instant predictions. Additionally, performance metrics like </a:t>
            </a:r>
            <a:r>
              <a:rPr lang="en-US" sz="2000" b="1" dirty="0"/>
              <a:t>accuracy</a:t>
            </a:r>
            <a:r>
              <a:rPr lang="en-US" sz="2000" dirty="0"/>
              <a:t>, </a:t>
            </a:r>
            <a:r>
              <a:rPr lang="en-US" sz="2000" b="1" dirty="0"/>
              <a:t>precision</a:t>
            </a:r>
            <a:r>
              <a:rPr lang="en-US" sz="2000" dirty="0"/>
              <a:t>, </a:t>
            </a:r>
            <a:r>
              <a:rPr lang="en-US" sz="2000" b="1" dirty="0"/>
              <a:t>recall</a:t>
            </a:r>
            <a:r>
              <a:rPr lang="en-US" sz="2000" dirty="0"/>
              <a:t>, and </a:t>
            </a:r>
            <a:r>
              <a:rPr lang="en-US" sz="2000" b="1" dirty="0"/>
              <a:t>F1-score</a:t>
            </a:r>
            <a:r>
              <a:rPr lang="en-US" sz="2000" dirty="0"/>
              <a:t> are analyzed to ensure the model's effectiveness, ensuring it can reliably support clinical decision-making and improve patient outcomes.</a:t>
            </a:r>
            <a:endParaRPr lang="en-IN" sz="2000" dirty="0"/>
          </a:p>
        </p:txBody>
      </p:sp>
    </p:spTree>
    <p:extLst>
      <p:ext uri="{BB962C8B-B14F-4D97-AF65-F5344CB8AC3E}">
        <p14:creationId xmlns:p14="http://schemas.microsoft.com/office/powerpoint/2010/main" val="216842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BDFD-AD1C-D287-77F5-F7E8DAB97193}"/>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BC0DB0D5-ED39-9514-BC18-526B77593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544" y="2354262"/>
            <a:ext cx="4818437" cy="2149475"/>
          </a:xfrm>
        </p:spPr>
      </p:pic>
      <p:pic>
        <p:nvPicPr>
          <p:cNvPr id="7" name="Picture 6" descr="A screenshot of a computer&#10;&#10;AI-generated content may be incorrect.">
            <a:extLst>
              <a:ext uri="{FF2B5EF4-FFF2-40B4-BE49-F238E27FC236}">
                <a16:creationId xmlns:a16="http://schemas.microsoft.com/office/drawing/2014/main" id="{8DF472FC-CDE1-10A2-F583-B7386E051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021" y="2290537"/>
            <a:ext cx="5104317" cy="2213200"/>
          </a:xfrm>
          <a:prstGeom prst="rect">
            <a:avLst/>
          </a:prstGeom>
        </p:spPr>
      </p:pic>
    </p:spTree>
    <p:extLst>
      <p:ext uri="{BB962C8B-B14F-4D97-AF65-F5344CB8AC3E}">
        <p14:creationId xmlns:p14="http://schemas.microsoft.com/office/powerpoint/2010/main" val="418979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BD96-00A4-9C27-54EA-46521142011E}"/>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E8082934-EA06-609B-E88F-0E8C9D66C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193" y="1690688"/>
            <a:ext cx="4780671" cy="2042990"/>
          </a:xfrm>
        </p:spPr>
      </p:pic>
      <p:pic>
        <p:nvPicPr>
          <p:cNvPr id="7" name="Picture 6" descr="A screenshot of a computer&#10;&#10;AI-generated content may be incorrect.">
            <a:extLst>
              <a:ext uri="{FF2B5EF4-FFF2-40B4-BE49-F238E27FC236}">
                <a16:creationId xmlns:a16="http://schemas.microsoft.com/office/drawing/2014/main" id="{05D03442-C84B-C198-19E9-4B5A9EB23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573316" y="1574991"/>
            <a:ext cx="4780484" cy="215868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F0547538-247B-0F7A-A673-60692F47D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961" y="4039272"/>
            <a:ext cx="5184530" cy="2256080"/>
          </a:xfrm>
          <a:prstGeom prst="rect">
            <a:avLst/>
          </a:prstGeom>
        </p:spPr>
      </p:pic>
    </p:spTree>
    <p:extLst>
      <p:ext uri="{BB962C8B-B14F-4D97-AF65-F5344CB8AC3E}">
        <p14:creationId xmlns:p14="http://schemas.microsoft.com/office/powerpoint/2010/main" val="356477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341A-EE4F-0857-BB59-3D44CA6BFFBE}"/>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black background with white text&#10;&#10;AI-generated content may be incorrect.">
            <a:extLst>
              <a:ext uri="{FF2B5EF4-FFF2-40B4-BE49-F238E27FC236}">
                <a16:creationId xmlns:a16="http://schemas.microsoft.com/office/drawing/2014/main" id="{5DC0CDE3-EE0B-67DE-BC75-8C1E7B632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5219" y="1825626"/>
            <a:ext cx="4470081" cy="1948676"/>
          </a:xfrm>
        </p:spPr>
      </p:pic>
      <p:pic>
        <p:nvPicPr>
          <p:cNvPr id="7" name="Picture 6" descr="A screenshot of a computer&#10;&#10;AI-generated content may be incorrect.">
            <a:extLst>
              <a:ext uri="{FF2B5EF4-FFF2-40B4-BE49-F238E27FC236}">
                <a16:creationId xmlns:a16="http://schemas.microsoft.com/office/drawing/2014/main" id="{052280AA-2851-EEDA-A8B0-12173A228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257" y="1825626"/>
            <a:ext cx="4494243" cy="194867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B3769845-9341-AF13-0105-7CE382438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8400" y="4199711"/>
            <a:ext cx="4430382" cy="1948676"/>
          </a:xfrm>
          <a:prstGeom prst="rect">
            <a:avLst/>
          </a:prstGeom>
        </p:spPr>
      </p:pic>
    </p:spTree>
    <p:extLst>
      <p:ext uri="{BB962C8B-B14F-4D97-AF65-F5344CB8AC3E}">
        <p14:creationId xmlns:p14="http://schemas.microsoft.com/office/powerpoint/2010/main" val="171908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8F8C-EFEB-0316-A3E3-EE4A7A58EF83}"/>
              </a:ext>
            </a:extLst>
          </p:cNvPr>
          <p:cNvSpPr>
            <a:spLocks noGrp="1"/>
          </p:cNvSpPr>
          <p:nvPr>
            <p:ph type="title"/>
          </p:nvPr>
        </p:nvSpPr>
        <p:spPr/>
        <p:txBody>
          <a:bodyPr/>
          <a:lstStyle/>
          <a:p>
            <a:r>
              <a:rPr lang="en-IN" sz="4400" u="sng" dirty="0"/>
              <a:t>Abstract</a:t>
            </a:r>
            <a:endParaRPr lang="en-IN" dirty="0"/>
          </a:p>
        </p:txBody>
      </p:sp>
      <p:sp>
        <p:nvSpPr>
          <p:cNvPr id="3" name="Content Placeholder 2">
            <a:extLst>
              <a:ext uri="{FF2B5EF4-FFF2-40B4-BE49-F238E27FC236}">
                <a16:creationId xmlns:a16="http://schemas.microsoft.com/office/drawing/2014/main" id="{43219A23-E451-B73D-195C-039C4699E710}"/>
              </a:ext>
            </a:extLst>
          </p:cNvPr>
          <p:cNvSpPr>
            <a:spLocks noGrp="1"/>
          </p:cNvSpPr>
          <p:nvPr>
            <p:ph idx="1"/>
          </p:nvPr>
        </p:nvSpPr>
        <p:spPr/>
        <p:txBody>
          <a:bodyPr>
            <a:normAutofit/>
          </a:bodyPr>
          <a:lstStyle/>
          <a:p>
            <a:pPr marL="0" indent="0" algn="just">
              <a:lnSpc>
                <a:spcPct val="150000"/>
              </a:lnSpc>
              <a:buNone/>
            </a:pPr>
            <a:r>
              <a:rPr lang="en-US" sz="2000" dirty="0"/>
              <a:t>This project focuses on developing a </a:t>
            </a:r>
            <a:r>
              <a:rPr lang="en-US" sz="2000" b="1" dirty="0"/>
              <a:t>Chronic Kidney Disease (CKD) Detection System</a:t>
            </a:r>
            <a:r>
              <a:rPr lang="en-US" sz="2000" dirty="0"/>
              <a:t> using </a:t>
            </a:r>
            <a:r>
              <a:rPr lang="en-US" sz="2000" b="1" dirty="0" err="1"/>
              <a:t>XGBoost</a:t>
            </a:r>
            <a:r>
              <a:rPr lang="en-US" sz="2000" dirty="0"/>
              <a:t>, a robust machine learning algorithm that enhances diagnostic accuracy. The system analyzes patient data, such as </a:t>
            </a:r>
            <a:r>
              <a:rPr lang="en-US" sz="2000" b="1" dirty="0"/>
              <a:t>serum creatinine levels</a:t>
            </a:r>
            <a:r>
              <a:rPr lang="en-US" sz="2000" dirty="0"/>
              <a:t>, </a:t>
            </a:r>
            <a:r>
              <a:rPr lang="en-US" sz="2000" b="1" dirty="0"/>
              <a:t>blood pressure</a:t>
            </a:r>
            <a:r>
              <a:rPr lang="en-US" sz="2000" dirty="0"/>
              <a:t>, </a:t>
            </a:r>
            <a:r>
              <a:rPr lang="en-US" sz="2000" b="1" dirty="0"/>
              <a:t>age</a:t>
            </a:r>
            <a:r>
              <a:rPr lang="en-US" sz="2000" dirty="0"/>
              <a:t>, and </a:t>
            </a:r>
            <a:r>
              <a:rPr lang="en-US" sz="2000" b="1" dirty="0"/>
              <a:t>specific medical markers</a:t>
            </a:r>
            <a:r>
              <a:rPr lang="en-US" sz="2000" dirty="0"/>
              <a:t>, to predict the likelihood of CKD. By leveraging the power of </a:t>
            </a:r>
            <a:r>
              <a:rPr lang="en-US" sz="2000" b="1" dirty="0" err="1"/>
              <a:t>XGBoost</a:t>
            </a:r>
            <a:r>
              <a:rPr lang="en-US" sz="2000" dirty="0"/>
              <a:t>, the model achieves high </a:t>
            </a:r>
            <a:r>
              <a:rPr lang="en-US" sz="2000" b="1" dirty="0"/>
              <a:t>accuracy</a:t>
            </a:r>
            <a:r>
              <a:rPr lang="en-US" sz="2000" dirty="0"/>
              <a:t>, </a:t>
            </a:r>
            <a:r>
              <a:rPr lang="en-US" sz="2000" b="1" dirty="0"/>
              <a:t>precision</a:t>
            </a:r>
            <a:r>
              <a:rPr lang="en-US" sz="2000" dirty="0"/>
              <a:t>, and </a:t>
            </a:r>
            <a:r>
              <a:rPr lang="en-US" sz="2000" b="1" dirty="0"/>
              <a:t>recall</a:t>
            </a:r>
            <a:r>
              <a:rPr lang="en-US" sz="2000" dirty="0"/>
              <a:t> rates, ensuring minimal false negatives or positives. Designed for </a:t>
            </a:r>
            <a:r>
              <a:rPr lang="en-US" sz="2000" b="1" dirty="0"/>
              <a:t>real-time predictions</a:t>
            </a:r>
            <a:r>
              <a:rPr lang="en-US" sz="2000" dirty="0"/>
              <a:t>, this system can be easily integrated into healthcare environments, helping clinicians make timely, data-driven decisions. Ultimately, this project aims to improve early detection, patient management, and overall healthcare outcomes for individuals suffering from kidney-related diseases.</a:t>
            </a:r>
            <a:endParaRPr lang="en-IN" sz="2000" dirty="0"/>
          </a:p>
        </p:txBody>
      </p:sp>
    </p:spTree>
    <p:extLst>
      <p:ext uri="{BB962C8B-B14F-4D97-AF65-F5344CB8AC3E}">
        <p14:creationId xmlns:p14="http://schemas.microsoft.com/office/powerpoint/2010/main" val="3167048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332C-77C3-584F-AB96-2B19ADD0B3D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54963B2-8095-5AB2-B808-E49BFB76A9E5}"/>
              </a:ext>
            </a:extLst>
          </p:cNvPr>
          <p:cNvSpPr>
            <a:spLocks noGrp="1"/>
          </p:cNvSpPr>
          <p:nvPr>
            <p:ph idx="1"/>
          </p:nvPr>
        </p:nvSpPr>
        <p:spPr/>
        <p:txBody>
          <a:bodyPr>
            <a:normAutofit/>
          </a:bodyPr>
          <a:lstStyle/>
          <a:p>
            <a:pPr marL="0" indent="0" algn="just">
              <a:lnSpc>
                <a:spcPct val="150000"/>
              </a:lnSpc>
              <a:buNone/>
            </a:pPr>
            <a:r>
              <a:rPr lang="en-US" sz="2000" dirty="0"/>
              <a:t>In conclusion, the </a:t>
            </a:r>
            <a:r>
              <a:rPr lang="en-US" sz="2000" b="1" dirty="0"/>
              <a:t>Chronic Kidney Disease (CKD) Detection System</a:t>
            </a:r>
            <a:r>
              <a:rPr lang="en-US" sz="2000" dirty="0"/>
              <a:t> developed using the </a:t>
            </a:r>
            <a:r>
              <a:rPr lang="en-US" sz="2000" b="1" dirty="0" err="1"/>
              <a:t>XGBoost</a:t>
            </a:r>
            <a:r>
              <a:rPr lang="en-US" sz="2000" dirty="0"/>
              <a:t> algorithm provides an efficient, accurate, and scalable solution for early CKD diagnosis. By leveraging </a:t>
            </a:r>
            <a:r>
              <a:rPr lang="en-US" sz="2000" b="1" dirty="0"/>
              <a:t>machine learning techniques</a:t>
            </a:r>
            <a:r>
              <a:rPr lang="en-US" sz="2000" dirty="0"/>
              <a:t> and </a:t>
            </a:r>
            <a:r>
              <a:rPr lang="en-US" sz="2000" b="1" dirty="0"/>
              <a:t>real-time data analysis</a:t>
            </a:r>
            <a:r>
              <a:rPr lang="en-US" sz="2000" dirty="0"/>
              <a:t>, the system significantly enhances the predictive capabilities compared to traditional methods. The integration of a </a:t>
            </a:r>
            <a:r>
              <a:rPr lang="en-US" sz="2000" b="1" dirty="0"/>
              <a:t>user-friendly interface</a:t>
            </a:r>
            <a:r>
              <a:rPr lang="en-US" sz="2000" dirty="0"/>
              <a:t> ensures easy access for healthcare professionals, enabling timely intervention and improved patient care. This project highlights the potential of data-driven approaches in transforming healthcare, offering an innovative tool for early CKD detection and management. Moving forward, the system can be further optimized for larger datasets and expanded for use in diverse healthcare environments.</a:t>
            </a:r>
            <a:endParaRPr lang="en-IN" sz="2000" dirty="0"/>
          </a:p>
        </p:txBody>
      </p:sp>
    </p:spTree>
    <p:extLst>
      <p:ext uri="{BB962C8B-B14F-4D97-AF65-F5344CB8AC3E}">
        <p14:creationId xmlns:p14="http://schemas.microsoft.com/office/powerpoint/2010/main" val="152133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062B-2C0E-04B2-CC1A-2FFC875E83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0C00B16-51B5-87B3-933B-979A2A98B2B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59913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1BB0-B3D0-42B7-68A3-E1AC958D6EE2}"/>
              </a:ext>
            </a:extLst>
          </p:cNvPr>
          <p:cNvSpPr>
            <a:spLocks noGrp="1"/>
          </p:cNvSpPr>
          <p:nvPr>
            <p:ph type="title"/>
          </p:nvPr>
        </p:nvSpPr>
        <p:spPr/>
        <p:txBody>
          <a:bodyPr/>
          <a:lstStyle/>
          <a:p>
            <a:r>
              <a:rPr lang="en-IN" sz="4400" u="sng" dirty="0"/>
              <a:t>Introduction</a:t>
            </a:r>
            <a:endParaRPr lang="en-IN" dirty="0"/>
          </a:p>
        </p:txBody>
      </p:sp>
      <p:sp>
        <p:nvSpPr>
          <p:cNvPr id="3" name="Content Placeholder 2">
            <a:extLst>
              <a:ext uri="{FF2B5EF4-FFF2-40B4-BE49-F238E27FC236}">
                <a16:creationId xmlns:a16="http://schemas.microsoft.com/office/drawing/2014/main" id="{E11013CF-446A-BFA2-B0AF-14A478A9A01E}"/>
              </a:ext>
            </a:extLst>
          </p:cNvPr>
          <p:cNvSpPr>
            <a:spLocks noGrp="1"/>
          </p:cNvSpPr>
          <p:nvPr>
            <p:ph idx="1"/>
          </p:nvPr>
        </p:nvSpPr>
        <p:spPr/>
        <p:txBody>
          <a:bodyPr>
            <a:normAutofit/>
          </a:bodyPr>
          <a:lstStyle/>
          <a:p>
            <a:pPr marL="0" indent="0" algn="just">
              <a:lnSpc>
                <a:spcPct val="150000"/>
              </a:lnSpc>
              <a:buNone/>
            </a:pPr>
            <a:r>
              <a:rPr lang="en-US" sz="2000" dirty="0"/>
              <a:t>This project focuses on the development of a </a:t>
            </a:r>
            <a:r>
              <a:rPr lang="en-US" sz="2000" b="1" dirty="0"/>
              <a:t>Chronic Kidney Disease (CKD) Detection System</a:t>
            </a:r>
            <a:r>
              <a:rPr lang="en-US" sz="2000" dirty="0"/>
              <a:t> using </a:t>
            </a:r>
            <a:r>
              <a:rPr lang="en-US" sz="2000" b="1" dirty="0" err="1"/>
              <a:t>XGBoost</a:t>
            </a:r>
            <a:r>
              <a:rPr lang="en-US" sz="2000" dirty="0"/>
              <a:t>, a powerful machine learning algorithm. The system analyzes various patient medical data, such as </a:t>
            </a:r>
            <a:r>
              <a:rPr lang="en-US" sz="2000" b="1" dirty="0"/>
              <a:t>serum creatinine</a:t>
            </a:r>
            <a:r>
              <a:rPr lang="en-US" sz="2000" dirty="0"/>
              <a:t>, </a:t>
            </a:r>
            <a:r>
              <a:rPr lang="en-US" sz="2000" b="1" dirty="0"/>
              <a:t>blood pressure</a:t>
            </a:r>
            <a:r>
              <a:rPr lang="en-US" sz="2000" dirty="0"/>
              <a:t>, and </a:t>
            </a:r>
            <a:r>
              <a:rPr lang="en-US" sz="2000" b="1" dirty="0"/>
              <a:t>age</a:t>
            </a:r>
            <a:r>
              <a:rPr lang="en-US" sz="2000" dirty="0"/>
              <a:t>, to predict the risk of CKD. By leveraging advanced machine learning techniques, it aims to provide healthcare professionals with a reliable tool for early diagnosis and timely intervention. The model is designed for </a:t>
            </a:r>
            <a:r>
              <a:rPr lang="en-US" sz="2000" b="1" dirty="0"/>
              <a:t>real-time</a:t>
            </a:r>
            <a:r>
              <a:rPr lang="en-US" sz="2000" dirty="0"/>
              <a:t> predictions, ensuring efficient and accurate decision-making. This project’s goal is to improve CKD detection, reducing the burden on healthcare systems and enhancing patient outcomes.</a:t>
            </a:r>
            <a:endParaRPr lang="en-IN" sz="2000" dirty="0"/>
          </a:p>
        </p:txBody>
      </p:sp>
    </p:spTree>
    <p:extLst>
      <p:ext uri="{BB962C8B-B14F-4D97-AF65-F5344CB8AC3E}">
        <p14:creationId xmlns:p14="http://schemas.microsoft.com/office/powerpoint/2010/main" val="53031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E831-C0B8-B374-0534-ADB2C57F8A12}"/>
              </a:ext>
            </a:extLst>
          </p:cNvPr>
          <p:cNvSpPr>
            <a:spLocks noGrp="1"/>
          </p:cNvSpPr>
          <p:nvPr>
            <p:ph type="title"/>
          </p:nvPr>
        </p:nvSpPr>
        <p:spPr/>
        <p:txBody>
          <a:bodyPr/>
          <a:lstStyle/>
          <a:p>
            <a:r>
              <a:rPr lang="en-IN" sz="4400" u="sng" dirty="0"/>
              <a:t>Existing System</a:t>
            </a:r>
            <a:endParaRPr lang="en-IN" dirty="0"/>
          </a:p>
        </p:txBody>
      </p:sp>
      <p:sp>
        <p:nvSpPr>
          <p:cNvPr id="3" name="Content Placeholder 2">
            <a:extLst>
              <a:ext uri="{FF2B5EF4-FFF2-40B4-BE49-F238E27FC236}">
                <a16:creationId xmlns:a16="http://schemas.microsoft.com/office/drawing/2014/main" id="{6C86AF95-5063-6DB9-11DF-3881B6E979DC}"/>
              </a:ext>
            </a:extLst>
          </p:cNvPr>
          <p:cNvSpPr>
            <a:spLocks noGrp="1"/>
          </p:cNvSpPr>
          <p:nvPr>
            <p:ph idx="1"/>
          </p:nvPr>
        </p:nvSpPr>
        <p:spPr/>
        <p:txBody>
          <a:bodyPr>
            <a:normAutofit/>
          </a:bodyPr>
          <a:lstStyle/>
          <a:p>
            <a:pPr marL="0" indent="0" algn="just">
              <a:lnSpc>
                <a:spcPct val="150000"/>
              </a:lnSpc>
              <a:buNone/>
            </a:pPr>
            <a:r>
              <a:rPr lang="en-US" sz="2000" dirty="0"/>
              <a:t>The existing systems for </a:t>
            </a:r>
            <a:r>
              <a:rPr lang="en-US" sz="2000" b="1" dirty="0"/>
              <a:t>Chronic Kidney Disease (CKD) detection</a:t>
            </a:r>
            <a:r>
              <a:rPr lang="en-US" sz="2000" dirty="0"/>
              <a:t> primarily rely on traditional methods such as </a:t>
            </a:r>
            <a:r>
              <a:rPr lang="en-US" sz="2000" b="1" dirty="0"/>
              <a:t>blood tests</a:t>
            </a:r>
            <a:r>
              <a:rPr lang="en-US" sz="2000" dirty="0"/>
              <a:t>, </a:t>
            </a:r>
            <a:r>
              <a:rPr lang="en-US" sz="2000" b="1" dirty="0"/>
              <a:t>urinalysis</a:t>
            </a:r>
            <a:r>
              <a:rPr lang="en-US" sz="2000" dirty="0"/>
              <a:t>, and </a:t>
            </a:r>
            <a:r>
              <a:rPr lang="en-US" sz="2000" b="1" dirty="0"/>
              <a:t>manual evaluations</a:t>
            </a:r>
            <a:r>
              <a:rPr lang="en-US" sz="2000" dirty="0"/>
              <a:t> by healthcare professionals. These methods often involve lengthy processes and may result in delays in diagnosis. Some machine learning models have been applied, but many of them lack the required accuracy and efficiency for clinical use. Additionally, these systems may struggle with handling large datasets or providing real-time predictions. There is a need for a more accurate, scalable, and efficient solution for early CKD detection, which this project aims to address.</a:t>
            </a:r>
            <a:endParaRPr lang="en-IN" sz="2000" dirty="0"/>
          </a:p>
        </p:txBody>
      </p:sp>
    </p:spTree>
    <p:extLst>
      <p:ext uri="{BB962C8B-B14F-4D97-AF65-F5344CB8AC3E}">
        <p14:creationId xmlns:p14="http://schemas.microsoft.com/office/powerpoint/2010/main" val="131864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6B55-2FFB-F0C7-BAC2-3E829E01A41A}"/>
              </a:ext>
            </a:extLst>
          </p:cNvPr>
          <p:cNvSpPr>
            <a:spLocks noGrp="1"/>
          </p:cNvSpPr>
          <p:nvPr>
            <p:ph type="title"/>
          </p:nvPr>
        </p:nvSpPr>
        <p:spPr/>
        <p:txBody>
          <a:bodyPr/>
          <a:lstStyle/>
          <a:p>
            <a:r>
              <a:rPr lang="en-IN" sz="4400" u="sng" dirty="0"/>
              <a:t>Proposed System</a:t>
            </a:r>
            <a:endParaRPr lang="en-IN" dirty="0"/>
          </a:p>
        </p:txBody>
      </p:sp>
      <p:sp>
        <p:nvSpPr>
          <p:cNvPr id="3" name="Content Placeholder 2">
            <a:extLst>
              <a:ext uri="{FF2B5EF4-FFF2-40B4-BE49-F238E27FC236}">
                <a16:creationId xmlns:a16="http://schemas.microsoft.com/office/drawing/2014/main" id="{DAE857D1-FE4D-814B-6B9B-4DB259A536D8}"/>
              </a:ext>
            </a:extLst>
          </p:cNvPr>
          <p:cNvSpPr>
            <a:spLocks noGrp="1"/>
          </p:cNvSpPr>
          <p:nvPr>
            <p:ph idx="1"/>
          </p:nvPr>
        </p:nvSpPr>
        <p:spPr/>
        <p:txBody>
          <a:bodyPr>
            <a:normAutofit/>
          </a:bodyPr>
          <a:lstStyle/>
          <a:p>
            <a:pPr marL="0" indent="0" algn="just">
              <a:lnSpc>
                <a:spcPct val="150000"/>
              </a:lnSpc>
              <a:buNone/>
            </a:pPr>
            <a:r>
              <a:rPr lang="en-US" sz="2000" dirty="0"/>
              <a:t>The proposed </a:t>
            </a:r>
            <a:r>
              <a:rPr lang="en-US" sz="2000" b="1" dirty="0"/>
              <a:t>CKD Detection System</a:t>
            </a:r>
            <a:r>
              <a:rPr lang="en-US" sz="2000" dirty="0"/>
              <a:t> utilizes the </a:t>
            </a:r>
            <a:r>
              <a:rPr lang="en-US" sz="2000" b="1" dirty="0" err="1"/>
              <a:t>XGBoost</a:t>
            </a:r>
            <a:r>
              <a:rPr lang="en-US" sz="2000" dirty="0"/>
              <a:t> machine learning algorithm to accurately predict the risk of chronic kidney disease based on patient data such as </a:t>
            </a:r>
            <a:r>
              <a:rPr lang="en-US" sz="2000" b="1" dirty="0"/>
              <a:t>serum creatinine</a:t>
            </a:r>
            <a:r>
              <a:rPr lang="en-US" sz="2000" dirty="0"/>
              <a:t>, </a:t>
            </a:r>
            <a:r>
              <a:rPr lang="en-US" sz="2000" b="1" dirty="0"/>
              <a:t>blood pressure</a:t>
            </a:r>
            <a:r>
              <a:rPr lang="en-US" sz="2000" dirty="0"/>
              <a:t>, and </a:t>
            </a:r>
            <a:r>
              <a:rPr lang="en-US" sz="2000" b="1" dirty="0"/>
              <a:t>age</a:t>
            </a:r>
            <a:r>
              <a:rPr lang="en-US" sz="2000" dirty="0"/>
              <a:t>. This system offers </a:t>
            </a:r>
            <a:r>
              <a:rPr lang="en-US" sz="2000" b="1" dirty="0"/>
              <a:t>real-time predictions</a:t>
            </a:r>
            <a:r>
              <a:rPr lang="en-US" sz="2000" dirty="0"/>
              <a:t>, significantly reducing diagnostic delays and assisting healthcare professionals in timely decision-making. It is designed to handle large datasets efficiently, ensuring scalability and accuracy. By automating the prediction process, it minimizes human error and provides a more reliable, data-driven approach to early CKD detection. This system aims to enhance patient outcomes and improve overall healthcare efficiency.</a:t>
            </a:r>
            <a:endParaRPr lang="en-IN" sz="2000" dirty="0"/>
          </a:p>
        </p:txBody>
      </p:sp>
    </p:spTree>
    <p:extLst>
      <p:ext uri="{BB962C8B-B14F-4D97-AF65-F5344CB8AC3E}">
        <p14:creationId xmlns:p14="http://schemas.microsoft.com/office/powerpoint/2010/main" val="202678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44FD-8354-9F0E-B1F5-A597CFFFCE87}"/>
              </a:ext>
            </a:extLst>
          </p:cNvPr>
          <p:cNvSpPr>
            <a:spLocks noGrp="1"/>
          </p:cNvSpPr>
          <p:nvPr>
            <p:ph type="title"/>
          </p:nvPr>
        </p:nvSpPr>
        <p:spPr/>
        <p:txBody>
          <a:bodyPr/>
          <a:lstStyle/>
          <a:p>
            <a:r>
              <a:rPr lang="en-IN" sz="4400" u="sng" dirty="0"/>
              <a:t>LITERATURE REVIEW</a:t>
            </a:r>
            <a:endParaRPr lang="en-IN" dirty="0"/>
          </a:p>
        </p:txBody>
      </p:sp>
      <p:sp>
        <p:nvSpPr>
          <p:cNvPr id="3" name="Content Placeholder 2">
            <a:extLst>
              <a:ext uri="{FF2B5EF4-FFF2-40B4-BE49-F238E27FC236}">
                <a16:creationId xmlns:a16="http://schemas.microsoft.com/office/drawing/2014/main" id="{6DFE3FBE-3515-B227-6080-CC1C71C74EF1}"/>
              </a:ext>
            </a:extLst>
          </p:cNvPr>
          <p:cNvSpPr>
            <a:spLocks noGrp="1"/>
          </p:cNvSpPr>
          <p:nvPr>
            <p:ph idx="1"/>
          </p:nvPr>
        </p:nvSpPr>
        <p:spPr/>
        <p:txBody>
          <a:bodyPr>
            <a:normAutofit/>
          </a:bodyPr>
          <a:lstStyle/>
          <a:p>
            <a:pPr marL="0" indent="0" algn="just">
              <a:lnSpc>
                <a:spcPct val="150000"/>
              </a:lnSpc>
              <a:buNone/>
            </a:pPr>
            <a:r>
              <a:rPr lang="en-US" sz="2000" dirty="0"/>
              <a:t>The literature on </a:t>
            </a:r>
            <a:r>
              <a:rPr lang="en-US" sz="2000" b="1" dirty="0"/>
              <a:t>Chronic Kidney Disease (CKD) detection</a:t>
            </a:r>
            <a:r>
              <a:rPr lang="en-US" sz="2000" dirty="0"/>
              <a:t> highlights the growing use of </a:t>
            </a:r>
            <a:r>
              <a:rPr lang="en-US" sz="2000" b="1" dirty="0"/>
              <a:t>machine learning</a:t>
            </a:r>
            <a:r>
              <a:rPr lang="en-US" sz="2000" dirty="0"/>
              <a:t> techniques for improving diagnostic accuracy and early detection. Several studies have explored traditional methods like blood tests and urinalysis, but they often face limitations in speed and efficiency. Recent research focuses on applying algorithms like </a:t>
            </a:r>
            <a:r>
              <a:rPr lang="en-US" sz="2000" b="1" dirty="0"/>
              <a:t>decision trees</a:t>
            </a:r>
            <a:r>
              <a:rPr lang="en-US" sz="2000" dirty="0"/>
              <a:t>, </a:t>
            </a:r>
            <a:r>
              <a:rPr lang="en-US" sz="2000" b="1" dirty="0"/>
              <a:t>SVM</a:t>
            </a:r>
            <a:r>
              <a:rPr lang="en-US" sz="2000" dirty="0"/>
              <a:t>, and </a:t>
            </a:r>
            <a:r>
              <a:rPr lang="en-US" sz="2000" b="1" dirty="0" err="1"/>
              <a:t>XGBoost</a:t>
            </a:r>
            <a:r>
              <a:rPr lang="en-US" sz="2000" dirty="0"/>
              <a:t> to predict CKD, showing promising results in classification accuracy. However, most models still struggle with scalability and real-time predictions. This project builds on these findings, utilizing </a:t>
            </a:r>
            <a:r>
              <a:rPr lang="en-US" sz="2000" b="1" dirty="0" err="1"/>
              <a:t>XGBoost</a:t>
            </a:r>
            <a:r>
              <a:rPr lang="en-US" sz="2000" dirty="0"/>
              <a:t> to enhance prediction reliability and processing speed for clinical use.</a:t>
            </a:r>
            <a:endParaRPr lang="en-IN" sz="2000" dirty="0"/>
          </a:p>
        </p:txBody>
      </p:sp>
    </p:spTree>
    <p:extLst>
      <p:ext uri="{BB962C8B-B14F-4D97-AF65-F5344CB8AC3E}">
        <p14:creationId xmlns:p14="http://schemas.microsoft.com/office/powerpoint/2010/main" val="218978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96760-5B47-DD3A-7395-F49C89FEC4B2}"/>
              </a:ext>
            </a:extLst>
          </p:cNvPr>
          <p:cNvSpPr>
            <a:spLocks noGrp="1"/>
          </p:cNvSpPr>
          <p:nvPr>
            <p:ph idx="1"/>
          </p:nvPr>
        </p:nvSpPr>
        <p:spPr>
          <a:xfrm>
            <a:off x="838200" y="740568"/>
            <a:ext cx="10515600" cy="5376863"/>
          </a:xfrm>
        </p:spPr>
        <p:txBody>
          <a:bodyPr>
            <a:normAutofit fontScale="92500" lnSpcReduction="10000"/>
          </a:bodyPr>
          <a:lstStyle/>
          <a:p>
            <a:pPr marL="0" indent="0">
              <a:buNone/>
            </a:pPr>
            <a:r>
              <a:rPr lang="en-US" sz="3400" b="1" dirty="0"/>
              <a:t>Modules:</a:t>
            </a:r>
            <a:endParaRPr lang="en-US" sz="3400" dirty="0"/>
          </a:p>
          <a:p>
            <a:pPr>
              <a:buFont typeface="+mj-lt"/>
              <a:buAutoNum type="arabicPeriod"/>
            </a:pPr>
            <a:r>
              <a:rPr lang="en-US" b="1" dirty="0"/>
              <a:t>Data Preprocessing</a:t>
            </a:r>
            <a:r>
              <a:rPr lang="en-US" dirty="0"/>
              <a:t> – </a:t>
            </a:r>
            <a:r>
              <a:rPr lang="en-US" sz="2300" dirty="0"/>
              <a:t>This module involves cleaning and preparing the dataset by handling missing values, scaling numerical features, and encoding categorical variables to ensure the data is ready for model training.</a:t>
            </a:r>
          </a:p>
          <a:p>
            <a:pPr>
              <a:buFont typeface="+mj-lt"/>
              <a:buAutoNum type="arabicPeriod"/>
            </a:pPr>
            <a:r>
              <a:rPr lang="en-US" b="1" dirty="0"/>
              <a:t>Feature Extraction &amp; Classification</a:t>
            </a:r>
            <a:r>
              <a:rPr lang="en-US" dirty="0"/>
              <a:t> – </a:t>
            </a:r>
            <a:r>
              <a:rPr lang="en-US" sz="2300" dirty="0"/>
              <a:t>In this step, key features such as </a:t>
            </a:r>
            <a:r>
              <a:rPr lang="en-US" sz="2300" b="1" dirty="0"/>
              <a:t>serum creatinine</a:t>
            </a:r>
            <a:r>
              <a:rPr lang="en-US" sz="2300" dirty="0"/>
              <a:t>, </a:t>
            </a:r>
            <a:r>
              <a:rPr lang="en-US" sz="2300" b="1" dirty="0"/>
              <a:t>blood pressure</a:t>
            </a:r>
            <a:r>
              <a:rPr lang="en-US" sz="2300" dirty="0"/>
              <a:t>, and </a:t>
            </a:r>
            <a:r>
              <a:rPr lang="en-US" sz="2300" b="1" dirty="0"/>
              <a:t>age</a:t>
            </a:r>
            <a:r>
              <a:rPr lang="en-US" sz="2300" dirty="0"/>
              <a:t> are extracted and used for classification. </a:t>
            </a:r>
            <a:r>
              <a:rPr lang="en-US" sz="2300" b="1" dirty="0" err="1"/>
              <a:t>XGBoost</a:t>
            </a:r>
            <a:r>
              <a:rPr lang="en-US" sz="2300" dirty="0"/>
              <a:t> is then applied to predict CKD risk based on these features.</a:t>
            </a:r>
          </a:p>
          <a:p>
            <a:pPr>
              <a:buFont typeface="+mj-lt"/>
              <a:buAutoNum type="arabicPeriod"/>
            </a:pPr>
            <a:r>
              <a:rPr lang="en-US" b="1" dirty="0"/>
              <a:t>RGB Composite &amp; Band Selection</a:t>
            </a:r>
            <a:r>
              <a:rPr lang="en-US" dirty="0"/>
              <a:t> – </a:t>
            </a:r>
            <a:r>
              <a:rPr lang="en-US" sz="2100" dirty="0"/>
              <a:t>For enhanced data representation, this module uses </a:t>
            </a:r>
            <a:r>
              <a:rPr lang="en-US" sz="2100" b="1" dirty="0"/>
              <a:t>RGB composite images</a:t>
            </a:r>
            <a:r>
              <a:rPr lang="en-US" sz="2100" dirty="0"/>
              <a:t> to visualize multi-dimensional data and selects relevant bands for more accurate model input, improving feature quality.</a:t>
            </a:r>
          </a:p>
          <a:p>
            <a:pPr>
              <a:buFont typeface="+mj-lt"/>
              <a:buAutoNum type="arabicPeriod"/>
            </a:pPr>
            <a:r>
              <a:rPr lang="en-US" b="1" dirty="0"/>
              <a:t>Interactive Visualization</a:t>
            </a:r>
            <a:r>
              <a:rPr lang="en-US" dirty="0"/>
              <a:t> – </a:t>
            </a:r>
            <a:r>
              <a:rPr lang="en-US" sz="2100" dirty="0"/>
              <a:t>This module provides real-time, interactive visualizations of patient data and model predictions, enabling healthcare professionals to better understand and interpret the results.</a:t>
            </a:r>
          </a:p>
          <a:p>
            <a:pPr>
              <a:buFont typeface="+mj-lt"/>
              <a:buAutoNum type="arabicPeriod"/>
            </a:pPr>
            <a:r>
              <a:rPr lang="en-US" b="1" dirty="0"/>
              <a:t>Model Deployment &amp; Performance Analysis</a:t>
            </a:r>
            <a:r>
              <a:rPr lang="en-US" dirty="0"/>
              <a:t> </a:t>
            </a:r>
            <a:r>
              <a:rPr lang="en-US" sz="2100" dirty="0"/>
              <a:t>– After training, the model is deployed for real-time predictions. Performance metrics like </a:t>
            </a:r>
            <a:r>
              <a:rPr lang="en-US" sz="2100" b="1" dirty="0"/>
              <a:t>accuracy</a:t>
            </a:r>
            <a:r>
              <a:rPr lang="en-US" sz="2100" dirty="0"/>
              <a:t>, </a:t>
            </a:r>
            <a:r>
              <a:rPr lang="en-US" sz="2100" b="1" dirty="0"/>
              <a:t>precision</a:t>
            </a:r>
            <a:r>
              <a:rPr lang="en-US" sz="2100" dirty="0"/>
              <a:t>, and </a:t>
            </a:r>
            <a:r>
              <a:rPr lang="en-US" sz="2100" b="1" dirty="0"/>
              <a:t>recall</a:t>
            </a:r>
            <a:r>
              <a:rPr lang="en-US" sz="2100" dirty="0"/>
              <a:t> are analyzed to ensure the system's effectiveness and reliability in detecting CKD.</a:t>
            </a:r>
          </a:p>
          <a:p>
            <a:endParaRPr lang="en-IN" dirty="0"/>
          </a:p>
        </p:txBody>
      </p:sp>
    </p:spTree>
    <p:extLst>
      <p:ext uri="{BB962C8B-B14F-4D97-AF65-F5344CB8AC3E}">
        <p14:creationId xmlns:p14="http://schemas.microsoft.com/office/powerpoint/2010/main" val="14790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0D538-D9FB-B104-205E-D4D197FBABCE}"/>
              </a:ext>
            </a:extLst>
          </p:cNvPr>
          <p:cNvSpPr>
            <a:spLocks noGrp="1"/>
          </p:cNvSpPr>
          <p:nvPr>
            <p:ph idx="1"/>
          </p:nvPr>
        </p:nvSpPr>
        <p:spPr>
          <a:xfrm>
            <a:off x="838200" y="723900"/>
            <a:ext cx="10515600" cy="5453063"/>
          </a:xfrm>
        </p:spPr>
        <p:txBody>
          <a:bodyPr>
            <a:normAutofit fontScale="92500" lnSpcReduction="20000"/>
          </a:bodyPr>
          <a:lstStyle/>
          <a:p>
            <a:pPr marL="0" indent="0">
              <a:buNone/>
            </a:pPr>
            <a:r>
              <a:rPr lang="en-US" sz="3100" b="1" dirty="0"/>
              <a:t>Algorithms Used:</a:t>
            </a:r>
            <a:endParaRPr lang="en-US" sz="3100" dirty="0"/>
          </a:p>
          <a:p>
            <a:pPr>
              <a:buFont typeface="+mj-lt"/>
              <a:buAutoNum type="arabicPeriod"/>
            </a:pPr>
            <a:r>
              <a:rPr lang="en-US" sz="2600" b="1" dirty="0"/>
              <a:t>Convolutional Neural Networks (CNNs)</a:t>
            </a:r>
            <a:r>
              <a:rPr lang="en-US" sz="2600" dirty="0"/>
              <a:t> </a:t>
            </a:r>
            <a:r>
              <a:rPr lang="en-US" dirty="0"/>
              <a:t>– </a:t>
            </a:r>
            <a:r>
              <a:rPr lang="en-US" sz="2300" dirty="0"/>
              <a:t>Although traditionally used for image data, CNNs can also capture spatial hierarchies in medical data. In this project, CNNs help extract complex patterns from patient data that may indicate CKD risk, aiding in feature learning.</a:t>
            </a:r>
          </a:p>
          <a:p>
            <a:pPr>
              <a:buFont typeface="+mj-lt"/>
              <a:buAutoNum type="arabicPeriod"/>
            </a:pPr>
            <a:r>
              <a:rPr lang="en-US" sz="2600" b="1" dirty="0"/>
              <a:t>Principal Component Analysis (PCA)</a:t>
            </a:r>
            <a:r>
              <a:rPr lang="en-US" sz="2600" dirty="0"/>
              <a:t> </a:t>
            </a:r>
            <a:r>
              <a:rPr lang="en-US" dirty="0"/>
              <a:t>– </a:t>
            </a:r>
            <a:r>
              <a:rPr lang="en-US" sz="2300" dirty="0"/>
              <a:t>PCA is used for dimensionality reduction, simplifying large datasets while retaining the most important features. This technique helps reduce computational complexity, making the model more efficient without sacrificing prediction quality.</a:t>
            </a:r>
          </a:p>
          <a:p>
            <a:pPr>
              <a:buFont typeface="+mj-lt"/>
              <a:buAutoNum type="arabicPeriod"/>
            </a:pPr>
            <a:r>
              <a:rPr lang="en-US" sz="2600" b="1" dirty="0" err="1"/>
              <a:t>Softmax</a:t>
            </a:r>
            <a:r>
              <a:rPr lang="en-US" sz="2600" b="1" dirty="0"/>
              <a:t> Classifier</a:t>
            </a:r>
            <a:r>
              <a:rPr lang="en-US" sz="2600" dirty="0"/>
              <a:t> </a:t>
            </a:r>
            <a:r>
              <a:rPr lang="en-US" dirty="0"/>
              <a:t>– </a:t>
            </a:r>
            <a:r>
              <a:rPr lang="en-US" sz="2300" dirty="0"/>
              <a:t>The </a:t>
            </a:r>
            <a:r>
              <a:rPr lang="en-US" sz="2300" b="1" dirty="0" err="1"/>
              <a:t>Softmax</a:t>
            </a:r>
            <a:r>
              <a:rPr lang="en-US" sz="2300" dirty="0"/>
              <a:t> function is used in the final layer of the model to convert the raw output of the network into a probability distribution, ensuring the accurate classification of CKD into different risk categories.</a:t>
            </a:r>
          </a:p>
          <a:p>
            <a:pPr>
              <a:buFont typeface="+mj-lt"/>
              <a:buAutoNum type="arabicPeriod"/>
            </a:pPr>
            <a:r>
              <a:rPr lang="en-US" sz="2600" b="1" dirty="0"/>
              <a:t>Data Augmentation Techniques</a:t>
            </a:r>
            <a:r>
              <a:rPr lang="en-US" sz="2600" dirty="0"/>
              <a:t> </a:t>
            </a:r>
            <a:r>
              <a:rPr lang="en-US" dirty="0"/>
              <a:t>– </a:t>
            </a:r>
            <a:r>
              <a:rPr lang="en-US" sz="2300" dirty="0"/>
              <a:t>Data augmentation is used to artificially expand the dataset by generating new, diverse examples through transformations like scaling, rotating, or flipping. This helps improve the model’s robustness and generalization.</a:t>
            </a:r>
          </a:p>
          <a:p>
            <a:pPr>
              <a:buFont typeface="+mj-lt"/>
              <a:buAutoNum type="arabicPeriod"/>
            </a:pPr>
            <a:r>
              <a:rPr lang="en-US" sz="2600" b="1" dirty="0"/>
              <a:t>Adam Optimizer &amp; Cross-Entropy Loss</a:t>
            </a:r>
            <a:r>
              <a:rPr lang="en-US" sz="2600" dirty="0"/>
              <a:t> </a:t>
            </a:r>
            <a:r>
              <a:rPr lang="en-US" dirty="0"/>
              <a:t>– </a:t>
            </a:r>
            <a:r>
              <a:rPr lang="en-US" sz="2300" dirty="0"/>
              <a:t>The </a:t>
            </a:r>
            <a:r>
              <a:rPr lang="en-US" sz="2300" b="1" dirty="0"/>
              <a:t>Adam optimizer</a:t>
            </a:r>
            <a:r>
              <a:rPr lang="en-US" sz="2300" dirty="0"/>
              <a:t> is utilized for efficient weight updates during training, ensuring fast convergence. </a:t>
            </a:r>
            <a:r>
              <a:rPr lang="en-US" sz="2300" b="1" dirty="0"/>
              <a:t>Cross-entropy loss</a:t>
            </a:r>
            <a:r>
              <a:rPr lang="en-US" sz="2300" dirty="0"/>
              <a:t> is applied as the loss function to measure the difference between predicted probabilities and actual outcomes, optimizing the model’s performance.</a:t>
            </a:r>
          </a:p>
          <a:p>
            <a:endParaRPr lang="en-IN" dirty="0"/>
          </a:p>
        </p:txBody>
      </p:sp>
    </p:spTree>
    <p:extLst>
      <p:ext uri="{BB962C8B-B14F-4D97-AF65-F5344CB8AC3E}">
        <p14:creationId xmlns:p14="http://schemas.microsoft.com/office/powerpoint/2010/main" val="144465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F5CB6-0E34-4853-AB63-2B3AAE042896}"/>
              </a:ext>
            </a:extLst>
          </p:cNvPr>
          <p:cNvSpPr>
            <a:spLocks noGrp="1"/>
          </p:cNvSpPr>
          <p:nvPr>
            <p:ph idx="1"/>
          </p:nvPr>
        </p:nvSpPr>
        <p:spPr>
          <a:xfrm>
            <a:off x="838200" y="609600"/>
            <a:ext cx="10515600" cy="5567363"/>
          </a:xfrm>
        </p:spPr>
        <p:txBody>
          <a:bodyPr>
            <a:normAutofit fontScale="47500" lnSpcReduction="20000"/>
          </a:bodyPr>
          <a:lstStyle/>
          <a:p>
            <a:endParaRPr lang="en-US" dirty="0"/>
          </a:p>
          <a:p>
            <a:pPr marL="0" indent="0">
              <a:buNone/>
            </a:pPr>
            <a:r>
              <a:rPr lang="en-US" sz="4200" b="1" dirty="0"/>
              <a:t>Software Components:</a:t>
            </a:r>
            <a:endParaRPr lang="en-US" sz="4200" dirty="0"/>
          </a:p>
          <a:p>
            <a:pPr>
              <a:buFont typeface="+mj-lt"/>
              <a:buAutoNum type="arabicPeriod"/>
            </a:pPr>
            <a:r>
              <a:rPr lang="en-US" b="1" dirty="0"/>
              <a:t>Programming Language: </a:t>
            </a:r>
            <a:r>
              <a:rPr lang="en-US" sz="2500" dirty="0"/>
              <a:t>The project is developed using </a:t>
            </a:r>
            <a:r>
              <a:rPr lang="en-US" sz="2500" b="1" dirty="0"/>
              <a:t>Python</a:t>
            </a:r>
            <a:r>
              <a:rPr lang="en-US" sz="2500" dirty="0"/>
              <a:t>, a versatile programming language widely used for machine learning and data analysis tasks due to its rich ecosystem of libraries and frameworks.</a:t>
            </a:r>
          </a:p>
          <a:p>
            <a:pPr>
              <a:buFont typeface="+mj-lt"/>
              <a:buAutoNum type="arabicPeriod"/>
            </a:pPr>
            <a:r>
              <a:rPr lang="en-US" b="1" dirty="0"/>
              <a:t>Frameworks &amp; Libraries:</a:t>
            </a:r>
            <a:endParaRPr lang="en-US" dirty="0"/>
          </a:p>
          <a:p>
            <a:pPr marL="742950" lvl="1" indent="-285750">
              <a:buFont typeface="+mj-lt"/>
              <a:buAutoNum type="arabicPeriod"/>
            </a:pPr>
            <a:r>
              <a:rPr lang="en-US" b="1" dirty="0"/>
              <a:t>TensorFlow/</a:t>
            </a:r>
            <a:r>
              <a:rPr lang="en-US" b="1" dirty="0" err="1"/>
              <a:t>Keras</a:t>
            </a:r>
            <a:r>
              <a:rPr lang="en-US" b="1" dirty="0"/>
              <a:t> or </a:t>
            </a:r>
            <a:r>
              <a:rPr lang="en-US" b="1" dirty="0" err="1"/>
              <a:t>PyTorch</a:t>
            </a:r>
            <a:r>
              <a:rPr lang="en-US" b="1" dirty="0"/>
              <a:t>:</a:t>
            </a:r>
            <a:r>
              <a:rPr lang="en-US" dirty="0"/>
              <a:t> These deep learning frameworks are used for building and training neural network models, particularly helpful for tasks such as feature extraction, classification, and model optimization.</a:t>
            </a:r>
          </a:p>
          <a:p>
            <a:pPr marL="742950" lvl="1" indent="-285750">
              <a:buFont typeface="+mj-lt"/>
              <a:buAutoNum type="arabicPeriod"/>
            </a:pPr>
            <a:r>
              <a:rPr lang="en-US" b="1" dirty="0"/>
              <a:t>OpenCV:</a:t>
            </a:r>
            <a:r>
              <a:rPr lang="en-US" dirty="0"/>
              <a:t> A crucial library for computer vision tasks, </a:t>
            </a:r>
            <a:r>
              <a:rPr lang="en-US" b="1" dirty="0"/>
              <a:t>OpenCV</a:t>
            </a:r>
            <a:r>
              <a:rPr lang="en-US" dirty="0"/>
              <a:t> is used for processing and analyzing visual data, including images or video feeds, if incorporated into the system for real-time CKD detection.</a:t>
            </a:r>
          </a:p>
          <a:p>
            <a:pPr marL="742950" lvl="1" indent="-285750">
              <a:buFont typeface="+mj-lt"/>
              <a:buAutoNum type="arabicPeriod"/>
            </a:pPr>
            <a:r>
              <a:rPr lang="en-US" b="1" dirty="0"/>
              <a:t>Scikit-learn:</a:t>
            </a:r>
            <a:r>
              <a:rPr lang="en-US" dirty="0"/>
              <a:t> A popular library for machine learning, </a:t>
            </a:r>
            <a:r>
              <a:rPr lang="en-US" b="1" dirty="0"/>
              <a:t>Scikit-learn</a:t>
            </a:r>
            <a:r>
              <a:rPr lang="en-US" dirty="0"/>
              <a:t> is used for implementing traditional algorithms, preprocessing, and evaluating the performance of models like </a:t>
            </a:r>
            <a:r>
              <a:rPr lang="en-US" b="1" dirty="0" err="1"/>
              <a:t>XGBoost</a:t>
            </a:r>
            <a:r>
              <a:rPr lang="en-US" dirty="0"/>
              <a:t>.</a:t>
            </a:r>
          </a:p>
          <a:p>
            <a:pPr marL="742950" lvl="1" indent="-285750">
              <a:buFont typeface="+mj-lt"/>
              <a:buAutoNum type="arabicPeriod"/>
            </a:pPr>
            <a:r>
              <a:rPr lang="en-US" b="1" dirty="0"/>
              <a:t>Pandas &amp; NumPy:</a:t>
            </a:r>
            <a:r>
              <a:rPr lang="en-US" dirty="0"/>
              <a:t> These libraries are used for efficient data manipulation, preprocessing, and handling large datasets. </a:t>
            </a:r>
            <a:r>
              <a:rPr lang="en-US" b="1" dirty="0"/>
              <a:t>Pandas</a:t>
            </a:r>
            <a:r>
              <a:rPr lang="en-US" dirty="0"/>
              <a:t> provides easy-to-use data structures, while </a:t>
            </a:r>
            <a:r>
              <a:rPr lang="en-US" b="1" dirty="0"/>
              <a:t>NumPy</a:t>
            </a:r>
            <a:r>
              <a:rPr lang="en-US" dirty="0"/>
              <a:t> allows for efficient numerical calculations.</a:t>
            </a:r>
          </a:p>
          <a:p>
            <a:pPr marL="742950" lvl="1" indent="-285750">
              <a:buFont typeface="+mj-lt"/>
              <a:buAutoNum type="arabicPeriod"/>
            </a:pPr>
            <a:r>
              <a:rPr lang="en-US" b="1" dirty="0"/>
              <a:t>Matplotlib &amp; Seaborn:</a:t>
            </a:r>
            <a:r>
              <a:rPr lang="en-US" dirty="0"/>
              <a:t> These visualization libraries are employed to create various graphs, charts, and plots for data analysis, model evaluation, and displaying the performance metrics of the CKD detection system.</a:t>
            </a:r>
          </a:p>
          <a:p>
            <a:pPr marL="742950" lvl="1" indent="-285750">
              <a:buFont typeface="+mj-lt"/>
              <a:buAutoNum type="arabicPeriod"/>
            </a:pPr>
            <a:r>
              <a:rPr lang="en-US" b="1" dirty="0" err="1"/>
              <a:t>Streamlit</a:t>
            </a:r>
            <a:r>
              <a:rPr lang="en-US" b="1" dirty="0"/>
              <a:t>:</a:t>
            </a:r>
            <a:r>
              <a:rPr lang="en-US" dirty="0"/>
              <a:t> </a:t>
            </a:r>
            <a:r>
              <a:rPr lang="en-US" b="1" dirty="0" err="1"/>
              <a:t>Streamlit</a:t>
            </a:r>
            <a:r>
              <a:rPr lang="en-US" dirty="0"/>
              <a:t> is used to develop an interactive web application for model deployment, allowing real-time predictions and providing an easy-to-use interface for healthcare professionals.</a:t>
            </a:r>
          </a:p>
          <a:p>
            <a:pPr marL="0" indent="0">
              <a:buNone/>
            </a:pPr>
            <a:r>
              <a:rPr lang="en-US" sz="4200" b="1" dirty="0"/>
              <a:t>Hardware Components:</a:t>
            </a:r>
            <a:endParaRPr lang="en-US" sz="4200" dirty="0"/>
          </a:p>
          <a:p>
            <a:pPr>
              <a:buFont typeface="+mj-lt"/>
              <a:buAutoNum type="arabicPeriod"/>
            </a:pPr>
            <a:r>
              <a:rPr lang="en-US" b="1" dirty="0"/>
              <a:t>Processor: </a:t>
            </a:r>
            <a:r>
              <a:rPr lang="en-US" dirty="0"/>
              <a:t>A multi-core processor such as </a:t>
            </a:r>
            <a:r>
              <a:rPr lang="en-US" b="1" dirty="0"/>
              <a:t>Intel i7/i9</a:t>
            </a:r>
            <a:r>
              <a:rPr lang="en-US" dirty="0"/>
              <a:t> or </a:t>
            </a:r>
            <a:r>
              <a:rPr lang="en-US" b="1" dirty="0"/>
              <a:t>AMD Ryzen</a:t>
            </a:r>
            <a:r>
              <a:rPr lang="en-US" dirty="0"/>
              <a:t> is ideal for efficiently running data processing and machine learning algorithms, ensuring smooth execution of training and inference tasks.</a:t>
            </a:r>
          </a:p>
          <a:p>
            <a:pPr>
              <a:buFont typeface="+mj-lt"/>
              <a:buAutoNum type="arabicPeriod"/>
            </a:pPr>
            <a:r>
              <a:rPr lang="en-US" b="1" dirty="0"/>
              <a:t>RAM: </a:t>
            </a:r>
            <a:r>
              <a:rPr lang="en-US" dirty="0"/>
              <a:t>A minimum of </a:t>
            </a:r>
            <a:r>
              <a:rPr lang="en-US" b="1" dirty="0"/>
              <a:t>16 GB RAM</a:t>
            </a:r>
            <a:r>
              <a:rPr lang="en-US" dirty="0"/>
              <a:t> is recommended to handle large datasets, particularly for training deep learning models. Higher memory ensures faster data processing and model training.</a:t>
            </a:r>
          </a:p>
          <a:p>
            <a:pPr>
              <a:buFont typeface="+mj-lt"/>
              <a:buAutoNum type="arabicPeriod"/>
            </a:pPr>
            <a:r>
              <a:rPr lang="en-US" b="1" dirty="0"/>
              <a:t>Storage: 1 TB SSD</a:t>
            </a:r>
            <a:r>
              <a:rPr lang="en-US" dirty="0"/>
              <a:t> storage is recommended for quick data access and efficient storage of large datasets, model weights, and outputs.</a:t>
            </a:r>
          </a:p>
          <a:p>
            <a:pPr>
              <a:buFont typeface="+mj-lt"/>
              <a:buAutoNum type="arabicPeriod"/>
            </a:pPr>
            <a:r>
              <a:rPr lang="en-US" b="1" dirty="0"/>
              <a:t>GPU (Highly Recommended): </a:t>
            </a:r>
            <a:r>
              <a:rPr lang="en-US" dirty="0"/>
              <a:t>A </a:t>
            </a:r>
            <a:r>
              <a:rPr lang="en-US" b="1" dirty="0"/>
              <a:t>NVIDIA GPU</a:t>
            </a:r>
            <a:r>
              <a:rPr lang="en-US" dirty="0"/>
              <a:t> (such as </a:t>
            </a:r>
            <a:r>
              <a:rPr lang="en-US" b="1" dirty="0"/>
              <a:t>RTX 3080</a:t>
            </a:r>
            <a:r>
              <a:rPr lang="en-US" dirty="0"/>
              <a:t> or </a:t>
            </a:r>
            <a:r>
              <a:rPr lang="en-US" b="1" dirty="0"/>
              <a:t>Tesla V100</a:t>
            </a:r>
            <a:r>
              <a:rPr lang="en-US" dirty="0"/>
              <a:t>) is highly recommended for accelerated deep learning model training and processing. GPUs provide significant performance improvements for computationally intensive tasks like neural network training.</a:t>
            </a:r>
          </a:p>
          <a:p>
            <a:pPr>
              <a:buFont typeface="+mj-lt"/>
              <a:buAutoNum type="arabicPeriod"/>
            </a:pPr>
            <a:r>
              <a:rPr lang="en-US" b="1" dirty="0"/>
              <a:t>Cloud GPU (Optional for Deployment): </a:t>
            </a:r>
            <a:r>
              <a:rPr lang="en-US" dirty="0"/>
              <a:t>For scalable deployment, cloud-based GPUs such as </a:t>
            </a:r>
            <a:r>
              <a:rPr lang="en-US" b="1" dirty="0"/>
              <a:t>Google Cloud AI</a:t>
            </a:r>
            <a:r>
              <a:rPr lang="en-US" dirty="0"/>
              <a:t>, </a:t>
            </a:r>
            <a:r>
              <a:rPr lang="en-US" b="1" dirty="0"/>
              <a:t>AWS EC2 with GPU</a:t>
            </a:r>
            <a:r>
              <a:rPr lang="en-US" dirty="0"/>
              <a:t>, or </a:t>
            </a:r>
            <a:r>
              <a:rPr lang="en-US" b="1" dirty="0"/>
              <a:t>Microsoft Azure GPU</a:t>
            </a:r>
            <a:r>
              <a:rPr lang="en-US" dirty="0"/>
              <a:t> can be utilized, offering flexibility in terms of scaling, resources, and accessibility for large-scale predictions.</a:t>
            </a:r>
          </a:p>
          <a:p>
            <a:endParaRPr lang="en-IN" dirty="0"/>
          </a:p>
        </p:txBody>
      </p:sp>
    </p:spTree>
    <p:extLst>
      <p:ext uri="{BB962C8B-B14F-4D97-AF65-F5344CB8AC3E}">
        <p14:creationId xmlns:p14="http://schemas.microsoft.com/office/powerpoint/2010/main" val="329679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803</TotalTime>
  <Words>1669</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Times New Roman</vt:lpstr>
      <vt:lpstr>Office Theme</vt:lpstr>
      <vt:lpstr>XGBoost-Driven Insights Enhancing Chronic Kidney Disease Detection</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 case Diagrams</vt:lpstr>
      <vt:lpstr>Data Flow Diagrams</vt:lpstr>
      <vt:lpstr>Sequance Diagrams</vt:lpstr>
      <vt:lpstr>Active Diagrams</vt:lpstr>
      <vt:lpstr>Final Output</vt:lpstr>
      <vt:lpstr>Final Output</vt:lpstr>
      <vt:lpstr>Final Output</vt:lpstr>
      <vt:lpstr>Final Output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Kumar</dc:creator>
  <cp:lastModifiedBy>Kamalesh Kumar</cp:lastModifiedBy>
  <cp:revision>2</cp:revision>
  <dcterms:created xsi:type="dcterms:W3CDTF">2025-02-07T07:49:12Z</dcterms:created>
  <dcterms:modified xsi:type="dcterms:W3CDTF">2025-02-15T04:06:44Z</dcterms:modified>
</cp:coreProperties>
</file>