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2" r:id="rId11"/>
    <p:sldId id="266" r:id="rId12"/>
    <p:sldId id="267" r:id="rId13"/>
    <p:sldId id="268" r:id="rId14"/>
    <p:sldId id="269" r:id="rId15"/>
    <p:sldId id="270" r:id="rId16"/>
    <p:sldId id="271" r:id="rId17"/>
    <p:sldId id="265"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B4898-827F-407A-AB8D-CFF733EAEC32}" v="13" dt="2025-02-15T05:30:13.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varScale="1">
        <p:scale>
          <a:sx n="105" d="100"/>
          <a:sy n="105" d="100"/>
        </p:scale>
        <p:origin x="54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C603-A32D-158F-8441-3D969A9CE0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64A508-A56A-0C96-280D-0733C915D3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952921-A731-7368-0291-5C66373F0015}"/>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5" name="Footer Placeholder 4">
            <a:extLst>
              <a:ext uri="{FF2B5EF4-FFF2-40B4-BE49-F238E27FC236}">
                <a16:creationId xmlns:a16="http://schemas.microsoft.com/office/drawing/2014/main" id="{006E1359-9157-DF70-55FF-595B0821F8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9636A3-F0D1-A70C-470B-FE4C174C1C7C}"/>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333086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5B5BF-A472-F27D-39D1-BA03195CD6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383198-3B4A-303E-65FB-8A0715A58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86A4CB-C397-A7B9-ACE1-2137F571FA0E}"/>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5" name="Footer Placeholder 4">
            <a:extLst>
              <a:ext uri="{FF2B5EF4-FFF2-40B4-BE49-F238E27FC236}">
                <a16:creationId xmlns:a16="http://schemas.microsoft.com/office/drawing/2014/main" id="{D9FDC4B8-E251-529F-298E-64C3E2322E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410067-BAB1-1EC4-0845-487CE8345007}"/>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64676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53CCA-56E7-13ED-00DD-3B73958347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436F82-C6BF-1695-6340-FA0887CEA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D9C15-5A54-FCDC-289B-CA54E701B741}"/>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5" name="Footer Placeholder 4">
            <a:extLst>
              <a:ext uri="{FF2B5EF4-FFF2-40B4-BE49-F238E27FC236}">
                <a16:creationId xmlns:a16="http://schemas.microsoft.com/office/drawing/2014/main" id="{211EA662-4D29-94C2-71C8-E6783C6196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C3A08-ACD0-9A32-98FA-30C309DD44A6}"/>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220412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83685-1579-3C2B-244A-9DDB0D04DC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4037A2-F331-2361-8379-6495F2A56A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8947B7-3640-157E-DA2F-093F06A7FC02}"/>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5" name="Footer Placeholder 4">
            <a:extLst>
              <a:ext uri="{FF2B5EF4-FFF2-40B4-BE49-F238E27FC236}">
                <a16:creationId xmlns:a16="http://schemas.microsoft.com/office/drawing/2014/main" id="{D93E11D2-07BA-06AC-9E24-94E4B4FEA8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4EA806-395F-82C9-1F46-690A2E2F85C6}"/>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1507481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D9F7-85CC-3E80-8352-2E9CEE335A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9750E4-49A8-A1AC-6684-466642AB18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F6765E-4429-A100-099A-CBE15DA5958A}"/>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5" name="Footer Placeholder 4">
            <a:extLst>
              <a:ext uri="{FF2B5EF4-FFF2-40B4-BE49-F238E27FC236}">
                <a16:creationId xmlns:a16="http://schemas.microsoft.com/office/drawing/2014/main" id="{E23D138D-21BB-8D08-61CC-5FDC99EFB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491C1E-7BF5-BBE5-3F15-034F8BCEEF80}"/>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1806942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DDB81-2DF0-288B-18ED-1A4A0C6787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54BD82-08D1-B38B-5227-E8743D585B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F0C487-8151-6679-046F-ADD1311B62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B8FC4E-EC7E-D2F8-CE7F-A7F838AEACA9}"/>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6" name="Footer Placeholder 5">
            <a:extLst>
              <a:ext uri="{FF2B5EF4-FFF2-40B4-BE49-F238E27FC236}">
                <a16:creationId xmlns:a16="http://schemas.microsoft.com/office/drawing/2014/main" id="{302E5BC4-E9F4-FDFC-8D65-2BE2A6C01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3B678A-5D41-A152-6417-2714F1DBBB02}"/>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785087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B144-E15D-350F-BBB6-A15E1D723A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980545-710C-2640-3FBF-F16BEF97FE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0FE210-8CDA-077F-776E-C801C48469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B31239-CCF8-016B-3E5D-F0DCCF699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22DC2E-5FAC-9919-D523-118C8AF898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20B9557-4494-38A7-1E59-C597631A8F11}"/>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8" name="Footer Placeholder 7">
            <a:extLst>
              <a:ext uri="{FF2B5EF4-FFF2-40B4-BE49-F238E27FC236}">
                <a16:creationId xmlns:a16="http://schemas.microsoft.com/office/drawing/2014/main" id="{1359F1ED-ACB6-760C-2BD5-D0E4A6A9298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F6DFC7-666F-6AF5-1FCC-5C28B319747E}"/>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2341311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6D7A-9EF0-3945-D434-C7FCB86282B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06BE3F-F6FA-233E-C259-C62E11AB7258}"/>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4" name="Footer Placeholder 3">
            <a:extLst>
              <a:ext uri="{FF2B5EF4-FFF2-40B4-BE49-F238E27FC236}">
                <a16:creationId xmlns:a16="http://schemas.microsoft.com/office/drawing/2014/main" id="{0B4789B5-01EF-3CCB-F957-5B60F9470B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BB861E2-8B19-4392-E897-475B7942479E}"/>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908818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0BE48-EBE1-16D2-B7A3-62B563C493C1}"/>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3" name="Footer Placeholder 2">
            <a:extLst>
              <a:ext uri="{FF2B5EF4-FFF2-40B4-BE49-F238E27FC236}">
                <a16:creationId xmlns:a16="http://schemas.microsoft.com/office/drawing/2014/main" id="{034C5EA8-C096-925B-0C72-A5FD902D0B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8DEDF8-1F73-128D-B743-3605AF03F953}"/>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1667237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8E59-376B-3B0C-C293-A183FA772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89F8EF-C27A-7312-75FF-2AEBA5BC49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1D8FB1-2E21-F0E9-5956-6C075F86B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5807D1-424E-E2E6-F4DB-27FE4B07642B}"/>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6" name="Footer Placeholder 5">
            <a:extLst>
              <a:ext uri="{FF2B5EF4-FFF2-40B4-BE49-F238E27FC236}">
                <a16:creationId xmlns:a16="http://schemas.microsoft.com/office/drawing/2014/main" id="{41A617A8-973E-D822-AE3E-CFBABA67E8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D94D3D-1C43-7426-618F-59595FB4DEE5}"/>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3580472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69B4-084B-322E-D2C7-9F2C3D843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D9C031-AF87-5CDE-3170-4A00ED6077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8402F2-F0BA-9CF2-5345-064371B96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B5BED-D494-1D54-7D41-7BCED3107277}"/>
              </a:ext>
            </a:extLst>
          </p:cNvPr>
          <p:cNvSpPr>
            <a:spLocks noGrp="1"/>
          </p:cNvSpPr>
          <p:nvPr>
            <p:ph type="dt" sz="half" idx="10"/>
          </p:nvPr>
        </p:nvSpPr>
        <p:spPr/>
        <p:txBody>
          <a:bodyPr/>
          <a:lstStyle/>
          <a:p>
            <a:fld id="{9AB56D8A-F901-4E2F-A3E6-07C2977DAECF}" type="datetimeFigureOut">
              <a:rPr lang="en-IN" smtClean="0"/>
              <a:t>15-02-2025</a:t>
            </a:fld>
            <a:endParaRPr lang="en-IN"/>
          </a:p>
        </p:txBody>
      </p:sp>
      <p:sp>
        <p:nvSpPr>
          <p:cNvPr id="6" name="Footer Placeholder 5">
            <a:extLst>
              <a:ext uri="{FF2B5EF4-FFF2-40B4-BE49-F238E27FC236}">
                <a16:creationId xmlns:a16="http://schemas.microsoft.com/office/drawing/2014/main" id="{EEF5E2B0-3D78-73AC-DE0E-412E68AD98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1AFD95-D8BA-DE0A-E034-2C9FE1BED8C4}"/>
              </a:ext>
            </a:extLst>
          </p:cNvPr>
          <p:cNvSpPr>
            <a:spLocks noGrp="1"/>
          </p:cNvSpPr>
          <p:nvPr>
            <p:ph type="sldNum" sz="quarter" idx="12"/>
          </p:nvPr>
        </p:nvSpPr>
        <p:spPr/>
        <p:txBody>
          <a:bodyPr/>
          <a:lstStyle/>
          <a:p>
            <a:fld id="{FF49FA50-A83A-4FE0-9E81-0E6E272CC012}" type="slidenum">
              <a:rPr lang="en-IN" smtClean="0"/>
              <a:t>‹#›</a:t>
            </a:fld>
            <a:endParaRPr lang="en-IN"/>
          </a:p>
        </p:txBody>
      </p:sp>
    </p:spTree>
    <p:extLst>
      <p:ext uri="{BB962C8B-B14F-4D97-AF65-F5344CB8AC3E}">
        <p14:creationId xmlns:p14="http://schemas.microsoft.com/office/powerpoint/2010/main" val="3296654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60E59-C6F4-AD3E-991B-A45C21DA3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3325B5-4778-655E-54EB-E1B0821BC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AFA306-EB7C-5112-8FF4-83BBF31196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B56D8A-F901-4E2F-A3E6-07C2977DAECF}" type="datetimeFigureOut">
              <a:rPr lang="en-IN" smtClean="0"/>
              <a:t>15-02-2025</a:t>
            </a:fld>
            <a:endParaRPr lang="en-IN"/>
          </a:p>
        </p:txBody>
      </p:sp>
      <p:sp>
        <p:nvSpPr>
          <p:cNvPr id="5" name="Footer Placeholder 4">
            <a:extLst>
              <a:ext uri="{FF2B5EF4-FFF2-40B4-BE49-F238E27FC236}">
                <a16:creationId xmlns:a16="http://schemas.microsoft.com/office/drawing/2014/main" id="{6656BA5E-DF1C-F4FB-38B4-DD250828DA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5561A6B-D85E-B645-66F3-3F8676E7C4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49FA50-A83A-4FE0-9E81-0E6E272CC012}" type="slidenum">
              <a:rPr lang="en-IN" smtClean="0"/>
              <a:t>‹#›</a:t>
            </a:fld>
            <a:endParaRPr lang="en-IN"/>
          </a:p>
        </p:txBody>
      </p:sp>
    </p:spTree>
    <p:extLst>
      <p:ext uri="{BB962C8B-B14F-4D97-AF65-F5344CB8AC3E}">
        <p14:creationId xmlns:p14="http://schemas.microsoft.com/office/powerpoint/2010/main" val="219793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6BE0-EDEA-ECC4-1E67-21777F656316}"/>
              </a:ext>
            </a:extLst>
          </p:cNvPr>
          <p:cNvSpPr>
            <a:spLocks noGrp="1"/>
          </p:cNvSpPr>
          <p:nvPr>
            <p:ph type="ctrTitle"/>
          </p:nvPr>
        </p:nvSpPr>
        <p:spPr>
          <a:xfrm>
            <a:off x="1382332" y="2235200"/>
            <a:ext cx="9144000" cy="2387600"/>
          </a:xfrm>
        </p:spPr>
        <p:txBody>
          <a:bodyPr>
            <a:normAutofit fontScale="90000"/>
          </a:bodyPr>
          <a:lstStyle/>
          <a:p>
            <a:r>
              <a:rPr lang="en-US" dirty="0"/>
              <a:t>Fraud Detection in Digital and </a:t>
            </a:r>
            <a:r>
              <a:rPr lang="en-US" dirty="0" err="1"/>
              <a:t>Netbanking</a:t>
            </a:r>
            <a:r>
              <a:rPr lang="en-US" dirty="0"/>
              <a:t> Using Machine Learning</a:t>
            </a:r>
            <a:endParaRPr lang="en-IN" dirty="0"/>
          </a:p>
        </p:txBody>
      </p:sp>
    </p:spTree>
    <p:extLst>
      <p:ext uri="{BB962C8B-B14F-4D97-AF65-F5344CB8AC3E}">
        <p14:creationId xmlns:p14="http://schemas.microsoft.com/office/powerpoint/2010/main" val="916207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07F7-DF2B-11A0-9231-A812BA90BFDE}"/>
              </a:ext>
            </a:extLst>
          </p:cNvPr>
          <p:cNvSpPr>
            <a:spLocks noGrp="1"/>
          </p:cNvSpPr>
          <p:nvPr>
            <p:ph type="title"/>
          </p:nvPr>
        </p:nvSpPr>
        <p:spPr/>
        <p:txBody>
          <a:bodyPr/>
          <a:lstStyle/>
          <a:p>
            <a:r>
              <a:rPr lang="en-IN" sz="4400" u="sng" dirty="0"/>
              <a:t>Block Diagram </a:t>
            </a:r>
            <a:endParaRPr lang="en-IN" dirty="0"/>
          </a:p>
        </p:txBody>
      </p:sp>
      <p:pic>
        <p:nvPicPr>
          <p:cNvPr id="5" name="Content Placeholder 4" descr="A diagram of a process&#10;&#10;AI-generated content may be incorrect.">
            <a:extLst>
              <a:ext uri="{FF2B5EF4-FFF2-40B4-BE49-F238E27FC236}">
                <a16:creationId xmlns:a16="http://schemas.microsoft.com/office/drawing/2014/main" id="{5CBDED5F-61A3-EC8C-07BB-372C2BE17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7874" y="1898777"/>
            <a:ext cx="5926318" cy="3311766"/>
          </a:xfrm>
        </p:spPr>
      </p:pic>
    </p:spTree>
    <p:extLst>
      <p:ext uri="{BB962C8B-B14F-4D97-AF65-F5344CB8AC3E}">
        <p14:creationId xmlns:p14="http://schemas.microsoft.com/office/powerpoint/2010/main" val="3345927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B673-1BB3-B817-2628-F0EF8563BB28}"/>
              </a:ext>
            </a:extLst>
          </p:cNvPr>
          <p:cNvSpPr>
            <a:spLocks noGrp="1"/>
          </p:cNvSpPr>
          <p:nvPr>
            <p:ph type="title"/>
          </p:nvPr>
        </p:nvSpPr>
        <p:spPr/>
        <p:txBody>
          <a:bodyPr/>
          <a:lstStyle/>
          <a:p>
            <a:r>
              <a:rPr lang="en-IN" sz="4400" u="sng" dirty="0"/>
              <a:t>UML Diagrams</a:t>
            </a:r>
            <a:endParaRPr lang="en-IN" dirty="0"/>
          </a:p>
        </p:txBody>
      </p:sp>
      <p:sp>
        <p:nvSpPr>
          <p:cNvPr id="3" name="Content Placeholder 2">
            <a:extLst>
              <a:ext uri="{FF2B5EF4-FFF2-40B4-BE49-F238E27FC236}">
                <a16:creationId xmlns:a16="http://schemas.microsoft.com/office/drawing/2014/main" id="{0C85DEC9-15D3-9CD2-5F50-1FAF587937D9}"/>
              </a:ext>
            </a:extLst>
          </p:cNvPr>
          <p:cNvSpPr>
            <a:spLocks noGrp="1"/>
          </p:cNvSpPr>
          <p:nvPr>
            <p:ph idx="1"/>
          </p:nvPr>
        </p:nvSpPr>
        <p:spPr/>
        <p:txBody>
          <a:bodyPr>
            <a:normAutofit/>
          </a:bodyPr>
          <a:lstStyle/>
          <a:p>
            <a:pPr marL="457200" indent="-457200">
              <a:buAutoNum type="arabicPeriod"/>
            </a:pPr>
            <a:r>
              <a:rPr lang="en-US" sz="2000" b="1" dirty="0">
                <a:effectLst/>
                <a:latin typeface="Times New Roman" panose="02020603050405020304" pitchFamily="18" charset="0"/>
                <a:ea typeface="Aptos" panose="020B0004020202020204" pitchFamily="34" charset="0"/>
              </a:rPr>
              <a:t>Use Case Diagram</a:t>
            </a:r>
          </a:p>
          <a:p>
            <a:pPr marL="457200" indent="-457200">
              <a:buAutoNum type="arabicPeriod"/>
            </a:pPr>
            <a:r>
              <a:rPr lang="en-US" sz="2000" b="1" dirty="0">
                <a:effectLst/>
                <a:latin typeface="Times New Roman" panose="02020603050405020304" pitchFamily="18" charset="0"/>
                <a:ea typeface="Aptos" panose="020B0004020202020204" pitchFamily="34" charset="0"/>
              </a:rPr>
              <a:t>Data Flow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r>
              <a:rPr lang="en-US" sz="2000" b="1" dirty="0">
                <a:effectLst/>
                <a:latin typeface="Times New Roman" panose="02020603050405020304" pitchFamily="18" charset="0"/>
                <a:ea typeface="Aptos" panose="020B0004020202020204" pitchFamily="34" charset="0"/>
              </a:rPr>
              <a:t>Sequence Diagram</a:t>
            </a:r>
          </a:p>
          <a:p>
            <a:pPr marL="457200" indent="-457200">
              <a:buAutoNum type="arabicPeriod"/>
            </a:pPr>
            <a:r>
              <a:rPr lang="en-IN" sz="2000" b="1" dirty="0">
                <a:effectLst/>
                <a:latin typeface="Times New Roman" panose="02020603050405020304" pitchFamily="18" charset="0"/>
                <a:ea typeface="Aptos" panose="020B0004020202020204" pitchFamily="34" charset="0"/>
              </a:rPr>
              <a:t>State Diagram</a:t>
            </a:r>
            <a:endParaRPr lang="en-US" sz="2000" b="1" dirty="0">
              <a:latin typeface="Times New Roman" panose="02020603050405020304" pitchFamily="18" charset="0"/>
              <a:ea typeface="Aptos" panose="020B0004020202020204" pitchFamily="34" charset="0"/>
            </a:endParaRPr>
          </a:p>
          <a:p>
            <a:pPr marL="457200" indent="-457200">
              <a:buAutoNum type="arabicPeriod"/>
            </a:pPr>
            <a:endParaRPr lang="en-IN" sz="2000" dirty="0"/>
          </a:p>
          <a:p>
            <a:endParaRPr lang="en-IN" sz="2000" dirty="0"/>
          </a:p>
          <a:p>
            <a:endParaRPr lang="en-IN" sz="2000" dirty="0"/>
          </a:p>
        </p:txBody>
      </p:sp>
    </p:spTree>
    <p:extLst>
      <p:ext uri="{BB962C8B-B14F-4D97-AF65-F5344CB8AC3E}">
        <p14:creationId xmlns:p14="http://schemas.microsoft.com/office/powerpoint/2010/main" val="2258956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C5679-B9D7-F2B2-6A7C-E3EDFC4704F3}"/>
              </a:ext>
            </a:extLst>
          </p:cNvPr>
          <p:cNvSpPr>
            <a:spLocks noGrp="1"/>
          </p:cNvSpPr>
          <p:nvPr>
            <p:ph type="title"/>
          </p:nvPr>
        </p:nvSpPr>
        <p:spPr/>
        <p:txBody>
          <a:bodyPr/>
          <a:lstStyle/>
          <a:p>
            <a:r>
              <a:rPr lang="en-IN" sz="4400" u="sng"/>
              <a:t>Use case Diagrams</a:t>
            </a:r>
            <a:endParaRPr lang="en-IN"/>
          </a:p>
        </p:txBody>
      </p:sp>
      <p:pic>
        <p:nvPicPr>
          <p:cNvPr id="5" name="Content Placeholder 4" descr="A diagram of a product&#10;&#10;AI-generated content may be incorrect.">
            <a:extLst>
              <a:ext uri="{FF2B5EF4-FFF2-40B4-BE49-F238E27FC236}">
                <a16:creationId xmlns:a16="http://schemas.microsoft.com/office/drawing/2014/main" id="{4322DBB6-DC9F-4D24-98D0-F7884253D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1166" y="1690688"/>
            <a:ext cx="3412268" cy="4686799"/>
          </a:xfrm>
        </p:spPr>
      </p:pic>
    </p:spTree>
    <p:extLst>
      <p:ext uri="{BB962C8B-B14F-4D97-AF65-F5344CB8AC3E}">
        <p14:creationId xmlns:p14="http://schemas.microsoft.com/office/powerpoint/2010/main" val="64519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59C0-7119-28FE-1086-40B73F5A406D}"/>
              </a:ext>
            </a:extLst>
          </p:cNvPr>
          <p:cNvSpPr>
            <a:spLocks noGrp="1"/>
          </p:cNvSpPr>
          <p:nvPr>
            <p:ph type="title"/>
          </p:nvPr>
        </p:nvSpPr>
        <p:spPr/>
        <p:txBody>
          <a:bodyPr/>
          <a:lstStyle/>
          <a:p>
            <a:r>
              <a:rPr lang="en-IN" sz="4400" u="sng" dirty="0"/>
              <a:t>Data Flow Diagrams</a:t>
            </a:r>
            <a:endParaRPr lang="en-IN" dirty="0"/>
          </a:p>
        </p:txBody>
      </p:sp>
      <p:pic>
        <p:nvPicPr>
          <p:cNvPr id="5" name="Content Placeholder 4" descr="A diagram of a testing process&#10;&#10;AI-generated content may be incorrect.">
            <a:extLst>
              <a:ext uri="{FF2B5EF4-FFF2-40B4-BE49-F238E27FC236}">
                <a16:creationId xmlns:a16="http://schemas.microsoft.com/office/drawing/2014/main" id="{4B8AC5AC-C1B4-C382-D4D3-8A01B15410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7775" y="2304288"/>
            <a:ext cx="6768170" cy="2420617"/>
          </a:xfrm>
        </p:spPr>
      </p:pic>
    </p:spTree>
    <p:extLst>
      <p:ext uri="{BB962C8B-B14F-4D97-AF65-F5344CB8AC3E}">
        <p14:creationId xmlns:p14="http://schemas.microsoft.com/office/powerpoint/2010/main" val="60813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25E5-E9D8-DE56-AEFD-0AE2ED097A61}"/>
              </a:ext>
            </a:extLst>
          </p:cNvPr>
          <p:cNvSpPr>
            <a:spLocks noGrp="1"/>
          </p:cNvSpPr>
          <p:nvPr>
            <p:ph type="title"/>
          </p:nvPr>
        </p:nvSpPr>
        <p:spPr/>
        <p:txBody>
          <a:bodyPr/>
          <a:lstStyle/>
          <a:p>
            <a:r>
              <a:rPr lang="en-IN" sz="4400" u="sng" dirty="0" err="1"/>
              <a:t>Sequance</a:t>
            </a:r>
            <a:r>
              <a:rPr lang="en-IN" sz="4400" u="sng" dirty="0"/>
              <a:t> Diagrams</a:t>
            </a:r>
            <a:endParaRPr lang="en-IN" dirty="0"/>
          </a:p>
        </p:txBody>
      </p:sp>
      <p:pic>
        <p:nvPicPr>
          <p:cNvPr id="5" name="Content Placeholder 4" descr="A diagram of a review&#10;&#10;AI-generated content may be incorrect.">
            <a:extLst>
              <a:ext uri="{FF2B5EF4-FFF2-40B4-BE49-F238E27FC236}">
                <a16:creationId xmlns:a16="http://schemas.microsoft.com/office/drawing/2014/main" id="{93E7FF1A-34CB-D513-9448-59FA22E145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4899" y="2162432"/>
            <a:ext cx="5399797" cy="2533136"/>
          </a:xfrm>
        </p:spPr>
      </p:pic>
    </p:spTree>
    <p:extLst>
      <p:ext uri="{BB962C8B-B14F-4D97-AF65-F5344CB8AC3E}">
        <p14:creationId xmlns:p14="http://schemas.microsoft.com/office/powerpoint/2010/main" val="747428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6A18-20CC-656B-80BE-AB8259CE5304}"/>
              </a:ext>
            </a:extLst>
          </p:cNvPr>
          <p:cNvSpPr>
            <a:spLocks noGrp="1"/>
          </p:cNvSpPr>
          <p:nvPr>
            <p:ph type="title"/>
          </p:nvPr>
        </p:nvSpPr>
        <p:spPr/>
        <p:txBody>
          <a:bodyPr/>
          <a:lstStyle/>
          <a:p>
            <a:r>
              <a:rPr lang="en-IN" sz="4400" u="sng" dirty="0"/>
              <a:t>Active Diagrams</a:t>
            </a:r>
            <a:endParaRPr lang="en-IN" dirty="0"/>
          </a:p>
        </p:txBody>
      </p:sp>
      <p:pic>
        <p:nvPicPr>
          <p:cNvPr id="5" name="Content Placeholder 4" descr="A diagram of a payment process&#10;&#10;AI-generated content may be incorrect.">
            <a:extLst>
              <a:ext uri="{FF2B5EF4-FFF2-40B4-BE49-F238E27FC236}">
                <a16:creationId xmlns:a16="http://schemas.microsoft.com/office/drawing/2014/main" id="{61A49F30-E678-AC6C-CCE2-16A21464A3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9643" y="1690688"/>
            <a:ext cx="5608041" cy="4351338"/>
          </a:xfrm>
        </p:spPr>
      </p:pic>
    </p:spTree>
    <p:extLst>
      <p:ext uri="{BB962C8B-B14F-4D97-AF65-F5344CB8AC3E}">
        <p14:creationId xmlns:p14="http://schemas.microsoft.com/office/powerpoint/2010/main" val="2688708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1D3A-5A01-2537-96E5-7B8E09772181}"/>
              </a:ext>
            </a:extLst>
          </p:cNvPr>
          <p:cNvSpPr>
            <a:spLocks noGrp="1"/>
          </p:cNvSpPr>
          <p:nvPr>
            <p:ph type="title"/>
          </p:nvPr>
        </p:nvSpPr>
        <p:spPr/>
        <p:txBody>
          <a:bodyPr/>
          <a:lstStyle/>
          <a:p>
            <a:r>
              <a:rPr lang="en-IN" sz="4400" u="sng" dirty="0"/>
              <a:t>Final Output</a:t>
            </a:r>
            <a:endParaRPr lang="en-IN" dirty="0"/>
          </a:p>
        </p:txBody>
      </p:sp>
      <p:sp>
        <p:nvSpPr>
          <p:cNvPr id="3" name="Content Placeholder 2">
            <a:extLst>
              <a:ext uri="{FF2B5EF4-FFF2-40B4-BE49-F238E27FC236}">
                <a16:creationId xmlns:a16="http://schemas.microsoft.com/office/drawing/2014/main" id="{51F36F92-DE7C-7996-913B-96D48DFF83A9}"/>
              </a:ext>
            </a:extLst>
          </p:cNvPr>
          <p:cNvSpPr>
            <a:spLocks noGrp="1"/>
          </p:cNvSpPr>
          <p:nvPr>
            <p:ph idx="1"/>
          </p:nvPr>
        </p:nvSpPr>
        <p:spPr/>
        <p:txBody>
          <a:bodyPr>
            <a:normAutofit fontScale="92500" lnSpcReduction="20000"/>
          </a:bodyPr>
          <a:lstStyle/>
          <a:p>
            <a:pPr algn="just">
              <a:lnSpc>
                <a:spcPct val="150000"/>
              </a:lnSpc>
            </a:pPr>
            <a:r>
              <a:rPr lang="en-US" sz="2000" dirty="0"/>
              <a:t>The final output of the </a:t>
            </a:r>
            <a:r>
              <a:rPr lang="en-US" sz="2000" b="1" dirty="0"/>
              <a:t>Fraud Detection in Digital and Net Banking Using Machine Learning</a:t>
            </a:r>
            <a:r>
              <a:rPr lang="en-US" sz="2000" dirty="0"/>
              <a:t> project is a fully operational system that accurately identifies fraudulent transactions in real-time. By applying </a:t>
            </a:r>
            <a:r>
              <a:rPr lang="en-US" sz="2000" b="1" dirty="0"/>
              <a:t>machine learning algorithms</a:t>
            </a:r>
            <a:r>
              <a:rPr lang="en-US" sz="2000" dirty="0"/>
              <a:t> such as Convolutional Neural Networks (CNNs) and Principal Component Analysis (PCA), the system analyzes transaction data to detect anomalies and predict potential fraud. The model is trained to minimize false positives, providing an efficient and reliable fraud detection mechanism. The user interface, built using </a:t>
            </a:r>
            <a:r>
              <a:rPr lang="en-US" sz="2000" b="1" dirty="0" err="1"/>
              <a:t>Streamlit</a:t>
            </a:r>
            <a:r>
              <a:rPr lang="en-US" sz="2000" dirty="0"/>
              <a:t>, displays </a:t>
            </a:r>
            <a:r>
              <a:rPr lang="en-US" sz="2000" b="1" dirty="0"/>
              <a:t>interactive visualizations</a:t>
            </a:r>
            <a:r>
              <a:rPr lang="en-US" sz="2000" dirty="0"/>
              <a:t> of transaction patterns and fraud alerts, enhancing decision-making. The deployed system is capable of processing high-volume data quickly, making it suitable for integration with digital banking platforms to enhance </a:t>
            </a:r>
            <a:r>
              <a:rPr lang="en-US" sz="2000" b="1" dirty="0"/>
              <a:t>security and customer trust</a:t>
            </a:r>
            <a:r>
              <a:rPr lang="en-US" sz="2000" dirty="0"/>
              <a:t>. The overall system provides a scalable solution for detecting and preventing fraud in the ever-evolving world of online banking.</a:t>
            </a:r>
            <a:endParaRPr lang="en-IN" sz="2000" dirty="0"/>
          </a:p>
        </p:txBody>
      </p:sp>
    </p:spTree>
    <p:extLst>
      <p:ext uri="{BB962C8B-B14F-4D97-AF65-F5344CB8AC3E}">
        <p14:creationId xmlns:p14="http://schemas.microsoft.com/office/powerpoint/2010/main" val="1336391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5D77-896B-2899-E083-DB8D7C4C8880}"/>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shot of a computer program&#10;&#10;AI-generated content may be incorrect.">
            <a:extLst>
              <a:ext uri="{FF2B5EF4-FFF2-40B4-BE49-F238E27FC236}">
                <a16:creationId xmlns:a16="http://schemas.microsoft.com/office/drawing/2014/main" id="{F47637E3-459E-376C-977F-C077CE6E6D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2324" y="1587881"/>
            <a:ext cx="4345433" cy="2033143"/>
          </a:xfrm>
        </p:spPr>
      </p:pic>
      <p:pic>
        <p:nvPicPr>
          <p:cNvPr id="7" name="Picture 6" descr="A screenshot of a computer&#10;&#10;AI-generated content may be incorrect.">
            <a:extLst>
              <a:ext uri="{FF2B5EF4-FFF2-40B4-BE49-F238E27FC236}">
                <a16:creationId xmlns:a16="http://schemas.microsoft.com/office/drawing/2014/main" id="{252BB123-7320-9B3E-1E6C-FA3BA0FF5D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9110" y="1587881"/>
            <a:ext cx="4243337" cy="201538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D4A334D8-3B2E-4C3E-F021-E1181E0DD7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324" y="4005705"/>
            <a:ext cx="4345433" cy="2033144"/>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5E1A3238-8BA0-DF9B-54E9-5B8CB1C373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9110" y="4005705"/>
            <a:ext cx="4243337" cy="2033144"/>
          </a:xfrm>
          <a:prstGeom prst="rect">
            <a:avLst/>
          </a:prstGeom>
        </p:spPr>
      </p:pic>
    </p:spTree>
    <p:extLst>
      <p:ext uri="{BB962C8B-B14F-4D97-AF65-F5344CB8AC3E}">
        <p14:creationId xmlns:p14="http://schemas.microsoft.com/office/powerpoint/2010/main" val="3211061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73E3F-F210-CE3B-50DA-856A3B22D488}"/>
              </a:ext>
            </a:extLst>
          </p:cNvPr>
          <p:cNvSpPr>
            <a:spLocks noGrp="1"/>
          </p:cNvSpPr>
          <p:nvPr>
            <p:ph type="title"/>
          </p:nvPr>
        </p:nvSpPr>
        <p:spPr/>
        <p:txBody>
          <a:bodyPr/>
          <a:lstStyle/>
          <a:p>
            <a:r>
              <a:rPr lang="en-IN" sz="4400" u="sng" dirty="0"/>
              <a:t>Final Output</a:t>
            </a:r>
            <a:endParaRPr lang="en-IN" dirty="0"/>
          </a:p>
        </p:txBody>
      </p:sp>
      <p:pic>
        <p:nvPicPr>
          <p:cNvPr id="5" name="Content Placeholder 4" descr="A screenshot of a computer&#10;&#10;AI-generated content may be incorrect.">
            <a:extLst>
              <a:ext uri="{FF2B5EF4-FFF2-40B4-BE49-F238E27FC236}">
                <a16:creationId xmlns:a16="http://schemas.microsoft.com/office/drawing/2014/main" id="{0898D37E-E21D-0E71-F495-003763E0B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371" y="1825625"/>
            <a:ext cx="4222454" cy="1886909"/>
          </a:xfrm>
        </p:spPr>
      </p:pic>
      <p:pic>
        <p:nvPicPr>
          <p:cNvPr id="7" name="Picture 6" descr="A screenshot of a computer&#10;&#10;AI-generated content may be incorrect.">
            <a:extLst>
              <a:ext uri="{FF2B5EF4-FFF2-40B4-BE49-F238E27FC236}">
                <a16:creationId xmlns:a16="http://schemas.microsoft.com/office/drawing/2014/main" id="{2CF83307-9D6E-BB2D-DEA3-D212F3095B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849" y="1838820"/>
            <a:ext cx="4222454" cy="1873714"/>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138CF374-BAF3-8E02-B8DB-A6F1BD6E72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7371" y="4009120"/>
            <a:ext cx="4274768" cy="1886909"/>
          </a:xfrm>
          <a:prstGeom prst="rect">
            <a:avLst/>
          </a:prstGeom>
        </p:spPr>
      </p:pic>
      <p:pic>
        <p:nvPicPr>
          <p:cNvPr id="11" name="Picture 10" descr="A screenshot of a computer screen&#10;&#10;AI-generated content may be incorrect.">
            <a:extLst>
              <a:ext uri="{FF2B5EF4-FFF2-40B4-BE49-F238E27FC236}">
                <a16:creationId xmlns:a16="http://schemas.microsoft.com/office/drawing/2014/main" id="{7A6D1497-D6A2-D7DB-36DF-6581D4B1F2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3849" y="4009120"/>
            <a:ext cx="4222454" cy="1886908"/>
          </a:xfrm>
          <a:prstGeom prst="rect">
            <a:avLst/>
          </a:prstGeom>
        </p:spPr>
      </p:pic>
    </p:spTree>
    <p:extLst>
      <p:ext uri="{BB962C8B-B14F-4D97-AF65-F5344CB8AC3E}">
        <p14:creationId xmlns:p14="http://schemas.microsoft.com/office/powerpoint/2010/main" val="20414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EFEE-F622-5BFF-82D8-5975F07A07B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2F07FCE-D420-F781-9BB1-67CAEAA9E411}"/>
              </a:ext>
            </a:extLst>
          </p:cNvPr>
          <p:cNvSpPr>
            <a:spLocks noGrp="1"/>
          </p:cNvSpPr>
          <p:nvPr>
            <p:ph idx="1"/>
          </p:nvPr>
        </p:nvSpPr>
        <p:spPr/>
        <p:txBody>
          <a:bodyPr>
            <a:normAutofit lnSpcReduction="10000"/>
          </a:bodyPr>
          <a:lstStyle/>
          <a:p>
            <a:pPr marL="0" indent="0" algn="just">
              <a:lnSpc>
                <a:spcPct val="150000"/>
              </a:lnSpc>
              <a:buNone/>
            </a:pPr>
            <a:r>
              <a:rPr lang="en-US" sz="2000" dirty="0"/>
              <a:t>The </a:t>
            </a:r>
            <a:r>
              <a:rPr lang="en-US" sz="2000" b="1" dirty="0"/>
              <a:t>Fraud Detection in Digital and Net Banking Using Machine Learning</a:t>
            </a:r>
            <a:r>
              <a:rPr lang="en-US" sz="2000" dirty="0"/>
              <a:t> project successfully leverages advanced machine learning techniques to provide a reliable and efficient solution for identifying fraudulent activities in real-time. By utilizing </a:t>
            </a:r>
            <a:r>
              <a:rPr lang="en-US" sz="2000" b="1" dirty="0"/>
              <a:t>CNNs</a:t>
            </a:r>
            <a:r>
              <a:rPr lang="en-US" sz="2000" dirty="0"/>
              <a:t>, </a:t>
            </a:r>
            <a:r>
              <a:rPr lang="en-US" sz="2000" b="1" dirty="0"/>
              <a:t>PCA</a:t>
            </a:r>
            <a:r>
              <a:rPr lang="en-US" sz="2000" dirty="0"/>
              <a:t>, and other cutting-edge algorithms, the system is capable of accurately detecting transaction anomalies and minimizing false positives. This approach enhances the security of digital banking platforms and ensures a safer user experience. The integration of </a:t>
            </a:r>
            <a:r>
              <a:rPr lang="en-US" sz="2000" b="1" dirty="0"/>
              <a:t>interactive visualizations</a:t>
            </a:r>
            <a:r>
              <a:rPr lang="en-US" sz="2000" dirty="0"/>
              <a:t> and easy-to-use dashboards allows for quick decision-making and improved fraud management. With its scalability and adaptability, this system represents a significant advancement in the fight against financial fraud, offering long-term benefits for financial institutions and customers alike.</a:t>
            </a:r>
            <a:endParaRPr lang="en-IN" sz="2000" dirty="0"/>
          </a:p>
        </p:txBody>
      </p:sp>
    </p:spTree>
    <p:extLst>
      <p:ext uri="{BB962C8B-B14F-4D97-AF65-F5344CB8AC3E}">
        <p14:creationId xmlns:p14="http://schemas.microsoft.com/office/powerpoint/2010/main" val="94816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B9969-8AC1-E17F-620E-054E621F43DF}"/>
              </a:ext>
            </a:extLst>
          </p:cNvPr>
          <p:cNvSpPr>
            <a:spLocks noGrp="1"/>
          </p:cNvSpPr>
          <p:nvPr>
            <p:ph type="title"/>
          </p:nvPr>
        </p:nvSpPr>
        <p:spPr/>
        <p:txBody>
          <a:bodyPr/>
          <a:lstStyle/>
          <a:p>
            <a:r>
              <a:rPr lang="en-IN" sz="4400" u="sng" dirty="0"/>
              <a:t>Abstract</a:t>
            </a:r>
            <a:endParaRPr lang="en-IN" dirty="0"/>
          </a:p>
        </p:txBody>
      </p:sp>
      <p:sp>
        <p:nvSpPr>
          <p:cNvPr id="3" name="Content Placeholder 2">
            <a:extLst>
              <a:ext uri="{FF2B5EF4-FFF2-40B4-BE49-F238E27FC236}">
                <a16:creationId xmlns:a16="http://schemas.microsoft.com/office/drawing/2014/main" id="{825D3E2D-EE8A-0CB3-8F8E-D667676D0FCC}"/>
              </a:ext>
            </a:extLst>
          </p:cNvPr>
          <p:cNvSpPr>
            <a:spLocks noGrp="1"/>
          </p:cNvSpPr>
          <p:nvPr>
            <p:ph idx="1"/>
          </p:nvPr>
        </p:nvSpPr>
        <p:spPr/>
        <p:txBody>
          <a:bodyPr>
            <a:normAutofit/>
          </a:bodyPr>
          <a:lstStyle/>
          <a:p>
            <a:pPr marL="0" indent="0" algn="just">
              <a:lnSpc>
                <a:spcPct val="150000"/>
              </a:lnSpc>
              <a:buNone/>
            </a:pPr>
            <a:r>
              <a:rPr lang="en-US" sz="2000" dirty="0"/>
              <a:t>Fraud detection in digital and net banking is crucial to ensuring secure financial transactions. This project leverages </a:t>
            </a:r>
            <a:r>
              <a:rPr lang="en-US" sz="2000" b="1" dirty="0"/>
              <a:t>machine learning algorithms</a:t>
            </a:r>
            <a:r>
              <a:rPr lang="en-US" sz="2000" dirty="0"/>
              <a:t> to identify fraudulent activities based on transaction patterns and anomalies. By analyzing real-time data, the system enhances fraud detection accuracy while reducing false positives. Advanced techniques such as </a:t>
            </a:r>
            <a:r>
              <a:rPr lang="en-US" sz="2000" b="1" dirty="0"/>
              <a:t>anomaly detection and supervised learning</a:t>
            </a:r>
            <a:r>
              <a:rPr lang="en-US" sz="2000" dirty="0"/>
              <a:t> improve banking security. The proposed model helps prevent financial fraud, ensuring safer digital banking experiences.</a:t>
            </a:r>
            <a:endParaRPr lang="en-IN" sz="2000" dirty="0"/>
          </a:p>
        </p:txBody>
      </p:sp>
    </p:spTree>
    <p:extLst>
      <p:ext uri="{BB962C8B-B14F-4D97-AF65-F5344CB8AC3E}">
        <p14:creationId xmlns:p14="http://schemas.microsoft.com/office/powerpoint/2010/main" val="1345797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4675-E4BC-A252-9048-7784E1C1D175}"/>
              </a:ext>
            </a:extLst>
          </p:cNvPr>
          <p:cNvSpPr>
            <a:spLocks noGrp="1"/>
          </p:cNvSpPr>
          <p:nvPr>
            <p:ph type="title"/>
          </p:nvPr>
        </p:nvSpPr>
        <p:spPr/>
        <p:txBody>
          <a:bodyPr/>
          <a:lstStyle/>
          <a:p>
            <a:r>
              <a:rPr lang="en-IN" sz="4400" u="sng" dirty="0"/>
              <a:t>Introduction</a:t>
            </a:r>
            <a:endParaRPr lang="en-IN" dirty="0"/>
          </a:p>
        </p:txBody>
      </p:sp>
      <p:sp>
        <p:nvSpPr>
          <p:cNvPr id="3" name="Content Placeholder 2">
            <a:extLst>
              <a:ext uri="{FF2B5EF4-FFF2-40B4-BE49-F238E27FC236}">
                <a16:creationId xmlns:a16="http://schemas.microsoft.com/office/drawing/2014/main" id="{64FC48CC-A034-2870-D9F6-4FEF121B7405}"/>
              </a:ext>
            </a:extLst>
          </p:cNvPr>
          <p:cNvSpPr>
            <a:spLocks noGrp="1"/>
          </p:cNvSpPr>
          <p:nvPr>
            <p:ph idx="1"/>
          </p:nvPr>
        </p:nvSpPr>
        <p:spPr/>
        <p:txBody>
          <a:bodyPr>
            <a:normAutofit/>
          </a:bodyPr>
          <a:lstStyle/>
          <a:p>
            <a:pPr marL="0" indent="0" algn="just">
              <a:lnSpc>
                <a:spcPct val="150000"/>
              </a:lnSpc>
              <a:buNone/>
            </a:pPr>
            <a:r>
              <a:rPr lang="en-US" sz="2000" dirty="0"/>
              <a:t>With the rise of </a:t>
            </a:r>
            <a:r>
              <a:rPr lang="en-US" sz="2000" b="1" dirty="0"/>
              <a:t>digital and net banking</a:t>
            </a:r>
            <a:r>
              <a:rPr lang="en-US" sz="2000" dirty="0"/>
              <a:t>, fraudulent activities have become a major concern for financial institutions. Traditional rule-based fraud detection methods are often ineffective against evolving cyber threats. This project implements </a:t>
            </a:r>
            <a:r>
              <a:rPr lang="en-US" sz="2000" b="1" dirty="0"/>
              <a:t>machine learning algorithms</a:t>
            </a:r>
            <a:r>
              <a:rPr lang="en-US" sz="2000" dirty="0"/>
              <a:t> to detect suspicious transactions by analyzing patterns and anomalies. Techniques such as </a:t>
            </a:r>
            <a:r>
              <a:rPr lang="en-US" sz="2000" b="1" dirty="0"/>
              <a:t>supervised learning, anomaly detection, and deep learning</a:t>
            </a:r>
            <a:r>
              <a:rPr lang="en-US" sz="2000" dirty="0"/>
              <a:t> improve fraud detection accuracy. The system processes real-time transaction data to minimize financial losses and enhance security. By reducing false positives and improving detection efficiency, this model helps banks prevent fraud effectively. Ultimately, it ensures a </a:t>
            </a:r>
            <a:r>
              <a:rPr lang="en-US" sz="2000" b="1" dirty="0"/>
              <a:t>safer and more secure digital banking experience</a:t>
            </a:r>
            <a:r>
              <a:rPr lang="en-US" sz="2000" dirty="0"/>
              <a:t> for users.</a:t>
            </a:r>
            <a:endParaRPr lang="en-IN" sz="2000" dirty="0"/>
          </a:p>
        </p:txBody>
      </p:sp>
    </p:spTree>
    <p:extLst>
      <p:ext uri="{BB962C8B-B14F-4D97-AF65-F5344CB8AC3E}">
        <p14:creationId xmlns:p14="http://schemas.microsoft.com/office/powerpoint/2010/main" val="195276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7925-4C20-C3E8-1F2F-6F1CF8A72A39}"/>
              </a:ext>
            </a:extLst>
          </p:cNvPr>
          <p:cNvSpPr>
            <a:spLocks noGrp="1"/>
          </p:cNvSpPr>
          <p:nvPr>
            <p:ph type="title"/>
          </p:nvPr>
        </p:nvSpPr>
        <p:spPr/>
        <p:txBody>
          <a:bodyPr/>
          <a:lstStyle/>
          <a:p>
            <a:r>
              <a:rPr lang="en-IN" sz="4400" u="sng" dirty="0"/>
              <a:t>Existing System</a:t>
            </a:r>
            <a:endParaRPr lang="en-IN" dirty="0"/>
          </a:p>
        </p:txBody>
      </p:sp>
      <p:sp>
        <p:nvSpPr>
          <p:cNvPr id="3" name="Content Placeholder 2">
            <a:extLst>
              <a:ext uri="{FF2B5EF4-FFF2-40B4-BE49-F238E27FC236}">
                <a16:creationId xmlns:a16="http://schemas.microsoft.com/office/drawing/2014/main" id="{4DFB8495-9084-E943-AD0C-39FE3014ED98}"/>
              </a:ext>
            </a:extLst>
          </p:cNvPr>
          <p:cNvSpPr>
            <a:spLocks noGrp="1"/>
          </p:cNvSpPr>
          <p:nvPr>
            <p:ph idx="1"/>
          </p:nvPr>
        </p:nvSpPr>
        <p:spPr/>
        <p:txBody>
          <a:bodyPr>
            <a:normAutofit/>
          </a:bodyPr>
          <a:lstStyle/>
          <a:p>
            <a:pPr marL="0" indent="0" algn="just">
              <a:lnSpc>
                <a:spcPct val="150000"/>
              </a:lnSpc>
              <a:buNone/>
            </a:pPr>
            <a:r>
              <a:rPr lang="en-US" sz="2000" dirty="0"/>
              <a:t>Traditional fraud detection systems rely on </a:t>
            </a:r>
            <a:r>
              <a:rPr lang="en-US" sz="2000" b="1" dirty="0"/>
              <a:t>rule-based approaches and manual verification</a:t>
            </a:r>
            <a:r>
              <a:rPr lang="en-US" sz="2000" dirty="0"/>
              <a:t>, which are often </a:t>
            </a:r>
            <a:r>
              <a:rPr lang="en-US" sz="2000" b="1" dirty="0"/>
              <a:t>inefficient and slow</a:t>
            </a:r>
            <a:r>
              <a:rPr lang="en-US" sz="2000" dirty="0"/>
              <a:t>. These systems struggle to adapt to evolving fraud techniques, leading to </a:t>
            </a:r>
            <a:r>
              <a:rPr lang="en-US" sz="2000" b="1" dirty="0"/>
              <a:t>high false positives and undetected fraudulent transactions</a:t>
            </a:r>
            <a:r>
              <a:rPr lang="en-US" sz="2000" dirty="0"/>
              <a:t>. They primarily use </a:t>
            </a:r>
            <a:r>
              <a:rPr lang="en-US" sz="2000" b="1" dirty="0"/>
              <a:t>predefined thresholds</a:t>
            </a:r>
            <a:r>
              <a:rPr lang="en-US" sz="2000" dirty="0"/>
              <a:t>, making them ineffective against complex cyber threats. Additionally, real-time fraud detection is challenging due to the </a:t>
            </a:r>
            <a:r>
              <a:rPr lang="en-US" sz="2000" b="1" dirty="0"/>
              <a:t>lack of automated analysis and machine learning capabilities</a:t>
            </a:r>
            <a:r>
              <a:rPr lang="en-US" sz="2000" dirty="0"/>
              <a:t>. As a result, financial institutions face </a:t>
            </a:r>
            <a:r>
              <a:rPr lang="en-US" sz="2000" b="1" dirty="0"/>
              <a:t>significant financial losses and security risks</a:t>
            </a:r>
            <a:r>
              <a:rPr lang="en-US" sz="2000" dirty="0"/>
              <a:t>.</a:t>
            </a:r>
            <a:endParaRPr lang="en-IN" sz="2000" dirty="0"/>
          </a:p>
        </p:txBody>
      </p:sp>
    </p:spTree>
    <p:extLst>
      <p:ext uri="{BB962C8B-B14F-4D97-AF65-F5344CB8AC3E}">
        <p14:creationId xmlns:p14="http://schemas.microsoft.com/office/powerpoint/2010/main" val="324794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E96F-9BE3-965E-41C3-E28D77218369}"/>
              </a:ext>
            </a:extLst>
          </p:cNvPr>
          <p:cNvSpPr>
            <a:spLocks noGrp="1"/>
          </p:cNvSpPr>
          <p:nvPr>
            <p:ph type="title"/>
          </p:nvPr>
        </p:nvSpPr>
        <p:spPr/>
        <p:txBody>
          <a:bodyPr/>
          <a:lstStyle/>
          <a:p>
            <a:r>
              <a:rPr lang="en-IN" sz="4400" u="sng" dirty="0"/>
              <a:t>Proposed System</a:t>
            </a:r>
            <a:endParaRPr lang="en-IN" dirty="0"/>
          </a:p>
        </p:txBody>
      </p:sp>
      <p:sp>
        <p:nvSpPr>
          <p:cNvPr id="3" name="Content Placeholder 2">
            <a:extLst>
              <a:ext uri="{FF2B5EF4-FFF2-40B4-BE49-F238E27FC236}">
                <a16:creationId xmlns:a16="http://schemas.microsoft.com/office/drawing/2014/main" id="{AA795C57-FA08-6A89-1FF7-617A89A5B533}"/>
              </a:ext>
            </a:extLst>
          </p:cNvPr>
          <p:cNvSpPr>
            <a:spLocks noGrp="1"/>
          </p:cNvSpPr>
          <p:nvPr>
            <p:ph idx="1"/>
          </p:nvPr>
        </p:nvSpPr>
        <p:spPr/>
        <p:txBody>
          <a:bodyPr>
            <a:normAutofit/>
          </a:bodyPr>
          <a:lstStyle/>
          <a:p>
            <a:pPr marL="0" indent="0" algn="just">
              <a:lnSpc>
                <a:spcPct val="150000"/>
              </a:lnSpc>
              <a:buNone/>
            </a:pPr>
            <a:r>
              <a:rPr lang="en-US" sz="2000" dirty="0"/>
              <a:t>The proposed system utilizes </a:t>
            </a:r>
            <a:r>
              <a:rPr lang="en-US" sz="2000" b="1" dirty="0"/>
              <a:t>machine learning algorithms</a:t>
            </a:r>
            <a:r>
              <a:rPr lang="en-US" sz="2000" dirty="0"/>
              <a:t> to detect fraudulent transactions with high accuracy. By analyzing transaction patterns and identifying anomalies, it enables </a:t>
            </a:r>
            <a:r>
              <a:rPr lang="en-US" sz="2000" b="1" dirty="0"/>
              <a:t>real-time fraud detection</a:t>
            </a:r>
            <a:r>
              <a:rPr lang="en-US" sz="2000" dirty="0"/>
              <a:t> with minimal false positives. Techniques such as </a:t>
            </a:r>
            <a:r>
              <a:rPr lang="en-US" sz="2000" b="1" dirty="0"/>
              <a:t>supervised learning, anomaly detection, and deep learning</a:t>
            </a:r>
            <a:r>
              <a:rPr lang="en-US" sz="2000" dirty="0"/>
              <a:t> enhance the system’s adaptability to evolving fraud tactics. The model continuously learns from new data, improving detection efficiency over time. This approach ensures a </a:t>
            </a:r>
            <a:r>
              <a:rPr lang="en-US" sz="2000" b="1" dirty="0"/>
              <a:t>secure and reliable digital banking experience</a:t>
            </a:r>
            <a:r>
              <a:rPr lang="en-US" sz="2000" dirty="0"/>
              <a:t>, reducing financial risks for users and institutions.</a:t>
            </a:r>
            <a:endParaRPr lang="en-IN" sz="2000" dirty="0"/>
          </a:p>
        </p:txBody>
      </p:sp>
    </p:spTree>
    <p:extLst>
      <p:ext uri="{BB962C8B-B14F-4D97-AF65-F5344CB8AC3E}">
        <p14:creationId xmlns:p14="http://schemas.microsoft.com/office/powerpoint/2010/main" val="3853670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5C180-8DCF-5275-9C71-6EB631F30E11}"/>
              </a:ext>
            </a:extLst>
          </p:cNvPr>
          <p:cNvSpPr>
            <a:spLocks noGrp="1"/>
          </p:cNvSpPr>
          <p:nvPr>
            <p:ph type="title"/>
          </p:nvPr>
        </p:nvSpPr>
        <p:spPr/>
        <p:txBody>
          <a:bodyPr/>
          <a:lstStyle/>
          <a:p>
            <a:r>
              <a:rPr lang="en-IN" sz="4400" u="sng" dirty="0"/>
              <a:t>LITERATURE REVIEW</a:t>
            </a:r>
            <a:endParaRPr lang="en-IN" dirty="0"/>
          </a:p>
        </p:txBody>
      </p:sp>
      <p:sp>
        <p:nvSpPr>
          <p:cNvPr id="3" name="Content Placeholder 2">
            <a:extLst>
              <a:ext uri="{FF2B5EF4-FFF2-40B4-BE49-F238E27FC236}">
                <a16:creationId xmlns:a16="http://schemas.microsoft.com/office/drawing/2014/main" id="{0EABA400-EC04-D45B-3E60-2C1D7CB1AF44}"/>
              </a:ext>
            </a:extLst>
          </p:cNvPr>
          <p:cNvSpPr>
            <a:spLocks noGrp="1"/>
          </p:cNvSpPr>
          <p:nvPr>
            <p:ph idx="1"/>
          </p:nvPr>
        </p:nvSpPr>
        <p:spPr/>
        <p:txBody>
          <a:bodyPr>
            <a:normAutofit/>
          </a:bodyPr>
          <a:lstStyle/>
          <a:p>
            <a:pPr marL="0" indent="0" algn="just">
              <a:lnSpc>
                <a:spcPct val="150000"/>
              </a:lnSpc>
              <a:buNone/>
            </a:pPr>
            <a:r>
              <a:rPr lang="en-US" sz="2000" dirty="0"/>
              <a:t>Research in fraud detection highlights the </a:t>
            </a:r>
            <a:r>
              <a:rPr lang="en-US" sz="2000" b="1" dirty="0"/>
              <a:t>limitations of traditional rule-based systems</a:t>
            </a:r>
            <a:r>
              <a:rPr lang="en-US" sz="2000" dirty="0"/>
              <a:t>, which struggle to detect evolving fraud patterns. Studies show that </a:t>
            </a:r>
            <a:r>
              <a:rPr lang="en-US" sz="2000" b="1" dirty="0"/>
              <a:t>machine learning algorithms</a:t>
            </a:r>
            <a:r>
              <a:rPr lang="en-US" sz="2000" dirty="0"/>
              <a:t>, such as supervised and unsupervised learning, significantly improve fraud detection accuracy. Recent advancements in </a:t>
            </a:r>
            <a:r>
              <a:rPr lang="en-US" sz="2000" b="1" dirty="0"/>
              <a:t>deep learning and anomaly detection</a:t>
            </a:r>
            <a:r>
              <a:rPr lang="en-US" sz="2000" dirty="0"/>
              <a:t> have enhanced real-time transaction monitoring. Various research papers emphasize the need for </a:t>
            </a:r>
            <a:r>
              <a:rPr lang="en-US" sz="2000" b="1" dirty="0"/>
              <a:t>adaptive models</a:t>
            </a:r>
            <a:r>
              <a:rPr lang="en-US" sz="2000" dirty="0"/>
              <a:t> that continuously learn from fraud patterns. This project builds on these findings to develop a </a:t>
            </a:r>
            <a:r>
              <a:rPr lang="en-US" sz="2000" b="1" dirty="0"/>
              <a:t>robust fraud detection system</a:t>
            </a:r>
            <a:r>
              <a:rPr lang="en-US" sz="2000" dirty="0"/>
              <a:t> for digital banking.</a:t>
            </a:r>
            <a:endParaRPr lang="en-IN" sz="2000" dirty="0"/>
          </a:p>
        </p:txBody>
      </p:sp>
    </p:spTree>
    <p:extLst>
      <p:ext uri="{BB962C8B-B14F-4D97-AF65-F5344CB8AC3E}">
        <p14:creationId xmlns:p14="http://schemas.microsoft.com/office/powerpoint/2010/main" val="128654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D09F8-B848-4A51-3374-5E0EBD8CE0AD}"/>
              </a:ext>
            </a:extLst>
          </p:cNvPr>
          <p:cNvSpPr>
            <a:spLocks noGrp="1"/>
          </p:cNvSpPr>
          <p:nvPr>
            <p:ph idx="1"/>
          </p:nvPr>
        </p:nvSpPr>
        <p:spPr>
          <a:xfrm>
            <a:off x="838200" y="876300"/>
            <a:ext cx="10515600" cy="5300663"/>
          </a:xfrm>
        </p:spPr>
        <p:txBody>
          <a:bodyPr>
            <a:normAutofit fontScale="70000" lnSpcReduction="20000"/>
          </a:bodyPr>
          <a:lstStyle/>
          <a:p>
            <a:pPr marL="0" indent="0">
              <a:buNone/>
            </a:pPr>
            <a:r>
              <a:rPr lang="en-US" sz="3700" b="1" dirty="0"/>
              <a:t>Modules:</a:t>
            </a:r>
          </a:p>
          <a:p>
            <a:pPr>
              <a:buFont typeface="+mj-lt"/>
              <a:buAutoNum type="arabicPeriod"/>
            </a:pPr>
            <a:r>
              <a:rPr lang="en-US" b="1" dirty="0"/>
              <a:t>Data Preprocessing:</a:t>
            </a:r>
            <a:br>
              <a:rPr lang="en-US" dirty="0"/>
            </a:br>
            <a:r>
              <a:rPr lang="en-US" dirty="0"/>
              <a:t>The data preprocessing module handles the </a:t>
            </a:r>
            <a:r>
              <a:rPr lang="en-US" b="1" dirty="0"/>
              <a:t>cleaning and transformation</a:t>
            </a:r>
            <a:r>
              <a:rPr lang="en-US" dirty="0"/>
              <a:t> of raw transaction data, ensuring it is in the right format for analysis. It removes inconsistencies, missing values, and normalizes the data for machine learning models.</a:t>
            </a:r>
          </a:p>
          <a:p>
            <a:pPr>
              <a:buFont typeface="+mj-lt"/>
              <a:buAutoNum type="arabicPeriod"/>
            </a:pPr>
            <a:r>
              <a:rPr lang="en-US" b="1" dirty="0"/>
              <a:t>Feature Extraction &amp; Classification:</a:t>
            </a:r>
            <a:br>
              <a:rPr lang="en-US" dirty="0"/>
            </a:br>
            <a:r>
              <a:rPr lang="en-US" dirty="0"/>
              <a:t>This module extracts important features from transaction data and applies </a:t>
            </a:r>
            <a:r>
              <a:rPr lang="en-US" b="1" dirty="0"/>
              <a:t>classification algorithms</a:t>
            </a:r>
            <a:r>
              <a:rPr lang="en-US" dirty="0"/>
              <a:t> to identify patterns. It uses techniques like </a:t>
            </a:r>
            <a:r>
              <a:rPr lang="en-US" b="1" dirty="0"/>
              <a:t>decision trees, random forests</a:t>
            </a:r>
            <a:r>
              <a:rPr lang="en-US" dirty="0"/>
              <a:t>, and </a:t>
            </a:r>
            <a:r>
              <a:rPr lang="en-US" b="1" dirty="0"/>
              <a:t>neural networks</a:t>
            </a:r>
            <a:r>
              <a:rPr lang="en-US" dirty="0"/>
              <a:t> for accurate fraud detection.</a:t>
            </a:r>
          </a:p>
          <a:p>
            <a:pPr>
              <a:buFont typeface="+mj-lt"/>
              <a:buAutoNum type="arabicPeriod"/>
            </a:pPr>
            <a:r>
              <a:rPr lang="en-US" b="1" dirty="0"/>
              <a:t>RGB Composite &amp; Band Selection:</a:t>
            </a:r>
            <a:br>
              <a:rPr lang="en-US" dirty="0"/>
            </a:br>
            <a:r>
              <a:rPr lang="en-US" dirty="0"/>
              <a:t>This module uses </a:t>
            </a:r>
            <a:r>
              <a:rPr lang="en-US" b="1" dirty="0"/>
              <a:t>RGB composites</a:t>
            </a:r>
            <a:r>
              <a:rPr lang="en-US" dirty="0"/>
              <a:t> and </a:t>
            </a:r>
            <a:r>
              <a:rPr lang="en-US" b="1" dirty="0"/>
              <a:t>band selection</a:t>
            </a:r>
            <a:r>
              <a:rPr lang="en-US" dirty="0"/>
              <a:t> to analyze the visual data representation of transaction patterns. It selects the most relevant data features for model training and improves prediction accuracy.</a:t>
            </a:r>
          </a:p>
          <a:p>
            <a:pPr>
              <a:buFont typeface="+mj-lt"/>
              <a:buAutoNum type="arabicPeriod"/>
            </a:pPr>
            <a:r>
              <a:rPr lang="en-US" b="1" dirty="0"/>
              <a:t>Interactive Visualization:</a:t>
            </a:r>
            <a:br>
              <a:rPr lang="en-US" dirty="0"/>
            </a:br>
            <a:r>
              <a:rPr lang="en-US" dirty="0"/>
              <a:t>Interactive visualization tools are used to display real-time insights from the fraud detection system. This module allows users to explore </a:t>
            </a:r>
            <a:r>
              <a:rPr lang="en-US" b="1" dirty="0"/>
              <a:t>detailed fraud patterns</a:t>
            </a:r>
            <a:r>
              <a:rPr lang="en-US" dirty="0"/>
              <a:t> through dynamic graphs, heatmaps, and charts.</a:t>
            </a:r>
          </a:p>
          <a:p>
            <a:pPr>
              <a:buFont typeface="+mj-lt"/>
              <a:buAutoNum type="arabicPeriod"/>
            </a:pPr>
            <a:r>
              <a:rPr lang="en-US" b="1" dirty="0"/>
              <a:t>Model Deployment &amp; Performance Analysis:</a:t>
            </a:r>
            <a:br>
              <a:rPr lang="en-US" dirty="0"/>
            </a:br>
            <a:r>
              <a:rPr lang="en-US" dirty="0"/>
              <a:t>The deployment module ensures that the fraud detection model is integrated into the banking system. </a:t>
            </a:r>
            <a:r>
              <a:rPr lang="en-US" b="1" dirty="0"/>
              <a:t>Performance analysis</a:t>
            </a:r>
            <a:r>
              <a:rPr lang="en-US" dirty="0"/>
              <a:t> evaluates the model’s accuracy, precision, and recall to ensure effective fraud detection in live environments.</a:t>
            </a:r>
          </a:p>
          <a:p>
            <a:endParaRPr lang="en-IN" dirty="0"/>
          </a:p>
        </p:txBody>
      </p:sp>
    </p:spTree>
    <p:extLst>
      <p:ext uri="{BB962C8B-B14F-4D97-AF65-F5344CB8AC3E}">
        <p14:creationId xmlns:p14="http://schemas.microsoft.com/office/powerpoint/2010/main" val="2700170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08E21-3754-98AB-8070-2C2ADF699E5D}"/>
              </a:ext>
            </a:extLst>
          </p:cNvPr>
          <p:cNvSpPr>
            <a:spLocks noGrp="1"/>
          </p:cNvSpPr>
          <p:nvPr>
            <p:ph idx="1"/>
          </p:nvPr>
        </p:nvSpPr>
        <p:spPr>
          <a:xfrm>
            <a:off x="838200" y="825500"/>
            <a:ext cx="10515600" cy="5351463"/>
          </a:xfrm>
        </p:spPr>
        <p:txBody>
          <a:bodyPr>
            <a:normAutofit fontScale="70000" lnSpcReduction="20000"/>
          </a:bodyPr>
          <a:lstStyle/>
          <a:p>
            <a:pPr marL="0" indent="0">
              <a:buNone/>
            </a:pPr>
            <a:r>
              <a:rPr lang="en-US" sz="3700" b="1" dirty="0"/>
              <a:t>Algorithms Used:</a:t>
            </a:r>
            <a:endParaRPr lang="en-US" sz="3700" dirty="0"/>
          </a:p>
          <a:p>
            <a:pPr>
              <a:buFont typeface="+mj-lt"/>
              <a:buAutoNum type="arabicPeriod"/>
            </a:pPr>
            <a:r>
              <a:rPr lang="en-US" b="1" dirty="0"/>
              <a:t>Convolutional Neural Networks (CNNs):</a:t>
            </a:r>
            <a:br>
              <a:rPr lang="en-US" dirty="0"/>
            </a:br>
            <a:r>
              <a:rPr lang="en-US" dirty="0"/>
              <a:t>CNNs are utilized for their ability to </a:t>
            </a:r>
            <a:r>
              <a:rPr lang="en-US" b="1" dirty="0"/>
              <a:t>automatically extract features</a:t>
            </a:r>
            <a:r>
              <a:rPr lang="en-US" dirty="0"/>
              <a:t> from transaction data and images. These networks help in identifying complex patterns within data, enhancing fraud detection accuracy through deep learning.</a:t>
            </a:r>
          </a:p>
          <a:p>
            <a:pPr>
              <a:buFont typeface="+mj-lt"/>
              <a:buAutoNum type="arabicPeriod"/>
            </a:pPr>
            <a:r>
              <a:rPr lang="en-US" b="1" dirty="0"/>
              <a:t>Principal Component Analysis (PCA):</a:t>
            </a:r>
            <a:br>
              <a:rPr lang="en-US" dirty="0"/>
            </a:br>
            <a:r>
              <a:rPr lang="en-US" dirty="0"/>
              <a:t>PCA is employed for </a:t>
            </a:r>
            <a:r>
              <a:rPr lang="en-US" b="1" dirty="0"/>
              <a:t>dimensionality reduction</a:t>
            </a:r>
            <a:r>
              <a:rPr lang="en-US" dirty="0"/>
              <a:t>, transforming high-dimensional data into a lower-dimensional space while preserving important information. This improves model efficiency and reduces computational complexity during fraud detection.</a:t>
            </a:r>
          </a:p>
          <a:p>
            <a:pPr>
              <a:buFont typeface="+mj-lt"/>
              <a:buAutoNum type="arabicPeriod"/>
            </a:pPr>
            <a:r>
              <a:rPr lang="en-US" b="1" dirty="0" err="1"/>
              <a:t>Softmax</a:t>
            </a:r>
            <a:r>
              <a:rPr lang="en-US" b="1" dirty="0"/>
              <a:t> Classifier:</a:t>
            </a:r>
            <a:br>
              <a:rPr lang="en-US" dirty="0"/>
            </a:br>
            <a:r>
              <a:rPr lang="en-US" dirty="0"/>
              <a:t>The </a:t>
            </a:r>
            <a:r>
              <a:rPr lang="en-US" dirty="0" err="1"/>
              <a:t>Softmax</a:t>
            </a:r>
            <a:r>
              <a:rPr lang="en-US" dirty="0"/>
              <a:t> classifier is used in the final layer of the neural network to assign probabilities to each class (fraudulent or legitimate). It helps in </a:t>
            </a:r>
            <a:r>
              <a:rPr lang="en-US" b="1" dirty="0"/>
              <a:t>multi-class classification</a:t>
            </a:r>
            <a:r>
              <a:rPr lang="en-US" dirty="0"/>
              <a:t>, ensuring precise prediction of transaction outcomes.</a:t>
            </a:r>
          </a:p>
          <a:p>
            <a:pPr>
              <a:buFont typeface="+mj-lt"/>
              <a:buAutoNum type="arabicPeriod"/>
            </a:pPr>
            <a:r>
              <a:rPr lang="en-US" b="1" dirty="0"/>
              <a:t>Data Augmentation Techniques:</a:t>
            </a:r>
            <a:br>
              <a:rPr lang="en-US" dirty="0"/>
            </a:br>
            <a:r>
              <a:rPr lang="en-US" dirty="0"/>
              <a:t>Data augmentation techniques, such as </a:t>
            </a:r>
            <a:r>
              <a:rPr lang="en-US" b="1" dirty="0"/>
              <a:t>synthetic data generation</a:t>
            </a:r>
            <a:r>
              <a:rPr lang="en-US" dirty="0"/>
              <a:t>, are applied to increase the diversity of the training data. This improves model generalization and helps the system adapt to different fraud scenarios.</a:t>
            </a:r>
          </a:p>
          <a:p>
            <a:pPr>
              <a:buFont typeface="+mj-lt"/>
              <a:buAutoNum type="arabicPeriod"/>
            </a:pPr>
            <a:r>
              <a:rPr lang="en-US" b="1" dirty="0"/>
              <a:t>Adam Optimizer &amp; Cross-Entropy Loss:</a:t>
            </a:r>
            <a:br>
              <a:rPr lang="en-US" dirty="0"/>
            </a:br>
            <a:r>
              <a:rPr lang="en-US" dirty="0"/>
              <a:t>The </a:t>
            </a:r>
            <a:r>
              <a:rPr lang="en-US" b="1" dirty="0"/>
              <a:t>Adam optimizer</a:t>
            </a:r>
            <a:r>
              <a:rPr lang="en-US" dirty="0"/>
              <a:t> is used for efficient weight updating, ensuring faster convergence during training. </a:t>
            </a:r>
            <a:r>
              <a:rPr lang="en-US" b="1" dirty="0"/>
              <a:t>Cross-entropy loss</a:t>
            </a:r>
            <a:r>
              <a:rPr lang="en-US" dirty="0"/>
              <a:t> is used to measure the difference between predicted and actual outcomes, optimizing the model’s accuracy in fraud detection.</a:t>
            </a:r>
          </a:p>
          <a:p>
            <a:endParaRPr lang="en-IN" dirty="0"/>
          </a:p>
        </p:txBody>
      </p:sp>
    </p:spTree>
    <p:extLst>
      <p:ext uri="{BB962C8B-B14F-4D97-AF65-F5344CB8AC3E}">
        <p14:creationId xmlns:p14="http://schemas.microsoft.com/office/powerpoint/2010/main" val="2691719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A9C75-25BC-57D0-DE38-CD136169A10D}"/>
              </a:ext>
            </a:extLst>
          </p:cNvPr>
          <p:cNvSpPr>
            <a:spLocks noGrp="1"/>
          </p:cNvSpPr>
          <p:nvPr>
            <p:ph idx="1"/>
          </p:nvPr>
        </p:nvSpPr>
        <p:spPr>
          <a:xfrm>
            <a:off x="838200" y="571500"/>
            <a:ext cx="10515600" cy="5605463"/>
          </a:xfrm>
        </p:spPr>
        <p:txBody>
          <a:bodyPr>
            <a:normAutofit fontScale="55000" lnSpcReduction="20000"/>
          </a:bodyPr>
          <a:lstStyle/>
          <a:p>
            <a:pPr marL="0" indent="0">
              <a:buNone/>
            </a:pPr>
            <a:r>
              <a:rPr lang="en-US" sz="3600" b="1" dirty="0"/>
              <a:t>Software Components:</a:t>
            </a:r>
            <a:endParaRPr lang="en-US" sz="3600" dirty="0"/>
          </a:p>
          <a:p>
            <a:pPr>
              <a:buFont typeface="+mj-lt"/>
              <a:buAutoNum type="arabicPeriod"/>
            </a:pPr>
            <a:r>
              <a:rPr lang="en-US" sz="3300" b="1" dirty="0"/>
              <a:t>Programming </a:t>
            </a:r>
            <a:r>
              <a:rPr lang="en-US" sz="3300" b="1" dirty="0" err="1"/>
              <a:t>Language:</a:t>
            </a:r>
            <a:r>
              <a:rPr lang="en-US" dirty="0" err="1"/>
              <a:t>The</a:t>
            </a:r>
            <a:r>
              <a:rPr lang="en-US" dirty="0"/>
              <a:t> project is developed using </a:t>
            </a:r>
            <a:r>
              <a:rPr lang="en-US" b="1" dirty="0"/>
              <a:t>Python</a:t>
            </a:r>
            <a:r>
              <a:rPr lang="en-US" dirty="0"/>
              <a:t>, a versatile programming language with rich libraries   for machine learning, data analysis, and image processing.</a:t>
            </a:r>
          </a:p>
          <a:p>
            <a:pPr>
              <a:buFont typeface="+mj-lt"/>
              <a:buAutoNum type="arabicPeriod"/>
            </a:pPr>
            <a:r>
              <a:rPr lang="en-US" sz="3300" b="1" dirty="0"/>
              <a:t>Frameworks &amp; Libraries: </a:t>
            </a:r>
            <a:r>
              <a:rPr lang="en-US" dirty="0"/>
              <a:t>Several frameworks and libraries are used for model development and analysis:</a:t>
            </a:r>
          </a:p>
          <a:p>
            <a:pPr marL="742950" lvl="1" indent="-285750">
              <a:buFont typeface="+mj-lt"/>
              <a:buAutoNum type="arabicPeriod"/>
            </a:pPr>
            <a:r>
              <a:rPr lang="en-US" b="1" dirty="0"/>
              <a:t>TensorFlow/</a:t>
            </a:r>
            <a:r>
              <a:rPr lang="en-US" b="1" dirty="0" err="1"/>
              <a:t>Keras</a:t>
            </a:r>
            <a:r>
              <a:rPr lang="en-US" b="1" dirty="0"/>
              <a:t> or </a:t>
            </a:r>
            <a:r>
              <a:rPr lang="en-US" b="1" dirty="0" err="1"/>
              <a:t>PyTorch</a:t>
            </a:r>
            <a:r>
              <a:rPr lang="en-US" b="1" dirty="0"/>
              <a:t>:</a:t>
            </a:r>
            <a:r>
              <a:rPr lang="en-US" dirty="0"/>
              <a:t> These libraries are used for building and training </a:t>
            </a:r>
            <a:r>
              <a:rPr lang="en-US" b="1" dirty="0"/>
              <a:t>deep learning models</a:t>
            </a:r>
            <a:r>
              <a:rPr lang="en-US" dirty="0"/>
              <a:t> such as CNNs, with high flexibility and efficient GPU support.</a:t>
            </a:r>
          </a:p>
          <a:p>
            <a:pPr marL="742950" lvl="1" indent="-285750">
              <a:buFont typeface="+mj-lt"/>
              <a:buAutoNum type="arabicPeriod"/>
            </a:pPr>
            <a:r>
              <a:rPr lang="en-US" b="1" dirty="0"/>
              <a:t>OpenCV:</a:t>
            </a:r>
            <a:r>
              <a:rPr lang="en-US" dirty="0"/>
              <a:t> Utilized for image and video processing, particularly for extracting features and visualizing patterns related to fraud detection.</a:t>
            </a:r>
          </a:p>
          <a:p>
            <a:pPr marL="742950" lvl="1" indent="-285750">
              <a:buFont typeface="+mj-lt"/>
              <a:buAutoNum type="arabicPeriod"/>
            </a:pPr>
            <a:r>
              <a:rPr lang="en-US" b="1" dirty="0"/>
              <a:t>Scikit-learn:</a:t>
            </a:r>
            <a:r>
              <a:rPr lang="en-US" dirty="0"/>
              <a:t> This library is used for implementing various </a:t>
            </a:r>
            <a:r>
              <a:rPr lang="en-US" b="1" dirty="0"/>
              <a:t>machine learning algorithms</a:t>
            </a:r>
            <a:r>
              <a:rPr lang="en-US" dirty="0"/>
              <a:t>, including classification models like decision trees, random forests, and PCA.</a:t>
            </a:r>
          </a:p>
          <a:p>
            <a:pPr marL="742950" lvl="1" indent="-285750">
              <a:buFont typeface="+mj-lt"/>
              <a:buAutoNum type="arabicPeriod"/>
            </a:pPr>
            <a:r>
              <a:rPr lang="en-US" b="1" dirty="0"/>
              <a:t>Pandas &amp; NumPy</a:t>
            </a:r>
            <a:r>
              <a:rPr lang="en-US" dirty="0"/>
              <a:t>: These libraries are essential for data manipulation, cleaning, and performing numerical operations on transaction datasets.</a:t>
            </a:r>
          </a:p>
          <a:p>
            <a:pPr marL="742950" lvl="1" indent="-285750">
              <a:buFont typeface="+mj-lt"/>
              <a:buAutoNum type="arabicPeriod"/>
            </a:pPr>
            <a:r>
              <a:rPr lang="en-US" b="1" dirty="0"/>
              <a:t>Matplotlib &amp; Seaborn:</a:t>
            </a:r>
            <a:r>
              <a:rPr lang="en-US" dirty="0"/>
              <a:t> Used for data visualization, generating charts, heatmaps, and graphs to better understand transaction data and fraud patterns.</a:t>
            </a:r>
          </a:p>
          <a:p>
            <a:pPr marL="742950" lvl="1" indent="-285750">
              <a:buFont typeface="+mj-lt"/>
              <a:buAutoNum type="arabicPeriod"/>
            </a:pPr>
            <a:r>
              <a:rPr lang="en-US" b="1" dirty="0" err="1"/>
              <a:t>Streamlit</a:t>
            </a:r>
            <a:r>
              <a:rPr lang="en-US" b="1" dirty="0"/>
              <a:t>:</a:t>
            </a:r>
            <a:r>
              <a:rPr lang="en-US" dirty="0"/>
              <a:t> A web application framework used for creating interactive dashboards, enabling real-time visualization of fraud detection results.</a:t>
            </a:r>
          </a:p>
          <a:p>
            <a:pPr marL="0" indent="0">
              <a:buNone/>
            </a:pPr>
            <a:r>
              <a:rPr lang="en-US" sz="3600" b="1" dirty="0"/>
              <a:t>Hardware Components:</a:t>
            </a:r>
            <a:endParaRPr lang="en-US" sz="3600" dirty="0"/>
          </a:p>
          <a:p>
            <a:pPr>
              <a:buFont typeface="+mj-lt"/>
              <a:buAutoNum type="arabicPeriod"/>
            </a:pPr>
            <a:r>
              <a:rPr lang="en-US" sz="3300" b="1" dirty="0"/>
              <a:t>Processor: </a:t>
            </a:r>
            <a:r>
              <a:rPr lang="en-US" dirty="0"/>
              <a:t>A multi-core processor (Intel i5 or higher) is required for efficient data processing and model training.</a:t>
            </a:r>
          </a:p>
          <a:p>
            <a:pPr>
              <a:buFont typeface="+mj-lt"/>
              <a:buAutoNum type="arabicPeriod"/>
            </a:pPr>
            <a:r>
              <a:rPr lang="en-US" sz="3300" b="1" dirty="0"/>
              <a:t>RAM: </a:t>
            </a:r>
            <a:r>
              <a:rPr lang="en-US" dirty="0"/>
              <a:t>At least 8 GB of RAM is recommended to handle large datasets and ensure smooth model execution.</a:t>
            </a:r>
          </a:p>
          <a:p>
            <a:pPr>
              <a:buFont typeface="+mj-lt"/>
              <a:buAutoNum type="arabicPeriod"/>
            </a:pPr>
            <a:r>
              <a:rPr lang="en-US" sz="3300" b="1" dirty="0"/>
              <a:t>Storage: </a:t>
            </a:r>
            <a:r>
              <a:rPr lang="en-US" dirty="0"/>
              <a:t>A </a:t>
            </a:r>
            <a:r>
              <a:rPr lang="en-US" b="1" dirty="0"/>
              <a:t>minimum of 500 GB of storage</a:t>
            </a:r>
            <a:r>
              <a:rPr lang="en-US" dirty="0"/>
              <a:t> is required to store transaction data, models, and related resources.</a:t>
            </a:r>
          </a:p>
          <a:p>
            <a:pPr>
              <a:buFont typeface="+mj-lt"/>
              <a:buAutoNum type="arabicPeriod"/>
            </a:pPr>
            <a:r>
              <a:rPr lang="en-US" sz="3300" b="1" dirty="0"/>
              <a:t>GPU (Highly Recommended): </a:t>
            </a:r>
            <a:r>
              <a:rPr lang="en-US" dirty="0"/>
              <a:t>A dedicated GPU (such as NVIDIA GTX/RTX) is highly recommended for accelerating deep learning model training and handling large volumes of transaction data in real-time.</a:t>
            </a:r>
          </a:p>
          <a:p>
            <a:pPr>
              <a:buFont typeface="+mj-lt"/>
              <a:buAutoNum type="arabicPeriod"/>
            </a:pPr>
            <a:r>
              <a:rPr lang="en-US" sz="3300" b="1" dirty="0"/>
              <a:t>Cloud GPU (Optional for Deployment): </a:t>
            </a:r>
            <a:r>
              <a:rPr lang="en-US" dirty="0"/>
              <a:t>Cloud GPU services (such as Google </a:t>
            </a:r>
            <a:r>
              <a:rPr lang="en-US" dirty="0" err="1"/>
              <a:t>Colab</a:t>
            </a:r>
            <a:r>
              <a:rPr lang="en-US" dirty="0"/>
              <a:t>, AWS, or Azure) can be utilized for model deployment and scaling when deploying the solution to handle high-volume, real-time fraud detection.</a:t>
            </a:r>
          </a:p>
          <a:p>
            <a:endParaRPr lang="en-IN" dirty="0"/>
          </a:p>
        </p:txBody>
      </p:sp>
    </p:spTree>
    <p:extLst>
      <p:ext uri="{BB962C8B-B14F-4D97-AF65-F5344CB8AC3E}">
        <p14:creationId xmlns:p14="http://schemas.microsoft.com/office/powerpoint/2010/main" val="3327192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1508</Words>
  <Application>Microsoft Office PowerPoint</Application>
  <PresentationFormat>Widescreen</PresentationFormat>
  <Paragraphs>55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Times New Roman</vt:lpstr>
      <vt:lpstr>Office Theme</vt:lpstr>
      <vt:lpstr>Fraud Detection in Digital and Netbanking Using Machine Learning</vt:lpstr>
      <vt:lpstr>Abstract</vt:lpstr>
      <vt:lpstr>Introduction</vt:lpstr>
      <vt:lpstr>Existing System</vt:lpstr>
      <vt:lpstr>Proposed System</vt:lpstr>
      <vt:lpstr>LITERATURE REVIEW</vt:lpstr>
      <vt:lpstr>PowerPoint Presentation</vt:lpstr>
      <vt:lpstr>PowerPoint Presentation</vt:lpstr>
      <vt:lpstr>PowerPoint Presentation</vt:lpstr>
      <vt:lpstr>Block Diagram </vt:lpstr>
      <vt:lpstr>UML Diagrams</vt:lpstr>
      <vt:lpstr>Use case Diagrams</vt:lpstr>
      <vt:lpstr>Data Flow Diagrams</vt:lpstr>
      <vt:lpstr>Sequance Diagrams</vt:lpstr>
      <vt:lpstr>Active Diagrams</vt:lpstr>
      <vt:lpstr>Final Output</vt:lpstr>
      <vt:lpstr>Final Output</vt:lpstr>
      <vt:lpstr>Final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Kamalesh Kumar</dc:creator>
  <cp:lastModifiedBy>Kamalesh Kumar</cp:lastModifiedBy>
  <cp:revision>2</cp:revision>
  <dcterms:created xsi:type="dcterms:W3CDTF">2025-02-07T06:22:44Z</dcterms:created>
  <dcterms:modified xsi:type="dcterms:W3CDTF">2025-02-15T05:31:13Z</dcterms:modified>
</cp:coreProperties>
</file>