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7" r:id="rId19"/>
    <p:sldId id="278" r:id="rId20"/>
    <p:sldId id="274" r:id="rId21"/>
    <p:sldId id="275" r:id="rId22"/>
    <p:sldId id="276"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380" y="437882"/>
            <a:ext cx="8825658" cy="1931150"/>
          </a:xfrm>
        </p:spPr>
        <p:txBody>
          <a:bodyPr/>
          <a:lstStyle/>
          <a:p>
            <a:pPr algn="ctr"/>
            <a:r>
              <a:rPr lang="en-IN" dirty="0"/>
              <a:t> </a:t>
            </a:r>
            <a:r>
              <a:rPr lang="en-IN" sz="3200" dirty="0"/>
              <a:t>INSTITUTE FOR ADVANCED  </a:t>
            </a:r>
            <a:br>
              <a:rPr lang="en-IN" sz="3200" dirty="0"/>
            </a:br>
            <a:r>
              <a:rPr lang="en-IN" sz="3200" dirty="0"/>
              <a:t>    </a:t>
            </a:r>
            <a:r>
              <a:rPr lang="en-IN" sz="3200" dirty="0" smtClean="0"/>
              <a:t> </a:t>
            </a:r>
            <a:r>
              <a:rPr lang="en-IN" sz="3200" dirty="0"/>
              <a:t>COMPUTING AND SOFTWARE     </a:t>
            </a:r>
            <a:br>
              <a:rPr lang="en-IN" sz="3200" dirty="0"/>
            </a:br>
            <a:r>
              <a:rPr lang="en-IN" sz="3200" dirty="0"/>
              <a:t>      </a:t>
            </a:r>
            <a:r>
              <a:rPr lang="en-IN" sz="3200" dirty="0" smtClean="0"/>
              <a:t> </a:t>
            </a:r>
            <a:r>
              <a:rPr lang="en-IN" sz="3200" dirty="0"/>
              <a:t>DEVELOPMENT  AKURDI, PUNE </a:t>
            </a:r>
            <a:endParaRPr lang="en-IN" sz="3200" dirty="0"/>
          </a:p>
        </p:txBody>
      </p:sp>
      <p:sp>
        <p:nvSpPr>
          <p:cNvPr id="3" name="Subtitle 2"/>
          <p:cNvSpPr>
            <a:spLocks noGrp="1"/>
          </p:cNvSpPr>
          <p:nvPr>
            <p:ph type="subTitle" idx="1"/>
          </p:nvPr>
        </p:nvSpPr>
        <p:spPr>
          <a:xfrm>
            <a:off x="1154954" y="2756078"/>
            <a:ext cx="10023907" cy="3940935"/>
          </a:xfrm>
        </p:spPr>
        <p:txBody>
          <a:bodyPr/>
          <a:lstStyle/>
          <a:p>
            <a:pPr algn="ctr"/>
            <a:r>
              <a:rPr lang="en-IN" dirty="0"/>
              <a:t>Documentation On </a:t>
            </a:r>
          </a:p>
          <a:p>
            <a:pPr algn="ctr"/>
            <a:r>
              <a:rPr lang="en-IN" b="1" dirty="0" smtClean="0"/>
              <a:t>“</a:t>
            </a:r>
            <a:r>
              <a:rPr lang="en-IN" b="1" dirty="0"/>
              <a:t>BLUESKY-</a:t>
            </a:r>
            <a:endParaRPr lang="en-IN" dirty="0"/>
          </a:p>
          <a:p>
            <a:pPr algn="ctr"/>
            <a:r>
              <a:rPr lang="en-IN" b="1" dirty="0"/>
              <a:t>     </a:t>
            </a:r>
            <a:r>
              <a:rPr lang="en-IN" b="1" dirty="0" smtClean="0"/>
              <a:t>(</a:t>
            </a:r>
            <a:r>
              <a:rPr lang="en-IN" b="1" dirty="0"/>
              <a:t>ONLINE SERVICES)” </a:t>
            </a:r>
            <a:endParaRPr lang="en-IN" dirty="0"/>
          </a:p>
          <a:p>
            <a:pPr algn="ctr"/>
            <a:r>
              <a:rPr lang="en-IN" dirty="0"/>
              <a:t>PG-DAC SEPT 2022 </a:t>
            </a:r>
          </a:p>
          <a:p>
            <a:r>
              <a:rPr lang="en-IN" i="1" u="sng" dirty="0" smtClean="0"/>
              <a:t>Submitted By ,</a:t>
            </a:r>
            <a:r>
              <a:rPr lang="en-IN" i="1" dirty="0" smtClean="0"/>
              <a:t>                                                                        Project Guide:   </a:t>
            </a:r>
            <a:endParaRPr lang="en-IN" dirty="0" smtClean="0"/>
          </a:p>
          <a:p>
            <a:r>
              <a:rPr lang="en-IN" b="1" dirty="0" smtClean="0"/>
              <a:t>Group </a:t>
            </a:r>
            <a:r>
              <a:rPr lang="en-IN" b="1" dirty="0"/>
              <a:t>No. </a:t>
            </a:r>
            <a:r>
              <a:rPr lang="en-IN" b="1" dirty="0" smtClean="0"/>
              <a:t>101                                                                    </a:t>
            </a:r>
            <a:r>
              <a:rPr lang="en-IN" b="1" dirty="0" err="1" smtClean="0"/>
              <a:t>Mr.Shivprasad</a:t>
            </a:r>
            <a:endParaRPr lang="en-IN" dirty="0"/>
          </a:p>
          <a:p>
            <a:r>
              <a:rPr lang="en-IN" b="1" dirty="0"/>
              <a:t>SUBRAT GUPTA(229216) </a:t>
            </a:r>
            <a:r>
              <a:rPr lang="en-IN" b="1" dirty="0" smtClean="0"/>
              <a:t>                                                     </a:t>
            </a:r>
            <a:r>
              <a:rPr lang="en-IN" b="1" dirty="0" err="1" smtClean="0"/>
              <a:t>Center</a:t>
            </a:r>
            <a:r>
              <a:rPr lang="en-IN" b="1" dirty="0" smtClean="0"/>
              <a:t> Co-ordinator</a:t>
            </a:r>
            <a:endParaRPr lang="en-IN" dirty="0"/>
          </a:p>
          <a:p>
            <a:r>
              <a:rPr lang="en-IN" b="1" dirty="0" smtClean="0"/>
              <a:t>SWAPNIL </a:t>
            </a:r>
            <a:r>
              <a:rPr lang="en-IN" b="1" dirty="0"/>
              <a:t>VAIDYA(229228) </a:t>
            </a:r>
            <a:r>
              <a:rPr lang="en-IN" b="1" dirty="0" smtClean="0"/>
              <a:t>                                                 </a:t>
            </a:r>
            <a:r>
              <a:rPr lang="en-IN" b="1" dirty="0" err="1" smtClean="0"/>
              <a:t>MR.Rohit</a:t>
            </a:r>
            <a:r>
              <a:rPr lang="en-IN" b="1" dirty="0" smtClean="0"/>
              <a:t> </a:t>
            </a:r>
            <a:r>
              <a:rPr lang="en-IN" b="1" dirty="0" err="1" smtClean="0"/>
              <a:t>Puranik</a:t>
            </a:r>
            <a:endParaRPr lang="en-IN" dirty="0"/>
          </a:p>
          <a:p>
            <a:endParaRPr lang="en-IN" dirty="0"/>
          </a:p>
        </p:txBody>
      </p:sp>
    </p:spTree>
    <p:extLst>
      <p:ext uri="{BB962C8B-B14F-4D97-AF65-F5344CB8AC3E}">
        <p14:creationId xmlns:p14="http://schemas.microsoft.com/office/powerpoint/2010/main" val="254922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448" y="995362"/>
            <a:ext cx="4687909" cy="5253743"/>
          </a:xfrm>
          <a:prstGeom prst="rect">
            <a:avLst/>
          </a:prstGeom>
        </p:spPr>
      </p:pic>
    </p:spTree>
    <p:extLst>
      <p:ext uri="{BB962C8B-B14F-4D97-AF65-F5344CB8AC3E}">
        <p14:creationId xmlns:p14="http://schemas.microsoft.com/office/powerpoint/2010/main" val="174417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872177"/>
            <a:ext cx="4562005" cy="5400169"/>
          </a:xfrm>
          <a:prstGeom prst="rect">
            <a:avLst/>
          </a:prstGeom>
        </p:spPr>
      </p:pic>
    </p:spTree>
    <p:extLst>
      <p:ext uri="{BB962C8B-B14F-4D97-AF65-F5344CB8AC3E}">
        <p14:creationId xmlns:p14="http://schemas.microsoft.com/office/powerpoint/2010/main" val="2939510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67834" y="180304"/>
            <a:ext cx="8825658" cy="681116"/>
          </a:xfrm>
        </p:spPr>
        <p:txBody>
          <a:bodyPr/>
          <a:lstStyle/>
          <a:p>
            <a:r>
              <a:rPr lang="en-IN" dirty="0" smtClean="0"/>
              <a:t>Data flow diagram: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523" y="1141859"/>
            <a:ext cx="7862279" cy="5291138"/>
          </a:xfrm>
          <a:prstGeom prst="rect">
            <a:avLst/>
          </a:prstGeom>
        </p:spPr>
      </p:pic>
    </p:spTree>
    <p:extLst>
      <p:ext uri="{BB962C8B-B14F-4D97-AF65-F5344CB8AC3E}">
        <p14:creationId xmlns:p14="http://schemas.microsoft.com/office/powerpoint/2010/main" val="1846822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51169" y="218259"/>
            <a:ext cx="8825658" cy="528716"/>
          </a:xfrm>
        </p:spPr>
        <p:txBody>
          <a:bodyPr/>
          <a:lstStyle/>
          <a:p>
            <a:r>
              <a:rPr lang="en-IN" dirty="0" smtClean="0"/>
              <a:t>Activity diagram: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7" y="2152650"/>
            <a:ext cx="11630025" cy="3127688"/>
          </a:xfrm>
          <a:prstGeom prst="rect">
            <a:avLst/>
          </a:prstGeom>
        </p:spPr>
      </p:pic>
    </p:spTree>
    <p:extLst>
      <p:ext uri="{BB962C8B-B14F-4D97-AF65-F5344CB8AC3E}">
        <p14:creationId xmlns:p14="http://schemas.microsoft.com/office/powerpoint/2010/main" val="397527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193" y="231819"/>
            <a:ext cx="8580154" cy="6368603"/>
          </a:xfrm>
          <a:prstGeom prst="rect">
            <a:avLst/>
          </a:prstGeom>
        </p:spPr>
      </p:pic>
    </p:spTree>
    <p:extLst>
      <p:ext uri="{BB962C8B-B14F-4D97-AF65-F5344CB8AC3E}">
        <p14:creationId xmlns:p14="http://schemas.microsoft.com/office/powerpoint/2010/main" val="80161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13" y="209550"/>
            <a:ext cx="10677525" cy="6438900"/>
          </a:xfrm>
          <a:prstGeom prst="rect">
            <a:avLst/>
          </a:prstGeom>
        </p:spPr>
      </p:pic>
    </p:spTree>
    <p:extLst>
      <p:ext uri="{BB962C8B-B14F-4D97-AF65-F5344CB8AC3E}">
        <p14:creationId xmlns:p14="http://schemas.microsoft.com/office/powerpoint/2010/main" val="154771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3547" y="2590610"/>
            <a:ext cx="9404723" cy="1400530"/>
          </a:xfrm>
        </p:spPr>
        <p:txBody>
          <a:bodyPr/>
          <a:lstStyle/>
          <a:p>
            <a:r>
              <a:rPr lang="en-IN" sz="8000" dirty="0" smtClean="0"/>
              <a:t>Screenshots:</a:t>
            </a:r>
            <a:endParaRPr lang="en-IN" sz="8000" dirty="0"/>
          </a:p>
        </p:txBody>
      </p:sp>
    </p:spTree>
    <p:extLst>
      <p:ext uri="{BB962C8B-B14F-4D97-AF65-F5344CB8AC3E}">
        <p14:creationId xmlns:p14="http://schemas.microsoft.com/office/powerpoint/2010/main" val="81469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5159"/>
          <a:stretch/>
        </p:blipFill>
        <p:spPr>
          <a:xfrm>
            <a:off x="213384" y="399245"/>
            <a:ext cx="11622301" cy="6156102"/>
          </a:xfrm>
          <a:prstGeom prst="rect">
            <a:avLst/>
          </a:prstGeom>
        </p:spPr>
      </p:pic>
    </p:spTree>
    <p:extLst>
      <p:ext uri="{BB962C8B-B14F-4D97-AF65-F5344CB8AC3E}">
        <p14:creationId xmlns:p14="http://schemas.microsoft.com/office/powerpoint/2010/main" val="1541641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67" y="111850"/>
            <a:ext cx="11835685" cy="6654324"/>
          </a:xfrm>
          <a:prstGeom prst="rect">
            <a:avLst/>
          </a:prstGeom>
        </p:spPr>
      </p:pic>
    </p:spTree>
    <p:extLst>
      <p:ext uri="{BB962C8B-B14F-4D97-AF65-F5344CB8AC3E}">
        <p14:creationId xmlns:p14="http://schemas.microsoft.com/office/powerpoint/2010/main" val="2244382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62" y="138381"/>
            <a:ext cx="11719775" cy="6589156"/>
          </a:xfrm>
          <a:prstGeom prst="rect">
            <a:avLst/>
          </a:prstGeom>
        </p:spPr>
      </p:pic>
    </p:spTree>
    <p:extLst>
      <p:ext uri="{BB962C8B-B14F-4D97-AF65-F5344CB8AC3E}">
        <p14:creationId xmlns:p14="http://schemas.microsoft.com/office/powerpoint/2010/main" val="24762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7847" y="255197"/>
            <a:ext cx="6096000" cy="5755422"/>
          </a:xfrm>
          <a:prstGeom prst="rect">
            <a:avLst/>
          </a:prstGeom>
        </p:spPr>
        <p:txBody>
          <a:bodyPr>
            <a:spAutoFit/>
          </a:bodyPr>
          <a:lstStyle/>
          <a:p>
            <a:r>
              <a:rPr lang="en-IN" sz="1600" dirty="0"/>
              <a:t>Points To Be Discussed</a:t>
            </a:r>
          </a:p>
          <a:p>
            <a:endParaRPr lang="en-IN" sz="1600" dirty="0"/>
          </a:p>
          <a:p>
            <a:pPr marL="285750" indent="-285750">
              <a:buFont typeface="Wingdings" panose="05000000000000000000" pitchFamily="2" charset="2"/>
              <a:buChar char="q"/>
            </a:pPr>
            <a:r>
              <a:rPr lang="en-IN" sz="1600" dirty="0" smtClean="0"/>
              <a:t>Introduction</a:t>
            </a:r>
            <a:endParaRPr lang="en-IN" sz="1600" dirty="0"/>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Objectives</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UML Diagrams</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Screenshots</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Specifications</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Hardware and Software Requirements</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Advantages</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Disadvantages</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Conclusion</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Future Enhancements</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References</a:t>
            </a:r>
          </a:p>
        </p:txBody>
      </p:sp>
    </p:spTree>
    <p:extLst>
      <p:ext uri="{BB962C8B-B14F-4D97-AF65-F5344CB8AC3E}">
        <p14:creationId xmlns:p14="http://schemas.microsoft.com/office/powerpoint/2010/main" val="396851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4979"/>
          <a:stretch/>
        </p:blipFill>
        <p:spPr>
          <a:xfrm>
            <a:off x="218941" y="261604"/>
            <a:ext cx="11732654" cy="6267986"/>
          </a:xfrm>
          <a:prstGeom prst="rect">
            <a:avLst/>
          </a:prstGeom>
        </p:spPr>
      </p:pic>
    </p:spTree>
    <p:extLst>
      <p:ext uri="{BB962C8B-B14F-4D97-AF65-F5344CB8AC3E}">
        <p14:creationId xmlns:p14="http://schemas.microsoft.com/office/powerpoint/2010/main" val="1613405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82" y="229251"/>
            <a:ext cx="11397803" cy="6408135"/>
          </a:xfrm>
          <a:prstGeom prst="rect">
            <a:avLst/>
          </a:prstGeom>
        </p:spPr>
      </p:pic>
    </p:spTree>
    <p:extLst>
      <p:ext uri="{BB962C8B-B14F-4D97-AF65-F5344CB8AC3E}">
        <p14:creationId xmlns:p14="http://schemas.microsoft.com/office/powerpoint/2010/main" val="2852668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30" y="246165"/>
            <a:ext cx="11436439" cy="6429857"/>
          </a:xfrm>
          <a:prstGeom prst="rect">
            <a:avLst/>
          </a:prstGeom>
        </p:spPr>
      </p:pic>
    </p:spTree>
    <p:extLst>
      <p:ext uri="{BB962C8B-B14F-4D97-AF65-F5344CB8AC3E}">
        <p14:creationId xmlns:p14="http://schemas.microsoft.com/office/powerpoint/2010/main" val="1348402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57" y="290567"/>
            <a:ext cx="11681138" cy="6567433"/>
          </a:xfrm>
          <a:prstGeom prst="rect">
            <a:avLst/>
          </a:prstGeom>
        </p:spPr>
      </p:pic>
    </p:spTree>
    <p:extLst>
      <p:ext uri="{BB962C8B-B14F-4D97-AF65-F5344CB8AC3E}">
        <p14:creationId xmlns:p14="http://schemas.microsoft.com/office/powerpoint/2010/main" val="3127431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1" y="131268"/>
            <a:ext cx="11964473" cy="6726732"/>
          </a:xfrm>
          <a:prstGeom prst="rect">
            <a:avLst/>
          </a:prstGeom>
        </p:spPr>
      </p:pic>
    </p:spTree>
    <p:extLst>
      <p:ext uri="{BB962C8B-B14F-4D97-AF65-F5344CB8AC3E}">
        <p14:creationId xmlns:p14="http://schemas.microsoft.com/office/powerpoint/2010/main" val="1029677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67" y="145750"/>
            <a:ext cx="11938715" cy="6712250"/>
          </a:xfrm>
          <a:prstGeom prst="rect">
            <a:avLst/>
          </a:prstGeom>
        </p:spPr>
      </p:pic>
    </p:spTree>
    <p:extLst>
      <p:ext uri="{BB962C8B-B14F-4D97-AF65-F5344CB8AC3E}">
        <p14:creationId xmlns:p14="http://schemas.microsoft.com/office/powerpoint/2010/main" val="4059951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20" y="149658"/>
            <a:ext cx="11745532" cy="6603637"/>
          </a:xfrm>
          <a:prstGeom prst="rect">
            <a:avLst/>
          </a:prstGeom>
        </p:spPr>
      </p:pic>
    </p:spTree>
    <p:extLst>
      <p:ext uri="{BB962C8B-B14F-4D97-AF65-F5344CB8AC3E}">
        <p14:creationId xmlns:p14="http://schemas.microsoft.com/office/powerpoint/2010/main" val="3479201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4" y="196436"/>
            <a:ext cx="11848563" cy="6661564"/>
          </a:xfrm>
          <a:prstGeom prst="rect">
            <a:avLst/>
          </a:prstGeom>
        </p:spPr>
      </p:pic>
    </p:spTree>
    <p:extLst>
      <p:ext uri="{BB962C8B-B14F-4D97-AF65-F5344CB8AC3E}">
        <p14:creationId xmlns:p14="http://schemas.microsoft.com/office/powerpoint/2010/main" val="2285763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25" y="218158"/>
            <a:ext cx="11809927" cy="6639842"/>
          </a:xfrm>
          <a:prstGeom prst="rect">
            <a:avLst/>
          </a:prstGeom>
        </p:spPr>
      </p:pic>
    </p:spTree>
    <p:extLst>
      <p:ext uri="{BB962C8B-B14F-4D97-AF65-F5344CB8AC3E}">
        <p14:creationId xmlns:p14="http://schemas.microsoft.com/office/powerpoint/2010/main" val="2179000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56" y="348493"/>
            <a:ext cx="11578107" cy="6509507"/>
          </a:xfrm>
          <a:prstGeom prst="rect">
            <a:avLst/>
          </a:prstGeom>
        </p:spPr>
      </p:pic>
    </p:spTree>
    <p:extLst>
      <p:ext uri="{BB962C8B-B14F-4D97-AF65-F5344CB8AC3E}">
        <p14:creationId xmlns:p14="http://schemas.microsoft.com/office/powerpoint/2010/main" val="247344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8946" y="749700"/>
            <a:ext cx="8538693" cy="4971041"/>
          </a:xfrm>
          <a:prstGeom prst="rect">
            <a:avLst/>
          </a:prstGeom>
        </p:spPr>
        <p:txBody>
          <a:bodyPr wrap="square">
            <a:spAutoFit/>
          </a:bodyPr>
          <a:lstStyle/>
          <a:p>
            <a:pPr>
              <a:lnSpc>
                <a:spcPct val="107000"/>
              </a:lnSpc>
              <a:spcAft>
                <a:spcPts val="800"/>
              </a:spcAft>
            </a:pPr>
            <a:r>
              <a:rPr lang="en-IN" sz="3600"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Introduction:</a:t>
            </a:r>
            <a:endPar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In today's fast-paced world, people are always on the go and do not have the time to fix</a:t>
            </a: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their household problems themselves. This has led to a surge in demand for</a:t>
            </a: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online services like mechanic, plumber, and electrician. These services are now</a:t>
            </a: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readily available at the click of a button, making it easier for people to get</a:t>
            </a: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their problems fixed without leaving the comfort of their homes.</a:t>
            </a: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The purpose of this project report is to </a:t>
            </a:r>
            <a:r>
              <a:rPr lang="en-IN" spc="75" dirty="0" err="1">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analyze</a:t>
            </a: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 the online services for mechanic,</a:t>
            </a: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plumber, and electrician, their impact on society, and their future potential.</a:t>
            </a: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The report will explore the benefits of online services, the challenges faced</a:t>
            </a: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by service providers, and the role of technology in enhancing the service</a:t>
            </a: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Experience.</a:t>
            </a:r>
            <a:endParaRPr lang="en-IN" spc="75" dirty="0">
              <a:solidFill>
                <a:schemeClr val="bg2">
                  <a:lumMod val="40000"/>
                  <a:lumOff val="6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919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35" y="234945"/>
            <a:ext cx="11616744" cy="6531229"/>
          </a:xfrm>
          <a:prstGeom prst="rect">
            <a:avLst/>
          </a:prstGeom>
        </p:spPr>
      </p:pic>
    </p:spTree>
    <p:extLst>
      <p:ext uri="{BB962C8B-B14F-4D97-AF65-F5344CB8AC3E}">
        <p14:creationId xmlns:p14="http://schemas.microsoft.com/office/powerpoint/2010/main" val="332853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4" y="326530"/>
            <a:ext cx="10972800" cy="6169188"/>
          </a:xfrm>
          <a:prstGeom prst="rect">
            <a:avLst/>
          </a:prstGeom>
        </p:spPr>
      </p:pic>
    </p:spTree>
    <p:extLst>
      <p:ext uri="{BB962C8B-B14F-4D97-AF65-F5344CB8AC3E}">
        <p14:creationId xmlns:p14="http://schemas.microsoft.com/office/powerpoint/2010/main" val="1433761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8" y="239881"/>
            <a:ext cx="11771290" cy="6618119"/>
          </a:xfrm>
          <a:prstGeom prst="rect">
            <a:avLst/>
          </a:prstGeom>
        </p:spPr>
      </p:pic>
    </p:spTree>
    <p:extLst>
      <p:ext uri="{BB962C8B-B14F-4D97-AF65-F5344CB8AC3E}">
        <p14:creationId xmlns:p14="http://schemas.microsoft.com/office/powerpoint/2010/main" val="3105880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41" y="180224"/>
            <a:ext cx="11668259" cy="6560192"/>
          </a:xfrm>
          <a:prstGeom prst="rect">
            <a:avLst/>
          </a:prstGeom>
        </p:spPr>
      </p:pic>
    </p:spTree>
    <p:extLst>
      <p:ext uri="{BB962C8B-B14F-4D97-AF65-F5344CB8AC3E}">
        <p14:creationId xmlns:p14="http://schemas.microsoft.com/office/powerpoint/2010/main" val="3752714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62" y="268844"/>
            <a:ext cx="11719775" cy="6589156"/>
          </a:xfrm>
          <a:prstGeom prst="rect">
            <a:avLst/>
          </a:prstGeom>
        </p:spPr>
      </p:pic>
    </p:spTree>
    <p:extLst>
      <p:ext uri="{BB962C8B-B14F-4D97-AF65-F5344CB8AC3E}">
        <p14:creationId xmlns:p14="http://schemas.microsoft.com/office/powerpoint/2010/main" val="536861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4247" y="309093"/>
            <a:ext cx="10019763" cy="6124754"/>
          </a:xfrm>
          <a:prstGeom prst="rect">
            <a:avLst/>
          </a:prstGeom>
        </p:spPr>
        <p:txBody>
          <a:bodyPr wrap="square">
            <a:spAutoFit/>
          </a:bodyPr>
          <a:lstStyle/>
          <a:p>
            <a:r>
              <a:rPr lang="en-IN" sz="3200" dirty="0" smtClean="0">
                <a:solidFill>
                  <a:schemeClr val="bg2">
                    <a:lumMod val="40000"/>
                    <a:lumOff val="60000"/>
                  </a:schemeClr>
                </a:solidFill>
              </a:rPr>
              <a:t>Specifications:</a:t>
            </a:r>
            <a:endParaRPr lang="en-IN" sz="3200" dirty="0">
              <a:solidFill>
                <a:schemeClr val="bg2">
                  <a:lumMod val="40000"/>
                  <a:lumOff val="60000"/>
                </a:schemeClr>
              </a:solidFill>
            </a:endParaRPr>
          </a:p>
          <a:p>
            <a:endParaRPr lang="en-IN" sz="2400" dirty="0">
              <a:solidFill>
                <a:schemeClr val="bg2">
                  <a:lumMod val="40000"/>
                  <a:lumOff val="60000"/>
                </a:schemeClr>
              </a:solidFill>
            </a:endParaRPr>
          </a:p>
          <a:p>
            <a:r>
              <a:rPr lang="en-IN" sz="2400" dirty="0">
                <a:solidFill>
                  <a:schemeClr val="bg2">
                    <a:lumMod val="40000"/>
                    <a:lumOff val="60000"/>
                  </a:schemeClr>
                </a:solidFill>
              </a:rPr>
              <a:t>The application will use HTML ,CSS ,</a:t>
            </a:r>
            <a:r>
              <a:rPr lang="en-IN" sz="2400" dirty="0" err="1">
                <a:solidFill>
                  <a:schemeClr val="bg2">
                    <a:lumMod val="40000"/>
                    <a:lumOff val="60000"/>
                  </a:schemeClr>
                </a:solidFill>
              </a:rPr>
              <a:t>BootStrap</a:t>
            </a:r>
            <a:endParaRPr lang="en-IN" sz="2400" dirty="0">
              <a:solidFill>
                <a:schemeClr val="bg2">
                  <a:lumMod val="40000"/>
                  <a:lumOff val="60000"/>
                </a:schemeClr>
              </a:solidFill>
            </a:endParaRPr>
          </a:p>
          <a:p>
            <a:r>
              <a:rPr lang="en-IN" sz="2400" dirty="0">
                <a:solidFill>
                  <a:schemeClr val="bg2">
                    <a:lumMod val="40000"/>
                    <a:lumOff val="60000"/>
                  </a:schemeClr>
                </a:solidFill>
              </a:rPr>
              <a:t>JavaScript , React as main web technologies.</a:t>
            </a:r>
          </a:p>
          <a:p>
            <a:endParaRPr lang="en-IN" sz="2400" dirty="0">
              <a:solidFill>
                <a:schemeClr val="bg2">
                  <a:lumMod val="40000"/>
                  <a:lumOff val="60000"/>
                </a:schemeClr>
              </a:solidFill>
            </a:endParaRPr>
          </a:p>
          <a:p>
            <a:r>
              <a:rPr lang="en-IN" sz="2400" dirty="0">
                <a:solidFill>
                  <a:schemeClr val="bg2">
                    <a:lumMod val="40000"/>
                    <a:lumOff val="60000"/>
                  </a:schemeClr>
                </a:solidFill>
              </a:rPr>
              <a:t>These are the main and popular front end</a:t>
            </a:r>
          </a:p>
          <a:p>
            <a:r>
              <a:rPr lang="en-IN" sz="2400" dirty="0">
                <a:solidFill>
                  <a:schemeClr val="bg2">
                    <a:lumMod val="40000"/>
                    <a:lumOff val="60000"/>
                  </a:schemeClr>
                </a:solidFill>
              </a:rPr>
              <a:t>technologies for making our project attractive</a:t>
            </a:r>
          </a:p>
          <a:p>
            <a:r>
              <a:rPr lang="en-IN" sz="2400" dirty="0">
                <a:solidFill>
                  <a:schemeClr val="bg2">
                    <a:lumMod val="40000"/>
                    <a:lumOff val="60000"/>
                  </a:schemeClr>
                </a:solidFill>
              </a:rPr>
              <a:t>for look and feel</a:t>
            </a:r>
          </a:p>
          <a:p>
            <a:endParaRPr lang="en-IN" sz="2400" dirty="0">
              <a:solidFill>
                <a:schemeClr val="bg2">
                  <a:lumMod val="40000"/>
                  <a:lumOff val="60000"/>
                </a:schemeClr>
              </a:solidFill>
            </a:endParaRPr>
          </a:p>
          <a:p>
            <a:r>
              <a:rPr lang="en-IN" sz="2400" dirty="0">
                <a:solidFill>
                  <a:schemeClr val="bg2">
                    <a:lumMod val="40000"/>
                    <a:lumOff val="60000"/>
                  </a:schemeClr>
                </a:solidFill>
              </a:rPr>
              <a:t>HTTP and FTP protocols are used as</a:t>
            </a:r>
          </a:p>
          <a:p>
            <a:r>
              <a:rPr lang="en-IN" sz="2400" dirty="0">
                <a:solidFill>
                  <a:schemeClr val="bg2">
                    <a:lumMod val="40000"/>
                    <a:lumOff val="60000"/>
                  </a:schemeClr>
                </a:solidFill>
              </a:rPr>
              <a:t>communication medium. The client can access it</a:t>
            </a:r>
          </a:p>
          <a:p>
            <a:r>
              <a:rPr lang="en-IN" sz="2400" dirty="0">
                <a:solidFill>
                  <a:schemeClr val="bg2">
                    <a:lumMod val="40000"/>
                    <a:lumOff val="60000"/>
                  </a:schemeClr>
                </a:solidFill>
              </a:rPr>
              <a:t>via HTTP protocol which is stateless</a:t>
            </a:r>
          </a:p>
          <a:p>
            <a:endParaRPr lang="en-IN" sz="2400" dirty="0">
              <a:solidFill>
                <a:schemeClr val="bg2">
                  <a:lumMod val="40000"/>
                  <a:lumOff val="60000"/>
                </a:schemeClr>
              </a:solidFill>
            </a:endParaRPr>
          </a:p>
          <a:p>
            <a:r>
              <a:rPr lang="en-IN" sz="2400" dirty="0">
                <a:solidFill>
                  <a:schemeClr val="bg2">
                    <a:lumMod val="40000"/>
                    <a:lumOff val="60000"/>
                  </a:schemeClr>
                </a:solidFill>
              </a:rPr>
              <a:t>Several types of validations make this web</a:t>
            </a:r>
          </a:p>
          <a:p>
            <a:r>
              <a:rPr lang="en-IN" sz="2400" dirty="0">
                <a:solidFill>
                  <a:schemeClr val="bg2">
                    <a:lumMod val="40000"/>
                    <a:lumOff val="60000"/>
                  </a:schemeClr>
                </a:solidFill>
              </a:rPr>
              <a:t>application a secured one and SQL Injections can</a:t>
            </a:r>
          </a:p>
          <a:p>
            <a:r>
              <a:rPr lang="en-IN" sz="2400" dirty="0">
                <a:solidFill>
                  <a:schemeClr val="bg2">
                    <a:lumMod val="40000"/>
                    <a:lumOff val="60000"/>
                  </a:schemeClr>
                </a:solidFill>
              </a:rPr>
              <a:t>also be prevented.</a:t>
            </a:r>
          </a:p>
        </p:txBody>
      </p:sp>
    </p:spTree>
    <p:extLst>
      <p:ext uri="{BB962C8B-B14F-4D97-AF65-F5344CB8AC3E}">
        <p14:creationId xmlns:p14="http://schemas.microsoft.com/office/powerpoint/2010/main" val="2191565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882" y="0"/>
            <a:ext cx="9813703" cy="6678751"/>
          </a:xfrm>
          <a:prstGeom prst="rect">
            <a:avLst/>
          </a:prstGeom>
        </p:spPr>
        <p:txBody>
          <a:bodyPr wrap="square">
            <a:spAutoFit/>
          </a:bodyPr>
          <a:lstStyle/>
          <a:p>
            <a:r>
              <a:rPr lang="en-IN" sz="3200" dirty="0">
                <a:solidFill>
                  <a:schemeClr val="bg2">
                    <a:lumMod val="40000"/>
                    <a:lumOff val="60000"/>
                  </a:schemeClr>
                </a:solidFill>
              </a:rPr>
              <a:t>Software and Hardware Requirements</a:t>
            </a:r>
          </a:p>
          <a:p>
            <a:endParaRPr lang="en-IN" sz="2200" dirty="0">
              <a:solidFill>
                <a:schemeClr val="bg2">
                  <a:lumMod val="40000"/>
                  <a:lumOff val="60000"/>
                </a:schemeClr>
              </a:solidFill>
            </a:endParaRPr>
          </a:p>
          <a:p>
            <a:r>
              <a:rPr lang="en-IN" sz="2400" dirty="0">
                <a:solidFill>
                  <a:schemeClr val="bg2">
                    <a:lumMod val="40000"/>
                    <a:lumOff val="60000"/>
                  </a:schemeClr>
                </a:solidFill>
              </a:rPr>
              <a:t>Server Side:</a:t>
            </a:r>
          </a:p>
          <a:p>
            <a:endParaRPr lang="en-IN" sz="2200" dirty="0">
              <a:solidFill>
                <a:schemeClr val="bg2">
                  <a:lumMod val="40000"/>
                  <a:lumOff val="60000"/>
                </a:schemeClr>
              </a:solidFill>
            </a:endParaRPr>
          </a:p>
          <a:p>
            <a:r>
              <a:rPr lang="en-IN" sz="2200" dirty="0">
                <a:solidFill>
                  <a:schemeClr val="bg2">
                    <a:lumMod val="40000"/>
                    <a:lumOff val="60000"/>
                  </a:schemeClr>
                </a:solidFill>
              </a:rPr>
              <a:t>Processor: Intel® Xeon® processor 3500 series</a:t>
            </a:r>
          </a:p>
          <a:p>
            <a:endParaRPr lang="en-IN" sz="2200" dirty="0">
              <a:solidFill>
                <a:schemeClr val="bg2">
                  <a:lumMod val="40000"/>
                  <a:lumOff val="60000"/>
                </a:schemeClr>
              </a:solidFill>
            </a:endParaRPr>
          </a:p>
          <a:p>
            <a:r>
              <a:rPr lang="en-IN" sz="2200" dirty="0">
                <a:solidFill>
                  <a:schemeClr val="bg2">
                    <a:lumMod val="40000"/>
                    <a:lumOff val="60000"/>
                  </a:schemeClr>
                </a:solidFill>
              </a:rPr>
              <a:t>HDD: Minimum 500GB Disk Space</a:t>
            </a:r>
          </a:p>
          <a:p>
            <a:endParaRPr lang="en-IN" sz="2200" dirty="0">
              <a:solidFill>
                <a:schemeClr val="bg2">
                  <a:lumMod val="40000"/>
                  <a:lumOff val="60000"/>
                </a:schemeClr>
              </a:solidFill>
            </a:endParaRPr>
          </a:p>
          <a:p>
            <a:r>
              <a:rPr lang="en-IN" sz="2200" dirty="0">
                <a:solidFill>
                  <a:schemeClr val="bg2">
                    <a:lumMod val="40000"/>
                    <a:lumOff val="60000"/>
                  </a:schemeClr>
                </a:solidFill>
              </a:rPr>
              <a:t>RAM: Minimum 4GB OS: Windows 10, Linux 6</a:t>
            </a:r>
          </a:p>
          <a:p>
            <a:endParaRPr lang="en-IN" sz="2200" dirty="0">
              <a:solidFill>
                <a:schemeClr val="bg2">
                  <a:lumMod val="40000"/>
                  <a:lumOff val="60000"/>
                </a:schemeClr>
              </a:solidFill>
            </a:endParaRPr>
          </a:p>
          <a:p>
            <a:r>
              <a:rPr lang="en-IN" sz="2200" dirty="0">
                <a:solidFill>
                  <a:schemeClr val="bg2">
                    <a:lumMod val="40000"/>
                    <a:lumOff val="60000"/>
                  </a:schemeClr>
                </a:solidFill>
              </a:rPr>
              <a:t>Database: MySQL</a:t>
            </a:r>
          </a:p>
          <a:p>
            <a:endParaRPr lang="en-IN" sz="2200" dirty="0">
              <a:solidFill>
                <a:schemeClr val="bg2">
                  <a:lumMod val="40000"/>
                  <a:lumOff val="60000"/>
                </a:schemeClr>
              </a:solidFill>
            </a:endParaRPr>
          </a:p>
          <a:p>
            <a:r>
              <a:rPr lang="en-IN" sz="2400" dirty="0">
                <a:solidFill>
                  <a:schemeClr val="bg2">
                    <a:lumMod val="40000"/>
                    <a:lumOff val="60000"/>
                  </a:schemeClr>
                </a:solidFill>
              </a:rPr>
              <a:t>Client Side (minimum requirement):</a:t>
            </a:r>
          </a:p>
          <a:p>
            <a:endParaRPr lang="en-IN" sz="2200" dirty="0">
              <a:solidFill>
                <a:schemeClr val="bg2">
                  <a:lumMod val="40000"/>
                  <a:lumOff val="60000"/>
                </a:schemeClr>
              </a:solidFill>
            </a:endParaRPr>
          </a:p>
          <a:p>
            <a:r>
              <a:rPr lang="en-IN" sz="2200" dirty="0">
                <a:solidFill>
                  <a:schemeClr val="bg2">
                    <a:lumMod val="40000"/>
                    <a:lumOff val="60000"/>
                  </a:schemeClr>
                </a:solidFill>
              </a:rPr>
              <a:t>Processor: Intel Dual Core</a:t>
            </a:r>
          </a:p>
          <a:p>
            <a:endParaRPr lang="en-IN" sz="2200" dirty="0">
              <a:solidFill>
                <a:schemeClr val="bg2">
                  <a:lumMod val="40000"/>
                  <a:lumOff val="60000"/>
                </a:schemeClr>
              </a:solidFill>
            </a:endParaRPr>
          </a:p>
          <a:p>
            <a:r>
              <a:rPr lang="en-IN" sz="2200" dirty="0">
                <a:solidFill>
                  <a:schemeClr val="bg2">
                    <a:lumMod val="40000"/>
                    <a:lumOff val="60000"/>
                  </a:schemeClr>
                </a:solidFill>
              </a:rPr>
              <a:t>HDD: Minimum 80GB Disk Space</a:t>
            </a:r>
          </a:p>
          <a:p>
            <a:endParaRPr lang="en-IN" sz="2200" dirty="0">
              <a:solidFill>
                <a:schemeClr val="bg2">
                  <a:lumMod val="40000"/>
                  <a:lumOff val="60000"/>
                </a:schemeClr>
              </a:solidFill>
            </a:endParaRPr>
          </a:p>
          <a:p>
            <a:r>
              <a:rPr lang="en-IN" sz="2200" dirty="0">
                <a:solidFill>
                  <a:schemeClr val="bg2">
                    <a:lumMod val="40000"/>
                    <a:lumOff val="60000"/>
                  </a:schemeClr>
                </a:solidFill>
              </a:rPr>
              <a:t>RAM: Minimum 2GB OS: Windows 7, Linux</a:t>
            </a:r>
          </a:p>
        </p:txBody>
      </p:sp>
    </p:spTree>
    <p:extLst>
      <p:ext uri="{BB962C8B-B14F-4D97-AF65-F5344CB8AC3E}">
        <p14:creationId xmlns:p14="http://schemas.microsoft.com/office/powerpoint/2010/main" val="3147428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6625" y="639015"/>
            <a:ext cx="6096000" cy="5816977"/>
          </a:xfrm>
          <a:prstGeom prst="rect">
            <a:avLst/>
          </a:prstGeom>
        </p:spPr>
        <p:txBody>
          <a:bodyPr>
            <a:spAutoFit/>
          </a:bodyPr>
          <a:lstStyle/>
          <a:p>
            <a:r>
              <a:rPr lang="en-IN" sz="3600" dirty="0" smtClean="0">
                <a:solidFill>
                  <a:schemeClr val="bg2">
                    <a:lumMod val="40000"/>
                    <a:lumOff val="60000"/>
                  </a:schemeClr>
                </a:solidFill>
              </a:rPr>
              <a:t>Advantages:</a:t>
            </a:r>
            <a:endParaRPr lang="en-IN" sz="3600" dirty="0">
              <a:solidFill>
                <a:schemeClr val="bg2">
                  <a:lumMod val="40000"/>
                  <a:lumOff val="60000"/>
                </a:schemeClr>
              </a:solidFill>
            </a:endParaRPr>
          </a:p>
          <a:p>
            <a:endParaRPr lang="en-IN" sz="2800" dirty="0">
              <a:solidFill>
                <a:schemeClr val="bg2">
                  <a:lumMod val="40000"/>
                  <a:lumOff val="60000"/>
                </a:schemeClr>
              </a:solidFill>
            </a:endParaRPr>
          </a:p>
          <a:p>
            <a:r>
              <a:rPr lang="en-IN" sz="2800" dirty="0">
                <a:solidFill>
                  <a:schemeClr val="bg2">
                    <a:lumMod val="40000"/>
                    <a:lumOff val="60000"/>
                  </a:schemeClr>
                </a:solidFill>
              </a:rPr>
              <a:t>Managing </a:t>
            </a:r>
            <a:r>
              <a:rPr lang="en-IN" sz="2800" dirty="0" smtClean="0">
                <a:solidFill>
                  <a:schemeClr val="bg2">
                    <a:lumMod val="40000"/>
                    <a:lumOff val="60000"/>
                  </a:schemeClr>
                </a:solidFill>
              </a:rPr>
              <a:t>online services</a:t>
            </a:r>
            <a:endParaRPr lang="en-IN" sz="2800" dirty="0">
              <a:solidFill>
                <a:schemeClr val="bg2">
                  <a:lumMod val="40000"/>
                  <a:lumOff val="60000"/>
                </a:schemeClr>
              </a:solidFill>
            </a:endParaRPr>
          </a:p>
          <a:p>
            <a:endParaRPr lang="en-IN" sz="2800" dirty="0">
              <a:solidFill>
                <a:schemeClr val="bg2">
                  <a:lumMod val="40000"/>
                  <a:lumOff val="60000"/>
                </a:schemeClr>
              </a:solidFill>
            </a:endParaRPr>
          </a:p>
          <a:p>
            <a:r>
              <a:rPr lang="en-IN" sz="2800" dirty="0" smtClean="0">
                <a:solidFill>
                  <a:schemeClr val="bg2">
                    <a:lumMod val="40000"/>
                    <a:lumOff val="60000"/>
                  </a:schemeClr>
                </a:solidFill>
              </a:rPr>
              <a:t>Managing all bookings.</a:t>
            </a:r>
          </a:p>
          <a:p>
            <a:endParaRPr lang="en-IN" sz="2800" dirty="0">
              <a:solidFill>
                <a:schemeClr val="bg2">
                  <a:lumMod val="40000"/>
                  <a:lumOff val="60000"/>
                </a:schemeClr>
              </a:solidFill>
            </a:endParaRPr>
          </a:p>
          <a:p>
            <a:r>
              <a:rPr lang="en-IN" sz="2800" dirty="0">
                <a:solidFill>
                  <a:schemeClr val="bg2">
                    <a:lumMod val="40000"/>
                    <a:lumOff val="60000"/>
                  </a:schemeClr>
                </a:solidFill>
              </a:rPr>
              <a:t>Managing all the </a:t>
            </a:r>
            <a:r>
              <a:rPr lang="en-IN" sz="2800" dirty="0" smtClean="0">
                <a:solidFill>
                  <a:schemeClr val="bg2">
                    <a:lumMod val="40000"/>
                    <a:lumOff val="60000"/>
                  </a:schemeClr>
                </a:solidFill>
              </a:rPr>
              <a:t>customers</a:t>
            </a:r>
            <a:endParaRPr lang="en-IN" sz="2800" dirty="0">
              <a:solidFill>
                <a:schemeClr val="bg2">
                  <a:lumMod val="40000"/>
                  <a:lumOff val="60000"/>
                </a:schemeClr>
              </a:solidFill>
            </a:endParaRPr>
          </a:p>
          <a:p>
            <a:endParaRPr lang="en-IN" sz="2800" dirty="0">
              <a:solidFill>
                <a:schemeClr val="bg2">
                  <a:lumMod val="40000"/>
                  <a:lumOff val="60000"/>
                </a:schemeClr>
              </a:solidFill>
            </a:endParaRPr>
          </a:p>
          <a:p>
            <a:r>
              <a:rPr lang="en-IN" sz="2800" dirty="0" smtClean="0">
                <a:solidFill>
                  <a:schemeClr val="bg2">
                    <a:lumMod val="40000"/>
                    <a:lumOff val="60000"/>
                  </a:schemeClr>
                </a:solidFill>
              </a:rPr>
              <a:t>Managing all the service providers.</a:t>
            </a:r>
          </a:p>
          <a:p>
            <a:endParaRPr lang="en-IN" sz="2800" dirty="0">
              <a:solidFill>
                <a:schemeClr val="bg2">
                  <a:lumMod val="40000"/>
                  <a:lumOff val="60000"/>
                </a:schemeClr>
              </a:solidFill>
            </a:endParaRPr>
          </a:p>
          <a:p>
            <a:r>
              <a:rPr lang="en-IN" sz="2800" dirty="0">
                <a:solidFill>
                  <a:schemeClr val="bg2">
                    <a:lumMod val="40000"/>
                    <a:lumOff val="60000"/>
                  </a:schemeClr>
                </a:solidFill>
              </a:rPr>
              <a:t>Paper work is reduced due to record stored </a:t>
            </a:r>
            <a:r>
              <a:rPr lang="en-IN" sz="2800" dirty="0" smtClean="0">
                <a:solidFill>
                  <a:schemeClr val="bg2">
                    <a:lumMod val="40000"/>
                    <a:lumOff val="60000"/>
                  </a:schemeClr>
                </a:solidFill>
              </a:rPr>
              <a:t>in online </a:t>
            </a:r>
            <a:r>
              <a:rPr lang="en-IN" sz="2800" dirty="0">
                <a:solidFill>
                  <a:schemeClr val="bg2">
                    <a:lumMod val="40000"/>
                    <a:lumOff val="60000"/>
                  </a:schemeClr>
                </a:solidFill>
              </a:rPr>
              <a:t>manner</a:t>
            </a:r>
          </a:p>
        </p:txBody>
      </p:sp>
    </p:spTree>
    <p:extLst>
      <p:ext uri="{BB962C8B-B14F-4D97-AF65-F5344CB8AC3E}">
        <p14:creationId xmlns:p14="http://schemas.microsoft.com/office/powerpoint/2010/main" val="2209553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5405" y="193183"/>
            <a:ext cx="8825658" cy="579549"/>
          </a:xfrm>
        </p:spPr>
        <p:txBody>
          <a:bodyPr>
            <a:normAutofit/>
          </a:bodyPr>
          <a:lstStyle/>
          <a:p>
            <a:r>
              <a:rPr lang="en-IN" sz="2400" dirty="0" smtClean="0"/>
              <a:t>Conclusion:</a:t>
            </a:r>
            <a:endParaRPr lang="en-IN" sz="2400" dirty="0"/>
          </a:p>
        </p:txBody>
      </p:sp>
      <p:sp>
        <p:nvSpPr>
          <p:cNvPr id="4" name="Rectangle 3"/>
          <p:cNvSpPr/>
          <p:nvPr/>
        </p:nvSpPr>
        <p:spPr>
          <a:xfrm>
            <a:off x="450246" y="772732"/>
            <a:ext cx="11282408" cy="5909310"/>
          </a:xfrm>
          <a:prstGeom prst="rect">
            <a:avLst/>
          </a:prstGeom>
        </p:spPr>
        <p:txBody>
          <a:bodyPr wrap="square">
            <a:spAutoFit/>
          </a:bodyPr>
          <a:lstStyle/>
          <a:p>
            <a:r>
              <a:rPr lang="en-IN" dirty="0">
                <a:solidFill>
                  <a:schemeClr val="bg2">
                    <a:lumMod val="40000"/>
                    <a:lumOff val="60000"/>
                  </a:schemeClr>
                </a:solidFill>
              </a:rPr>
              <a:t>In conclusion, the online services for mechanics, plumbing, and electricians have revolutionized the traditional way of availing services. With the increasing use of smartphones and the internet, customers are finding it easier to book services online rather than physically visiting the service provider. The online services have not only made it more convenient for customers but have also opened up new opportunities for service providers to expand their business.</a:t>
            </a:r>
          </a:p>
          <a:p>
            <a:endParaRPr lang="en-IN" dirty="0">
              <a:solidFill>
                <a:schemeClr val="bg2">
                  <a:lumMod val="40000"/>
                  <a:lumOff val="60000"/>
                </a:schemeClr>
              </a:solidFill>
            </a:endParaRPr>
          </a:p>
          <a:p>
            <a:r>
              <a:rPr lang="en-IN" dirty="0">
                <a:solidFill>
                  <a:schemeClr val="bg2">
                    <a:lumMod val="40000"/>
                    <a:lumOff val="60000"/>
                  </a:schemeClr>
                </a:solidFill>
              </a:rPr>
              <a:t>The advantages of online services include easy booking, quick response, and availability of a variety of service providers to choose from. Moreover, the online service providers offer competitive pricing, transparency in pricing, and quality assurance, which ensures customer satisfaction. The service providers also benefit from increased visibility, enhanced reputation, and efficient management of resources.</a:t>
            </a:r>
          </a:p>
          <a:p>
            <a:endParaRPr lang="en-IN" dirty="0">
              <a:solidFill>
                <a:schemeClr val="bg2">
                  <a:lumMod val="40000"/>
                  <a:lumOff val="60000"/>
                </a:schemeClr>
              </a:solidFill>
            </a:endParaRPr>
          </a:p>
          <a:p>
            <a:r>
              <a:rPr lang="en-IN" dirty="0">
                <a:solidFill>
                  <a:schemeClr val="bg2">
                    <a:lumMod val="40000"/>
                    <a:lumOff val="60000"/>
                  </a:schemeClr>
                </a:solidFill>
              </a:rPr>
              <a:t>However, there are some challenges associated with online services such as managing customer expectations, ensuring timely service, and dealing with customer complaints. The service providers need to have a robust system in place to address these challenges and provide an excellent customer experience.</a:t>
            </a:r>
          </a:p>
          <a:p>
            <a:endParaRPr lang="en-IN" dirty="0">
              <a:solidFill>
                <a:schemeClr val="bg2">
                  <a:lumMod val="40000"/>
                  <a:lumOff val="60000"/>
                </a:schemeClr>
              </a:solidFill>
            </a:endParaRPr>
          </a:p>
          <a:p>
            <a:r>
              <a:rPr lang="en-IN" dirty="0">
                <a:solidFill>
                  <a:schemeClr val="bg2">
                    <a:lumMod val="40000"/>
                    <a:lumOff val="60000"/>
                  </a:schemeClr>
                </a:solidFill>
              </a:rPr>
              <a:t>Overall, the online services for mechanics, plumbing, and electricians have disrupted the traditional service industry and have provided a new and convenient way for customers to avail themselves of services. As technology continues to evolve, we can expect more innovative solutions to emerge in the future.</a:t>
            </a:r>
          </a:p>
        </p:txBody>
      </p:sp>
    </p:spTree>
    <p:extLst>
      <p:ext uri="{BB962C8B-B14F-4D97-AF65-F5344CB8AC3E}">
        <p14:creationId xmlns:p14="http://schemas.microsoft.com/office/powerpoint/2010/main" val="4137087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766" y="168733"/>
            <a:ext cx="8825658" cy="502958"/>
          </a:xfrm>
        </p:spPr>
        <p:txBody>
          <a:bodyPr>
            <a:normAutofit/>
          </a:bodyPr>
          <a:lstStyle/>
          <a:p>
            <a:r>
              <a:rPr lang="en-IN" sz="2400" dirty="0" smtClean="0"/>
              <a:t>Future enhancements:</a:t>
            </a:r>
            <a:endParaRPr lang="en-IN" sz="2400" dirty="0"/>
          </a:p>
        </p:txBody>
      </p:sp>
      <p:sp>
        <p:nvSpPr>
          <p:cNvPr id="4" name="Rectangle 3"/>
          <p:cNvSpPr/>
          <p:nvPr/>
        </p:nvSpPr>
        <p:spPr>
          <a:xfrm>
            <a:off x="0" y="671691"/>
            <a:ext cx="12192000" cy="6186309"/>
          </a:xfrm>
          <a:prstGeom prst="rect">
            <a:avLst/>
          </a:prstGeom>
        </p:spPr>
        <p:txBody>
          <a:bodyPr wrap="square">
            <a:spAutoFit/>
          </a:bodyPr>
          <a:lstStyle/>
          <a:p>
            <a:r>
              <a:rPr lang="en-IN" dirty="0">
                <a:solidFill>
                  <a:schemeClr val="bg2">
                    <a:lumMod val="40000"/>
                    <a:lumOff val="60000"/>
                  </a:schemeClr>
                </a:solidFill>
              </a:rPr>
              <a:t>The future scope for online services like mechanic, plumbing, and electrician is vast, and there are several opportunities to explore. Here are some of the potential areas for growth:</a:t>
            </a:r>
          </a:p>
          <a:p>
            <a:endParaRPr lang="en-IN" dirty="0">
              <a:solidFill>
                <a:schemeClr val="bg2">
                  <a:lumMod val="40000"/>
                  <a:lumOff val="60000"/>
                </a:schemeClr>
              </a:solidFill>
            </a:endParaRPr>
          </a:p>
          <a:p>
            <a:r>
              <a:rPr lang="en-IN" dirty="0">
                <a:solidFill>
                  <a:schemeClr val="bg2">
                    <a:lumMod val="40000"/>
                    <a:lumOff val="60000"/>
                  </a:schemeClr>
                </a:solidFill>
              </a:rPr>
              <a:t>Expansion to new geographical areas: Online service providers can expand their services to new geographical areas and tap into new markets. This can be achieved by partnering with local service providers or hiring new professionals.</a:t>
            </a:r>
          </a:p>
          <a:p>
            <a:endParaRPr lang="en-IN" dirty="0">
              <a:solidFill>
                <a:schemeClr val="bg2">
                  <a:lumMod val="40000"/>
                  <a:lumOff val="60000"/>
                </a:schemeClr>
              </a:solidFill>
            </a:endParaRPr>
          </a:p>
          <a:p>
            <a:r>
              <a:rPr lang="en-IN" dirty="0">
                <a:solidFill>
                  <a:schemeClr val="bg2">
                    <a:lumMod val="40000"/>
                    <a:lumOff val="60000"/>
                  </a:schemeClr>
                </a:solidFill>
              </a:rPr>
              <a:t>Integration with smart home devices: With the increasing adoption of smart home devices, online service providers can integrate their services with these devices. This will enable customers to book services automatically when a device detects a problem.</a:t>
            </a:r>
          </a:p>
          <a:p>
            <a:endParaRPr lang="en-IN" dirty="0">
              <a:solidFill>
                <a:schemeClr val="bg2">
                  <a:lumMod val="40000"/>
                  <a:lumOff val="60000"/>
                </a:schemeClr>
              </a:solidFill>
            </a:endParaRPr>
          </a:p>
          <a:p>
            <a:r>
              <a:rPr lang="en-IN" dirty="0">
                <a:solidFill>
                  <a:schemeClr val="bg2">
                    <a:lumMod val="40000"/>
                    <a:lumOff val="60000"/>
                  </a:schemeClr>
                </a:solidFill>
              </a:rPr>
              <a:t>Offering new services: Online service providers can expand their offerings and include new services that complement their existing services. For example, a plumbing service provider can offer water quality testing services</a:t>
            </a:r>
            <a:r>
              <a:rPr lang="en-IN" dirty="0" smtClean="0">
                <a:solidFill>
                  <a:schemeClr val="bg2">
                    <a:lumMod val="40000"/>
                    <a:lumOff val="60000"/>
                  </a:schemeClr>
                </a:solidFill>
              </a:rPr>
              <a:t>.</a:t>
            </a:r>
          </a:p>
          <a:p>
            <a:endParaRPr lang="en-IN" dirty="0">
              <a:solidFill>
                <a:schemeClr val="bg2">
                  <a:lumMod val="40000"/>
                  <a:lumOff val="60000"/>
                </a:schemeClr>
              </a:solidFill>
            </a:endParaRPr>
          </a:p>
          <a:p>
            <a:r>
              <a:rPr lang="en-IN" dirty="0">
                <a:solidFill>
                  <a:schemeClr val="bg2">
                    <a:lumMod val="40000"/>
                    <a:lumOff val="60000"/>
                  </a:schemeClr>
                </a:solidFill>
              </a:rPr>
              <a:t>Building partnerships with other online service providers: Online service providers can build partnerships with other service providers such as car wash or house cleaning services, which will create cross-selling opportunities.</a:t>
            </a:r>
          </a:p>
          <a:p>
            <a:endParaRPr lang="en-IN" dirty="0">
              <a:solidFill>
                <a:schemeClr val="bg2">
                  <a:lumMod val="40000"/>
                  <a:lumOff val="60000"/>
                </a:schemeClr>
              </a:solidFill>
            </a:endParaRPr>
          </a:p>
          <a:p>
            <a:r>
              <a:rPr lang="en-IN" dirty="0">
                <a:solidFill>
                  <a:schemeClr val="bg2">
                    <a:lumMod val="40000"/>
                    <a:lumOff val="60000"/>
                  </a:schemeClr>
                </a:solidFill>
              </a:rPr>
              <a:t>Overall, the online service industry for mechanics, plumbing, and electricians is still in its infancy, and there are ample opportunities to innovate and grow. Service providers who can adapt to the changing market dynamics and provide excellent customer experiences will stand to benefit in the long run.</a:t>
            </a:r>
          </a:p>
        </p:txBody>
      </p:sp>
    </p:spTree>
    <p:extLst>
      <p:ext uri="{BB962C8B-B14F-4D97-AF65-F5344CB8AC3E}">
        <p14:creationId xmlns:p14="http://schemas.microsoft.com/office/powerpoint/2010/main" val="219581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8185" y="324395"/>
            <a:ext cx="10097037" cy="5782865"/>
          </a:xfrm>
          <a:prstGeom prst="rect">
            <a:avLst/>
          </a:prstGeom>
        </p:spPr>
        <p:txBody>
          <a:bodyPr wrap="square">
            <a:spAutoFit/>
          </a:bodyPr>
          <a:lstStyle/>
          <a:p>
            <a:pPr>
              <a:lnSpc>
                <a:spcPct val="107000"/>
              </a:lnSpc>
              <a:spcAft>
                <a:spcPts val="800"/>
              </a:spcAft>
            </a:pPr>
            <a:r>
              <a:rPr lang="en-IN" sz="3200"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Objectives:</a:t>
            </a:r>
            <a:endParaRPr lang="en-IN" sz="1600"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To achieve the primary aim, the following objectives will be addressed in this project report:</a:t>
            </a:r>
            <a:endParaRPr lang="en-IN" sz="1600"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1.</a:t>
            </a:r>
            <a:r>
              <a:rPr lang="en-IN" sz="800" spc="75" dirty="0">
                <a:solidFill>
                  <a:schemeClr val="bg2">
                    <a:lumMod val="40000"/>
                    <a:lumOff val="6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To examine the current landscape of online services for mechanic, plumber, and electrician and to identify the major players in the market.</a:t>
            </a:r>
            <a:endParaRPr lang="en-IN" sz="1600"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2.</a:t>
            </a:r>
            <a:r>
              <a:rPr lang="en-IN" sz="800" spc="75" dirty="0">
                <a:solidFill>
                  <a:schemeClr val="bg2">
                    <a:lumMod val="40000"/>
                    <a:lumOff val="6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To </a:t>
            </a:r>
            <a:r>
              <a:rPr lang="en-IN" spc="75" dirty="0" err="1">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analyze</a:t>
            </a: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 the benefits of online services, including their convenience, accessibility, and cost-effectiveness, and to provide examples of successful implementations of these services.</a:t>
            </a:r>
            <a:endParaRPr lang="en-IN" sz="1600"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3.</a:t>
            </a:r>
            <a:r>
              <a:rPr lang="en-IN" sz="800" spc="75" dirty="0">
                <a:solidFill>
                  <a:schemeClr val="bg2">
                    <a:lumMod val="40000"/>
                    <a:lumOff val="6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To explore the challenges faced by service providers, including maintaining quality standards, managing customer expectations, building trust, and remaining competitive in a rapidly evolving market.</a:t>
            </a:r>
            <a:endParaRPr lang="en-IN" sz="1600"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4.</a:t>
            </a:r>
            <a:r>
              <a:rPr lang="en-IN" sz="800" spc="75" dirty="0">
                <a:solidFill>
                  <a:schemeClr val="bg2">
                    <a:lumMod val="40000"/>
                    <a:lumOff val="6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To assess the impact of online services on society, including their potential to create job opportunities, improve the efficiency of service delivery, and reduce environmental impact.</a:t>
            </a:r>
            <a:endParaRPr lang="en-IN" sz="1600"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5.</a:t>
            </a:r>
            <a:r>
              <a:rPr lang="en-IN" sz="800" spc="75" dirty="0">
                <a:solidFill>
                  <a:schemeClr val="bg2">
                    <a:lumMod val="40000"/>
                    <a:lumOff val="6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To provide recommendations for service providers, policymakers, and researchers to address the challenges and opportunities in the online services industry.</a:t>
            </a:r>
            <a:endParaRPr lang="en-IN" sz="1600"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6.</a:t>
            </a:r>
            <a:r>
              <a:rPr lang="en-IN" sz="800" spc="75" dirty="0">
                <a:solidFill>
                  <a:schemeClr val="bg2">
                    <a:lumMod val="40000"/>
                    <a:lumOff val="6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pc="75" dirty="0">
                <a:solidFill>
                  <a:schemeClr val="bg2">
                    <a:lumMod val="40000"/>
                    <a:lumOff val="60000"/>
                  </a:schemeClr>
                </a:solidFill>
                <a:latin typeface="Calibri" panose="020F0502020204030204" pitchFamily="34" charset="0"/>
                <a:ea typeface="Times New Roman" panose="02020603050405020304" pitchFamily="18" charset="0"/>
                <a:cs typeface="Times New Roman" panose="02020603050405020304" pitchFamily="18" charset="0"/>
              </a:rPr>
              <a:t>To evaluate the future potential of online services for mechanic, plumber, and electrician, including the potential for expansion into new markets and the impact of emerging technologies on the industry.</a:t>
            </a:r>
            <a:endParaRPr lang="en-IN" sz="1600" spc="75" dirty="0">
              <a:solidFill>
                <a:schemeClr val="bg2">
                  <a:lumMod val="40000"/>
                  <a:lumOff val="6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89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8896" y="478132"/>
            <a:ext cx="8787684" cy="3539430"/>
          </a:xfrm>
          <a:prstGeom prst="rect">
            <a:avLst/>
          </a:prstGeom>
        </p:spPr>
        <p:txBody>
          <a:bodyPr wrap="square">
            <a:spAutoFit/>
          </a:bodyPr>
          <a:lstStyle/>
          <a:p>
            <a:r>
              <a:rPr lang="en-IN" sz="3200" dirty="0">
                <a:solidFill>
                  <a:schemeClr val="bg2">
                    <a:lumMod val="40000"/>
                    <a:lumOff val="60000"/>
                  </a:schemeClr>
                </a:solidFill>
              </a:rPr>
              <a:t>References</a:t>
            </a:r>
          </a:p>
          <a:p>
            <a:endParaRPr lang="en-IN" sz="2400" dirty="0">
              <a:solidFill>
                <a:schemeClr val="bg2">
                  <a:lumMod val="40000"/>
                  <a:lumOff val="60000"/>
                </a:schemeClr>
              </a:solidFill>
            </a:endParaRPr>
          </a:p>
          <a:p>
            <a:r>
              <a:rPr lang="en-IN" sz="2400" dirty="0">
                <a:solidFill>
                  <a:schemeClr val="bg2">
                    <a:lumMod val="40000"/>
                    <a:lumOff val="60000"/>
                  </a:schemeClr>
                </a:solidFill>
              </a:rPr>
              <a:t>https://www.w3schools.com/html/</a:t>
            </a:r>
          </a:p>
          <a:p>
            <a:endParaRPr lang="en-IN" sz="2400" dirty="0">
              <a:solidFill>
                <a:schemeClr val="bg2">
                  <a:lumMod val="40000"/>
                  <a:lumOff val="60000"/>
                </a:schemeClr>
              </a:solidFill>
            </a:endParaRPr>
          </a:p>
          <a:p>
            <a:r>
              <a:rPr lang="en-IN" sz="2400" dirty="0">
                <a:solidFill>
                  <a:schemeClr val="bg2">
                    <a:lumMod val="40000"/>
                    <a:lumOff val="60000"/>
                  </a:schemeClr>
                </a:solidFill>
              </a:rPr>
              <a:t>https://stackoverflow.com/questions/tagged/reactjs</a:t>
            </a:r>
          </a:p>
          <a:p>
            <a:endParaRPr lang="en-IN" sz="2400" dirty="0">
              <a:solidFill>
                <a:schemeClr val="bg2">
                  <a:lumMod val="40000"/>
                  <a:lumOff val="60000"/>
                </a:schemeClr>
              </a:solidFill>
            </a:endParaRPr>
          </a:p>
          <a:p>
            <a:r>
              <a:rPr lang="en-IN" sz="2400" dirty="0">
                <a:solidFill>
                  <a:schemeClr val="bg2">
                    <a:lumMod val="40000"/>
                    <a:lumOff val="60000"/>
                  </a:schemeClr>
                </a:solidFill>
              </a:rPr>
              <a:t>https://stackoverflow.com/questions/tagged/mysql</a:t>
            </a:r>
          </a:p>
          <a:p>
            <a:endParaRPr lang="en-IN" sz="2400" dirty="0">
              <a:solidFill>
                <a:schemeClr val="bg2">
                  <a:lumMod val="40000"/>
                  <a:lumOff val="60000"/>
                </a:schemeClr>
              </a:solidFill>
            </a:endParaRPr>
          </a:p>
          <a:p>
            <a:r>
              <a:rPr lang="en-IN" sz="2400" dirty="0">
                <a:solidFill>
                  <a:schemeClr val="bg2">
                    <a:lumMod val="40000"/>
                    <a:lumOff val="60000"/>
                  </a:schemeClr>
                </a:solidFill>
              </a:rPr>
              <a:t>https://stackoverflow.com/questions/tagged/spring-boot</a:t>
            </a:r>
          </a:p>
        </p:txBody>
      </p:sp>
    </p:spTree>
    <p:extLst>
      <p:ext uri="{BB962C8B-B14F-4D97-AF65-F5344CB8AC3E}">
        <p14:creationId xmlns:p14="http://schemas.microsoft.com/office/powerpoint/2010/main" val="915213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4248" y="566670"/>
            <a:ext cx="8319752" cy="3539430"/>
          </a:xfrm>
          <a:prstGeom prst="rect">
            <a:avLst/>
          </a:prstGeom>
        </p:spPr>
        <p:txBody>
          <a:bodyPr wrap="square">
            <a:spAutoFit/>
          </a:bodyPr>
          <a:lstStyle/>
          <a:p>
            <a:pPr marL="457200" indent="-457200">
              <a:buFont typeface="Arial" panose="020B0604020202020204" pitchFamily="34" charset="0"/>
              <a:buChar char="•"/>
            </a:pPr>
            <a:r>
              <a:rPr lang="en-IN" sz="3200" dirty="0">
                <a:solidFill>
                  <a:schemeClr val="bg2">
                    <a:lumMod val="40000"/>
                    <a:lumOff val="60000"/>
                  </a:schemeClr>
                </a:solidFill>
              </a:rPr>
              <a:t>Technology </a:t>
            </a:r>
            <a:r>
              <a:rPr lang="en-IN" sz="3200" dirty="0" smtClean="0">
                <a:solidFill>
                  <a:schemeClr val="bg2">
                    <a:lumMod val="40000"/>
                    <a:lumOff val="60000"/>
                  </a:schemeClr>
                </a:solidFill>
              </a:rPr>
              <a:t>Used:</a:t>
            </a:r>
            <a:endParaRPr lang="en-IN" sz="3200" dirty="0">
              <a:solidFill>
                <a:schemeClr val="bg2">
                  <a:lumMod val="40000"/>
                  <a:lumOff val="60000"/>
                </a:schemeClr>
              </a:solidFill>
            </a:endParaRPr>
          </a:p>
          <a:p>
            <a:pPr marL="457200" indent="-457200">
              <a:buFont typeface="Arial" panose="020B0604020202020204" pitchFamily="34" charset="0"/>
              <a:buChar char="•"/>
            </a:pPr>
            <a:endParaRPr lang="en-IN" sz="3200" dirty="0">
              <a:solidFill>
                <a:schemeClr val="bg2">
                  <a:lumMod val="40000"/>
                  <a:lumOff val="60000"/>
                </a:schemeClr>
              </a:solidFill>
            </a:endParaRPr>
          </a:p>
          <a:p>
            <a:pPr marL="457200" indent="-457200">
              <a:buFont typeface="Arial" panose="020B0604020202020204" pitchFamily="34" charset="0"/>
              <a:buChar char="•"/>
            </a:pPr>
            <a:r>
              <a:rPr lang="en-IN" sz="3200" dirty="0">
                <a:solidFill>
                  <a:schemeClr val="bg2">
                    <a:lumMod val="40000"/>
                    <a:lumOff val="60000"/>
                  </a:schemeClr>
                </a:solidFill>
              </a:rPr>
              <a:t>Front End :- React JS</a:t>
            </a:r>
          </a:p>
          <a:p>
            <a:pPr marL="457200" indent="-457200">
              <a:buFont typeface="Arial" panose="020B0604020202020204" pitchFamily="34" charset="0"/>
              <a:buChar char="•"/>
            </a:pPr>
            <a:endParaRPr lang="en-IN" sz="3200" dirty="0">
              <a:solidFill>
                <a:schemeClr val="bg2">
                  <a:lumMod val="40000"/>
                  <a:lumOff val="60000"/>
                </a:schemeClr>
              </a:solidFill>
            </a:endParaRPr>
          </a:p>
          <a:p>
            <a:pPr marL="457200" indent="-457200">
              <a:buFont typeface="Arial" panose="020B0604020202020204" pitchFamily="34" charset="0"/>
              <a:buChar char="•"/>
            </a:pPr>
            <a:r>
              <a:rPr lang="en-IN" sz="3200" dirty="0">
                <a:solidFill>
                  <a:schemeClr val="bg2">
                    <a:lumMod val="40000"/>
                    <a:lumOff val="60000"/>
                  </a:schemeClr>
                </a:solidFill>
              </a:rPr>
              <a:t>Back End :- Java Spring Boot API</a:t>
            </a:r>
          </a:p>
          <a:p>
            <a:pPr marL="457200" indent="-457200">
              <a:buFont typeface="Arial" panose="020B0604020202020204" pitchFamily="34" charset="0"/>
              <a:buChar char="•"/>
            </a:pPr>
            <a:endParaRPr lang="en-IN" sz="3200" dirty="0">
              <a:solidFill>
                <a:schemeClr val="bg2">
                  <a:lumMod val="40000"/>
                  <a:lumOff val="60000"/>
                </a:schemeClr>
              </a:solidFill>
            </a:endParaRPr>
          </a:p>
          <a:p>
            <a:pPr marL="457200" indent="-457200">
              <a:buFont typeface="Arial" panose="020B0604020202020204" pitchFamily="34" charset="0"/>
              <a:buChar char="•"/>
            </a:pPr>
            <a:r>
              <a:rPr lang="en-IN" sz="3200" dirty="0">
                <a:solidFill>
                  <a:schemeClr val="bg2">
                    <a:lumMod val="40000"/>
                    <a:lumOff val="60000"/>
                  </a:schemeClr>
                </a:solidFill>
              </a:rPr>
              <a:t>Database :- MySQL</a:t>
            </a:r>
          </a:p>
        </p:txBody>
      </p:sp>
    </p:spTree>
    <p:extLst>
      <p:ext uri="{BB962C8B-B14F-4D97-AF65-F5344CB8AC3E}">
        <p14:creationId xmlns:p14="http://schemas.microsoft.com/office/powerpoint/2010/main" val="233864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27301" y="1378040"/>
            <a:ext cx="8538693" cy="4154984"/>
          </a:xfrm>
          <a:prstGeom prst="rect">
            <a:avLst/>
          </a:prstGeom>
        </p:spPr>
        <p:txBody>
          <a:bodyPr wrap="square">
            <a:spAutoFit/>
          </a:bodyPr>
          <a:lstStyle/>
          <a:p>
            <a:r>
              <a:rPr lang="en-IN" sz="2400" dirty="0">
                <a:solidFill>
                  <a:schemeClr val="bg2">
                    <a:lumMod val="40000"/>
                    <a:lumOff val="60000"/>
                  </a:schemeClr>
                </a:solidFill>
              </a:rPr>
              <a:t>UML Diagrams</a:t>
            </a:r>
          </a:p>
          <a:p>
            <a:endParaRPr lang="en-IN" sz="2400" dirty="0">
              <a:solidFill>
                <a:schemeClr val="bg2">
                  <a:lumMod val="40000"/>
                  <a:lumOff val="60000"/>
                </a:schemeClr>
              </a:solidFill>
            </a:endParaRPr>
          </a:p>
          <a:p>
            <a:pPr marL="342900" indent="-342900">
              <a:buFont typeface="Wingdings" panose="05000000000000000000" pitchFamily="2" charset="2"/>
              <a:buChar char="q"/>
            </a:pPr>
            <a:r>
              <a:rPr lang="en-IN" sz="2400" dirty="0">
                <a:solidFill>
                  <a:schemeClr val="bg2">
                    <a:lumMod val="40000"/>
                    <a:lumOff val="60000"/>
                  </a:schemeClr>
                </a:solidFill>
              </a:rPr>
              <a:t>ER Diagram</a:t>
            </a:r>
          </a:p>
          <a:p>
            <a:pPr marL="342900" indent="-342900">
              <a:buFont typeface="Wingdings" panose="05000000000000000000" pitchFamily="2" charset="2"/>
              <a:buChar char="q"/>
            </a:pPr>
            <a:endParaRPr lang="en-IN" sz="2400" dirty="0">
              <a:solidFill>
                <a:schemeClr val="bg2">
                  <a:lumMod val="40000"/>
                  <a:lumOff val="60000"/>
                </a:schemeClr>
              </a:solidFill>
            </a:endParaRPr>
          </a:p>
          <a:p>
            <a:pPr marL="342900" indent="-342900">
              <a:buFont typeface="Wingdings" panose="05000000000000000000" pitchFamily="2" charset="2"/>
              <a:buChar char="q"/>
            </a:pPr>
            <a:r>
              <a:rPr lang="en-IN" sz="2400" dirty="0">
                <a:solidFill>
                  <a:schemeClr val="bg2">
                    <a:lumMod val="40000"/>
                    <a:lumOff val="60000"/>
                  </a:schemeClr>
                </a:solidFill>
              </a:rPr>
              <a:t>Use case Diagram</a:t>
            </a:r>
          </a:p>
          <a:p>
            <a:pPr marL="342900" indent="-342900">
              <a:buFont typeface="Wingdings" panose="05000000000000000000" pitchFamily="2" charset="2"/>
              <a:buChar char="q"/>
            </a:pPr>
            <a:endParaRPr lang="en-IN" sz="2400" dirty="0">
              <a:solidFill>
                <a:schemeClr val="bg2">
                  <a:lumMod val="40000"/>
                  <a:lumOff val="60000"/>
                </a:schemeClr>
              </a:solidFill>
            </a:endParaRPr>
          </a:p>
          <a:p>
            <a:pPr marL="342900" indent="-342900">
              <a:buFont typeface="Wingdings" panose="05000000000000000000" pitchFamily="2" charset="2"/>
              <a:buChar char="q"/>
            </a:pPr>
            <a:r>
              <a:rPr lang="en-IN" sz="2400" dirty="0">
                <a:solidFill>
                  <a:schemeClr val="bg2">
                    <a:lumMod val="40000"/>
                    <a:lumOff val="60000"/>
                  </a:schemeClr>
                </a:solidFill>
              </a:rPr>
              <a:t>Data Flow Diagram</a:t>
            </a:r>
          </a:p>
          <a:p>
            <a:pPr marL="342900" indent="-342900">
              <a:buFont typeface="Wingdings" panose="05000000000000000000" pitchFamily="2" charset="2"/>
              <a:buChar char="q"/>
            </a:pPr>
            <a:endParaRPr lang="en-IN" sz="2400" dirty="0">
              <a:solidFill>
                <a:schemeClr val="bg2">
                  <a:lumMod val="40000"/>
                  <a:lumOff val="60000"/>
                </a:schemeClr>
              </a:solidFill>
            </a:endParaRPr>
          </a:p>
          <a:p>
            <a:pPr marL="342900" indent="-342900">
              <a:buFont typeface="Wingdings" panose="05000000000000000000" pitchFamily="2" charset="2"/>
              <a:buChar char="q"/>
            </a:pPr>
            <a:r>
              <a:rPr lang="en-IN" sz="2400" dirty="0">
                <a:solidFill>
                  <a:schemeClr val="bg2">
                    <a:lumMod val="40000"/>
                    <a:lumOff val="60000"/>
                  </a:schemeClr>
                </a:solidFill>
              </a:rPr>
              <a:t>Activity Diagram</a:t>
            </a:r>
          </a:p>
          <a:p>
            <a:pPr marL="342900" indent="-342900">
              <a:buFont typeface="Wingdings" panose="05000000000000000000" pitchFamily="2" charset="2"/>
              <a:buChar char="q"/>
            </a:pPr>
            <a:endParaRPr lang="en-IN" sz="2400" dirty="0">
              <a:solidFill>
                <a:schemeClr val="bg2">
                  <a:lumMod val="40000"/>
                  <a:lumOff val="60000"/>
                </a:schemeClr>
              </a:solidFill>
            </a:endParaRPr>
          </a:p>
          <a:p>
            <a:pPr marL="342900" indent="-342900">
              <a:buFont typeface="Wingdings" panose="05000000000000000000" pitchFamily="2" charset="2"/>
              <a:buChar char="q"/>
            </a:pPr>
            <a:r>
              <a:rPr lang="en-IN" sz="2400" dirty="0">
                <a:solidFill>
                  <a:schemeClr val="bg2">
                    <a:lumMod val="40000"/>
                    <a:lumOff val="60000"/>
                  </a:schemeClr>
                </a:solidFill>
              </a:rPr>
              <a:t>Class Diagram</a:t>
            </a:r>
          </a:p>
        </p:txBody>
      </p:sp>
    </p:spTree>
    <p:extLst>
      <p:ext uri="{BB962C8B-B14F-4D97-AF65-F5344CB8AC3E}">
        <p14:creationId xmlns:p14="http://schemas.microsoft.com/office/powerpoint/2010/main" val="305388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45107" y="12197"/>
            <a:ext cx="8825658" cy="605989"/>
          </a:xfrm>
        </p:spPr>
        <p:txBody>
          <a:bodyPr/>
          <a:lstStyle/>
          <a:p>
            <a:r>
              <a:rPr lang="en-IN" dirty="0" smtClean="0"/>
              <a:t>E-r diagram (</a:t>
            </a:r>
            <a:r>
              <a:rPr lang="en-IN" dirty="0" err="1" smtClean="0"/>
              <a:t>db</a:t>
            </a:r>
            <a:r>
              <a:rPr lang="en-IN" dirty="0" smtClean="0"/>
              <a:t> generated):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107" y="618187"/>
            <a:ext cx="8825658" cy="6053070"/>
          </a:xfrm>
          <a:prstGeom prst="rect">
            <a:avLst/>
          </a:prstGeom>
        </p:spPr>
      </p:pic>
    </p:spTree>
    <p:extLst>
      <p:ext uri="{BB962C8B-B14F-4D97-AF65-F5344CB8AC3E}">
        <p14:creationId xmlns:p14="http://schemas.microsoft.com/office/powerpoint/2010/main" val="397536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237" y="257577"/>
            <a:ext cx="8145887" cy="6355724"/>
          </a:xfrm>
          <a:prstGeom prst="rect">
            <a:avLst/>
          </a:prstGeom>
        </p:spPr>
      </p:pic>
    </p:spTree>
    <p:extLst>
      <p:ext uri="{BB962C8B-B14F-4D97-AF65-F5344CB8AC3E}">
        <p14:creationId xmlns:p14="http://schemas.microsoft.com/office/powerpoint/2010/main" val="1212744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408" y="308411"/>
            <a:ext cx="8825658" cy="515837"/>
          </a:xfrm>
        </p:spPr>
        <p:txBody>
          <a:bodyPr/>
          <a:lstStyle/>
          <a:p>
            <a:r>
              <a:rPr lang="en-IN" dirty="0" smtClean="0"/>
              <a:t>Use case diagram: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359" y="1287888"/>
            <a:ext cx="4227154" cy="5051268"/>
          </a:xfrm>
          <a:prstGeom prst="rect">
            <a:avLst/>
          </a:prstGeom>
        </p:spPr>
      </p:pic>
    </p:spTree>
    <p:extLst>
      <p:ext uri="{BB962C8B-B14F-4D97-AF65-F5344CB8AC3E}">
        <p14:creationId xmlns:p14="http://schemas.microsoft.com/office/powerpoint/2010/main" val="297009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TotalTime>
  <Words>896</Words>
  <Application>Microsoft Office PowerPoint</Application>
  <PresentationFormat>Widescreen</PresentationFormat>
  <Paragraphs>149</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Century Gothic</vt:lpstr>
      <vt:lpstr>Times New Roman</vt:lpstr>
      <vt:lpstr>Wingdings</vt:lpstr>
      <vt:lpstr>Wingdings 3</vt:lpstr>
      <vt:lpstr>Ion</vt:lpstr>
      <vt:lpstr> INSTITUTE FOR ADVANCED        COMPUTING AND SOFTWARE             DEVELOPMENT  AKURDI, PUNE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dc:title>
  <dc:creator>Swapnil Vaidya</dc:creator>
  <cp:lastModifiedBy>Swapnil Vaidya</cp:lastModifiedBy>
  <cp:revision>9</cp:revision>
  <dcterms:created xsi:type="dcterms:W3CDTF">2023-03-11T05:55:54Z</dcterms:created>
  <dcterms:modified xsi:type="dcterms:W3CDTF">2023-03-11T07:18:28Z</dcterms:modified>
</cp:coreProperties>
</file>