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870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11337" y="2141067"/>
            <a:ext cx="5826759" cy="1695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69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5812" y="849135"/>
            <a:ext cx="9354921" cy="135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3857" y="5353714"/>
            <a:ext cx="9296401" cy="1601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600"/>
              </a:lnSpc>
              <a:spcBef>
                <a:spcPts val="100"/>
              </a:spcBef>
            </a:pPr>
            <a:r>
              <a:rPr sz="3500" spc="-95" dirty="0">
                <a:solidFill>
                  <a:srgbClr val="FFFFFF"/>
                </a:solidFill>
              </a:rPr>
              <a:t>Implementing</a:t>
            </a:r>
            <a:r>
              <a:rPr sz="3500" spc="-195" dirty="0">
                <a:solidFill>
                  <a:srgbClr val="FFFFFF"/>
                </a:solidFill>
              </a:rPr>
              <a:t> </a:t>
            </a:r>
            <a:r>
              <a:rPr sz="3500" spc="-80" dirty="0">
                <a:solidFill>
                  <a:srgbClr val="FFFFFF"/>
                </a:solidFill>
              </a:rPr>
              <a:t>Hybrid</a:t>
            </a:r>
            <a:r>
              <a:rPr sz="3500" spc="-190" dirty="0">
                <a:solidFill>
                  <a:srgbClr val="FFFFFF"/>
                </a:solidFill>
              </a:rPr>
              <a:t> </a:t>
            </a:r>
            <a:r>
              <a:rPr sz="3500" spc="-10" dirty="0">
                <a:solidFill>
                  <a:srgbClr val="FFFFFF"/>
                </a:solidFill>
              </a:rPr>
              <a:t>Cloud </a:t>
            </a:r>
            <a:r>
              <a:rPr sz="3500" spc="-105" dirty="0">
                <a:solidFill>
                  <a:srgbClr val="FFFFFF"/>
                </a:solidFill>
              </a:rPr>
              <a:t>Solutions</a:t>
            </a:r>
            <a:r>
              <a:rPr sz="3500" spc="-195" dirty="0">
                <a:solidFill>
                  <a:srgbClr val="FFFFFF"/>
                </a:solidFill>
              </a:rPr>
              <a:t> </a:t>
            </a:r>
            <a:r>
              <a:rPr sz="3500" spc="-50" dirty="0">
                <a:solidFill>
                  <a:srgbClr val="FFFFFF"/>
                </a:solidFill>
              </a:rPr>
              <a:t>with</a:t>
            </a:r>
            <a:r>
              <a:rPr sz="3500" spc="-200" dirty="0">
                <a:solidFill>
                  <a:srgbClr val="FFFFFF"/>
                </a:solidFill>
              </a:rPr>
              <a:t> </a:t>
            </a:r>
            <a:r>
              <a:rPr sz="3500" spc="-80" dirty="0">
                <a:solidFill>
                  <a:srgbClr val="FFFFFF"/>
                </a:solidFill>
              </a:rPr>
              <a:t>Azure</a:t>
            </a:r>
            <a:r>
              <a:rPr sz="3500" spc="-200" dirty="0">
                <a:solidFill>
                  <a:srgbClr val="FFFFFF"/>
                </a:solidFill>
              </a:rPr>
              <a:t> </a:t>
            </a:r>
            <a:r>
              <a:rPr sz="3500" spc="-20" dirty="0">
                <a:solidFill>
                  <a:srgbClr val="FFFFFF"/>
                </a:solidFill>
              </a:rPr>
              <a:t>Data </a:t>
            </a:r>
            <a:r>
              <a:rPr sz="3500" spc="-60" dirty="0">
                <a:solidFill>
                  <a:srgbClr val="FFFFFF"/>
                </a:solidFill>
              </a:rPr>
              <a:t>Factory</a:t>
            </a:r>
            <a:r>
              <a:rPr sz="3500" spc="-240" dirty="0">
                <a:solidFill>
                  <a:srgbClr val="FFFFFF"/>
                </a:solidFill>
              </a:rPr>
              <a:t> </a:t>
            </a:r>
            <a:r>
              <a:rPr sz="3500" spc="-25" dirty="0">
                <a:solidFill>
                  <a:srgbClr val="FFFFFF"/>
                </a:solidFill>
              </a:rPr>
              <a:t>and</a:t>
            </a:r>
            <a:r>
              <a:rPr sz="3500" spc="-270" dirty="0">
                <a:solidFill>
                  <a:srgbClr val="FFFFFF"/>
                </a:solidFill>
              </a:rPr>
              <a:t> </a:t>
            </a:r>
            <a:r>
              <a:rPr sz="3500" spc="-10" dirty="0">
                <a:solidFill>
                  <a:srgbClr val="FFFFFF"/>
                </a:solidFill>
              </a:rPr>
              <a:t>Databricks</a:t>
            </a:r>
            <a:endParaRPr sz="35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1D5378A-5C63-F3B8-6CB7-747CF62572A5}"/>
              </a:ext>
            </a:extLst>
          </p:cNvPr>
          <p:cNvSpPr txBox="1">
            <a:spLocks/>
          </p:cNvSpPr>
          <p:nvPr/>
        </p:nvSpPr>
        <p:spPr>
          <a:xfrm>
            <a:off x="2799443" y="1103204"/>
            <a:ext cx="10838318" cy="7859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200" b="1" i="0">
                <a:solidFill>
                  <a:srgbClr val="FFAB4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marR="5080" algn="ctr">
              <a:lnSpc>
                <a:spcPct val="1006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</a:rPr>
              <a:t>Hexaware Data Engineering</a:t>
            </a:r>
            <a:endParaRPr lang="en-US" sz="540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70AD5D5-40B6-A046-EE4C-DF43056EDC58}"/>
              </a:ext>
            </a:extLst>
          </p:cNvPr>
          <p:cNvSpPr txBox="1">
            <a:spLocks/>
          </p:cNvSpPr>
          <p:nvPr/>
        </p:nvSpPr>
        <p:spPr>
          <a:xfrm>
            <a:off x="3663950" y="3778250"/>
            <a:ext cx="9973811" cy="528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200" b="1" i="0">
                <a:solidFill>
                  <a:srgbClr val="FFAB4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marR="5080" algn="ctr">
              <a:lnSpc>
                <a:spcPct val="100600"/>
              </a:lnSpc>
              <a:spcBef>
                <a:spcPts val="100"/>
              </a:spcBef>
            </a:pPr>
            <a:r>
              <a:rPr lang="en-US" sz="3600" u="sng" spc="-80" dirty="0">
                <a:solidFill>
                  <a:srgbClr val="FFFFFF"/>
                </a:solidFill>
              </a:rPr>
              <a:t>Project 1: Hybrid Cloud Data Movement</a:t>
            </a:r>
            <a:endParaRPr lang="en-US" sz="3600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950" spc="-465" dirty="0">
                <a:solidFill>
                  <a:srgbClr val="FFFFFF"/>
                </a:solidFill>
              </a:rPr>
              <a:t>Thanks!</a:t>
            </a:r>
            <a:endParaRPr sz="10950" dirty="0"/>
          </a:p>
        </p:txBody>
      </p:sp>
      <p:sp>
        <p:nvSpPr>
          <p:cNvPr id="3" name="object 3"/>
          <p:cNvSpPr txBox="1"/>
          <p:nvPr/>
        </p:nvSpPr>
        <p:spPr>
          <a:xfrm>
            <a:off x="1624037" y="5530850"/>
            <a:ext cx="8135913" cy="185153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4000" spc="345" dirty="0" err="1">
                <a:solidFill>
                  <a:srgbClr val="FFAB40"/>
                </a:solidFill>
                <a:latin typeface="Tahoma"/>
                <a:cs typeface="Tahoma"/>
              </a:rPr>
              <a:t>Aniroop</a:t>
            </a:r>
            <a:r>
              <a:rPr sz="4000" spc="-185" dirty="0">
                <a:solidFill>
                  <a:srgbClr val="FFAB40"/>
                </a:solidFill>
                <a:latin typeface="Tahoma"/>
                <a:cs typeface="Tahoma"/>
              </a:rPr>
              <a:t> </a:t>
            </a:r>
            <a:r>
              <a:rPr sz="4000" spc="370" dirty="0">
                <a:solidFill>
                  <a:srgbClr val="FFAB40"/>
                </a:solidFill>
                <a:latin typeface="Tahoma"/>
                <a:cs typeface="Tahoma"/>
              </a:rPr>
              <a:t>Gupta</a:t>
            </a:r>
            <a:r>
              <a:rPr lang="en-US" sz="4000" spc="370" dirty="0">
                <a:solidFill>
                  <a:srgbClr val="FFAB40"/>
                </a:solidFill>
                <a:latin typeface="Tahoma"/>
                <a:cs typeface="Tahoma"/>
              </a:rPr>
              <a:t>, DE-1</a:t>
            </a:r>
            <a:r>
              <a:rPr sz="4000" spc="370" dirty="0">
                <a:solidFill>
                  <a:srgbClr val="FFAB40"/>
                </a:solidFill>
                <a:latin typeface="Tahoma"/>
                <a:cs typeface="Tahoma"/>
              </a:rPr>
              <a:t> </a:t>
            </a:r>
            <a:endParaRPr lang="en-US" sz="4000" spc="370" dirty="0">
              <a:solidFill>
                <a:srgbClr val="FFAB40"/>
              </a:solidFill>
              <a:latin typeface="Tahoma"/>
              <a:cs typeface="Tahoma"/>
            </a:endParaRPr>
          </a:p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4000" spc="295" dirty="0">
                <a:solidFill>
                  <a:srgbClr val="FFAB40"/>
                </a:solidFill>
                <a:latin typeface="Tahoma"/>
                <a:cs typeface="Tahoma"/>
              </a:rPr>
              <a:t>Harish</a:t>
            </a:r>
            <a:r>
              <a:rPr sz="4000" spc="-200" dirty="0">
                <a:solidFill>
                  <a:srgbClr val="FFAB40"/>
                </a:solidFill>
                <a:latin typeface="Tahoma"/>
                <a:cs typeface="Tahoma"/>
              </a:rPr>
              <a:t> </a:t>
            </a:r>
            <a:r>
              <a:rPr sz="4000" spc="385" dirty="0">
                <a:solidFill>
                  <a:srgbClr val="FFAB40"/>
                </a:solidFill>
                <a:latin typeface="Tahoma"/>
                <a:cs typeface="Tahoma"/>
              </a:rPr>
              <a:t>ER</a:t>
            </a:r>
            <a:r>
              <a:rPr lang="en-US" sz="4000" spc="385" dirty="0">
                <a:solidFill>
                  <a:srgbClr val="FFAB40"/>
                </a:solidFill>
                <a:latin typeface="Tahoma"/>
                <a:cs typeface="Tahoma"/>
              </a:rPr>
              <a:t>, DE-1</a:t>
            </a:r>
            <a:r>
              <a:rPr sz="4000" spc="385" dirty="0">
                <a:solidFill>
                  <a:srgbClr val="FFAB40"/>
                </a:solidFill>
                <a:latin typeface="Tahoma"/>
                <a:cs typeface="Tahoma"/>
              </a:rPr>
              <a:t> </a:t>
            </a:r>
            <a:endParaRPr lang="en-US" sz="4000" spc="385" dirty="0">
              <a:solidFill>
                <a:srgbClr val="FFAB40"/>
              </a:solidFill>
              <a:latin typeface="Tahoma"/>
              <a:cs typeface="Tahoma"/>
            </a:endParaRPr>
          </a:p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4000" spc="290" dirty="0">
                <a:solidFill>
                  <a:srgbClr val="FFAB40"/>
                </a:solidFill>
                <a:latin typeface="Tahoma"/>
                <a:cs typeface="Tahoma"/>
              </a:rPr>
              <a:t>Subrat</a:t>
            </a:r>
            <a:r>
              <a:rPr sz="4000" spc="-190" dirty="0">
                <a:solidFill>
                  <a:srgbClr val="FFAB40"/>
                </a:solidFill>
                <a:latin typeface="Tahoma"/>
                <a:cs typeface="Tahoma"/>
              </a:rPr>
              <a:t> </a:t>
            </a:r>
            <a:r>
              <a:rPr sz="4000" spc="325" dirty="0">
                <a:solidFill>
                  <a:srgbClr val="FFAB40"/>
                </a:solidFill>
                <a:latin typeface="Tahoma"/>
                <a:cs typeface="Tahoma"/>
              </a:rPr>
              <a:t>Shukla</a:t>
            </a:r>
            <a:r>
              <a:rPr lang="en-US" sz="4000" spc="325" dirty="0">
                <a:solidFill>
                  <a:srgbClr val="FFAB40"/>
                </a:solidFill>
                <a:latin typeface="Tahoma"/>
                <a:cs typeface="Tahoma"/>
              </a:rPr>
              <a:t>, DE-1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4037" y="4315040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EE50299-8014-CD00-C171-9E386DAF38C9}"/>
              </a:ext>
            </a:extLst>
          </p:cNvPr>
          <p:cNvSpPr txBox="1">
            <a:spLocks/>
          </p:cNvSpPr>
          <p:nvPr/>
        </p:nvSpPr>
        <p:spPr>
          <a:xfrm>
            <a:off x="1574144" y="4822138"/>
            <a:ext cx="643474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200" b="1" i="0">
                <a:solidFill>
                  <a:srgbClr val="FFAB4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3200" dirty="0">
                <a:solidFill>
                  <a:srgbClr val="FFFFFF"/>
                </a:solidFill>
              </a:rPr>
              <a:t>Team Members:</a:t>
            </a:r>
            <a:endParaRPr lang="en-IN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1276" y="889743"/>
            <a:ext cx="9354921" cy="1351445"/>
          </a:xfrm>
          <a:prstGeom prst="rect">
            <a:avLst/>
          </a:prstGeom>
        </p:spPr>
        <p:txBody>
          <a:bodyPr vert="horz" wrap="square" lIns="0" tIns="282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50" spc="-145" dirty="0"/>
              <a:t>Introduction</a:t>
            </a:r>
            <a:r>
              <a:rPr sz="4250" spc="-220" dirty="0"/>
              <a:t> </a:t>
            </a:r>
            <a:r>
              <a:rPr sz="4250" spc="-50" dirty="0"/>
              <a:t>to</a:t>
            </a:r>
            <a:r>
              <a:rPr sz="4250" spc="-254" dirty="0"/>
              <a:t> </a:t>
            </a:r>
            <a:r>
              <a:rPr sz="4250" spc="-85" dirty="0"/>
              <a:t>Data</a:t>
            </a:r>
            <a:r>
              <a:rPr sz="4250" spc="-235" dirty="0"/>
              <a:t> </a:t>
            </a:r>
            <a:r>
              <a:rPr sz="4250" spc="-140" dirty="0"/>
              <a:t>Integration</a:t>
            </a:r>
            <a:endParaRPr sz="4250" dirty="0"/>
          </a:p>
        </p:txBody>
      </p:sp>
      <p:sp>
        <p:nvSpPr>
          <p:cNvPr id="3" name="object 3"/>
          <p:cNvSpPr txBox="1"/>
          <p:nvPr/>
        </p:nvSpPr>
        <p:spPr>
          <a:xfrm>
            <a:off x="1951276" y="2638234"/>
            <a:ext cx="7848600" cy="58210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3200" spc="6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Tahoma"/>
                <a:cs typeface="Tahoma"/>
              </a:rPr>
              <a:t>today's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30" dirty="0">
                <a:solidFill>
                  <a:srgbClr val="FFFFFF"/>
                </a:solidFill>
                <a:latin typeface="Verdana"/>
                <a:cs typeface="Verdana"/>
              </a:rPr>
              <a:t>data-</a:t>
            </a:r>
            <a:r>
              <a:rPr sz="3200" b="1" spc="-114" dirty="0">
                <a:solidFill>
                  <a:srgbClr val="FFFFFF"/>
                </a:solidFill>
                <a:latin typeface="Verdana"/>
                <a:cs typeface="Verdana"/>
              </a:rPr>
              <a:t>driven</a:t>
            </a:r>
            <a:r>
              <a:rPr sz="3200" b="1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25" dirty="0">
                <a:solidFill>
                  <a:srgbClr val="FFFFFF"/>
                </a:solidFill>
                <a:latin typeface="Tahoma"/>
                <a:cs typeface="Tahoma"/>
              </a:rPr>
              <a:t>world, </a:t>
            </a:r>
            <a:r>
              <a:rPr sz="3200" spc="145" dirty="0">
                <a:solidFill>
                  <a:srgbClr val="FFFFFF"/>
                </a:solidFill>
                <a:latin typeface="Tahoma"/>
                <a:cs typeface="Tahoma"/>
              </a:rPr>
              <a:t>effective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1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32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114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3200" b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3200" spc="130" dirty="0">
                <a:solidFill>
                  <a:srgbClr val="FFFFFF"/>
                </a:solidFill>
                <a:latin typeface="Tahoma"/>
                <a:cs typeface="Tahoma"/>
              </a:rPr>
              <a:t>essential.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95" dirty="0">
                <a:solidFill>
                  <a:srgbClr val="FFFFFF"/>
                </a:solidFill>
                <a:latin typeface="Tahoma"/>
                <a:cs typeface="Tahoma"/>
              </a:rPr>
              <a:t>presentation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ahoma"/>
                <a:cs typeface="Tahoma"/>
              </a:rPr>
              <a:t>will </a:t>
            </a:r>
            <a:r>
              <a:rPr sz="3200" spc="170" dirty="0">
                <a:solidFill>
                  <a:srgbClr val="FFFFFF"/>
                </a:solidFill>
                <a:latin typeface="Tahoma"/>
                <a:cs typeface="Tahoma"/>
              </a:rPr>
              <a:t>explore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60" dirty="0">
                <a:solidFill>
                  <a:srgbClr val="FFFFFF"/>
                </a:solidFill>
                <a:latin typeface="Tahoma"/>
                <a:cs typeface="Tahoma"/>
              </a:rPr>
              <a:t>implementation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3200" b="1" spc="-110" dirty="0">
                <a:solidFill>
                  <a:srgbClr val="FFFFFF"/>
                </a:solidFill>
                <a:latin typeface="Verdana"/>
                <a:cs typeface="Verdana"/>
              </a:rPr>
              <a:t>hybrid</a:t>
            </a:r>
            <a:r>
              <a:rPr sz="3200" b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3200" b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Verdana"/>
                <a:cs typeface="Verdana"/>
              </a:rPr>
              <a:t>solutions </a:t>
            </a:r>
            <a:r>
              <a:rPr sz="3200" spc="200" dirty="0">
                <a:solidFill>
                  <a:srgbClr val="FFFFFF"/>
                </a:solidFill>
                <a:latin typeface="Tahoma"/>
                <a:cs typeface="Tahoma"/>
              </a:rPr>
              <a:t>utilizing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30" dirty="0">
                <a:solidFill>
                  <a:srgbClr val="FFFFFF"/>
                </a:solidFill>
                <a:latin typeface="Verdana"/>
                <a:cs typeface="Verdana"/>
              </a:rPr>
              <a:t>Azure</a:t>
            </a:r>
            <a:r>
              <a:rPr sz="3200" b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9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3200" b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Verdana"/>
                <a:cs typeface="Verdana"/>
              </a:rPr>
              <a:t>Factory </a:t>
            </a:r>
            <a:r>
              <a:rPr sz="3200" spc="27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10" dirty="0">
                <a:solidFill>
                  <a:srgbClr val="FFFFFF"/>
                </a:solidFill>
                <a:latin typeface="Verdana"/>
                <a:cs typeface="Verdana"/>
              </a:rPr>
              <a:t>Databricks</a:t>
            </a:r>
            <a:r>
              <a:rPr sz="3200" b="1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7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70" dirty="0">
                <a:solidFill>
                  <a:srgbClr val="FFFFFF"/>
                </a:solidFill>
                <a:latin typeface="Tahoma"/>
                <a:cs typeface="Tahoma"/>
              </a:rPr>
              <a:t>achieve </a:t>
            </a:r>
            <a:r>
              <a:rPr sz="3200" spc="195" dirty="0">
                <a:solidFill>
                  <a:srgbClr val="FFFFFF"/>
                </a:solidFill>
                <a:latin typeface="Tahoma"/>
                <a:cs typeface="Tahoma"/>
              </a:rPr>
              <a:t>seamless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90" dirty="0">
                <a:solidFill>
                  <a:srgbClr val="FFFFFF"/>
                </a:solidFill>
                <a:latin typeface="Tahoma"/>
                <a:cs typeface="Tahoma"/>
              </a:rPr>
              <a:t>integration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5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3200" spc="254" dirty="0">
                <a:solidFill>
                  <a:srgbClr val="FFFFFF"/>
                </a:solidFill>
                <a:latin typeface="Tahoma"/>
                <a:cs typeface="Tahoma"/>
              </a:rPr>
              <a:t>enhance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2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ahoma"/>
                <a:cs typeface="Tahoma"/>
              </a:rPr>
              <a:t>workﬂows.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3350" y="2638234"/>
            <a:ext cx="6667499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55914" y="2273697"/>
            <a:ext cx="9328036" cy="434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b="1" spc="-105" dirty="0">
                <a:solidFill>
                  <a:srgbClr val="FFFFFF"/>
                </a:solidFill>
                <a:latin typeface="Verdana"/>
                <a:cs typeface="Verdana"/>
              </a:rPr>
              <a:t>Hybrid</a:t>
            </a:r>
            <a:r>
              <a:rPr sz="3200" b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32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114" dirty="0">
                <a:solidFill>
                  <a:srgbClr val="FFFFFF"/>
                </a:solidFill>
                <a:latin typeface="Verdana"/>
                <a:cs typeface="Verdana"/>
              </a:rPr>
              <a:t>solutions</a:t>
            </a:r>
            <a:r>
              <a:rPr sz="3200" b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70" dirty="0">
                <a:solidFill>
                  <a:srgbClr val="FFFFFF"/>
                </a:solidFill>
                <a:latin typeface="Tahoma"/>
                <a:cs typeface="Tahoma"/>
              </a:rPr>
              <a:t>combine </a:t>
            </a:r>
            <a:r>
              <a:rPr sz="3200" b="1" spc="-145" dirty="0">
                <a:solidFill>
                  <a:srgbClr val="FFFFFF"/>
                </a:solidFill>
                <a:latin typeface="Verdana"/>
                <a:cs typeface="Verdana"/>
              </a:rPr>
              <a:t>on-</a:t>
            </a:r>
            <a:r>
              <a:rPr sz="3200" b="1" spc="-135" dirty="0">
                <a:solidFill>
                  <a:srgbClr val="FFFFFF"/>
                </a:solidFill>
                <a:latin typeface="Verdana"/>
                <a:cs typeface="Verdana"/>
              </a:rPr>
              <a:t>premises</a:t>
            </a:r>
            <a:r>
              <a:rPr sz="320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70" dirty="0">
                <a:solidFill>
                  <a:srgbClr val="FFFFFF"/>
                </a:solidFill>
                <a:latin typeface="Tahoma"/>
                <a:cs typeface="Tahoma"/>
              </a:rPr>
              <a:t>infrastructure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29" dirty="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sz="3200" b="1" spc="-7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3200" b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14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29" dirty="0">
                <a:solidFill>
                  <a:srgbClr val="FFFFFF"/>
                </a:solidFill>
                <a:latin typeface="Tahoma"/>
                <a:cs typeface="Tahoma"/>
              </a:rPr>
              <a:t>approach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offers </a:t>
            </a:r>
            <a:r>
              <a:rPr sz="3200" b="1" spc="-140" dirty="0">
                <a:solidFill>
                  <a:srgbClr val="FFFFFF"/>
                </a:solidFill>
                <a:latin typeface="Verdana"/>
                <a:cs typeface="Verdana"/>
              </a:rPr>
              <a:t>ﬂexibility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Tahoma"/>
                <a:cs typeface="Tahoma"/>
              </a:rPr>
              <a:t>allowing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95" dirty="0">
                <a:solidFill>
                  <a:srgbClr val="FFFFFF"/>
                </a:solidFill>
                <a:latin typeface="Tahoma"/>
                <a:cs typeface="Tahoma"/>
              </a:rPr>
              <a:t>organizations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3200" spc="300" dirty="0">
                <a:solidFill>
                  <a:srgbClr val="FFFFFF"/>
                </a:solidFill>
                <a:latin typeface="Tahoma"/>
                <a:cs typeface="Tahoma"/>
              </a:rPr>
              <a:t>manage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Tahoma"/>
                <a:cs typeface="Tahoma"/>
              </a:rPr>
              <a:t>workloads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70" dirty="0">
                <a:solidFill>
                  <a:srgbClr val="FFFFFF"/>
                </a:solidFill>
                <a:latin typeface="Tahoma"/>
                <a:cs typeface="Tahoma"/>
              </a:rPr>
              <a:t>efﬁciently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Tahoma"/>
                <a:cs typeface="Tahoma"/>
              </a:rPr>
              <a:t>while </a:t>
            </a:r>
            <a:r>
              <a:rPr sz="3200" spc="225" dirty="0">
                <a:solidFill>
                  <a:srgbClr val="FFFFFF"/>
                </a:solidFill>
                <a:latin typeface="Tahoma"/>
                <a:cs typeface="Tahoma"/>
              </a:rPr>
              <a:t>ensuring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1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3200" b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114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r>
              <a:rPr sz="3200" b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5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3200" b="1" spc="-10" dirty="0">
                <a:solidFill>
                  <a:srgbClr val="FFFFFF"/>
                </a:solidFill>
                <a:latin typeface="Verdana"/>
                <a:cs typeface="Verdana"/>
              </a:rPr>
              <a:t>compliance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5914" y="1124890"/>
            <a:ext cx="6965836" cy="1077858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4130"/>
              </a:lnSpc>
              <a:spcBef>
                <a:spcPts val="204"/>
              </a:spcBef>
            </a:pPr>
            <a:r>
              <a:rPr sz="4250" spc="-85" dirty="0"/>
              <a:t>Understanding</a:t>
            </a:r>
            <a:r>
              <a:rPr sz="4250" spc="-180" dirty="0"/>
              <a:t> </a:t>
            </a:r>
            <a:r>
              <a:rPr sz="4250" spc="-60" dirty="0"/>
              <a:t>Hybrid </a:t>
            </a:r>
            <a:r>
              <a:rPr sz="4250" spc="-55" dirty="0"/>
              <a:t>Cloud</a:t>
            </a:r>
            <a:r>
              <a:rPr sz="4250" spc="-200" dirty="0"/>
              <a:t> </a:t>
            </a:r>
            <a:r>
              <a:rPr sz="4250" spc="-10" dirty="0"/>
              <a:t>Solutions</a:t>
            </a:r>
            <a:endParaRPr sz="4250" dirty="0"/>
          </a:p>
        </p:txBody>
      </p:sp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2550" y="914388"/>
            <a:ext cx="5638799" cy="8458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5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950" spc="-114" dirty="0"/>
              <a:t>Project</a:t>
            </a:r>
            <a:r>
              <a:rPr sz="4950" spc="-280" dirty="0"/>
              <a:t> </a:t>
            </a:r>
            <a:r>
              <a:rPr sz="4950" spc="-80" dirty="0"/>
              <a:t>Requirement</a:t>
            </a:r>
            <a:endParaRPr sz="4950"/>
          </a:p>
        </p:txBody>
      </p:sp>
      <p:sp>
        <p:nvSpPr>
          <p:cNvPr id="9" name="object 9"/>
          <p:cNvSpPr txBox="1"/>
          <p:nvPr/>
        </p:nvSpPr>
        <p:spPr>
          <a:xfrm>
            <a:off x="2320391" y="2718270"/>
            <a:ext cx="6829959" cy="51339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marR="1692910" indent="-457200">
              <a:lnSpc>
                <a:spcPct val="15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3200" b="1" spc="-130" dirty="0">
                <a:solidFill>
                  <a:srgbClr val="FFFFFF"/>
                </a:solidFill>
                <a:latin typeface="Verdana"/>
                <a:cs typeface="Verdana"/>
              </a:rPr>
              <a:t>Azure</a:t>
            </a:r>
            <a:r>
              <a:rPr sz="3200" b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9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3200" b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Verdana"/>
                <a:cs typeface="Verdana"/>
              </a:rPr>
              <a:t>Factor</a:t>
            </a:r>
            <a:r>
              <a:rPr lang="en-US" sz="3200" b="1" spc="-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</a:p>
          <a:p>
            <a:pPr marL="469900" marR="1692910" indent="-457200">
              <a:lnSpc>
                <a:spcPct val="15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3200" b="1" spc="-140" dirty="0">
                <a:solidFill>
                  <a:srgbClr val="FFFFFF"/>
                </a:solidFill>
                <a:latin typeface="Verdana"/>
                <a:cs typeface="Verdana"/>
              </a:rPr>
              <a:t>Storage</a:t>
            </a:r>
            <a:r>
              <a:rPr sz="320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Verdana"/>
                <a:cs typeface="Verdana"/>
              </a:rPr>
              <a:t>Account</a:t>
            </a:r>
            <a:endParaRPr lang="en-US" sz="3200" b="1" spc="-1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469900" marR="1692910" indent="-457200">
              <a:lnSpc>
                <a:spcPct val="15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3200" b="1" spc="-125" dirty="0">
                <a:solidFill>
                  <a:srgbClr val="FFFFFF"/>
                </a:solidFill>
                <a:latin typeface="Verdana"/>
                <a:cs typeface="Verdana"/>
              </a:rPr>
              <a:t>SQL</a:t>
            </a:r>
            <a:r>
              <a:rPr sz="32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155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r>
              <a:rPr sz="3200" b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95" dirty="0">
                <a:solidFill>
                  <a:srgbClr val="FFFFFF"/>
                </a:solidFill>
                <a:latin typeface="Verdana"/>
                <a:cs typeface="Verdana"/>
              </a:rPr>
              <a:t>Database</a:t>
            </a:r>
            <a:endParaRPr lang="en-US" sz="3200" b="1" spc="-9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469900" marR="1692910" indent="-457200">
              <a:lnSpc>
                <a:spcPct val="15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3200" b="1" spc="-130" dirty="0">
                <a:solidFill>
                  <a:srgbClr val="FFFFFF"/>
                </a:solidFill>
                <a:latin typeface="Verdana"/>
                <a:cs typeface="Verdana"/>
              </a:rPr>
              <a:t>Azure</a:t>
            </a:r>
            <a:r>
              <a:rPr sz="32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Verdana"/>
                <a:cs typeface="Verdana"/>
              </a:rPr>
              <a:t>Databricks</a:t>
            </a:r>
            <a:endParaRPr sz="3200" dirty="0">
              <a:latin typeface="Verdana"/>
              <a:cs typeface="Verdana"/>
            </a:endParaRPr>
          </a:p>
          <a:p>
            <a:pPr marL="469900" marR="5080" indent="-457200">
              <a:lnSpc>
                <a:spcPct val="15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3200" b="1" spc="-15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3200" b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95" dirty="0">
                <a:solidFill>
                  <a:srgbClr val="FFFFFF"/>
                </a:solidFill>
                <a:latin typeface="Verdana"/>
                <a:cs typeface="Verdana"/>
              </a:rPr>
              <a:t>Runtime</a:t>
            </a:r>
            <a:r>
              <a:rPr sz="32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Verdana"/>
                <a:cs typeface="Verdana"/>
              </a:rPr>
              <a:t>Pipeline</a:t>
            </a:r>
            <a:endParaRPr lang="en-US" sz="3200" b="1" spc="-1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469900" marR="5080" indent="-457200">
              <a:lnSpc>
                <a:spcPct val="15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3200" b="1" spc="-100" dirty="0">
                <a:solidFill>
                  <a:srgbClr val="FFFFFF"/>
                </a:solidFill>
                <a:latin typeface="Verdana"/>
                <a:cs typeface="Verdana"/>
              </a:rPr>
              <a:t>Microsoft</a:t>
            </a:r>
            <a:r>
              <a:rPr sz="32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15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32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Verdana"/>
                <a:cs typeface="Verdana"/>
              </a:rPr>
              <a:t>Runtime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6688" y="2638234"/>
            <a:ext cx="6667499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838" y="840471"/>
            <a:ext cx="79208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/>
              <a:t>Design</a:t>
            </a:r>
            <a:r>
              <a:rPr sz="3600" spc="-180" dirty="0"/>
              <a:t> </a:t>
            </a:r>
            <a:r>
              <a:rPr sz="3600" spc="-110" dirty="0"/>
              <a:t>Overview</a:t>
            </a:r>
            <a:r>
              <a:rPr sz="3600" spc="-175" dirty="0"/>
              <a:t> </a:t>
            </a:r>
            <a:r>
              <a:rPr sz="3600" spc="-390" dirty="0"/>
              <a:t>&amp;</a:t>
            </a:r>
            <a:r>
              <a:rPr sz="3600" spc="-175" dirty="0"/>
              <a:t> </a:t>
            </a:r>
            <a:r>
              <a:rPr sz="3600" spc="-40" dirty="0"/>
              <a:t>Workfiow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955838" y="1745905"/>
            <a:ext cx="8872043" cy="75834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97790">
              <a:lnSpc>
                <a:spcPct val="102299"/>
              </a:lnSpc>
              <a:spcBef>
                <a:spcPts val="55"/>
              </a:spcBef>
            </a:pPr>
            <a:r>
              <a:rPr sz="2400" b="1" spc="-90" dirty="0">
                <a:solidFill>
                  <a:srgbClr val="FFFFFF"/>
                </a:solidFill>
                <a:latin typeface="Verdana"/>
                <a:cs typeface="Verdana"/>
              </a:rPr>
              <a:t>Step</a:t>
            </a:r>
            <a:r>
              <a:rPr sz="24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509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lang="en-US" sz="2400" b="1" spc="-5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509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400" b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00" b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Tahoma"/>
                <a:cs typeface="Tahoma"/>
              </a:rPr>
              <a:t>Factory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15" dirty="0">
                <a:solidFill>
                  <a:srgbClr val="FFFFFF"/>
                </a:solidFill>
                <a:latin typeface="Tahoma"/>
                <a:cs typeface="Tahoma"/>
              </a:rPr>
              <a:t>Account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ahoma"/>
                <a:cs typeface="Tahoma"/>
              </a:rPr>
              <a:t>Setup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880" dirty="0">
                <a:solidFill>
                  <a:srgbClr val="FFFFFF"/>
                </a:solidFill>
                <a:latin typeface="Tahoma"/>
                <a:cs typeface="Tahoma"/>
              </a:rPr>
              <a:t>→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ahoma"/>
                <a:cs typeface="Tahoma"/>
              </a:rPr>
              <a:t>Create </a:t>
            </a:r>
            <a:r>
              <a:rPr sz="2400" spc="19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FFFFFF"/>
                </a:solidFill>
                <a:latin typeface="Tahoma"/>
                <a:cs typeface="Tahoma"/>
              </a:rPr>
              <a:t>		    </a:t>
            </a:r>
            <a:r>
              <a:rPr sz="2400" spc="155" dirty="0">
                <a:solidFill>
                  <a:srgbClr val="FFFFFF"/>
                </a:solidFill>
                <a:latin typeface="Tahoma"/>
                <a:cs typeface="Tahoma"/>
              </a:rPr>
              <a:t>Factory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Tahoma"/>
                <a:cs typeface="Tahoma"/>
              </a:rPr>
              <a:t>instance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 dirty="0">
              <a:latin typeface="Tahoma"/>
              <a:cs typeface="Tahoma"/>
            </a:endParaRPr>
          </a:p>
          <a:p>
            <a:pPr marL="12700" marR="946785" algn="just">
              <a:lnSpc>
                <a:spcPts val="2630"/>
              </a:lnSpc>
            </a:pPr>
            <a:r>
              <a:rPr sz="2400" b="1" spc="-85" dirty="0">
                <a:solidFill>
                  <a:srgbClr val="FFFFFF"/>
                </a:solidFill>
                <a:latin typeface="Verdana"/>
                <a:cs typeface="Verdana"/>
              </a:rPr>
              <a:t>Step</a:t>
            </a:r>
            <a:r>
              <a:rPr sz="24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9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lang="en-US" sz="2400" b="1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9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400" b="1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2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15" dirty="0">
                <a:solidFill>
                  <a:srgbClr val="FFFFFF"/>
                </a:solidFill>
                <a:latin typeface="Tahoma"/>
                <a:cs typeface="Tahoma"/>
              </a:rPr>
              <a:t>Account</a:t>
            </a:r>
            <a:r>
              <a:rPr sz="2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2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2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880" dirty="0">
                <a:solidFill>
                  <a:srgbClr val="FFFFFF"/>
                </a:solidFill>
                <a:latin typeface="Tahoma"/>
                <a:cs typeface="Tahoma"/>
              </a:rPr>
              <a:t>→</a:t>
            </a:r>
            <a:r>
              <a:rPr sz="24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4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sz="2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25" dirty="0">
                <a:solidFill>
                  <a:srgbClr val="FFFFFF"/>
                </a:solidFill>
                <a:latin typeface="Tahoma"/>
                <a:cs typeface="Tahoma"/>
              </a:rPr>
              <a:t>Blob</a:t>
            </a:r>
            <a:r>
              <a:rPr sz="2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400" spc="-110" dirty="0">
                <a:solidFill>
                  <a:srgbClr val="FFFFFF"/>
                </a:solidFill>
                <a:latin typeface="Tahoma"/>
                <a:cs typeface="Tahoma"/>
              </a:rPr>
              <a:t>	     </a:t>
            </a:r>
            <a:r>
              <a:rPr sz="2400" spc="145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2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15" dirty="0">
                <a:solidFill>
                  <a:srgbClr val="FFFFFF"/>
                </a:solidFill>
                <a:latin typeface="Tahoma"/>
                <a:cs typeface="Tahoma"/>
              </a:rPr>
              <a:t>Account</a:t>
            </a:r>
            <a:r>
              <a:rPr sz="2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880" dirty="0">
                <a:solidFill>
                  <a:srgbClr val="FFFFFF"/>
                </a:solidFill>
                <a:latin typeface="Tahoma"/>
                <a:cs typeface="Tahoma"/>
              </a:rPr>
              <a:t>→</a:t>
            </a:r>
            <a:r>
              <a:rPr sz="2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sz="2400" spc="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endParaRPr sz="2400" dirty="0">
              <a:latin typeface="Tahoma"/>
              <a:cs typeface="Tahoma"/>
            </a:endParaRPr>
          </a:p>
          <a:p>
            <a:pPr marL="12700" marR="164465">
              <a:lnSpc>
                <a:spcPct val="100899"/>
              </a:lnSpc>
              <a:spcBef>
                <a:spcPts val="2565"/>
              </a:spcBef>
            </a:pPr>
            <a:r>
              <a:rPr sz="2400" b="1" spc="-90" dirty="0">
                <a:solidFill>
                  <a:srgbClr val="FFFFFF"/>
                </a:solidFill>
                <a:latin typeface="Verdana"/>
                <a:cs typeface="Verdana"/>
              </a:rPr>
              <a:t>Step</a:t>
            </a:r>
            <a:r>
              <a:rPr sz="24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9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lang="en-US" sz="2400" b="1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9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400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ahoma"/>
                <a:cs typeface="Tahoma"/>
              </a:rPr>
              <a:t>SQL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Tahoma"/>
                <a:cs typeface="Tahoma"/>
              </a:rPr>
              <a:t>Server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ahoma"/>
                <a:cs typeface="Tahoma"/>
              </a:rPr>
              <a:t>Setup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880" dirty="0">
                <a:solidFill>
                  <a:srgbClr val="FFFFFF"/>
                </a:solidFill>
                <a:latin typeface="Tahoma"/>
                <a:cs typeface="Tahoma"/>
              </a:rPr>
              <a:t>→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ahoma"/>
                <a:cs typeface="Tahoma"/>
              </a:rPr>
              <a:t>Self-</a:t>
            </a:r>
            <a:r>
              <a:rPr sz="2400" spc="170" dirty="0">
                <a:solidFill>
                  <a:srgbClr val="FFFFFF"/>
                </a:solidFill>
                <a:latin typeface="Tahoma"/>
                <a:cs typeface="Tahoma"/>
              </a:rPr>
              <a:t>hosted </a:t>
            </a:r>
            <a:r>
              <a:rPr sz="2400" spc="135" dirty="0">
                <a:solidFill>
                  <a:srgbClr val="FFFFFF"/>
                </a:solidFill>
                <a:latin typeface="Tahoma"/>
                <a:cs typeface="Tahoma"/>
              </a:rPr>
              <a:t>Integration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400" spc="-95" dirty="0">
                <a:solidFill>
                  <a:srgbClr val="FFFFFF"/>
                </a:solidFill>
                <a:latin typeface="Tahoma"/>
                <a:cs typeface="Tahoma"/>
              </a:rPr>
              <a:t>		     </a:t>
            </a:r>
            <a:r>
              <a:rPr sz="2400" spc="235" dirty="0">
                <a:solidFill>
                  <a:srgbClr val="FFFFFF"/>
                </a:solidFill>
                <a:latin typeface="Tahoma"/>
                <a:cs typeface="Tahoma"/>
              </a:rPr>
              <a:t>Runtime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ahoma"/>
                <a:cs typeface="Tahoma"/>
              </a:rPr>
              <a:t>(on-</a:t>
            </a:r>
            <a:r>
              <a:rPr sz="2400" spc="145" dirty="0">
                <a:solidFill>
                  <a:srgbClr val="FFFFFF"/>
                </a:solidFill>
                <a:latin typeface="Tahoma"/>
                <a:cs typeface="Tahoma"/>
              </a:rPr>
              <a:t>premises)</a:t>
            </a:r>
            <a:r>
              <a:rPr sz="24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Azure </a:t>
            </a:r>
            <a:r>
              <a:rPr sz="2400" spc="204" dirty="0">
                <a:solidFill>
                  <a:srgbClr val="FFFFFF"/>
                </a:solidFill>
                <a:latin typeface="Tahoma"/>
                <a:cs typeface="Tahoma"/>
              </a:rPr>
              <a:t>SQL</a:t>
            </a:r>
            <a:r>
              <a:rPr sz="2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Tahoma"/>
                <a:cs typeface="Tahoma"/>
              </a:rPr>
              <a:t>Setup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ahoma"/>
              <a:cs typeface="Tahoma"/>
            </a:endParaRPr>
          </a:p>
          <a:p>
            <a:pPr marL="12700" marR="302260">
              <a:lnSpc>
                <a:spcPct val="100899"/>
              </a:lnSpc>
            </a:pPr>
            <a:r>
              <a:rPr sz="2400" b="1" spc="-90" dirty="0">
                <a:solidFill>
                  <a:srgbClr val="FFFFFF"/>
                </a:solidFill>
                <a:latin typeface="Verdana"/>
                <a:cs typeface="Verdana"/>
              </a:rPr>
              <a:t>Step</a:t>
            </a:r>
            <a:r>
              <a:rPr sz="2400" b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lang="en-US" sz="2400" b="1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400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ahoma"/>
                <a:cs typeface="Tahoma"/>
              </a:rPr>
              <a:t>Install</a:t>
            </a:r>
            <a:r>
              <a:rPr sz="24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Tahoma"/>
                <a:cs typeface="Tahoma"/>
              </a:rPr>
              <a:t>Integration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35" dirty="0">
                <a:solidFill>
                  <a:srgbClr val="FFFFFF"/>
                </a:solidFill>
                <a:latin typeface="Tahoma"/>
                <a:cs typeface="Tahoma"/>
              </a:rPr>
              <a:t>Runtime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930" dirty="0">
                <a:solidFill>
                  <a:srgbClr val="FFFFFF"/>
                </a:solidFill>
                <a:latin typeface="Tahoma"/>
                <a:cs typeface="Tahoma"/>
              </a:rPr>
              <a:t>→</a:t>
            </a:r>
            <a:r>
              <a:rPr sz="2400" spc="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400" spc="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ahoma"/>
                <a:cs typeface="Tahoma"/>
              </a:rPr>
              <a:t>Conﬁgure</a:t>
            </a:r>
            <a:r>
              <a:rPr sz="2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ahoma"/>
                <a:cs typeface="Tahoma"/>
              </a:rPr>
              <a:t>Self-</a:t>
            </a:r>
            <a:r>
              <a:rPr lang="en-US" sz="2400" spc="85" dirty="0">
                <a:solidFill>
                  <a:srgbClr val="FFFFFF"/>
                </a:solidFill>
                <a:latin typeface="Tahoma"/>
                <a:cs typeface="Tahoma"/>
              </a:rPr>
              <a:t>	   	    </a:t>
            </a:r>
            <a:r>
              <a:rPr sz="2400" spc="180" dirty="0">
                <a:solidFill>
                  <a:srgbClr val="FFFFFF"/>
                </a:solidFill>
                <a:latin typeface="Tahoma"/>
                <a:cs typeface="Tahoma"/>
              </a:rPr>
              <a:t>hosted</a:t>
            </a:r>
            <a:r>
              <a:rPr sz="2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Tahoma"/>
                <a:cs typeface="Tahoma"/>
              </a:rPr>
              <a:t>Integration</a:t>
            </a:r>
            <a:r>
              <a:rPr sz="2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25" dirty="0">
                <a:solidFill>
                  <a:srgbClr val="FFFFFF"/>
                </a:solidFill>
                <a:latin typeface="Tahoma"/>
                <a:cs typeface="Tahoma"/>
              </a:rPr>
              <a:t>Runtime </a:t>
            </a:r>
            <a:r>
              <a:rPr sz="2400" spc="13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Tahoma"/>
                <a:cs typeface="Tahoma"/>
              </a:rPr>
              <a:t>Azure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400" spc="-95" dirty="0">
                <a:solidFill>
                  <a:srgbClr val="FFFFFF"/>
                </a:solidFill>
                <a:latin typeface="Tahoma"/>
                <a:cs typeface="Tahoma"/>
              </a:rPr>
              <a:t>  			     </a:t>
            </a:r>
            <a:r>
              <a:rPr sz="2400" spc="135" dirty="0">
                <a:solidFill>
                  <a:srgbClr val="FFFFFF"/>
                </a:solidFill>
                <a:latin typeface="Tahoma"/>
                <a:cs typeface="Tahoma"/>
              </a:rPr>
              <a:t>Integration</a:t>
            </a:r>
            <a:r>
              <a:rPr sz="24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25" dirty="0">
                <a:solidFill>
                  <a:srgbClr val="FFFFFF"/>
                </a:solidFill>
                <a:latin typeface="Tahoma"/>
                <a:cs typeface="Tahoma"/>
              </a:rPr>
              <a:t>Runtime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 dirty="0">
              <a:latin typeface="Tahoma"/>
              <a:cs typeface="Tahoma"/>
            </a:endParaRPr>
          </a:p>
          <a:p>
            <a:pPr marL="12700" marR="81915">
              <a:lnSpc>
                <a:spcPts val="2630"/>
              </a:lnSpc>
            </a:pPr>
            <a:r>
              <a:rPr sz="2400" b="1" spc="-90" dirty="0">
                <a:solidFill>
                  <a:srgbClr val="FFFFFF"/>
                </a:solidFill>
                <a:latin typeface="Verdana"/>
                <a:cs typeface="Verdana"/>
              </a:rPr>
              <a:t>Step</a:t>
            </a:r>
            <a:r>
              <a:rPr sz="24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8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lang="en-US" sz="2400" b="1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8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40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ahoma"/>
                <a:cs typeface="Tahoma"/>
              </a:rPr>
              <a:t>Dat</a:t>
            </a:r>
            <a:r>
              <a:rPr lang="en-IN" sz="2400" spc="19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Tahoma"/>
                <a:cs typeface="Tahoma"/>
              </a:rPr>
              <a:t>Factory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Tahoma"/>
                <a:cs typeface="Tahoma"/>
              </a:rPr>
              <a:t>Pipeline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Tahoma"/>
                <a:cs typeface="Tahoma"/>
              </a:rPr>
              <a:t>Creation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880" dirty="0">
                <a:solidFill>
                  <a:srgbClr val="FFFFFF"/>
                </a:solidFill>
                <a:latin typeface="Tahoma"/>
                <a:cs typeface="Tahoma"/>
              </a:rPr>
              <a:t>→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Tahoma"/>
                <a:cs typeface="Tahoma"/>
              </a:rPr>
              <a:t>Set 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Tahoma"/>
                <a:cs typeface="Tahoma"/>
              </a:rPr>
              <a:t>(SQL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FFFFFF"/>
                </a:solidFill>
                <a:latin typeface="Tahoma"/>
                <a:cs typeface="Tahoma"/>
              </a:rPr>
              <a:t>	    </a:t>
            </a:r>
            <a:r>
              <a:rPr sz="2400" spc="85" dirty="0">
                <a:solidFill>
                  <a:srgbClr val="FFFFFF"/>
                </a:solidFill>
                <a:latin typeface="Tahoma"/>
                <a:cs typeface="Tahoma"/>
              </a:rPr>
              <a:t>Server)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880" dirty="0">
                <a:solidFill>
                  <a:srgbClr val="FFFFFF"/>
                </a:solidFill>
                <a:latin typeface="Tahoma"/>
                <a:cs typeface="Tahoma"/>
              </a:rPr>
              <a:t>→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Tahoma"/>
                <a:cs typeface="Tahoma"/>
              </a:rPr>
              <a:t>Destination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Tahoma"/>
                <a:cs typeface="Tahoma"/>
              </a:rPr>
              <a:t>(Azure </a:t>
            </a:r>
            <a:r>
              <a:rPr sz="2400" spc="110" dirty="0">
                <a:solidFill>
                  <a:srgbClr val="FFFFFF"/>
                </a:solidFill>
                <a:latin typeface="Tahoma"/>
                <a:cs typeface="Tahoma"/>
              </a:rPr>
              <a:t>Storage)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880" dirty="0">
                <a:solidFill>
                  <a:srgbClr val="FFFFFF"/>
                </a:solidFill>
                <a:latin typeface="Tahoma"/>
                <a:cs typeface="Tahoma"/>
              </a:rPr>
              <a:t>→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400" spc="-95" dirty="0">
                <a:solidFill>
                  <a:srgbClr val="FFFFFF"/>
                </a:solidFill>
                <a:latin typeface="Tahoma"/>
                <a:cs typeface="Tahoma"/>
              </a:rPr>
              <a:t>	  	    </a:t>
            </a:r>
            <a:r>
              <a:rPr sz="2400" spc="220" dirty="0">
                <a:solidFill>
                  <a:srgbClr val="FFFFFF"/>
                </a:solidFill>
                <a:latin typeface="Tahoma"/>
                <a:cs typeface="Tahoma"/>
              </a:rPr>
              <a:t>Deﬁne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ahoma"/>
                <a:cs typeface="Tahoma"/>
              </a:rPr>
              <a:t>Transformations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2400" b="1" spc="-90" dirty="0">
                <a:solidFill>
                  <a:srgbClr val="FFFFFF"/>
                </a:solidFill>
                <a:latin typeface="Verdana"/>
                <a:cs typeface="Verdana"/>
              </a:rPr>
              <a:t>Step</a:t>
            </a:r>
            <a:r>
              <a:rPr sz="2400" b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4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lang="en-US" sz="2400" b="1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4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400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ahoma"/>
                <a:cs typeface="Tahoma"/>
              </a:rPr>
              <a:t>Setup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Tahoma"/>
                <a:cs typeface="Tahoma"/>
              </a:rPr>
              <a:t>Integration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880" dirty="0">
                <a:solidFill>
                  <a:srgbClr val="FFFFFF"/>
                </a:solidFill>
                <a:latin typeface="Tahoma"/>
                <a:cs typeface="Tahoma"/>
              </a:rPr>
              <a:t>→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ahoma"/>
                <a:cs typeface="Tahoma"/>
              </a:rPr>
              <a:t>SQL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Tahoma"/>
                <a:cs typeface="Tahoma"/>
              </a:rPr>
              <a:t>Connection</a:t>
            </a:r>
            <a:r>
              <a:rPr lang="en-US" sz="2400" spc="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400" spc="-880" dirty="0">
                <a:solidFill>
                  <a:srgbClr val="FFFFFF"/>
                </a:solidFill>
                <a:latin typeface="Tahoma"/>
                <a:cs typeface="Tahoma"/>
              </a:rPr>
              <a:t>           ,   </a:t>
            </a:r>
            <a:r>
              <a:rPr lang="en-IN" sz="2400" spc="-880" dirty="0">
                <a:solidFill>
                  <a:srgbClr val="FFFFFF"/>
                </a:solidFill>
                <a:latin typeface="Tahoma"/>
                <a:cs typeface="Tahoma"/>
              </a:rPr>
              <a:t>→</a:t>
            </a:r>
            <a:r>
              <a:rPr lang="en-IN" sz="2400" spc="-105" dirty="0">
                <a:solidFill>
                  <a:srgbClr val="FFFFFF"/>
                </a:solidFill>
                <a:latin typeface="Tahoma"/>
                <a:cs typeface="Tahoma"/>
              </a:rPr>
              <a:t>   </a:t>
            </a:r>
            <a:r>
              <a:rPr sz="2400" spc="145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400" spc="-105" dirty="0">
                <a:solidFill>
                  <a:srgbClr val="FFFFFF"/>
                </a:solidFill>
                <a:latin typeface="Tahoma"/>
                <a:cs typeface="Tahoma"/>
              </a:rPr>
              <a:t>	    </a:t>
            </a:r>
            <a:r>
              <a:rPr sz="2400" spc="190" dirty="0">
                <a:solidFill>
                  <a:srgbClr val="FFFFFF"/>
                </a:solidFill>
                <a:latin typeface="Tahoma"/>
                <a:cs typeface="Tahoma"/>
              </a:rPr>
              <a:t>Connection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b="1" spc="-90" dirty="0">
                <a:solidFill>
                  <a:srgbClr val="FFFFFF"/>
                </a:solidFill>
                <a:latin typeface="Verdana"/>
                <a:cs typeface="Verdana"/>
              </a:rPr>
              <a:t>Step</a:t>
            </a:r>
            <a:r>
              <a:rPr sz="24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lang="en-US" sz="2400" b="1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400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Execute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Tahoma"/>
                <a:cs typeface="Tahoma"/>
              </a:rPr>
              <a:t>Pipeline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880" dirty="0">
                <a:solidFill>
                  <a:srgbClr val="FFFFFF"/>
                </a:solidFill>
                <a:latin typeface="Tahoma"/>
                <a:cs typeface="Tahoma"/>
              </a:rPr>
              <a:t>→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Tahoma"/>
                <a:cs typeface="Tahoma"/>
              </a:rPr>
              <a:t>Monitor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Execution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7420" y="498551"/>
            <a:ext cx="6953250" cy="28575"/>
          </a:xfrm>
          <a:custGeom>
            <a:avLst/>
            <a:gdLst/>
            <a:ahLst/>
            <a:cxnLst/>
            <a:rect l="l" t="t" r="r" b="b"/>
            <a:pathLst>
              <a:path w="6953250" h="28575">
                <a:moveTo>
                  <a:pt x="6953250" y="0"/>
                </a:moveTo>
                <a:lnTo>
                  <a:pt x="0" y="0"/>
                </a:lnTo>
                <a:lnTo>
                  <a:pt x="0" y="28575"/>
                </a:lnTo>
                <a:lnTo>
                  <a:pt x="6953250" y="28575"/>
                </a:lnTo>
                <a:lnTo>
                  <a:pt x="6953250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3950" y="2101850"/>
            <a:ext cx="6667499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812" y="849135"/>
            <a:ext cx="9354921" cy="927985"/>
          </a:xfrm>
          <a:prstGeom prst="rect">
            <a:avLst/>
          </a:prstGeom>
        </p:spPr>
        <p:txBody>
          <a:bodyPr vert="horz" wrap="square" lIns="0" tIns="27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Benefits</a:t>
            </a:r>
            <a:r>
              <a:rPr spc="-210" dirty="0"/>
              <a:t> </a:t>
            </a:r>
            <a:r>
              <a:rPr spc="-50" dirty="0"/>
              <a:t>of</a:t>
            </a:r>
            <a:r>
              <a:rPr spc="-210" dirty="0"/>
              <a:t> </a:t>
            </a:r>
            <a:r>
              <a:rPr spc="-185" dirty="0"/>
              <a:t>Seamless</a:t>
            </a:r>
            <a:r>
              <a:rPr spc="-210" dirty="0"/>
              <a:t> </a:t>
            </a:r>
            <a:r>
              <a:rPr spc="-150" dirty="0"/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4960" y="2605443"/>
            <a:ext cx="8262189" cy="50831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3200" spc="16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05" dirty="0">
                <a:solidFill>
                  <a:srgbClr val="FFFFFF"/>
                </a:solidFill>
                <a:latin typeface="Verdana"/>
                <a:cs typeface="Verdana"/>
              </a:rPr>
              <a:t>seamless</a:t>
            </a:r>
            <a:r>
              <a:rPr sz="32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80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3200" b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3200" spc="210" dirty="0">
                <a:solidFill>
                  <a:srgbClr val="FFFFFF"/>
                </a:solidFill>
                <a:latin typeface="Tahoma"/>
                <a:cs typeface="Tahoma"/>
              </a:rPr>
              <a:t>Azure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80" dirty="0">
                <a:solidFill>
                  <a:srgbClr val="FFFFFF"/>
                </a:solidFill>
                <a:latin typeface="Tahoma"/>
                <a:cs typeface="Tahoma"/>
              </a:rPr>
              <a:t>Factory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5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3200" spc="200" dirty="0">
                <a:solidFill>
                  <a:srgbClr val="FFFFFF"/>
                </a:solidFill>
                <a:latin typeface="Tahoma"/>
                <a:cs typeface="Tahoma"/>
              </a:rPr>
              <a:t>Databricks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75" dirty="0">
                <a:solidFill>
                  <a:srgbClr val="FFFFFF"/>
                </a:solidFill>
                <a:latin typeface="Tahoma"/>
                <a:cs typeface="Tahoma"/>
              </a:rPr>
              <a:t>provides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50" dirty="0">
                <a:solidFill>
                  <a:srgbClr val="FFFFFF"/>
                </a:solidFill>
                <a:latin typeface="Tahoma"/>
                <a:cs typeface="Tahoma"/>
              </a:rPr>
              <a:t>numerous </a:t>
            </a:r>
            <a:r>
              <a:rPr sz="3200" spc="160" dirty="0">
                <a:solidFill>
                  <a:srgbClr val="FFFFFF"/>
                </a:solidFill>
                <a:latin typeface="Tahoma"/>
                <a:cs typeface="Tahoma"/>
              </a:rPr>
              <a:t>beneﬁts,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40" dirty="0">
                <a:solidFill>
                  <a:srgbClr val="FFFFFF"/>
                </a:solidFill>
                <a:latin typeface="Tahoma"/>
                <a:cs typeface="Tahoma"/>
              </a:rPr>
              <a:t>including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20" dirty="0">
                <a:solidFill>
                  <a:srgbClr val="FFFFFF"/>
                </a:solidFill>
                <a:latin typeface="Tahoma"/>
                <a:cs typeface="Tahoma"/>
              </a:rPr>
              <a:t>improved </a:t>
            </a:r>
            <a:r>
              <a:rPr sz="3200" b="1" spc="-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32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85" dirty="0">
                <a:solidFill>
                  <a:srgbClr val="FFFFFF"/>
                </a:solidFill>
                <a:latin typeface="Verdana"/>
                <a:cs typeface="Verdana"/>
              </a:rPr>
              <a:t>accessibility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25" dirty="0">
                <a:solidFill>
                  <a:srgbClr val="FFFFFF"/>
                </a:solidFill>
                <a:latin typeface="Tahoma"/>
                <a:cs typeface="Tahoma"/>
              </a:rPr>
              <a:t>faster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200" b="1" spc="-8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7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54" dirty="0">
                <a:solidFill>
                  <a:srgbClr val="FFFFFF"/>
                </a:solidFill>
                <a:latin typeface="Tahoma"/>
                <a:cs typeface="Tahoma"/>
              </a:rPr>
              <a:t>enhanced </a:t>
            </a:r>
            <a:r>
              <a:rPr sz="3200" b="1" spc="-80" dirty="0">
                <a:solidFill>
                  <a:srgbClr val="FFFFFF"/>
                </a:solidFill>
                <a:latin typeface="Verdana"/>
                <a:cs typeface="Verdana"/>
              </a:rPr>
              <a:t>collaboration</a:t>
            </a:r>
            <a:r>
              <a:rPr sz="320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325" dirty="0">
                <a:solidFill>
                  <a:srgbClr val="FFFFFF"/>
                </a:solidFill>
                <a:latin typeface="Tahoma"/>
                <a:cs typeface="Tahoma"/>
              </a:rPr>
              <a:t>among</a:t>
            </a:r>
            <a:r>
              <a:rPr sz="3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Tahoma"/>
                <a:cs typeface="Tahoma"/>
              </a:rPr>
              <a:t>teams, </a:t>
            </a:r>
            <a:r>
              <a:rPr sz="3200" spc="204" dirty="0">
                <a:solidFill>
                  <a:srgbClr val="FFFFFF"/>
                </a:solidFill>
                <a:latin typeface="Tahoma"/>
                <a:cs typeface="Tahoma"/>
              </a:rPr>
              <a:t>ultimately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20" dirty="0">
                <a:solidFill>
                  <a:srgbClr val="FFFFFF"/>
                </a:solidFill>
                <a:latin typeface="Tahoma"/>
                <a:cs typeface="Tahoma"/>
              </a:rPr>
              <a:t>leading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7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75" dirty="0">
                <a:solidFill>
                  <a:srgbClr val="FFFFFF"/>
                </a:solidFill>
                <a:latin typeface="Tahoma"/>
                <a:cs typeface="Tahoma"/>
              </a:rPr>
              <a:t>better </a:t>
            </a:r>
            <a:r>
              <a:rPr sz="3200" b="1" spc="-90" dirty="0">
                <a:solidFill>
                  <a:srgbClr val="FFFFFF"/>
                </a:solidFill>
                <a:latin typeface="Verdana"/>
                <a:cs typeface="Verdana"/>
              </a:rPr>
              <a:t>business</a:t>
            </a:r>
            <a:r>
              <a:rPr sz="32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Verdana"/>
                <a:cs typeface="Verdana"/>
              </a:rPr>
              <a:t>decisions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1895" y="2611615"/>
            <a:ext cx="6667499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50" spc="-35" dirty="0"/>
              <a:t>Output</a:t>
            </a:r>
            <a:r>
              <a:rPr sz="4550" spc="-350" dirty="0"/>
              <a:t> </a:t>
            </a:r>
            <a:r>
              <a:rPr sz="4550" spc="-110" dirty="0"/>
              <a:t>Snaps</a:t>
            </a:r>
            <a:endParaRPr sz="4550"/>
          </a:p>
        </p:txBody>
      </p:sp>
      <p:sp>
        <p:nvSpPr>
          <p:cNvPr id="3" name="object 3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750" y="1873250"/>
            <a:ext cx="8372475" cy="3733800"/>
          </a:xfrm>
          <a:prstGeom prst="rect">
            <a:avLst/>
          </a:prstGeom>
        </p:spPr>
      </p:pic>
      <p:pic>
        <p:nvPicPr>
          <p:cNvPr id="6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0350" y="4378729"/>
            <a:ext cx="8848725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50" spc="-35" dirty="0"/>
              <a:t>Output</a:t>
            </a:r>
            <a:r>
              <a:rPr sz="4550" spc="-350" dirty="0"/>
              <a:t> </a:t>
            </a:r>
            <a:r>
              <a:rPr sz="4550" spc="-110" dirty="0"/>
              <a:t>Snaps</a:t>
            </a:r>
            <a:endParaRPr sz="4550"/>
          </a:p>
        </p:txBody>
      </p:sp>
      <p:sp>
        <p:nvSpPr>
          <p:cNvPr id="3" name="object 3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1" y="1631951"/>
            <a:ext cx="9143999" cy="5457822"/>
          </a:xfrm>
          <a:prstGeom prst="rect">
            <a:avLst/>
          </a:prstGeom>
        </p:spPr>
      </p:pic>
      <p:pic>
        <p:nvPicPr>
          <p:cNvPr id="7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2854" y="5767565"/>
            <a:ext cx="9143999" cy="42100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76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Conclusion</a:t>
            </a:r>
            <a:r>
              <a:rPr spc="-240" dirty="0"/>
              <a:t> </a:t>
            </a:r>
            <a:r>
              <a:rPr spc="-70" dirty="0"/>
              <a:t>and</a:t>
            </a:r>
            <a:r>
              <a:rPr spc="-240" dirty="0"/>
              <a:t> </a:t>
            </a:r>
            <a:r>
              <a:rPr spc="-114" dirty="0"/>
              <a:t>Future</a:t>
            </a:r>
            <a:r>
              <a:rPr spc="-235" dirty="0"/>
              <a:t> </a:t>
            </a:r>
            <a:r>
              <a:rPr spc="-20" dirty="0"/>
              <a:t>Look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66210" y="1949450"/>
            <a:ext cx="13672389" cy="36050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3200" spc="6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75" dirty="0">
                <a:solidFill>
                  <a:srgbClr val="FFFFFF"/>
                </a:solidFill>
                <a:latin typeface="Tahoma"/>
                <a:cs typeface="Tahoma"/>
              </a:rPr>
              <a:t>conclusion,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04" dirty="0">
                <a:solidFill>
                  <a:srgbClr val="FFFFFF"/>
                </a:solidFill>
                <a:latin typeface="Tahoma"/>
                <a:cs typeface="Tahoma"/>
              </a:rPr>
              <a:t>hybrid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25" dirty="0">
                <a:solidFill>
                  <a:srgbClr val="FFFFFF"/>
                </a:solidFill>
                <a:latin typeface="Tahoma"/>
                <a:cs typeface="Tahoma"/>
              </a:rPr>
              <a:t>cloud </a:t>
            </a:r>
            <a:r>
              <a:rPr sz="3200" spc="185" dirty="0">
                <a:solidFill>
                  <a:srgbClr val="FFFFFF"/>
                </a:solidFill>
                <a:latin typeface="Tahoma"/>
                <a:cs typeface="Tahoma"/>
              </a:rPr>
              <a:t>solutions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35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Tahoma"/>
                <a:cs typeface="Tahoma"/>
              </a:rPr>
              <a:t>Azure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15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3200" spc="180" dirty="0">
                <a:solidFill>
                  <a:srgbClr val="FFFFFF"/>
                </a:solidFill>
                <a:latin typeface="Tahoma"/>
                <a:cs typeface="Tahoma"/>
              </a:rPr>
              <a:t>Factory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7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Tahoma"/>
                <a:cs typeface="Tahoma"/>
              </a:rPr>
              <a:t>Databricks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ahoma"/>
                <a:cs typeface="Tahoma"/>
              </a:rPr>
              <a:t>offer </a:t>
            </a:r>
            <a:r>
              <a:rPr sz="3200" spc="215" dirty="0">
                <a:solidFill>
                  <a:srgbClr val="FFFFFF"/>
                </a:solidFill>
                <a:latin typeface="Tahoma"/>
                <a:cs typeface="Tahoma"/>
              </a:rPr>
              <a:t>signiﬁcant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Tahoma"/>
                <a:cs typeface="Tahoma"/>
              </a:rPr>
              <a:t>advantages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3200" spc="150" dirty="0">
                <a:solidFill>
                  <a:srgbClr val="FFFFFF"/>
                </a:solidFill>
                <a:latin typeface="Tahoma"/>
                <a:cs typeface="Tahoma"/>
              </a:rPr>
              <a:t>integration.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85" dirty="0">
                <a:solidFill>
                  <a:srgbClr val="FFFFFF"/>
                </a:solidFill>
                <a:latin typeface="Tahoma"/>
                <a:cs typeface="Tahoma"/>
              </a:rPr>
              <a:t>organizations </a:t>
            </a:r>
            <a:r>
              <a:rPr sz="3200" spc="240" dirty="0">
                <a:solidFill>
                  <a:srgbClr val="FFFFFF"/>
                </a:solidFill>
                <a:latin typeface="Tahoma"/>
                <a:cs typeface="Tahoma"/>
              </a:rPr>
              <a:t>continue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7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ahoma"/>
                <a:cs typeface="Tahoma"/>
              </a:rPr>
              <a:t>evolve,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45" dirty="0">
                <a:solidFill>
                  <a:srgbClr val="FFFFFF"/>
                </a:solidFill>
                <a:latin typeface="Tahoma"/>
                <a:cs typeface="Tahoma"/>
              </a:rPr>
              <a:t>embracing </a:t>
            </a:r>
            <a:r>
              <a:rPr sz="3200" spc="204" dirty="0">
                <a:solidFill>
                  <a:srgbClr val="FFFFFF"/>
                </a:solidFill>
                <a:latin typeface="Tahoma"/>
                <a:cs typeface="Tahoma"/>
              </a:rPr>
              <a:t>these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04" dirty="0">
                <a:solidFill>
                  <a:srgbClr val="FFFFFF"/>
                </a:solidFill>
                <a:latin typeface="Tahoma"/>
                <a:cs typeface="Tahoma"/>
              </a:rPr>
              <a:t>technologies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7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35" dirty="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sz="3200" spc="170" dirty="0">
                <a:solidFill>
                  <a:srgbClr val="FFFFFF"/>
                </a:solidFill>
                <a:latin typeface="Tahoma"/>
                <a:cs typeface="Tahoma"/>
              </a:rPr>
              <a:t>essential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50" dirty="0">
                <a:solidFill>
                  <a:srgbClr val="FFFFFF"/>
                </a:solidFill>
                <a:latin typeface="Tahoma"/>
                <a:cs typeface="Tahoma"/>
              </a:rPr>
              <a:t>maintaining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3200" spc="225" dirty="0">
                <a:solidFill>
                  <a:srgbClr val="FFFFFF"/>
                </a:solidFill>
                <a:latin typeface="Tahoma"/>
                <a:cs typeface="Tahoma"/>
              </a:rPr>
              <a:t>competitive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75" dirty="0">
                <a:solidFill>
                  <a:srgbClr val="FFFFFF"/>
                </a:solidFill>
                <a:latin typeface="Tahoma"/>
                <a:cs typeface="Tahoma"/>
              </a:rPr>
              <a:t>edge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3200" spc="165" dirty="0">
                <a:solidFill>
                  <a:srgbClr val="FFFFFF"/>
                </a:solidFill>
                <a:latin typeface="Tahoma"/>
                <a:cs typeface="Tahoma"/>
              </a:rPr>
              <a:t>landscape.</a:t>
            </a:r>
            <a:endParaRPr sz="3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349</Words>
  <Application>Microsoft Office PowerPoint</Application>
  <PresentationFormat>Custom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Verdana</vt:lpstr>
      <vt:lpstr>Office Theme</vt:lpstr>
      <vt:lpstr>Implementing Hybrid Cloud Solutions with Azure Data Factory and Databricks</vt:lpstr>
      <vt:lpstr>Introduction to Data Integration</vt:lpstr>
      <vt:lpstr>Understanding Hybrid Cloud Solutions</vt:lpstr>
      <vt:lpstr>Project Requirement</vt:lpstr>
      <vt:lpstr>Design Overview &amp; Workfiow</vt:lpstr>
      <vt:lpstr>Benefits of Seamless Integration</vt:lpstr>
      <vt:lpstr>Output Snaps</vt:lpstr>
      <vt:lpstr>Output Snaps</vt:lpstr>
      <vt:lpstr>Conclusion and Future Look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Subrat Shukla</dc:creator>
  <cp:lastModifiedBy>Subrat Shukla</cp:lastModifiedBy>
  <cp:revision>1</cp:revision>
  <dcterms:created xsi:type="dcterms:W3CDTF">2024-12-18T12:35:09Z</dcterms:created>
  <dcterms:modified xsi:type="dcterms:W3CDTF">2024-12-18T14:37:49Z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2024-12-18T00:00:00Z</vt:filetime>
  </property>
  <property fmtid="{D5CDD505-2E9C-101B-9397-08002B2CF9AE}" pid="5" name="Producer">
    <vt:lpwstr>GPL Ghostscript 10.04.0</vt:lpwstr>
  </property>
</Properties>
</file>