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5400" dirty="0"/>
              <a:t>HIVE HEALTH CARE ANALYTICS</a:t>
            </a:r>
            <a:endParaRPr lang="en-I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4" name="Text Box 3"/>
          <p:cNvSpPr txBox="1"/>
          <p:nvPr/>
        </p:nvSpPr>
        <p:spPr>
          <a:xfrm>
            <a:off x="474345" y="361950"/>
            <a:ext cx="6393180" cy="1198880"/>
          </a:xfrm>
          <a:prstGeom prst="rect">
            <a:avLst/>
          </a:prstGeom>
          <a:noFill/>
        </p:spPr>
        <p:txBody>
          <a:bodyPr wrap="square" rtlCol="0" anchor="t">
            <a:spAutoFit/>
          </a:bodyPr>
          <a:p>
            <a:r>
              <a:rPr lang="en-GB" b="1" u="sng">
                <a:solidFill>
                  <a:schemeClr val="dk1"/>
                </a:solidFill>
                <a:sym typeface="+mn-ea"/>
              </a:rPr>
              <a:t>Move Data to Client DB using Sqoop Export</a:t>
            </a:r>
            <a:endParaRPr b="1" u="sng">
              <a:solidFill>
                <a:schemeClr val="dk1"/>
              </a:solidFill>
            </a:endParaRPr>
          </a:p>
          <a:p>
            <a:endParaRPr lang="en-US"/>
          </a:p>
          <a:p>
            <a:endParaRPr lang="en-US"/>
          </a:p>
          <a:p>
            <a:endParaRPr lang="en-US"/>
          </a:p>
        </p:txBody>
      </p:sp>
      <p:sp>
        <p:nvSpPr>
          <p:cNvPr id="8" name="Text Box 7"/>
          <p:cNvSpPr txBox="1"/>
          <p:nvPr/>
        </p:nvSpPr>
        <p:spPr>
          <a:xfrm>
            <a:off x="643255" y="4368800"/>
            <a:ext cx="4678680" cy="2584450"/>
          </a:xfrm>
          <a:prstGeom prst="rect">
            <a:avLst/>
          </a:prstGeom>
          <a:noFill/>
        </p:spPr>
        <p:txBody>
          <a:bodyPr wrap="square" rtlCol="0" anchor="t">
            <a:spAutoFit/>
          </a:bodyPr>
          <a:p>
            <a:r>
              <a:rPr lang="en-GB" b="1" u="sng">
                <a:solidFill>
                  <a:schemeClr val="dk1"/>
                </a:solidFill>
                <a:sym typeface="+mn-ea"/>
              </a:rPr>
              <a:t>Create Output Table in Client DB</a:t>
            </a:r>
            <a:endParaRPr lang="en-US"/>
          </a:p>
          <a:p>
            <a:endParaRPr lang="en-US"/>
          </a:p>
          <a:p>
            <a:r>
              <a:rPr lang="en-US"/>
              <a:t>CREATE TABLE pharmacy_summary (</a:t>
            </a:r>
            <a:endParaRPr lang="en-US"/>
          </a:p>
          <a:p>
            <a:r>
              <a:rPr lang="en-US"/>
              <a:t>    pharmacy_id INT,</a:t>
            </a:r>
            <a:endParaRPr lang="en-US"/>
          </a:p>
          <a:p>
            <a:r>
              <a:rPr lang="en-US"/>
              <a:t>    pharmacy_name VARCHAR(40),</a:t>
            </a:r>
            <a:endParaRPr lang="en-US"/>
          </a:p>
          <a:p>
            <a:r>
              <a:rPr lang="en-US"/>
              <a:t>    total_stock INT,</a:t>
            </a:r>
            <a:endParaRPr lang="en-US"/>
          </a:p>
          <a:p>
            <a:r>
              <a:rPr lang="en-US"/>
              <a:t>    total_maxprice FLOAT,</a:t>
            </a:r>
            <a:endParaRPr lang="en-US"/>
          </a:p>
          <a:p>
            <a:r>
              <a:rPr lang="en-US"/>
              <a:t>    discounted_price FLOAT</a:t>
            </a:r>
            <a:endParaRPr lang="en-US"/>
          </a:p>
          <a:p>
            <a:r>
              <a:rPr lang="en-US"/>
              <a:t>)</a:t>
            </a:r>
            <a:endParaRPr lang="en-US"/>
          </a:p>
        </p:txBody>
      </p:sp>
      <p:sp>
        <p:nvSpPr>
          <p:cNvPr id="9" name="Text Box 8"/>
          <p:cNvSpPr txBox="1"/>
          <p:nvPr/>
        </p:nvSpPr>
        <p:spPr>
          <a:xfrm>
            <a:off x="8420735" y="361950"/>
            <a:ext cx="1069340" cy="460375"/>
          </a:xfrm>
          <a:prstGeom prst="rect">
            <a:avLst/>
          </a:prstGeom>
          <a:noFill/>
        </p:spPr>
        <p:txBody>
          <a:bodyPr wrap="none" rtlCol="0" anchor="t">
            <a:spAutoFit/>
          </a:bodyPr>
          <a:p>
            <a:r>
              <a:rPr lang="en-GB" sz="2400">
                <a:sym typeface="+mn-ea"/>
              </a:rPr>
              <a:t>Output</a:t>
            </a:r>
            <a:endParaRPr lang="en-US" sz="2400"/>
          </a:p>
        </p:txBody>
      </p:sp>
      <p:pic>
        <p:nvPicPr>
          <p:cNvPr id="-2147482615" name="Picture -2147482616"/>
          <p:cNvPicPr>
            <a:picLocks noChangeAspect="1"/>
          </p:cNvPicPr>
          <p:nvPr/>
        </p:nvPicPr>
        <p:blipFill>
          <a:blip r:embed="rId1"/>
          <a:stretch>
            <a:fillRect/>
          </a:stretch>
        </p:blipFill>
        <p:spPr>
          <a:xfrm>
            <a:off x="643255" y="822325"/>
            <a:ext cx="5448935" cy="3372485"/>
          </a:xfrm>
          <a:prstGeom prst="rect">
            <a:avLst/>
          </a:prstGeom>
          <a:noFill/>
          <a:ln w="9525">
            <a:noFill/>
          </a:ln>
        </p:spPr>
      </p:pic>
      <p:pic>
        <p:nvPicPr>
          <p:cNvPr id="5" name="Content Placeholder 4"/>
          <p:cNvPicPr>
            <a:picLocks noChangeAspect="1"/>
          </p:cNvPicPr>
          <p:nvPr>
            <p:ph idx="1"/>
          </p:nvPr>
        </p:nvPicPr>
        <p:blipFill>
          <a:blip r:embed="rId2"/>
          <a:stretch>
            <a:fillRect/>
          </a:stretch>
        </p:blipFill>
        <p:spPr>
          <a:xfrm>
            <a:off x="6207760" y="1327785"/>
            <a:ext cx="6065520" cy="43459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r>
              <a:rPr lang="en-US" sz="2400" b="1"/>
              <a:t>Problem Statement </a:t>
            </a:r>
            <a:r>
              <a:rPr lang="en-IN" altLang="en-US" sz="2400" b="1"/>
              <a:t>5</a:t>
            </a:r>
            <a:r>
              <a:rPr lang="en-US" sz="2400" b="1"/>
              <a:t>:</a:t>
            </a:r>
            <a:br>
              <a:rPr lang="en-US" sz="1780" b="1"/>
            </a:br>
            <a:r>
              <a:rPr lang="en-US" sz="1780" b="1"/>
              <a:t>The healthcare department suspects that some pharmacies prescribe more medicines than others in a </a:t>
            </a:r>
            <a:br>
              <a:rPr lang="en-US" sz="1780" b="1"/>
            </a:br>
            <a:r>
              <a:rPr lang="en-US" sz="1780" b="1"/>
              <a:t>single prescription, for them, generate a report that finds for each pharmacy the maximum, minimum and </a:t>
            </a:r>
            <a:br>
              <a:rPr lang="en-US" sz="1780" b="1"/>
            </a:br>
            <a:r>
              <a:rPr lang="en-US" sz="1780" b="1"/>
              <a:t>average number of  medicines prescribed in their prescriptions. </a:t>
            </a:r>
            <a:br>
              <a:rPr lang="en-US" sz="1780" b="1"/>
            </a:br>
            <a:r>
              <a:rPr lang="en-US" sz="1780" b="1"/>
              <a:t> </a:t>
            </a:r>
            <a:endParaRPr lang="en-US" sz="1780" b="1"/>
          </a:p>
        </p:txBody>
      </p:sp>
      <p:sp>
        <p:nvSpPr>
          <p:cNvPr id="7" name="Text Box 6"/>
          <p:cNvSpPr txBox="1"/>
          <p:nvPr/>
        </p:nvSpPr>
        <p:spPr>
          <a:xfrm>
            <a:off x="346075" y="1772285"/>
            <a:ext cx="2359025" cy="368300"/>
          </a:xfrm>
          <a:prstGeom prst="rect">
            <a:avLst/>
          </a:prstGeom>
          <a:noFill/>
        </p:spPr>
        <p:txBody>
          <a:bodyPr wrap="none" rtlCol="0" anchor="t">
            <a:spAutoFit/>
          </a:bodyPr>
          <a:p>
            <a:pPr indent="0">
              <a:lnSpc>
                <a:spcPct val="100000"/>
              </a:lnSpc>
              <a:spcBef>
                <a:spcPts val="0"/>
              </a:spcBef>
              <a:spcAft>
                <a:spcPts val="0"/>
              </a:spcAft>
              <a:buNone/>
            </a:pPr>
            <a:r>
              <a:rPr lang="en-GB" b="1">
                <a:sym typeface="+mn-ea"/>
              </a:rPr>
              <a:t>Creating </a:t>
            </a:r>
            <a:r>
              <a:rPr lang="en-IN" altLang="en-GB" b="1">
                <a:sym typeface="+mn-ea"/>
              </a:rPr>
              <a:t>External</a:t>
            </a:r>
            <a:r>
              <a:rPr lang="en-GB" b="1">
                <a:sym typeface="+mn-ea"/>
              </a:rPr>
              <a:t> Table</a:t>
            </a:r>
            <a:endParaRPr lang="en-US"/>
          </a:p>
        </p:txBody>
      </p:sp>
      <p:sp>
        <p:nvSpPr>
          <p:cNvPr id="8" name="Text Box 7"/>
          <p:cNvSpPr txBox="1"/>
          <p:nvPr/>
        </p:nvSpPr>
        <p:spPr>
          <a:xfrm>
            <a:off x="5521960" y="1593850"/>
            <a:ext cx="3753485" cy="368300"/>
          </a:xfrm>
          <a:prstGeom prst="rect">
            <a:avLst/>
          </a:prstGeom>
          <a:noFill/>
        </p:spPr>
        <p:txBody>
          <a:bodyPr wrap="none" rtlCol="0" anchor="t">
            <a:spAutoFit/>
          </a:bodyPr>
          <a:p>
            <a:pPr indent="0">
              <a:spcBef>
                <a:spcPts val="0"/>
              </a:spcBef>
              <a:spcAft>
                <a:spcPts val="0"/>
              </a:spcAft>
              <a:buClr>
                <a:schemeClr val="dk1"/>
              </a:buClr>
              <a:buSzPts val="1100"/>
              <a:buFont typeface="Arial" panose="020B0604020202020204"/>
              <a:buNone/>
            </a:pPr>
            <a:r>
              <a:rPr lang="en-GB" b="1" u="sng">
                <a:solidFill>
                  <a:schemeClr val="dk1"/>
                </a:solidFill>
                <a:sym typeface="+mn-ea"/>
              </a:rPr>
              <a:t>Insert Data Into External Table In Hive</a:t>
            </a:r>
            <a:endParaRPr lang="en-US"/>
          </a:p>
        </p:txBody>
      </p:sp>
      <p:pic>
        <p:nvPicPr>
          <p:cNvPr id="-2147482614" name="Content Placeholder -2147482615"/>
          <p:cNvPicPr>
            <a:picLocks noChangeAspect="1"/>
          </p:cNvPicPr>
          <p:nvPr>
            <p:ph idx="1"/>
          </p:nvPr>
        </p:nvPicPr>
        <p:blipFill>
          <a:blip r:embed="rId1"/>
          <a:stretch>
            <a:fillRect/>
          </a:stretch>
        </p:blipFill>
        <p:spPr>
          <a:xfrm>
            <a:off x="346075" y="2536825"/>
            <a:ext cx="5067300" cy="2481580"/>
          </a:xfrm>
          <a:prstGeom prst="rect">
            <a:avLst/>
          </a:prstGeom>
          <a:noFill/>
          <a:ln w="9525">
            <a:noFill/>
          </a:ln>
        </p:spPr>
      </p:pic>
      <p:pic>
        <p:nvPicPr>
          <p:cNvPr id="-2147482613" name="Picture -2147482614"/>
          <p:cNvPicPr>
            <a:picLocks noChangeAspect="1"/>
          </p:cNvPicPr>
          <p:nvPr/>
        </p:nvPicPr>
        <p:blipFill>
          <a:blip r:embed="rId2"/>
          <a:stretch>
            <a:fillRect/>
          </a:stretch>
        </p:blipFill>
        <p:spPr>
          <a:xfrm>
            <a:off x="5596255" y="2230120"/>
            <a:ext cx="6010910" cy="392938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4345" y="361950"/>
            <a:ext cx="6393180" cy="1198880"/>
          </a:xfrm>
          <a:prstGeom prst="rect">
            <a:avLst/>
          </a:prstGeom>
          <a:noFill/>
        </p:spPr>
        <p:txBody>
          <a:bodyPr wrap="square" rtlCol="0" anchor="t">
            <a:spAutoFit/>
          </a:bodyPr>
          <a:p>
            <a:r>
              <a:rPr lang="en-GB" b="1" u="sng">
                <a:solidFill>
                  <a:schemeClr val="dk1"/>
                </a:solidFill>
                <a:sym typeface="+mn-ea"/>
              </a:rPr>
              <a:t>Move Data to Client DB using Sqoop Export</a:t>
            </a:r>
            <a:endParaRPr b="1" u="sng">
              <a:solidFill>
                <a:schemeClr val="dk1"/>
              </a:solidFill>
            </a:endParaRPr>
          </a:p>
          <a:p>
            <a:endParaRPr lang="en-US"/>
          </a:p>
          <a:p>
            <a:endParaRPr lang="en-US"/>
          </a:p>
          <a:p>
            <a:endParaRPr lang="en-US"/>
          </a:p>
        </p:txBody>
      </p:sp>
      <p:sp>
        <p:nvSpPr>
          <p:cNvPr id="8" name="Text Box 7"/>
          <p:cNvSpPr txBox="1"/>
          <p:nvPr/>
        </p:nvSpPr>
        <p:spPr>
          <a:xfrm>
            <a:off x="643255" y="4368800"/>
            <a:ext cx="4678680" cy="2584450"/>
          </a:xfrm>
          <a:prstGeom prst="rect">
            <a:avLst/>
          </a:prstGeom>
          <a:noFill/>
        </p:spPr>
        <p:txBody>
          <a:bodyPr wrap="square" rtlCol="0" anchor="t">
            <a:spAutoFit/>
          </a:bodyPr>
          <a:p>
            <a:r>
              <a:rPr lang="en-GB" b="1" u="sng">
                <a:solidFill>
                  <a:schemeClr val="dk1"/>
                </a:solidFill>
                <a:sym typeface="+mn-ea"/>
              </a:rPr>
              <a:t>Create Output Table in Client DB</a:t>
            </a:r>
            <a:endParaRPr lang="en-US"/>
          </a:p>
          <a:p>
            <a:endParaRPr lang="en-US"/>
          </a:p>
          <a:p>
            <a:r>
              <a:rPr lang="en-US"/>
              <a:t>CREATE TABLE pharmacy_quantity (</a:t>
            </a:r>
            <a:endParaRPr lang="en-US"/>
          </a:p>
          <a:p>
            <a:r>
              <a:rPr lang="en-US"/>
              <a:t>    pharmacyid INT,</a:t>
            </a:r>
            <a:endParaRPr lang="en-US"/>
          </a:p>
          <a:p>
            <a:r>
              <a:rPr lang="en-US"/>
              <a:t>    pharmacyname varchar(50),</a:t>
            </a:r>
            <a:endParaRPr lang="en-US"/>
          </a:p>
          <a:p>
            <a:r>
              <a:rPr lang="en-US"/>
              <a:t>    min_quantity INT,</a:t>
            </a:r>
            <a:endParaRPr lang="en-US"/>
          </a:p>
          <a:p>
            <a:r>
              <a:rPr lang="en-US"/>
              <a:t>    max_quantity INT,</a:t>
            </a:r>
            <a:endParaRPr lang="en-US"/>
          </a:p>
          <a:p>
            <a:r>
              <a:rPr lang="en-US"/>
              <a:t>    avg_quantity DOUBLE</a:t>
            </a:r>
            <a:endParaRPr lang="en-US"/>
          </a:p>
          <a:p>
            <a:r>
              <a:rPr lang="en-US"/>
              <a:t>);</a:t>
            </a:r>
            <a:endParaRPr lang="en-US"/>
          </a:p>
        </p:txBody>
      </p:sp>
      <p:sp>
        <p:nvSpPr>
          <p:cNvPr id="9" name="Text Box 8"/>
          <p:cNvSpPr txBox="1"/>
          <p:nvPr/>
        </p:nvSpPr>
        <p:spPr>
          <a:xfrm>
            <a:off x="8420735" y="361950"/>
            <a:ext cx="1069340" cy="460375"/>
          </a:xfrm>
          <a:prstGeom prst="rect">
            <a:avLst/>
          </a:prstGeom>
          <a:noFill/>
        </p:spPr>
        <p:txBody>
          <a:bodyPr wrap="none" rtlCol="0" anchor="t">
            <a:spAutoFit/>
          </a:bodyPr>
          <a:p>
            <a:r>
              <a:rPr lang="en-GB" sz="2400">
                <a:sym typeface="+mn-ea"/>
              </a:rPr>
              <a:t>Output</a:t>
            </a:r>
            <a:endParaRPr lang="en-US" sz="2400"/>
          </a:p>
        </p:txBody>
      </p:sp>
      <p:pic>
        <p:nvPicPr>
          <p:cNvPr id="-2147482612" name="Picture -2147482613"/>
          <p:cNvPicPr>
            <a:picLocks noChangeAspect="1"/>
          </p:cNvPicPr>
          <p:nvPr/>
        </p:nvPicPr>
        <p:blipFill>
          <a:blip r:embed="rId1"/>
          <a:stretch>
            <a:fillRect/>
          </a:stretch>
        </p:blipFill>
        <p:spPr>
          <a:xfrm>
            <a:off x="474345" y="887413"/>
            <a:ext cx="5269230" cy="3317875"/>
          </a:xfrm>
          <a:prstGeom prst="rect">
            <a:avLst/>
          </a:prstGeom>
          <a:noFill/>
          <a:ln w="9525">
            <a:noFill/>
          </a:ln>
        </p:spPr>
      </p:pic>
      <p:pic>
        <p:nvPicPr>
          <p:cNvPr id="10" name="Picture 9"/>
          <p:cNvPicPr>
            <a:picLocks noChangeAspect="1"/>
          </p:cNvPicPr>
          <p:nvPr/>
        </p:nvPicPr>
        <p:blipFill>
          <a:blip r:embed="rId2"/>
          <a:stretch>
            <a:fillRect/>
          </a:stretch>
        </p:blipFill>
        <p:spPr>
          <a:xfrm>
            <a:off x="6278245" y="887730"/>
            <a:ext cx="5678170" cy="5474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r>
              <a:rPr lang="en-US" sz="2400" b="1"/>
              <a:t>Problem Statement </a:t>
            </a:r>
            <a:r>
              <a:rPr lang="en-IN" altLang="en-US" sz="2400" b="1"/>
              <a:t>6</a:t>
            </a:r>
            <a:br>
              <a:rPr lang="en-US" sz="1780" b="1"/>
            </a:br>
            <a:r>
              <a:rPr lang="en-US" sz="1780" b="1"/>
              <a:t>The Healthcare department wants to know which disease is most likely to infect multiple people in the same household. </a:t>
            </a:r>
            <a:br>
              <a:rPr lang="en-US" sz="1780" b="1"/>
            </a:br>
            <a:r>
              <a:rPr lang="en-US" sz="1780" b="1"/>
              <a:t>For each disease find the number of households that has more than one patient with the same disease. </a:t>
            </a:r>
            <a:br>
              <a:rPr lang="en-US" sz="1780" b="1"/>
            </a:br>
            <a:r>
              <a:rPr lang="en-US" sz="1780" b="1"/>
              <a:t>Note: 2 people are considered to be in the same household if they have the same address.</a:t>
            </a:r>
            <a:br>
              <a:rPr lang="en-US" sz="1780" b="1"/>
            </a:br>
            <a:r>
              <a:rPr lang="en-US" sz="1780" b="1"/>
              <a:t> </a:t>
            </a:r>
            <a:endParaRPr lang="en-US" sz="1780" b="1"/>
          </a:p>
        </p:txBody>
      </p:sp>
      <p:sp>
        <p:nvSpPr>
          <p:cNvPr id="6" name="Text Box 5"/>
          <p:cNvSpPr txBox="1"/>
          <p:nvPr/>
        </p:nvSpPr>
        <p:spPr>
          <a:xfrm>
            <a:off x="838200" y="1591310"/>
            <a:ext cx="5784215" cy="922020"/>
          </a:xfrm>
          <a:prstGeom prst="rect">
            <a:avLst/>
          </a:prstGeom>
          <a:noFill/>
        </p:spPr>
        <p:txBody>
          <a:bodyPr wrap="square" rtlCol="0" anchor="t">
            <a:spAutoFit/>
          </a:bodyPr>
          <a:p>
            <a:pPr indent="0">
              <a:lnSpc>
                <a:spcPct val="100000"/>
              </a:lnSpc>
              <a:spcBef>
                <a:spcPts val="0"/>
              </a:spcBef>
              <a:spcAft>
                <a:spcPts val="0"/>
              </a:spcAft>
              <a:buNone/>
            </a:pPr>
            <a:r>
              <a:rPr lang="en-GB" b="1">
                <a:sym typeface="+mn-ea"/>
              </a:rPr>
              <a:t>Creating Partitioned and Clustered Table</a:t>
            </a:r>
            <a:endParaRPr lang="en-GB" b="1">
              <a:sym typeface="+mn-ea"/>
            </a:endParaRPr>
          </a:p>
          <a:p>
            <a:pPr indent="0">
              <a:lnSpc>
                <a:spcPct val="100000"/>
              </a:lnSpc>
              <a:spcBef>
                <a:spcPts val="0"/>
              </a:spcBef>
              <a:spcAft>
                <a:spcPts val="0"/>
              </a:spcAft>
              <a:buNone/>
            </a:pPr>
            <a:endParaRPr lang="en-US"/>
          </a:p>
          <a:p>
            <a:pPr indent="0">
              <a:lnSpc>
                <a:spcPct val="100000"/>
              </a:lnSpc>
              <a:spcBef>
                <a:spcPts val="0"/>
              </a:spcBef>
              <a:spcAft>
                <a:spcPts val="0"/>
              </a:spcAft>
              <a:buNone/>
            </a:pPr>
            <a:endParaRPr lang="en-US"/>
          </a:p>
        </p:txBody>
      </p:sp>
      <p:pic>
        <p:nvPicPr>
          <p:cNvPr id="-2147482608" name="Content Placeholder -2147482609"/>
          <p:cNvPicPr>
            <a:picLocks noChangeAspect="1"/>
          </p:cNvPicPr>
          <p:nvPr>
            <p:ph idx="1"/>
          </p:nvPr>
        </p:nvPicPr>
        <p:blipFill>
          <a:blip r:embed="rId1"/>
          <a:stretch>
            <a:fillRect/>
          </a:stretch>
        </p:blipFill>
        <p:spPr>
          <a:xfrm>
            <a:off x="6104255" y="2211070"/>
            <a:ext cx="5782310" cy="4351655"/>
          </a:xfrm>
          <a:prstGeom prst="rect">
            <a:avLst/>
          </a:prstGeom>
          <a:noFill/>
          <a:ln w="9525">
            <a:noFill/>
          </a:ln>
        </p:spPr>
      </p:pic>
      <p:sp>
        <p:nvSpPr>
          <p:cNvPr id="9" name="Text Box 8"/>
          <p:cNvSpPr txBox="1"/>
          <p:nvPr/>
        </p:nvSpPr>
        <p:spPr>
          <a:xfrm>
            <a:off x="900430" y="2136775"/>
            <a:ext cx="4883150" cy="3138170"/>
          </a:xfrm>
          <a:prstGeom prst="rect">
            <a:avLst/>
          </a:prstGeom>
          <a:noFill/>
        </p:spPr>
        <p:txBody>
          <a:bodyPr wrap="square" rtlCol="0" anchor="t">
            <a:spAutoFit/>
          </a:bodyPr>
          <a:p>
            <a:r>
              <a:rPr lang="en-US"/>
              <a:t>CREATE TABLE address_part (</a:t>
            </a:r>
            <a:endParaRPr lang="en-US"/>
          </a:p>
          <a:p>
            <a:r>
              <a:rPr lang="en-US"/>
              <a:t>  addressid INT,</a:t>
            </a:r>
            <a:endParaRPr lang="en-US"/>
          </a:p>
          <a:p>
            <a:r>
              <a:rPr lang="en-US"/>
              <a:t>  address1 STRING,</a:t>
            </a:r>
            <a:endParaRPr lang="en-US"/>
          </a:p>
          <a:p>
            <a:r>
              <a:rPr lang="en-US"/>
              <a:t>  city STRING,</a:t>
            </a:r>
            <a:endParaRPr lang="en-US"/>
          </a:p>
          <a:p>
            <a:r>
              <a:rPr lang="en-US"/>
              <a:t>  zip INT)</a:t>
            </a:r>
            <a:endParaRPr lang="en-US"/>
          </a:p>
          <a:p>
            <a:r>
              <a:rPr lang="en-US"/>
              <a:t>PARTITIONED BY (state STRING) CLUSTERED BY (city) INTO 10 BUCKETS;</a:t>
            </a:r>
            <a:endParaRPr lang="en-US"/>
          </a:p>
          <a:p>
            <a:endParaRPr lang="en-US"/>
          </a:p>
          <a:p>
            <a:r>
              <a:rPr lang="en-US"/>
              <a:t>INSERT INTO TABLE address_part PARTITION (state) SELECT addressid,address1,city,zip,state FROM address;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407035" y="707390"/>
            <a:ext cx="2359025" cy="368300"/>
          </a:xfrm>
          <a:prstGeom prst="rect">
            <a:avLst/>
          </a:prstGeom>
          <a:noFill/>
        </p:spPr>
        <p:txBody>
          <a:bodyPr wrap="none" rtlCol="0" anchor="t">
            <a:spAutoFit/>
          </a:bodyPr>
          <a:p>
            <a:pPr indent="0">
              <a:lnSpc>
                <a:spcPct val="100000"/>
              </a:lnSpc>
              <a:spcBef>
                <a:spcPts val="0"/>
              </a:spcBef>
              <a:spcAft>
                <a:spcPts val="0"/>
              </a:spcAft>
              <a:buNone/>
            </a:pPr>
            <a:r>
              <a:rPr lang="en-GB" b="1">
                <a:sym typeface="+mn-ea"/>
              </a:rPr>
              <a:t>Creating </a:t>
            </a:r>
            <a:r>
              <a:rPr lang="en-IN" altLang="en-GB" b="1">
                <a:sym typeface="+mn-ea"/>
              </a:rPr>
              <a:t>External</a:t>
            </a:r>
            <a:r>
              <a:rPr lang="en-GB" b="1">
                <a:sym typeface="+mn-ea"/>
              </a:rPr>
              <a:t> Table</a:t>
            </a:r>
            <a:endParaRPr lang="en-US"/>
          </a:p>
        </p:txBody>
      </p:sp>
      <p:sp>
        <p:nvSpPr>
          <p:cNvPr id="8" name="Text Box 7"/>
          <p:cNvSpPr txBox="1"/>
          <p:nvPr/>
        </p:nvSpPr>
        <p:spPr>
          <a:xfrm>
            <a:off x="5724525" y="707390"/>
            <a:ext cx="3753485" cy="368300"/>
          </a:xfrm>
          <a:prstGeom prst="rect">
            <a:avLst/>
          </a:prstGeom>
          <a:noFill/>
        </p:spPr>
        <p:txBody>
          <a:bodyPr wrap="none" rtlCol="0" anchor="t">
            <a:spAutoFit/>
          </a:bodyPr>
          <a:p>
            <a:pPr indent="0">
              <a:spcBef>
                <a:spcPts val="0"/>
              </a:spcBef>
              <a:spcAft>
                <a:spcPts val="0"/>
              </a:spcAft>
              <a:buClr>
                <a:schemeClr val="dk1"/>
              </a:buClr>
              <a:buSzPts val="1100"/>
              <a:buFont typeface="Arial" panose="020B0604020202020204"/>
              <a:buNone/>
            </a:pPr>
            <a:r>
              <a:rPr lang="en-GB" b="1" u="sng">
                <a:solidFill>
                  <a:schemeClr val="dk1"/>
                </a:solidFill>
                <a:sym typeface="+mn-ea"/>
              </a:rPr>
              <a:t>Insert Data Into External Table In Hive</a:t>
            </a:r>
            <a:endParaRPr lang="en-US"/>
          </a:p>
        </p:txBody>
      </p:sp>
      <p:sp>
        <p:nvSpPr>
          <p:cNvPr id="13" name="Text Box 12"/>
          <p:cNvSpPr txBox="1"/>
          <p:nvPr/>
        </p:nvSpPr>
        <p:spPr>
          <a:xfrm>
            <a:off x="407035" y="1582420"/>
            <a:ext cx="4730750" cy="2306955"/>
          </a:xfrm>
          <a:prstGeom prst="rect">
            <a:avLst/>
          </a:prstGeom>
          <a:noFill/>
        </p:spPr>
        <p:txBody>
          <a:bodyPr wrap="square" rtlCol="0" anchor="t">
            <a:spAutoFit/>
          </a:bodyPr>
          <a:p>
            <a:r>
              <a:rPr lang="en-US"/>
              <a:t>CREATE EXTERNAL TABLE diseases_data_ext (</a:t>
            </a:r>
            <a:endParaRPr lang="en-US"/>
          </a:p>
          <a:p>
            <a:r>
              <a:rPr lang="en-US"/>
              <a:t>    disease string,</a:t>
            </a:r>
            <a:endParaRPr lang="en-US"/>
          </a:p>
          <a:p>
            <a:r>
              <a:rPr lang="en-US"/>
              <a:t>    address string,</a:t>
            </a:r>
            <a:endParaRPr lang="en-US"/>
          </a:p>
          <a:p>
            <a:r>
              <a:rPr lang="en-US"/>
              <a:t>    patientcount int</a:t>
            </a:r>
            <a:endParaRPr lang="en-US"/>
          </a:p>
          <a:p>
            <a:r>
              <a:rPr lang="en-US"/>
              <a:t>)</a:t>
            </a:r>
            <a:endParaRPr lang="en-US"/>
          </a:p>
          <a:p>
            <a:r>
              <a:rPr lang="en-US"/>
              <a:t>ROW FORMAT DELIMITED</a:t>
            </a:r>
            <a:endParaRPr lang="en-US"/>
          </a:p>
          <a:p>
            <a:r>
              <a:rPr lang="en-US"/>
              <a:t>FIELDS TERMINATED BY ','</a:t>
            </a:r>
            <a:endParaRPr lang="en-US"/>
          </a:p>
          <a:p>
            <a:r>
              <a:rPr lang="en-US"/>
              <a:t>LOCATION '/user/training/hive/Q6EXT';</a:t>
            </a:r>
            <a:endParaRPr lang="en-US"/>
          </a:p>
        </p:txBody>
      </p:sp>
      <p:pic>
        <p:nvPicPr>
          <p:cNvPr id="-2147482607" name="Picture -2147482608"/>
          <p:cNvPicPr>
            <a:picLocks noChangeAspect="1"/>
          </p:cNvPicPr>
          <p:nvPr/>
        </p:nvPicPr>
        <p:blipFill>
          <a:blip r:embed="rId1"/>
          <a:stretch>
            <a:fillRect/>
          </a:stretch>
        </p:blipFill>
        <p:spPr>
          <a:xfrm>
            <a:off x="5581650" y="1479550"/>
            <a:ext cx="5674360" cy="433578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sp>
        <p:nvSpPr>
          <p:cNvPr id="4" name="Text Box 3"/>
          <p:cNvSpPr txBox="1"/>
          <p:nvPr/>
        </p:nvSpPr>
        <p:spPr>
          <a:xfrm>
            <a:off x="474345" y="361950"/>
            <a:ext cx="6393180" cy="1198880"/>
          </a:xfrm>
          <a:prstGeom prst="rect">
            <a:avLst/>
          </a:prstGeom>
          <a:noFill/>
        </p:spPr>
        <p:txBody>
          <a:bodyPr wrap="square" rtlCol="0" anchor="t">
            <a:spAutoFit/>
          </a:bodyPr>
          <a:p>
            <a:r>
              <a:rPr lang="en-GB" b="1" u="sng">
                <a:solidFill>
                  <a:schemeClr val="dk1"/>
                </a:solidFill>
                <a:sym typeface="+mn-ea"/>
              </a:rPr>
              <a:t>Move Data to Client DB using Sqoop Export</a:t>
            </a:r>
            <a:endParaRPr b="1" u="sng">
              <a:solidFill>
                <a:schemeClr val="dk1"/>
              </a:solidFill>
            </a:endParaRPr>
          </a:p>
          <a:p>
            <a:endParaRPr lang="en-US"/>
          </a:p>
          <a:p>
            <a:endParaRPr lang="en-US"/>
          </a:p>
          <a:p>
            <a:endParaRPr lang="en-US"/>
          </a:p>
        </p:txBody>
      </p:sp>
      <p:sp>
        <p:nvSpPr>
          <p:cNvPr id="8" name="Text Box 7"/>
          <p:cNvSpPr txBox="1"/>
          <p:nvPr/>
        </p:nvSpPr>
        <p:spPr>
          <a:xfrm>
            <a:off x="558800" y="4175125"/>
            <a:ext cx="4763135" cy="2030095"/>
          </a:xfrm>
          <a:prstGeom prst="rect">
            <a:avLst/>
          </a:prstGeom>
          <a:noFill/>
        </p:spPr>
        <p:txBody>
          <a:bodyPr wrap="square" rtlCol="0" anchor="t">
            <a:spAutoFit/>
          </a:bodyPr>
          <a:p>
            <a:r>
              <a:rPr lang="en-GB" b="1" u="sng">
                <a:solidFill>
                  <a:schemeClr val="dk1"/>
                </a:solidFill>
                <a:sym typeface="+mn-ea"/>
              </a:rPr>
              <a:t>Create Output Table in Client DB</a:t>
            </a:r>
            <a:endParaRPr lang="en-US"/>
          </a:p>
          <a:p>
            <a:endParaRPr lang="en-US"/>
          </a:p>
          <a:p>
            <a:r>
              <a:rPr lang="en-US"/>
              <a:t>CREATE TABLE diseases_data_ext (</a:t>
            </a:r>
            <a:endParaRPr lang="en-US"/>
          </a:p>
          <a:p>
            <a:r>
              <a:rPr lang="en-US"/>
              <a:t>    diseaseName varchar(40),</a:t>
            </a:r>
            <a:endParaRPr lang="en-US"/>
          </a:p>
          <a:p>
            <a:r>
              <a:rPr lang="en-US"/>
              <a:t>    address varchar(40),</a:t>
            </a:r>
            <a:endParaRPr lang="en-US"/>
          </a:p>
          <a:p>
            <a:r>
              <a:rPr lang="en-US"/>
              <a:t>    patient_count int</a:t>
            </a:r>
            <a:endParaRPr lang="en-US"/>
          </a:p>
          <a:p>
            <a:r>
              <a:rPr lang="en-US"/>
              <a:t>)</a:t>
            </a:r>
            <a:endParaRPr lang="en-US"/>
          </a:p>
        </p:txBody>
      </p:sp>
      <p:sp>
        <p:nvSpPr>
          <p:cNvPr id="9" name="Text Box 8"/>
          <p:cNvSpPr txBox="1"/>
          <p:nvPr/>
        </p:nvSpPr>
        <p:spPr>
          <a:xfrm>
            <a:off x="8420735" y="361950"/>
            <a:ext cx="1069340" cy="460375"/>
          </a:xfrm>
          <a:prstGeom prst="rect">
            <a:avLst/>
          </a:prstGeom>
          <a:noFill/>
        </p:spPr>
        <p:txBody>
          <a:bodyPr wrap="none" rtlCol="0" anchor="t">
            <a:spAutoFit/>
          </a:bodyPr>
          <a:p>
            <a:r>
              <a:rPr lang="en-GB" sz="2400">
                <a:sym typeface="+mn-ea"/>
              </a:rPr>
              <a:t>Output</a:t>
            </a:r>
            <a:endParaRPr lang="en-US" sz="2400"/>
          </a:p>
        </p:txBody>
      </p:sp>
      <p:pic>
        <p:nvPicPr>
          <p:cNvPr id="-2147482606" name="Picture -2147482607"/>
          <p:cNvPicPr>
            <a:picLocks noChangeAspect="1"/>
          </p:cNvPicPr>
          <p:nvPr/>
        </p:nvPicPr>
        <p:blipFill>
          <a:blip r:embed="rId1"/>
          <a:stretch>
            <a:fillRect/>
          </a:stretch>
        </p:blipFill>
        <p:spPr>
          <a:xfrm>
            <a:off x="558800" y="732790"/>
            <a:ext cx="5271770" cy="3313430"/>
          </a:xfrm>
          <a:prstGeom prst="rect">
            <a:avLst/>
          </a:prstGeom>
          <a:noFill/>
          <a:ln w="9525">
            <a:noFill/>
          </a:ln>
        </p:spPr>
      </p:pic>
      <p:pic>
        <p:nvPicPr>
          <p:cNvPr id="7" name="Content Placeholder 6"/>
          <p:cNvPicPr>
            <a:picLocks noChangeAspect="1"/>
          </p:cNvPicPr>
          <p:nvPr>
            <p:ph idx="1"/>
          </p:nvPr>
        </p:nvPicPr>
        <p:blipFill>
          <a:blip r:embed="rId2"/>
          <a:stretch>
            <a:fillRect/>
          </a:stretch>
        </p:blipFill>
        <p:spPr>
          <a:xfrm>
            <a:off x="6867525" y="972185"/>
            <a:ext cx="5036185" cy="5232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r>
              <a:rPr lang="en-US" sz="2400" b="1"/>
              <a:t>Problem Statement </a:t>
            </a:r>
            <a:r>
              <a:rPr lang="en-IN" altLang="en-US" sz="2400" b="1"/>
              <a:t>7:</a:t>
            </a:r>
            <a:br>
              <a:rPr lang="en-US" sz="1780" b="1"/>
            </a:br>
            <a:r>
              <a:rPr lang="en-US" sz="1780" b="1"/>
              <a:t> An Insurance company wants a state wise report of the treatments to claim ratio between 1st April 2021 and 31st March 2022 (days both included). </a:t>
            </a:r>
            <a:br>
              <a:rPr lang="en-US" sz="1780" b="1"/>
            </a:br>
            <a:r>
              <a:rPr lang="en-US" sz="1780" b="1"/>
              <a:t> </a:t>
            </a:r>
            <a:endParaRPr lang="en-US" sz="1780" b="1"/>
          </a:p>
        </p:txBody>
      </p:sp>
      <p:sp>
        <p:nvSpPr>
          <p:cNvPr id="6" name="Text Box 5"/>
          <p:cNvSpPr txBox="1"/>
          <p:nvPr/>
        </p:nvSpPr>
        <p:spPr>
          <a:xfrm>
            <a:off x="838200" y="1591310"/>
            <a:ext cx="5784215" cy="922020"/>
          </a:xfrm>
          <a:prstGeom prst="rect">
            <a:avLst/>
          </a:prstGeom>
          <a:noFill/>
        </p:spPr>
        <p:txBody>
          <a:bodyPr wrap="square" rtlCol="0" anchor="t">
            <a:spAutoFit/>
          </a:bodyPr>
          <a:p>
            <a:pPr indent="0">
              <a:lnSpc>
                <a:spcPct val="100000"/>
              </a:lnSpc>
              <a:spcBef>
                <a:spcPts val="0"/>
              </a:spcBef>
              <a:spcAft>
                <a:spcPts val="0"/>
              </a:spcAft>
              <a:buNone/>
            </a:pPr>
            <a:r>
              <a:rPr lang="en-GB" b="1">
                <a:sym typeface="+mn-ea"/>
              </a:rPr>
              <a:t>Creating Partitioned Table</a:t>
            </a:r>
            <a:endParaRPr lang="en-GB" b="1">
              <a:sym typeface="+mn-ea"/>
            </a:endParaRPr>
          </a:p>
          <a:p>
            <a:pPr indent="0">
              <a:lnSpc>
                <a:spcPct val="100000"/>
              </a:lnSpc>
              <a:spcBef>
                <a:spcPts val="0"/>
              </a:spcBef>
              <a:spcAft>
                <a:spcPts val="0"/>
              </a:spcAft>
              <a:buNone/>
            </a:pPr>
            <a:endParaRPr lang="en-US"/>
          </a:p>
          <a:p>
            <a:pPr indent="0">
              <a:lnSpc>
                <a:spcPct val="100000"/>
              </a:lnSpc>
              <a:spcBef>
                <a:spcPts val="0"/>
              </a:spcBef>
              <a:spcAft>
                <a:spcPts val="0"/>
              </a:spcAft>
              <a:buNone/>
            </a:pPr>
            <a:endParaRPr lang="en-US"/>
          </a:p>
        </p:txBody>
      </p:sp>
      <p:sp>
        <p:nvSpPr>
          <p:cNvPr id="9" name="Text Box 8"/>
          <p:cNvSpPr txBox="1"/>
          <p:nvPr/>
        </p:nvSpPr>
        <p:spPr>
          <a:xfrm>
            <a:off x="900430" y="2136775"/>
            <a:ext cx="4883150" cy="4246245"/>
          </a:xfrm>
          <a:prstGeom prst="rect">
            <a:avLst/>
          </a:prstGeom>
          <a:noFill/>
        </p:spPr>
        <p:txBody>
          <a:bodyPr wrap="square" rtlCol="0" anchor="t">
            <a:spAutoFit/>
          </a:bodyPr>
          <a:p>
            <a:r>
              <a:rPr lang="en-US"/>
              <a:t>CREATE TABLE treatment_part(</a:t>
            </a:r>
            <a:endParaRPr lang="en-US"/>
          </a:p>
          <a:p>
            <a:r>
              <a:rPr lang="en-US"/>
              <a:t>    treatmentID BIGINT,</a:t>
            </a:r>
            <a:endParaRPr lang="en-US"/>
          </a:p>
          <a:p>
            <a:r>
              <a:rPr lang="en-US"/>
              <a:t>    patientID BIGINT,</a:t>
            </a:r>
            <a:endParaRPr lang="en-US"/>
          </a:p>
          <a:p>
            <a:r>
              <a:rPr lang="en-US"/>
              <a:t>    date STRING,</a:t>
            </a:r>
            <a:endParaRPr lang="en-US"/>
          </a:p>
          <a:p>
            <a:r>
              <a:rPr lang="en-US"/>
              <a:t>    claimID BIGINT</a:t>
            </a:r>
            <a:endParaRPr lang="en-US"/>
          </a:p>
          <a:p>
            <a:r>
              <a:rPr lang="en-US"/>
              <a:t>)</a:t>
            </a:r>
            <a:endParaRPr lang="en-US"/>
          </a:p>
          <a:p>
            <a:r>
              <a:rPr lang="en-US"/>
              <a:t>PARTITIONED BY (diseaseID STRING)</a:t>
            </a:r>
            <a:endParaRPr lang="en-US"/>
          </a:p>
          <a:p>
            <a:r>
              <a:rPr lang="en-US"/>
              <a:t>ROW FORMAT DELIMITED</a:t>
            </a:r>
            <a:endParaRPr lang="en-US"/>
          </a:p>
          <a:p>
            <a:r>
              <a:rPr lang="en-US"/>
              <a:t>FIELDS TERMINATED BY ',';</a:t>
            </a:r>
            <a:endParaRPr lang="en-US"/>
          </a:p>
          <a:p>
            <a:endParaRPr lang="en-US"/>
          </a:p>
          <a:p>
            <a:r>
              <a:rPr lang="en-US">
                <a:sym typeface="+mn-ea"/>
              </a:rPr>
              <a:t>insert overwrite table treatment_part partition(diseaseID)</a:t>
            </a:r>
            <a:endParaRPr lang="en-US"/>
          </a:p>
          <a:p>
            <a:r>
              <a:rPr lang="en-US">
                <a:sym typeface="+mn-ea"/>
              </a:rPr>
              <a:t>select treatmentID, patientID, date, claimID,  diseaseID from treatment;</a:t>
            </a:r>
            <a:endParaRPr lang="en-US"/>
          </a:p>
          <a:p>
            <a:endParaRPr lang="en-US"/>
          </a:p>
        </p:txBody>
      </p:sp>
      <p:pic>
        <p:nvPicPr>
          <p:cNvPr id="-2147482605" name="Content Placeholder -2147482606"/>
          <p:cNvPicPr>
            <a:picLocks noChangeAspect="1"/>
          </p:cNvPicPr>
          <p:nvPr>
            <p:ph idx="1"/>
          </p:nvPr>
        </p:nvPicPr>
        <p:blipFill>
          <a:blip r:embed="rId1"/>
          <a:stretch>
            <a:fillRect/>
          </a:stretch>
        </p:blipFill>
        <p:spPr>
          <a:xfrm>
            <a:off x="5713730" y="1691005"/>
            <a:ext cx="5906135" cy="43516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407035" y="707390"/>
            <a:ext cx="2359025" cy="368300"/>
          </a:xfrm>
          <a:prstGeom prst="rect">
            <a:avLst/>
          </a:prstGeom>
          <a:noFill/>
        </p:spPr>
        <p:txBody>
          <a:bodyPr wrap="none" rtlCol="0" anchor="t">
            <a:spAutoFit/>
          </a:bodyPr>
          <a:p>
            <a:pPr indent="0">
              <a:lnSpc>
                <a:spcPct val="100000"/>
              </a:lnSpc>
              <a:spcBef>
                <a:spcPts val="0"/>
              </a:spcBef>
              <a:spcAft>
                <a:spcPts val="0"/>
              </a:spcAft>
              <a:buNone/>
            </a:pPr>
            <a:r>
              <a:rPr lang="en-GB" b="1">
                <a:sym typeface="+mn-ea"/>
              </a:rPr>
              <a:t>Creating </a:t>
            </a:r>
            <a:r>
              <a:rPr lang="en-IN" altLang="en-GB" b="1">
                <a:sym typeface="+mn-ea"/>
              </a:rPr>
              <a:t>External</a:t>
            </a:r>
            <a:r>
              <a:rPr lang="en-GB" b="1">
                <a:sym typeface="+mn-ea"/>
              </a:rPr>
              <a:t> Table</a:t>
            </a:r>
            <a:endParaRPr lang="en-US"/>
          </a:p>
        </p:txBody>
      </p:sp>
      <p:sp>
        <p:nvSpPr>
          <p:cNvPr id="8" name="Text Box 7"/>
          <p:cNvSpPr txBox="1"/>
          <p:nvPr/>
        </p:nvSpPr>
        <p:spPr>
          <a:xfrm>
            <a:off x="5724525" y="707390"/>
            <a:ext cx="3753485" cy="368300"/>
          </a:xfrm>
          <a:prstGeom prst="rect">
            <a:avLst/>
          </a:prstGeom>
          <a:noFill/>
        </p:spPr>
        <p:txBody>
          <a:bodyPr wrap="none" rtlCol="0" anchor="t">
            <a:spAutoFit/>
          </a:bodyPr>
          <a:p>
            <a:pPr indent="0">
              <a:spcBef>
                <a:spcPts val="0"/>
              </a:spcBef>
              <a:spcAft>
                <a:spcPts val="0"/>
              </a:spcAft>
              <a:buClr>
                <a:schemeClr val="dk1"/>
              </a:buClr>
              <a:buSzPts val="1100"/>
              <a:buFont typeface="Arial" panose="020B0604020202020204"/>
              <a:buNone/>
            </a:pPr>
            <a:r>
              <a:rPr lang="en-GB" b="1" u="sng">
                <a:solidFill>
                  <a:schemeClr val="dk1"/>
                </a:solidFill>
                <a:sym typeface="+mn-ea"/>
              </a:rPr>
              <a:t>Insert Data Into External Table In Hive</a:t>
            </a:r>
            <a:endParaRPr lang="en-US"/>
          </a:p>
        </p:txBody>
      </p:sp>
      <p:sp>
        <p:nvSpPr>
          <p:cNvPr id="13" name="Text Box 12"/>
          <p:cNvSpPr txBox="1"/>
          <p:nvPr/>
        </p:nvSpPr>
        <p:spPr>
          <a:xfrm>
            <a:off x="407035" y="1582420"/>
            <a:ext cx="4730750" cy="2306955"/>
          </a:xfrm>
          <a:prstGeom prst="rect">
            <a:avLst/>
          </a:prstGeom>
          <a:noFill/>
        </p:spPr>
        <p:txBody>
          <a:bodyPr wrap="square" rtlCol="0" anchor="t">
            <a:spAutoFit/>
          </a:bodyPr>
          <a:p>
            <a:r>
              <a:rPr lang="en-US"/>
              <a:t>CREATE EXTERNAL TABLE state_wise_treatment_claim(</a:t>
            </a:r>
            <a:endParaRPr lang="en-US"/>
          </a:p>
          <a:p>
            <a:r>
              <a:rPr lang="en-US"/>
              <a:t>    state STRING,</a:t>
            </a:r>
            <a:endParaRPr lang="en-US"/>
          </a:p>
          <a:p>
            <a:r>
              <a:rPr lang="en-US"/>
              <a:t>    treatment_claim_ratio FLOAT</a:t>
            </a:r>
            <a:endParaRPr lang="en-US"/>
          </a:p>
          <a:p>
            <a:r>
              <a:rPr lang="en-US"/>
              <a:t>)</a:t>
            </a:r>
            <a:endParaRPr lang="en-US"/>
          </a:p>
          <a:p>
            <a:r>
              <a:rPr lang="en-US"/>
              <a:t>ROW FORMAT DELIMITED</a:t>
            </a:r>
            <a:endParaRPr lang="en-US"/>
          </a:p>
          <a:p>
            <a:r>
              <a:rPr lang="en-US"/>
              <a:t>FIELDS TERMINATED BY ','</a:t>
            </a:r>
            <a:endParaRPr lang="en-US"/>
          </a:p>
          <a:p>
            <a:r>
              <a:rPr lang="en-US"/>
              <a:t>LOCATION '/user/training/hive/Q7';</a:t>
            </a:r>
            <a:endParaRPr lang="en-US"/>
          </a:p>
        </p:txBody>
      </p:sp>
      <p:pic>
        <p:nvPicPr>
          <p:cNvPr id="-2147482604" name="Picture -2147482605"/>
          <p:cNvPicPr>
            <a:picLocks noChangeAspect="1"/>
          </p:cNvPicPr>
          <p:nvPr/>
        </p:nvPicPr>
        <p:blipFill>
          <a:blip r:embed="rId1"/>
          <a:stretch>
            <a:fillRect/>
          </a:stretch>
        </p:blipFill>
        <p:spPr>
          <a:xfrm>
            <a:off x="5724525" y="1409700"/>
            <a:ext cx="5972810" cy="47625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4" name="Text Box 3"/>
          <p:cNvSpPr txBox="1"/>
          <p:nvPr/>
        </p:nvSpPr>
        <p:spPr>
          <a:xfrm>
            <a:off x="474345" y="361950"/>
            <a:ext cx="6393180" cy="1198880"/>
          </a:xfrm>
          <a:prstGeom prst="rect">
            <a:avLst/>
          </a:prstGeom>
          <a:noFill/>
        </p:spPr>
        <p:txBody>
          <a:bodyPr wrap="square" rtlCol="0" anchor="t">
            <a:spAutoFit/>
          </a:bodyPr>
          <a:p>
            <a:r>
              <a:rPr lang="en-GB" b="1" u="sng">
                <a:solidFill>
                  <a:schemeClr val="dk1"/>
                </a:solidFill>
                <a:sym typeface="+mn-ea"/>
              </a:rPr>
              <a:t>Move Data to Client DB using Sqoop Export</a:t>
            </a:r>
            <a:endParaRPr b="1" u="sng">
              <a:solidFill>
                <a:schemeClr val="dk1"/>
              </a:solidFill>
            </a:endParaRPr>
          </a:p>
          <a:p>
            <a:endParaRPr lang="en-US"/>
          </a:p>
          <a:p>
            <a:endParaRPr lang="en-US"/>
          </a:p>
          <a:p>
            <a:endParaRPr lang="en-US"/>
          </a:p>
        </p:txBody>
      </p:sp>
      <p:sp>
        <p:nvSpPr>
          <p:cNvPr id="8" name="Text Box 7"/>
          <p:cNvSpPr txBox="1"/>
          <p:nvPr/>
        </p:nvSpPr>
        <p:spPr>
          <a:xfrm>
            <a:off x="558800" y="4672965"/>
            <a:ext cx="4763135" cy="1753235"/>
          </a:xfrm>
          <a:prstGeom prst="rect">
            <a:avLst/>
          </a:prstGeom>
          <a:noFill/>
        </p:spPr>
        <p:txBody>
          <a:bodyPr wrap="square" rtlCol="0" anchor="t">
            <a:spAutoFit/>
          </a:bodyPr>
          <a:p>
            <a:r>
              <a:rPr lang="en-GB" b="1" u="sng">
                <a:solidFill>
                  <a:schemeClr val="dk1"/>
                </a:solidFill>
                <a:sym typeface="+mn-ea"/>
              </a:rPr>
              <a:t>Create Output Table in Client DB</a:t>
            </a:r>
            <a:endParaRPr lang="en-US"/>
          </a:p>
          <a:p>
            <a:endParaRPr lang="en-US"/>
          </a:p>
          <a:p>
            <a:r>
              <a:rPr lang="en-US"/>
              <a:t>CREATE  TABLE state_wise_treatment_claim(</a:t>
            </a:r>
            <a:endParaRPr lang="en-US"/>
          </a:p>
          <a:p>
            <a:r>
              <a:rPr lang="en-US"/>
              <a:t>    state varchar(20),</a:t>
            </a:r>
            <a:endParaRPr lang="en-US"/>
          </a:p>
          <a:p>
            <a:r>
              <a:rPr lang="en-US"/>
              <a:t>    treatment_claim_ratio FLOAT</a:t>
            </a:r>
            <a:endParaRPr lang="en-US"/>
          </a:p>
          <a:p>
            <a:r>
              <a:rPr lang="en-US"/>
              <a:t>);</a:t>
            </a:r>
            <a:endParaRPr lang="en-US"/>
          </a:p>
        </p:txBody>
      </p:sp>
      <p:sp>
        <p:nvSpPr>
          <p:cNvPr id="9" name="Text Box 8"/>
          <p:cNvSpPr txBox="1"/>
          <p:nvPr/>
        </p:nvSpPr>
        <p:spPr>
          <a:xfrm>
            <a:off x="8420735" y="361950"/>
            <a:ext cx="1069340" cy="460375"/>
          </a:xfrm>
          <a:prstGeom prst="rect">
            <a:avLst/>
          </a:prstGeom>
          <a:noFill/>
        </p:spPr>
        <p:txBody>
          <a:bodyPr wrap="none" rtlCol="0" anchor="t">
            <a:spAutoFit/>
          </a:bodyPr>
          <a:p>
            <a:r>
              <a:rPr lang="en-GB" sz="2400">
                <a:sym typeface="+mn-ea"/>
              </a:rPr>
              <a:t>Output</a:t>
            </a:r>
            <a:endParaRPr lang="en-US" sz="2400"/>
          </a:p>
        </p:txBody>
      </p:sp>
      <p:pic>
        <p:nvPicPr>
          <p:cNvPr id="-2147482603" name="Picture -2147482604"/>
          <p:cNvPicPr>
            <a:picLocks noChangeAspect="1"/>
          </p:cNvPicPr>
          <p:nvPr/>
        </p:nvPicPr>
        <p:blipFill>
          <a:blip r:embed="rId1"/>
          <a:stretch>
            <a:fillRect/>
          </a:stretch>
        </p:blipFill>
        <p:spPr>
          <a:xfrm>
            <a:off x="558800" y="697230"/>
            <a:ext cx="5808980" cy="3975100"/>
          </a:xfrm>
          <a:prstGeom prst="rect">
            <a:avLst/>
          </a:prstGeom>
          <a:noFill/>
          <a:ln w="9525">
            <a:noFill/>
          </a:ln>
        </p:spPr>
      </p:pic>
      <p:pic>
        <p:nvPicPr>
          <p:cNvPr id="6" name="Content Placeholder 5"/>
          <p:cNvPicPr>
            <a:picLocks noChangeAspect="1"/>
          </p:cNvPicPr>
          <p:nvPr>
            <p:ph idx="1"/>
          </p:nvPr>
        </p:nvPicPr>
        <p:blipFill>
          <a:blip r:embed="rId2"/>
          <a:stretch>
            <a:fillRect/>
          </a:stretch>
        </p:blipFill>
        <p:spPr>
          <a:xfrm>
            <a:off x="7572375" y="1179830"/>
            <a:ext cx="4046220" cy="44977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4630"/>
            <a:ext cx="10515600" cy="843915"/>
          </a:xfrm>
        </p:spPr>
        <p:txBody>
          <a:bodyPr/>
          <a:p>
            <a:r>
              <a:rPr lang="en-GB" sz="3200">
                <a:sym typeface="+mn-ea"/>
              </a:rPr>
              <a:t>Data Ingestion Workflow</a:t>
            </a:r>
            <a:endParaRPr lang="en-US" sz="3200"/>
          </a:p>
        </p:txBody>
      </p:sp>
      <p:sp>
        <p:nvSpPr>
          <p:cNvPr id="3" name="Content Placeholder 2"/>
          <p:cNvSpPr>
            <a:spLocks noGrp="1"/>
          </p:cNvSpPr>
          <p:nvPr>
            <p:ph sz="half" idx="1"/>
          </p:nvPr>
        </p:nvSpPr>
        <p:spPr>
          <a:xfrm>
            <a:off x="838200" y="1058545"/>
            <a:ext cx="10694670" cy="5656580"/>
          </a:xfrm>
        </p:spPr>
        <p:txBody>
          <a:bodyPr/>
          <a:p>
            <a:r>
              <a:rPr lang="en-GB" sz="1600" b="1">
                <a:solidFill>
                  <a:schemeClr val="dk1"/>
                </a:solidFill>
                <a:sym typeface="+mn-ea"/>
              </a:rPr>
              <a:t>Creating Dump of Local SQL Server DB</a:t>
            </a:r>
            <a:endParaRPr lang="en-GB" sz="1600" b="1">
              <a:solidFill>
                <a:schemeClr val="dk1"/>
              </a:solidFill>
              <a:sym typeface="+mn-ea"/>
            </a:endParaRPr>
          </a:p>
          <a:p>
            <a:endParaRPr lang="en-US" sz="1600"/>
          </a:p>
          <a:p>
            <a:endParaRPr lang="en-GB" sz="1600" b="1">
              <a:solidFill>
                <a:schemeClr val="dk1"/>
              </a:solidFill>
              <a:sym typeface="+mn-ea"/>
            </a:endParaRPr>
          </a:p>
          <a:p>
            <a:r>
              <a:rPr lang="en-GB" sz="1600" b="1">
                <a:solidFill>
                  <a:schemeClr val="dk1"/>
                </a:solidFill>
                <a:sym typeface="+mn-ea"/>
              </a:rPr>
              <a:t>Imported the data into </a:t>
            </a:r>
            <a:r>
              <a:rPr lang="en-IN" altLang="en-GB" sz="1600" b="1">
                <a:solidFill>
                  <a:schemeClr val="dk1"/>
                </a:solidFill>
                <a:sym typeface="+mn-ea"/>
              </a:rPr>
              <a:t>Cloudera My</a:t>
            </a:r>
            <a:r>
              <a:rPr lang="en-GB" sz="1600" b="1">
                <a:solidFill>
                  <a:schemeClr val="dk1"/>
                </a:solidFill>
                <a:sym typeface="+mn-ea"/>
              </a:rPr>
              <a:t>SQL Se</a:t>
            </a:r>
            <a:r>
              <a:rPr lang="en-IN" altLang="en-GB" sz="1600" b="1">
                <a:solidFill>
                  <a:schemeClr val="dk1"/>
                </a:solidFill>
                <a:sym typeface="+mn-ea"/>
              </a:rPr>
              <a:t>ver</a:t>
            </a:r>
            <a:r>
              <a:rPr lang="en-GB" sz="1600" b="1">
                <a:solidFill>
                  <a:schemeClr val="dk1"/>
                </a:solidFill>
                <a:sym typeface="+mn-ea"/>
              </a:rPr>
              <a:t> using the dumped DB</a:t>
            </a:r>
            <a:endParaRPr lang="en-GB" sz="1600" b="1">
              <a:solidFill>
                <a:schemeClr val="dk1"/>
              </a:solidFill>
              <a:sym typeface="+mn-ea"/>
            </a:endParaRPr>
          </a:p>
          <a:p>
            <a:endParaRPr lang="en-US" sz="1600"/>
          </a:p>
          <a:p>
            <a:endParaRPr lang="en-GB" sz="1600" b="1">
              <a:solidFill>
                <a:schemeClr val="dk1"/>
              </a:solidFill>
              <a:sym typeface="+mn-ea"/>
            </a:endParaRPr>
          </a:p>
          <a:p>
            <a:r>
              <a:rPr lang="en-GB" sz="1600" b="1">
                <a:solidFill>
                  <a:schemeClr val="dk1"/>
                </a:solidFill>
                <a:sym typeface="+mn-ea"/>
              </a:rPr>
              <a:t>Ingested the SQL DB’s tables into Hive Server using Sqoop</a:t>
            </a:r>
            <a:endParaRPr sz="1600" b="1">
              <a:solidFill>
                <a:schemeClr val="dk1"/>
              </a:solidFill>
            </a:endParaRPr>
          </a:p>
          <a:p>
            <a:pPr lvl="1"/>
            <a:endParaRPr lang="en-US" sz="1600"/>
          </a:p>
        </p:txBody>
      </p:sp>
      <p:pic>
        <p:nvPicPr>
          <p:cNvPr id="62" name="Google Shape;62;p14"/>
          <p:cNvPicPr preferRelativeResize="0">
            <a:picLocks noChangeAspect="1"/>
          </p:cNvPicPr>
          <p:nvPr>
            <p:ph sz="half" idx="2"/>
          </p:nvPr>
        </p:nvPicPr>
        <p:blipFill>
          <a:blip r:embed="rId1"/>
          <a:stretch>
            <a:fillRect/>
          </a:stretch>
        </p:blipFill>
        <p:spPr>
          <a:xfrm>
            <a:off x="1215390" y="1352550"/>
            <a:ext cx="9761220" cy="659130"/>
          </a:xfrm>
          <a:prstGeom prst="rect">
            <a:avLst/>
          </a:prstGeom>
          <a:noFill/>
          <a:ln>
            <a:noFill/>
          </a:ln>
        </p:spPr>
      </p:pic>
      <p:pic>
        <p:nvPicPr>
          <p:cNvPr id="6" name="Picture 5"/>
          <p:cNvPicPr>
            <a:picLocks noChangeAspect="1"/>
          </p:cNvPicPr>
          <p:nvPr/>
        </p:nvPicPr>
        <p:blipFill>
          <a:blip r:embed="rId2"/>
          <a:stretch>
            <a:fillRect/>
          </a:stretch>
        </p:blipFill>
        <p:spPr>
          <a:xfrm>
            <a:off x="1214755" y="2425065"/>
            <a:ext cx="9761855" cy="541020"/>
          </a:xfrm>
          <a:prstGeom prst="rect">
            <a:avLst/>
          </a:prstGeom>
        </p:spPr>
      </p:pic>
      <p:pic>
        <p:nvPicPr>
          <p:cNvPr id="-2147482623" name="Picture 4"/>
          <p:cNvPicPr>
            <a:picLocks noChangeAspect="1"/>
          </p:cNvPicPr>
          <p:nvPr/>
        </p:nvPicPr>
        <p:blipFill>
          <a:blip r:embed="rId3"/>
          <a:stretch>
            <a:fillRect/>
          </a:stretch>
        </p:blipFill>
        <p:spPr>
          <a:xfrm>
            <a:off x="1073785" y="3746500"/>
            <a:ext cx="4664710" cy="2378075"/>
          </a:xfrm>
          <a:prstGeom prst="rect">
            <a:avLst/>
          </a:prstGeom>
          <a:noFill/>
          <a:ln w="9525">
            <a:noFill/>
          </a:ln>
        </p:spPr>
      </p:pic>
      <p:pic>
        <p:nvPicPr>
          <p:cNvPr id="-2147482618" name="Picture -2147482619" descr="Sqoop-import"/>
          <p:cNvPicPr>
            <a:picLocks noChangeAspect="1"/>
          </p:cNvPicPr>
          <p:nvPr/>
        </p:nvPicPr>
        <p:blipFill>
          <a:blip r:embed="rId4"/>
          <a:stretch>
            <a:fillRect/>
          </a:stretch>
        </p:blipFill>
        <p:spPr>
          <a:xfrm>
            <a:off x="6283325" y="3444240"/>
            <a:ext cx="5507990" cy="327088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26060" y="365125"/>
            <a:ext cx="11127740" cy="1325880"/>
          </a:xfrm>
        </p:spPr>
        <p:txBody>
          <a:bodyPr>
            <a:normAutofit/>
          </a:bodyPr>
          <a:p>
            <a:r>
              <a:rPr lang="en-US" sz="2400" b="1"/>
              <a:t>Problem Statement 1:</a:t>
            </a:r>
            <a:br>
              <a:rPr lang="en-US" sz="1780"/>
            </a:br>
            <a:r>
              <a:rPr lang="en-US" sz="1780" b="1"/>
              <a:t> An Insurance company wants a state wise report of the treatments to claim ratio between 1st April 2021 and 31st </a:t>
            </a:r>
            <a:r>
              <a:rPr lang="en-IN" altLang="en-US" sz="1780" b="1"/>
              <a:t>  </a:t>
            </a:r>
            <a:br>
              <a:rPr lang="en-IN" altLang="en-US" sz="1780" b="1"/>
            </a:br>
            <a:r>
              <a:rPr lang="en-IN" altLang="en-US" sz="1780" b="1"/>
              <a:t> </a:t>
            </a:r>
            <a:r>
              <a:rPr lang="en-US" sz="1780" b="1"/>
              <a:t>March 2022 (days both included).</a:t>
            </a:r>
            <a:r>
              <a:rPr lang="en-US" sz="1780"/>
              <a:t> </a:t>
            </a:r>
            <a:br>
              <a:rPr lang="en-US" sz="1780"/>
            </a:br>
            <a:r>
              <a:rPr lang="en-US" sz="1780"/>
              <a:t> </a:t>
            </a:r>
            <a:endParaRPr lang="en-US" sz="1780"/>
          </a:p>
        </p:txBody>
      </p:sp>
      <p:pic>
        <p:nvPicPr>
          <p:cNvPr id="-2147482611" name="Content Placeholder -2147482612"/>
          <p:cNvPicPr>
            <a:picLocks noChangeAspect="1"/>
          </p:cNvPicPr>
          <p:nvPr>
            <p:ph idx="1"/>
          </p:nvPr>
        </p:nvPicPr>
        <p:blipFill>
          <a:blip r:embed="rId1"/>
          <a:stretch>
            <a:fillRect/>
          </a:stretch>
        </p:blipFill>
        <p:spPr>
          <a:xfrm>
            <a:off x="5451475" y="2444115"/>
            <a:ext cx="6089650" cy="3833495"/>
          </a:xfrm>
          <a:prstGeom prst="rect">
            <a:avLst/>
          </a:prstGeom>
          <a:noFill/>
          <a:ln w="9525">
            <a:noFill/>
          </a:ln>
        </p:spPr>
      </p:pic>
      <p:sp>
        <p:nvSpPr>
          <p:cNvPr id="6" name="Text Box 5"/>
          <p:cNvSpPr txBox="1"/>
          <p:nvPr/>
        </p:nvSpPr>
        <p:spPr>
          <a:xfrm>
            <a:off x="346075" y="2544445"/>
            <a:ext cx="4617720" cy="2030095"/>
          </a:xfrm>
          <a:prstGeom prst="rect">
            <a:avLst/>
          </a:prstGeom>
          <a:noFill/>
        </p:spPr>
        <p:txBody>
          <a:bodyPr wrap="square" rtlCol="0" anchor="t">
            <a:spAutoFit/>
          </a:bodyPr>
          <a:p>
            <a:r>
              <a:rPr lang="en-US"/>
              <a:t>CREATE EXTERNAL TABLE state_tc_ratio(</a:t>
            </a:r>
            <a:endParaRPr lang="en-US"/>
          </a:p>
          <a:p>
            <a:r>
              <a:rPr lang="en-US"/>
              <a:t>    state STRING ,</a:t>
            </a:r>
            <a:endParaRPr lang="en-US"/>
          </a:p>
          <a:p>
            <a:r>
              <a:rPr lang="en-US"/>
              <a:t>    ratio FLOAT</a:t>
            </a:r>
            <a:endParaRPr lang="en-US"/>
          </a:p>
          <a:p>
            <a:r>
              <a:rPr lang="en-US"/>
              <a:t>)</a:t>
            </a:r>
            <a:endParaRPr lang="en-US"/>
          </a:p>
          <a:p>
            <a:r>
              <a:rPr lang="en-US"/>
              <a:t>ROW FORMAT DELIMITED</a:t>
            </a:r>
            <a:endParaRPr lang="en-US"/>
          </a:p>
          <a:p>
            <a:r>
              <a:rPr lang="en-US"/>
              <a:t>FIELDS TERMINATED BY ','</a:t>
            </a:r>
            <a:endParaRPr lang="en-US"/>
          </a:p>
          <a:p>
            <a:r>
              <a:rPr lang="en-US"/>
              <a:t>LOCATION '/user/training/hive/Q1';</a:t>
            </a:r>
            <a:endParaRPr lang="en-US"/>
          </a:p>
        </p:txBody>
      </p:sp>
      <p:sp>
        <p:nvSpPr>
          <p:cNvPr id="7" name="Text Box 6"/>
          <p:cNvSpPr txBox="1"/>
          <p:nvPr/>
        </p:nvSpPr>
        <p:spPr>
          <a:xfrm>
            <a:off x="346075" y="1593850"/>
            <a:ext cx="2359025" cy="368300"/>
          </a:xfrm>
          <a:prstGeom prst="rect">
            <a:avLst/>
          </a:prstGeom>
          <a:noFill/>
        </p:spPr>
        <p:txBody>
          <a:bodyPr wrap="none" rtlCol="0" anchor="t">
            <a:spAutoFit/>
          </a:bodyPr>
          <a:p>
            <a:pPr marL="0" lvl="0" indent="0" algn="l" rtl="0">
              <a:lnSpc>
                <a:spcPct val="100000"/>
              </a:lnSpc>
              <a:spcBef>
                <a:spcPts val="0"/>
              </a:spcBef>
              <a:spcAft>
                <a:spcPts val="0"/>
              </a:spcAft>
              <a:buNone/>
            </a:pPr>
            <a:r>
              <a:rPr lang="en-GB" b="1">
                <a:sym typeface="+mn-ea"/>
              </a:rPr>
              <a:t>Creating </a:t>
            </a:r>
            <a:r>
              <a:rPr lang="en-IN" altLang="en-GB" b="1">
                <a:sym typeface="+mn-ea"/>
              </a:rPr>
              <a:t>External</a:t>
            </a:r>
            <a:r>
              <a:rPr lang="en-GB" b="1">
                <a:sym typeface="+mn-ea"/>
              </a:rPr>
              <a:t> Table</a:t>
            </a:r>
            <a:endParaRPr lang="en-US"/>
          </a:p>
        </p:txBody>
      </p:sp>
      <p:sp>
        <p:nvSpPr>
          <p:cNvPr id="8" name="Text Box 7"/>
          <p:cNvSpPr txBox="1"/>
          <p:nvPr/>
        </p:nvSpPr>
        <p:spPr>
          <a:xfrm>
            <a:off x="5521960" y="1593850"/>
            <a:ext cx="3753485" cy="368300"/>
          </a:xfrm>
          <a:prstGeom prst="rect">
            <a:avLst/>
          </a:prstGeom>
          <a:noFill/>
        </p:spPr>
        <p:txBody>
          <a:bodyPr wrap="none" rtlCol="0" anchor="t">
            <a:spAutoFit/>
          </a:bodyPr>
          <a:p>
            <a:pPr marL="0" lvl="0" indent="0" algn="l" rtl="0">
              <a:spcBef>
                <a:spcPts val="0"/>
              </a:spcBef>
              <a:spcAft>
                <a:spcPts val="0"/>
              </a:spcAft>
              <a:buClr>
                <a:schemeClr val="dk1"/>
              </a:buClr>
              <a:buSzPts val="1100"/>
              <a:buFont typeface="Arial" panose="020B0604020202020204"/>
              <a:buNone/>
            </a:pPr>
            <a:r>
              <a:rPr lang="en-GB" b="1" u="sng">
                <a:solidFill>
                  <a:schemeClr val="dk1"/>
                </a:solidFill>
                <a:sym typeface="+mn-ea"/>
              </a:rPr>
              <a:t>Insert Data Into External Table In Hive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4345" y="361950"/>
            <a:ext cx="6393180" cy="2584450"/>
          </a:xfrm>
          <a:prstGeom prst="rect">
            <a:avLst/>
          </a:prstGeom>
          <a:noFill/>
        </p:spPr>
        <p:txBody>
          <a:bodyPr wrap="square" rtlCol="0" anchor="t">
            <a:spAutoFit/>
          </a:bodyPr>
          <a:p>
            <a:r>
              <a:rPr lang="en-GB" b="1" u="sng">
                <a:solidFill>
                  <a:schemeClr val="dk1"/>
                </a:solidFill>
                <a:sym typeface="+mn-ea"/>
              </a:rPr>
              <a:t>Move Data to Client DB using Sqoop Export</a:t>
            </a:r>
            <a:endParaRPr b="1" u="sng">
              <a:solidFill>
                <a:schemeClr val="dk1"/>
              </a:solidFill>
            </a:endParaRPr>
          </a:p>
          <a:p>
            <a:endParaRPr lang="en-US"/>
          </a:p>
          <a:p>
            <a:r>
              <a:rPr lang="en-US"/>
              <a:t>sqoop export \</a:t>
            </a:r>
            <a:endParaRPr lang="en-US"/>
          </a:p>
          <a:p>
            <a:r>
              <a:rPr lang="en-US"/>
              <a:t>--connect jdbc:mysql://localhost:3306/analysis \</a:t>
            </a:r>
            <a:endParaRPr lang="en-US"/>
          </a:p>
          <a:p>
            <a:r>
              <a:rPr lang="en-US"/>
              <a:t>--username sqoop \</a:t>
            </a:r>
            <a:endParaRPr lang="en-US"/>
          </a:p>
          <a:p>
            <a:r>
              <a:rPr lang="en-US"/>
              <a:t>--password sqoop \</a:t>
            </a:r>
            <a:endParaRPr lang="en-US"/>
          </a:p>
          <a:p>
            <a:r>
              <a:rPr lang="en-US"/>
              <a:t>--table state_tc_ratio \</a:t>
            </a:r>
            <a:endParaRPr lang="en-US"/>
          </a:p>
          <a:p>
            <a:r>
              <a:rPr lang="en-US"/>
              <a:t>--export-dir /user/training/hive/Q1/000000_0 \</a:t>
            </a:r>
            <a:endParaRPr lang="en-US"/>
          </a:p>
          <a:p>
            <a:r>
              <a:rPr lang="en-US"/>
              <a:t>--input-fields-terminated-by ',';</a:t>
            </a:r>
            <a:endParaRPr lang="en-US"/>
          </a:p>
        </p:txBody>
      </p:sp>
      <p:pic>
        <p:nvPicPr>
          <p:cNvPr id="5" name="Content Placeholder 4"/>
          <p:cNvPicPr>
            <a:picLocks noChangeAspect="1"/>
          </p:cNvPicPr>
          <p:nvPr>
            <p:ph idx="1"/>
          </p:nvPr>
        </p:nvPicPr>
        <p:blipFill>
          <a:blip r:embed="rId1"/>
          <a:stretch>
            <a:fillRect/>
          </a:stretch>
        </p:blipFill>
        <p:spPr>
          <a:xfrm>
            <a:off x="7633335" y="1326515"/>
            <a:ext cx="3669665" cy="4185920"/>
          </a:xfrm>
          <a:prstGeom prst="rect">
            <a:avLst/>
          </a:prstGeom>
        </p:spPr>
      </p:pic>
      <p:sp>
        <p:nvSpPr>
          <p:cNvPr id="8" name="Text Box 7"/>
          <p:cNvSpPr txBox="1"/>
          <p:nvPr/>
        </p:nvSpPr>
        <p:spPr>
          <a:xfrm>
            <a:off x="474345" y="3678555"/>
            <a:ext cx="3685540" cy="1753235"/>
          </a:xfrm>
          <a:prstGeom prst="rect">
            <a:avLst/>
          </a:prstGeom>
          <a:noFill/>
        </p:spPr>
        <p:txBody>
          <a:bodyPr wrap="square" rtlCol="0" anchor="t">
            <a:spAutoFit/>
          </a:bodyPr>
          <a:p>
            <a:r>
              <a:rPr lang="en-GB" b="1" u="sng">
                <a:solidFill>
                  <a:schemeClr val="dk1"/>
                </a:solidFill>
                <a:sym typeface="+mn-ea"/>
              </a:rPr>
              <a:t>Create Output Table in Client DB</a:t>
            </a:r>
            <a:endParaRPr lang="en-US"/>
          </a:p>
          <a:p>
            <a:endParaRPr lang="en-US"/>
          </a:p>
          <a:p>
            <a:r>
              <a:rPr lang="en-US"/>
              <a:t>CREATE TABLE state_tc_ratio(</a:t>
            </a:r>
            <a:endParaRPr lang="en-US"/>
          </a:p>
          <a:p>
            <a:r>
              <a:rPr lang="en-US"/>
              <a:t>    state varchar(20) ,</a:t>
            </a:r>
            <a:endParaRPr lang="en-US"/>
          </a:p>
          <a:p>
            <a:r>
              <a:rPr lang="en-US"/>
              <a:t>    ratio FLOAT</a:t>
            </a:r>
            <a:endParaRPr lang="en-US"/>
          </a:p>
          <a:p>
            <a:r>
              <a:rPr lang="en-US"/>
              <a:t>)</a:t>
            </a:r>
            <a:endParaRPr lang="en-US"/>
          </a:p>
        </p:txBody>
      </p:sp>
      <p:sp>
        <p:nvSpPr>
          <p:cNvPr id="9" name="Text Box 8"/>
          <p:cNvSpPr txBox="1"/>
          <p:nvPr/>
        </p:nvSpPr>
        <p:spPr>
          <a:xfrm>
            <a:off x="8420735" y="361950"/>
            <a:ext cx="1069340" cy="460375"/>
          </a:xfrm>
          <a:prstGeom prst="rect">
            <a:avLst/>
          </a:prstGeom>
          <a:noFill/>
        </p:spPr>
        <p:txBody>
          <a:bodyPr wrap="none" rtlCol="0" anchor="t">
            <a:spAutoFit/>
          </a:bodyPr>
          <a:p>
            <a:r>
              <a:rPr lang="en-GB" sz="2400">
                <a:sym typeface="+mn-ea"/>
              </a:rPr>
              <a:t>Output</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26060" y="365125"/>
            <a:ext cx="11127740" cy="1325880"/>
          </a:xfrm>
        </p:spPr>
        <p:txBody>
          <a:bodyPr>
            <a:normAutofit fontScale="90000"/>
          </a:bodyPr>
          <a:p>
            <a:r>
              <a:rPr lang="en-US" sz="2400" b="1"/>
              <a:t>Problem Statement </a:t>
            </a:r>
            <a:r>
              <a:rPr lang="en-IN" altLang="en-US" sz="2400" b="1"/>
              <a:t>2</a:t>
            </a:r>
            <a:r>
              <a:rPr lang="en-US" sz="2400" b="1"/>
              <a:t>:</a:t>
            </a:r>
            <a:br>
              <a:rPr lang="en-US" sz="2400" b="1"/>
            </a:br>
            <a:br>
              <a:rPr lang="en-US" sz="1780" b="1"/>
            </a:br>
            <a:r>
              <a:rPr lang="en-US" sz="1780" b="1"/>
              <a:t>The Healthcare department wants to know which disease is most likely to infect multiple people in the same household. </a:t>
            </a:r>
            <a:br>
              <a:rPr lang="en-US" sz="1780" b="1"/>
            </a:br>
            <a:r>
              <a:rPr lang="en-US" sz="1780" b="1"/>
              <a:t>For each disease find the number of households that has more than one patient with the same disease. </a:t>
            </a:r>
            <a:br>
              <a:rPr lang="en-US" sz="1780" b="1"/>
            </a:br>
            <a:r>
              <a:rPr lang="en-US" sz="1780" b="1"/>
              <a:t>Note: 2 people are considered to be in the same household if they have the same address. </a:t>
            </a:r>
            <a:br>
              <a:rPr lang="en-US" sz="1780" b="1"/>
            </a:br>
            <a:r>
              <a:rPr lang="en-US" sz="1780" b="1"/>
              <a:t> </a:t>
            </a:r>
            <a:endParaRPr lang="en-US" sz="1780" b="1"/>
          </a:p>
        </p:txBody>
      </p:sp>
      <p:sp>
        <p:nvSpPr>
          <p:cNvPr id="6" name="Text Box 5"/>
          <p:cNvSpPr txBox="1"/>
          <p:nvPr/>
        </p:nvSpPr>
        <p:spPr>
          <a:xfrm>
            <a:off x="346075" y="2544445"/>
            <a:ext cx="4617720" cy="2306955"/>
          </a:xfrm>
          <a:prstGeom prst="rect">
            <a:avLst/>
          </a:prstGeom>
          <a:noFill/>
        </p:spPr>
        <p:txBody>
          <a:bodyPr wrap="square" rtlCol="0" anchor="t">
            <a:spAutoFit/>
          </a:bodyPr>
          <a:p>
            <a:r>
              <a:rPr lang="en-US"/>
              <a:t>CREATE EXTERNAL TABLE disease_data (</a:t>
            </a:r>
            <a:endParaRPr lang="en-US"/>
          </a:p>
          <a:p>
            <a:r>
              <a:rPr lang="en-US"/>
              <a:t>    diseaseID int,</a:t>
            </a:r>
            <a:endParaRPr lang="en-US"/>
          </a:p>
          <a:p>
            <a:r>
              <a:rPr lang="en-US"/>
              <a:t>    addressID int,</a:t>
            </a:r>
            <a:endParaRPr lang="en-US"/>
          </a:p>
          <a:p>
            <a:r>
              <a:rPr lang="en-US"/>
              <a:t>    patientcount int</a:t>
            </a:r>
            <a:endParaRPr lang="en-US"/>
          </a:p>
          <a:p>
            <a:r>
              <a:rPr lang="en-US"/>
              <a:t>)</a:t>
            </a:r>
            <a:endParaRPr lang="en-US"/>
          </a:p>
          <a:p>
            <a:r>
              <a:rPr lang="en-US"/>
              <a:t>ROW FORMAT DELIMITED</a:t>
            </a:r>
            <a:endParaRPr lang="en-US"/>
          </a:p>
          <a:p>
            <a:r>
              <a:rPr lang="en-US"/>
              <a:t>FIELDS TERMINATED BY ','</a:t>
            </a:r>
            <a:endParaRPr lang="en-US"/>
          </a:p>
          <a:p>
            <a:r>
              <a:rPr lang="en-US"/>
              <a:t>LOCATION '/user/training/hive/Q2';</a:t>
            </a:r>
            <a:endParaRPr lang="en-US"/>
          </a:p>
        </p:txBody>
      </p:sp>
      <p:sp>
        <p:nvSpPr>
          <p:cNvPr id="7" name="Text Box 6"/>
          <p:cNvSpPr txBox="1"/>
          <p:nvPr/>
        </p:nvSpPr>
        <p:spPr>
          <a:xfrm>
            <a:off x="346075" y="1593850"/>
            <a:ext cx="2359025" cy="368300"/>
          </a:xfrm>
          <a:prstGeom prst="rect">
            <a:avLst/>
          </a:prstGeom>
          <a:noFill/>
        </p:spPr>
        <p:txBody>
          <a:bodyPr wrap="none" rtlCol="0" anchor="t">
            <a:spAutoFit/>
          </a:bodyPr>
          <a:p>
            <a:pPr indent="0">
              <a:lnSpc>
                <a:spcPct val="100000"/>
              </a:lnSpc>
              <a:spcBef>
                <a:spcPts val="0"/>
              </a:spcBef>
              <a:spcAft>
                <a:spcPts val="0"/>
              </a:spcAft>
              <a:buNone/>
            </a:pPr>
            <a:r>
              <a:rPr lang="en-GB" b="1">
                <a:sym typeface="+mn-ea"/>
              </a:rPr>
              <a:t>Creating </a:t>
            </a:r>
            <a:r>
              <a:rPr lang="en-IN" altLang="en-GB" b="1">
                <a:sym typeface="+mn-ea"/>
              </a:rPr>
              <a:t>External</a:t>
            </a:r>
            <a:r>
              <a:rPr lang="en-GB" b="1">
                <a:sym typeface="+mn-ea"/>
              </a:rPr>
              <a:t> Table</a:t>
            </a:r>
            <a:endParaRPr lang="en-US"/>
          </a:p>
        </p:txBody>
      </p:sp>
      <p:sp>
        <p:nvSpPr>
          <p:cNvPr id="8" name="Text Box 7"/>
          <p:cNvSpPr txBox="1"/>
          <p:nvPr/>
        </p:nvSpPr>
        <p:spPr>
          <a:xfrm>
            <a:off x="5521960" y="1593850"/>
            <a:ext cx="3753485" cy="368300"/>
          </a:xfrm>
          <a:prstGeom prst="rect">
            <a:avLst/>
          </a:prstGeom>
          <a:noFill/>
        </p:spPr>
        <p:txBody>
          <a:bodyPr wrap="none" rtlCol="0" anchor="t">
            <a:spAutoFit/>
          </a:bodyPr>
          <a:p>
            <a:pPr indent="0">
              <a:spcBef>
                <a:spcPts val="0"/>
              </a:spcBef>
              <a:spcAft>
                <a:spcPts val="0"/>
              </a:spcAft>
              <a:buClr>
                <a:schemeClr val="dk1"/>
              </a:buClr>
              <a:buSzPts val="1100"/>
              <a:buFont typeface="Arial" panose="020B0604020202020204"/>
              <a:buNone/>
            </a:pPr>
            <a:r>
              <a:rPr lang="en-GB" b="1" u="sng">
                <a:solidFill>
                  <a:schemeClr val="dk1"/>
                </a:solidFill>
                <a:sym typeface="+mn-ea"/>
              </a:rPr>
              <a:t>Insert Data Into External Table In Hive</a:t>
            </a:r>
            <a:endParaRPr lang="en-US"/>
          </a:p>
        </p:txBody>
      </p:sp>
      <p:pic>
        <p:nvPicPr>
          <p:cNvPr id="-2147482610" name="Content Placeholder -2147482611"/>
          <p:cNvPicPr>
            <a:picLocks noChangeAspect="1"/>
          </p:cNvPicPr>
          <p:nvPr>
            <p:ph idx="1"/>
          </p:nvPr>
        </p:nvPicPr>
        <p:blipFill>
          <a:blip r:embed="rId1"/>
          <a:stretch>
            <a:fillRect/>
          </a:stretch>
        </p:blipFill>
        <p:spPr>
          <a:xfrm>
            <a:off x="5623560" y="2140585"/>
            <a:ext cx="6076315" cy="435165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4345" y="361950"/>
            <a:ext cx="6393180" cy="922020"/>
          </a:xfrm>
          <a:prstGeom prst="rect">
            <a:avLst/>
          </a:prstGeom>
          <a:noFill/>
        </p:spPr>
        <p:txBody>
          <a:bodyPr wrap="square" rtlCol="0" anchor="t">
            <a:spAutoFit/>
          </a:bodyPr>
          <a:p>
            <a:r>
              <a:rPr lang="en-GB" b="1" u="sng">
                <a:solidFill>
                  <a:schemeClr val="dk1"/>
                </a:solidFill>
                <a:sym typeface="+mn-ea"/>
              </a:rPr>
              <a:t>Move Data to Client DB using Sqoop Export</a:t>
            </a:r>
            <a:endParaRPr b="1" u="sng">
              <a:solidFill>
                <a:schemeClr val="dk1"/>
              </a:solidFill>
            </a:endParaRPr>
          </a:p>
          <a:p>
            <a:endParaRPr lang="en-US"/>
          </a:p>
          <a:p>
            <a:endParaRPr lang="en-US"/>
          </a:p>
        </p:txBody>
      </p:sp>
      <p:sp>
        <p:nvSpPr>
          <p:cNvPr id="8" name="Text Box 7"/>
          <p:cNvSpPr txBox="1"/>
          <p:nvPr/>
        </p:nvSpPr>
        <p:spPr>
          <a:xfrm>
            <a:off x="551815" y="4834890"/>
            <a:ext cx="3685540" cy="2030095"/>
          </a:xfrm>
          <a:prstGeom prst="rect">
            <a:avLst/>
          </a:prstGeom>
          <a:noFill/>
        </p:spPr>
        <p:txBody>
          <a:bodyPr wrap="square" rtlCol="0" anchor="t">
            <a:spAutoFit/>
          </a:bodyPr>
          <a:p>
            <a:r>
              <a:rPr lang="en-GB" b="1" u="sng">
                <a:solidFill>
                  <a:schemeClr val="dk1"/>
                </a:solidFill>
                <a:sym typeface="+mn-ea"/>
              </a:rPr>
              <a:t>Create Output Table in Client DB</a:t>
            </a:r>
            <a:endParaRPr lang="en-US"/>
          </a:p>
          <a:p>
            <a:endParaRPr lang="en-US"/>
          </a:p>
          <a:p>
            <a:r>
              <a:rPr lang="en-US"/>
              <a:t>CREATE TABLE disease_data (</a:t>
            </a:r>
            <a:endParaRPr lang="en-US"/>
          </a:p>
          <a:p>
            <a:r>
              <a:rPr lang="en-US"/>
              <a:t>    diseaseID int,</a:t>
            </a:r>
            <a:endParaRPr lang="en-US"/>
          </a:p>
          <a:p>
            <a:r>
              <a:rPr lang="en-US"/>
              <a:t>    addressID int,</a:t>
            </a:r>
            <a:endParaRPr lang="en-US"/>
          </a:p>
          <a:p>
            <a:r>
              <a:rPr lang="en-US"/>
              <a:t>    patient_count int</a:t>
            </a:r>
            <a:endParaRPr lang="en-US"/>
          </a:p>
          <a:p>
            <a:r>
              <a:rPr lang="en-US"/>
              <a:t>)</a:t>
            </a:r>
            <a:endParaRPr lang="en-US"/>
          </a:p>
        </p:txBody>
      </p:sp>
      <p:sp>
        <p:nvSpPr>
          <p:cNvPr id="9" name="Text Box 8"/>
          <p:cNvSpPr txBox="1"/>
          <p:nvPr/>
        </p:nvSpPr>
        <p:spPr>
          <a:xfrm>
            <a:off x="8420735" y="361950"/>
            <a:ext cx="1069340" cy="460375"/>
          </a:xfrm>
          <a:prstGeom prst="rect">
            <a:avLst/>
          </a:prstGeom>
          <a:noFill/>
        </p:spPr>
        <p:txBody>
          <a:bodyPr wrap="none" rtlCol="0" anchor="t">
            <a:spAutoFit/>
          </a:bodyPr>
          <a:p>
            <a:r>
              <a:rPr lang="en-GB" sz="2400">
                <a:sym typeface="+mn-ea"/>
              </a:rPr>
              <a:t>Output</a:t>
            </a:r>
            <a:endParaRPr lang="en-US" sz="2400"/>
          </a:p>
        </p:txBody>
      </p:sp>
      <p:pic>
        <p:nvPicPr>
          <p:cNvPr id="-2147482609" name="Picture -2147482610"/>
          <p:cNvPicPr>
            <a:picLocks noChangeAspect="1"/>
          </p:cNvPicPr>
          <p:nvPr/>
        </p:nvPicPr>
        <p:blipFill>
          <a:blip r:embed="rId1"/>
          <a:stretch>
            <a:fillRect/>
          </a:stretch>
        </p:blipFill>
        <p:spPr>
          <a:xfrm>
            <a:off x="551815" y="822325"/>
            <a:ext cx="5641975" cy="3752215"/>
          </a:xfrm>
          <a:prstGeom prst="rect">
            <a:avLst/>
          </a:prstGeom>
          <a:noFill/>
          <a:ln w="9525">
            <a:noFill/>
          </a:ln>
        </p:spPr>
      </p:pic>
      <p:pic>
        <p:nvPicPr>
          <p:cNvPr id="11" name="Content Placeholder 10"/>
          <p:cNvPicPr>
            <a:picLocks noChangeAspect="1"/>
          </p:cNvPicPr>
          <p:nvPr>
            <p:ph idx="1"/>
          </p:nvPr>
        </p:nvPicPr>
        <p:blipFill>
          <a:blip r:embed="rId2"/>
          <a:stretch>
            <a:fillRect/>
          </a:stretch>
        </p:blipFill>
        <p:spPr>
          <a:xfrm>
            <a:off x="7668260" y="1721485"/>
            <a:ext cx="3559810" cy="38900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346075" y="365125"/>
            <a:ext cx="10515600" cy="1325563"/>
          </a:xfrm>
        </p:spPr>
        <p:txBody>
          <a:bodyPr>
            <a:normAutofit fontScale="90000"/>
          </a:bodyPr>
          <a:p>
            <a:r>
              <a:rPr lang="en-US" sz="2400" b="1"/>
              <a:t>Problem Statement </a:t>
            </a:r>
            <a:r>
              <a:rPr lang="en-IN" altLang="en-US" sz="2400" b="1"/>
              <a:t>3</a:t>
            </a:r>
            <a:r>
              <a:rPr lang="en-US" sz="2400" b="1"/>
              <a:t>:</a:t>
            </a:r>
            <a:br>
              <a:rPr lang="en-US" sz="1780" b="1"/>
            </a:br>
            <a:r>
              <a:rPr lang="en-US" sz="1780" b="1"/>
              <a:t>Jacob, from insurance management, has noticed that insurance claims are not made for all the treatments. </a:t>
            </a:r>
            <a:br>
              <a:rPr lang="en-US" sz="1780" b="1"/>
            </a:br>
            <a:r>
              <a:rPr lang="en-US" sz="1780" b="1"/>
              <a:t>He also wants to figure out if the gender of the patient has any impact on the insurance claim. </a:t>
            </a:r>
            <a:br>
              <a:rPr lang="en-US" sz="1780" b="1"/>
            </a:br>
            <a:r>
              <a:rPr lang="en-US" sz="1780" b="1"/>
              <a:t>Assist Jacob in this situation by generating a report that finds for each gender the number of treatments, number of claims, </a:t>
            </a:r>
            <a:br>
              <a:rPr lang="en-US" sz="1780" b="1"/>
            </a:br>
            <a:r>
              <a:rPr lang="en-US" sz="1780" b="1"/>
              <a:t>and treatment-to-claim ratio. And notice if there is a significant difference between the treatment-to-claim ratio of male and female patients.</a:t>
            </a:r>
            <a:br>
              <a:rPr lang="en-US" sz="1780" b="1"/>
            </a:br>
            <a:r>
              <a:rPr lang="en-US" sz="1780" b="1"/>
              <a:t> </a:t>
            </a:r>
            <a:endParaRPr lang="en-US" sz="1780" b="1"/>
          </a:p>
        </p:txBody>
      </p:sp>
      <p:sp>
        <p:nvSpPr>
          <p:cNvPr id="7" name="Text Box 6"/>
          <p:cNvSpPr txBox="1"/>
          <p:nvPr/>
        </p:nvSpPr>
        <p:spPr>
          <a:xfrm>
            <a:off x="346075" y="1772285"/>
            <a:ext cx="2359025" cy="368300"/>
          </a:xfrm>
          <a:prstGeom prst="rect">
            <a:avLst/>
          </a:prstGeom>
          <a:noFill/>
        </p:spPr>
        <p:txBody>
          <a:bodyPr wrap="none" rtlCol="0" anchor="t">
            <a:spAutoFit/>
          </a:bodyPr>
          <a:p>
            <a:pPr indent="0">
              <a:lnSpc>
                <a:spcPct val="100000"/>
              </a:lnSpc>
              <a:spcBef>
                <a:spcPts val="0"/>
              </a:spcBef>
              <a:spcAft>
                <a:spcPts val="0"/>
              </a:spcAft>
              <a:buNone/>
            </a:pPr>
            <a:r>
              <a:rPr lang="en-GB" b="1">
                <a:sym typeface="+mn-ea"/>
              </a:rPr>
              <a:t>Creating </a:t>
            </a:r>
            <a:r>
              <a:rPr lang="en-IN" altLang="en-GB" b="1">
                <a:sym typeface="+mn-ea"/>
              </a:rPr>
              <a:t>External</a:t>
            </a:r>
            <a:r>
              <a:rPr lang="en-GB" b="1">
                <a:sym typeface="+mn-ea"/>
              </a:rPr>
              <a:t> Table</a:t>
            </a:r>
            <a:endParaRPr lang="en-US"/>
          </a:p>
        </p:txBody>
      </p:sp>
      <p:sp>
        <p:nvSpPr>
          <p:cNvPr id="8" name="Text Box 7"/>
          <p:cNvSpPr txBox="1"/>
          <p:nvPr/>
        </p:nvSpPr>
        <p:spPr>
          <a:xfrm>
            <a:off x="5521960" y="1593850"/>
            <a:ext cx="3753485" cy="368300"/>
          </a:xfrm>
          <a:prstGeom prst="rect">
            <a:avLst/>
          </a:prstGeom>
          <a:noFill/>
        </p:spPr>
        <p:txBody>
          <a:bodyPr wrap="none" rtlCol="0" anchor="t">
            <a:spAutoFit/>
          </a:bodyPr>
          <a:p>
            <a:pPr indent="0">
              <a:spcBef>
                <a:spcPts val="0"/>
              </a:spcBef>
              <a:spcAft>
                <a:spcPts val="0"/>
              </a:spcAft>
              <a:buClr>
                <a:schemeClr val="dk1"/>
              </a:buClr>
              <a:buSzPts val="1100"/>
              <a:buFont typeface="Arial" panose="020B0604020202020204"/>
              <a:buNone/>
            </a:pPr>
            <a:r>
              <a:rPr lang="en-GB" b="1" u="sng">
                <a:solidFill>
                  <a:schemeClr val="dk1"/>
                </a:solidFill>
                <a:sym typeface="+mn-ea"/>
              </a:rPr>
              <a:t>Insert Data Into External Table In Hive</a:t>
            </a:r>
            <a:endParaRPr lang="en-US"/>
          </a:p>
        </p:txBody>
      </p:sp>
      <p:pic>
        <p:nvPicPr>
          <p:cNvPr id="-2147482617" name="Content Placeholder -2147482618"/>
          <p:cNvPicPr>
            <a:picLocks noChangeAspect="1"/>
          </p:cNvPicPr>
          <p:nvPr>
            <p:ph sz="half" idx="2"/>
          </p:nvPr>
        </p:nvPicPr>
        <p:blipFill>
          <a:blip r:embed="rId1"/>
          <a:stretch>
            <a:fillRect/>
          </a:stretch>
        </p:blipFill>
        <p:spPr>
          <a:xfrm>
            <a:off x="346075" y="2571115"/>
            <a:ext cx="4132580" cy="2260600"/>
          </a:xfrm>
          <a:prstGeom prst="rect">
            <a:avLst/>
          </a:prstGeom>
          <a:noFill/>
          <a:ln w="9525">
            <a:noFill/>
          </a:ln>
        </p:spPr>
      </p:pic>
      <p:pic>
        <p:nvPicPr>
          <p:cNvPr id="-2147482616" name="Content Placeholder -2147482617"/>
          <p:cNvPicPr>
            <a:picLocks noChangeAspect="1"/>
          </p:cNvPicPr>
          <p:nvPr>
            <p:ph sz="half" idx="1"/>
          </p:nvPr>
        </p:nvPicPr>
        <p:blipFill>
          <a:blip r:embed="rId2"/>
          <a:stretch>
            <a:fillRect/>
          </a:stretch>
        </p:blipFill>
        <p:spPr>
          <a:xfrm>
            <a:off x="5656580" y="2140585"/>
            <a:ext cx="5374640" cy="40322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4345" y="361950"/>
            <a:ext cx="6393180" cy="3138170"/>
          </a:xfrm>
          <a:prstGeom prst="rect">
            <a:avLst/>
          </a:prstGeom>
          <a:noFill/>
        </p:spPr>
        <p:txBody>
          <a:bodyPr wrap="square" rtlCol="0" anchor="t">
            <a:spAutoFit/>
          </a:bodyPr>
          <a:p>
            <a:r>
              <a:rPr lang="en-GB" b="1" u="sng">
                <a:solidFill>
                  <a:schemeClr val="dk1"/>
                </a:solidFill>
                <a:sym typeface="+mn-ea"/>
              </a:rPr>
              <a:t>Move Data to Client DB using Sqoop Export</a:t>
            </a:r>
            <a:endParaRPr b="1" u="sng">
              <a:solidFill>
                <a:schemeClr val="dk1"/>
              </a:solidFill>
            </a:endParaRPr>
          </a:p>
          <a:p>
            <a:endParaRPr lang="en-US"/>
          </a:p>
          <a:p>
            <a:endParaRPr lang="en-US"/>
          </a:p>
          <a:p>
            <a:endParaRPr lang="en-US"/>
          </a:p>
          <a:p>
            <a:r>
              <a:rPr lang="en-US"/>
              <a:t>sqoop export \</a:t>
            </a:r>
            <a:endParaRPr lang="en-US"/>
          </a:p>
          <a:p>
            <a:r>
              <a:rPr lang="en-US"/>
              <a:t>--connect jdbc:mysql://localhost:3306/analysis \</a:t>
            </a:r>
            <a:endParaRPr lang="en-US"/>
          </a:p>
          <a:p>
            <a:r>
              <a:rPr lang="en-US"/>
              <a:t>--username sqoop \</a:t>
            </a:r>
            <a:endParaRPr lang="en-US"/>
          </a:p>
          <a:p>
            <a:r>
              <a:rPr lang="en-US"/>
              <a:t>--password sqoop \</a:t>
            </a:r>
            <a:endParaRPr lang="en-US"/>
          </a:p>
          <a:p>
            <a:r>
              <a:rPr lang="en-US"/>
              <a:t>--table treatment_claim_ratio \</a:t>
            </a:r>
            <a:endParaRPr lang="en-US"/>
          </a:p>
          <a:p>
            <a:r>
              <a:rPr lang="en-US"/>
              <a:t>--export-dir /user/training/hive/Q3/000000_0 \</a:t>
            </a:r>
            <a:endParaRPr lang="en-US"/>
          </a:p>
          <a:p>
            <a:r>
              <a:rPr lang="en-US"/>
              <a:t>--input-fields-terminated-by ','</a:t>
            </a:r>
            <a:endParaRPr lang="en-US"/>
          </a:p>
        </p:txBody>
      </p:sp>
      <p:sp>
        <p:nvSpPr>
          <p:cNvPr id="8" name="Text Box 7"/>
          <p:cNvSpPr txBox="1"/>
          <p:nvPr/>
        </p:nvSpPr>
        <p:spPr>
          <a:xfrm>
            <a:off x="551815" y="4226560"/>
            <a:ext cx="3685540" cy="2584450"/>
          </a:xfrm>
          <a:prstGeom prst="rect">
            <a:avLst/>
          </a:prstGeom>
          <a:noFill/>
        </p:spPr>
        <p:txBody>
          <a:bodyPr wrap="square" rtlCol="0" anchor="t">
            <a:spAutoFit/>
          </a:bodyPr>
          <a:p>
            <a:r>
              <a:rPr lang="en-GB" b="1" u="sng">
                <a:solidFill>
                  <a:schemeClr val="dk1"/>
                </a:solidFill>
                <a:sym typeface="+mn-ea"/>
              </a:rPr>
              <a:t>Create Output Table in Client DB</a:t>
            </a:r>
            <a:endParaRPr lang="en-US"/>
          </a:p>
          <a:p>
            <a:endParaRPr lang="en-US"/>
          </a:p>
          <a:p>
            <a:r>
              <a:rPr lang="en-US"/>
              <a:t>CREATE TABLE treatment_claim_ratio(</a:t>
            </a:r>
            <a:endParaRPr lang="en-US"/>
          </a:p>
          <a:p>
            <a:r>
              <a:rPr lang="en-US"/>
              <a:t>    Gender varchar(10),</a:t>
            </a:r>
            <a:endParaRPr lang="en-US"/>
          </a:p>
          <a:p>
            <a:r>
              <a:rPr lang="en-US"/>
              <a:t>    Treatment_Count INT,</a:t>
            </a:r>
            <a:endParaRPr lang="en-US"/>
          </a:p>
          <a:p>
            <a:r>
              <a:rPr lang="en-US"/>
              <a:t>    Claim_Count INT,</a:t>
            </a:r>
            <a:endParaRPr lang="en-US"/>
          </a:p>
          <a:p>
            <a:r>
              <a:rPr lang="en-US"/>
              <a:t>    Ratio FLOAT</a:t>
            </a:r>
            <a:endParaRPr lang="en-US"/>
          </a:p>
          <a:p>
            <a:r>
              <a:rPr lang="en-US"/>
              <a:t>);</a:t>
            </a:r>
            <a:endParaRPr lang="en-US"/>
          </a:p>
        </p:txBody>
      </p:sp>
      <p:sp>
        <p:nvSpPr>
          <p:cNvPr id="9" name="Text Box 8"/>
          <p:cNvSpPr txBox="1"/>
          <p:nvPr/>
        </p:nvSpPr>
        <p:spPr>
          <a:xfrm>
            <a:off x="8420735" y="361950"/>
            <a:ext cx="1069340" cy="460375"/>
          </a:xfrm>
          <a:prstGeom prst="rect">
            <a:avLst/>
          </a:prstGeom>
          <a:noFill/>
        </p:spPr>
        <p:txBody>
          <a:bodyPr wrap="none" rtlCol="0" anchor="t">
            <a:spAutoFit/>
          </a:bodyPr>
          <a:p>
            <a:r>
              <a:rPr lang="en-GB" sz="2400">
                <a:sym typeface="+mn-ea"/>
              </a:rPr>
              <a:t>Output</a:t>
            </a:r>
            <a:endParaRPr lang="en-US" sz="2400"/>
          </a:p>
        </p:txBody>
      </p:sp>
      <p:pic>
        <p:nvPicPr>
          <p:cNvPr id="6" name="Content Placeholder 5"/>
          <p:cNvPicPr>
            <a:picLocks noChangeAspect="1"/>
          </p:cNvPicPr>
          <p:nvPr>
            <p:ph idx="1"/>
          </p:nvPr>
        </p:nvPicPr>
        <p:blipFill>
          <a:blip r:embed="rId1"/>
          <a:stretch>
            <a:fillRect/>
          </a:stretch>
        </p:blipFill>
        <p:spPr>
          <a:xfrm>
            <a:off x="7541260" y="1849755"/>
            <a:ext cx="4095750" cy="2000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346075" y="365125"/>
            <a:ext cx="10515600" cy="1325563"/>
          </a:xfrm>
        </p:spPr>
        <p:txBody>
          <a:bodyPr>
            <a:normAutofit fontScale="90000"/>
          </a:bodyPr>
          <a:p>
            <a:r>
              <a:rPr lang="en-US" sz="2400" b="1"/>
              <a:t>Problem Statement </a:t>
            </a:r>
            <a:r>
              <a:rPr lang="en-IN" altLang="en-US" sz="2400" b="1"/>
              <a:t>4</a:t>
            </a:r>
            <a:r>
              <a:rPr lang="en-US" sz="2400" b="1"/>
              <a:t>:</a:t>
            </a:r>
            <a:br>
              <a:rPr lang="en-US" sz="1780" b="1"/>
            </a:br>
            <a:r>
              <a:rPr lang="en-US" sz="1780" b="1"/>
              <a:t>The Healthcare department wants a report about the inventory of pharmacies. </a:t>
            </a:r>
            <a:br>
              <a:rPr lang="en-US" sz="1780" b="1"/>
            </a:br>
            <a:r>
              <a:rPr lang="en-US" sz="1780" b="1"/>
              <a:t>Generate a report on their behalf that shows how many units of medicine each pharmacy has in their inventory,</a:t>
            </a:r>
            <a:br>
              <a:rPr lang="en-US" sz="1780" b="1"/>
            </a:br>
            <a:r>
              <a:rPr lang="en-US" sz="1780" b="1"/>
              <a:t>the total maximum retail price of those medicines, and the total price of all the medicines after discount. </a:t>
            </a:r>
            <a:br>
              <a:rPr lang="en-US" sz="1780" b="1"/>
            </a:br>
            <a:r>
              <a:rPr lang="en-US" sz="1780" b="1"/>
              <a:t>Note: discount field in keep signifies the percentage of discount on the maximum price.</a:t>
            </a:r>
            <a:br>
              <a:rPr lang="en-US" sz="1780" b="1"/>
            </a:br>
            <a:r>
              <a:rPr lang="en-US" sz="1780" b="1"/>
              <a:t> </a:t>
            </a:r>
            <a:endParaRPr lang="en-US" sz="1780" b="1"/>
          </a:p>
        </p:txBody>
      </p:sp>
      <p:sp>
        <p:nvSpPr>
          <p:cNvPr id="7" name="Text Box 6"/>
          <p:cNvSpPr txBox="1"/>
          <p:nvPr/>
        </p:nvSpPr>
        <p:spPr>
          <a:xfrm>
            <a:off x="346075" y="1772285"/>
            <a:ext cx="2359025" cy="368300"/>
          </a:xfrm>
          <a:prstGeom prst="rect">
            <a:avLst/>
          </a:prstGeom>
          <a:noFill/>
        </p:spPr>
        <p:txBody>
          <a:bodyPr wrap="none" rtlCol="0" anchor="t">
            <a:spAutoFit/>
          </a:bodyPr>
          <a:p>
            <a:pPr indent="0">
              <a:lnSpc>
                <a:spcPct val="100000"/>
              </a:lnSpc>
              <a:spcBef>
                <a:spcPts val="0"/>
              </a:spcBef>
              <a:spcAft>
                <a:spcPts val="0"/>
              </a:spcAft>
              <a:buNone/>
            </a:pPr>
            <a:r>
              <a:rPr lang="en-GB" b="1">
                <a:sym typeface="+mn-ea"/>
              </a:rPr>
              <a:t>Creating </a:t>
            </a:r>
            <a:r>
              <a:rPr lang="en-IN" altLang="en-GB" b="1">
                <a:sym typeface="+mn-ea"/>
              </a:rPr>
              <a:t>External</a:t>
            </a:r>
            <a:r>
              <a:rPr lang="en-GB" b="1">
                <a:sym typeface="+mn-ea"/>
              </a:rPr>
              <a:t> Table</a:t>
            </a:r>
            <a:endParaRPr lang="en-US"/>
          </a:p>
        </p:txBody>
      </p:sp>
      <p:sp>
        <p:nvSpPr>
          <p:cNvPr id="8" name="Text Box 7"/>
          <p:cNvSpPr txBox="1"/>
          <p:nvPr/>
        </p:nvSpPr>
        <p:spPr>
          <a:xfrm>
            <a:off x="5521960" y="1593850"/>
            <a:ext cx="3753485" cy="368300"/>
          </a:xfrm>
          <a:prstGeom prst="rect">
            <a:avLst/>
          </a:prstGeom>
          <a:noFill/>
        </p:spPr>
        <p:txBody>
          <a:bodyPr wrap="none" rtlCol="0" anchor="t">
            <a:spAutoFit/>
          </a:bodyPr>
          <a:p>
            <a:pPr indent="0">
              <a:spcBef>
                <a:spcPts val="0"/>
              </a:spcBef>
              <a:spcAft>
                <a:spcPts val="0"/>
              </a:spcAft>
              <a:buClr>
                <a:schemeClr val="dk1"/>
              </a:buClr>
              <a:buSzPts val="1100"/>
              <a:buFont typeface="Arial" panose="020B0604020202020204"/>
              <a:buNone/>
            </a:pPr>
            <a:r>
              <a:rPr lang="en-GB" b="1" u="sng">
                <a:solidFill>
                  <a:schemeClr val="dk1"/>
                </a:solidFill>
                <a:sym typeface="+mn-ea"/>
              </a:rPr>
              <a:t>Insert Data Into External Table In Hive</a:t>
            </a:r>
            <a:endParaRPr lang="en-US"/>
          </a:p>
        </p:txBody>
      </p:sp>
      <p:sp>
        <p:nvSpPr>
          <p:cNvPr id="6" name="Text Box 5"/>
          <p:cNvSpPr txBox="1"/>
          <p:nvPr/>
        </p:nvSpPr>
        <p:spPr>
          <a:xfrm>
            <a:off x="224155" y="2566670"/>
            <a:ext cx="5297805" cy="2861310"/>
          </a:xfrm>
          <a:prstGeom prst="rect">
            <a:avLst/>
          </a:prstGeom>
          <a:noFill/>
        </p:spPr>
        <p:txBody>
          <a:bodyPr wrap="square" rtlCol="0" anchor="t">
            <a:spAutoFit/>
          </a:bodyPr>
          <a:p>
            <a:r>
              <a:rPr lang="en-US"/>
              <a:t>CREATE EXTERNAL TABLE pharmacy_summary (</a:t>
            </a:r>
            <a:endParaRPr lang="en-US"/>
          </a:p>
          <a:p>
            <a:r>
              <a:rPr lang="en-US"/>
              <a:t>    pharmacy_id INT,</a:t>
            </a:r>
            <a:endParaRPr lang="en-US"/>
          </a:p>
          <a:p>
            <a:r>
              <a:rPr lang="en-US"/>
              <a:t>    pharmacy_name STRING,</a:t>
            </a:r>
            <a:endParaRPr lang="en-US"/>
          </a:p>
          <a:p>
            <a:r>
              <a:rPr lang="en-US"/>
              <a:t>    total_stock INT,</a:t>
            </a:r>
            <a:endParaRPr lang="en-US"/>
          </a:p>
          <a:p>
            <a:r>
              <a:rPr lang="en-US"/>
              <a:t>    total_maxprice FLOAT,</a:t>
            </a:r>
            <a:endParaRPr lang="en-US"/>
          </a:p>
          <a:p>
            <a:r>
              <a:rPr lang="en-US"/>
              <a:t>    discounted_price FLOAT</a:t>
            </a:r>
            <a:endParaRPr lang="en-US"/>
          </a:p>
          <a:p>
            <a:r>
              <a:rPr lang="en-US"/>
              <a:t>)</a:t>
            </a:r>
            <a:endParaRPr lang="en-US"/>
          </a:p>
          <a:p>
            <a:r>
              <a:rPr lang="en-US"/>
              <a:t>ROW FORMAT DELIMITED</a:t>
            </a:r>
            <a:endParaRPr lang="en-US"/>
          </a:p>
          <a:p>
            <a:r>
              <a:rPr lang="en-US"/>
              <a:t>FIELDS TERMINATED BY ','</a:t>
            </a:r>
            <a:endParaRPr lang="en-US"/>
          </a:p>
          <a:p>
            <a:r>
              <a:rPr lang="en-US"/>
              <a:t>LOCATION '/user/training/hive/Q4';</a:t>
            </a:r>
            <a:endParaRPr lang="en-US"/>
          </a:p>
        </p:txBody>
      </p:sp>
      <p:sp>
        <p:nvSpPr>
          <p:cNvPr id="11" name="Text Box 10"/>
          <p:cNvSpPr txBox="1"/>
          <p:nvPr/>
        </p:nvSpPr>
        <p:spPr>
          <a:xfrm>
            <a:off x="5584825" y="2333625"/>
            <a:ext cx="6607175" cy="4246245"/>
          </a:xfrm>
          <a:prstGeom prst="rect">
            <a:avLst/>
          </a:prstGeom>
          <a:noFill/>
        </p:spPr>
        <p:txBody>
          <a:bodyPr wrap="square" rtlCol="0" anchor="t">
            <a:spAutoFit/>
          </a:bodyPr>
          <a:p>
            <a:r>
              <a:rPr lang="en-US"/>
              <a:t>INSERT OVERWRITE TABLE pharmacy_summary</a:t>
            </a:r>
            <a:endParaRPr lang="en-US"/>
          </a:p>
          <a:p>
            <a:r>
              <a:rPr lang="en-US"/>
              <a:t>SELECT </a:t>
            </a:r>
            <a:endParaRPr lang="en-US"/>
          </a:p>
          <a:p>
            <a:r>
              <a:rPr lang="en-US"/>
              <a:t>    p.pharmacyid, </a:t>
            </a:r>
            <a:endParaRPr lang="en-US"/>
          </a:p>
          <a:p>
            <a:r>
              <a:rPr lang="en-US"/>
              <a:t>    p.pharmacyname, </a:t>
            </a:r>
            <a:endParaRPr lang="en-US"/>
          </a:p>
          <a:p>
            <a:r>
              <a:rPr lang="en-US"/>
              <a:t>    SUM(k.quantity) AS `Total_stock`, </a:t>
            </a:r>
            <a:endParaRPr lang="en-US"/>
          </a:p>
          <a:p>
            <a:r>
              <a:rPr lang="en-US"/>
              <a:t>    SUM(m.maxprice) AS `Total_maxprice`, </a:t>
            </a:r>
            <a:endParaRPr lang="en-US"/>
          </a:p>
          <a:p>
            <a:r>
              <a:rPr lang="en-US"/>
              <a:t>    ROUND(SUM(m.maxprice*(k.discount/100)),2) AS `Discounted_Price`</a:t>
            </a:r>
            <a:endParaRPr lang="en-US"/>
          </a:p>
          <a:p>
            <a:r>
              <a:rPr lang="en-US"/>
              <a:t>FROM </a:t>
            </a:r>
            <a:endParaRPr lang="en-US"/>
          </a:p>
          <a:p>
            <a:r>
              <a:rPr lang="en-US"/>
              <a:t>    pharmacy p </a:t>
            </a:r>
            <a:endParaRPr lang="en-US"/>
          </a:p>
          <a:p>
            <a:r>
              <a:rPr lang="en-US"/>
              <a:t>    JOIN keep k ON p.pharmacyid = k.pharmacyid</a:t>
            </a:r>
            <a:endParaRPr lang="en-US"/>
          </a:p>
          <a:p>
            <a:r>
              <a:rPr lang="en-US"/>
              <a:t>    JOIN medicine m ON m.medicineid = k.medicineid</a:t>
            </a:r>
            <a:endParaRPr lang="en-US"/>
          </a:p>
          <a:p>
            <a:r>
              <a:rPr lang="en-US"/>
              <a:t>GROUP BY </a:t>
            </a:r>
            <a:endParaRPr lang="en-US"/>
          </a:p>
          <a:p>
            <a:r>
              <a:rPr lang="en-US"/>
              <a:t>    p.pharmacyid, </a:t>
            </a:r>
            <a:endParaRPr lang="en-US"/>
          </a:p>
          <a:p>
            <a:r>
              <a:rPr lang="en-US"/>
              <a:t>    p.pharmacyname;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6510</Words>
  <Application>WPS Presentation</Application>
  <PresentationFormat>Widescreen</PresentationFormat>
  <Paragraphs>265</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Calibri Light</vt:lpstr>
      <vt:lpstr>Calibri</vt:lpstr>
      <vt:lpstr>Microsoft YaHei</vt:lpstr>
      <vt:lpstr>Arial Unicode MS</vt:lpstr>
      <vt:lpstr>Arial</vt:lpstr>
      <vt:lpstr>Office Theme</vt:lpstr>
      <vt:lpstr>PowerPoint 演示文稿</vt:lpstr>
      <vt:lpstr>PowerPoint 演示文稿</vt:lpstr>
      <vt:lpstr>PowerPoint 演示文稿</vt:lpstr>
      <vt:lpstr>PowerPoint 演示文稿</vt:lpstr>
      <vt:lpstr>Problem Statement 1:  An Insurance company wants a state wise report of the treatments to claim ratio between 1st April 2021 and 31st     March 2022 (days both included).   </vt:lpstr>
      <vt:lpstr>PowerPoint 演示文稿</vt:lpstr>
      <vt:lpstr>Problem Statement 2:  The Healthcare department wants to know which disease is most likely to infect multiple people in the same household.  For each disease find the number of households that has more than one patient with the same disease.  Note: 2 people are considered to be in the same household if they have the same address.   </vt:lpstr>
      <vt:lpstr>PowerPoint 演示文稿</vt:lpstr>
      <vt:lpstr>Problem Statement 3: Jacob, from insurance management, has noticed that insurance claims are not made for all the treatments.  He also wants to figure out if the gender of the patient has any impact on the insurance claim.  Assist Jacob in this situation by generating a report that finds for each gender the number of treatments, number of claims,  and treatment-to-claim ratio. And notice if there is a significant difference between the treatment-to-claim ratio of male and female patients.  </vt:lpstr>
      <vt:lpstr>PowerPoint 演示文稿</vt:lpstr>
      <vt:lpstr>Problem Statement 4: The Healthcare department wants a report about the inventory of pharmacies.  Generate a report on their behalf that shows how many units of medicine each pharmacy has in their inventory, the total maximum retail price of those medicines, and the total price of all the medicines after discount.  Note: discount field in keep signifies the percentage of discount on the maximum price.  </vt:lpstr>
      <vt:lpstr>PowerPoint 演示文稿</vt:lpstr>
      <vt:lpstr>Problem Statement 5: The healthcare department suspects that some pharmacies prescribe more medicines than others in a  single prescription, for them, generate a report that finds for each pharmacy the maximum, minimum and  average number of  medicines prescribed in their prescriptions.   </vt:lpstr>
      <vt:lpstr>Problem Statement 5: The healthcare department suspects that some pharmacies prescribe more medicines than others in a  single prescription, for them, generate a report that finds for each pharmacy the maximum, minimum and  average number of  medicines prescribed in their prescriptions.   </vt:lpstr>
      <vt:lpstr>PowerPoint 演示文稿</vt:lpstr>
      <vt:lpstr>Problem Statement 6 The Healthcare department wants to know which disease is most likely to infect multiple people in the same household.  For each disease find the number of households that has more than one patient with the same disease.  Note: 2 people are considered to be in the same household if they have the same address.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HEALTH CARE ANALYTICS</dc:title>
  <dc:creator/>
  <cp:lastModifiedBy>miles</cp:lastModifiedBy>
  <cp:revision>25</cp:revision>
  <dcterms:created xsi:type="dcterms:W3CDTF">2023-03-19T13:50:48Z</dcterms:created>
  <dcterms:modified xsi:type="dcterms:W3CDTF">2023-03-19T14:56:21Z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F71285BA506F4E0A83950CC2EB2E1E83</vt:lpwstr>
  </property>
  <property fmtid="{D5CDD505-2E9C-101B-9397-08002B2CF9AE}" pid="3" name="KSOProductBuildVer">
    <vt:lpwstr>1033-11.2.0.11486</vt:lpwstr>
  </property>
</Properties>
</file>