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8" r:id="rId4"/>
    <p:sldId id="259" r:id="rId5"/>
    <p:sldId id="262" r:id="rId6"/>
    <p:sldId id="267" r:id="rId7"/>
    <p:sldId id="269" r:id="rId8"/>
    <p:sldId id="270" r:id="rId9"/>
    <p:sldId id="272" r:id="rId10"/>
    <p:sldId id="273" r:id="rId11"/>
    <p:sldId id="274" r:id="rId12"/>
    <p:sldId id="275" r:id="rId13"/>
    <p:sldId id="27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660"/>
  </p:normalViewPr>
  <p:slideViewPr>
    <p:cSldViewPr snapToGrid="0">
      <p:cViewPr varScale="1">
        <p:scale>
          <a:sx n="81" d="100"/>
          <a:sy n="81" d="100"/>
        </p:scale>
        <p:origin x="907" y="6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77CC1C-BA2E-415F-B3CF-BCB021F47910}" type="doc">
      <dgm:prSet loTypeId="urn:microsoft.com/office/officeart/2005/8/layout/chevron2" loCatId="list" qsTypeId="urn:microsoft.com/office/officeart/2005/8/quickstyle/simple5" qsCatId="simple" csTypeId="urn:microsoft.com/office/officeart/2005/8/colors/accent1_2" csCatId="accent1" phldr="1"/>
      <dgm:spPr/>
      <dgm:t>
        <a:bodyPr/>
        <a:lstStyle/>
        <a:p>
          <a:endParaRPr lang="tr-TR"/>
        </a:p>
      </dgm:t>
    </dgm:pt>
    <dgm:pt modelId="{38C77427-B8E5-4ACB-B812-D965BE0BE058}">
      <dgm:prSet phldrT="[Metin]" custT="1"/>
      <dgm:spPr/>
      <dgm:t>
        <a:bodyPr/>
        <a:lstStyle/>
        <a:p>
          <a:r>
            <a:rPr lang="tr-TR" sz="1400" b="1" dirty="0" err="1"/>
            <a:t>Feature</a:t>
          </a:r>
          <a:r>
            <a:rPr lang="tr-TR" sz="1400" b="1" baseline="0" dirty="0"/>
            <a:t> </a:t>
          </a:r>
          <a:r>
            <a:rPr lang="tr-TR" sz="1400" b="1" baseline="0" dirty="0" err="1"/>
            <a:t>Engineering</a:t>
          </a:r>
          <a:endParaRPr lang="tr-TR" sz="1400" b="1" dirty="0"/>
        </a:p>
      </dgm:t>
    </dgm:pt>
    <dgm:pt modelId="{387F8E9C-82A9-47FA-8428-A9FE5E224852}" type="parTrans" cxnId="{B1E85326-D65C-45F2-8E5D-FF500AFEF77F}">
      <dgm:prSet/>
      <dgm:spPr/>
      <dgm:t>
        <a:bodyPr/>
        <a:lstStyle/>
        <a:p>
          <a:endParaRPr lang="tr-TR"/>
        </a:p>
      </dgm:t>
    </dgm:pt>
    <dgm:pt modelId="{8842A0E3-42F2-4945-9316-F2233EBFA518}" type="sibTrans" cxnId="{B1E85326-D65C-45F2-8E5D-FF500AFEF77F}">
      <dgm:prSet/>
      <dgm:spPr/>
      <dgm:t>
        <a:bodyPr/>
        <a:lstStyle/>
        <a:p>
          <a:endParaRPr lang="tr-TR"/>
        </a:p>
      </dgm:t>
    </dgm:pt>
    <dgm:pt modelId="{B9E51BFA-F2BD-47E8-A9DF-65DE325C157E}">
      <dgm:prSet phldrT="[Metin]" custT="1"/>
      <dgm:spPr/>
      <dgm:t>
        <a:bodyPr/>
        <a:lstStyle/>
        <a:p>
          <a:endParaRPr lang="tr-TR" sz="2400" b="0" dirty="0"/>
        </a:p>
      </dgm:t>
    </dgm:pt>
    <dgm:pt modelId="{312AB19C-1AC3-4DD5-83E1-1691E83047EE}" type="parTrans" cxnId="{AEB9C5B5-B592-4227-BF25-0620F10F2676}">
      <dgm:prSet/>
      <dgm:spPr/>
      <dgm:t>
        <a:bodyPr/>
        <a:lstStyle/>
        <a:p>
          <a:endParaRPr lang="tr-TR"/>
        </a:p>
      </dgm:t>
    </dgm:pt>
    <dgm:pt modelId="{1DEE343E-885C-434C-9BAB-1A294A4E9191}" type="sibTrans" cxnId="{AEB9C5B5-B592-4227-BF25-0620F10F2676}">
      <dgm:prSet/>
      <dgm:spPr/>
      <dgm:t>
        <a:bodyPr/>
        <a:lstStyle/>
        <a:p>
          <a:endParaRPr lang="tr-TR"/>
        </a:p>
      </dgm:t>
    </dgm:pt>
    <dgm:pt modelId="{202AB6A8-454A-4F1F-9025-FFD48B0DCFB6}">
      <dgm:prSet phldrT="[Metin]" custT="1"/>
      <dgm:spPr/>
      <dgm:t>
        <a:bodyPr/>
        <a:lstStyle/>
        <a:p>
          <a:r>
            <a:rPr lang="en-US" sz="2300" b="0" i="0" dirty="0"/>
            <a:t>NASA dataset </a:t>
          </a:r>
          <a:r>
            <a:rPr lang="tr-TR" sz="2300" b="0" i="0" dirty="0" err="1"/>
            <a:t>was</a:t>
          </a:r>
          <a:r>
            <a:rPr lang="en-US" sz="2300" b="0" i="0" dirty="0"/>
            <a:t> time-series and not really appropriate for the classic machine learning algorithms, so </a:t>
          </a:r>
          <a:r>
            <a:rPr lang="tr-TR" sz="2300" b="0" i="0" dirty="0"/>
            <a:t>I </a:t>
          </a:r>
          <a:r>
            <a:rPr lang="tr-TR" sz="2300" b="0" i="0" dirty="0" err="1"/>
            <a:t>made</a:t>
          </a:r>
          <a:r>
            <a:rPr lang="tr-TR" sz="2300" b="0" i="0" dirty="0"/>
            <a:t> </a:t>
          </a:r>
          <a:r>
            <a:rPr lang="en-US" sz="2300" b="0" i="0" dirty="0"/>
            <a:t>my own dataset that has more characteristic features to work on.</a:t>
          </a:r>
          <a:r>
            <a:rPr lang="en-US" sz="2300" dirty="0"/>
            <a:t> </a:t>
          </a:r>
          <a:endParaRPr lang="tr-TR" sz="2300" dirty="0"/>
        </a:p>
      </dgm:t>
    </dgm:pt>
    <dgm:pt modelId="{3B79638A-8D0B-469A-A9DF-46FF41C2402F}" type="parTrans" cxnId="{B51511E0-20E0-4904-8219-9DFF31C651CF}">
      <dgm:prSet/>
      <dgm:spPr/>
      <dgm:t>
        <a:bodyPr/>
        <a:lstStyle/>
        <a:p>
          <a:endParaRPr lang="tr-TR"/>
        </a:p>
      </dgm:t>
    </dgm:pt>
    <dgm:pt modelId="{3C64BADF-4273-4C70-8298-4EA85D5C83C2}" type="sibTrans" cxnId="{B51511E0-20E0-4904-8219-9DFF31C651CF}">
      <dgm:prSet/>
      <dgm:spPr/>
      <dgm:t>
        <a:bodyPr/>
        <a:lstStyle/>
        <a:p>
          <a:endParaRPr lang="tr-TR"/>
        </a:p>
      </dgm:t>
    </dgm:pt>
    <dgm:pt modelId="{ACDA0BF3-2E4D-4686-92A5-A7D022A15AC1}">
      <dgm:prSet phldrT="[Metin]" custT="1"/>
      <dgm:spPr/>
      <dgm:t>
        <a:bodyPr/>
        <a:lstStyle/>
        <a:p>
          <a:r>
            <a:rPr lang="tr-TR" sz="1400" b="1" dirty="0"/>
            <a:t>Machine Learning</a:t>
          </a:r>
        </a:p>
      </dgm:t>
    </dgm:pt>
    <dgm:pt modelId="{E2AD7711-AE14-4762-8AA1-C1A70A11EBF6}" type="parTrans" cxnId="{158E3554-5298-4AF3-A5C1-92399650C8D5}">
      <dgm:prSet/>
      <dgm:spPr/>
      <dgm:t>
        <a:bodyPr/>
        <a:lstStyle/>
        <a:p>
          <a:endParaRPr lang="tr-TR"/>
        </a:p>
      </dgm:t>
    </dgm:pt>
    <dgm:pt modelId="{8A437C5F-CD7D-4F3F-9DBA-0C8639F896C7}" type="sibTrans" cxnId="{158E3554-5298-4AF3-A5C1-92399650C8D5}">
      <dgm:prSet/>
      <dgm:spPr/>
      <dgm:t>
        <a:bodyPr/>
        <a:lstStyle/>
        <a:p>
          <a:endParaRPr lang="tr-TR"/>
        </a:p>
      </dgm:t>
    </dgm:pt>
    <dgm:pt modelId="{4741EEB5-4E7E-4DA0-943A-E4801C136317}">
      <dgm:prSet phldrT="[Metin]" custT="1"/>
      <dgm:spPr/>
      <dgm:t>
        <a:bodyPr/>
        <a:lstStyle/>
        <a:p>
          <a:r>
            <a:rPr lang="tr-TR" sz="2400" b="0" i="0" dirty="0" err="1"/>
            <a:t>Defining</a:t>
          </a:r>
          <a:r>
            <a:rPr lang="tr-TR" sz="2400" b="0" i="0" dirty="0"/>
            <a:t> </a:t>
          </a:r>
          <a:r>
            <a:rPr lang="tr-TR" sz="2400" b="0" i="0" dirty="0" err="1"/>
            <a:t>machine</a:t>
          </a:r>
          <a:r>
            <a:rPr lang="tr-TR" sz="2400" b="0" i="0" dirty="0"/>
            <a:t> </a:t>
          </a:r>
          <a:r>
            <a:rPr lang="tr-TR" sz="2400" b="0" i="0" dirty="0" err="1"/>
            <a:t>learning</a:t>
          </a:r>
          <a:r>
            <a:rPr lang="tr-TR" sz="2400" b="0" i="0" dirty="0"/>
            <a:t> </a:t>
          </a:r>
          <a:r>
            <a:rPr lang="tr-TR" sz="2400" b="0" i="0" dirty="0" err="1"/>
            <a:t>algorithms</a:t>
          </a:r>
          <a:r>
            <a:rPr lang="tr-TR" sz="2400" b="0" i="0" dirty="0"/>
            <a:t>.</a:t>
          </a:r>
          <a:endParaRPr lang="tr-TR" sz="2400" dirty="0"/>
        </a:p>
      </dgm:t>
    </dgm:pt>
    <dgm:pt modelId="{5A68618F-9E31-4009-BE7A-ABC287F08678}" type="parTrans" cxnId="{AB0803FD-861A-4DCC-B2AB-6406C8978EF8}">
      <dgm:prSet/>
      <dgm:spPr/>
      <dgm:t>
        <a:bodyPr/>
        <a:lstStyle/>
        <a:p>
          <a:endParaRPr lang="tr-TR"/>
        </a:p>
      </dgm:t>
    </dgm:pt>
    <dgm:pt modelId="{BD258687-CD73-48EC-9690-9DCBC36A9F0A}" type="sibTrans" cxnId="{AB0803FD-861A-4DCC-B2AB-6406C8978EF8}">
      <dgm:prSet/>
      <dgm:spPr/>
      <dgm:t>
        <a:bodyPr/>
        <a:lstStyle/>
        <a:p>
          <a:endParaRPr lang="tr-TR"/>
        </a:p>
      </dgm:t>
    </dgm:pt>
    <dgm:pt modelId="{05F4C991-F860-49F6-BB81-2D9E0C18AB12}">
      <dgm:prSet phldrT="[Metin]" custT="1"/>
      <dgm:spPr/>
      <dgm:t>
        <a:bodyPr/>
        <a:lstStyle/>
        <a:p>
          <a:r>
            <a:rPr lang="tr-TR" sz="2400" dirty="0"/>
            <a:t>Evaluation &amp; </a:t>
          </a:r>
          <a:r>
            <a:rPr lang="tr-TR" sz="2400" dirty="0" err="1"/>
            <a:t>Optimization</a:t>
          </a:r>
          <a:r>
            <a:rPr lang="tr-TR" sz="2400" dirty="0"/>
            <a:t>.</a:t>
          </a:r>
        </a:p>
      </dgm:t>
    </dgm:pt>
    <dgm:pt modelId="{E6F6E7F9-6B1B-41B0-953E-3B862E7562C1}" type="parTrans" cxnId="{C3360A32-59B3-4C42-96F5-F2702B963C01}">
      <dgm:prSet/>
      <dgm:spPr/>
      <dgm:t>
        <a:bodyPr/>
        <a:lstStyle/>
        <a:p>
          <a:endParaRPr lang="tr-TR"/>
        </a:p>
      </dgm:t>
    </dgm:pt>
    <dgm:pt modelId="{DE55125C-4FDC-40CB-9856-384CE6B50669}" type="sibTrans" cxnId="{C3360A32-59B3-4C42-96F5-F2702B963C01}">
      <dgm:prSet/>
      <dgm:spPr/>
      <dgm:t>
        <a:bodyPr/>
        <a:lstStyle/>
        <a:p>
          <a:endParaRPr lang="tr-TR"/>
        </a:p>
      </dgm:t>
    </dgm:pt>
    <dgm:pt modelId="{75806188-9C01-412E-B6C2-EBEAC74A0D80}" type="pres">
      <dgm:prSet presAssocID="{1677CC1C-BA2E-415F-B3CF-BCB021F47910}" presName="linearFlow" presStyleCnt="0">
        <dgm:presLayoutVars>
          <dgm:dir/>
          <dgm:animLvl val="lvl"/>
          <dgm:resizeHandles val="exact"/>
        </dgm:presLayoutVars>
      </dgm:prSet>
      <dgm:spPr/>
    </dgm:pt>
    <dgm:pt modelId="{16F690A6-CF11-4299-89EE-17FE012C3B5F}" type="pres">
      <dgm:prSet presAssocID="{38C77427-B8E5-4ACB-B812-D965BE0BE058}" presName="composite" presStyleCnt="0"/>
      <dgm:spPr/>
    </dgm:pt>
    <dgm:pt modelId="{92125A56-B1B7-463B-8CC8-ED0386B61E27}" type="pres">
      <dgm:prSet presAssocID="{38C77427-B8E5-4ACB-B812-D965BE0BE058}" presName="parentText" presStyleLbl="alignNode1" presStyleIdx="0" presStyleCnt="2" custScaleX="114206" custScaleY="98460">
        <dgm:presLayoutVars>
          <dgm:chMax val="1"/>
          <dgm:bulletEnabled val="1"/>
        </dgm:presLayoutVars>
      </dgm:prSet>
      <dgm:spPr/>
    </dgm:pt>
    <dgm:pt modelId="{977C19D9-5B83-4C58-9AE1-D66D331C8EC0}" type="pres">
      <dgm:prSet presAssocID="{38C77427-B8E5-4ACB-B812-D965BE0BE058}" presName="descendantText" presStyleLbl="alignAcc1" presStyleIdx="0" presStyleCnt="2" custLinFactNeighborX="0">
        <dgm:presLayoutVars>
          <dgm:bulletEnabled val="1"/>
        </dgm:presLayoutVars>
      </dgm:prSet>
      <dgm:spPr/>
    </dgm:pt>
    <dgm:pt modelId="{64CD613A-4462-4306-B38F-0C75506EA6FD}" type="pres">
      <dgm:prSet presAssocID="{8842A0E3-42F2-4945-9316-F2233EBFA518}" presName="sp" presStyleCnt="0"/>
      <dgm:spPr/>
    </dgm:pt>
    <dgm:pt modelId="{82A82C9C-EC87-472D-875A-3C5292A88B95}" type="pres">
      <dgm:prSet presAssocID="{ACDA0BF3-2E4D-4686-92A5-A7D022A15AC1}" presName="composite" presStyleCnt="0"/>
      <dgm:spPr/>
    </dgm:pt>
    <dgm:pt modelId="{FF4AFC96-2D98-402C-B209-1F44E633D594}" type="pres">
      <dgm:prSet presAssocID="{ACDA0BF3-2E4D-4686-92A5-A7D022A15AC1}" presName="parentText" presStyleLbl="alignNode1" presStyleIdx="1" presStyleCnt="2" custScaleX="109339">
        <dgm:presLayoutVars>
          <dgm:chMax val="1"/>
          <dgm:bulletEnabled val="1"/>
        </dgm:presLayoutVars>
      </dgm:prSet>
      <dgm:spPr/>
    </dgm:pt>
    <dgm:pt modelId="{0DC3954D-6104-4207-8242-08468EBB012D}" type="pres">
      <dgm:prSet presAssocID="{ACDA0BF3-2E4D-4686-92A5-A7D022A15AC1}" presName="descendantText" presStyleLbl="alignAcc1" presStyleIdx="1" presStyleCnt="2">
        <dgm:presLayoutVars>
          <dgm:bulletEnabled val="1"/>
        </dgm:presLayoutVars>
      </dgm:prSet>
      <dgm:spPr/>
    </dgm:pt>
  </dgm:ptLst>
  <dgm:cxnLst>
    <dgm:cxn modelId="{8916D414-6D4F-41EF-8A3F-CBABE87D18C4}" type="presOf" srcId="{ACDA0BF3-2E4D-4686-92A5-A7D022A15AC1}" destId="{FF4AFC96-2D98-402C-B209-1F44E633D594}" srcOrd="0" destOrd="0" presId="urn:microsoft.com/office/officeart/2005/8/layout/chevron2"/>
    <dgm:cxn modelId="{B1E85326-D65C-45F2-8E5D-FF500AFEF77F}" srcId="{1677CC1C-BA2E-415F-B3CF-BCB021F47910}" destId="{38C77427-B8E5-4ACB-B812-D965BE0BE058}" srcOrd="0" destOrd="0" parTransId="{387F8E9C-82A9-47FA-8428-A9FE5E224852}" sibTransId="{8842A0E3-42F2-4945-9316-F2233EBFA518}"/>
    <dgm:cxn modelId="{C3360A32-59B3-4C42-96F5-F2702B963C01}" srcId="{ACDA0BF3-2E4D-4686-92A5-A7D022A15AC1}" destId="{05F4C991-F860-49F6-BB81-2D9E0C18AB12}" srcOrd="1" destOrd="0" parTransId="{E6F6E7F9-6B1B-41B0-953E-3B862E7562C1}" sibTransId="{DE55125C-4FDC-40CB-9856-384CE6B50669}"/>
    <dgm:cxn modelId="{8D2A3F65-AE7D-40B1-B56A-176DC6BA4AAA}" type="presOf" srcId="{38C77427-B8E5-4ACB-B812-D965BE0BE058}" destId="{92125A56-B1B7-463B-8CC8-ED0386B61E27}" srcOrd="0" destOrd="0" presId="urn:microsoft.com/office/officeart/2005/8/layout/chevron2"/>
    <dgm:cxn modelId="{0EA53467-BAB9-412F-B149-17A102EEA5FB}" type="presOf" srcId="{4741EEB5-4E7E-4DA0-943A-E4801C136317}" destId="{0DC3954D-6104-4207-8242-08468EBB012D}" srcOrd="0" destOrd="0" presId="urn:microsoft.com/office/officeart/2005/8/layout/chevron2"/>
    <dgm:cxn modelId="{158E3554-5298-4AF3-A5C1-92399650C8D5}" srcId="{1677CC1C-BA2E-415F-B3CF-BCB021F47910}" destId="{ACDA0BF3-2E4D-4686-92A5-A7D022A15AC1}" srcOrd="1" destOrd="0" parTransId="{E2AD7711-AE14-4762-8AA1-C1A70A11EBF6}" sibTransId="{8A437C5F-CD7D-4F3F-9DBA-0C8639F896C7}"/>
    <dgm:cxn modelId="{62E48692-78A7-401B-A57C-C7CF001BF235}" type="presOf" srcId="{05F4C991-F860-49F6-BB81-2D9E0C18AB12}" destId="{0DC3954D-6104-4207-8242-08468EBB012D}" srcOrd="0" destOrd="1" presId="urn:microsoft.com/office/officeart/2005/8/layout/chevron2"/>
    <dgm:cxn modelId="{AEB9C5B5-B592-4227-BF25-0620F10F2676}" srcId="{38C77427-B8E5-4ACB-B812-D965BE0BE058}" destId="{B9E51BFA-F2BD-47E8-A9DF-65DE325C157E}" srcOrd="0" destOrd="0" parTransId="{312AB19C-1AC3-4DD5-83E1-1691E83047EE}" sibTransId="{1DEE343E-885C-434C-9BAB-1A294A4E9191}"/>
    <dgm:cxn modelId="{FDBE4EDD-E801-4ADA-BBB3-8B61C3C18210}" type="presOf" srcId="{B9E51BFA-F2BD-47E8-A9DF-65DE325C157E}" destId="{977C19D9-5B83-4C58-9AE1-D66D331C8EC0}" srcOrd="0" destOrd="0" presId="urn:microsoft.com/office/officeart/2005/8/layout/chevron2"/>
    <dgm:cxn modelId="{B51511E0-20E0-4904-8219-9DFF31C651CF}" srcId="{38C77427-B8E5-4ACB-B812-D965BE0BE058}" destId="{202AB6A8-454A-4F1F-9025-FFD48B0DCFB6}" srcOrd="1" destOrd="0" parTransId="{3B79638A-8D0B-469A-A9DF-46FF41C2402F}" sibTransId="{3C64BADF-4273-4C70-8298-4EA85D5C83C2}"/>
    <dgm:cxn modelId="{55F1D9E7-7B84-4C85-A1F7-2CF06DFC944D}" type="presOf" srcId="{1677CC1C-BA2E-415F-B3CF-BCB021F47910}" destId="{75806188-9C01-412E-B6C2-EBEAC74A0D80}" srcOrd="0" destOrd="0" presId="urn:microsoft.com/office/officeart/2005/8/layout/chevron2"/>
    <dgm:cxn modelId="{1E808DE8-EBB8-4E90-AC42-7445610E2865}" type="presOf" srcId="{202AB6A8-454A-4F1F-9025-FFD48B0DCFB6}" destId="{977C19D9-5B83-4C58-9AE1-D66D331C8EC0}" srcOrd="0" destOrd="1" presId="urn:microsoft.com/office/officeart/2005/8/layout/chevron2"/>
    <dgm:cxn modelId="{AB0803FD-861A-4DCC-B2AB-6406C8978EF8}" srcId="{ACDA0BF3-2E4D-4686-92A5-A7D022A15AC1}" destId="{4741EEB5-4E7E-4DA0-943A-E4801C136317}" srcOrd="0" destOrd="0" parTransId="{5A68618F-9E31-4009-BE7A-ABC287F08678}" sibTransId="{BD258687-CD73-48EC-9690-9DCBC36A9F0A}"/>
    <dgm:cxn modelId="{F49A4624-801D-46F0-BC8D-E9D55E0CA010}" type="presParOf" srcId="{75806188-9C01-412E-B6C2-EBEAC74A0D80}" destId="{16F690A6-CF11-4299-89EE-17FE012C3B5F}" srcOrd="0" destOrd="0" presId="urn:microsoft.com/office/officeart/2005/8/layout/chevron2"/>
    <dgm:cxn modelId="{F41FB4A0-3D51-4003-AF23-CFDF004666C4}" type="presParOf" srcId="{16F690A6-CF11-4299-89EE-17FE012C3B5F}" destId="{92125A56-B1B7-463B-8CC8-ED0386B61E27}" srcOrd="0" destOrd="0" presId="urn:microsoft.com/office/officeart/2005/8/layout/chevron2"/>
    <dgm:cxn modelId="{1917894E-577F-4CEF-949A-1EA42C62C82C}" type="presParOf" srcId="{16F690A6-CF11-4299-89EE-17FE012C3B5F}" destId="{977C19D9-5B83-4C58-9AE1-D66D331C8EC0}" srcOrd="1" destOrd="0" presId="urn:microsoft.com/office/officeart/2005/8/layout/chevron2"/>
    <dgm:cxn modelId="{DCB35A98-F032-4F08-9F11-9C0EFD0091C2}" type="presParOf" srcId="{75806188-9C01-412E-B6C2-EBEAC74A0D80}" destId="{64CD613A-4462-4306-B38F-0C75506EA6FD}" srcOrd="1" destOrd="0" presId="urn:microsoft.com/office/officeart/2005/8/layout/chevron2"/>
    <dgm:cxn modelId="{91CD0B1D-84EB-40C8-82BA-8147B4B594F6}" type="presParOf" srcId="{75806188-9C01-412E-B6C2-EBEAC74A0D80}" destId="{82A82C9C-EC87-472D-875A-3C5292A88B95}" srcOrd="2" destOrd="0" presId="urn:microsoft.com/office/officeart/2005/8/layout/chevron2"/>
    <dgm:cxn modelId="{ED392EC3-102A-42BF-9BCA-F3D91DDC0812}" type="presParOf" srcId="{82A82C9C-EC87-472D-875A-3C5292A88B95}" destId="{FF4AFC96-2D98-402C-B209-1F44E633D594}" srcOrd="0" destOrd="0" presId="urn:microsoft.com/office/officeart/2005/8/layout/chevron2"/>
    <dgm:cxn modelId="{3CA800F1-6CF2-4A72-A99C-57CD227E775B}" type="presParOf" srcId="{82A82C9C-EC87-472D-875A-3C5292A88B95}" destId="{0DC3954D-6104-4207-8242-08468EBB012D}" srcOrd="1" destOrd="0" presId="urn:microsoft.com/office/officeart/2005/8/layout/chevron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125A56-B1B7-463B-8CC8-ED0386B61E27}">
      <dsp:nvSpPr>
        <dsp:cNvPr id="0" name=""/>
        <dsp:cNvSpPr/>
      </dsp:nvSpPr>
      <dsp:spPr>
        <a:xfrm rot="5400000">
          <a:off x="-278807" y="279076"/>
          <a:ext cx="2337490" cy="1897916"/>
        </a:xfrm>
        <a:prstGeom prst="chevron">
          <a:avLst/>
        </a:prstGeom>
        <a:blipFill rotWithShape="1">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w="6350" cap="flat" cmpd="sng" algn="ctr">
          <a:solidFill>
            <a:schemeClr val="accent1">
              <a:hueOff val="0"/>
              <a:satOff val="0"/>
              <a:lumOff val="0"/>
              <a:alphaOff val="0"/>
            </a:schemeClr>
          </a:solidFill>
          <a:prstDash val="solid"/>
        </a:ln>
        <a:effectLst>
          <a:outerShdw blurRad="50800" dist="19050" dir="5400000" algn="tl" rotWithShape="0">
            <a:srgbClr val="000000">
              <a:alpha val="60000"/>
            </a:srgbClr>
          </a:outerShdw>
          <a:softEdge rad="12700"/>
        </a:effectLst>
      </dsp:spPr>
      <dsp:style>
        <a:lnRef idx="1">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tr-TR" sz="1400" b="1" kern="1200" dirty="0" err="1"/>
            <a:t>Feature</a:t>
          </a:r>
          <a:r>
            <a:rPr lang="tr-TR" sz="1400" b="1" kern="1200" baseline="0" dirty="0"/>
            <a:t> </a:t>
          </a:r>
          <a:r>
            <a:rPr lang="tr-TR" sz="1400" b="1" kern="1200" baseline="0" dirty="0" err="1"/>
            <a:t>Engineering</a:t>
          </a:r>
          <a:endParaRPr lang="tr-TR" sz="1400" b="1" kern="1200" dirty="0"/>
        </a:p>
      </dsp:txBody>
      <dsp:txXfrm rot="-5400000">
        <a:off x="-59020" y="1008247"/>
        <a:ext cx="1897916" cy="439574"/>
      </dsp:txXfrm>
    </dsp:sp>
    <dsp:sp modelId="{977C19D9-5B83-4C58-9AE1-D66D331C8EC0}">
      <dsp:nvSpPr>
        <dsp:cNvPr id="0" name=""/>
        <dsp:cNvSpPr/>
      </dsp:nvSpPr>
      <dsp:spPr>
        <a:xfrm rot="5400000">
          <a:off x="4148778" y="-2386913"/>
          <a:ext cx="1543133" cy="6398979"/>
        </a:xfrm>
        <a:prstGeom prst="round2Same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ln>
        <a:effectLst>
          <a:softEdge rad="12700"/>
        </a:effectLst>
      </dsp:spPr>
      <dsp:style>
        <a:lnRef idx="1">
          <a:scrgbClr r="0" g="0" b="0"/>
        </a:lnRef>
        <a:fillRef idx="1">
          <a:scrgbClr r="0" g="0" b="0"/>
        </a:fillRef>
        <a:effectRef idx="2">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endParaRPr lang="tr-TR" sz="2400" b="0" kern="1200" dirty="0"/>
        </a:p>
        <a:p>
          <a:pPr marL="228600" lvl="1" indent="-228600" algn="l" defTabSz="1022350">
            <a:lnSpc>
              <a:spcPct val="90000"/>
            </a:lnSpc>
            <a:spcBef>
              <a:spcPct val="0"/>
            </a:spcBef>
            <a:spcAft>
              <a:spcPct val="15000"/>
            </a:spcAft>
            <a:buChar char="•"/>
          </a:pPr>
          <a:r>
            <a:rPr lang="en-US" sz="2300" b="0" i="0" kern="1200" dirty="0"/>
            <a:t>NASA dataset </a:t>
          </a:r>
          <a:r>
            <a:rPr lang="tr-TR" sz="2300" b="0" i="0" kern="1200" dirty="0" err="1"/>
            <a:t>was</a:t>
          </a:r>
          <a:r>
            <a:rPr lang="en-US" sz="2300" b="0" i="0" kern="1200" dirty="0"/>
            <a:t> time-series and not really appropriate for the classic machine learning algorithms, so </a:t>
          </a:r>
          <a:r>
            <a:rPr lang="tr-TR" sz="2300" b="0" i="0" kern="1200" dirty="0"/>
            <a:t>I </a:t>
          </a:r>
          <a:r>
            <a:rPr lang="tr-TR" sz="2300" b="0" i="0" kern="1200" dirty="0" err="1"/>
            <a:t>made</a:t>
          </a:r>
          <a:r>
            <a:rPr lang="tr-TR" sz="2300" b="0" i="0" kern="1200" dirty="0"/>
            <a:t> </a:t>
          </a:r>
          <a:r>
            <a:rPr lang="en-US" sz="2300" b="0" i="0" kern="1200" dirty="0"/>
            <a:t>my own dataset that has more characteristic features to work on.</a:t>
          </a:r>
          <a:r>
            <a:rPr lang="en-US" sz="2300" kern="1200" dirty="0"/>
            <a:t> </a:t>
          </a:r>
          <a:endParaRPr lang="tr-TR" sz="2300" kern="1200" dirty="0"/>
        </a:p>
      </dsp:txBody>
      <dsp:txXfrm rot="-5400000">
        <a:off x="1720855" y="116340"/>
        <a:ext cx="6323649" cy="1392473"/>
      </dsp:txXfrm>
    </dsp:sp>
    <dsp:sp modelId="{FF4AFC96-2D98-402C-B209-1F44E633D594}">
      <dsp:nvSpPr>
        <dsp:cNvPr id="0" name=""/>
        <dsp:cNvSpPr/>
      </dsp:nvSpPr>
      <dsp:spPr>
        <a:xfrm rot="5400000">
          <a:off x="-337528" y="2389940"/>
          <a:ext cx="2374051" cy="1817034"/>
        </a:xfrm>
        <a:prstGeom prst="chevron">
          <a:avLst/>
        </a:prstGeom>
        <a:blipFill rotWithShape="1">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w="6350" cap="flat" cmpd="sng" algn="ctr">
          <a:solidFill>
            <a:schemeClr val="accent1">
              <a:hueOff val="0"/>
              <a:satOff val="0"/>
              <a:lumOff val="0"/>
              <a:alphaOff val="0"/>
            </a:schemeClr>
          </a:solidFill>
          <a:prstDash val="solid"/>
        </a:ln>
        <a:effectLst>
          <a:outerShdw blurRad="50800" dist="19050" dir="5400000" algn="tl" rotWithShape="0">
            <a:srgbClr val="000000">
              <a:alpha val="60000"/>
            </a:srgbClr>
          </a:outerShdw>
          <a:softEdge rad="12700"/>
        </a:effectLst>
      </dsp:spPr>
      <dsp:style>
        <a:lnRef idx="1">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tr-TR" sz="1400" b="1" kern="1200" dirty="0"/>
            <a:t>Machine Learning</a:t>
          </a:r>
        </a:p>
      </dsp:txBody>
      <dsp:txXfrm rot="-5400000">
        <a:off x="-59019" y="3019948"/>
        <a:ext cx="1817034" cy="557017"/>
      </dsp:txXfrm>
    </dsp:sp>
    <dsp:sp modelId="{0DC3954D-6104-4207-8242-08468EBB012D}">
      <dsp:nvSpPr>
        <dsp:cNvPr id="0" name=""/>
        <dsp:cNvSpPr/>
      </dsp:nvSpPr>
      <dsp:spPr>
        <a:xfrm rot="5400000">
          <a:off x="4108338" y="-316490"/>
          <a:ext cx="1543133" cy="6398979"/>
        </a:xfrm>
        <a:prstGeom prst="round2Same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ln>
        <a:effectLst>
          <a:softEdge rad="12700"/>
        </a:effectLst>
      </dsp:spPr>
      <dsp:style>
        <a:lnRef idx="1">
          <a:scrgbClr r="0" g="0" b="0"/>
        </a:lnRef>
        <a:fillRef idx="1">
          <a:scrgbClr r="0" g="0" b="0"/>
        </a:fillRef>
        <a:effectRef idx="2">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tr-TR" sz="2400" b="0" i="0" kern="1200" dirty="0" err="1"/>
            <a:t>Defining</a:t>
          </a:r>
          <a:r>
            <a:rPr lang="tr-TR" sz="2400" b="0" i="0" kern="1200" dirty="0"/>
            <a:t> </a:t>
          </a:r>
          <a:r>
            <a:rPr lang="tr-TR" sz="2400" b="0" i="0" kern="1200" dirty="0" err="1"/>
            <a:t>machine</a:t>
          </a:r>
          <a:r>
            <a:rPr lang="tr-TR" sz="2400" b="0" i="0" kern="1200" dirty="0"/>
            <a:t> </a:t>
          </a:r>
          <a:r>
            <a:rPr lang="tr-TR" sz="2400" b="0" i="0" kern="1200" dirty="0" err="1"/>
            <a:t>learning</a:t>
          </a:r>
          <a:r>
            <a:rPr lang="tr-TR" sz="2400" b="0" i="0" kern="1200" dirty="0"/>
            <a:t> </a:t>
          </a:r>
          <a:r>
            <a:rPr lang="tr-TR" sz="2400" b="0" i="0" kern="1200" dirty="0" err="1"/>
            <a:t>algorithms</a:t>
          </a:r>
          <a:r>
            <a:rPr lang="tr-TR" sz="2400" b="0" i="0" kern="1200" dirty="0"/>
            <a:t>.</a:t>
          </a:r>
          <a:endParaRPr lang="tr-TR" sz="2400" kern="1200" dirty="0"/>
        </a:p>
        <a:p>
          <a:pPr marL="228600" lvl="1" indent="-228600" algn="l" defTabSz="1066800">
            <a:lnSpc>
              <a:spcPct val="90000"/>
            </a:lnSpc>
            <a:spcBef>
              <a:spcPct val="0"/>
            </a:spcBef>
            <a:spcAft>
              <a:spcPct val="15000"/>
            </a:spcAft>
            <a:buChar char="•"/>
          </a:pPr>
          <a:r>
            <a:rPr lang="tr-TR" sz="2400" kern="1200" dirty="0"/>
            <a:t>Evaluation &amp; </a:t>
          </a:r>
          <a:r>
            <a:rPr lang="tr-TR" sz="2400" kern="1200" dirty="0" err="1"/>
            <a:t>Optimization</a:t>
          </a:r>
          <a:r>
            <a:rPr lang="tr-TR" sz="2400" kern="1200" dirty="0"/>
            <a:t>.</a:t>
          </a:r>
        </a:p>
      </dsp:txBody>
      <dsp:txXfrm rot="-5400000">
        <a:off x="1680415" y="2186763"/>
        <a:ext cx="6323649" cy="1392473"/>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B1D7ADDA-8167-4055-B6D8-98D53A36D192}" type="datetimeFigureOut">
              <a:rPr lang="tr-TR" smtClean="0"/>
              <a:t>15.12.2023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32E60694-D4A5-4916-845A-A9458A8AA997}" type="slidenum">
              <a:rPr lang="tr-TR" smtClean="0"/>
              <a:t>‹#›</a:t>
            </a:fld>
            <a:endParaRPr lang="tr-TR"/>
          </a:p>
        </p:txBody>
      </p:sp>
    </p:spTree>
    <p:extLst>
      <p:ext uri="{BB962C8B-B14F-4D97-AF65-F5344CB8AC3E}">
        <p14:creationId xmlns:p14="http://schemas.microsoft.com/office/powerpoint/2010/main" val="1448545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1D7ADDA-8167-4055-B6D8-98D53A36D192}" type="datetimeFigureOut">
              <a:rPr lang="tr-TR" smtClean="0"/>
              <a:t>15.12.2023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2E60694-D4A5-4916-845A-A9458A8AA997}" type="slidenum">
              <a:rPr lang="tr-TR" smtClean="0"/>
              <a:t>‹#›</a:t>
            </a:fld>
            <a:endParaRPr lang="tr-TR"/>
          </a:p>
        </p:txBody>
      </p:sp>
    </p:spTree>
    <p:extLst>
      <p:ext uri="{BB962C8B-B14F-4D97-AF65-F5344CB8AC3E}">
        <p14:creationId xmlns:p14="http://schemas.microsoft.com/office/powerpoint/2010/main" val="2332214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1D7ADDA-8167-4055-B6D8-98D53A36D192}" type="datetimeFigureOut">
              <a:rPr lang="tr-TR" smtClean="0"/>
              <a:t>15.12.2023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2E60694-D4A5-4916-845A-A9458A8AA997}" type="slidenum">
              <a:rPr lang="tr-TR" smtClean="0"/>
              <a:t>‹#›</a:t>
            </a:fld>
            <a:endParaRPr lang="tr-TR"/>
          </a:p>
        </p:txBody>
      </p:sp>
    </p:spTree>
    <p:extLst>
      <p:ext uri="{BB962C8B-B14F-4D97-AF65-F5344CB8AC3E}">
        <p14:creationId xmlns:p14="http://schemas.microsoft.com/office/powerpoint/2010/main" val="212930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1D7ADDA-8167-4055-B6D8-98D53A36D192}" type="datetimeFigureOut">
              <a:rPr lang="tr-TR" smtClean="0"/>
              <a:t>15.12.2023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2E60694-D4A5-4916-845A-A9458A8AA997}" type="slidenum">
              <a:rPr lang="tr-TR" smtClean="0"/>
              <a:t>‹#›</a:t>
            </a:fld>
            <a:endParaRPr lang="tr-TR"/>
          </a:p>
        </p:txBody>
      </p:sp>
    </p:spTree>
    <p:extLst>
      <p:ext uri="{BB962C8B-B14F-4D97-AF65-F5344CB8AC3E}">
        <p14:creationId xmlns:p14="http://schemas.microsoft.com/office/powerpoint/2010/main" val="1009062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tr-TR"/>
              <a:t>Asıl başlık stilini düzenlemek için tıklayın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a:xfrm>
            <a:off x="8593667" y="6272784"/>
            <a:ext cx="2644309" cy="365125"/>
          </a:xfrm>
        </p:spPr>
        <p:txBody>
          <a:bodyPr/>
          <a:lstStyle/>
          <a:p>
            <a:fld id="{B1D7ADDA-8167-4055-B6D8-98D53A36D192}" type="datetimeFigureOut">
              <a:rPr lang="tr-TR" smtClean="0"/>
              <a:t>15.12.2023</a:t>
            </a:fld>
            <a:endParaRPr lang="tr-TR"/>
          </a:p>
        </p:txBody>
      </p:sp>
      <p:sp>
        <p:nvSpPr>
          <p:cNvPr id="5" name="Footer Placeholder 4"/>
          <p:cNvSpPr>
            <a:spLocks noGrp="1"/>
          </p:cNvSpPr>
          <p:nvPr>
            <p:ph type="ftr" sz="quarter" idx="11"/>
          </p:nvPr>
        </p:nvSpPr>
        <p:spPr>
          <a:xfrm>
            <a:off x="2182708" y="6272784"/>
            <a:ext cx="6327648" cy="365125"/>
          </a:xfrm>
        </p:spPr>
        <p:txBody>
          <a:bodyPr/>
          <a:lstStyle/>
          <a:p>
            <a:endParaRPr lang="tr-TR"/>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32E60694-D4A5-4916-845A-A9458A8AA997}" type="slidenum">
              <a:rPr lang="tr-TR" smtClean="0"/>
              <a:t>‹#›</a:t>
            </a:fld>
            <a:endParaRPr lang="tr-TR"/>
          </a:p>
        </p:txBody>
      </p:sp>
    </p:spTree>
    <p:extLst>
      <p:ext uri="{BB962C8B-B14F-4D97-AF65-F5344CB8AC3E}">
        <p14:creationId xmlns:p14="http://schemas.microsoft.com/office/powerpoint/2010/main" val="1729976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B1D7ADDA-8167-4055-B6D8-98D53A36D192}" type="datetimeFigureOut">
              <a:rPr lang="tr-TR" smtClean="0"/>
              <a:t>15.12.2023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2E60694-D4A5-4916-845A-A9458A8AA997}" type="slidenum">
              <a:rPr lang="tr-TR" smtClean="0"/>
              <a:t>‹#›</a:t>
            </a:fld>
            <a:endParaRPr lang="tr-TR"/>
          </a:p>
        </p:txBody>
      </p:sp>
    </p:spTree>
    <p:extLst>
      <p:ext uri="{BB962C8B-B14F-4D97-AF65-F5344CB8AC3E}">
        <p14:creationId xmlns:p14="http://schemas.microsoft.com/office/powerpoint/2010/main" val="2020634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B1D7ADDA-8167-4055-B6D8-98D53A36D192}" type="datetimeFigureOut">
              <a:rPr lang="tr-TR" smtClean="0"/>
              <a:t>15.12.2023</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32E60694-D4A5-4916-845A-A9458A8AA997}" type="slidenum">
              <a:rPr lang="tr-TR" smtClean="0"/>
              <a:t>‹#›</a:t>
            </a:fld>
            <a:endParaRPr lang="tr-TR"/>
          </a:p>
        </p:txBody>
      </p:sp>
    </p:spTree>
    <p:extLst>
      <p:ext uri="{BB962C8B-B14F-4D97-AF65-F5344CB8AC3E}">
        <p14:creationId xmlns:p14="http://schemas.microsoft.com/office/powerpoint/2010/main" val="2966005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B1D7ADDA-8167-4055-B6D8-98D53A36D192}" type="datetimeFigureOut">
              <a:rPr lang="tr-TR" smtClean="0"/>
              <a:t>15.12.2023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32E60694-D4A5-4916-845A-A9458A8AA997}" type="slidenum">
              <a:rPr lang="tr-TR" smtClean="0"/>
              <a:t>‹#›</a:t>
            </a:fld>
            <a:endParaRPr lang="tr-TR"/>
          </a:p>
        </p:txBody>
      </p:sp>
    </p:spTree>
    <p:extLst>
      <p:ext uri="{BB962C8B-B14F-4D97-AF65-F5344CB8AC3E}">
        <p14:creationId xmlns:p14="http://schemas.microsoft.com/office/powerpoint/2010/main" val="4122143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D7ADDA-8167-4055-B6D8-98D53A36D192}" type="datetimeFigureOut">
              <a:rPr lang="tr-TR" smtClean="0"/>
              <a:t>15.12.2023</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32E60694-D4A5-4916-845A-A9458A8AA997}" type="slidenum">
              <a:rPr lang="tr-TR" smtClean="0"/>
              <a:t>‹#›</a:t>
            </a:fld>
            <a:endParaRPr lang="tr-TR"/>
          </a:p>
        </p:txBody>
      </p:sp>
    </p:spTree>
    <p:extLst>
      <p:ext uri="{BB962C8B-B14F-4D97-AF65-F5344CB8AC3E}">
        <p14:creationId xmlns:p14="http://schemas.microsoft.com/office/powerpoint/2010/main" val="3930453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tr-TR"/>
              <a:t>Asıl başlık stilini düzenlemek için tıklayın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1D7ADDA-8167-4055-B6D8-98D53A36D192}" type="datetimeFigureOut">
              <a:rPr lang="tr-TR" smtClean="0"/>
              <a:t>15.12.2023</a:t>
            </a:fld>
            <a:endParaRPr lang="tr-TR"/>
          </a:p>
        </p:txBody>
      </p:sp>
      <p:sp>
        <p:nvSpPr>
          <p:cNvPr id="6" name="Footer Placeholder 5"/>
          <p:cNvSpPr>
            <a:spLocks noGrp="1"/>
          </p:cNvSpPr>
          <p:nvPr>
            <p:ph type="ftr" sz="quarter" idx="11"/>
          </p:nvPr>
        </p:nvSpPr>
        <p:spPr/>
        <p:txBody>
          <a:bodyPr/>
          <a:lstStyle/>
          <a:p>
            <a:endParaRPr lang="tr-T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2E60694-D4A5-4916-845A-A9458A8AA997}" type="slidenum">
              <a:rPr lang="tr-TR" smtClean="0"/>
              <a:t>‹#›</a:t>
            </a:fld>
            <a:endParaRPr lang="tr-TR"/>
          </a:p>
        </p:txBody>
      </p:sp>
    </p:spTree>
    <p:extLst>
      <p:ext uri="{BB962C8B-B14F-4D97-AF65-F5344CB8AC3E}">
        <p14:creationId xmlns:p14="http://schemas.microsoft.com/office/powerpoint/2010/main" val="804209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1D7ADDA-8167-4055-B6D8-98D53A36D192}" type="datetimeFigureOut">
              <a:rPr lang="tr-TR" smtClean="0"/>
              <a:t>15.12.2023</a:t>
            </a:fld>
            <a:endParaRPr lang="tr-TR"/>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2E60694-D4A5-4916-845A-A9458A8AA997}" type="slidenum">
              <a:rPr lang="tr-TR" smtClean="0"/>
              <a:t>‹#›</a:t>
            </a:fld>
            <a:endParaRPr lang="tr-TR"/>
          </a:p>
        </p:txBody>
      </p:sp>
    </p:spTree>
    <p:extLst>
      <p:ext uri="{BB962C8B-B14F-4D97-AF65-F5344CB8AC3E}">
        <p14:creationId xmlns:p14="http://schemas.microsoft.com/office/powerpoint/2010/main" val="3071726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1D7ADDA-8167-4055-B6D8-98D53A36D192}" type="datetimeFigureOut">
              <a:rPr lang="tr-TR" smtClean="0"/>
              <a:t>15.12.2023</a:t>
            </a:fld>
            <a:endParaRPr lang="tr-TR"/>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tr-TR"/>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32E60694-D4A5-4916-845A-A9458A8AA997}" type="slidenum">
              <a:rPr lang="tr-TR" smtClean="0"/>
              <a:t>‹#›</a:t>
            </a:fld>
            <a:endParaRPr lang="tr-TR"/>
          </a:p>
        </p:txBody>
      </p:sp>
    </p:spTree>
    <p:extLst>
      <p:ext uri="{BB962C8B-B14F-4D97-AF65-F5344CB8AC3E}">
        <p14:creationId xmlns:p14="http://schemas.microsoft.com/office/powerpoint/2010/main" val="22991507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ixabay.com/en/lunar-landscape-star-brown-dwarf-1978303/" TargetMode="External"/><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6.gif"/></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6.jpg"/><Relationship Id="rId5" Type="http://schemas.microsoft.com/office/2007/relationships/hdphoto" Target="../media/hdphoto1.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2.png"/><Relationship Id="rId4" Type="http://schemas.openxmlformats.org/officeDocument/2006/relationships/hyperlink" Target="https://exoplanetarchive.ipac.caltech.edu/cgi-bin/TblView/nph-tblView?app=ExoTbls&amp;config=P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1.xml"/><Relationship Id="rId3" Type="http://schemas.microsoft.com/office/2007/relationships/hdphoto" Target="../media/hdphoto2.wdp"/><Relationship Id="rId7" Type="http://schemas.openxmlformats.org/officeDocument/2006/relationships/diagramQuickStyle" Target="../diagrams/quickStyle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10" Type="http://schemas.openxmlformats.org/officeDocument/2006/relationships/image" Target="../media/image9.PNG"/><Relationship Id="rId4" Type="http://schemas.openxmlformats.org/officeDocument/2006/relationships/image" Target="../media/image2.png"/><Relationship Id="rId9" Type="http://schemas.microsoft.com/office/2007/relationships/diagramDrawing" Target="../diagrams/drawing1.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1.png"/><Relationship Id="rId5" Type="http://schemas.microsoft.com/office/2007/relationships/hdphoto" Target="../media/hdphoto2.wdp"/><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Resim 4" descr="Image credit: Lunar Landscape by DasWortewand. CC0 via Pixabay.&#10;">
            <a:extLst>
              <a:ext uri="{FF2B5EF4-FFF2-40B4-BE49-F238E27FC236}">
                <a16:creationId xmlns:a16="http://schemas.microsoft.com/office/drawing/2014/main" id="{B1598FEC-2AD6-47E8-BBC4-79713B693560}"/>
              </a:ext>
            </a:extLst>
          </p:cNvPr>
          <p:cNvPicPr>
            <a:picLocks noChangeAspect="1"/>
          </p:cNvPicPr>
          <p:nvPr/>
        </p:nvPicPr>
        <p:blipFill rotWithShape="1">
          <a:blip r:embed="rId2">
            <a:extLst>
              <a:ext uri="{28A0092B-C50C-407E-A947-70E740481C1C}">
                <a14:useLocalDpi xmlns:a14="http://schemas.microsoft.com/office/drawing/2010/main" val="0"/>
              </a:ext>
            </a:extLst>
          </a:blip>
          <a:srcRect t="19"/>
          <a:stretch/>
        </p:blipFill>
        <p:spPr>
          <a:xfrm>
            <a:off x="20" y="1282"/>
            <a:ext cx="12191980" cy="6856718"/>
          </a:xfrm>
          <a:prstGeom prst="rect">
            <a:avLst/>
          </a:prstGeom>
        </p:spPr>
      </p:pic>
      <p:sp>
        <p:nvSpPr>
          <p:cNvPr id="6" name="Metin kutusu 5">
            <a:extLst>
              <a:ext uri="{FF2B5EF4-FFF2-40B4-BE49-F238E27FC236}">
                <a16:creationId xmlns:a16="http://schemas.microsoft.com/office/drawing/2014/main" id="{ECC3EBFF-EEB8-43EE-AF1C-BDF9ABA9895D}"/>
              </a:ext>
            </a:extLst>
          </p:cNvPr>
          <p:cNvSpPr txBox="1"/>
          <p:nvPr/>
        </p:nvSpPr>
        <p:spPr>
          <a:xfrm>
            <a:off x="7450317" y="3429000"/>
            <a:ext cx="5024487" cy="2246769"/>
          </a:xfrm>
          <a:prstGeom prst="rect">
            <a:avLst/>
          </a:prstGeom>
          <a:noFill/>
        </p:spPr>
        <p:txBody>
          <a:bodyPr wrap="square" rtlCol="0">
            <a:spAutoFit/>
          </a:bodyPr>
          <a:lstStyle/>
          <a:p>
            <a:r>
              <a:rPr lang="tr-TR" sz="3600" dirty="0">
                <a:solidFill>
                  <a:schemeClr val="bg1"/>
                </a:solidFill>
                <a:latin typeface="Rockwell" panose="02060603020205020403" pitchFamily="18" charset="0"/>
              </a:rPr>
              <a:t>Planet</a:t>
            </a:r>
            <a:r>
              <a:rPr lang="tr-TR" sz="4000" dirty="0">
                <a:solidFill>
                  <a:schemeClr val="bg1"/>
                </a:solidFill>
                <a:latin typeface="Rockwell" panose="02060603020205020403" pitchFamily="18" charset="0"/>
              </a:rPr>
              <a:t>  </a:t>
            </a:r>
          </a:p>
          <a:p>
            <a:r>
              <a:rPr lang="tr-TR" sz="4000" dirty="0">
                <a:solidFill>
                  <a:schemeClr val="bg1"/>
                </a:solidFill>
                <a:latin typeface="Rockwell" panose="02060603020205020403" pitchFamily="18" charset="0"/>
              </a:rPr>
              <a:t>Habitability Detection</a:t>
            </a:r>
            <a:endParaRPr lang="en-US" sz="4000" dirty="0">
              <a:solidFill>
                <a:schemeClr val="bg1"/>
              </a:solidFill>
              <a:latin typeface="Rockwell" panose="02060603020205020403" pitchFamily="18" charset="0"/>
            </a:endParaRPr>
          </a:p>
          <a:p>
            <a:r>
              <a:rPr lang="en-US" sz="2000" dirty="0">
                <a:solidFill>
                  <a:schemeClr val="bg1"/>
                </a:solidFill>
                <a:latin typeface="Rockwell" panose="02060603020205020403" pitchFamily="18" charset="0"/>
              </a:rPr>
              <a:t>-</a:t>
            </a:r>
            <a:r>
              <a:rPr lang="en-US" sz="2000" dirty="0">
                <a:solidFill>
                  <a:schemeClr val="bg1"/>
                </a:solidFill>
                <a:latin typeface="Palatino Linotype" panose="02040502050505030304" pitchFamily="18" charset="0"/>
              </a:rPr>
              <a:t>Subrat </a:t>
            </a:r>
            <a:r>
              <a:rPr lang="en-US" sz="2000" dirty="0" err="1">
                <a:solidFill>
                  <a:schemeClr val="bg1"/>
                </a:solidFill>
                <a:latin typeface="Palatino Linotype" panose="02040502050505030304" pitchFamily="18" charset="0"/>
              </a:rPr>
              <a:t>yadav</a:t>
            </a:r>
            <a:r>
              <a:rPr lang="en-US" sz="2000" dirty="0">
                <a:solidFill>
                  <a:schemeClr val="bg1"/>
                </a:solidFill>
                <a:latin typeface="Palatino Linotype" panose="02040502050505030304" pitchFamily="18" charset="0"/>
              </a:rPr>
              <a:t>(0206AL201065)</a:t>
            </a:r>
          </a:p>
        </p:txBody>
      </p:sp>
      <p:sp>
        <p:nvSpPr>
          <p:cNvPr id="7" name="Metin kutusu 6">
            <a:extLst>
              <a:ext uri="{FF2B5EF4-FFF2-40B4-BE49-F238E27FC236}">
                <a16:creationId xmlns:a16="http://schemas.microsoft.com/office/drawing/2014/main" id="{EE14F2E9-3B88-4CC8-B876-BE1513835F4F}"/>
              </a:ext>
            </a:extLst>
          </p:cNvPr>
          <p:cNvSpPr txBox="1"/>
          <p:nvPr/>
        </p:nvSpPr>
        <p:spPr>
          <a:xfrm>
            <a:off x="0" y="6527260"/>
            <a:ext cx="5739135" cy="861774"/>
          </a:xfrm>
          <a:prstGeom prst="rect">
            <a:avLst/>
          </a:prstGeom>
          <a:noFill/>
        </p:spPr>
        <p:txBody>
          <a:bodyPr wrap="none" rtlCol="0">
            <a:spAutoFit/>
          </a:bodyPr>
          <a:lstStyle/>
          <a:p>
            <a:r>
              <a:rPr lang="en-US" sz="1400" dirty="0">
                <a:solidFill>
                  <a:schemeClr val="bg1"/>
                </a:solidFill>
                <a:effectLst/>
                <a:latin typeface="Rockwell" panose="02060603020205020403" pitchFamily="18" charset="0"/>
              </a:rPr>
              <a:t>Image credit: Lunar Landscape by </a:t>
            </a:r>
            <a:r>
              <a:rPr lang="en-US" sz="1400" dirty="0" err="1">
                <a:solidFill>
                  <a:schemeClr val="bg1"/>
                </a:solidFill>
                <a:effectLst/>
                <a:latin typeface="Rockwell" panose="02060603020205020403" pitchFamily="18" charset="0"/>
              </a:rPr>
              <a:t>DasWortewand</a:t>
            </a:r>
            <a:r>
              <a:rPr lang="en-US" sz="1400" dirty="0">
                <a:solidFill>
                  <a:schemeClr val="bg1"/>
                </a:solidFill>
                <a:effectLst/>
                <a:latin typeface="Rockwell" panose="02060603020205020403" pitchFamily="18" charset="0"/>
              </a:rPr>
              <a:t>. CC0 via </a:t>
            </a:r>
            <a:r>
              <a:rPr lang="en-US" sz="1400" u="none" strike="noStrike" dirty="0" err="1">
                <a:solidFill>
                  <a:schemeClr val="bg1"/>
                </a:solidFill>
                <a:effectLst/>
                <a:latin typeface="Rockwell" panose="02060603020205020403" pitchFamily="18" charset="0"/>
                <a:hlinkClick r:id="rId3">
                  <a:extLst>
                    <a:ext uri="{A12FA001-AC4F-418D-AE19-62706E023703}">
                      <ahyp:hlinkClr xmlns:ahyp="http://schemas.microsoft.com/office/drawing/2018/hyperlinkcolor" val="tx"/>
                    </a:ext>
                  </a:extLst>
                </a:hlinkClick>
              </a:rPr>
              <a:t>Pixabay</a:t>
            </a:r>
            <a:r>
              <a:rPr lang="en-US" sz="1400" dirty="0">
                <a:solidFill>
                  <a:schemeClr val="bg1"/>
                </a:solidFill>
                <a:effectLst/>
                <a:latin typeface="Rockwell" panose="02060603020205020403" pitchFamily="18" charset="0"/>
              </a:rPr>
              <a:t>.</a:t>
            </a:r>
          </a:p>
          <a:p>
            <a:br>
              <a:rPr lang="en-US" b="0" i="0" dirty="0">
                <a:effectLst/>
                <a:latin typeface="medium-content-sans-serif-font"/>
              </a:rPr>
            </a:br>
            <a:endParaRPr lang="tr-TR" dirty="0"/>
          </a:p>
        </p:txBody>
      </p:sp>
      <p:pic>
        <p:nvPicPr>
          <p:cNvPr id="8" name="Resim 8" descr="yıldız, ekran, oturma, karanlık içeren bir resim&#10;&#10;Açıklama otomatik olarak oluşturuldu">
            <a:extLst>
              <a:ext uri="{FF2B5EF4-FFF2-40B4-BE49-F238E27FC236}">
                <a16:creationId xmlns:a16="http://schemas.microsoft.com/office/drawing/2014/main" id="{E28EEF7B-C117-4567-B5DA-943A08C73A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982" y="75631"/>
            <a:ext cx="5024487" cy="2822336"/>
          </a:xfrm>
          <a:prstGeom prst="rect">
            <a:avLst/>
          </a:prstGeom>
        </p:spPr>
      </p:pic>
    </p:spTree>
    <p:extLst>
      <p:ext uri="{BB962C8B-B14F-4D97-AF65-F5344CB8AC3E}">
        <p14:creationId xmlns:p14="http://schemas.microsoft.com/office/powerpoint/2010/main" val="2189104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a:extLst>
              <a:ext uri="{FF2B5EF4-FFF2-40B4-BE49-F238E27FC236}">
                <a16:creationId xmlns:a16="http://schemas.microsoft.com/office/drawing/2014/main" id="{073E7711-3D12-4A7D-BD58-798F89BDC09C}"/>
              </a:ext>
            </a:extLst>
          </p:cNvPr>
          <p:cNvSpPr>
            <a:spLocks noGrp="1"/>
          </p:cNvSpPr>
          <p:nvPr>
            <p:ph type="title"/>
          </p:nvPr>
        </p:nvSpPr>
        <p:spPr>
          <a:xfrm>
            <a:off x="1069848" y="484632"/>
            <a:ext cx="10058400" cy="1609344"/>
          </a:xfrm>
        </p:spPr>
        <p:txBody>
          <a:bodyPr>
            <a:normAutofit/>
          </a:bodyPr>
          <a:lstStyle/>
          <a:p>
            <a:r>
              <a:rPr lang="tr-TR" dirty="0" err="1"/>
              <a:t>evaluatıon</a:t>
            </a:r>
            <a:endParaRPr lang="tr-TR" dirty="0"/>
          </a:p>
        </p:txBody>
      </p:sp>
      <p:pic>
        <p:nvPicPr>
          <p:cNvPr id="5" name="İçerik Yer Tutucusu 4" descr="tablo içeren bir resim&#10;&#10;Açıklama otomatik olarak oluşturuldu">
            <a:extLst>
              <a:ext uri="{FF2B5EF4-FFF2-40B4-BE49-F238E27FC236}">
                <a16:creationId xmlns:a16="http://schemas.microsoft.com/office/drawing/2014/main" id="{0C0E891C-0236-4DA9-9AD8-D2408CEC72C1}"/>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05256" y="2301961"/>
            <a:ext cx="10222992" cy="3601051"/>
          </a:xfrm>
          <a:prstGeom prst="rect">
            <a:avLst/>
          </a:prstGeom>
          <a:ln>
            <a:noFill/>
          </a:ln>
          <a:effectLst>
            <a:outerShdw blurRad="292100" dist="139700" dir="2700000" algn="tl" rotWithShape="0">
              <a:srgbClr val="333333">
                <a:alpha val="65000"/>
              </a:srgbClr>
            </a:outerShdw>
          </a:effectLst>
        </p:spPr>
      </p:pic>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5" name="İçerik Yer Tutucusu 2">
            <a:extLst>
              <a:ext uri="{FF2B5EF4-FFF2-40B4-BE49-F238E27FC236}">
                <a16:creationId xmlns:a16="http://schemas.microsoft.com/office/drawing/2014/main" id="{4A15F274-8C38-4967-9C31-D51FA6E9A21B}"/>
              </a:ext>
            </a:extLst>
          </p:cNvPr>
          <p:cNvSpPr txBox="1">
            <a:spLocks/>
          </p:cNvSpPr>
          <p:nvPr/>
        </p:nvSpPr>
        <p:spPr>
          <a:xfrm>
            <a:off x="803972" y="5085295"/>
            <a:ext cx="10222992" cy="172923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lvl="1"/>
            <a:endParaRPr lang="tr-TR" dirty="0"/>
          </a:p>
        </p:txBody>
      </p:sp>
      <p:sp>
        <p:nvSpPr>
          <p:cNvPr id="17" name="İçerik Yer Tutucusu 2">
            <a:extLst>
              <a:ext uri="{FF2B5EF4-FFF2-40B4-BE49-F238E27FC236}">
                <a16:creationId xmlns:a16="http://schemas.microsoft.com/office/drawing/2014/main" id="{A3C1D38C-986A-4C15-AE05-08E028650910}"/>
              </a:ext>
            </a:extLst>
          </p:cNvPr>
          <p:cNvSpPr txBox="1">
            <a:spLocks/>
          </p:cNvSpPr>
          <p:nvPr/>
        </p:nvSpPr>
        <p:spPr>
          <a:xfrm>
            <a:off x="470897" y="5903012"/>
            <a:ext cx="10324276" cy="1094136"/>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lvl="1"/>
            <a:r>
              <a:rPr lang="en-US" dirty="0"/>
              <a:t>Performance differences between the different models set. </a:t>
            </a:r>
            <a:endParaRPr lang="tr-TR" dirty="0"/>
          </a:p>
        </p:txBody>
      </p:sp>
      <p:sp>
        <p:nvSpPr>
          <p:cNvPr id="3" name="Rectangle 2">
            <a:extLst>
              <a:ext uri="{FF2B5EF4-FFF2-40B4-BE49-F238E27FC236}">
                <a16:creationId xmlns:a16="http://schemas.microsoft.com/office/drawing/2014/main" id="{FF1B67CC-C650-4184-9E6F-A653590BC8D8}"/>
              </a:ext>
            </a:extLst>
          </p:cNvPr>
          <p:cNvSpPr/>
          <p:nvPr/>
        </p:nvSpPr>
        <p:spPr>
          <a:xfrm>
            <a:off x="1150070" y="3751868"/>
            <a:ext cx="9756742" cy="2168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FAFD7BD0-77EC-4C43-94D6-623C96B1A476}"/>
              </a:ext>
            </a:extLst>
          </p:cNvPr>
          <p:cNvSpPr/>
          <p:nvPr/>
        </p:nvSpPr>
        <p:spPr>
          <a:xfrm>
            <a:off x="1150070" y="3968685"/>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8383F62E-7E8B-4AD5-9A53-B3E78BFF30EF}"/>
              </a:ext>
            </a:extLst>
          </p:cNvPr>
          <p:cNvSpPr/>
          <p:nvPr/>
        </p:nvSpPr>
        <p:spPr>
          <a:xfrm>
            <a:off x="1195789" y="4014404"/>
            <a:ext cx="9711023" cy="4916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4AF28C7D-624D-4B35-A292-86F6842F2167}"/>
              </a:ext>
            </a:extLst>
          </p:cNvPr>
          <p:cNvSpPr/>
          <p:nvPr/>
        </p:nvSpPr>
        <p:spPr>
          <a:xfrm>
            <a:off x="1150070" y="5401559"/>
            <a:ext cx="9756742" cy="2285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54608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a:extLst>
              <a:ext uri="{FF2B5EF4-FFF2-40B4-BE49-F238E27FC236}">
                <a16:creationId xmlns:a16="http://schemas.microsoft.com/office/drawing/2014/main" id="{86B79A12-908D-4768-B717-F9DA0C380107}"/>
              </a:ext>
            </a:extLst>
          </p:cNvPr>
          <p:cNvSpPr>
            <a:spLocks noGrp="1"/>
          </p:cNvSpPr>
          <p:nvPr>
            <p:ph type="title"/>
          </p:nvPr>
        </p:nvSpPr>
        <p:spPr>
          <a:xfrm>
            <a:off x="1069848" y="484632"/>
            <a:ext cx="10058400" cy="1609344"/>
          </a:xfrm>
        </p:spPr>
        <p:txBody>
          <a:bodyPr>
            <a:normAutofit/>
          </a:bodyPr>
          <a:lstStyle/>
          <a:p>
            <a:r>
              <a:rPr lang="tr-TR" dirty="0" err="1"/>
              <a:t>Conclusıons</a:t>
            </a:r>
            <a:endParaRPr lang="tr-TR" dirty="0"/>
          </a:p>
        </p:txBody>
      </p:sp>
      <p:pic>
        <p:nvPicPr>
          <p:cNvPr id="5" name="İçerik Yer Tutucusu 4">
            <a:extLst>
              <a:ext uri="{FF2B5EF4-FFF2-40B4-BE49-F238E27FC236}">
                <a16:creationId xmlns:a16="http://schemas.microsoft.com/office/drawing/2014/main" id="{3D95EC08-E367-4933-BD09-E71B95F34026}"/>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l="-1269" t="-1479" r="-605" b="1"/>
          <a:stretch/>
        </p:blipFill>
        <p:spPr>
          <a:xfrm>
            <a:off x="895546" y="2243579"/>
            <a:ext cx="4834045" cy="4129789"/>
          </a:xfrm>
        </p:spPr>
      </p:pic>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6" name="İçerik Yer Tutucusu 2">
            <a:extLst>
              <a:ext uri="{FF2B5EF4-FFF2-40B4-BE49-F238E27FC236}">
                <a16:creationId xmlns:a16="http://schemas.microsoft.com/office/drawing/2014/main" id="{440D5534-AEDA-4042-B8EA-BEB6F6860722}"/>
              </a:ext>
            </a:extLst>
          </p:cNvPr>
          <p:cNvSpPr txBox="1">
            <a:spLocks/>
          </p:cNvSpPr>
          <p:nvPr/>
        </p:nvSpPr>
        <p:spPr>
          <a:xfrm>
            <a:off x="6221843" y="2718817"/>
            <a:ext cx="5477905" cy="1638340"/>
          </a:xfrm>
          <a:prstGeom prst="rect">
            <a:avLst/>
          </a:prstGeom>
        </p:spPr>
        <p:txBody>
          <a:bodyPr vert="horz" lIns="91440" tIns="45720" rIns="91440" bIns="45720" rtlCol="0">
            <a:normAutofit fontScale="925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Features like planet Radius and stellar surface temp have a significant impact on the model.</a:t>
            </a:r>
            <a:endParaRPr lang="tr-TR" dirty="0"/>
          </a:p>
          <a:p>
            <a:r>
              <a:rPr lang="en-US" dirty="0"/>
              <a:t>Random-Forest is really successful in the task. The model predicted all exoplanets except one. </a:t>
            </a:r>
            <a:endParaRPr lang="tr-TR" dirty="0"/>
          </a:p>
        </p:txBody>
      </p:sp>
      <p:sp>
        <p:nvSpPr>
          <p:cNvPr id="7" name="Rectangle 6">
            <a:extLst>
              <a:ext uri="{FF2B5EF4-FFF2-40B4-BE49-F238E27FC236}">
                <a16:creationId xmlns:a16="http://schemas.microsoft.com/office/drawing/2014/main" id="{0CA06A16-A5AD-4CF1-94CE-3131FD7320C7}"/>
              </a:ext>
            </a:extLst>
          </p:cNvPr>
          <p:cNvSpPr/>
          <p:nvPr/>
        </p:nvSpPr>
        <p:spPr>
          <a:xfrm>
            <a:off x="1989056" y="2366128"/>
            <a:ext cx="2412000" cy="25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t>K</a:t>
            </a:r>
            <a:r>
              <a:rPr lang="en-US" sz="1050" dirty="0" err="1">
                <a:ln w="0"/>
                <a:solidFill>
                  <a:schemeClr val="tx1"/>
                </a:solidFill>
                <a:effectLst>
                  <a:outerShdw blurRad="38100" dist="19050" dir="2700000" algn="tl" rotWithShape="0">
                    <a:schemeClr val="dk1">
                      <a:alpha val="40000"/>
                    </a:schemeClr>
                  </a:outerShdw>
                </a:effectLst>
              </a:rPr>
              <a:t>confution</a:t>
            </a:r>
            <a:r>
              <a:rPr lang="en-US" sz="1100" dirty="0">
                <a:ln w="0"/>
                <a:solidFill>
                  <a:schemeClr val="tx1"/>
                </a:solidFill>
                <a:effectLst>
                  <a:outerShdw blurRad="38100" dist="19050" dir="2700000" algn="tl" rotWithShape="0">
                    <a:schemeClr val="dk1">
                      <a:alpha val="40000"/>
                    </a:schemeClr>
                  </a:outerShdw>
                </a:effectLst>
              </a:rPr>
              <a:t> matrix of random forest</a:t>
            </a:r>
            <a:endParaRPr lang="en-IN" sz="1100" dirty="0"/>
          </a:p>
        </p:txBody>
      </p:sp>
    </p:spTree>
    <p:extLst>
      <p:ext uri="{BB962C8B-B14F-4D97-AF65-F5344CB8AC3E}">
        <p14:creationId xmlns:p14="http://schemas.microsoft.com/office/powerpoint/2010/main" val="288664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a:extLst>
              <a:ext uri="{FF2B5EF4-FFF2-40B4-BE49-F238E27FC236}">
                <a16:creationId xmlns:a16="http://schemas.microsoft.com/office/drawing/2014/main" id="{2776497D-141B-4932-AF60-157A64D598F9}"/>
              </a:ext>
            </a:extLst>
          </p:cNvPr>
          <p:cNvSpPr>
            <a:spLocks noGrp="1"/>
          </p:cNvSpPr>
          <p:nvPr>
            <p:ph type="title"/>
          </p:nvPr>
        </p:nvSpPr>
        <p:spPr>
          <a:xfrm>
            <a:off x="1069848" y="484632"/>
            <a:ext cx="10058400" cy="1609344"/>
          </a:xfrm>
        </p:spPr>
        <p:txBody>
          <a:bodyPr>
            <a:normAutofit/>
          </a:bodyPr>
          <a:lstStyle/>
          <a:p>
            <a:r>
              <a:rPr lang="tr-TR" dirty="0" err="1"/>
              <a:t>Further</a:t>
            </a:r>
            <a:r>
              <a:rPr lang="tr-TR" dirty="0"/>
              <a:t> </a:t>
            </a:r>
            <a:r>
              <a:rPr lang="tr-TR" dirty="0" err="1"/>
              <a:t>Workıngs</a:t>
            </a:r>
            <a:endParaRPr lang="tr-TR" dirty="0"/>
          </a:p>
        </p:txBody>
      </p:sp>
      <p:sp>
        <p:nvSpPr>
          <p:cNvPr id="3" name="İçerik Yer Tutucusu 2">
            <a:extLst>
              <a:ext uri="{FF2B5EF4-FFF2-40B4-BE49-F238E27FC236}">
                <a16:creationId xmlns:a16="http://schemas.microsoft.com/office/drawing/2014/main" id="{CCF78D31-4999-4403-9DEA-3101C5A3A4B0}"/>
              </a:ext>
            </a:extLst>
          </p:cNvPr>
          <p:cNvSpPr>
            <a:spLocks noGrp="1"/>
          </p:cNvSpPr>
          <p:nvPr>
            <p:ph idx="1"/>
          </p:nvPr>
        </p:nvSpPr>
        <p:spPr>
          <a:xfrm>
            <a:off x="1069848" y="2320412"/>
            <a:ext cx="10058400" cy="3851787"/>
          </a:xfrm>
        </p:spPr>
        <p:txBody>
          <a:bodyPr>
            <a:normAutofit/>
          </a:bodyPr>
          <a:lstStyle/>
          <a:p>
            <a:endParaRPr lang="tr-TR" dirty="0"/>
          </a:p>
          <a:p>
            <a:pPr marL="0" indent="0">
              <a:buNone/>
            </a:pPr>
            <a:endParaRPr lang="tr-TR" dirty="0"/>
          </a:p>
          <a:p>
            <a:pPr marL="617220" lvl="1" indent="-342900">
              <a:buFont typeface="+mj-lt"/>
              <a:buAutoNum type="arabicPeriod"/>
            </a:pPr>
            <a:r>
              <a:rPr lang="tr-TR" dirty="0" err="1"/>
              <a:t>Finding</a:t>
            </a:r>
            <a:r>
              <a:rPr lang="tr-TR" dirty="0"/>
              <a:t> </a:t>
            </a:r>
            <a:r>
              <a:rPr lang="tr-TR" dirty="0" err="1"/>
              <a:t>most</a:t>
            </a:r>
            <a:r>
              <a:rPr lang="tr-TR" dirty="0"/>
              <a:t> </a:t>
            </a:r>
            <a:r>
              <a:rPr lang="tr-TR" dirty="0" err="1"/>
              <a:t>important</a:t>
            </a:r>
            <a:r>
              <a:rPr lang="tr-TR" dirty="0"/>
              <a:t> </a:t>
            </a:r>
            <a:r>
              <a:rPr lang="tr-TR" dirty="0" err="1"/>
              <a:t>features</a:t>
            </a:r>
            <a:r>
              <a:rPr lang="tr-TR" dirty="0"/>
              <a:t> </a:t>
            </a:r>
            <a:r>
              <a:rPr lang="tr-TR" dirty="0" err="1"/>
              <a:t>for</a:t>
            </a:r>
            <a:r>
              <a:rPr lang="tr-TR" dirty="0"/>
              <a:t> </a:t>
            </a:r>
            <a:r>
              <a:rPr lang="tr-TR" dirty="0" err="1"/>
              <a:t>habitability</a:t>
            </a:r>
            <a:r>
              <a:rPr lang="tr-TR" dirty="0"/>
              <a:t> </a:t>
            </a:r>
            <a:r>
              <a:rPr lang="tr-TR" dirty="0" err="1"/>
              <a:t>via</a:t>
            </a:r>
            <a:r>
              <a:rPr lang="tr-TR" dirty="0"/>
              <a:t> NLP </a:t>
            </a:r>
            <a:r>
              <a:rPr lang="tr-TR" dirty="0" err="1"/>
              <a:t>work</a:t>
            </a:r>
            <a:r>
              <a:rPr lang="tr-TR" dirty="0"/>
              <a:t> on </a:t>
            </a:r>
            <a:r>
              <a:rPr lang="tr-TR" dirty="0" err="1"/>
              <a:t>academic</a:t>
            </a:r>
            <a:r>
              <a:rPr lang="tr-TR" dirty="0"/>
              <a:t> </a:t>
            </a:r>
            <a:r>
              <a:rPr lang="tr-TR" dirty="0" err="1"/>
              <a:t>papers</a:t>
            </a:r>
            <a:r>
              <a:rPr lang="tr-TR" dirty="0"/>
              <a:t>.</a:t>
            </a:r>
          </a:p>
          <a:p>
            <a:pPr marL="617220" lvl="1" indent="-342900">
              <a:buFont typeface="+mj-lt"/>
              <a:buAutoNum type="arabicPeriod"/>
            </a:pPr>
            <a:r>
              <a:rPr lang="tr-TR" dirty="0"/>
              <a:t>Adding chemical features if it is possible. </a:t>
            </a:r>
            <a:endParaRPr lang="en-US" dirty="0"/>
          </a:p>
          <a:p>
            <a:pPr marL="617220" lvl="1" indent="-342900">
              <a:buFont typeface="+mj-lt"/>
              <a:buAutoNum type="arabicPeriod"/>
            </a:pPr>
            <a:r>
              <a:rPr lang="en-US" dirty="0"/>
              <a:t>Develop simple web application where we deploy the machine learning model.</a:t>
            </a:r>
            <a:endParaRPr lang="tr-TR" dirty="0"/>
          </a:p>
          <a:p>
            <a:endParaRPr lang="tr-TR" dirty="0"/>
          </a:p>
          <a:p>
            <a:endParaRPr lang="tr-TR" dirty="0"/>
          </a:p>
          <a:p>
            <a:endParaRPr lang="tr-TR" dirty="0"/>
          </a:p>
          <a:p>
            <a:pPr marL="617220" lvl="1" indent="-342900">
              <a:buFont typeface="+mj-lt"/>
              <a:buAutoNum type="arabicPeriod"/>
            </a:pPr>
            <a:endParaRPr lang="tr-TR" dirty="0"/>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699525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22">
            <a:extLst>
              <a:ext uri="{FF2B5EF4-FFF2-40B4-BE49-F238E27FC236}">
                <a16:creationId xmlns:a16="http://schemas.microsoft.com/office/drawing/2014/main" id="{2550AE69-AC86-4188-83E5-A856C4F1D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9" name="Rectangle 24">
            <a:extLst>
              <a:ext uri="{FF2B5EF4-FFF2-40B4-BE49-F238E27FC236}">
                <a16:creationId xmlns:a16="http://schemas.microsoft.com/office/drawing/2014/main" id="{EC4CA156-2C9D-4F0C-B229-88D8B5E17B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0" name="Rectangle 26">
            <a:extLst>
              <a:ext uri="{FF2B5EF4-FFF2-40B4-BE49-F238E27FC236}">
                <a16:creationId xmlns:a16="http://schemas.microsoft.com/office/drawing/2014/main" id="{D7361ED3-EBE5-4EFC-8DA3-D0CE4BF2F4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51" name="Group 28">
            <a:extLst>
              <a:ext uri="{FF2B5EF4-FFF2-40B4-BE49-F238E27FC236}">
                <a16:creationId xmlns:a16="http://schemas.microsoft.com/office/drawing/2014/main" id="{85105087-7F16-4C94-837C-C454451166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30" name="Oval 29">
              <a:extLst>
                <a:ext uri="{FF2B5EF4-FFF2-40B4-BE49-F238E27FC236}">
                  <a16:creationId xmlns:a16="http://schemas.microsoft.com/office/drawing/2014/main" id="{4F2F3467-E50F-4A91-B27D-E324936A66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31" name="Oval 30">
              <a:extLst>
                <a:ext uri="{FF2B5EF4-FFF2-40B4-BE49-F238E27FC236}">
                  <a16:creationId xmlns:a16="http://schemas.microsoft.com/office/drawing/2014/main" id="{D678BE03-AC84-4940-A7FD-5B143FE2D6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52" name="Rectangle 32">
            <a:extLst>
              <a:ext uri="{FF2B5EF4-FFF2-40B4-BE49-F238E27FC236}">
                <a16:creationId xmlns:a16="http://schemas.microsoft.com/office/drawing/2014/main" id="{5C28659E-412C-4600-B45E-BAE370BC2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descr="gece, nesne, açık hava, ışık içeren bir resim&#10;&#10;Açıklama otomatik olarak oluşturuldu">
            <a:extLst>
              <a:ext uri="{FF2B5EF4-FFF2-40B4-BE49-F238E27FC236}">
                <a16:creationId xmlns:a16="http://schemas.microsoft.com/office/drawing/2014/main" id="{F461EE50-1C89-4C11-A380-4E5F81825371}"/>
              </a:ext>
            </a:extLst>
          </p:cNvPr>
          <p:cNvPicPr>
            <a:picLocks noChangeAspect="1"/>
          </p:cNvPicPr>
          <p:nvPr/>
        </p:nvPicPr>
        <p:blipFill rotWithShape="1">
          <a:blip r:embed="rId6">
            <a:extLst>
              <a:ext uri="{28A0092B-C50C-407E-A947-70E740481C1C}">
                <a14:useLocalDpi xmlns:a14="http://schemas.microsoft.com/office/drawing/2010/main" val="0"/>
              </a:ext>
            </a:extLst>
          </a:blip>
          <a:srcRect t="15573" b="14115"/>
          <a:stretch/>
        </p:blipFill>
        <p:spPr>
          <a:xfrm>
            <a:off x="20" y="10"/>
            <a:ext cx="12191980" cy="6857989"/>
          </a:xfrm>
          <a:prstGeom prst="rect">
            <a:avLst/>
          </a:prstGeom>
        </p:spPr>
      </p:pic>
      <p:sp>
        <p:nvSpPr>
          <p:cNvPr id="53" name="Rectangle 34">
            <a:extLst>
              <a:ext uri="{FF2B5EF4-FFF2-40B4-BE49-F238E27FC236}">
                <a16:creationId xmlns:a16="http://schemas.microsoft.com/office/drawing/2014/main" id="{AE95896B-6905-4618-A7DF-DED8A61FB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36">
            <a:extLst>
              <a:ext uri="{FF2B5EF4-FFF2-40B4-BE49-F238E27FC236}">
                <a16:creationId xmlns:a16="http://schemas.microsoft.com/office/drawing/2014/main" id="{7748BD8C-4984-4138-94CA-2DC5F39DC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blipFill dpi="0" rotWithShape="1">
            <a:blip r:embed="rId7">
              <a:alphaModFix amt="30000"/>
              <a:duotone>
                <a:prstClr val="black"/>
                <a:schemeClr val="accent1">
                  <a:tint val="45000"/>
                  <a:satMod val="400000"/>
                </a:schemeClr>
              </a:duotone>
              <a:extLst>
                <a:ext uri="{BEBA8EAE-BF5A-486C-A8C5-ECC9F3942E4B}">
                  <a14:imgProps xmlns:a14="http://schemas.microsoft.com/office/drawing/2010/main">
                    <a14:imgLayer r:embed="rId3">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A2B42ABD-6DE7-4B49-851D-5C3196C640CA}"/>
              </a:ext>
            </a:extLst>
          </p:cNvPr>
          <p:cNvSpPr>
            <a:spLocks noGrp="1"/>
          </p:cNvSpPr>
          <p:nvPr>
            <p:ph type="title"/>
          </p:nvPr>
        </p:nvSpPr>
        <p:spPr>
          <a:xfrm>
            <a:off x="1051560" y="1432223"/>
            <a:ext cx="9966960" cy="3035808"/>
          </a:xfrm>
        </p:spPr>
        <p:txBody>
          <a:bodyPr vert="horz" lIns="91440" tIns="45720" rIns="91440" bIns="45720" rtlCol="0" anchor="b">
            <a:normAutofit/>
          </a:bodyPr>
          <a:lstStyle/>
          <a:p>
            <a:pPr>
              <a:lnSpc>
                <a:spcPct val="80000"/>
              </a:lnSpc>
            </a:pPr>
            <a:r>
              <a:rPr lang="en-US" sz="9600">
                <a:solidFill>
                  <a:srgbClr val="FFFFFF"/>
                </a:solidFill>
              </a:rPr>
              <a:t>Thank you</a:t>
            </a:r>
          </a:p>
        </p:txBody>
      </p:sp>
    </p:spTree>
    <p:extLst>
      <p:ext uri="{BB962C8B-B14F-4D97-AF65-F5344CB8AC3E}">
        <p14:creationId xmlns:p14="http://schemas.microsoft.com/office/powerpoint/2010/main" val="2042119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a:extLst>
              <a:ext uri="{FF2B5EF4-FFF2-40B4-BE49-F238E27FC236}">
                <a16:creationId xmlns:a16="http://schemas.microsoft.com/office/drawing/2014/main" id="{80F40B49-D2C0-4D06-BCF7-330A62F34B64}"/>
              </a:ext>
            </a:extLst>
          </p:cNvPr>
          <p:cNvSpPr>
            <a:spLocks noGrp="1"/>
          </p:cNvSpPr>
          <p:nvPr>
            <p:ph type="title"/>
          </p:nvPr>
        </p:nvSpPr>
        <p:spPr>
          <a:xfrm>
            <a:off x="1069848" y="484632"/>
            <a:ext cx="10058400" cy="1609344"/>
          </a:xfrm>
        </p:spPr>
        <p:txBody>
          <a:bodyPr>
            <a:normAutofit/>
          </a:bodyPr>
          <a:lstStyle/>
          <a:p>
            <a:r>
              <a:rPr lang="tr-TR" dirty="0" err="1"/>
              <a:t>Introductıon</a:t>
            </a:r>
            <a:endParaRPr lang="tr-TR" dirty="0"/>
          </a:p>
        </p:txBody>
      </p:sp>
      <p:sp>
        <p:nvSpPr>
          <p:cNvPr id="3" name="İçerik Yer Tutucusu 2">
            <a:extLst>
              <a:ext uri="{FF2B5EF4-FFF2-40B4-BE49-F238E27FC236}">
                <a16:creationId xmlns:a16="http://schemas.microsoft.com/office/drawing/2014/main" id="{DA81E15A-B7D6-4FE4-9BFD-94FA51A1B4D4}"/>
              </a:ext>
            </a:extLst>
          </p:cNvPr>
          <p:cNvSpPr>
            <a:spLocks noGrp="1"/>
          </p:cNvSpPr>
          <p:nvPr>
            <p:ph idx="1"/>
          </p:nvPr>
        </p:nvSpPr>
        <p:spPr>
          <a:xfrm>
            <a:off x="6543013" y="2320412"/>
            <a:ext cx="4585234" cy="4366469"/>
          </a:xfrm>
        </p:spPr>
        <p:txBody>
          <a:bodyPr>
            <a:normAutofit lnSpcReduction="10000"/>
          </a:bodyPr>
          <a:lstStyle/>
          <a:p>
            <a:r>
              <a:rPr lang="en-US" b="1" dirty="0"/>
              <a:t>Objectives:</a:t>
            </a:r>
            <a:r>
              <a:rPr lang="en-US" dirty="0"/>
              <a:t> I had two objectives when I started the project. One is to measure how effective is machine learning to detect exoplanets. And the other one is to predict whether a planet is habitable or not. </a:t>
            </a:r>
            <a:endParaRPr lang="tr-TR" dirty="0"/>
          </a:p>
          <a:p>
            <a:pPr marL="0" indent="0">
              <a:buNone/>
            </a:pPr>
            <a:endParaRPr lang="tr-TR" dirty="0"/>
          </a:p>
          <a:p>
            <a:r>
              <a:rPr lang="tr-TR" b="1" dirty="0"/>
              <a:t>Solution:</a:t>
            </a:r>
            <a:r>
              <a:rPr lang="tr-TR" dirty="0"/>
              <a:t> </a:t>
            </a:r>
            <a:r>
              <a:rPr lang="en-US" dirty="0"/>
              <a:t>To accomplish these goals, I used different datasets. I worked on the NASA exoplanet dataset. More info is given in the data knowledge sections.</a:t>
            </a:r>
          </a:p>
          <a:p>
            <a:r>
              <a:rPr lang="tr-TR" dirty="0">
                <a:hlinkClick r:id="rId4"/>
              </a:rPr>
              <a:t>https://exoplanetarchive.ipac.caltech.edu/cgi-bin/TblView/nph-tblView?app=ExoTbls&amp;config=PS</a:t>
            </a: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pic>
        <p:nvPicPr>
          <p:cNvPr id="5" name="Resim 4">
            <a:extLst>
              <a:ext uri="{FF2B5EF4-FFF2-40B4-BE49-F238E27FC236}">
                <a16:creationId xmlns:a16="http://schemas.microsoft.com/office/drawing/2014/main" id="{317F1BCE-B473-457C-9291-68DEBB394FF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4504" y="2320413"/>
            <a:ext cx="5529316" cy="4415746"/>
          </a:xfrm>
          <a:prstGeom prst="rect">
            <a:avLst/>
          </a:prstGeom>
        </p:spPr>
      </p:pic>
    </p:spTree>
    <p:extLst>
      <p:ext uri="{BB962C8B-B14F-4D97-AF65-F5344CB8AC3E}">
        <p14:creationId xmlns:p14="http://schemas.microsoft.com/office/powerpoint/2010/main" val="386984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A8FA2B7-B6E3-498F-B985-5769CA9B3AB2}"/>
              </a:ext>
            </a:extLst>
          </p:cNvPr>
          <p:cNvSpPr>
            <a:spLocks noGrp="1"/>
          </p:cNvSpPr>
          <p:nvPr>
            <p:ph type="title"/>
          </p:nvPr>
        </p:nvSpPr>
        <p:spPr>
          <a:xfrm>
            <a:off x="1069848" y="484632"/>
            <a:ext cx="10058400" cy="1609344"/>
          </a:xfrm>
        </p:spPr>
        <p:txBody>
          <a:bodyPr>
            <a:normAutofit/>
          </a:bodyPr>
          <a:lstStyle/>
          <a:p>
            <a:r>
              <a:rPr lang="en-US" dirty="0"/>
              <a:t>MOTIVATION</a:t>
            </a:r>
            <a:endParaRPr lang="tr-TR" dirty="0"/>
          </a:p>
        </p:txBody>
      </p:sp>
      <p:sp>
        <p:nvSpPr>
          <p:cNvPr id="3" name="İçerik Yer Tutucusu 2">
            <a:extLst>
              <a:ext uri="{FF2B5EF4-FFF2-40B4-BE49-F238E27FC236}">
                <a16:creationId xmlns:a16="http://schemas.microsoft.com/office/drawing/2014/main" id="{360945A5-D6E1-49A1-AB13-2A721B1188CD}"/>
              </a:ext>
            </a:extLst>
          </p:cNvPr>
          <p:cNvSpPr>
            <a:spLocks noGrp="1"/>
          </p:cNvSpPr>
          <p:nvPr>
            <p:ph idx="1"/>
          </p:nvPr>
        </p:nvSpPr>
        <p:spPr>
          <a:xfrm>
            <a:off x="1159497" y="2093976"/>
            <a:ext cx="10539167" cy="3851787"/>
          </a:xfrm>
        </p:spPr>
        <p:txBody>
          <a:bodyPr>
            <a:normAutofit/>
          </a:bodyPr>
          <a:lstStyle/>
          <a:p>
            <a:r>
              <a:rPr lang="en-US" dirty="0"/>
              <a:t>Since my childhood I was wondering or questioning is there any life outside earth? or are we alone?, once a great scientist Carl Sagan stated that </a:t>
            </a:r>
            <a:r>
              <a:rPr lang="en-US" b="0" i="1" dirty="0">
                <a:solidFill>
                  <a:srgbClr val="4D5156"/>
                </a:solidFill>
                <a:effectLst/>
                <a:latin typeface="arial" panose="020B0604020202020204" pitchFamily="34" charset="0"/>
              </a:rPr>
              <a:t>“Somewhere, something incredible is waiting to be known.” . </a:t>
            </a:r>
            <a:r>
              <a:rPr lang="en-US" dirty="0">
                <a:solidFill>
                  <a:schemeClr val="tx1">
                    <a:lumMod val="95000"/>
                    <a:lumOff val="5000"/>
                  </a:schemeClr>
                </a:solidFill>
                <a:effectLst/>
                <a:latin typeface="arial" panose="020B0604020202020204" pitchFamily="34" charset="0"/>
              </a:rPr>
              <a:t>So if  we are not alone than we want that address of that planet where they are. Basically we need a system which predict by see some features of planet whether the planet is habitable for life or not.</a:t>
            </a:r>
          </a:p>
          <a:p>
            <a:r>
              <a:rPr lang="en-US" dirty="0">
                <a:solidFill>
                  <a:schemeClr val="tx1">
                    <a:lumMod val="95000"/>
                    <a:lumOff val="5000"/>
                  </a:schemeClr>
                </a:solidFill>
              </a:rPr>
              <a:t>Some People argue that if alien exist than why we still can’t find them or they couldn’t find us. A popular reply given by famous scientist named Nick Tyson with beautiful example he said </a:t>
            </a:r>
            <a:r>
              <a:rPr lang="en-US" i="1" dirty="0">
                <a:solidFill>
                  <a:schemeClr val="bg1">
                    <a:lumMod val="50000"/>
                  </a:schemeClr>
                </a:solidFill>
              </a:rPr>
              <a:t>“Assume you have cup and you want to check whether whale exist in ocean and you just dip cup in ocean and fill the cup with water and you check the cup, oh there is no whale and you assume that rest of ocean also didn’t contains whale” </a:t>
            </a:r>
            <a:r>
              <a:rPr lang="en-US" dirty="0">
                <a:solidFill>
                  <a:schemeClr val="tx1">
                    <a:lumMod val="95000"/>
                    <a:lumOff val="5000"/>
                  </a:schemeClr>
                </a:solidFill>
              </a:rPr>
              <a:t>.So basically he was </a:t>
            </a:r>
            <a:r>
              <a:rPr lang="en-US" dirty="0" err="1">
                <a:solidFill>
                  <a:schemeClr val="tx1">
                    <a:lumMod val="95000"/>
                    <a:lumOff val="5000"/>
                  </a:schemeClr>
                </a:solidFill>
              </a:rPr>
              <a:t>explaning</a:t>
            </a:r>
            <a:r>
              <a:rPr lang="en-US" dirty="0">
                <a:solidFill>
                  <a:schemeClr val="tx1">
                    <a:lumMod val="95000"/>
                    <a:lumOff val="5000"/>
                  </a:schemeClr>
                </a:solidFill>
              </a:rPr>
              <a:t> that there is still vast area to explore.</a:t>
            </a:r>
            <a:endParaRPr lang="tr-TR" i="1" dirty="0">
              <a:solidFill>
                <a:schemeClr val="bg1">
                  <a:lumMod val="50000"/>
                </a:schemeClr>
              </a:solidFill>
            </a:endParaRPr>
          </a:p>
          <a:p>
            <a:endParaRPr lang="en-US" dirty="0"/>
          </a:p>
        </p:txBody>
      </p:sp>
    </p:spTree>
    <p:extLst>
      <p:ext uri="{BB962C8B-B14F-4D97-AF65-F5344CB8AC3E}">
        <p14:creationId xmlns:p14="http://schemas.microsoft.com/office/powerpoint/2010/main" val="4210879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a:extLst>
              <a:ext uri="{FF2B5EF4-FFF2-40B4-BE49-F238E27FC236}">
                <a16:creationId xmlns:a16="http://schemas.microsoft.com/office/drawing/2014/main" id="{FA8FA2B7-B6E3-498F-B985-5769CA9B3AB2}"/>
              </a:ext>
            </a:extLst>
          </p:cNvPr>
          <p:cNvSpPr>
            <a:spLocks noGrp="1"/>
          </p:cNvSpPr>
          <p:nvPr>
            <p:ph type="title"/>
          </p:nvPr>
        </p:nvSpPr>
        <p:spPr>
          <a:xfrm>
            <a:off x="1069848" y="484632"/>
            <a:ext cx="10058400" cy="1609344"/>
          </a:xfrm>
        </p:spPr>
        <p:txBody>
          <a:bodyPr>
            <a:normAutofit/>
          </a:bodyPr>
          <a:lstStyle/>
          <a:p>
            <a:r>
              <a:rPr lang="tr-TR" dirty="0"/>
              <a:t>Data &amp; </a:t>
            </a:r>
            <a:r>
              <a:rPr lang="tr-TR" dirty="0" err="1"/>
              <a:t>methodology</a:t>
            </a:r>
            <a:endParaRPr lang="tr-TR" dirty="0"/>
          </a:p>
        </p:txBody>
      </p:sp>
      <p:sp>
        <p:nvSpPr>
          <p:cNvPr id="3" name="İçerik Yer Tutucusu 2">
            <a:extLst>
              <a:ext uri="{FF2B5EF4-FFF2-40B4-BE49-F238E27FC236}">
                <a16:creationId xmlns:a16="http://schemas.microsoft.com/office/drawing/2014/main" id="{360945A5-D6E1-49A1-AB13-2A721B1188CD}"/>
              </a:ext>
            </a:extLst>
          </p:cNvPr>
          <p:cNvSpPr>
            <a:spLocks noGrp="1"/>
          </p:cNvSpPr>
          <p:nvPr>
            <p:ph idx="1"/>
          </p:nvPr>
        </p:nvSpPr>
        <p:spPr>
          <a:xfrm>
            <a:off x="984504" y="2300957"/>
            <a:ext cx="6634458" cy="3851787"/>
          </a:xfrm>
        </p:spPr>
        <p:txBody>
          <a:bodyPr>
            <a:normAutofit/>
          </a:bodyPr>
          <a:lstStyle/>
          <a:p>
            <a:r>
              <a:rPr lang="tr-TR" dirty="0"/>
              <a:t>I extracted </a:t>
            </a:r>
            <a:r>
              <a:rPr lang="en-US" dirty="0"/>
              <a:t>the NASA’s </a:t>
            </a:r>
            <a:r>
              <a:rPr lang="tr-TR" dirty="0"/>
              <a:t>exoplanet data from NASA for my project. Dataset contains 9564 rows with 141 columns. </a:t>
            </a:r>
            <a:endParaRPr lang="en-US" dirty="0"/>
          </a:p>
          <a:p>
            <a:r>
              <a:rPr lang="en-US" dirty="0"/>
              <a:t>I didn’t use all of the features(</a:t>
            </a:r>
            <a:r>
              <a:rPr lang="en-US" dirty="0" err="1"/>
              <a:t>coloumns</a:t>
            </a:r>
            <a:r>
              <a:rPr lang="en-US" dirty="0"/>
              <a:t>) ,basically extracted top most important features for predicting whether planet is habitable for life or not like –mass of </a:t>
            </a:r>
            <a:r>
              <a:rPr lang="en-US" dirty="0" err="1"/>
              <a:t>planet,radius</a:t>
            </a:r>
            <a:r>
              <a:rPr lang="en-US" dirty="0"/>
              <a:t> of </a:t>
            </a:r>
            <a:r>
              <a:rPr lang="en-US" dirty="0" err="1"/>
              <a:t>planet,temperature</a:t>
            </a:r>
            <a:r>
              <a:rPr lang="en-US" dirty="0"/>
              <a:t> etc.</a:t>
            </a:r>
          </a:p>
          <a:p>
            <a:r>
              <a:rPr lang="en-US" dirty="0"/>
              <a:t>So I have created my own dataset for my machine learning Model.</a:t>
            </a:r>
            <a:endParaRPr lang="tr-TR" dirty="0"/>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pic>
        <p:nvPicPr>
          <p:cNvPr id="5" name="Resim 4" descr="metin, tablo içeren bir resim&#10;&#10;Açıklama otomatik olarak oluşturuldu">
            <a:extLst>
              <a:ext uri="{FF2B5EF4-FFF2-40B4-BE49-F238E27FC236}">
                <a16:creationId xmlns:a16="http://schemas.microsoft.com/office/drawing/2014/main" id="{70BFD2AC-F329-4291-A7CE-2C734E77A4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19315" y="2300957"/>
            <a:ext cx="3388181" cy="1025612"/>
          </a:xfrm>
          <a:prstGeom prst="rect">
            <a:avLst/>
          </a:prstGeom>
        </p:spPr>
      </p:pic>
    </p:spTree>
    <p:extLst>
      <p:ext uri="{BB962C8B-B14F-4D97-AF65-F5344CB8AC3E}">
        <p14:creationId xmlns:p14="http://schemas.microsoft.com/office/powerpoint/2010/main" val="985903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a:extLst>
              <a:ext uri="{FF2B5EF4-FFF2-40B4-BE49-F238E27FC236}">
                <a16:creationId xmlns:a16="http://schemas.microsoft.com/office/drawing/2014/main" id="{437EAA6D-79F4-424D-A52A-D4234AAF0E74}"/>
              </a:ext>
            </a:extLst>
          </p:cNvPr>
          <p:cNvSpPr>
            <a:spLocks noGrp="1"/>
          </p:cNvSpPr>
          <p:nvPr>
            <p:ph type="title"/>
          </p:nvPr>
        </p:nvSpPr>
        <p:spPr>
          <a:xfrm>
            <a:off x="1069848" y="484632"/>
            <a:ext cx="10058400" cy="1609344"/>
          </a:xfrm>
        </p:spPr>
        <p:txBody>
          <a:bodyPr>
            <a:normAutofit/>
          </a:bodyPr>
          <a:lstStyle/>
          <a:p>
            <a:r>
              <a:rPr lang="tr-TR" dirty="0"/>
              <a:t>Data &amp; </a:t>
            </a:r>
            <a:r>
              <a:rPr lang="tr-TR" dirty="0" err="1"/>
              <a:t>methodology</a:t>
            </a:r>
            <a:endParaRPr lang="tr-TR" dirty="0"/>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aphicFrame>
        <p:nvGraphicFramePr>
          <p:cNvPr id="5" name="İçerik Yer Tutucusu 4">
            <a:extLst>
              <a:ext uri="{FF2B5EF4-FFF2-40B4-BE49-F238E27FC236}">
                <a16:creationId xmlns:a16="http://schemas.microsoft.com/office/drawing/2014/main" id="{3F0B090F-7242-4DBD-B99C-0B8262592644}"/>
              </a:ext>
            </a:extLst>
          </p:cNvPr>
          <p:cNvGraphicFramePr>
            <a:graphicFrameLocks noGrp="1"/>
          </p:cNvGraphicFramePr>
          <p:nvPr>
            <p:extLst>
              <p:ext uri="{D42A27DB-BD31-4B8C-83A1-F6EECF244321}">
                <p14:modId xmlns:p14="http://schemas.microsoft.com/office/powerpoint/2010/main" val="3145675455"/>
              </p:ext>
            </p:extLst>
          </p:nvPr>
        </p:nvGraphicFramePr>
        <p:xfrm>
          <a:off x="984505" y="2225422"/>
          <a:ext cx="8060815" cy="452649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15" name="Resim 14" descr="metin içeren bir resim&#10;&#10;Açıklama otomatik olarak oluşturuldu">
            <a:extLst>
              <a:ext uri="{FF2B5EF4-FFF2-40B4-BE49-F238E27FC236}">
                <a16:creationId xmlns:a16="http://schemas.microsoft.com/office/drawing/2014/main" id="{5F8476DB-AFE5-49BE-9E86-3D801F46D9E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176963" y="2225422"/>
            <a:ext cx="2905066" cy="1976930"/>
          </a:xfrm>
          <a:prstGeom prst="rect">
            <a:avLst/>
          </a:prstGeom>
        </p:spPr>
      </p:pic>
    </p:spTree>
    <p:extLst>
      <p:ext uri="{BB962C8B-B14F-4D97-AF65-F5344CB8AC3E}">
        <p14:creationId xmlns:p14="http://schemas.microsoft.com/office/powerpoint/2010/main" val="1647496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a:extLst>
              <a:ext uri="{FF2B5EF4-FFF2-40B4-BE49-F238E27FC236}">
                <a16:creationId xmlns:a16="http://schemas.microsoft.com/office/drawing/2014/main" id="{CB7E9622-BDC9-4BB6-A5F1-31FBA2A8AB9B}"/>
              </a:ext>
            </a:extLst>
          </p:cNvPr>
          <p:cNvSpPr>
            <a:spLocks noGrp="1"/>
          </p:cNvSpPr>
          <p:nvPr>
            <p:ph type="title"/>
          </p:nvPr>
        </p:nvSpPr>
        <p:spPr>
          <a:xfrm>
            <a:off x="1069848" y="484632"/>
            <a:ext cx="10058400" cy="1609344"/>
          </a:xfrm>
        </p:spPr>
        <p:txBody>
          <a:bodyPr>
            <a:normAutofit/>
          </a:bodyPr>
          <a:lstStyle/>
          <a:p>
            <a:r>
              <a:rPr lang="en-US" dirty="0"/>
              <a:t>WORK FLOW</a:t>
            </a:r>
            <a:endParaRPr lang="tr-TR" dirty="0"/>
          </a:p>
        </p:txBody>
      </p:sp>
      <p:sp>
        <p:nvSpPr>
          <p:cNvPr id="3" name="İçerik Yer Tutucusu 2">
            <a:extLst>
              <a:ext uri="{FF2B5EF4-FFF2-40B4-BE49-F238E27FC236}">
                <a16:creationId xmlns:a16="http://schemas.microsoft.com/office/drawing/2014/main" id="{3A16F530-BA60-412C-9577-BD76E9BC35B5}"/>
              </a:ext>
            </a:extLst>
          </p:cNvPr>
          <p:cNvSpPr>
            <a:spLocks noGrp="1"/>
          </p:cNvSpPr>
          <p:nvPr>
            <p:ph idx="1"/>
          </p:nvPr>
        </p:nvSpPr>
        <p:spPr>
          <a:xfrm>
            <a:off x="984504" y="2301679"/>
            <a:ext cx="3910714" cy="3752372"/>
          </a:xfrm>
        </p:spPr>
        <p:txBody>
          <a:bodyPr>
            <a:normAutofit/>
          </a:bodyPr>
          <a:lstStyle/>
          <a:p>
            <a:r>
              <a:rPr lang="tr-TR" dirty="0" err="1"/>
              <a:t>The</a:t>
            </a:r>
            <a:r>
              <a:rPr lang="tr-TR" dirty="0"/>
              <a:t> </a:t>
            </a:r>
            <a:r>
              <a:rPr lang="tr-TR" dirty="0" err="1"/>
              <a:t>followed</a:t>
            </a:r>
            <a:r>
              <a:rPr lang="tr-TR" dirty="0"/>
              <a:t> </a:t>
            </a:r>
            <a:r>
              <a:rPr lang="tr-TR" dirty="0" err="1"/>
              <a:t>methodology</a:t>
            </a:r>
            <a:r>
              <a:rPr lang="tr-TR" dirty="0"/>
              <a:t> in </a:t>
            </a:r>
            <a:r>
              <a:rPr lang="tr-TR" dirty="0" err="1"/>
              <a:t>this</a:t>
            </a:r>
            <a:r>
              <a:rPr lang="tr-TR" dirty="0"/>
              <a:t> </a:t>
            </a:r>
            <a:r>
              <a:rPr lang="tr-TR" dirty="0" err="1"/>
              <a:t>project</a:t>
            </a:r>
            <a:r>
              <a:rPr lang="tr-TR" dirty="0"/>
              <a:t> is:</a:t>
            </a:r>
          </a:p>
          <a:p>
            <a:pPr marL="617220" lvl="1" indent="-342900">
              <a:buFont typeface="+mj-lt"/>
              <a:buAutoNum type="arabicPeriod"/>
            </a:pPr>
            <a:r>
              <a:rPr lang="tr-TR" dirty="0" err="1"/>
              <a:t>Preprocessing</a:t>
            </a:r>
            <a:r>
              <a:rPr lang="tr-TR" dirty="0"/>
              <a:t> </a:t>
            </a:r>
            <a:r>
              <a:rPr lang="tr-TR" dirty="0" err="1"/>
              <a:t>and</a:t>
            </a:r>
            <a:r>
              <a:rPr lang="tr-TR" dirty="0"/>
              <a:t> data </a:t>
            </a:r>
            <a:r>
              <a:rPr lang="tr-TR" dirty="0" err="1"/>
              <a:t>merging</a:t>
            </a:r>
            <a:endParaRPr lang="tr-TR" dirty="0"/>
          </a:p>
          <a:p>
            <a:pPr marL="617220" lvl="1" indent="-342900">
              <a:buFont typeface="+mj-lt"/>
              <a:buAutoNum type="arabicPeriod"/>
            </a:pPr>
            <a:r>
              <a:rPr lang="tr-TR" dirty="0"/>
              <a:t>Handling </a:t>
            </a:r>
            <a:r>
              <a:rPr lang="tr-TR" dirty="0" err="1"/>
              <a:t>missing</a:t>
            </a:r>
            <a:r>
              <a:rPr lang="tr-TR" dirty="0"/>
              <a:t> data</a:t>
            </a:r>
          </a:p>
          <a:p>
            <a:pPr marL="617220" lvl="1" indent="-342900">
              <a:buFont typeface="+mj-lt"/>
              <a:buAutoNum type="arabicPeriod"/>
            </a:pPr>
            <a:r>
              <a:rPr lang="tr-TR" dirty="0"/>
              <a:t>EDA/</a:t>
            </a:r>
            <a:r>
              <a:rPr lang="tr-TR" dirty="0" err="1"/>
              <a:t>Visualization</a:t>
            </a:r>
            <a:endParaRPr lang="tr-TR" dirty="0"/>
          </a:p>
          <a:p>
            <a:pPr marL="617220" lvl="1" indent="-342900">
              <a:buFont typeface="+mj-lt"/>
              <a:buAutoNum type="arabicPeriod"/>
            </a:pPr>
            <a:r>
              <a:rPr lang="tr-TR" dirty="0"/>
              <a:t>Data </a:t>
            </a:r>
            <a:r>
              <a:rPr lang="tr-TR" dirty="0" err="1"/>
              <a:t>preparation</a:t>
            </a:r>
            <a:endParaRPr lang="tr-TR" dirty="0"/>
          </a:p>
          <a:p>
            <a:pPr marL="617220" lvl="1" indent="-342900">
              <a:buFont typeface="+mj-lt"/>
              <a:buAutoNum type="arabicPeriod"/>
            </a:pPr>
            <a:r>
              <a:rPr lang="tr-TR" dirty="0"/>
              <a:t>Defining machine learning algorithms</a:t>
            </a:r>
          </a:p>
          <a:p>
            <a:pPr marL="617220" lvl="1" indent="-342900">
              <a:buFont typeface="+mj-lt"/>
              <a:buAutoNum type="arabicPeriod"/>
            </a:pPr>
            <a:r>
              <a:rPr lang="tr-TR" dirty="0"/>
              <a:t>Evaluation &amp; </a:t>
            </a:r>
            <a:r>
              <a:rPr lang="tr-TR" dirty="0" err="1"/>
              <a:t>Optimization</a:t>
            </a:r>
            <a:endParaRPr lang="tr-TR" dirty="0"/>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pic>
        <p:nvPicPr>
          <p:cNvPr id="5" name="Resim 4">
            <a:extLst>
              <a:ext uri="{FF2B5EF4-FFF2-40B4-BE49-F238E27FC236}">
                <a16:creationId xmlns:a16="http://schemas.microsoft.com/office/drawing/2014/main" id="{584305A1-C623-4675-886F-6E2B0CDD69D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98460" y="2170167"/>
            <a:ext cx="7493540" cy="4223714"/>
          </a:xfrm>
          <a:prstGeom prst="rect">
            <a:avLst/>
          </a:prstGeom>
        </p:spPr>
      </p:pic>
    </p:spTree>
    <p:extLst>
      <p:ext uri="{BB962C8B-B14F-4D97-AF65-F5344CB8AC3E}">
        <p14:creationId xmlns:p14="http://schemas.microsoft.com/office/powerpoint/2010/main" val="1976836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a:extLst>
              <a:ext uri="{FF2B5EF4-FFF2-40B4-BE49-F238E27FC236}">
                <a16:creationId xmlns:a16="http://schemas.microsoft.com/office/drawing/2014/main" id="{E4BB21DE-7BA1-4CE2-848E-4A026004DD70}"/>
              </a:ext>
            </a:extLst>
          </p:cNvPr>
          <p:cNvSpPr>
            <a:spLocks noGrp="1"/>
          </p:cNvSpPr>
          <p:nvPr>
            <p:ph type="title"/>
          </p:nvPr>
        </p:nvSpPr>
        <p:spPr>
          <a:xfrm>
            <a:off x="1069848" y="484632"/>
            <a:ext cx="10058400" cy="1609344"/>
          </a:xfrm>
        </p:spPr>
        <p:txBody>
          <a:bodyPr>
            <a:normAutofit/>
          </a:bodyPr>
          <a:lstStyle/>
          <a:p>
            <a:r>
              <a:rPr lang="en-US" dirty="0"/>
              <a:t>EXTRACTING</a:t>
            </a:r>
            <a:r>
              <a:rPr lang="tr-TR" dirty="0"/>
              <a:t> the datasets</a:t>
            </a:r>
          </a:p>
        </p:txBody>
      </p:sp>
      <p:sp>
        <p:nvSpPr>
          <p:cNvPr id="3" name="İçerik Yer Tutucusu 2">
            <a:extLst>
              <a:ext uri="{FF2B5EF4-FFF2-40B4-BE49-F238E27FC236}">
                <a16:creationId xmlns:a16="http://schemas.microsoft.com/office/drawing/2014/main" id="{8705752B-3945-4C2E-9159-7123F2D47563}"/>
              </a:ext>
            </a:extLst>
          </p:cNvPr>
          <p:cNvSpPr>
            <a:spLocks noGrp="1"/>
          </p:cNvSpPr>
          <p:nvPr>
            <p:ph idx="1"/>
          </p:nvPr>
        </p:nvSpPr>
        <p:spPr>
          <a:xfrm>
            <a:off x="1069848" y="2253006"/>
            <a:ext cx="9808684" cy="4279769"/>
          </a:xfrm>
        </p:spPr>
        <p:txBody>
          <a:bodyPr>
            <a:normAutofit fontScale="92500" lnSpcReduction="20000"/>
          </a:bodyPr>
          <a:lstStyle/>
          <a:p>
            <a:r>
              <a:rPr lang="tr-TR" dirty="0"/>
              <a:t>As I said before, I have o</a:t>
            </a:r>
            <a:r>
              <a:rPr lang="en-US" dirty="0"/>
              <a:t>ne</a:t>
            </a:r>
            <a:r>
              <a:rPr lang="tr-TR" dirty="0"/>
              <a:t> datasets for the project: NASA data. The exoplanet archive from NASA is my main dataset because it has more features from the observed planets &amp; stars.</a:t>
            </a:r>
            <a:endParaRPr lang="en-US" dirty="0"/>
          </a:p>
          <a:p>
            <a:r>
              <a:rPr lang="en-US" dirty="0"/>
              <a:t>It has many irrelevant features like distance of planet ,number of rings </a:t>
            </a:r>
            <a:r>
              <a:rPr lang="en-US" dirty="0" err="1"/>
              <a:t>etc</a:t>
            </a:r>
            <a:r>
              <a:rPr lang="en-US" dirty="0"/>
              <a:t> and most of columns doesn’t have value or NAN value.</a:t>
            </a:r>
          </a:p>
          <a:p>
            <a:r>
              <a:rPr lang="en-US" dirty="0"/>
              <a:t>So I used the most important features like radius , distance of planet from sun </a:t>
            </a:r>
            <a:r>
              <a:rPr lang="en-US" dirty="0" err="1"/>
              <a:t>etc</a:t>
            </a:r>
            <a:r>
              <a:rPr lang="en-US" dirty="0"/>
              <a:t> which are more important for finding habitable planet.</a:t>
            </a:r>
          </a:p>
          <a:p>
            <a:r>
              <a:rPr lang="en-US" dirty="0"/>
              <a:t>Five important feature I have use are-</a:t>
            </a:r>
          </a:p>
          <a:p>
            <a:pPr marL="0" indent="0">
              <a:buNone/>
            </a:pPr>
            <a:r>
              <a:rPr lang="en-US" dirty="0"/>
              <a:t>           -Radius</a:t>
            </a:r>
          </a:p>
          <a:p>
            <a:pPr marL="0" indent="0">
              <a:buNone/>
            </a:pPr>
            <a:r>
              <a:rPr lang="en-US" dirty="0"/>
              <a:t>           -Distance</a:t>
            </a:r>
          </a:p>
          <a:p>
            <a:pPr marL="0" indent="0">
              <a:buNone/>
            </a:pPr>
            <a:r>
              <a:rPr lang="en-US" dirty="0"/>
              <a:t>           -Temperature of planet</a:t>
            </a:r>
          </a:p>
          <a:p>
            <a:pPr marL="0" indent="0">
              <a:buNone/>
            </a:pPr>
            <a:r>
              <a:rPr lang="en-US" dirty="0"/>
              <a:t>           -Mass of planet</a:t>
            </a:r>
          </a:p>
          <a:p>
            <a:pPr marL="0" indent="0">
              <a:buNone/>
            </a:pPr>
            <a:r>
              <a:rPr lang="en-US" dirty="0"/>
              <a:t>          -Presence of Liquid water</a:t>
            </a:r>
            <a:endParaRPr lang="tr-TR" dirty="0"/>
          </a:p>
          <a:p>
            <a:endParaRPr lang="tr-TR" dirty="0"/>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28534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9" name="Group 48">
            <a:extLst>
              <a:ext uri="{FF2B5EF4-FFF2-40B4-BE49-F238E27FC236}">
                <a16:creationId xmlns:a16="http://schemas.microsoft.com/office/drawing/2014/main" id="{2A313B03-D361-4EC9-AF52-0B3C1C92C2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50" name="Oval 49">
              <a:extLst>
                <a:ext uri="{FF2B5EF4-FFF2-40B4-BE49-F238E27FC236}">
                  <a16:creationId xmlns:a16="http://schemas.microsoft.com/office/drawing/2014/main" id="{5E79CB85-A08A-4579-86F6-A8AA97551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51" name="Oval 50">
              <a:extLst>
                <a:ext uri="{FF2B5EF4-FFF2-40B4-BE49-F238E27FC236}">
                  <a16:creationId xmlns:a16="http://schemas.microsoft.com/office/drawing/2014/main" id="{D6C61C9C-364D-4CB6-B9D1-1A6F50F6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53" name="Rectangle 52">
            <a:extLst>
              <a:ext uri="{FF2B5EF4-FFF2-40B4-BE49-F238E27FC236}">
                <a16:creationId xmlns:a16="http://schemas.microsoft.com/office/drawing/2014/main" id="{9C9664EF-0D74-4781-B4B4-646A93B50B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854C0CC2-F056-47AD-A361-F33F5EE97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4">
              <a:alphaModFix amt="6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57" name="Rectangle 56">
            <a:extLst>
              <a:ext uri="{FF2B5EF4-FFF2-40B4-BE49-F238E27FC236}">
                <a16:creationId xmlns:a16="http://schemas.microsoft.com/office/drawing/2014/main" id="{CD560C9F-7A8F-4FBA-BD3A-EB75B62E45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ln w="22225">
            <a:solidFill>
              <a:srgbClr val="DC81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Resim 10">
            <a:extLst>
              <a:ext uri="{FF2B5EF4-FFF2-40B4-BE49-F238E27FC236}">
                <a16:creationId xmlns:a16="http://schemas.microsoft.com/office/drawing/2014/main" id="{97076D1B-657F-4C5D-ACC6-24B39B72480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75792" y="801792"/>
            <a:ext cx="7834823" cy="5249332"/>
          </a:xfrm>
          <a:prstGeom prst="rect">
            <a:avLst/>
          </a:prstGeom>
        </p:spPr>
      </p:pic>
    </p:spTree>
    <p:extLst>
      <p:ext uri="{BB962C8B-B14F-4D97-AF65-F5344CB8AC3E}">
        <p14:creationId xmlns:p14="http://schemas.microsoft.com/office/powerpoint/2010/main" val="3344187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a:extLst>
              <a:ext uri="{FF2B5EF4-FFF2-40B4-BE49-F238E27FC236}">
                <a16:creationId xmlns:a16="http://schemas.microsoft.com/office/drawing/2014/main" id="{C9F0BD33-0665-4F66-9AEA-CB83DCE6AB64}"/>
              </a:ext>
            </a:extLst>
          </p:cNvPr>
          <p:cNvSpPr>
            <a:spLocks noGrp="1"/>
          </p:cNvSpPr>
          <p:nvPr>
            <p:ph type="title"/>
          </p:nvPr>
        </p:nvSpPr>
        <p:spPr>
          <a:xfrm>
            <a:off x="1069848" y="484632"/>
            <a:ext cx="10058400" cy="1609344"/>
          </a:xfrm>
        </p:spPr>
        <p:txBody>
          <a:bodyPr>
            <a:normAutofit/>
          </a:bodyPr>
          <a:lstStyle/>
          <a:p>
            <a:r>
              <a:rPr lang="tr-TR" dirty="0" err="1"/>
              <a:t>Headıng</a:t>
            </a:r>
            <a:r>
              <a:rPr lang="tr-TR" dirty="0"/>
              <a:t> </a:t>
            </a:r>
            <a:r>
              <a:rPr lang="tr-TR" dirty="0" err="1"/>
              <a:t>to</a:t>
            </a:r>
            <a:r>
              <a:rPr lang="tr-TR" dirty="0"/>
              <a:t> </a:t>
            </a:r>
            <a:r>
              <a:rPr lang="tr-TR" dirty="0" err="1"/>
              <a:t>machıne</a:t>
            </a:r>
            <a:r>
              <a:rPr lang="tr-TR" dirty="0"/>
              <a:t> </a:t>
            </a:r>
            <a:r>
              <a:rPr lang="tr-TR" dirty="0" err="1"/>
              <a:t>learnıng</a:t>
            </a:r>
            <a:endParaRPr lang="tr-TR" dirty="0"/>
          </a:p>
        </p:txBody>
      </p:sp>
      <p:sp>
        <p:nvSpPr>
          <p:cNvPr id="3" name="İçerik Yer Tutucusu 2">
            <a:extLst>
              <a:ext uri="{FF2B5EF4-FFF2-40B4-BE49-F238E27FC236}">
                <a16:creationId xmlns:a16="http://schemas.microsoft.com/office/drawing/2014/main" id="{993A6CD7-2BFB-40A9-8BD1-56FA8C4D36B0}"/>
              </a:ext>
            </a:extLst>
          </p:cNvPr>
          <p:cNvSpPr>
            <a:spLocks noGrp="1"/>
          </p:cNvSpPr>
          <p:nvPr>
            <p:ph idx="1"/>
          </p:nvPr>
        </p:nvSpPr>
        <p:spPr>
          <a:xfrm>
            <a:off x="1069848" y="2320412"/>
            <a:ext cx="3661809" cy="3851787"/>
          </a:xfrm>
        </p:spPr>
        <p:txBody>
          <a:bodyPr>
            <a:normAutofit/>
          </a:bodyPr>
          <a:lstStyle/>
          <a:p>
            <a:r>
              <a:rPr lang="tr-TR" dirty="0" err="1"/>
              <a:t>Defined</a:t>
            </a:r>
            <a:r>
              <a:rPr lang="tr-TR" dirty="0"/>
              <a:t> </a:t>
            </a:r>
            <a:r>
              <a:rPr lang="tr-TR" dirty="0" err="1"/>
              <a:t>models</a:t>
            </a:r>
            <a:r>
              <a:rPr lang="tr-TR" dirty="0"/>
              <a:t>:</a:t>
            </a:r>
          </a:p>
          <a:p>
            <a:pPr lvl="1"/>
            <a:r>
              <a:rPr lang="tr-TR" dirty="0" err="1"/>
              <a:t>Logistic</a:t>
            </a:r>
            <a:r>
              <a:rPr lang="tr-TR" dirty="0"/>
              <a:t> </a:t>
            </a:r>
            <a:r>
              <a:rPr lang="tr-TR" dirty="0" err="1"/>
              <a:t>Regression</a:t>
            </a:r>
            <a:endParaRPr lang="tr-TR" dirty="0"/>
          </a:p>
          <a:p>
            <a:pPr lvl="1"/>
            <a:r>
              <a:rPr lang="tr-TR" dirty="0"/>
              <a:t>KNN</a:t>
            </a:r>
          </a:p>
          <a:p>
            <a:pPr lvl="1"/>
            <a:r>
              <a:rPr lang="tr-TR" dirty="0" err="1"/>
              <a:t>Linear</a:t>
            </a:r>
            <a:r>
              <a:rPr lang="tr-TR" dirty="0"/>
              <a:t> SVC</a:t>
            </a:r>
          </a:p>
          <a:p>
            <a:pPr lvl="1"/>
            <a:r>
              <a:rPr lang="tr-TR" dirty="0" err="1"/>
              <a:t>Naive</a:t>
            </a:r>
            <a:r>
              <a:rPr lang="tr-TR" dirty="0"/>
              <a:t> </a:t>
            </a:r>
            <a:r>
              <a:rPr lang="tr-TR" dirty="0" err="1"/>
              <a:t>Bayes</a:t>
            </a:r>
            <a:endParaRPr lang="tr-TR" dirty="0"/>
          </a:p>
          <a:p>
            <a:pPr lvl="1"/>
            <a:r>
              <a:rPr lang="tr-TR" dirty="0" err="1"/>
              <a:t>Decision</a:t>
            </a:r>
            <a:r>
              <a:rPr lang="tr-TR" dirty="0"/>
              <a:t> </a:t>
            </a:r>
            <a:r>
              <a:rPr lang="tr-TR" dirty="0" err="1"/>
              <a:t>Trees</a:t>
            </a:r>
            <a:endParaRPr lang="tr-TR" dirty="0"/>
          </a:p>
          <a:p>
            <a:pPr lvl="1"/>
            <a:r>
              <a:rPr lang="tr-TR" dirty="0" err="1"/>
              <a:t>Random</a:t>
            </a:r>
            <a:r>
              <a:rPr lang="tr-TR" dirty="0"/>
              <a:t> </a:t>
            </a:r>
            <a:r>
              <a:rPr lang="tr-TR" dirty="0" err="1"/>
              <a:t>Forest</a:t>
            </a:r>
            <a:endParaRPr lang="tr-TR" dirty="0"/>
          </a:p>
          <a:p>
            <a:pPr lvl="1"/>
            <a:endParaRPr lang="tr-TR" dirty="0"/>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pic>
        <p:nvPicPr>
          <p:cNvPr id="5" name="Resim 4" descr="tablo içeren bir resim&#10;&#10;Açıklama otomatik olarak oluşturuldu">
            <a:extLst>
              <a:ext uri="{FF2B5EF4-FFF2-40B4-BE49-F238E27FC236}">
                <a16:creationId xmlns:a16="http://schemas.microsoft.com/office/drawing/2014/main" id="{F986FA4C-D626-4E98-8DAA-66A2CD54524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50086" y="2182247"/>
            <a:ext cx="1729890" cy="4359018"/>
          </a:xfrm>
          <a:prstGeom prst="rect">
            <a:avLst/>
          </a:prstGeom>
        </p:spPr>
      </p:pic>
      <p:pic>
        <p:nvPicPr>
          <p:cNvPr id="7" name="Resim 6" descr="tablo içeren bir resim&#10;&#10;Açıklama otomatik olarak oluşturuldu">
            <a:extLst>
              <a:ext uri="{FF2B5EF4-FFF2-40B4-BE49-F238E27FC236}">
                <a16:creationId xmlns:a16="http://schemas.microsoft.com/office/drawing/2014/main" id="{9590780A-F257-488A-B958-BCC1CFEC47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60345" y="2223372"/>
            <a:ext cx="1767993" cy="4267570"/>
          </a:xfrm>
          <a:prstGeom prst="rect">
            <a:avLst/>
          </a:prstGeom>
        </p:spPr>
      </p:pic>
      <p:sp>
        <p:nvSpPr>
          <p:cNvPr id="9" name="Metin kutusu 8">
            <a:extLst>
              <a:ext uri="{FF2B5EF4-FFF2-40B4-BE49-F238E27FC236}">
                <a16:creationId xmlns:a16="http://schemas.microsoft.com/office/drawing/2014/main" id="{5FABCEF4-1999-48A8-B5BE-959A619FD012}"/>
              </a:ext>
            </a:extLst>
          </p:cNvPr>
          <p:cNvSpPr txBox="1"/>
          <p:nvPr/>
        </p:nvSpPr>
        <p:spPr>
          <a:xfrm>
            <a:off x="7460345" y="6448352"/>
            <a:ext cx="3667903" cy="307777"/>
          </a:xfrm>
          <a:prstGeom prst="rect">
            <a:avLst/>
          </a:prstGeom>
          <a:noFill/>
        </p:spPr>
        <p:txBody>
          <a:bodyPr wrap="square" rtlCol="0">
            <a:spAutoFit/>
          </a:bodyPr>
          <a:lstStyle/>
          <a:p>
            <a:r>
              <a:rPr lang="tr-TR" sz="1400" dirty="0" err="1"/>
              <a:t>Random</a:t>
            </a:r>
            <a:r>
              <a:rPr lang="tr-TR" sz="1400" dirty="0"/>
              <a:t> </a:t>
            </a:r>
            <a:r>
              <a:rPr lang="tr-TR" sz="1400" dirty="0" err="1"/>
              <a:t>Forest</a:t>
            </a:r>
            <a:r>
              <a:rPr lang="tr-TR" sz="1400" dirty="0"/>
              <a:t>		   </a:t>
            </a:r>
            <a:r>
              <a:rPr lang="tr-TR" sz="1400" dirty="0" err="1"/>
              <a:t>Decision</a:t>
            </a:r>
            <a:r>
              <a:rPr lang="tr-TR" sz="1400" dirty="0"/>
              <a:t> </a:t>
            </a:r>
            <a:r>
              <a:rPr lang="tr-TR" sz="1400" dirty="0" err="1"/>
              <a:t>Tree</a:t>
            </a:r>
            <a:endParaRPr lang="tr-TR" dirty="0"/>
          </a:p>
        </p:txBody>
      </p:sp>
    </p:spTree>
    <p:extLst>
      <p:ext uri="{BB962C8B-B14F-4D97-AF65-F5344CB8AC3E}">
        <p14:creationId xmlns:p14="http://schemas.microsoft.com/office/powerpoint/2010/main" val="2991720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ahta Yazı">
  <a:themeElements>
    <a:clrScheme name="Tahta Yazı">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Tahta Yazı">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ahta Yazı">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otalTime>230</TotalTime>
  <Words>679</Words>
  <Application>Microsoft Office PowerPoint</Application>
  <PresentationFormat>Widescreen</PresentationFormat>
  <Paragraphs>67</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medium-content-sans-serif-font</vt:lpstr>
      <vt:lpstr>Palatino Linotype</vt:lpstr>
      <vt:lpstr>Rockwell</vt:lpstr>
      <vt:lpstr>Rockwell Condensed</vt:lpstr>
      <vt:lpstr>Rockwell Extra Bold</vt:lpstr>
      <vt:lpstr>Wingdings</vt:lpstr>
      <vt:lpstr>Tahta Yazı</vt:lpstr>
      <vt:lpstr>PowerPoint Presentation</vt:lpstr>
      <vt:lpstr>Introductıon</vt:lpstr>
      <vt:lpstr>MOTIVATION</vt:lpstr>
      <vt:lpstr>Data &amp; methodology</vt:lpstr>
      <vt:lpstr>Data &amp; methodology</vt:lpstr>
      <vt:lpstr>WORK FLOW</vt:lpstr>
      <vt:lpstr>EXTRACTING the datasets</vt:lpstr>
      <vt:lpstr>PowerPoint Presentation</vt:lpstr>
      <vt:lpstr>Headıng to machıne learnıng</vt:lpstr>
      <vt:lpstr>evaluatıon</vt:lpstr>
      <vt:lpstr>Conclusıons</vt:lpstr>
      <vt:lpstr>Further Workıngs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ALPER ÇAKIR</dc:creator>
  <cp:lastModifiedBy>Subrat Yadav</cp:lastModifiedBy>
  <cp:revision>24</cp:revision>
  <dcterms:created xsi:type="dcterms:W3CDTF">2020-10-16T19:47:51Z</dcterms:created>
  <dcterms:modified xsi:type="dcterms:W3CDTF">2023-12-15T07:03:18Z</dcterms:modified>
</cp:coreProperties>
</file>