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1" r:id="rId3"/>
    <p:sldId id="258" r:id="rId4"/>
    <p:sldId id="259" r:id="rId5"/>
    <p:sldId id="260" r:id="rId6"/>
    <p:sldId id="262" r:id="rId7"/>
    <p:sldId id="285" r:id="rId8"/>
    <p:sldId id="282" r:id="rId9"/>
    <p:sldId id="263" r:id="rId10"/>
    <p:sldId id="283" r:id="rId11"/>
    <p:sldId id="265" r:id="rId12"/>
    <p:sldId id="266" r:id="rId13"/>
    <p:sldId id="267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9" r:id="rId27"/>
    <p:sldId id="298" r:id="rId28"/>
    <p:sldId id="275" r:id="rId29"/>
    <p:sldId id="300" r:id="rId30"/>
    <p:sldId id="27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ish Sing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C2630C-076C-4432-BEA6-7C29C84E3870}">
  <a:tblStyle styleId="{12C2630C-076C-4432-BEA6-7C29C84E3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305"/>
  </p:normalViewPr>
  <p:slideViewPr>
    <p:cSldViewPr snapToGrid="0" snapToObjects="1">
      <p:cViewPr>
        <p:scale>
          <a:sx n="100" d="100"/>
          <a:sy n="100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3964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48017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6f7cd0c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6f7cd0c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0706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6f7cd0c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6f7cd0c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14709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6f7cd0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6f7cd0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61797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6f7cd0c3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e6f7cd0c3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17547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6f7cd0c3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e6f7cd0c3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7894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6f7cd0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6f7cd0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92638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6f7cd0c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6f7cd0c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9297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6f7cd0c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6f7cd0c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5543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6f7cd0c3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e6f7cd0c3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69060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6f7cd0c3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e6f7cd0c3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234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6f7cd0c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e6f7cd0c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91700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6f7cd0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6f7cd0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08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6f7cd0c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6f7cd0c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1850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6f7cd0c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6f7cd0c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70350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6f7cd0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6f7cd0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33089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6f7cd0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6f7cd0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47433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6f7cd0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6f7cd0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71865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6f7cd0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6f7cd0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16796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6f7cd0c3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e6f7cd0c3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2889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7092d2c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e7092d2c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2788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6f7cd0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6f7cd0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584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6f7cd0c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e6f7cd0c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1139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7092d2c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e7092d2c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70001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6f7cd0c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e6f7cd0c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552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f7cd0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e6f7cd0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4221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6f7cd0c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e6f7cd0c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388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7092d2c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e7092d2c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8897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6f7cd0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6f7cd0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6523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6f7cd0c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e6f7cd0c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7002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66250" y="1069850"/>
            <a:ext cx="3198000" cy="1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Aspect </a:t>
            </a:r>
            <a:r>
              <a:rPr lang="en" dirty="0" smtClean="0"/>
              <a:t>Term</a:t>
            </a:r>
            <a:r>
              <a:rPr lang="en-US" dirty="0" smtClean="0"/>
              <a:t> </a:t>
            </a:r>
            <a:r>
              <a:rPr lang="en" dirty="0" smtClean="0"/>
              <a:t>Extraction</a:t>
            </a:r>
            <a:r>
              <a:rPr lang="en-US" dirty="0" smtClean="0"/>
              <a:t> </a:t>
            </a:r>
            <a:r>
              <a:rPr lang="en" dirty="0" smtClean="0"/>
              <a:t>in </a:t>
            </a:r>
            <a:r>
              <a:rPr lang="en" dirty="0"/>
              <a:t>Product </a:t>
            </a:r>
            <a:r>
              <a:rPr lang="en" dirty="0" smtClean="0"/>
              <a:t>Reviews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66250" y="3327400"/>
            <a:ext cx="2877350" cy="73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</a:pPr>
            <a:r>
              <a:rPr lang="en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dirty="0" err="1" smtClean="0">
                <a:latin typeface="Arial"/>
                <a:ea typeface="Arial"/>
                <a:cs typeface="Arial"/>
                <a:sym typeface="Arial"/>
              </a:rPr>
              <a:t>ubrata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 Ghosh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</a:pPr>
            <a:endParaRPr sz="1800" b="1" i="0" u="none" strike="noStrike" cap="none" dirty="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8550" y="0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-US" dirty="0" smtClean="0"/>
              <a:t>Logical workflow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120" name="Google Shape;120;p21"/>
          <p:cNvSpPr/>
          <p:nvPr/>
        </p:nvSpPr>
        <p:spPr>
          <a:xfrm>
            <a:off x="3026416" y="1278072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review text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(Test data)</a:t>
            </a:r>
            <a:endParaRPr sz="1100" dirty="0"/>
          </a:p>
        </p:txBody>
      </p:sp>
      <p:sp>
        <p:nvSpPr>
          <p:cNvPr id="133" name="Google Shape;133;p21"/>
          <p:cNvSpPr/>
          <p:nvPr/>
        </p:nvSpPr>
        <p:spPr>
          <a:xfrm>
            <a:off x="4308850" y="1904935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0;p21"/>
          <p:cNvSpPr/>
          <p:nvPr/>
        </p:nvSpPr>
        <p:spPr>
          <a:xfrm>
            <a:off x="3026416" y="2174164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Syntactic dependencies analyzer</a:t>
            </a:r>
            <a:endParaRPr sz="1100" dirty="0"/>
          </a:p>
        </p:txBody>
      </p:sp>
      <p:sp>
        <p:nvSpPr>
          <p:cNvPr id="29" name="Google Shape;120;p21"/>
          <p:cNvSpPr/>
          <p:nvPr/>
        </p:nvSpPr>
        <p:spPr>
          <a:xfrm>
            <a:off x="3026416" y="2998305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term extractor </a:t>
            </a:r>
            <a:endParaRPr sz="1100" dirty="0"/>
          </a:p>
        </p:txBody>
      </p:sp>
      <p:sp>
        <p:nvSpPr>
          <p:cNvPr id="30" name="Google Shape;120;p21"/>
          <p:cNvSpPr/>
          <p:nvPr/>
        </p:nvSpPr>
        <p:spPr>
          <a:xfrm>
            <a:off x="3026416" y="3876038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BIO format</a:t>
            </a:r>
            <a:endParaRPr sz="1100" dirty="0"/>
          </a:p>
        </p:txBody>
      </p:sp>
      <p:sp>
        <p:nvSpPr>
          <p:cNvPr id="31" name="Google Shape;120;p21"/>
          <p:cNvSpPr/>
          <p:nvPr/>
        </p:nvSpPr>
        <p:spPr>
          <a:xfrm>
            <a:off x="1288208" y="754086"/>
            <a:ext cx="6492484" cy="4016399"/>
          </a:xfrm>
          <a:prstGeom prst="rect">
            <a:avLst/>
          </a:prstGeom>
          <a:solidFill>
            <a:schemeClr val="lt1">
              <a:alpha val="0"/>
            </a:schemeClr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2" name="Google Shape;133;p21"/>
          <p:cNvSpPr/>
          <p:nvPr/>
        </p:nvSpPr>
        <p:spPr>
          <a:xfrm>
            <a:off x="4308850" y="3614246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3;p21"/>
          <p:cNvSpPr/>
          <p:nvPr/>
        </p:nvSpPr>
        <p:spPr>
          <a:xfrm>
            <a:off x="4310900" y="2779869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5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107650" y="315900"/>
            <a:ext cx="42702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 sz="3200" dirty="0"/>
              <a:t>Algorithm: Syntactic rules</a:t>
            </a:r>
            <a:endParaRPr sz="3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sz="3200" dirty="0"/>
          </a:p>
        </p:txBody>
      </p:sp>
      <p:sp>
        <p:nvSpPr>
          <p:cNvPr id="149" name="Google Shape;149;p22"/>
          <p:cNvSpPr txBox="1"/>
          <p:nvPr/>
        </p:nvSpPr>
        <p:spPr>
          <a:xfrm>
            <a:off x="107650" y="1028700"/>
            <a:ext cx="44496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endParaRPr lang="en-US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Nominal</a:t>
            </a:r>
            <a:r>
              <a:rPr lang="en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r>
              <a:rPr lang="en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aspect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the subject of the 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opinion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Noun compound modifier: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Noun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that serves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modify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head noun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Adjectival modifier</a:t>
            </a: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opinion is an adjectival modifier of the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aspect.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Direct </a:t>
            </a: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object: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target is the direct object of the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opinion.</a:t>
            </a:r>
            <a:endParaRPr lang="en-US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736800" y="466500"/>
            <a:ext cx="43422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Stanford Parser: In build syntactic rules tool.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Stanford Parser notation: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mr-IN" sz="1800" dirty="0" smtClean="0">
                <a:latin typeface="Lato"/>
                <a:ea typeface="Lato"/>
                <a:cs typeface="Lato"/>
                <a:sym typeface="Lato"/>
              </a:rPr>
              <a:t>((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good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'JJ'), 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nsubj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life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'NN</a:t>
            </a:r>
            <a:r>
              <a:rPr lang="mr-IN" sz="1800" dirty="0" smtClean="0">
                <a:latin typeface="Lato"/>
                <a:ea typeface="Lato"/>
                <a:cs typeface="Lato"/>
                <a:sym typeface="Lato"/>
              </a:rPr>
              <a:t>'))</a:t>
            </a: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(('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reasonable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'JJ'), 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nsubj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size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'NN</a:t>
            </a:r>
            <a:r>
              <a:rPr lang="mr-IN" sz="1800" dirty="0" smtClean="0">
                <a:latin typeface="Lato"/>
                <a:ea typeface="Lato"/>
                <a:cs typeface="Lato"/>
                <a:sym typeface="Lato"/>
              </a:rPr>
              <a:t>'))</a:t>
            </a: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(('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life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'NN'), 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compound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battery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'NN'))</a:t>
            </a:r>
            <a:endParaRPr sz="1800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Using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the above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notations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we an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aspect-opinion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pair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This type of several syntactic rules we use to create aspect-opinion pair.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6375" y="101200"/>
            <a:ext cx="8932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Algorithm</a:t>
            </a:r>
            <a:r>
              <a:rPr lang="en" dirty="0" smtClean="0"/>
              <a:t>:</a:t>
            </a:r>
            <a:r>
              <a:rPr lang="en-US" dirty="0"/>
              <a:t> Aspect terms extractor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24275" y="702700"/>
            <a:ext cx="8457000" cy="4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Consider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product review and aspect 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terms:</a:t>
            </a: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400"/>
              </a:spcBef>
              <a:buSzPts val="1100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text: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​ The battery life is really good and its size is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reasonable</a:t>
            </a:r>
          </a:p>
          <a:p>
            <a:pPr lvl="0">
              <a:lnSpc>
                <a:spcPct val="150000"/>
              </a:lnSpc>
            </a:pP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 aspect terms: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{battery life, size}</a:t>
            </a:r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the above text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“good”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“reasonable”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opinion word and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“battery life”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“size”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aspects.    </a:t>
            </a: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04705"/>
              </p:ext>
            </p:extLst>
          </p:nvPr>
        </p:nvGraphicFramePr>
        <p:xfrm>
          <a:off x="695237" y="1657260"/>
          <a:ext cx="6096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9463"/>
                <a:gridCol w="2206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Stanford Parser</a:t>
                      </a:r>
                      <a:r>
                        <a:rPr lang="en-US" baseline="0" dirty="0" smtClean="0"/>
                        <a:t> 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Extracted aspect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good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'JJ'), 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b="1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nsubj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life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'NN'))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reasonable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'JJ'), 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b="1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nsubj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'NN'))</a:t>
                      </a:r>
                      <a:r>
                        <a:rPr lang="en-US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life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'NN'), 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b="1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compound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battery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'NN'))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 life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736800" y="466500"/>
            <a:ext cx="43422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This is a class imbalance problem, as you can see in the data set almost 90% of word belongs to class O.</a:t>
            </a: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Class I: recall is very low, that mean this model only 19% correctly find out. Also, precision not good.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Class B: recall is not bad but precision is too low, that means wrong classification is high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Class O: Just because of class imbalance results looks good but actually it is not.  </a:t>
            </a: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4100" y="95700"/>
            <a:ext cx="4880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Evaluation</a:t>
            </a:r>
            <a:endParaRPr sz="3000" b="1" dirty="0" smtClean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8832"/>
              </p:ext>
            </p:extLst>
          </p:nvPr>
        </p:nvGraphicFramePr>
        <p:xfrm>
          <a:off x="113000" y="1157590"/>
          <a:ext cx="4344700" cy="162940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6800"/>
                <a:gridCol w="863600"/>
                <a:gridCol w="990600"/>
                <a:gridCol w="711200"/>
                <a:gridCol w="952500"/>
              </a:tblGrid>
              <a:tr h="532471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0.91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0.43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0.34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711400" y="822100"/>
            <a:ext cx="43422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Lato"/>
                <a:ea typeface="Lato"/>
                <a:cs typeface="Lato"/>
                <a:sym typeface="Lato"/>
              </a:rPr>
              <a:t>Cons:</a:t>
            </a:r>
          </a:p>
          <a:p>
            <a:pPr marL="342900" lvl="0" indent="-342900">
              <a:buFont typeface="+mj-lt"/>
              <a:buAutoNum type="arabicPeriod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Not consider domain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aspect(challenge 2).</a:t>
            </a:r>
          </a:p>
          <a:p>
            <a:pPr marL="342900" lvl="0" indent="-342900">
              <a:buFont typeface="+mj-lt"/>
              <a:buAutoNum type="arabicPeriod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Class I: recall is too low.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4100" y="95700"/>
            <a:ext cx="4880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Logic 1: Pro and Cons</a:t>
            </a:r>
            <a:endParaRPr sz="3000" b="1" dirty="0" smtClean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62;p24"/>
          <p:cNvSpPr txBox="1"/>
          <p:nvPr/>
        </p:nvSpPr>
        <p:spPr>
          <a:xfrm>
            <a:off x="114000" y="923700"/>
            <a:ext cx="43422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Lato"/>
                <a:ea typeface="Lato"/>
                <a:cs typeface="Lato"/>
                <a:sym typeface="Lato"/>
              </a:rPr>
              <a:t>Pro: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Totally unsupervised, no need any training data.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774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6375" y="101200"/>
            <a:ext cx="8932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Logic </a:t>
            </a:r>
            <a:r>
              <a:rPr lang="en-US" dirty="0" smtClean="0"/>
              <a:t>2</a:t>
            </a:r>
            <a:r>
              <a:rPr lang="en" dirty="0" smtClean="0"/>
              <a:t>:</a:t>
            </a:r>
            <a:r>
              <a:rPr lang="en-US" dirty="0" smtClean="0"/>
              <a:t> Supervised </a:t>
            </a:r>
            <a:r>
              <a:rPr lang="en-US" dirty="0" smtClean="0"/>
              <a:t>approach</a:t>
            </a:r>
            <a:endParaRPr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466500" y="909075"/>
            <a:ext cx="8457000" cy="3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try to solve this problem completely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supervised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way.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 I try use training data for this model.</a:t>
            </a: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is string search based approach.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422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8550" y="0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-US" dirty="0" smtClean="0"/>
              <a:t>Logical workflow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120" name="Google Shape;120;p21"/>
          <p:cNvSpPr/>
          <p:nvPr/>
        </p:nvSpPr>
        <p:spPr>
          <a:xfrm>
            <a:off x="4728216" y="1514090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review text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(Test data)</a:t>
            </a:r>
            <a:endParaRPr sz="1100" dirty="0"/>
          </a:p>
        </p:txBody>
      </p:sp>
      <p:sp>
        <p:nvSpPr>
          <p:cNvPr id="133" name="Google Shape;133;p21"/>
          <p:cNvSpPr/>
          <p:nvPr/>
        </p:nvSpPr>
        <p:spPr>
          <a:xfrm>
            <a:off x="6010650" y="2140953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0;p21"/>
          <p:cNvSpPr/>
          <p:nvPr/>
        </p:nvSpPr>
        <p:spPr>
          <a:xfrm>
            <a:off x="4728216" y="2410182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and aspect extract</a:t>
            </a:r>
            <a:endParaRPr sz="1100" dirty="0"/>
          </a:p>
        </p:txBody>
      </p:sp>
      <p:sp>
        <p:nvSpPr>
          <p:cNvPr id="30" name="Google Shape;120;p21"/>
          <p:cNvSpPr/>
          <p:nvPr/>
        </p:nvSpPr>
        <p:spPr>
          <a:xfrm>
            <a:off x="4723050" y="3306274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BIO format</a:t>
            </a:r>
            <a:endParaRPr sz="1100" dirty="0"/>
          </a:p>
        </p:txBody>
      </p:sp>
      <p:sp>
        <p:nvSpPr>
          <p:cNvPr id="31" name="Google Shape;120;p21"/>
          <p:cNvSpPr/>
          <p:nvPr/>
        </p:nvSpPr>
        <p:spPr>
          <a:xfrm>
            <a:off x="1066105" y="761704"/>
            <a:ext cx="6968692" cy="4016399"/>
          </a:xfrm>
          <a:prstGeom prst="rect">
            <a:avLst/>
          </a:prstGeom>
          <a:solidFill>
            <a:schemeClr val="lt1">
              <a:alpha val="0"/>
            </a:schemeClr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3" name="Google Shape;133;p21"/>
          <p:cNvSpPr/>
          <p:nvPr/>
        </p:nvSpPr>
        <p:spPr>
          <a:xfrm>
            <a:off x="6012700" y="3015887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4;p21"/>
          <p:cNvSpPr/>
          <p:nvPr/>
        </p:nvSpPr>
        <p:spPr>
          <a:xfrm>
            <a:off x="2149890" y="2404657"/>
            <a:ext cx="1562396" cy="730494"/>
          </a:xfrm>
          <a:prstGeom prst="flowChartMagneticDisk">
            <a:avLst/>
          </a:prstGeom>
          <a:solidFill>
            <a:schemeClr val="lt1"/>
          </a:solidFill>
          <a:ln w="28575" cap="flat" cmpd="sng">
            <a:solidFill>
              <a:srgbClr val="00B05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product aspect database </a:t>
            </a:r>
            <a:endParaRPr sz="1100" dirty="0">
              <a:solidFill>
                <a:schemeClr val="accent1"/>
              </a:solidFill>
            </a:endParaRPr>
          </a:p>
        </p:txBody>
      </p:sp>
      <p:sp>
        <p:nvSpPr>
          <p:cNvPr id="12" name="Google Shape;120;p21"/>
          <p:cNvSpPr/>
          <p:nvPr/>
        </p:nvSpPr>
        <p:spPr>
          <a:xfrm>
            <a:off x="1530688" y="1514090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review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terms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(Training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data)</a:t>
            </a:r>
            <a:endParaRPr sz="1100" dirty="0"/>
          </a:p>
        </p:txBody>
      </p:sp>
      <p:sp>
        <p:nvSpPr>
          <p:cNvPr id="2" name="Striped Right Arrow 1"/>
          <p:cNvSpPr/>
          <p:nvPr/>
        </p:nvSpPr>
        <p:spPr>
          <a:xfrm>
            <a:off x="3890051" y="2648865"/>
            <a:ext cx="660400" cy="242078"/>
          </a:xfrm>
          <a:prstGeom prst="striped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33;p21"/>
          <p:cNvSpPr/>
          <p:nvPr/>
        </p:nvSpPr>
        <p:spPr>
          <a:xfrm>
            <a:off x="2818288" y="2149334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2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107650" y="62250"/>
            <a:ext cx="42702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 sz="3200" dirty="0" smtClean="0"/>
              <a:t>Algorithm</a:t>
            </a:r>
            <a:r>
              <a:rPr lang="en-US" sz="3200" dirty="0"/>
              <a:t>s</a:t>
            </a:r>
            <a:endParaRPr sz="3200" dirty="0"/>
          </a:p>
        </p:txBody>
      </p:sp>
      <p:sp>
        <p:nvSpPr>
          <p:cNvPr id="149" name="Google Shape;149;p22"/>
          <p:cNvSpPr txBox="1"/>
          <p:nvPr/>
        </p:nvSpPr>
        <p:spPr>
          <a:xfrm>
            <a:off x="107650" y="1028700"/>
            <a:ext cx="44496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Domain product aspect database(DPAD) creation</a:t>
            </a:r>
            <a:r>
              <a:rPr lang="en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training data already given aspect terms. I use all those aspects to find aspect in test data. </a:t>
            </a:r>
          </a:p>
          <a:p>
            <a:pPr lvl="0"/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Conside</a:t>
            </a:r>
            <a:r>
              <a:rPr 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 below review and DPAD:</a:t>
            </a: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DPAD: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[“battery life” ,“size”,</a:t>
            </a:r>
            <a:r>
              <a:rPr lang="mr-I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……………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..]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 text: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​ The battery life is really good and its size is reasonable </a:t>
            </a: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 search aspect terms = [battery life, size]</a:t>
            </a: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736800" y="1028700"/>
            <a:ext cx="43422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Lato"/>
                <a:ea typeface="Lato"/>
                <a:cs typeface="Lato"/>
                <a:sym typeface="Lato"/>
              </a:rPr>
              <a:t>Aspect search in test data</a:t>
            </a: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:</a:t>
            </a:r>
            <a:endParaRPr lang="en-US" sz="1800" b="1" dirty="0" smtClean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Just take each aspect term from DPAD and search it in the test review, if that aspect present in the review take it as a aspect term of that review.</a:t>
            </a:r>
          </a:p>
        </p:txBody>
      </p:sp>
    </p:spTree>
    <p:extLst>
      <p:ext uri="{BB962C8B-B14F-4D97-AF65-F5344CB8AC3E}">
        <p14:creationId xmlns:p14="http://schemas.microsoft.com/office/powerpoint/2010/main" val="2540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673300" y="992490"/>
            <a:ext cx="4342200" cy="332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Class I: recall is very low, that mean this model only 14% correctly find out. But, precision is too good.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Class B: recall is good and precision </a:t>
            </a:r>
            <a:r>
              <a:rPr lang="en-US" sz="1800" dirty="0" err="1" smtClean="0">
                <a:latin typeface="Lato"/>
                <a:ea typeface="Lato"/>
                <a:cs typeface="Lato"/>
                <a:sym typeface="Lato"/>
              </a:rPr>
              <a:t>aslo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better then logic-2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4100" y="95700"/>
            <a:ext cx="4880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Evaluation</a:t>
            </a:r>
            <a:endParaRPr sz="3000" b="1" dirty="0" smtClean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55305"/>
              </p:ext>
            </p:extLst>
          </p:nvPr>
        </p:nvGraphicFramePr>
        <p:xfrm>
          <a:off x="113000" y="1157590"/>
          <a:ext cx="4344700" cy="272634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6800"/>
                <a:gridCol w="863600"/>
                <a:gridCol w="990600"/>
                <a:gridCol w="711200"/>
                <a:gridCol w="952500"/>
              </a:tblGrid>
              <a:tr h="532471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0.91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0.43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0.34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Logic-2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0.96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0.96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Logic-2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0.45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0.74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0.56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Logic-2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0.14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accent1"/>
                          </a:solidFill>
                        </a:rPr>
                        <a:t>0.24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711400" y="822100"/>
            <a:ext cx="43422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Lato"/>
                <a:ea typeface="Lato"/>
                <a:cs typeface="Lato"/>
                <a:sym typeface="Lato"/>
              </a:rPr>
              <a:t>Cons:</a:t>
            </a:r>
          </a:p>
          <a:p>
            <a:pPr marL="342900" lvl="0" indent="-342900">
              <a:buFont typeface="+mj-lt"/>
              <a:buAutoNum type="arabicPeriod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Completely wrong approach, because it not fulfill aspect term definition itself. </a:t>
            </a:r>
          </a:p>
          <a:p>
            <a:pPr marL="342900" lvl="0" indent="-342900">
              <a:buFont typeface="+mj-lt"/>
              <a:buAutoNum type="arabicPeriod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Failed to solve challenge-1.</a:t>
            </a:r>
          </a:p>
          <a:p>
            <a:pPr marL="342900" lvl="0" indent="-342900">
              <a:buFont typeface="+mj-lt"/>
              <a:buAutoNum type="arabicPeriod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Class I: recall is very very low.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4100" y="95700"/>
            <a:ext cx="4880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Logic 2: Pro and Cons</a:t>
            </a:r>
            <a:endParaRPr sz="3000" b="1" dirty="0" smtClean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62;p24"/>
          <p:cNvSpPr txBox="1"/>
          <p:nvPr/>
        </p:nvSpPr>
        <p:spPr>
          <a:xfrm>
            <a:off x="114000" y="923700"/>
            <a:ext cx="43422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Lato"/>
                <a:ea typeface="Lato"/>
                <a:cs typeface="Lato"/>
                <a:sym typeface="Lato"/>
              </a:rPr>
              <a:t>Pro: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Results is good compere to other logic.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Based on domain product aspect.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01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99050" y="124500"/>
            <a:ext cx="41028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3200" dirty="0"/>
              <a:t>Use case</a:t>
            </a:r>
            <a:endParaRPr dirty="0"/>
          </a:p>
        </p:txBody>
      </p:sp>
      <p:sp>
        <p:nvSpPr>
          <p:cNvPr id="99" name="Google Shape;99;p19"/>
          <p:cNvSpPr txBox="1"/>
          <p:nvPr/>
        </p:nvSpPr>
        <p:spPr>
          <a:xfrm>
            <a:off x="4784650" y="124500"/>
            <a:ext cx="4102800" cy="48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                    </a:t>
            </a:r>
            <a:r>
              <a:rPr lang="en-US" sz="1800" b="1" dirty="0" smtClean="0">
                <a:latin typeface="Lato"/>
                <a:ea typeface="Lato"/>
                <a:cs typeface="Lato"/>
                <a:sym typeface="Lato"/>
              </a:rPr>
              <a:t>General use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Case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 1: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Finding most important aspects. Aspect based review filtering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.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Case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Aspect based rating.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ase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Combine customer review based on aspect terms.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1800" b="1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1" dirty="0" smtClean="0">
                <a:latin typeface="Lato"/>
                <a:ea typeface="Lato"/>
                <a:cs typeface="Lato"/>
                <a:sym typeface="Lato"/>
              </a:rPr>
              <a:t>use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Case 1:  Based on 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most important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positive impact aspects, new 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marketing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strategy.</a:t>
            </a:r>
          </a:p>
          <a:p>
            <a:pPr lvl="0"/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Case 2: Product improvement.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" r="12639" b="6113"/>
          <a:stretch/>
        </p:blipFill>
        <p:spPr>
          <a:xfrm>
            <a:off x="98081" y="1498600"/>
            <a:ext cx="4440024" cy="22759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4500" y="2324100"/>
            <a:ext cx="2425700" cy="67310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745" y="2207750"/>
            <a:ext cx="1364210" cy="57355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14499" y="3238500"/>
            <a:ext cx="2823605" cy="5842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ptagon 1"/>
          <p:cNvSpPr/>
          <p:nvPr/>
        </p:nvSpPr>
        <p:spPr>
          <a:xfrm>
            <a:off x="4168104" y="2178800"/>
            <a:ext cx="342097" cy="223550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1</a:t>
            </a:r>
            <a:endParaRPr lang="en-US" b="1"/>
          </a:p>
        </p:txBody>
      </p:sp>
      <p:sp>
        <p:nvSpPr>
          <p:cNvPr id="10" name="Heptagon 9"/>
          <p:cNvSpPr/>
          <p:nvPr/>
        </p:nvSpPr>
        <p:spPr>
          <a:xfrm>
            <a:off x="1372402" y="1955250"/>
            <a:ext cx="342097" cy="223550"/>
          </a:xfrm>
          <a:prstGeom prst="hep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Heptagon 10"/>
          <p:cNvSpPr/>
          <p:nvPr/>
        </p:nvSpPr>
        <p:spPr>
          <a:xfrm>
            <a:off x="1352051" y="3098801"/>
            <a:ext cx="342097" cy="223550"/>
          </a:xfrm>
          <a:prstGeom prst="hep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91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6375" y="101200"/>
            <a:ext cx="8932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Logic </a:t>
            </a:r>
            <a:r>
              <a:rPr lang="en-US" dirty="0"/>
              <a:t>3</a:t>
            </a:r>
            <a:r>
              <a:rPr lang="en" dirty="0" smtClean="0"/>
              <a:t>:</a:t>
            </a:r>
            <a:r>
              <a:rPr lang="en-US" dirty="0" smtClean="0"/>
              <a:t> Combination of Logic-1 and Logic-2</a:t>
            </a:r>
            <a:endParaRPr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466500" y="909075"/>
            <a:ext cx="8457000" cy="3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Observation:</a:t>
            </a:r>
          </a:p>
          <a:p>
            <a:pPr marL="285750" lvl="5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Logic-1: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is not use domain product aspect and results is not good.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Logic-2: Not fulfill AT definition so it is wrong approach although it gives good results. But Class </a:t>
            </a:r>
            <a:r>
              <a:rPr lang="mr-I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I, recall is very low.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Goal:   </a:t>
            </a:r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emove all the cons of those two logics and get good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esults.</a:t>
            </a:r>
          </a:p>
          <a:p>
            <a:pPr marL="285750" lvl="0" indent="-285750">
              <a:buFont typeface="Arial" charset="0"/>
              <a:buChar char="•"/>
            </a:pP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Idea: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Combine both the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logic.</a:t>
            </a:r>
          </a:p>
          <a:p>
            <a:pPr marL="285750" lvl="0" indent="-285750">
              <a:buFont typeface="Arial" charset="0"/>
              <a:buChar char="•"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186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8550" y="0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-US" dirty="0" smtClean="0"/>
              <a:t>Logical workflow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120" name="Google Shape;120;p21"/>
          <p:cNvSpPr/>
          <p:nvPr/>
        </p:nvSpPr>
        <p:spPr>
          <a:xfrm>
            <a:off x="4748450" y="338391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review text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(Test data)</a:t>
            </a:r>
            <a:endParaRPr sz="1100" dirty="0"/>
          </a:p>
        </p:txBody>
      </p:sp>
      <p:sp>
        <p:nvSpPr>
          <p:cNvPr id="133" name="Google Shape;133;p21"/>
          <p:cNvSpPr/>
          <p:nvPr/>
        </p:nvSpPr>
        <p:spPr>
          <a:xfrm>
            <a:off x="6036050" y="940257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0;p21"/>
          <p:cNvSpPr/>
          <p:nvPr/>
        </p:nvSpPr>
        <p:spPr>
          <a:xfrm>
            <a:off x="4748450" y="2440588"/>
            <a:ext cx="2800800" cy="39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with domain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aspects</a:t>
            </a:r>
            <a:endParaRPr sz="1100" dirty="0"/>
          </a:p>
        </p:txBody>
      </p:sp>
      <p:sp>
        <p:nvSpPr>
          <p:cNvPr id="30" name="Google Shape;120;p21"/>
          <p:cNvSpPr/>
          <p:nvPr/>
        </p:nvSpPr>
        <p:spPr>
          <a:xfrm>
            <a:off x="4748450" y="4309727"/>
            <a:ext cx="2800800" cy="39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BIO format</a:t>
            </a:r>
            <a:endParaRPr sz="1100" dirty="0"/>
          </a:p>
        </p:txBody>
      </p:sp>
      <p:sp>
        <p:nvSpPr>
          <p:cNvPr id="11" name="Google Shape;124;p21"/>
          <p:cNvSpPr/>
          <p:nvPr/>
        </p:nvSpPr>
        <p:spPr>
          <a:xfrm>
            <a:off x="2213390" y="2363561"/>
            <a:ext cx="1562396" cy="730494"/>
          </a:xfrm>
          <a:prstGeom prst="flowChartMagneticDisk">
            <a:avLst/>
          </a:prstGeom>
          <a:solidFill>
            <a:schemeClr val="lt1"/>
          </a:solidFill>
          <a:ln w="28575" cap="flat" cmpd="sng">
            <a:solidFill>
              <a:srgbClr val="00B05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product aspect database </a:t>
            </a:r>
            <a:endParaRPr sz="1100" dirty="0">
              <a:solidFill>
                <a:schemeClr val="accent1"/>
              </a:solidFill>
            </a:endParaRPr>
          </a:p>
        </p:txBody>
      </p:sp>
      <p:sp>
        <p:nvSpPr>
          <p:cNvPr id="12" name="Google Shape;120;p21"/>
          <p:cNvSpPr/>
          <p:nvPr/>
        </p:nvSpPr>
        <p:spPr>
          <a:xfrm>
            <a:off x="1594188" y="1472994"/>
            <a:ext cx="2800800" cy="5881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review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terms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(Training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data)</a:t>
            </a:r>
            <a:endParaRPr sz="1100" dirty="0"/>
          </a:p>
        </p:txBody>
      </p:sp>
      <p:sp>
        <p:nvSpPr>
          <p:cNvPr id="2" name="Striped Right Arrow 1"/>
          <p:cNvSpPr/>
          <p:nvPr/>
        </p:nvSpPr>
        <p:spPr>
          <a:xfrm>
            <a:off x="3953551" y="2607769"/>
            <a:ext cx="660400" cy="242078"/>
          </a:xfrm>
          <a:prstGeom prst="striped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33;p21"/>
          <p:cNvSpPr/>
          <p:nvPr/>
        </p:nvSpPr>
        <p:spPr>
          <a:xfrm>
            <a:off x="2881788" y="2108238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0;p21"/>
          <p:cNvSpPr/>
          <p:nvPr/>
        </p:nvSpPr>
        <p:spPr>
          <a:xfrm>
            <a:off x="4748450" y="1168250"/>
            <a:ext cx="2800800" cy="40136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Syntactic dependencies analyzer</a:t>
            </a:r>
            <a:endParaRPr sz="1100" dirty="0"/>
          </a:p>
        </p:txBody>
      </p:sp>
      <p:sp>
        <p:nvSpPr>
          <p:cNvPr id="14" name="Google Shape;120;p21"/>
          <p:cNvSpPr/>
          <p:nvPr/>
        </p:nvSpPr>
        <p:spPr>
          <a:xfrm>
            <a:off x="4748450" y="1805299"/>
            <a:ext cx="2800800" cy="39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100" dirty="0"/>
          </a:p>
        </p:txBody>
      </p:sp>
      <p:sp>
        <p:nvSpPr>
          <p:cNvPr id="16" name="Google Shape;120;p21"/>
          <p:cNvSpPr/>
          <p:nvPr/>
        </p:nvSpPr>
        <p:spPr>
          <a:xfrm>
            <a:off x="4748450" y="3072277"/>
            <a:ext cx="2800800" cy="39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combiner</a:t>
            </a:r>
            <a:endParaRPr sz="1100" dirty="0"/>
          </a:p>
        </p:txBody>
      </p:sp>
      <p:sp>
        <p:nvSpPr>
          <p:cNvPr id="17" name="Google Shape;120;p21"/>
          <p:cNvSpPr/>
          <p:nvPr/>
        </p:nvSpPr>
        <p:spPr>
          <a:xfrm>
            <a:off x="4748450" y="3691002"/>
            <a:ext cx="2800800" cy="39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pruning</a:t>
            </a:r>
            <a:endParaRPr sz="1100" dirty="0"/>
          </a:p>
        </p:txBody>
      </p:sp>
      <p:sp>
        <p:nvSpPr>
          <p:cNvPr id="24" name="Google Shape;133;p21"/>
          <p:cNvSpPr/>
          <p:nvPr/>
        </p:nvSpPr>
        <p:spPr>
          <a:xfrm>
            <a:off x="6036050" y="1597099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33;p21"/>
          <p:cNvSpPr/>
          <p:nvPr/>
        </p:nvSpPr>
        <p:spPr>
          <a:xfrm>
            <a:off x="6036050" y="2236087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33;p21"/>
          <p:cNvSpPr/>
          <p:nvPr/>
        </p:nvSpPr>
        <p:spPr>
          <a:xfrm>
            <a:off x="6036050" y="2847284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33;p21"/>
          <p:cNvSpPr/>
          <p:nvPr/>
        </p:nvSpPr>
        <p:spPr>
          <a:xfrm>
            <a:off x="6036050" y="3488670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3;p21"/>
          <p:cNvSpPr/>
          <p:nvPr/>
        </p:nvSpPr>
        <p:spPr>
          <a:xfrm>
            <a:off x="6036050" y="4101527"/>
            <a:ext cx="225600" cy="20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8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107650" y="315900"/>
            <a:ext cx="42702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 sz="3200" dirty="0"/>
              <a:t>Algorithm: Syntactic rules</a:t>
            </a:r>
            <a:endParaRPr sz="3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sz="3200" dirty="0"/>
          </a:p>
        </p:txBody>
      </p:sp>
      <p:sp>
        <p:nvSpPr>
          <p:cNvPr id="149" name="Google Shape;149;p22"/>
          <p:cNvSpPr txBox="1"/>
          <p:nvPr/>
        </p:nvSpPr>
        <p:spPr>
          <a:xfrm>
            <a:off x="107650" y="1028700"/>
            <a:ext cx="44496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endParaRPr lang="en-US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Nominal</a:t>
            </a:r>
            <a:r>
              <a:rPr lang="en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r>
              <a:rPr lang="en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aspect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the subject of the 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opinion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Noun compound modifier: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Noun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that serves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modify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head noun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Adjectival modifier</a:t>
            </a: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opinion is an adjectival modifier of the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aspect.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Direct </a:t>
            </a: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object: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target is the direct object of the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opinion.</a:t>
            </a:r>
            <a:endParaRPr lang="en-US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736800" y="466500"/>
            <a:ext cx="43422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Stanford Parser: In build syntactic rules tool.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Stanford Parser notation: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mr-IN" sz="1800" dirty="0" smtClean="0">
                <a:latin typeface="Lato"/>
                <a:ea typeface="Lato"/>
                <a:cs typeface="Lato"/>
                <a:sym typeface="Lato"/>
              </a:rPr>
              <a:t>((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good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'JJ'), 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nsubj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life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'NN</a:t>
            </a:r>
            <a:r>
              <a:rPr lang="mr-IN" sz="1800" dirty="0" smtClean="0">
                <a:latin typeface="Lato"/>
                <a:ea typeface="Lato"/>
                <a:cs typeface="Lato"/>
                <a:sym typeface="Lato"/>
              </a:rPr>
              <a:t>'))</a:t>
            </a: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(('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reasonable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'JJ'), 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nsubj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size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'NN</a:t>
            </a:r>
            <a:r>
              <a:rPr lang="mr-IN" sz="1800" dirty="0" smtClean="0">
                <a:latin typeface="Lato"/>
                <a:ea typeface="Lato"/>
                <a:cs typeface="Lato"/>
                <a:sym typeface="Lato"/>
              </a:rPr>
              <a:t>'))</a:t>
            </a: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(('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life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'NN'), 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compound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('</a:t>
            </a:r>
            <a:r>
              <a:rPr lang="mr-IN" sz="1800" dirty="0" err="1">
                <a:latin typeface="Lato"/>
                <a:ea typeface="Lato"/>
                <a:cs typeface="Lato"/>
                <a:sym typeface="Lato"/>
              </a:rPr>
              <a:t>battery</a:t>
            </a:r>
            <a:r>
              <a:rPr lang="mr-IN" sz="1800" dirty="0">
                <a:latin typeface="Lato"/>
                <a:ea typeface="Lato"/>
                <a:cs typeface="Lato"/>
                <a:sym typeface="Lato"/>
              </a:rPr>
              <a:t>', 'NN'))</a:t>
            </a:r>
            <a:endParaRPr sz="1800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Using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the above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notations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we an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aspect-opinion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pair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This type of several syntactic rules we use to create aspect-opinion pair.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59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6375" y="101200"/>
            <a:ext cx="8932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Algorithm</a:t>
            </a:r>
            <a:r>
              <a:rPr lang="en" dirty="0" smtClean="0"/>
              <a:t>:</a:t>
            </a:r>
            <a:r>
              <a:rPr lang="en-US" dirty="0"/>
              <a:t> Aspect terms extractor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24275" y="702700"/>
            <a:ext cx="8457000" cy="4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Consider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product review and aspect 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terms:</a:t>
            </a: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400"/>
              </a:spcBef>
              <a:buSzPts val="1100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text: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​ The battery life is really good and its size is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reasonable</a:t>
            </a:r>
          </a:p>
          <a:p>
            <a:pPr lvl="0">
              <a:lnSpc>
                <a:spcPct val="150000"/>
              </a:lnSpc>
            </a:pP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 aspect terms: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{battery life, size}</a:t>
            </a:r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the above text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“good”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“reasonable”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opinion word and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“battery life”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“size”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aspects.    </a:t>
            </a:r>
          </a:p>
          <a:p>
            <a:pPr lvl="0"/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95237" y="1657260"/>
          <a:ext cx="6096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9463"/>
                <a:gridCol w="2206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Stanford Parser</a:t>
                      </a:r>
                      <a:r>
                        <a:rPr lang="en-US" baseline="0" dirty="0" smtClean="0"/>
                        <a:t> 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Extracted aspect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good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'JJ'), 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b="1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nsubj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life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'NN'))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reasonable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'JJ'), 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b="1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nsubj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'NN'))</a:t>
                      </a:r>
                      <a:r>
                        <a:rPr lang="en-US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life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'NN'), 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b="1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compound</a:t>
                      </a:r>
                      <a:r>
                        <a:rPr lang="mr-IN" sz="1400" b="1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('</a:t>
                      </a:r>
                      <a:r>
                        <a:rPr lang="mr-IN" sz="1400" dirty="0" err="1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battery</a:t>
                      </a:r>
                      <a:r>
                        <a:rPr lang="mr-IN" sz="1400" dirty="0" smtClean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', 'NN'))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 life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6375" y="101200"/>
            <a:ext cx="8932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Algorithm</a:t>
            </a:r>
            <a:r>
              <a:rPr lang="en" dirty="0" smtClean="0"/>
              <a:t>:</a:t>
            </a:r>
            <a:r>
              <a:rPr lang="en-US" dirty="0"/>
              <a:t> </a:t>
            </a:r>
            <a:r>
              <a:rPr lang="en-US" dirty="0" smtClean="0"/>
              <a:t>Link with domain aspect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24275" y="702700"/>
            <a:ext cx="8457000" cy="4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100"/>
              <a:buFont typeface="Arial" charset="0"/>
              <a:buChar char="•"/>
            </a:pP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100"/>
              <a:buFont typeface="Arial" charset="0"/>
              <a:buChar char="•"/>
            </a:pPr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100"/>
              <a:buFont typeface="Arial" charset="0"/>
              <a:buChar char="•"/>
            </a:pP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100"/>
              <a:buFont typeface="Arial" charset="0"/>
              <a:buChar char="•"/>
            </a:pPr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100"/>
              <a:buFont typeface="Arial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 aspects got from aspect extractor just filter it.</a:t>
            </a:r>
          </a:p>
          <a:p>
            <a:pPr marL="285750" lvl="0" indent="-285750">
              <a:buSzPts val="1100"/>
              <a:buFont typeface="Arial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ake only those aspects, also present in domain product aspects database.  </a:t>
            </a: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400"/>
              </a:spcBef>
              <a:buSzPts val="1100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</a:p>
          <a:p>
            <a:pPr lvl="0"/>
            <a:endParaRPr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553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6375" y="101200"/>
            <a:ext cx="8932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Algorithm</a:t>
            </a:r>
            <a:r>
              <a:rPr lang="en" dirty="0" smtClean="0"/>
              <a:t>:</a:t>
            </a:r>
            <a:r>
              <a:rPr lang="en-US" dirty="0"/>
              <a:t> </a:t>
            </a:r>
            <a:r>
              <a:rPr lang="en-US" dirty="0" smtClean="0"/>
              <a:t>Aspect combiner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4" name="Google Shape;73;p15"/>
          <p:cNvSpPr txBox="1">
            <a:spLocks noGrp="1"/>
          </p:cNvSpPr>
          <p:nvPr>
            <p:ph type="body" idx="1"/>
          </p:nvPr>
        </p:nvSpPr>
        <p:spPr>
          <a:xfrm>
            <a:off x="0" y="706900"/>
            <a:ext cx="9298925" cy="4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Aspect term can be composed of more than one token so how I deal </a:t>
            </a:r>
            <a:r>
              <a:rPr lang="en-US" dirty="0" smtClean="0"/>
              <a:t>with?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Syntactic </a:t>
            </a:r>
            <a:r>
              <a:rPr lang="en-US" b="1" dirty="0"/>
              <a:t>dependency rule </a:t>
            </a:r>
            <a:r>
              <a:rPr lang="en" b="1" dirty="0" smtClean="0"/>
              <a:t>: </a:t>
            </a:r>
            <a:endParaRPr lang="en-US" b="1" dirty="0" smtClean="0"/>
          </a:p>
          <a:p>
            <a:pPr marL="971550" lvl="1" indent="-285750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mr-IN" dirty="0" smtClean="0"/>
              <a:t>((</a:t>
            </a:r>
            <a:r>
              <a:rPr lang="mr-IN" dirty="0"/>
              <a:t>'</a:t>
            </a:r>
            <a:r>
              <a:rPr lang="mr-IN" dirty="0" err="1"/>
              <a:t>life</a:t>
            </a:r>
            <a:r>
              <a:rPr lang="mr-IN" dirty="0"/>
              <a:t>', 'NN'), </a:t>
            </a:r>
            <a:r>
              <a:rPr lang="mr-IN" b="1" dirty="0"/>
              <a:t>'</a:t>
            </a:r>
            <a:r>
              <a:rPr lang="mr-IN" b="1" dirty="0" err="1"/>
              <a:t>compound</a:t>
            </a:r>
            <a:r>
              <a:rPr lang="mr-IN" b="1" dirty="0"/>
              <a:t>', </a:t>
            </a:r>
            <a:r>
              <a:rPr lang="mr-IN" dirty="0"/>
              <a:t>('</a:t>
            </a:r>
            <a:r>
              <a:rPr lang="mr-IN" dirty="0" err="1"/>
              <a:t>battery</a:t>
            </a:r>
            <a:r>
              <a:rPr lang="mr-IN" dirty="0"/>
              <a:t>', 'NN')) </a:t>
            </a:r>
            <a:r>
              <a:rPr lang="en-US" dirty="0" smtClean="0"/>
              <a:t>             </a:t>
            </a:r>
            <a:r>
              <a:rPr lang="en-US" dirty="0"/>
              <a:t> </a:t>
            </a:r>
            <a:r>
              <a:rPr lang="en-US" b="1" dirty="0" smtClean="0"/>
              <a:t>battery life </a:t>
            </a:r>
            <a:endParaRPr lang="en-US" b="1" dirty="0" smtClean="0"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lang="en-US" b="1" dirty="0" smtClean="0"/>
              <a:t>Sentence POS tag sequence:</a:t>
            </a:r>
            <a:endParaRPr b="1" dirty="0" smtClean="0"/>
          </a:p>
          <a:p>
            <a:pPr marL="1028700" lvl="1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b="1" dirty="0" smtClean="0"/>
              <a:t>Noun </a:t>
            </a:r>
            <a:r>
              <a:rPr lang="en-US" b="1" dirty="0"/>
              <a:t>followed by </a:t>
            </a:r>
            <a:r>
              <a:rPr lang="en-US" b="1" dirty="0" smtClean="0"/>
              <a:t>Noun:</a:t>
            </a:r>
          </a:p>
          <a:p>
            <a:pPr marL="1485900" lvl="2" indent="-342900">
              <a:spcBef>
                <a:spcPts val="400"/>
              </a:spcBef>
              <a:buFont typeface="Arial" charset="0"/>
              <a:buChar char="•"/>
            </a:pPr>
            <a:r>
              <a:rPr lang="mr-IN" dirty="0" smtClean="0"/>
              <a:t>[('</a:t>
            </a:r>
            <a:r>
              <a:rPr lang="mr-IN" dirty="0" smtClean="0">
                <a:solidFill>
                  <a:srgbClr val="00B050"/>
                </a:solidFill>
              </a:rPr>
              <a:t>The</a:t>
            </a:r>
            <a:r>
              <a:rPr lang="mr-IN" dirty="0" smtClean="0"/>
              <a:t>', 'DT'),</a:t>
            </a:r>
            <a:r>
              <a:rPr lang="en-US" dirty="0" smtClean="0"/>
              <a:t> </a:t>
            </a:r>
            <a:r>
              <a:rPr lang="mr-IN" b="1" dirty="0" smtClean="0"/>
              <a:t>('</a:t>
            </a:r>
            <a:r>
              <a:rPr lang="mr-IN" b="1" dirty="0" err="1" smtClean="0">
                <a:solidFill>
                  <a:srgbClr val="00B050"/>
                </a:solidFill>
              </a:rPr>
              <a:t>battery</a:t>
            </a:r>
            <a:r>
              <a:rPr lang="mr-IN" b="1" dirty="0" smtClean="0"/>
              <a:t>', '</a:t>
            </a:r>
            <a:r>
              <a:rPr lang="mr-IN" b="1" dirty="0" smtClean="0">
                <a:solidFill>
                  <a:schemeClr val="tx1">
                    <a:lumMod val="75000"/>
                  </a:schemeClr>
                </a:solidFill>
              </a:rPr>
              <a:t>NN</a:t>
            </a:r>
            <a:r>
              <a:rPr lang="mr-IN" b="1" dirty="0" smtClean="0"/>
              <a:t>'), ('</a:t>
            </a:r>
            <a:r>
              <a:rPr lang="mr-IN" b="1" dirty="0" err="1" smtClean="0">
                <a:solidFill>
                  <a:srgbClr val="00B050"/>
                </a:solidFill>
              </a:rPr>
              <a:t>life</a:t>
            </a:r>
            <a:r>
              <a:rPr lang="mr-IN" b="1" dirty="0" smtClean="0"/>
              <a:t>', '</a:t>
            </a:r>
            <a:r>
              <a:rPr lang="mr-IN" b="1" dirty="0" smtClean="0">
                <a:solidFill>
                  <a:schemeClr val="tx1">
                    <a:lumMod val="75000"/>
                  </a:schemeClr>
                </a:solidFill>
              </a:rPr>
              <a:t>NN</a:t>
            </a:r>
            <a:r>
              <a:rPr lang="mr-IN" b="1" dirty="0" smtClean="0"/>
              <a:t>'),</a:t>
            </a:r>
            <a:r>
              <a:rPr lang="en-US" b="1" dirty="0" smtClean="0"/>
              <a:t> </a:t>
            </a:r>
            <a:r>
              <a:rPr lang="mr-IN" dirty="0" smtClean="0"/>
              <a:t>('</a:t>
            </a:r>
            <a:r>
              <a:rPr lang="mr-IN" dirty="0" err="1" smtClean="0">
                <a:solidFill>
                  <a:srgbClr val="00B050"/>
                </a:solidFill>
              </a:rPr>
              <a:t>is</a:t>
            </a:r>
            <a:r>
              <a:rPr lang="mr-IN" dirty="0" smtClean="0"/>
              <a:t>', 'VBZ'),('</a:t>
            </a:r>
            <a:r>
              <a:rPr lang="mr-IN" dirty="0" err="1" smtClean="0">
                <a:solidFill>
                  <a:srgbClr val="00B050"/>
                </a:solidFill>
              </a:rPr>
              <a:t>really</a:t>
            </a:r>
            <a:r>
              <a:rPr lang="mr-IN" dirty="0" smtClean="0"/>
              <a:t>', 'RB'),('</a:t>
            </a:r>
            <a:r>
              <a:rPr lang="mr-IN" dirty="0" err="1" smtClean="0">
                <a:solidFill>
                  <a:srgbClr val="00B050"/>
                </a:solidFill>
              </a:rPr>
              <a:t>good</a:t>
            </a:r>
            <a:r>
              <a:rPr lang="mr-IN" dirty="0" smtClean="0"/>
              <a:t>', 'JJ')]</a:t>
            </a:r>
            <a:r>
              <a:rPr lang="en-US" dirty="0" smtClean="0"/>
              <a:t>.            </a:t>
            </a:r>
            <a:r>
              <a:rPr lang="en-US" b="1" dirty="0" smtClean="0"/>
              <a:t>Battery life</a:t>
            </a:r>
            <a:endParaRPr b="1" dirty="0" smtClean="0"/>
          </a:p>
          <a:p>
            <a:pPr marL="1028700" lvl="1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Noun followed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by Cardinal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number:</a:t>
            </a:r>
          </a:p>
          <a:p>
            <a:pPr marL="1485900" lvl="2" indent="-342900">
              <a:spcBef>
                <a:spcPts val="400"/>
              </a:spcBef>
              <a:buFont typeface="Arial" charset="0"/>
              <a:buChar char="•"/>
            </a:pPr>
            <a:r>
              <a:rPr lang="mr-IN" dirty="0">
                <a:solidFill>
                  <a:schemeClr val="tx2">
                    <a:lumMod val="50000"/>
                  </a:schemeClr>
                </a:solidFill>
              </a:rPr>
              <a:t>[('</a:t>
            </a:r>
            <a:r>
              <a:rPr lang="mr-IN" dirty="0">
                <a:solidFill>
                  <a:srgbClr val="00B050"/>
                </a:solidFill>
              </a:rPr>
              <a:t>I</a:t>
            </a:r>
            <a:r>
              <a:rPr lang="mr-IN" dirty="0">
                <a:solidFill>
                  <a:schemeClr val="tx2">
                    <a:lumMod val="50000"/>
                  </a:schemeClr>
                </a:solidFill>
              </a:rPr>
              <a:t>', 'PRP'), ('</a:t>
            </a:r>
            <a:r>
              <a:rPr lang="mr-IN" dirty="0" err="1">
                <a:solidFill>
                  <a:srgbClr val="00B050"/>
                </a:solidFill>
              </a:rPr>
              <a:t>like</a:t>
            </a:r>
            <a:r>
              <a:rPr lang="mr-IN" dirty="0">
                <a:solidFill>
                  <a:schemeClr val="tx2">
                    <a:lumMod val="50000"/>
                  </a:schemeClr>
                </a:solidFill>
              </a:rPr>
              <a:t>', 'VBP'), </a:t>
            </a:r>
            <a:r>
              <a:rPr lang="mr-IN" b="1" dirty="0">
                <a:solidFill>
                  <a:schemeClr val="tx2">
                    <a:lumMod val="50000"/>
                  </a:schemeClr>
                </a:solidFill>
              </a:rPr>
              <a:t>('</a:t>
            </a:r>
            <a:r>
              <a:rPr lang="mr-IN" b="1" dirty="0" err="1">
                <a:solidFill>
                  <a:srgbClr val="00B050"/>
                </a:solidFill>
              </a:rPr>
              <a:t>windows</a:t>
            </a:r>
            <a:r>
              <a:rPr lang="mr-IN" b="1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mr-IN" b="1" dirty="0">
                <a:solidFill>
                  <a:srgbClr val="FF0000"/>
                </a:solidFill>
              </a:rPr>
              <a:t>NNS</a:t>
            </a:r>
            <a:r>
              <a:rPr lang="mr-IN" b="1" dirty="0">
                <a:solidFill>
                  <a:schemeClr val="tx2">
                    <a:lumMod val="50000"/>
                  </a:schemeClr>
                </a:solidFill>
              </a:rPr>
              <a:t>'), ('</a:t>
            </a:r>
            <a:r>
              <a:rPr lang="mr-IN" b="1" dirty="0">
                <a:solidFill>
                  <a:srgbClr val="00B050"/>
                </a:solidFill>
              </a:rPr>
              <a:t>8</a:t>
            </a:r>
            <a:r>
              <a:rPr lang="mr-IN" b="1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mr-IN" b="1" dirty="0">
                <a:solidFill>
                  <a:srgbClr val="FF0000"/>
                </a:solidFill>
              </a:rPr>
              <a:t>CD</a:t>
            </a:r>
            <a:r>
              <a:rPr lang="mr-IN" b="1" dirty="0" smtClean="0">
                <a:solidFill>
                  <a:schemeClr val="tx2">
                    <a:lumMod val="50000"/>
                  </a:schemeClr>
                </a:solidFill>
              </a:rPr>
              <a:t>')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         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Windows 8</a:t>
            </a:r>
            <a:endParaRPr lang="mr-IN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b="1" dirty="0" smtClean="0"/>
              <a:t>Noun before Noun</a:t>
            </a:r>
            <a:endParaRPr b="1" dirty="0" smtClean="0"/>
          </a:p>
          <a:p>
            <a:pPr marL="971550" lvl="1" indent="-285750">
              <a:spcBef>
                <a:spcPts val="400"/>
              </a:spcBef>
              <a:buFont typeface="Arial" charset="0"/>
              <a:buChar char="•"/>
            </a:pPr>
            <a:endParaRPr dirty="0"/>
          </a:p>
        </p:txBody>
      </p:sp>
      <p:sp>
        <p:nvSpPr>
          <p:cNvPr id="2" name="Striped Right Arrow 1"/>
          <p:cNvSpPr/>
          <p:nvPr/>
        </p:nvSpPr>
        <p:spPr>
          <a:xfrm>
            <a:off x="4394200" y="1854200"/>
            <a:ext cx="406400" cy="15240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7759700" y="3009900"/>
            <a:ext cx="406400" cy="15240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>
            <a:off x="5969000" y="3683000"/>
            <a:ext cx="406400" cy="15240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6375" y="101200"/>
            <a:ext cx="8932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Algorithm</a:t>
            </a:r>
            <a:r>
              <a:rPr lang="en" dirty="0" smtClean="0"/>
              <a:t>:</a:t>
            </a:r>
            <a:r>
              <a:rPr lang="en-US" dirty="0"/>
              <a:t> </a:t>
            </a:r>
            <a:r>
              <a:rPr lang="en-US" dirty="0"/>
              <a:t>Aspect pruning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4" name="Google Shape;73;p15"/>
          <p:cNvSpPr txBox="1">
            <a:spLocks noGrp="1"/>
          </p:cNvSpPr>
          <p:nvPr>
            <p:ph type="body" idx="1"/>
          </p:nvPr>
        </p:nvSpPr>
        <p:spPr>
          <a:xfrm>
            <a:off x="86375" y="702700"/>
            <a:ext cx="9090900" cy="4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Some cases, redundant aspect could be extract, lets consider below aspect term list:</a:t>
            </a:r>
          </a:p>
          <a:p>
            <a:pPr lvl="0"/>
            <a:endParaRPr lang="en-US" dirty="0" smtClean="0"/>
          </a:p>
          <a:p>
            <a:pPr lvl="0"/>
            <a:r>
              <a:rPr lang="en-US" sz="1600" b="1" dirty="0" smtClean="0"/>
              <a:t>Extracted aspect terms: </a:t>
            </a:r>
            <a:r>
              <a:rPr lang="en-US" sz="1600" dirty="0" smtClean="0"/>
              <a:t>[</a:t>
            </a:r>
            <a:r>
              <a:rPr lang="en-US" sz="1600" b="1" dirty="0" smtClean="0"/>
              <a:t>battery </a:t>
            </a:r>
            <a:r>
              <a:rPr lang="en-US" sz="1600" b="1" dirty="0" smtClean="0">
                <a:solidFill>
                  <a:srgbClr val="FF0000"/>
                </a:solidFill>
              </a:rPr>
              <a:t>life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FF0000"/>
                </a:solidFill>
              </a:rPr>
              <a:t>life</a:t>
            </a:r>
            <a:r>
              <a:rPr lang="en-US" sz="1600" dirty="0" smtClean="0"/>
              <a:t>, size] </a:t>
            </a:r>
            <a:endParaRPr lang="en-US" sz="1600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Now, you can see “life” aspect already included in “battery life”.</a:t>
            </a:r>
          </a:p>
          <a:p>
            <a:pPr lvl="0"/>
            <a:endParaRPr lang="en-US" sz="1600" b="1" dirty="0" smtClean="0"/>
          </a:p>
          <a:p>
            <a:pPr lvl="0"/>
            <a:r>
              <a:rPr lang="en-US" sz="1600" b="1" dirty="0" smtClean="0"/>
              <a:t>After removing redundant aspect</a:t>
            </a:r>
            <a:r>
              <a:rPr lang="en" sz="1600" b="1" dirty="0" smtClean="0"/>
              <a:t>:</a:t>
            </a:r>
            <a:r>
              <a:rPr lang="en-US" sz="1600" b="1" dirty="0"/>
              <a:t> </a:t>
            </a:r>
            <a:r>
              <a:rPr lang="en-US" sz="1600" dirty="0"/>
              <a:t>[battery life, life, size]</a:t>
            </a:r>
            <a:r>
              <a:rPr lang="en" sz="1600" dirty="0" smtClean="0"/>
              <a:t> 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endParaRPr lang="en-US" sz="1600" dirty="0" smtClean="0"/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Last: </a:t>
            </a:r>
            <a:r>
              <a:rPr lang="en-US" sz="1600" dirty="0" smtClean="0"/>
              <a:t>convert to BIO format and evaluate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244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673300" y="992490"/>
            <a:ext cx="4342200" cy="332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Class I: Now recall is reasonable and  precision is good.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Class B: recall is good and precision also better then logic-2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4100" y="95700"/>
            <a:ext cx="4880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Evaluation</a:t>
            </a:r>
            <a:endParaRPr sz="3000" b="1" dirty="0" smtClean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84570"/>
              </p:ext>
            </p:extLst>
          </p:nvPr>
        </p:nvGraphicFramePr>
        <p:xfrm>
          <a:off x="125550" y="792808"/>
          <a:ext cx="4344700" cy="382328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6800"/>
                <a:gridCol w="863600"/>
                <a:gridCol w="990600"/>
                <a:gridCol w="711200"/>
                <a:gridCol w="952500"/>
              </a:tblGrid>
              <a:tr h="532471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alpha val="90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0.91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0.43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0.34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Logic-2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0.96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0.96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Logic-2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0.45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0.74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0.56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Logic-2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accent1"/>
                          </a:solidFill>
                        </a:rPr>
                        <a:t>0.14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accent1"/>
                          </a:solidFill>
                        </a:rPr>
                        <a:t>0.24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0.96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0.99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/>
                          </a:solidFill>
                        </a:rPr>
                        <a:t>0.97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0.72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0.64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0.68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5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Logic-3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0.79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0.43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0.56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60925" y="0"/>
            <a:ext cx="45453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 sz="3000" dirty="0"/>
              <a:t>Evaluation</a:t>
            </a:r>
            <a:r>
              <a:rPr lang="en" sz="3000" dirty="0" smtClean="0"/>
              <a:t>:</a:t>
            </a:r>
            <a:r>
              <a:rPr lang="en-US" sz="3000" dirty="0" smtClean="0"/>
              <a:t> All three logic</a:t>
            </a:r>
            <a:endParaRPr dirty="0"/>
          </a:p>
        </p:txBody>
      </p:sp>
      <p:sp>
        <p:nvSpPr>
          <p:cNvPr id="220" name="Google Shape;220;p32"/>
          <p:cNvSpPr txBox="1"/>
          <p:nvPr/>
        </p:nvSpPr>
        <p:spPr>
          <a:xfrm>
            <a:off x="4726775" y="666750"/>
            <a:ext cx="4214700" cy="3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lnSpc>
                <a:spcPct val="115000"/>
              </a:lnSpc>
              <a:buSzPts val="1800"/>
              <a:buFont typeface="Lato"/>
              <a:buChar char="●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n this 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multi-class setting, I take Micro-average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Method.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Logic </a:t>
            </a:r>
            <a:r>
              <a:rPr lang="mr-IN" sz="1800" dirty="0" smtClean="0"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3 performs best in terms of every evaluation </a:t>
            </a:r>
            <a:r>
              <a:rPr lang="en-US" sz="1800" dirty="0" err="1" smtClean="0">
                <a:latin typeface="Lato"/>
                <a:ea typeface="Lato"/>
                <a:cs typeface="Lato"/>
                <a:sym typeface="Lato"/>
              </a:rPr>
              <a:t>matrics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. 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5" y="966820"/>
            <a:ext cx="4318000" cy="3388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6375" y="101200"/>
            <a:ext cx="8932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Features work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4" name="Google Shape;73;p15"/>
          <p:cNvSpPr txBox="1">
            <a:spLocks noGrp="1"/>
          </p:cNvSpPr>
          <p:nvPr>
            <p:ph type="body" idx="1"/>
          </p:nvPr>
        </p:nvSpPr>
        <p:spPr>
          <a:xfrm>
            <a:off x="86375" y="702700"/>
            <a:ext cx="9090900" cy="4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342900"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b="1" dirty="0" smtClean="0"/>
              <a:t>Syntactical relations:</a:t>
            </a:r>
          </a:p>
          <a:p>
            <a:pPr marL="1028700" lvl="1" indent="-342900">
              <a:buClr>
                <a:schemeClr val="tx2">
                  <a:lumMod val="50000"/>
                </a:schemeClr>
              </a:buClr>
              <a:buSzPct val="100000"/>
              <a:buFont typeface="Arial" charset="0"/>
              <a:buChar char="•"/>
            </a:pPr>
            <a:r>
              <a:rPr lang="en-US" sz="1600" b="1" dirty="0" smtClean="0"/>
              <a:t> </a:t>
            </a:r>
            <a:r>
              <a:rPr lang="en-US" sz="1600" dirty="0" smtClean="0"/>
              <a:t>Can </a:t>
            </a:r>
            <a:r>
              <a:rPr lang="en-US" sz="1600" dirty="0"/>
              <a:t>be improved further on by looking up more combined patterns </a:t>
            </a:r>
            <a:r>
              <a:rPr lang="en-US" sz="1600" dirty="0" smtClean="0"/>
              <a:t>and </a:t>
            </a:r>
            <a:r>
              <a:rPr lang="en-US" sz="1600" dirty="0"/>
              <a:t>I have a gut feeling there are more combined patterns out there.</a:t>
            </a:r>
            <a:endParaRPr lang="en-US" sz="1600" dirty="0" smtClean="0"/>
          </a:p>
          <a:p>
            <a:pPr marL="571500" lvl="0" indent="-342900">
              <a:buFont typeface="+mj-lt"/>
              <a:buAutoNum type="arabicPeriod"/>
            </a:pPr>
            <a:endParaRPr lang="en-US" sz="1600" b="1" dirty="0" smtClean="0"/>
          </a:p>
          <a:p>
            <a:pPr marL="571500" lvl="0" indent="-342900">
              <a:buFont typeface="+mj-lt"/>
              <a:buAutoNum type="arabicPeriod"/>
            </a:pPr>
            <a:r>
              <a:rPr lang="en-US" b="1" dirty="0"/>
              <a:t>Aspect term </a:t>
            </a:r>
            <a:r>
              <a:rPr lang="en-US" b="1" dirty="0" smtClean="0"/>
              <a:t>with multiple token: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US" sz="1600" dirty="0" smtClean="0"/>
              <a:t>Yes, this part also we can improve by adding more POS tag pattern.</a:t>
            </a:r>
          </a:p>
          <a:p>
            <a:pPr marL="1028700" lvl="1" indent="-342900">
              <a:buFont typeface="Arial" charset="0"/>
              <a:buChar char="•"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3347212"/>
            <a:ext cx="1816100" cy="15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68150" y="1042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 dirty="0"/>
              <a:t>Problem Definition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6550" y="682525"/>
            <a:ext cx="9090900" cy="4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Aspect </a:t>
            </a:r>
            <a:r>
              <a:rPr lang="en" dirty="0" smtClean="0"/>
              <a:t>Term: </a:t>
            </a:r>
            <a:endParaRPr lang="en-US" dirty="0" smtClean="0"/>
          </a:p>
          <a:p>
            <a:pPr marL="971550" lvl="1" indent="-285750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pinionated expressions.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lang="en" dirty="0" smtClean="0"/>
              <a:t>Definition</a:t>
            </a:r>
            <a:endParaRPr dirty="0" smtClean="0"/>
          </a:p>
          <a:p>
            <a:pPr marL="971550" marR="0" lvl="1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 charset="0"/>
              <a:buChar char="•"/>
            </a:pPr>
            <a:r>
              <a:rPr lang="en" dirty="0" smtClean="0"/>
              <a:t>It </a:t>
            </a:r>
            <a:r>
              <a:rPr lang="en" dirty="0"/>
              <a:t>is the task of automatically </a:t>
            </a:r>
            <a:r>
              <a:rPr lang="en-US" dirty="0" smtClean="0"/>
              <a:t>extract</a:t>
            </a:r>
            <a:r>
              <a:rPr lang="en" dirty="0" smtClean="0"/>
              <a:t> </a:t>
            </a:r>
            <a:r>
              <a:rPr lang="en-US" dirty="0" smtClean="0"/>
              <a:t>aspect term </a:t>
            </a:r>
            <a:r>
              <a:rPr lang="en" dirty="0" smtClean="0"/>
              <a:t>from </a:t>
            </a:r>
            <a:r>
              <a:rPr lang="en-US" dirty="0" smtClean="0"/>
              <a:t>product review text.</a:t>
            </a:r>
            <a:endParaRPr dirty="0"/>
          </a:p>
          <a:p>
            <a:pPr marL="971550" lvl="1" indent="-285750">
              <a:spcBef>
                <a:spcPts val="4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each word of a review,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model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should predict if the word is an aspect term or not of the reviewed product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971550" lvl="1" indent="-285750">
              <a:spcBef>
                <a:spcPts val="400"/>
              </a:spcBef>
              <a:buFont typeface="Arial" charset="0"/>
              <a:buChar char="•"/>
            </a:pPr>
            <a:r>
              <a:rPr lang="en" dirty="0" smtClean="0"/>
              <a:t>It </a:t>
            </a:r>
            <a:r>
              <a:rPr lang="en" dirty="0"/>
              <a:t>is a </a:t>
            </a:r>
            <a:r>
              <a:rPr lang="en-US" b="1" dirty="0" smtClean="0"/>
              <a:t>multiclass</a:t>
            </a:r>
            <a:r>
              <a:rPr lang="en" dirty="0" smtClean="0"/>
              <a:t> </a:t>
            </a:r>
            <a:r>
              <a:rPr lang="en" dirty="0"/>
              <a:t>classification </a:t>
            </a:r>
            <a:r>
              <a:rPr lang="en" dirty="0" smtClean="0"/>
              <a:t>problem</a:t>
            </a:r>
            <a:r>
              <a:rPr lang="en-US" dirty="0" smtClean="0"/>
              <a:t>. </a:t>
            </a:r>
            <a:r>
              <a:rPr lang="en-US" dirty="0"/>
              <a:t>Multiclass = {</a:t>
            </a:r>
            <a:r>
              <a:rPr lang="en-US" b="1" dirty="0" smtClean="0"/>
              <a:t>O </a:t>
            </a:r>
            <a:r>
              <a:rPr lang="en-US" dirty="0" smtClean="0"/>
              <a:t>: not </a:t>
            </a:r>
            <a:r>
              <a:rPr lang="en-US" dirty="0"/>
              <a:t>an aspect,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en-US" dirty="0" smtClean="0"/>
              <a:t>: first </a:t>
            </a:r>
            <a:r>
              <a:rPr lang="en-US" dirty="0"/>
              <a:t>word of an aspect (Beginning</a:t>
            </a:r>
            <a:r>
              <a:rPr lang="en-US" dirty="0" smtClean="0"/>
              <a:t>), </a:t>
            </a:r>
            <a:r>
              <a:rPr lang="en-US" b="1" dirty="0" smtClean="0"/>
              <a:t>I </a:t>
            </a:r>
            <a:r>
              <a:rPr lang="en-US" dirty="0" smtClean="0"/>
              <a:t>: second</a:t>
            </a:r>
            <a:r>
              <a:rPr lang="en-US" dirty="0"/>
              <a:t>, third, ... word of an aspect (Inside</a:t>
            </a:r>
            <a:r>
              <a:rPr lang="en-US" dirty="0" smtClean="0"/>
              <a:t>)}</a:t>
            </a:r>
          </a:p>
          <a:p>
            <a:pPr marL="971550" lvl="1" indent="-285750">
              <a:spcBef>
                <a:spcPts val="400"/>
              </a:spcBef>
              <a:buFont typeface="Arial" charset="0"/>
              <a:buChar char="•"/>
            </a:pPr>
            <a:r>
              <a:rPr lang="en-US" dirty="0"/>
              <a:t>It is a subtask of aspect-based sentiment analysis</a:t>
            </a:r>
            <a:r>
              <a:rPr lang="en-US" dirty="0" smtClean="0"/>
              <a:t>.</a:t>
            </a:r>
            <a:endParaRPr dirty="0"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lang="en" dirty="0"/>
              <a:t>What need to do?</a:t>
            </a:r>
            <a:endParaRPr dirty="0"/>
          </a:p>
          <a:p>
            <a:pPr marL="971550" marR="0" lvl="1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 charset="0"/>
              <a:buChar char="•"/>
            </a:pPr>
            <a:r>
              <a:rPr lang="en" b="1" dirty="0" smtClean="0"/>
              <a:t>Given</a:t>
            </a:r>
            <a:r>
              <a:rPr lang="en-US" b="1" dirty="0" smtClean="0"/>
              <a:t>: </a:t>
            </a:r>
            <a:r>
              <a:rPr lang="en-US" dirty="0"/>
              <a:t>P</a:t>
            </a:r>
            <a:r>
              <a:rPr lang="en-US" dirty="0" smtClean="0"/>
              <a:t>roduct reviews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aspect terms </a:t>
            </a:r>
          </a:p>
          <a:p>
            <a:pPr marL="971550" lvl="1" indent="-285750">
              <a:spcBef>
                <a:spcPts val="400"/>
              </a:spcBef>
              <a:buFont typeface="Arial" charset="0"/>
              <a:buChar char="•"/>
            </a:pPr>
            <a:r>
              <a:rPr lang="en-US" b="1" dirty="0" smtClean="0"/>
              <a:t>Need to do: </a:t>
            </a: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an ATE </a:t>
            </a:r>
            <a:r>
              <a:rPr lang="en-US" dirty="0" smtClean="0"/>
              <a:t>model which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should predict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word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is a class {O, B, I} of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reviewed product.</a:t>
            </a:r>
          </a:p>
          <a:p>
            <a:pPr marL="971550" lvl="1" indent="-285750">
              <a:spcBef>
                <a:spcPts val="400"/>
              </a:spcBef>
              <a:buFont typeface="Arial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2583500" y="2055050"/>
            <a:ext cx="47676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11650" y="1073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 dirty="0"/>
              <a:t>Problem: Example</a:t>
            </a:r>
            <a:endParaRPr sz="4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11650" y="733474"/>
            <a:ext cx="8932450" cy="43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Consider the </a:t>
            </a:r>
            <a:r>
              <a:rPr lang="en-US" dirty="0" smtClean="0"/>
              <a:t>product review and aspect terms</a:t>
            </a:r>
            <a:r>
              <a:rPr lang="en" dirty="0" smtClean="0"/>
              <a:t>:</a:t>
            </a:r>
            <a:endParaRPr lang="en-US" dirty="0"/>
          </a:p>
          <a:p>
            <a:pPr marL="0" lvl="0" indent="457200">
              <a:lnSpc>
                <a:spcPct val="150000"/>
              </a:lnSpc>
              <a:spcBef>
                <a:spcPts val="200"/>
              </a:spcBef>
              <a:buClr>
                <a:srgbClr val="000000"/>
              </a:buClr>
              <a:buSzPts val="1100"/>
            </a:pPr>
            <a:r>
              <a:rPr lang="en-US" dirty="0" smtClean="0">
                <a:solidFill>
                  <a:srgbClr val="000000"/>
                </a:solidFill>
              </a:rPr>
              <a:t>Review text</a:t>
            </a:r>
            <a:r>
              <a:rPr lang="en" dirty="0" smtClean="0">
                <a:solidFill>
                  <a:srgbClr val="000000"/>
                </a:solidFill>
              </a:rPr>
              <a:t>:</a:t>
            </a:r>
            <a:r>
              <a:rPr lang="en" dirty="0" smtClean="0"/>
              <a:t> </a:t>
            </a:r>
            <a:r>
              <a:rPr lang="en" dirty="0"/>
              <a:t>​ </a:t>
            </a:r>
            <a:r>
              <a:rPr lang="en" sz="1400" dirty="0"/>
              <a:t>The </a:t>
            </a:r>
            <a:r>
              <a:rPr lang="en" sz="1400" b="1" dirty="0"/>
              <a:t>battery life </a:t>
            </a:r>
            <a:r>
              <a:rPr lang="en" sz="1400" dirty="0"/>
              <a:t>is really good and its </a:t>
            </a:r>
            <a:r>
              <a:rPr lang="en" sz="1400" b="1" dirty="0"/>
              <a:t>size</a:t>
            </a:r>
            <a:r>
              <a:rPr lang="en" sz="1400" dirty="0"/>
              <a:t> is reasonable</a:t>
            </a:r>
            <a:endParaRPr dirty="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Aspect terms</a:t>
            </a:r>
            <a:r>
              <a:rPr lang="en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Battery life, size</a:t>
            </a:r>
            <a:r>
              <a:rPr lang="en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457200"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BIO format: </a:t>
            </a:r>
          </a:p>
          <a:p>
            <a:pPr marL="0" indent="457200">
              <a:lnSpc>
                <a:spcPct val="100000"/>
              </a:lnSpc>
              <a:buClr>
                <a:srgbClr val="000000"/>
              </a:buClr>
              <a:buSzPts val="1100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457200">
              <a:lnSpc>
                <a:spcPct val="100000"/>
              </a:lnSpc>
              <a:buClr>
                <a:srgbClr val="000000"/>
              </a:buClr>
              <a:buSzPts val="1100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457200">
              <a:lnSpc>
                <a:spcPct val="100000"/>
              </a:lnSpc>
              <a:buClr>
                <a:srgbClr val="000000"/>
              </a:buClr>
              <a:buSzPts val="1100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457200">
              <a:lnSpc>
                <a:spcPct val="100000"/>
              </a:lnSpc>
              <a:buClr>
                <a:srgbClr val="000000"/>
              </a:buClr>
              <a:buSzPts val="1100"/>
            </a:pPr>
            <a:endParaRPr lang="en-US" dirty="0"/>
          </a:p>
          <a:p>
            <a:pPr marL="0" indent="457200"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-US" dirty="0" smtClean="0"/>
              <a:t>ATE </a:t>
            </a:r>
            <a:r>
              <a:rPr lang="en-US" dirty="0"/>
              <a:t>is to assign to each word one of the three possible classes: </a:t>
            </a:r>
            <a:endParaRPr lang="en-US" dirty="0" smtClean="0"/>
          </a:p>
          <a:p>
            <a:pPr marL="971550" lvl="1" indent="-285750">
              <a:lnSpc>
                <a:spcPct val="15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dirty="0" smtClean="0"/>
              <a:t>O = not an aspect (Outside) </a:t>
            </a:r>
          </a:p>
          <a:p>
            <a:pPr marL="971550" lvl="1" indent="-285750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dirty="0" smtClean="0"/>
              <a:t>B </a:t>
            </a:r>
            <a:r>
              <a:rPr lang="en-US" dirty="0"/>
              <a:t>= first word of an aspect </a:t>
            </a:r>
            <a:endParaRPr lang="en-US" dirty="0" smtClean="0"/>
          </a:p>
          <a:p>
            <a:pPr marL="971550" lvl="1" indent="-285750">
              <a:spcBef>
                <a:spcPts val="400"/>
              </a:spcBef>
              <a:buFont typeface="Arial" charset="0"/>
              <a:buChar char="•"/>
            </a:pPr>
            <a:r>
              <a:rPr lang="en-US" dirty="0"/>
              <a:t>I = second, third, ... word of an aspect (Inside) </a:t>
            </a:r>
          </a:p>
          <a:p>
            <a:pPr marL="0" indent="457200">
              <a:lnSpc>
                <a:spcPct val="100000"/>
              </a:lnSpc>
              <a:buClr>
                <a:srgbClr val="000000"/>
              </a:buClr>
              <a:buSzPts val="1100"/>
            </a:pPr>
            <a:endParaRPr lang="en-US" dirty="0">
              <a:solidFill>
                <a:srgbClr val="93C47D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93C47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5797" r="1014" b="5797"/>
          <a:stretch/>
        </p:blipFill>
        <p:spPr>
          <a:xfrm>
            <a:off x="774700" y="2347775"/>
            <a:ext cx="6908800" cy="77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37550" y="271875"/>
            <a:ext cx="77745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/>
              <a:t>Applications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37550" y="1101175"/>
            <a:ext cx="80475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dirty="0"/>
          </a:p>
          <a:p>
            <a:pPr marL="571500" lvl="0" indent="-342900"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" sz="1400" dirty="0" smtClean="0"/>
              <a:t>Find popular</a:t>
            </a:r>
            <a:r>
              <a:rPr lang="en-US" sz="1400" dirty="0" smtClean="0"/>
              <a:t>, positive, negative aspects</a:t>
            </a:r>
            <a:r>
              <a:rPr lang="en" sz="1400" dirty="0" smtClean="0"/>
              <a:t> </a:t>
            </a:r>
            <a:r>
              <a:rPr lang="en" sz="1400" dirty="0"/>
              <a:t>of a particular product. </a:t>
            </a:r>
            <a:endParaRPr sz="1400" dirty="0"/>
          </a:p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400" dirty="0"/>
          </a:p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400" dirty="0" smtClean="0"/>
              <a:t>Improve customer experiences</a:t>
            </a:r>
            <a:r>
              <a:rPr lang="en" sz="1400" dirty="0" smtClean="0"/>
              <a:t>. </a:t>
            </a:r>
            <a:endParaRPr sz="1400" dirty="0"/>
          </a:p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400" dirty="0"/>
          </a:p>
          <a:p>
            <a:pPr marL="571500" lvl="0" indent="-342900"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400" dirty="0" smtClean="0"/>
              <a:t>Contribute marketing </a:t>
            </a:r>
            <a:r>
              <a:rPr lang="en-US" sz="1400" dirty="0"/>
              <a:t>strategy</a:t>
            </a:r>
            <a:r>
              <a:rPr lang="en-US" sz="1400" dirty="0" smtClean="0"/>
              <a:t> and product improvement</a:t>
            </a:r>
            <a:r>
              <a:rPr lang="en" sz="1400" dirty="0" smtClean="0"/>
              <a:t>. </a:t>
            </a:r>
            <a:endParaRPr sz="1400" dirty="0"/>
          </a:p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400" dirty="0"/>
          </a:p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" sz="1400" dirty="0"/>
              <a:t>Can complement information retrieval, text summarization etc.</a:t>
            </a:r>
            <a:endParaRPr sz="1400" dirty="0"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dirty="0"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99050" y="124500"/>
            <a:ext cx="41028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 sz="3200" dirty="0"/>
              <a:t>Challenges</a:t>
            </a:r>
            <a:endParaRPr dirty="0"/>
          </a:p>
        </p:txBody>
      </p:sp>
      <p:sp>
        <p:nvSpPr>
          <p:cNvPr id="98" name="Google Shape;98;p19"/>
          <p:cNvSpPr txBox="1"/>
          <p:nvPr/>
        </p:nvSpPr>
        <p:spPr>
          <a:xfrm>
            <a:off x="-53775" y="1160275"/>
            <a:ext cx="4635000" cy="3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Consider the </a:t>
            </a:r>
            <a:r>
              <a:rPr lang="en-US" sz="1800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Laptop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reviews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-US"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: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rgbClr val="0000FF"/>
              </a:buClr>
              <a:buSzPts val="1800"/>
              <a:buFont typeface="Lato"/>
              <a:buAutoNum type="arabicPeriod"/>
            </a:pPr>
            <a:endParaRPr lang="en-US" sz="1800" dirty="0" smtClean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rgbClr val="0000FF"/>
              </a:buClr>
              <a:buSzPts val="1800"/>
              <a:buFont typeface="Lato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expected so as it's an </a:t>
            </a:r>
            <a:r>
              <a:rPr lang="en-US" sz="1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Apple </a:t>
            </a:r>
            <a:r>
              <a:rPr lang="en-US" sz="1800" b="1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lang="en-US" sz="18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indent="-342900">
              <a:buClr>
                <a:srgbClr val="0000FF"/>
              </a:buClr>
              <a:buSzPts val="1800"/>
              <a:buFont typeface="Lato"/>
              <a:buAutoNum type="arabicPeriod"/>
            </a:pPr>
            <a:endParaRPr lang="en-US" sz="1800" dirty="0" smtClean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rgbClr val="0000FF"/>
              </a:buClr>
              <a:buSzPts val="1800"/>
              <a:buFont typeface="Lato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like </a:t>
            </a:r>
            <a:r>
              <a:rPr lang="en-US" sz="1800" b="1" dirty="0" smtClean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Firefox</a:t>
            </a:r>
            <a:r>
              <a:rPr lang="en" sz="18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SzPts val="1800"/>
              <a:buFont typeface="Lato"/>
              <a:buAutoNum type="arabicPeriod"/>
            </a:pPr>
            <a:endParaRPr lang="en-US" sz="1800" dirty="0" smtClean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SzPts val="1800"/>
              <a:buFont typeface="Lato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battery life 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 really good and its size is </a:t>
            </a:r>
            <a:r>
              <a:rPr lang="en-US" sz="18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reasonable.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784650" y="124500"/>
            <a:ext cx="4219650" cy="48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Challenge 1: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AT is opinionated expression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See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800" dirty="0">
                <a:latin typeface="Lato"/>
                <a:ea typeface="Lato"/>
                <a:cs typeface="Lato"/>
                <a:sym typeface="Lato"/>
              </a:rPr>
              <a:t>Challenge 2: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Domain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product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aspect terms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See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800" dirty="0">
                <a:latin typeface="Lato"/>
                <a:ea typeface="Lato"/>
                <a:cs typeface="Lato"/>
                <a:sym typeface="Lato"/>
              </a:rPr>
              <a:t>Challenge 3: 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spect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term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can be composed of more than one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token. 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See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3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252175" y="117938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 sz="3200" b="1" i="0" u="none" strike="noStrike" cap="none" dirty="0" smtClean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Statistics</a:t>
            </a:r>
            <a:endParaRPr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322425" y="744038"/>
            <a:ext cx="8520600" cy="382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sz="1400"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40877"/>
              </p:ext>
            </p:extLst>
          </p:nvPr>
        </p:nvGraphicFramePr>
        <p:xfrm>
          <a:off x="1801421" y="944084"/>
          <a:ext cx="5399479" cy="1031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2017"/>
                <a:gridCol w="1347862"/>
                <a:gridCol w="1587500"/>
                <a:gridCol w="1562100"/>
              </a:tblGrid>
              <a:tr h="40356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 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Number of 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#aspect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(single word)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#aspect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(multi word)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</a:tr>
              <a:tr h="31025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1"/>
                          </a:solidFill>
                        </a:rPr>
                        <a:t>Training</a:t>
                      </a:r>
                      <a:endParaRPr lang="en-US" sz="105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1"/>
                          </a:solidFill>
                        </a:rPr>
                        <a:t>3045</a:t>
                      </a:r>
                      <a:endParaRPr lang="en-US" sz="105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1"/>
                          </a:solidFill>
                        </a:rPr>
                        <a:t>365</a:t>
                      </a:r>
                      <a:endParaRPr lang="en-US" sz="105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1"/>
                          </a:solidFill>
                        </a:rPr>
                        <a:t>590</a:t>
                      </a:r>
                      <a:endParaRPr lang="en-US" sz="105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1025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1"/>
                          </a:solidFill>
                        </a:rPr>
                        <a:t>Test</a:t>
                      </a:r>
                      <a:endParaRPr lang="en-US" sz="105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1"/>
                          </a:solidFill>
                        </a:rPr>
                        <a:t>800</a:t>
                      </a:r>
                      <a:endParaRPr lang="en-US" sz="105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1"/>
                          </a:solidFill>
                        </a:rPr>
                        <a:t>167</a:t>
                      </a:r>
                      <a:endParaRPr lang="en-US" sz="105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1"/>
                          </a:solidFill>
                        </a:rPr>
                        <a:t>226</a:t>
                      </a:r>
                      <a:endParaRPr lang="en-US" sz="105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21" y="2201514"/>
            <a:ext cx="5399479" cy="25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6375" y="101200"/>
            <a:ext cx="8932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Logic 1</a:t>
            </a:r>
            <a:r>
              <a:rPr lang="en" dirty="0" smtClean="0"/>
              <a:t>:</a:t>
            </a:r>
            <a:r>
              <a:rPr lang="en-US" dirty="0" smtClean="0"/>
              <a:t> Unsupervised approach</a:t>
            </a:r>
            <a:endParaRPr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466500" y="909075"/>
            <a:ext cx="8457000" cy="3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First, I try to solve this problem completely unsupervised way. So I did not use training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this model.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8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 </a:t>
            </a:r>
            <a:r>
              <a:rPr lang="en-US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aspect terms using syntactic dependencies of words in a sentence.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382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146175" y="319575"/>
            <a:ext cx="61935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</a:pPr>
            <a:r>
              <a:rPr lang="en"/>
              <a:t>Workflow with example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26325" y="1737350"/>
            <a:ext cx="8181600" cy="430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Aspect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opinion pair: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​ </a:t>
            </a:r>
            <a:r>
              <a:rPr lang="en-US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battery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good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), 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reasonable</a:t>
            </a:r>
            <a:r>
              <a:rPr lang="en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), </a:t>
            </a:r>
            <a:r>
              <a:rPr lang="en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battery</a:t>
            </a:r>
            <a:r>
              <a:rPr lang="en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life</a:t>
            </a:r>
            <a:r>
              <a:rPr lang="en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)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dirty="0"/>
          </a:p>
        </p:txBody>
      </p:sp>
      <p:sp>
        <p:nvSpPr>
          <p:cNvPr id="107" name="Google Shape;107;p20"/>
          <p:cNvSpPr txBox="1"/>
          <p:nvPr/>
        </p:nvSpPr>
        <p:spPr>
          <a:xfrm>
            <a:off x="526325" y="2469900"/>
            <a:ext cx="8181600" cy="430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Aspect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terms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​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[battery life, size]</a:t>
            </a:r>
            <a:endParaRPr dirty="0"/>
          </a:p>
        </p:txBody>
      </p:sp>
      <p:sp>
        <p:nvSpPr>
          <p:cNvPr id="108" name="Google Shape;108;p20"/>
          <p:cNvSpPr txBox="1"/>
          <p:nvPr/>
        </p:nvSpPr>
        <p:spPr>
          <a:xfrm>
            <a:off x="526325" y="3144324"/>
            <a:ext cx="8181600" cy="640476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Convert to BIO format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[(The, O), (battery, B), (life, I), (is, O), (really, O), (good, O), (and, O), (its, O), 			(size, B), (is, O), (reasonable, O)]</a:t>
            </a:r>
            <a:endParaRPr dirty="0"/>
          </a:p>
        </p:txBody>
      </p:sp>
      <p:sp>
        <p:nvSpPr>
          <p:cNvPr id="2" name="Down Arrow 1"/>
          <p:cNvSpPr/>
          <p:nvPr/>
        </p:nvSpPr>
        <p:spPr>
          <a:xfrm>
            <a:off x="3429000" y="1493426"/>
            <a:ext cx="215900" cy="2439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07;p20"/>
          <p:cNvSpPr txBox="1"/>
          <p:nvPr/>
        </p:nvSpPr>
        <p:spPr>
          <a:xfrm>
            <a:off x="526325" y="1032475"/>
            <a:ext cx="8181600" cy="430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Review text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8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​ </a:t>
            </a: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battery life is really good and its size is reasonable</a:t>
            </a:r>
            <a:endParaRPr dirty="0"/>
          </a:p>
        </p:txBody>
      </p:sp>
      <p:sp>
        <p:nvSpPr>
          <p:cNvPr id="14" name="Down Arrow 13"/>
          <p:cNvSpPr/>
          <p:nvPr/>
        </p:nvSpPr>
        <p:spPr>
          <a:xfrm>
            <a:off x="3429000" y="2203400"/>
            <a:ext cx="215900" cy="2439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429000" y="2900400"/>
            <a:ext cx="215900" cy="2439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1708</Words>
  <Application>Microsoft Macintosh PowerPoint</Application>
  <PresentationFormat>On-screen Show (16:9)</PresentationFormat>
  <Paragraphs>426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Lato</vt:lpstr>
      <vt:lpstr>Playfair Display</vt:lpstr>
      <vt:lpstr>Arial</vt:lpstr>
      <vt:lpstr>coral</vt:lpstr>
      <vt:lpstr>Aspect Term Extraction in Product Reviews</vt:lpstr>
      <vt:lpstr>Use case</vt:lpstr>
      <vt:lpstr>Problem Definition</vt:lpstr>
      <vt:lpstr>Problem: Example </vt:lpstr>
      <vt:lpstr>Applications</vt:lpstr>
      <vt:lpstr>Challenges</vt:lpstr>
      <vt:lpstr>Data: Statistics</vt:lpstr>
      <vt:lpstr>Logic 1: Unsupervised approach</vt:lpstr>
      <vt:lpstr>Workflow with example</vt:lpstr>
      <vt:lpstr>Logical workflow </vt:lpstr>
      <vt:lpstr>Algorithm: Syntactic rules </vt:lpstr>
      <vt:lpstr>Algorithm: Aspect terms extractor  </vt:lpstr>
      <vt:lpstr>PowerPoint Presentation</vt:lpstr>
      <vt:lpstr>PowerPoint Presentation</vt:lpstr>
      <vt:lpstr>Logic 2: Supervised approach</vt:lpstr>
      <vt:lpstr>Logical workflow </vt:lpstr>
      <vt:lpstr>Algorithms</vt:lpstr>
      <vt:lpstr>PowerPoint Presentation</vt:lpstr>
      <vt:lpstr>PowerPoint Presentation</vt:lpstr>
      <vt:lpstr>Logic 3: Combination of Logic-1 and Logic-2</vt:lpstr>
      <vt:lpstr>Logical workflow </vt:lpstr>
      <vt:lpstr>Algorithm: Syntactic rules </vt:lpstr>
      <vt:lpstr>Algorithm: Aspect terms extractor  </vt:lpstr>
      <vt:lpstr>Algorithm: Link with domain aspect </vt:lpstr>
      <vt:lpstr>Algorithm: Aspect combiner  </vt:lpstr>
      <vt:lpstr>Algorithm: Aspect pruning  </vt:lpstr>
      <vt:lpstr>PowerPoint Presentation</vt:lpstr>
      <vt:lpstr>Evaluation: All three logic</vt:lpstr>
      <vt:lpstr>Features work 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Term Extraction in Product Reviews</dc:title>
  <cp:lastModifiedBy>Ghosh, Subrata a | Subrata | RIT</cp:lastModifiedBy>
  <cp:revision>72</cp:revision>
  <dcterms:modified xsi:type="dcterms:W3CDTF">2018-12-06T06:16:13Z</dcterms:modified>
</cp:coreProperties>
</file>