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80" r:id="rId1"/>
  </p:sldMasterIdLst>
  <p:notesMasterIdLst>
    <p:notesMasterId r:id="rId189"/>
  </p:notesMasterIdLst>
  <p:sldIdLst>
    <p:sldId id="256" r:id="rId2"/>
    <p:sldId id="259" r:id="rId3"/>
    <p:sldId id="284" r:id="rId4"/>
    <p:sldId id="285" r:id="rId5"/>
    <p:sldId id="286" r:id="rId6"/>
    <p:sldId id="287" r:id="rId7"/>
    <p:sldId id="288" r:id="rId8"/>
    <p:sldId id="289" r:id="rId9"/>
    <p:sldId id="290" r:id="rId10"/>
    <p:sldId id="291" r:id="rId11"/>
    <p:sldId id="260" r:id="rId12"/>
    <p:sldId id="292" r:id="rId13"/>
    <p:sldId id="301" r:id="rId14"/>
    <p:sldId id="302" r:id="rId15"/>
    <p:sldId id="293" r:id="rId16"/>
    <p:sldId id="295" r:id="rId17"/>
    <p:sldId id="296" r:id="rId18"/>
    <p:sldId id="294" r:id="rId19"/>
    <p:sldId id="298" r:id="rId20"/>
    <p:sldId id="300" r:id="rId21"/>
    <p:sldId id="299" r:id="rId22"/>
    <p:sldId id="312" r:id="rId23"/>
    <p:sldId id="261" r:id="rId24"/>
    <p:sldId id="308" r:id="rId25"/>
    <p:sldId id="309" r:id="rId26"/>
    <p:sldId id="311" r:id="rId27"/>
    <p:sldId id="314" r:id="rId28"/>
    <p:sldId id="315" r:id="rId29"/>
    <p:sldId id="336" r:id="rId30"/>
    <p:sldId id="310" r:id="rId31"/>
    <p:sldId id="316" r:id="rId32"/>
    <p:sldId id="317" r:id="rId33"/>
    <p:sldId id="320" r:id="rId34"/>
    <p:sldId id="321" r:id="rId35"/>
    <p:sldId id="313" r:id="rId36"/>
    <p:sldId id="328" r:id="rId37"/>
    <p:sldId id="263" r:id="rId38"/>
    <p:sldId id="331" r:id="rId39"/>
    <p:sldId id="332" r:id="rId40"/>
    <p:sldId id="333" r:id="rId41"/>
    <p:sldId id="337" r:id="rId42"/>
    <p:sldId id="335" r:id="rId43"/>
    <p:sldId id="334" r:id="rId44"/>
    <p:sldId id="346" r:id="rId45"/>
    <p:sldId id="330" r:id="rId46"/>
    <p:sldId id="325" r:id="rId47"/>
    <p:sldId id="323" r:id="rId48"/>
    <p:sldId id="324" r:id="rId49"/>
    <p:sldId id="326" r:id="rId50"/>
    <p:sldId id="322" r:id="rId51"/>
    <p:sldId id="265" r:id="rId52"/>
    <p:sldId id="303" r:id="rId53"/>
    <p:sldId id="305" r:id="rId54"/>
    <p:sldId id="304" r:id="rId55"/>
    <p:sldId id="306" r:id="rId56"/>
    <p:sldId id="339" r:id="rId57"/>
    <p:sldId id="338" r:id="rId58"/>
    <p:sldId id="340" r:id="rId59"/>
    <p:sldId id="341" r:id="rId60"/>
    <p:sldId id="344" r:id="rId61"/>
    <p:sldId id="368" r:id="rId62"/>
    <p:sldId id="369" r:id="rId63"/>
    <p:sldId id="342" r:id="rId64"/>
    <p:sldId id="372" r:id="rId65"/>
    <p:sldId id="371" r:id="rId66"/>
    <p:sldId id="370" r:id="rId67"/>
    <p:sldId id="373" r:id="rId68"/>
    <p:sldId id="374" r:id="rId69"/>
    <p:sldId id="347" r:id="rId70"/>
    <p:sldId id="307" r:id="rId71"/>
    <p:sldId id="361" r:id="rId72"/>
    <p:sldId id="375" r:id="rId73"/>
    <p:sldId id="377" r:id="rId74"/>
    <p:sldId id="376" r:id="rId75"/>
    <p:sldId id="378" r:id="rId76"/>
    <p:sldId id="379" r:id="rId77"/>
    <p:sldId id="380" r:id="rId78"/>
    <p:sldId id="381" r:id="rId79"/>
    <p:sldId id="362" r:id="rId80"/>
    <p:sldId id="386" r:id="rId81"/>
    <p:sldId id="383" r:id="rId82"/>
    <p:sldId id="384" r:id="rId83"/>
    <p:sldId id="385" r:id="rId84"/>
    <p:sldId id="363" r:id="rId85"/>
    <p:sldId id="388" r:id="rId86"/>
    <p:sldId id="389" r:id="rId87"/>
    <p:sldId id="387" r:id="rId88"/>
    <p:sldId id="264" r:id="rId89"/>
    <p:sldId id="392" r:id="rId90"/>
    <p:sldId id="393" r:id="rId91"/>
    <p:sldId id="394" r:id="rId92"/>
    <p:sldId id="391" r:id="rId93"/>
    <p:sldId id="348" r:id="rId94"/>
    <p:sldId id="349" r:id="rId95"/>
    <p:sldId id="382" r:id="rId96"/>
    <p:sldId id="350" r:id="rId97"/>
    <p:sldId id="351" r:id="rId98"/>
    <p:sldId id="352" r:id="rId99"/>
    <p:sldId id="364" r:id="rId100"/>
    <p:sldId id="398" r:id="rId101"/>
    <p:sldId id="266" r:id="rId102"/>
    <p:sldId id="396" r:id="rId103"/>
    <p:sldId id="397" r:id="rId104"/>
    <p:sldId id="366" r:id="rId105"/>
    <p:sldId id="365" r:id="rId106"/>
    <p:sldId id="356" r:id="rId107"/>
    <p:sldId id="357" r:id="rId108"/>
    <p:sldId id="358" r:id="rId109"/>
    <p:sldId id="390" r:id="rId110"/>
    <p:sldId id="359" r:id="rId111"/>
    <p:sldId id="360" r:id="rId112"/>
    <p:sldId id="267" r:id="rId113"/>
    <p:sldId id="395" r:id="rId114"/>
    <p:sldId id="268" r:id="rId115"/>
    <p:sldId id="269" r:id="rId116"/>
    <p:sldId id="343" r:id="rId117"/>
    <p:sldId id="367" r:id="rId118"/>
    <p:sldId id="270" r:id="rId119"/>
    <p:sldId id="345" r:id="rId120"/>
    <p:sldId id="273" r:id="rId121"/>
    <p:sldId id="353" r:id="rId122"/>
    <p:sldId id="428" r:id="rId123"/>
    <p:sldId id="418" r:id="rId124"/>
    <p:sldId id="419" r:id="rId125"/>
    <p:sldId id="420" r:id="rId126"/>
    <p:sldId id="421" r:id="rId127"/>
    <p:sldId id="354" r:id="rId128"/>
    <p:sldId id="402" r:id="rId129"/>
    <p:sldId id="399" r:id="rId130"/>
    <p:sldId id="400" r:id="rId131"/>
    <p:sldId id="401" r:id="rId132"/>
    <p:sldId id="355" r:id="rId133"/>
    <p:sldId id="272" r:id="rId134"/>
    <p:sldId id="404" r:id="rId135"/>
    <p:sldId id="406" r:id="rId136"/>
    <p:sldId id="405" r:id="rId137"/>
    <p:sldId id="407" r:id="rId138"/>
    <p:sldId id="403" r:id="rId139"/>
    <p:sldId id="414" r:id="rId140"/>
    <p:sldId id="415" r:id="rId141"/>
    <p:sldId id="280" r:id="rId142"/>
    <p:sldId id="422" r:id="rId143"/>
    <p:sldId id="423" r:id="rId144"/>
    <p:sldId id="424" r:id="rId145"/>
    <p:sldId id="425" r:id="rId146"/>
    <p:sldId id="426" r:id="rId147"/>
    <p:sldId id="427" r:id="rId148"/>
    <p:sldId id="281" r:id="rId149"/>
    <p:sldId id="429" r:id="rId150"/>
    <p:sldId id="430" r:id="rId151"/>
    <p:sldId id="431" r:id="rId152"/>
    <p:sldId id="432" r:id="rId153"/>
    <p:sldId id="433" r:id="rId154"/>
    <p:sldId id="434" r:id="rId155"/>
    <p:sldId id="435" r:id="rId156"/>
    <p:sldId id="436" r:id="rId157"/>
    <p:sldId id="437" r:id="rId158"/>
    <p:sldId id="438" r:id="rId159"/>
    <p:sldId id="439" r:id="rId160"/>
    <p:sldId id="282" r:id="rId161"/>
    <p:sldId id="440" r:id="rId162"/>
    <p:sldId id="444" r:id="rId163"/>
    <p:sldId id="441" r:id="rId164"/>
    <p:sldId id="447" r:id="rId165"/>
    <p:sldId id="448" r:id="rId166"/>
    <p:sldId id="449" r:id="rId167"/>
    <p:sldId id="450" r:id="rId168"/>
    <p:sldId id="446" r:id="rId169"/>
    <p:sldId id="442" r:id="rId170"/>
    <p:sldId id="451" r:id="rId171"/>
    <p:sldId id="452" r:id="rId172"/>
    <p:sldId id="453" r:id="rId173"/>
    <p:sldId id="454" r:id="rId174"/>
    <p:sldId id="455" r:id="rId175"/>
    <p:sldId id="456" r:id="rId176"/>
    <p:sldId id="457" r:id="rId177"/>
    <p:sldId id="443" r:id="rId178"/>
    <p:sldId id="459" r:id="rId179"/>
    <p:sldId id="460" r:id="rId180"/>
    <p:sldId id="461" r:id="rId181"/>
    <p:sldId id="462" r:id="rId182"/>
    <p:sldId id="416" r:id="rId183"/>
    <p:sldId id="417" r:id="rId184"/>
    <p:sldId id="464" r:id="rId185"/>
    <p:sldId id="465" r:id="rId186"/>
    <p:sldId id="458" r:id="rId187"/>
    <p:sldId id="463" r:id="rId1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82" autoAdjust="0"/>
  </p:normalViewPr>
  <p:slideViewPr>
    <p:cSldViewPr>
      <p:cViewPr>
        <p:scale>
          <a:sx n="70" d="100"/>
          <a:sy n="70" d="100"/>
        </p:scale>
        <p:origin x="-1386"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70F4D-F394-4421-AF3B-C40227BA5070}" type="datetimeFigureOut">
              <a:rPr lang="en-IN" smtClean="0"/>
              <a:t>25-06-2024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9863C2-6B24-45AC-8EC1-694C752075F8}" type="slidenum">
              <a:rPr lang="en-IN" smtClean="0"/>
              <a:t>‹#›</a:t>
            </a:fld>
            <a:endParaRPr lang="en-IN"/>
          </a:p>
        </p:txBody>
      </p:sp>
    </p:spTree>
    <p:extLst>
      <p:ext uri="{BB962C8B-B14F-4D97-AF65-F5344CB8AC3E}">
        <p14:creationId xmlns:p14="http://schemas.microsoft.com/office/powerpoint/2010/main" val="243537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400" b="1" dirty="0" smtClean="0"/>
              <a:t>https://github.com/subratagreen/camundaTraining</a:t>
            </a:r>
            <a:endParaRPr lang="en-IN" sz="2400" b="1" dirty="0"/>
          </a:p>
        </p:txBody>
      </p:sp>
      <p:sp>
        <p:nvSpPr>
          <p:cNvPr id="4" name="Slide Number Placeholder 3"/>
          <p:cNvSpPr>
            <a:spLocks noGrp="1"/>
          </p:cNvSpPr>
          <p:nvPr>
            <p:ph type="sldNum" sz="quarter" idx="10"/>
          </p:nvPr>
        </p:nvSpPr>
        <p:spPr/>
        <p:txBody>
          <a:bodyPr/>
          <a:lstStyle/>
          <a:p>
            <a:fld id="{DF9863C2-6B24-45AC-8EC1-694C752075F8}" type="slidenum">
              <a:rPr lang="en-IN" smtClean="0"/>
              <a:t>2</a:t>
            </a:fld>
            <a:endParaRPr lang="en-IN"/>
          </a:p>
        </p:txBody>
      </p:sp>
    </p:spTree>
    <p:extLst>
      <p:ext uri="{BB962C8B-B14F-4D97-AF65-F5344CB8AC3E}">
        <p14:creationId xmlns:p14="http://schemas.microsoft.com/office/powerpoint/2010/main" val="2137218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102E2EF-19A9-429C-B81A-D9F51AE3E69C}" type="datetimeFigureOut">
              <a:rPr lang="en-IN" smtClean="0"/>
              <a:t>25-06-2024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E1ECCC-DCE7-48C6-861F-9BC34DA48620}" type="slidenum">
              <a:rPr lang="en-IN" smtClean="0"/>
              <a:t>‹#›</a:t>
            </a:fld>
            <a:endParaRPr lang="en-IN"/>
          </a:p>
        </p:txBody>
      </p:sp>
      <p:pic>
        <p:nvPicPr>
          <p:cNvPr id="13" name="Picture 2" descr="C:\Users\malas\Data\FFSL\future-frontier-software-logo\png\logo-no-background.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68344" y="44624"/>
            <a:ext cx="1728192" cy="1080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2E1ECCC-DCE7-48C6-861F-9BC34DA4862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2E1ECCC-DCE7-48C6-861F-9BC34DA4862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2E1ECCC-DCE7-48C6-861F-9BC34DA4862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2E1ECCC-DCE7-48C6-861F-9BC34DA48620}"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2E1ECCC-DCE7-48C6-861F-9BC34DA4862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2E1ECCC-DCE7-48C6-861F-9BC34DA4862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2E1ECCC-DCE7-48C6-861F-9BC34DA4862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102E2EF-19A9-429C-B81A-D9F51AE3E69C}" type="datetimeFigureOut">
              <a:rPr lang="en-IN" smtClean="0"/>
              <a:t>25-06-2024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2E1ECCC-DCE7-48C6-861F-9BC34DA4862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102E2EF-19A9-429C-B81A-D9F51AE3E69C}" type="datetimeFigureOut">
              <a:rPr lang="en-IN" smtClean="0"/>
              <a:t>25-06-2024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2E1ECCC-DCE7-48C6-861F-9BC34DA4862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102E2EF-19A9-429C-B81A-D9F51AE3E69C}" type="datetimeFigureOut">
              <a:rPr lang="en-IN" smtClean="0"/>
              <a:t>25-06-2024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E1ECCC-DCE7-48C6-861F-9BC34DA48620}"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102E2EF-19A9-429C-B81A-D9F51AE3E69C}" type="datetimeFigureOut">
              <a:rPr lang="en-IN" smtClean="0"/>
              <a:t>25-06-2024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E1ECCC-DCE7-48C6-861F-9BC34DA48620}" type="slidenum">
              <a:rPr lang="en-IN" smtClean="0"/>
              <a:t>‹#›</a:t>
            </a:fld>
            <a:endParaRPr lang="en-IN"/>
          </a:p>
        </p:txBody>
      </p:sp>
      <p:pic>
        <p:nvPicPr>
          <p:cNvPr id="11" name="Picture 2" descr="C:\Users\malas\Data\FFSL\future-frontier-software-logo\png\logo-no-background.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68344" y="44624"/>
            <a:ext cx="1728192" cy="108012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281" r:id="rId1"/>
    <p:sldLayoutId id="2147485282" r:id="rId2"/>
    <p:sldLayoutId id="2147485283" r:id="rId3"/>
    <p:sldLayoutId id="2147485284" r:id="rId4"/>
    <p:sldLayoutId id="2147485285" r:id="rId5"/>
    <p:sldLayoutId id="2147485286" r:id="rId6"/>
    <p:sldLayoutId id="2147485287" r:id="rId7"/>
    <p:sldLayoutId id="2147485288" r:id="rId8"/>
    <p:sldLayoutId id="2147485289" r:id="rId9"/>
    <p:sldLayoutId id="2147485290" r:id="rId10"/>
    <p:sldLayoutId id="21474852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hyperlink" Target="http://localhost:8080/engine-rest/decision-definition/key/Decision_courier-charges/evaluate" TargetMode="External"/><Relationship Id="rId2" Type="http://schemas.openxmlformats.org/officeDocument/2006/relationships/hyperlink" Target="http://localhost:8080/engine-rest/decision-definition/key/%3c%3cdmn_mobile_demo%3e%3e/evaluate" TargetMode="Externa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hyperlink" Target="https://docs.camunda.org/manual/7.11/reference/dmn11/decision-table/rule/#input-entry-condition" TargetMode="Externa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hyperlink" Target="https://docs.camunda.org/manual/7.21/user-guide/process-engine/variables/#input-output-variable-mappin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hyperlink" Target="http://localhost:8080/engine-rest/deployment/create" TargetMode="External"/><Relationship Id="rId2" Type="http://schemas.openxmlformats.org/officeDocument/2006/relationships/hyperlink" Target="http://localhost:8080/engine-rest/engine" TargetMode="Externa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hyperlink" Target="http://localhost:8080/h2/h2/" TargetMode="Externa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hyperlink" Target="http://localhost:9090/h2console/query.do?jsessionid=8c927cf672c0bd57d43baa0939b4b4e0"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hyperlink" Target="http://localhost:9090/h2console/query.do?jsessionid=8c927cf672c0bd57d43baa0939b4b4e0" TargetMode="Externa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hyperlink" Target="http://localhost:9090/h2console/query.do?jsessionid=8c927cf672c0bd57d43baa0939b4b4e0" TargetMode="Externa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camunda.org/manual/7.21/user-guide/process-engine/transactions-in-processes/#asynchronous-continuations" TargetMode="Externa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hyperlink" Target="https://docs.camunda.org/manual/7.21/user-guide/process-engine/external-tasks/" TargetMode="Externa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hyperlink" Target="https://docs.camunda.org/manual/7.21/user-guide/process-engine/the-job-executor/" TargetMode="External"/><Relationship Id="rId2" Type="http://schemas.openxmlformats.org/officeDocument/2006/relationships/hyperlink" Target="https://docs.camunda.org/manual/7.21/user-guide/process-engine/transactions-in-processes/" TargetMode="Externa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downloads.camunda.cloud/release/camunda-modeler/4.11.1/" TargetMode="Externa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hyperlink" Target="https://docs.camunda.org/optimize/3.7/technical-guide/setup/configuration/#connection-to-camunda-bpm-platform" TargetMode="Externa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3" Type="http://schemas.openxmlformats.org/officeDocument/2006/relationships/hyperlink" Target="https://docs.camunda.org/optimize/3.7/technical-guide/setup/history-cleanup/" TargetMode="External"/><Relationship Id="rId2" Type="http://schemas.openxmlformats.org/officeDocument/2006/relationships/hyperlink" Target="https://docs.camunda.org/optimize/3.7/technical-guide/setup/configuration/#history-cleanup-settings" TargetMode="Externa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3" Type="http://schemas.openxmlformats.org/officeDocument/2006/relationships/hyperlink" Target="https://docs.camunda.org/optimize/3.7/user-guide/event-based-processes" TargetMode="External"/><Relationship Id="rId2" Type="http://schemas.openxmlformats.org/officeDocument/2006/relationships/hyperlink" Target="https://docs.camunda.org/optimize/3.7/technical-guide/setup/configuration/#connection-to-camunda-bpm-platform" TargetMode="External"/><Relationship Id="rId1" Type="http://schemas.openxmlformats.org/officeDocument/2006/relationships/slideLayout" Target="../slideLayouts/slideLayout1.xml"/><Relationship Id="rId4" Type="http://schemas.openxmlformats.org/officeDocument/2006/relationships/hyperlink" Target="https://docs.camunda.org/optimize/3.7/technical-guide/setup/configuration/#event-based-process-configuration" TargetMode="External"/></Relationships>
</file>

<file path=ppt/slides/_rels/slide166.xml.rels><?xml version="1.0" encoding="UTF-8" standalone="yes"?>
<Relationships xmlns="http://schemas.openxmlformats.org/package/2006/relationships"><Relationship Id="rId2" Type="http://schemas.openxmlformats.org/officeDocument/2006/relationships/hyperlink" Target="https://docs.camunda.org/optimize/3.7/technical-guide/setup/configuration/#security" TargetMode="Externa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downloads.camunda.cloud/release/camunda-bpm/wildfly/7.21/" TargetMode="Externa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hyperlink" Target="http://www.camunda.org/schema/1.0/BpmPlatform" TargetMode="Externa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hyperlink" Target="https://docs.camunda.org/manual/7.21/user-guide/cdi-java-ee-integration/built-in-beans/" TargetMode="External"/><Relationship Id="rId2" Type="http://schemas.openxmlformats.org/officeDocument/2006/relationships/hyperlink" Target="https://docs.camunda.org/manual/7.21/user-guide/runtime-container-integration/bpm-platform-services/#processengineservice" TargetMode="External"/><Relationship Id="rId1" Type="http://schemas.openxmlformats.org/officeDocument/2006/relationships/slideLayout" Target="../slideLayouts/slideLayout1.xml"/><Relationship Id="rId5" Type="http://schemas.openxmlformats.org/officeDocument/2006/relationships/hyperlink" Target="https://docs.camunda.org/manual/7.21/webapps/cockpit/dashboard/#multi-engine" TargetMode="External"/><Relationship Id="rId4" Type="http://schemas.openxmlformats.org/officeDocument/2006/relationships/hyperlink" Target="https://docs.camunda.org/manual/7.21/user-guide/runtime-container-integration/jboss/#look-up-a-process-engine-in-jndi"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080/engine-rest/deployment/create" TargetMode="Externa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hyperlink" Target="https://docs.camunda.org/manual/latest/reference/javadoc/?org/camunda/bpm/webapp/impl/security/auth/ContainerBasedAuthenticationFilter.html" TargetMode="Externa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3" Type="http://schemas.openxmlformats.org/officeDocument/2006/relationships/hyperlink" Target="https://docs.camunda.io/docs/components/best-practices/operations/performance-tuning-camunda-c7/" TargetMode="External"/><Relationship Id="rId2" Type="http://schemas.openxmlformats.org/officeDocument/2006/relationships/hyperlink" Target="https://docs.camunda.io/docs/components/best-practices/architecture/sizing-your-environment-c7/" TargetMode="Externa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hyperlink" Target="https://docs.camunda.io/docs/components/best-practices/best-practices-overview/" TargetMode="Externa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hyperlink" Target="https://camunda.com/blog/2019/10/job-executor-what-is-going-on-in-my-process-engine/" TargetMode="Externa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hyperlink" Target="mailto:subratagreen@gmail.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eams.microsoft.com/l/meetup-join/19:meeting_MmJmZGZlMWUtMjJhOC00ZWJlLTkyNmEtMmFhYjRjMTlmZTFl@thread.v2/0?context=%7b%22Tid%22:%22906aefe9-76a7-4f65-b82d-5ec20775d5aa%22,%22Oid%22:%221e74db50-f25d-4a02-9b8b-6c0143ef7ada%22%7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pmn-io/ids" TargetMode="External"/><Relationship Id="rId2" Type="http://schemas.openxmlformats.org/officeDocument/2006/relationships/hyperlink" Target="https://forum.bpmn.io/t/how-to-get-a-list-of-validation-errors-from-bpmn-js-properties-panel/7867" TargetMode="External"/><Relationship Id="rId1" Type="http://schemas.openxmlformats.org/officeDocument/2006/relationships/slideLayout" Target="../slideLayouts/slideLayout1.xml"/><Relationship Id="rId5" Type="http://schemas.openxmlformats.org/officeDocument/2006/relationships/hyperlink" Target="https://jit.at/how-to-programmatically-validate-bpmn-models/" TargetMode="External"/><Relationship Id="rId4" Type="http://schemas.openxmlformats.org/officeDocument/2006/relationships/hyperlink" Target="https://github.com/camunda/linting"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camunda.com/bpmn/reference/"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camunda.org/manual/7.21/user-guide/logging/#logging-categorie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hyperlink" Target="https://en.wikipedia.org/wiki/ISO_8601"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hyperlink" Target="http://localhost:8080/engine-rest/signal"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hyperlink" Target="http://localhost:8080/engine-rest/signal"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hyperlink" Target="https://docs.camunda.org/manual/7.21/reference/bpmn20/subprocesses/transaction-subprocess/" TargetMode="Externa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85800" y="2132856"/>
            <a:ext cx="7772400" cy="1199704"/>
          </a:xfrm>
        </p:spPr>
        <p:txBody>
          <a:bodyPr anchor="ctr"/>
          <a:lstStyle/>
          <a:p>
            <a:pPr algn="ctr"/>
            <a:r>
              <a:rPr lang="en-IN" dirty="0" smtClean="0"/>
              <a:t>Camunda 7 Developer’s Guide</a:t>
            </a:r>
            <a:endParaRPr lang="en-IN" dirty="0"/>
          </a:p>
        </p:txBody>
      </p:sp>
    </p:spTree>
    <p:extLst>
      <p:ext uri="{BB962C8B-B14F-4D97-AF65-F5344CB8AC3E}">
        <p14:creationId xmlns:p14="http://schemas.microsoft.com/office/powerpoint/2010/main" val="2831042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Questionnaire</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just">
              <a:buFont typeface="Wingdings" pitchFamily="2" charset="2"/>
              <a:buChar char="ü"/>
            </a:pPr>
            <a:r>
              <a:rPr lang="en-US" sz="2000" dirty="0"/>
              <a:t>What is a workflow ?</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What are OMG Trio ? </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What is BPMN and what is </a:t>
            </a:r>
            <a:r>
              <a:rPr lang="en-US" sz="2000" dirty="0" err="1"/>
              <a:t>Camunda</a:t>
            </a:r>
            <a:r>
              <a:rPr lang="en-US" sz="2000" dirty="0"/>
              <a:t> ? </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Advantages of </a:t>
            </a:r>
            <a:r>
              <a:rPr lang="en-US" sz="2000" dirty="0" err="1"/>
              <a:t>Camunda</a:t>
            </a:r>
            <a:r>
              <a:rPr lang="en-US" sz="2000" dirty="0"/>
              <a:t> </a:t>
            </a:r>
            <a:r>
              <a:rPr lang="en-US" sz="2000" dirty="0" smtClean="0"/>
              <a:t>?</a:t>
            </a:r>
            <a:endParaRPr lang="en-US" sz="2000" dirty="0"/>
          </a:p>
        </p:txBody>
      </p:sp>
    </p:spTree>
    <p:extLst>
      <p:ext uri="{BB962C8B-B14F-4D97-AF65-F5344CB8AC3E}">
        <p14:creationId xmlns:p14="http://schemas.microsoft.com/office/powerpoint/2010/main" val="36933678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a:t>DMN </a:t>
            </a:r>
            <a:endParaRPr lang="en-IN" sz="4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352928"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2602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624"/>
            <a:ext cx="7772400" cy="864096"/>
          </a:xfrm>
        </p:spPr>
        <p:txBody>
          <a:bodyPr anchor="t">
            <a:normAutofit/>
          </a:bodyPr>
          <a:lstStyle/>
          <a:p>
            <a:pPr algn="ctr"/>
            <a:r>
              <a:rPr lang="en-US" dirty="0"/>
              <a:t>DMN Rest API</a:t>
            </a:r>
            <a:endParaRPr lang="en-IN" sz="2700" dirty="0"/>
          </a:p>
        </p:txBody>
      </p:sp>
      <p:sp>
        <p:nvSpPr>
          <p:cNvPr id="5" name="Subtitle 4"/>
          <p:cNvSpPr>
            <a:spLocks noGrp="1"/>
          </p:cNvSpPr>
          <p:nvPr>
            <p:ph type="subTitle" idx="1"/>
          </p:nvPr>
        </p:nvSpPr>
        <p:spPr>
          <a:xfrm>
            <a:off x="539552" y="908720"/>
            <a:ext cx="8424936" cy="4824537"/>
          </a:xfrm>
        </p:spPr>
        <p:txBody>
          <a:bodyPr>
            <a:normAutofit/>
          </a:bodyPr>
          <a:lstStyle/>
          <a:p>
            <a:pPr marL="109728" marR="0" lvl="0" algn="l">
              <a:buClr>
                <a:srgbClr val="2DA2BF"/>
              </a:buClr>
            </a:pPr>
            <a:r>
              <a:rPr lang="en-GB" sz="1600" dirty="0">
                <a:solidFill>
                  <a:prstClr val="black"/>
                </a:solidFill>
                <a:hlinkClick r:id="rId2"/>
              </a:rPr>
              <a:t>http://&lt;&lt;localhost:8080&gt;&gt;/engine-rest/decision-definition/key/&lt;&lt;dmn_mobile_demo&gt;&gt;/evaluate</a:t>
            </a:r>
            <a:endParaRPr lang="en-GB" sz="1600" dirty="0">
              <a:solidFill>
                <a:prstClr val="black"/>
              </a:solidFill>
            </a:endParaRPr>
          </a:p>
          <a:p>
            <a:pPr marL="566928" lvl="1" algn="l">
              <a:buClr>
                <a:srgbClr val="2DA2BF"/>
              </a:buClr>
            </a:pPr>
            <a:r>
              <a:rPr lang="en-GB" sz="1400" dirty="0" smtClean="0">
                <a:solidFill>
                  <a:prstClr val="black"/>
                </a:solidFill>
              </a:rPr>
              <a:t>{  "</a:t>
            </a:r>
            <a:r>
              <a:rPr lang="en-GB" sz="1400" dirty="0">
                <a:solidFill>
                  <a:prstClr val="black"/>
                </a:solidFill>
              </a:rPr>
              <a:t>variables" : {</a:t>
            </a:r>
          </a:p>
          <a:p>
            <a:pPr lvl="1" algn="l">
              <a:buClr>
                <a:srgbClr val="2DA2BF"/>
              </a:buClr>
            </a:pPr>
            <a:r>
              <a:rPr lang="en-GB" sz="1400" dirty="0">
                <a:solidFill>
                  <a:prstClr val="black"/>
                </a:solidFill>
              </a:rPr>
              <a:t>        "make" : {"value" : “</a:t>
            </a:r>
            <a:r>
              <a:rPr lang="en-GB" sz="1400" dirty="0" err="1">
                <a:solidFill>
                  <a:prstClr val="black"/>
                </a:solidFill>
              </a:rPr>
              <a:t>nokia</a:t>
            </a:r>
            <a:r>
              <a:rPr lang="en-GB" sz="1400" dirty="0">
                <a:solidFill>
                  <a:prstClr val="black"/>
                </a:solidFill>
              </a:rPr>
              <a:t>", "</a:t>
            </a:r>
            <a:r>
              <a:rPr lang="en-GB" sz="1400" dirty="0" err="1">
                <a:solidFill>
                  <a:prstClr val="black"/>
                </a:solidFill>
              </a:rPr>
              <a:t>type":"String</a:t>
            </a:r>
            <a:r>
              <a:rPr lang="en-GB" sz="1400" dirty="0">
                <a:solidFill>
                  <a:prstClr val="black"/>
                </a:solidFill>
              </a:rPr>
              <a:t>"},</a:t>
            </a:r>
          </a:p>
          <a:p>
            <a:pPr lvl="1" algn="l">
              <a:buClr>
                <a:srgbClr val="2DA2BF"/>
              </a:buClr>
            </a:pPr>
            <a:r>
              <a:rPr lang="en-GB" sz="1400" dirty="0">
                <a:solidFill>
                  <a:prstClr val="black"/>
                </a:solidFill>
              </a:rPr>
              <a:t>        "year" : {"value" : ”2015”, "</a:t>
            </a:r>
            <a:r>
              <a:rPr lang="en-GB" sz="1400" dirty="0" err="1">
                <a:solidFill>
                  <a:prstClr val="black"/>
                </a:solidFill>
              </a:rPr>
              <a:t>type":“Integer</a:t>
            </a:r>
            <a:r>
              <a:rPr lang="en-GB" sz="1400" dirty="0">
                <a:solidFill>
                  <a:prstClr val="black"/>
                </a:solidFill>
              </a:rPr>
              <a:t>"}</a:t>
            </a:r>
          </a:p>
          <a:p>
            <a:pPr lvl="1" algn="l">
              <a:buClr>
                <a:srgbClr val="2DA2BF"/>
              </a:buClr>
            </a:pPr>
            <a:r>
              <a:rPr lang="en-GB" sz="1400" dirty="0">
                <a:solidFill>
                  <a:prstClr val="black"/>
                </a:solidFill>
              </a:rPr>
              <a:t>   }</a:t>
            </a:r>
            <a:br>
              <a:rPr lang="en-GB" sz="1400" dirty="0">
                <a:solidFill>
                  <a:prstClr val="black"/>
                </a:solidFill>
              </a:rPr>
            </a:br>
            <a:r>
              <a:rPr lang="en-GB" sz="1400" dirty="0">
                <a:solidFill>
                  <a:prstClr val="black"/>
                </a:solidFill>
              </a:rPr>
              <a:t>}</a:t>
            </a:r>
          </a:p>
          <a:p>
            <a:pPr marL="109728" marR="0" lvl="0" algn="l">
              <a:buClr>
                <a:srgbClr val="2DA2BF"/>
              </a:buClr>
            </a:pPr>
            <a:endParaRPr lang="en-GB" sz="2000" dirty="0" smtClean="0">
              <a:solidFill>
                <a:prstClr val="black"/>
              </a:solidFill>
            </a:endParaRPr>
          </a:p>
          <a:p>
            <a:pPr marL="109728" marR="0" lvl="0" algn="l">
              <a:buClr>
                <a:srgbClr val="2DA2BF"/>
              </a:buClr>
            </a:pPr>
            <a:r>
              <a:rPr lang="en-IN" sz="1400" dirty="0">
                <a:hlinkClick r:id="rId3"/>
              </a:rPr>
              <a:t>http://</a:t>
            </a:r>
            <a:r>
              <a:rPr lang="en-IN" sz="1400" dirty="0" smtClean="0">
                <a:hlinkClick r:id="rId3"/>
              </a:rPr>
              <a:t>localhost:8080/engine-rest/decision-definition/key/Decision_courier-charges/evaluate</a:t>
            </a:r>
            <a:endParaRPr lang="en-IN" sz="1400" dirty="0" smtClean="0"/>
          </a:p>
          <a:p>
            <a:pPr marL="109728" marR="0" lvl="0" algn="l">
              <a:buClr>
                <a:srgbClr val="2DA2BF"/>
              </a:buClr>
            </a:pPr>
            <a:r>
              <a:rPr lang="en-GB" sz="1400" dirty="0">
                <a:solidFill>
                  <a:prstClr val="black"/>
                </a:solidFill>
              </a:rPr>
              <a:t>{</a:t>
            </a:r>
          </a:p>
          <a:p>
            <a:pPr marL="109728" marR="0" lvl="0" algn="l">
              <a:buClr>
                <a:srgbClr val="2DA2BF"/>
              </a:buClr>
            </a:pPr>
            <a:r>
              <a:rPr lang="en-GB" sz="1400" dirty="0">
                <a:solidFill>
                  <a:prstClr val="black"/>
                </a:solidFill>
              </a:rPr>
              <a:t>    "variables": </a:t>
            </a:r>
            <a:r>
              <a:rPr lang="en-GB" sz="1400" dirty="0" smtClean="0">
                <a:solidFill>
                  <a:prstClr val="black"/>
                </a:solidFill>
              </a:rPr>
              <a:t>{ "</a:t>
            </a:r>
            <a:r>
              <a:rPr lang="en-GB" sz="1400" dirty="0">
                <a:solidFill>
                  <a:prstClr val="black"/>
                </a:solidFill>
              </a:rPr>
              <a:t>weigh": </a:t>
            </a:r>
            <a:r>
              <a:rPr lang="en-GB" sz="1400" dirty="0" smtClean="0">
                <a:solidFill>
                  <a:prstClr val="black"/>
                </a:solidFill>
              </a:rPr>
              <a:t>{"</a:t>
            </a:r>
            <a:r>
              <a:rPr lang="en-GB" sz="1400" dirty="0">
                <a:solidFill>
                  <a:prstClr val="black"/>
                </a:solidFill>
              </a:rPr>
              <a:t>value": "50</a:t>
            </a:r>
            <a:r>
              <a:rPr lang="en-GB" sz="1400" dirty="0" smtClean="0">
                <a:solidFill>
                  <a:prstClr val="black"/>
                </a:solidFill>
              </a:rPr>
              <a:t>", "</a:t>
            </a:r>
            <a:r>
              <a:rPr lang="en-GB" sz="1400" dirty="0">
                <a:solidFill>
                  <a:prstClr val="black"/>
                </a:solidFill>
              </a:rPr>
              <a:t>type": "Integer</a:t>
            </a:r>
            <a:r>
              <a:rPr lang="en-GB" sz="1400" dirty="0" smtClean="0">
                <a:solidFill>
                  <a:prstClr val="black"/>
                </a:solidFill>
              </a:rPr>
              <a:t>"},</a:t>
            </a:r>
            <a:endParaRPr lang="en-GB" sz="1400" dirty="0">
              <a:solidFill>
                <a:prstClr val="black"/>
              </a:solidFill>
            </a:endParaRPr>
          </a:p>
          <a:p>
            <a:pPr marL="109728" marR="0" lvl="0" algn="l">
              <a:buClr>
                <a:srgbClr val="2DA2BF"/>
              </a:buClr>
            </a:pPr>
            <a:r>
              <a:rPr lang="en-GB" sz="1400" dirty="0">
                <a:solidFill>
                  <a:prstClr val="black"/>
                </a:solidFill>
              </a:rPr>
              <a:t>        </a:t>
            </a:r>
            <a:r>
              <a:rPr lang="en-GB" sz="1400" dirty="0" smtClean="0">
                <a:solidFill>
                  <a:prstClr val="black"/>
                </a:solidFill>
              </a:rPr>
              <a:t>		"</a:t>
            </a:r>
            <a:r>
              <a:rPr lang="en-GB" sz="1400" dirty="0">
                <a:solidFill>
                  <a:prstClr val="black"/>
                </a:solidFill>
              </a:rPr>
              <a:t>distance": </a:t>
            </a:r>
            <a:r>
              <a:rPr lang="en-GB" sz="1400" dirty="0" smtClean="0">
                <a:solidFill>
                  <a:prstClr val="black"/>
                </a:solidFill>
              </a:rPr>
              <a:t>{ </a:t>
            </a:r>
            <a:r>
              <a:rPr lang="en-GB" sz="1400" dirty="0">
                <a:solidFill>
                  <a:prstClr val="black"/>
                </a:solidFill>
              </a:rPr>
              <a:t>"value": "40</a:t>
            </a:r>
            <a:r>
              <a:rPr lang="en-GB" sz="1400" dirty="0" smtClean="0">
                <a:solidFill>
                  <a:prstClr val="black"/>
                </a:solidFill>
              </a:rPr>
              <a:t>", "</a:t>
            </a:r>
            <a:r>
              <a:rPr lang="en-GB" sz="1400" dirty="0">
                <a:solidFill>
                  <a:prstClr val="black"/>
                </a:solidFill>
              </a:rPr>
              <a:t>type": "</a:t>
            </a:r>
            <a:r>
              <a:rPr lang="en-GB" sz="1400" dirty="0" smtClean="0">
                <a:solidFill>
                  <a:prstClr val="black"/>
                </a:solidFill>
              </a:rPr>
              <a:t>Integer“ } }</a:t>
            </a:r>
            <a:endParaRPr lang="en-GB" sz="1400" dirty="0">
              <a:solidFill>
                <a:prstClr val="black"/>
              </a:solidFill>
            </a:endParaRPr>
          </a:p>
          <a:p>
            <a:pPr marL="109728" marR="0" lvl="0" algn="l">
              <a:buClr>
                <a:srgbClr val="2DA2BF"/>
              </a:buClr>
            </a:pPr>
            <a:r>
              <a:rPr lang="en-GB" sz="1400" dirty="0">
                <a:solidFill>
                  <a:prstClr val="black"/>
                </a:solidFill>
              </a:rPr>
              <a:t>}</a:t>
            </a:r>
          </a:p>
        </p:txBody>
      </p:sp>
    </p:spTree>
    <p:extLst>
      <p:ext uri="{BB962C8B-B14F-4D97-AF65-F5344CB8AC3E}">
        <p14:creationId xmlns:p14="http://schemas.microsoft.com/office/powerpoint/2010/main" val="38016078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624"/>
            <a:ext cx="7772400" cy="864096"/>
          </a:xfrm>
        </p:spPr>
        <p:txBody>
          <a:bodyPr anchor="t">
            <a:normAutofit/>
          </a:bodyPr>
          <a:lstStyle/>
          <a:p>
            <a:pPr algn="ctr"/>
            <a:r>
              <a:rPr lang="en-IN" sz="3600" b="0" dirty="0">
                <a:effectLst/>
              </a:rPr>
              <a:t>FEEL Language </a:t>
            </a:r>
            <a:r>
              <a:rPr lang="en-IN" sz="3600" b="0" dirty="0" smtClean="0">
                <a:effectLst/>
              </a:rPr>
              <a:t>Elements</a:t>
            </a:r>
            <a:endParaRPr lang="en-IN" sz="3600" dirty="0"/>
          </a:p>
        </p:txBody>
      </p:sp>
      <p:sp>
        <p:nvSpPr>
          <p:cNvPr id="5" name="Subtitle 4"/>
          <p:cNvSpPr>
            <a:spLocks noGrp="1"/>
          </p:cNvSpPr>
          <p:nvPr>
            <p:ph type="subTitle" idx="1"/>
          </p:nvPr>
        </p:nvSpPr>
        <p:spPr>
          <a:xfrm>
            <a:off x="539552" y="1412775"/>
            <a:ext cx="8424936" cy="4824537"/>
          </a:xfrm>
        </p:spPr>
        <p:txBody>
          <a:bodyPr>
            <a:normAutofit/>
          </a:bodyPr>
          <a:lstStyle/>
          <a:p>
            <a:pPr marL="395478" marR="0" lvl="0" indent="-285750" algn="l">
              <a:buClr>
                <a:srgbClr val="2DA2BF"/>
              </a:buClr>
              <a:buFont typeface="Wingdings" pitchFamily="2" charset="2"/>
              <a:buChar char="ü"/>
            </a:pPr>
            <a:r>
              <a:rPr lang="en-US" sz="1400" dirty="0"/>
              <a:t>The Camunda DMN engine supports FEEL for </a:t>
            </a:r>
            <a:r>
              <a:rPr lang="en-US" sz="1400" dirty="0">
                <a:hlinkClick r:id="rId2"/>
              </a:rPr>
              <a:t>input entries</a:t>
            </a:r>
            <a:r>
              <a:rPr lang="en-US" sz="1400" dirty="0"/>
              <a:t>. </a:t>
            </a:r>
            <a:endParaRPr lang="en-US" sz="1400" dirty="0" smtClean="0"/>
          </a:p>
          <a:p>
            <a:pPr marL="395478" marR="0" lvl="0" indent="-285750" algn="l">
              <a:buClr>
                <a:srgbClr val="2DA2BF"/>
              </a:buClr>
              <a:buFont typeface="Wingdings" pitchFamily="2" charset="2"/>
              <a:buChar char="ü"/>
            </a:pPr>
            <a:endParaRPr lang="en-US" sz="1400" dirty="0"/>
          </a:p>
          <a:p>
            <a:pPr marL="395478" marR="0" lvl="0" indent="-285750" algn="l">
              <a:buClr>
                <a:srgbClr val="2DA2BF"/>
              </a:buClr>
              <a:buFont typeface="Wingdings" pitchFamily="2" charset="2"/>
              <a:buChar char="ü"/>
            </a:pPr>
            <a:r>
              <a:rPr lang="en-US" sz="1400" dirty="0" smtClean="0"/>
              <a:t>The </a:t>
            </a:r>
            <a:r>
              <a:rPr lang="en-US" sz="1400" dirty="0"/>
              <a:t>FEEL term for expression in input entries are simple unary tests</a:t>
            </a:r>
            <a:r>
              <a:rPr lang="en-US" sz="1400" dirty="0" smtClean="0"/>
              <a:t>.</a:t>
            </a:r>
          </a:p>
          <a:p>
            <a:pPr marL="395478" marR="0" lvl="0" indent="-285750" algn="l">
              <a:buClr>
                <a:srgbClr val="2DA2BF"/>
              </a:buClr>
              <a:buFont typeface="Wingdings" pitchFamily="2" charset="2"/>
              <a:buChar char="ü"/>
            </a:pPr>
            <a:endParaRPr lang="en-US" sz="1400" dirty="0">
              <a:solidFill>
                <a:prstClr val="black"/>
              </a:solidFill>
            </a:endParaRPr>
          </a:p>
          <a:p>
            <a:pPr marL="395478" marR="0" indent="-285750" algn="l">
              <a:buClr>
                <a:srgbClr val="2DA2BF"/>
              </a:buClr>
              <a:buFont typeface="Wingdings" pitchFamily="2" charset="2"/>
              <a:buChar char="ü"/>
            </a:pPr>
            <a:r>
              <a:rPr lang="en-IN" sz="1400" dirty="0" smtClean="0"/>
              <a:t>Comparison</a:t>
            </a:r>
          </a:p>
          <a:p>
            <a:pPr marL="852678" lvl="1" indent="-285750" algn="l">
              <a:buClr>
                <a:srgbClr val="2DA2BF"/>
              </a:buClr>
              <a:buFont typeface="Wingdings" pitchFamily="2" charset="2"/>
              <a:buChar char="ü"/>
            </a:pPr>
            <a:r>
              <a:rPr lang="en-IN" sz="1400" b="1" dirty="0" smtClean="0"/>
              <a:t>“ “, &lt;, &lt;=, &gt;, &gt;=</a:t>
            </a:r>
            <a:r>
              <a:rPr lang="en-IN" sz="1400" b="1" dirty="0"/>
              <a:t>	</a:t>
            </a:r>
          </a:p>
          <a:p>
            <a:pPr marL="395478" marR="0" indent="-285750" algn="l">
              <a:buClr>
                <a:srgbClr val="2DA2BF"/>
              </a:buClr>
              <a:buFont typeface="Wingdings" pitchFamily="2" charset="2"/>
              <a:buChar char="ü"/>
            </a:pPr>
            <a:r>
              <a:rPr lang="en-IN" sz="1400" dirty="0" smtClean="0"/>
              <a:t>Range</a:t>
            </a:r>
          </a:p>
          <a:p>
            <a:pPr marL="852678" lvl="1" indent="-285750" algn="l">
              <a:buClr>
                <a:srgbClr val="2DA2BF"/>
              </a:buClr>
              <a:buFont typeface="Wingdings" pitchFamily="2" charset="2"/>
              <a:buChar char="ü"/>
            </a:pPr>
            <a:r>
              <a:rPr lang="en-IN" sz="1400" b="1" dirty="0"/>
              <a:t>[1..10</a:t>
            </a:r>
            <a:r>
              <a:rPr lang="en-IN" sz="1400" b="1" dirty="0" smtClean="0"/>
              <a:t>], </a:t>
            </a:r>
            <a:r>
              <a:rPr lang="en-US" sz="1400" b="1" dirty="0" smtClean="0"/>
              <a:t>]1</a:t>
            </a:r>
            <a:r>
              <a:rPr lang="en-US" sz="1400" b="1" dirty="0"/>
              <a:t>..10] or (1..10</a:t>
            </a:r>
            <a:r>
              <a:rPr lang="en-US" sz="1400" b="1" dirty="0" smtClean="0"/>
              <a:t>],  [</a:t>
            </a:r>
            <a:r>
              <a:rPr lang="en-US" sz="1400" b="1" dirty="0"/>
              <a:t>1..10[ or [1..10) </a:t>
            </a:r>
            <a:r>
              <a:rPr lang="en-US" sz="1400" b="1" dirty="0" smtClean="0"/>
              <a:t>, ]</a:t>
            </a:r>
            <a:r>
              <a:rPr lang="en-US" sz="1400" b="1" dirty="0"/>
              <a:t>1..10[ or (1..10)</a:t>
            </a:r>
            <a:endParaRPr lang="en-IN" sz="1400" b="1" dirty="0"/>
          </a:p>
          <a:p>
            <a:pPr marL="395478" marR="0" indent="-285750" algn="l">
              <a:buClr>
                <a:srgbClr val="2DA2BF"/>
              </a:buClr>
              <a:buFont typeface="Wingdings" pitchFamily="2" charset="2"/>
              <a:buChar char="ü"/>
            </a:pPr>
            <a:r>
              <a:rPr lang="en-IN" sz="1400" dirty="0" smtClean="0"/>
              <a:t>Disjunction</a:t>
            </a:r>
          </a:p>
          <a:p>
            <a:pPr marL="566928" lvl="1" algn="l">
              <a:buClr>
                <a:srgbClr val="2DA2BF"/>
              </a:buClr>
            </a:pPr>
            <a:r>
              <a:rPr lang="en-IN" sz="1400" dirty="0"/>
              <a:t>	</a:t>
            </a:r>
            <a:r>
              <a:rPr lang="en-IN" sz="1400" b="1" dirty="0" smtClean="0"/>
              <a:t>3,5,7 | </a:t>
            </a:r>
            <a:r>
              <a:rPr lang="en-IN" sz="1400" b="1" dirty="0"/>
              <a:t>&lt;2,&gt;</a:t>
            </a:r>
            <a:r>
              <a:rPr lang="en-IN" sz="1400" b="1" dirty="0" smtClean="0"/>
              <a:t>10 | </a:t>
            </a:r>
            <a:r>
              <a:rPr lang="en-IN" sz="1400" b="1" dirty="0"/>
              <a:t>10,[20..30</a:t>
            </a:r>
            <a:r>
              <a:rPr lang="en-IN" sz="1400" b="1" dirty="0" smtClean="0"/>
              <a:t>] </a:t>
            </a:r>
          </a:p>
          <a:p>
            <a:pPr marL="395478" marR="0" indent="-285750" algn="l">
              <a:buClr>
                <a:srgbClr val="2DA2BF"/>
              </a:buClr>
              <a:buFont typeface="Wingdings" pitchFamily="2" charset="2"/>
              <a:buChar char="ü"/>
            </a:pPr>
            <a:r>
              <a:rPr lang="en-IN" sz="1400" dirty="0"/>
              <a:t>Negation</a:t>
            </a:r>
          </a:p>
          <a:p>
            <a:pPr marL="852678" lvl="1" indent="-285750" algn="l">
              <a:buClr>
                <a:srgbClr val="2DA2BF"/>
              </a:buClr>
              <a:buFont typeface="Wingdings" pitchFamily="2" charset="2"/>
              <a:buChar char="ü"/>
            </a:pPr>
            <a:r>
              <a:rPr lang="en-IN" sz="1400" b="1" dirty="0"/>
              <a:t>not(&gt;10</a:t>
            </a:r>
            <a:r>
              <a:rPr lang="en-IN" sz="1400" b="1" dirty="0" smtClean="0"/>
              <a:t>) | </a:t>
            </a:r>
            <a:r>
              <a:rPr lang="en-IN" sz="1400" b="1" dirty="0"/>
              <a:t>not(3,5,7)</a:t>
            </a:r>
            <a:endParaRPr lang="en-IN" sz="1400" b="1" dirty="0" smtClean="0"/>
          </a:p>
          <a:p>
            <a:pPr marL="395478" marR="0" indent="-285750" algn="l">
              <a:buClr>
                <a:srgbClr val="2DA2BF"/>
              </a:buClr>
              <a:buFont typeface="Wingdings" pitchFamily="2" charset="2"/>
              <a:buChar char="ü"/>
            </a:pPr>
            <a:endParaRPr lang="en-IN" sz="1400" dirty="0"/>
          </a:p>
          <a:p>
            <a:pPr marL="852678" lvl="1" indent="-285750" algn="l">
              <a:buClr>
                <a:srgbClr val="2DA2BF"/>
              </a:buClr>
              <a:buFont typeface="Wingdings" pitchFamily="2" charset="2"/>
              <a:buChar char="ü"/>
            </a:pPr>
            <a:endParaRPr lang="en-GB" sz="1000" dirty="0">
              <a:solidFill>
                <a:prstClr val="black"/>
              </a:solidFill>
            </a:endParaRPr>
          </a:p>
        </p:txBody>
      </p:sp>
    </p:spTree>
    <p:extLst>
      <p:ext uri="{BB962C8B-B14F-4D97-AF65-F5344CB8AC3E}">
        <p14:creationId xmlns:p14="http://schemas.microsoft.com/office/powerpoint/2010/main" val="14743724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624"/>
            <a:ext cx="7772400" cy="864096"/>
          </a:xfrm>
        </p:spPr>
        <p:txBody>
          <a:bodyPr anchor="t">
            <a:normAutofit/>
          </a:bodyPr>
          <a:lstStyle/>
          <a:p>
            <a:pPr algn="ctr"/>
            <a:r>
              <a:rPr lang="en-IN" sz="3600" b="0" dirty="0">
                <a:effectLst/>
              </a:rPr>
              <a:t>DMN Hit Policy</a:t>
            </a:r>
          </a:p>
        </p:txBody>
      </p:sp>
      <p:sp>
        <p:nvSpPr>
          <p:cNvPr id="5" name="Subtitle 4"/>
          <p:cNvSpPr>
            <a:spLocks noGrp="1"/>
          </p:cNvSpPr>
          <p:nvPr>
            <p:ph type="subTitle" idx="1"/>
          </p:nvPr>
        </p:nvSpPr>
        <p:spPr>
          <a:xfrm>
            <a:off x="539552" y="1412775"/>
            <a:ext cx="8424936" cy="4824537"/>
          </a:xfrm>
        </p:spPr>
        <p:txBody>
          <a:bodyPr>
            <a:normAutofit/>
          </a:bodyPr>
          <a:lstStyle/>
          <a:p>
            <a:pPr marL="395478" marR="0" lvl="0" indent="-285750" algn="l">
              <a:buClr>
                <a:srgbClr val="2DA2BF"/>
              </a:buClr>
              <a:buFont typeface="Wingdings" pitchFamily="2" charset="2"/>
              <a:buChar char="ü"/>
            </a:pPr>
            <a:r>
              <a:rPr lang="en-US" sz="1400" dirty="0"/>
              <a:t>A decision table has a hit policy that specifies what the results of the evaluation of a decision table consist of</a:t>
            </a:r>
            <a:r>
              <a:rPr lang="en-US" sz="1400" dirty="0" smtClean="0"/>
              <a:t>.</a:t>
            </a:r>
          </a:p>
          <a:p>
            <a:pPr marL="395478" marR="0" lvl="0" indent="-285750" algn="l">
              <a:buClr>
                <a:srgbClr val="2DA2BF"/>
              </a:buClr>
              <a:buFont typeface="Wingdings" pitchFamily="2" charset="2"/>
              <a:buChar char="ü"/>
            </a:pPr>
            <a:endParaRPr lang="en-US" sz="1400" dirty="0"/>
          </a:p>
          <a:p>
            <a:pPr marL="395478" marR="0" lvl="0" indent="-285750" algn="l">
              <a:buClr>
                <a:srgbClr val="2DA2BF"/>
              </a:buClr>
              <a:buFont typeface="Wingdings" pitchFamily="2" charset="2"/>
              <a:buChar char="ü"/>
            </a:pPr>
            <a:r>
              <a:rPr lang="en-US" sz="1400" dirty="0"/>
              <a:t>A hit policy specifies how many rules of a decision table can be satisfied and which of the satisfied </a:t>
            </a:r>
            <a:r>
              <a:rPr lang="en-US" sz="1400" dirty="0" smtClean="0"/>
              <a:t>rules </a:t>
            </a:r>
            <a:r>
              <a:rPr lang="en-US" sz="1400" dirty="0"/>
              <a:t>are included in the decision table result. </a:t>
            </a:r>
            <a:endParaRPr lang="en-US" sz="1400" dirty="0" smtClean="0"/>
          </a:p>
          <a:p>
            <a:pPr marL="395478" marR="0" lvl="0" indent="-285750" algn="l">
              <a:buClr>
                <a:srgbClr val="2DA2BF"/>
              </a:buClr>
              <a:buFont typeface="Wingdings" pitchFamily="2" charset="2"/>
              <a:buChar char="ü"/>
            </a:pPr>
            <a:endParaRPr lang="en-US" sz="1400" dirty="0"/>
          </a:p>
          <a:p>
            <a:pPr marL="395478" marR="0" lvl="0" indent="-285750" algn="l">
              <a:buClr>
                <a:srgbClr val="2DA2BF"/>
              </a:buClr>
              <a:buFont typeface="Wingdings" pitchFamily="2" charset="2"/>
              <a:buChar char="ü"/>
            </a:pPr>
            <a:r>
              <a:rPr lang="en-GB" sz="1400" dirty="0"/>
              <a:t>Unique Hit </a:t>
            </a:r>
            <a:r>
              <a:rPr lang="en-GB" sz="1400" dirty="0" smtClean="0"/>
              <a:t>Policy</a:t>
            </a:r>
          </a:p>
          <a:p>
            <a:pPr marL="395478" marR="0" lvl="0" indent="-285750" algn="l">
              <a:buClr>
                <a:srgbClr val="2DA2BF"/>
              </a:buClr>
              <a:buFont typeface="Wingdings" pitchFamily="2" charset="2"/>
              <a:buChar char="ü"/>
            </a:pPr>
            <a:r>
              <a:rPr lang="en-GB" sz="1400" dirty="0"/>
              <a:t>Any Hit </a:t>
            </a:r>
            <a:r>
              <a:rPr lang="en-GB" sz="1400" dirty="0" smtClean="0"/>
              <a:t>Policy</a:t>
            </a:r>
          </a:p>
          <a:p>
            <a:pPr marL="395478" marR="0" lvl="0" indent="-285750" algn="l">
              <a:buClr>
                <a:srgbClr val="2DA2BF"/>
              </a:buClr>
              <a:buFont typeface="Wingdings" pitchFamily="2" charset="2"/>
              <a:buChar char="ü"/>
            </a:pPr>
            <a:r>
              <a:rPr lang="en-GB" sz="1400" dirty="0"/>
              <a:t>First Hit </a:t>
            </a:r>
            <a:r>
              <a:rPr lang="en-GB" sz="1400" dirty="0" smtClean="0"/>
              <a:t>Policy</a:t>
            </a:r>
          </a:p>
          <a:p>
            <a:pPr marL="395478" marR="0" lvl="0" indent="-285750" algn="l">
              <a:buClr>
                <a:srgbClr val="2DA2BF"/>
              </a:buClr>
              <a:buFont typeface="Wingdings" pitchFamily="2" charset="2"/>
              <a:buChar char="ü"/>
            </a:pPr>
            <a:r>
              <a:rPr lang="en-GB" sz="1400" dirty="0"/>
              <a:t>Rule Order Hit </a:t>
            </a:r>
            <a:r>
              <a:rPr lang="en-GB" sz="1400" dirty="0" smtClean="0"/>
              <a:t>Policy</a:t>
            </a:r>
          </a:p>
          <a:p>
            <a:pPr marL="395478" marR="0" lvl="0" indent="-285750" algn="l">
              <a:buClr>
                <a:srgbClr val="2DA2BF"/>
              </a:buClr>
              <a:buFont typeface="Wingdings" pitchFamily="2" charset="2"/>
              <a:buChar char="ü"/>
            </a:pPr>
            <a:r>
              <a:rPr lang="en-GB" sz="1400" dirty="0"/>
              <a:t>Collect Hit </a:t>
            </a:r>
            <a:r>
              <a:rPr lang="en-GB" sz="1400" dirty="0" smtClean="0"/>
              <a:t>Policy</a:t>
            </a:r>
          </a:p>
          <a:p>
            <a:pPr marL="852678" lvl="1" indent="-285750" algn="l">
              <a:buClr>
                <a:srgbClr val="2DA2BF"/>
              </a:buClr>
              <a:buFont typeface="Wingdings" pitchFamily="2" charset="2"/>
              <a:buChar char="ü"/>
            </a:pPr>
            <a:r>
              <a:rPr lang="en-US" sz="1000" dirty="0"/>
              <a:t>Aggregators for Collect Hit </a:t>
            </a:r>
            <a:r>
              <a:rPr lang="en-US" sz="1000" dirty="0" smtClean="0"/>
              <a:t>Policy</a:t>
            </a:r>
          </a:p>
          <a:p>
            <a:pPr marL="852678" lvl="1" indent="-285750" algn="l">
              <a:buClr>
                <a:srgbClr val="2DA2BF"/>
              </a:buClr>
              <a:buFont typeface="Wingdings" pitchFamily="2" charset="2"/>
              <a:buChar char="ü"/>
            </a:pPr>
            <a:r>
              <a:rPr lang="en-GB" sz="1000" dirty="0"/>
              <a:t>SUM aggregator</a:t>
            </a:r>
          </a:p>
          <a:p>
            <a:pPr marL="395478" marR="0" lvl="0" indent="-285750" algn="l">
              <a:buClr>
                <a:srgbClr val="2DA2BF"/>
              </a:buClr>
              <a:buFont typeface="Wingdings" pitchFamily="2" charset="2"/>
              <a:buChar char="ü"/>
            </a:pPr>
            <a:endParaRPr lang="en-GB" sz="1400" dirty="0"/>
          </a:p>
        </p:txBody>
      </p:sp>
    </p:spTree>
    <p:extLst>
      <p:ext uri="{BB962C8B-B14F-4D97-AF65-F5344CB8AC3E}">
        <p14:creationId xmlns:p14="http://schemas.microsoft.com/office/powerpoint/2010/main" val="22153737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err="1"/>
              <a:t>Wildfly</a:t>
            </a:r>
            <a:r>
              <a:rPr lang="en-US" sz="4400" dirty="0"/>
              <a:t> server – info and </a:t>
            </a:r>
            <a:r>
              <a:rPr lang="en-US" sz="4400" dirty="0" err="1"/>
              <a:t>conf</a:t>
            </a:r>
            <a:endParaRPr lang="en-IN" sz="4400" dirty="0"/>
          </a:p>
        </p:txBody>
      </p:sp>
      <p:sp>
        <p:nvSpPr>
          <p:cNvPr id="5" name="Subtitle 4"/>
          <p:cNvSpPr>
            <a:spLocks noGrp="1"/>
          </p:cNvSpPr>
          <p:nvPr>
            <p:ph type="subTitle" idx="1"/>
          </p:nvPr>
        </p:nvSpPr>
        <p:spPr>
          <a:xfrm>
            <a:off x="685800" y="1844824"/>
            <a:ext cx="8278688" cy="3542551"/>
          </a:xfrm>
        </p:spPr>
        <p:txBody>
          <a:bodyPr>
            <a:normAutofit fontScale="85000" lnSpcReduction="20000"/>
          </a:bodyPr>
          <a:lstStyle/>
          <a:p>
            <a:pPr marL="365760" marR="0" lvl="0" indent="-256032" algn="l">
              <a:buClr>
                <a:srgbClr val="2DA2BF"/>
              </a:buClr>
              <a:buFont typeface="Wingdings 3"/>
              <a:buChar char=""/>
            </a:pPr>
            <a:r>
              <a:rPr lang="en-US" dirty="0">
                <a:solidFill>
                  <a:prstClr val="black"/>
                </a:solidFill>
              </a:rPr>
              <a:t>Configure server – port, </a:t>
            </a:r>
            <a:r>
              <a:rPr lang="en-US" dirty="0" err="1">
                <a:solidFill>
                  <a:prstClr val="black"/>
                </a:solidFill>
              </a:rPr>
              <a:t>jdbc</a:t>
            </a:r>
            <a:r>
              <a:rPr lang="en-US" dirty="0">
                <a:solidFill>
                  <a:prstClr val="black"/>
                </a:solidFill>
              </a:rPr>
              <a:t>, LDAP (standalone.xml)</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err="1">
                <a:solidFill>
                  <a:prstClr val="black"/>
                </a:solidFill>
              </a:rPr>
              <a:t>logging.properties</a:t>
            </a:r>
            <a:r>
              <a:rPr lang="en-US" dirty="0">
                <a:solidFill>
                  <a:prstClr val="black"/>
                </a:solidFill>
              </a:rPr>
              <a:t> – log level, </a:t>
            </a:r>
            <a:r>
              <a:rPr lang="en-US" dirty="0" err="1">
                <a:solidFill>
                  <a:prstClr val="black"/>
                </a:solidFill>
              </a:rPr>
              <a:t>printFormatter</a:t>
            </a:r>
            <a:r>
              <a:rPr lang="en-US" dirty="0">
                <a:solidFill>
                  <a:prstClr val="black"/>
                </a:solidFill>
              </a:rPr>
              <a:t>, log file </a:t>
            </a:r>
            <a:r>
              <a:rPr lang="en-US" dirty="0" err="1">
                <a:solidFill>
                  <a:prstClr val="black"/>
                </a:solidFill>
              </a:rPr>
              <a:t>appender</a:t>
            </a:r>
            <a:r>
              <a:rPr lang="en-US" dirty="0">
                <a:solidFill>
                  <a:prstClr val="black"/>
                </a:solidFill>
              </a:rPr>
              <a:t> </a:t>
            </a:r>
            <a:r>
              <a:rPr lang="en-US" dirty="0" err="1">
                <a:solidFill>
                  <a:prstClr val="black"/>
                </a:solidFill>
              </a:rPr>
              <a:t>etc</a:t>
            </a:r>
            <a:endParaRPr lang="en-US" dirty="0">
              <a:solidFill>
                <a:prstClr val="black"/>
              </a:solidFill>
            </a:endParaRP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Deployment – deploy war file</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Log – check the server log</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Lib – add external libraries</a:t>
            </a:r>
            <a:endParaRPr lang="en-GB" dirty="0">
              <a:solidFill>
                <a:prstClr val="black"/>
              </a:solidFill>
            </a:endParaRPr>
          </a:p>
        </p:txBody>
      </p:sp>
    </p:spTree>
    <p:extLst>
      <p:ext uri="{BB962C8B-B14F-4D97-AF65-F5344CB8AC3E}">
        <p14:creationId xmlns:p14="http://schemas.microsoft.com/office/powerpoint/2010/main" val="4052372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7</a:t>
            </a:r>
            <a:br>
              <a:rPr lang="en-IN" dirty="0"/>
            </a:br>
            <a:r>
              <a:rPr lang="en-IN" sz="2700" dirty="0" smtClean="0"/>
              <a:t>(</a:t>
            </a:r>
            <a:r>
              <a:rPr lang="en-US" sz="2700" dirty="0" smtClean="0"/>
              <a:t>Custom </a:t>
            </a:r>
            <a:r>
              <a:rPr lang="en-US" sz="2700" dirty="0"/>
              <a:t>Form</a:t>
            </a:r>
            <a:r>
              <a:rPr lang="en-IN" sz="2700" dirty="0" smtClean="0"/>
              <a:t>)</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smtClean="0"/>
              <a:t>Types </a:t>
            </a:r>
            <a:r>
              <a:rPr lang="en-US" sz="2000" dirty="0"/>
              <a:t>of Custom Form- Generated, Embedded, Generic, and External Module</a:t>
            </a:r>
            <a:endParaRPr lang="en-IN" sz="2000" dirty="0" smtClean="0"/>
          </a:p>
        </p:txBody>
      </p:sp>
    </p:spTree>
    <p:extLst>
      <p:ext uri="{BB962C8B-B14F-4D97-AF65-F5344CB8AC3E}">
        <p14:creationId xmlns:p14="http://schemas.microsoft.com/office/powerpoint/2010/main" val="51501733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Task Form</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65760" marR="0" lvl="0" indent="-256032" algn="l">
              <a:buClr>
                <a:srgbClr val="2DA2BF"/>
              </a:buClr>
              <a:buFont typeface="Wingdings 3"/>
              <a:buChar char=""/>
            </a:pPr>
            <a:r>
              <a:rPr lang="en-US" dirty="0">
                <a:solidFill>
                  <a:prstClr val="black"/>
                </a:solidFill>
              </a:rPr>
              <a:t>Embedded Task Form</a:t>
            </a:r>
          </a:p>
          <a:p>
            <a:pPr marL="365760" marR="0" lvl="0" indent="-256032" algn="l">
              <a:buClr>
                <a:srgbClr val="2DA2BF"/>
              </a:buClr>
              <a:buFont typeface="Wingdings 3"/>
              <a:buChar char=""/>
            </a:pPr>
            <a:r>
              <a:rPr lang="en-US" dirty="0">
                <a:solidFill>
                  <a:prstClr val="black"/>
                </a:solidFill>
              </a:rPr>
              <a:t>Generated Task Form </a:t>
            </a:r>
          </a:p>
          <a:p>
            <a:pPr marL="365760" marR="0" lvl="0" indent="-256032" algn="l">
              <a:buClr>
                <a:srgbClr val="2DA2BF"/>
              </a:buClr>
              <a:buFont typeface="Wingdings 3"/>
              <a:buChar char=""/>
            </a:pPr>
            <a:r>
              <a:rPr lang="en-US" dirty="0">
                <a:solidFill>
                  <a:prstClr val="black"/>
                </a:solidFill>
              </a:rPr>
              <a:t>External Task Form</a:t>
            </a:r>
          </a:p>
          <a:p>
            <a:pPr marL="365760" marR="0" lvl="0" indent="-256032" algn="l">
              <a:buClr>
                <a:srgbClr val="2DA2BF"/>
              </a:buClr>
              <a:buFont typeface="Wingdings 3"/>
              <a:buChar char=""/>
            </a:pPr>
            <a:r>
              <a:rPr lang="en-US" dirty="0">
                <a:solidFill>
                  <a:prstClr val="black"/>
                </a:solidFill>
              </a:rPr>
              <a:t>Generic Task Form</a:t>
            </a:r>
          </a:p>
          <a:p>
            <a:pPr marL="365760" marR="0" lvl="0" indent="-256032" algn="l">
              <a:buClr>
                <a:srgbClr val="2DA2BF"/>
              </a:buClr>
              <a:buFont typeface="Wingdings 3"/>
              <a:buChar char=""/>
            </a:pPr>
            <a:endParaRPr lang="en-GB" dirty="0">
              <a:solidFill>
                <a:prstClr val="black"/>
              </a:solidFill>
            </a:endParaRPr>
          </a:p>
        </p:txBody>
      </p:sp>
    </p:spTree>
    <p:extLst>
      <p:ext uri="{BB962C8B-B14F-4D97-AF65-F5344CB8AC3E}">
        <p14:creationId xmlns:p14="http://schemas.microsoft.com/office/powerpoint/2010/main" val="24266932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Generic Task Form</a:t>
            </a:r>
            <a:endParaRPr lang="en-IN" sz="2700" dirty="0"/>
          </a:p>
        </p:txBody>
      </p:sp>
      <p:sp>
        <p:nvSpPr>
          <p:cNvPr id="5" name="Subtitle 4"/>
          <p:cNvSpPr>
            <a:spLocks noGrp="1"/>
          </p:cNvSpPr>
          <p:nvPr>
            <p:ph type="subTitle" idx="1"/>
          </p:nvPr>
        </p:nvSpPr>
        <p:spPr>
          <a:xfrm>
            <a:off x="539552" y="1556793"/>
            <a:ext cx="8424936" cy="3672407"/>
          </a:xfrm>
        </p:spPr>
        <p:txBody>
          <a:bodyPr>
            <a:normAutofit fontScale="85000" lnSpcReduction="10000"/>
          </a:bodyPr>
          <a:lstStyle/>
          <a:p>
            <a:pPr marL="365760" marR="0" lvl="0" indent="-256032" algn="l">
              <a:buClr>
                <a:srgbClr val="2DA2BF"/>
              </a:buClr>
              <a:buFont typeface="Wingdings 3"/>
              <a:buChar char=""/>
            </a:pPr>
            <a:r>
              <a:rPr lang="en-GB" dirty="0" smtClean="0">
                <a:solidFill>
                  <a:prstClr val="black"/>
                </a:solidFill>
              </a:rPr>
              <a:t>Default provided form by Camunda Tasklist</a:t>
            </a:r>
          </a:p>
          <a:p>
            <a:pPr marL="365760" marR="0" lvl="0" indent="-256032" algn="l">
              <a:buClr>
                <a:srgbClr val="2DA2BF"/>
              </a:buClr>
              <a:buFont typeface="Wingdings 3"/>
              <a:buChar char=""/>
            </a:pPr>
            <a:endParaRPr lang="en-GB" dirty="0" smtClean="0">
              <a:solidFill>
                <a:prstClr val="black"/>
              </a:solidFill>
            </a:endParaRPr>
          </a:p>
          <a:p>
            <a:pPr marL="365760" marR="0" lvl="0" indent="-256032" algn="l">
              <a:buClr>
                <a:srgbClr val="2DA2BF"/>
              </a:buClr>
              <a:buFont typeface="Wingdings 3"/>
              <a:buChar char=""/>
            </a:pPr>
            <a:r>
              <a:rPr lang="en-GB" dirty="0" smtClean="0">
                <a:solidFill>
                  <a:prstClr val="black"/>
                </a:solidFill>
              </a:rPr>
              <a:t>The </a:t>
            </a:r>
            <a:r>
              <a:rPr lang="en-GB" dirty="0">
                <a:solidFill>
                  <a:prstClr val="black"/>
                </a:solidFill>
              </a:rPr>
              <a:t>generic form will be used whenever you have not added a dedicated form for a </a:t>
            </a:r>
            <a:r>
              <a:rPr lang="en-GB" dirty="0" err="1">
                <a:solidFill>
                  <a:prstClr val="black"/>
                </a:solidFill>
              </a:rPr>
              <a:t>UserTask</a:t>
            </a:r>
            <a:r>
              <a:rPr lang="en-GB" dirty="0">
                <a:solidFill>
                  <a:prstClr val="black"/>
                </a:solidFill>
              </a:rPr>
              <a:t> or a </a:t>
            </a:r>
            <a:r>
              <a:rPr lang="en-GB" dirty="0" err="1">
                <a:solidFill>
                  <a:prstClr val="black"/>
                </a:solidFill>
              </a:rPr>
              <a:t>StartEvent</a:t>
            </a:r>
            <a:r>
              <a:rPr lang="en-GB" dirty="0">
                <a:solidFill>
                  <a:prstClr val="black"/>
                </a:solidFill>
              </a:rPr>
              <a:t>.</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Like: </a:t>
            </a:r>
            <a:r>
              <a:rPr lang="en-GB" dirty="0">
                <a:solidFill>
                  <a:prstClr val="black"/>
                </a:solidFill>
              </a:rPr>
              <a:t>Add a variable button to add a variable</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GB" dirty="0">
                <a:solidFill>
                  <a:prstClr val="black"/>
                </a:solidFill>
              </a:rPr>
              <a:t>Generic task forms can be very helpful during the development stage, so you do not need to implement all task forms before you can run a workflow.</a:t>
            </a:r>
          </a:p>
        </p:txBody>
      </p:sp>
    </p:spTree>
    <p:extLst>
      <p:ext uri="{BB962C8B-B14F-4D97-AF65-F5344CB8AC3E}">
        <p14:creationId xmlns:p14="http://schemas.microsoft.com/office/powerpoint/2010/main" val="36374334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Embedded Task Form</a:t>
            </a:r>
            <a:endParaRPr lang="en-IN" sz="2700" dirty="0"/>
          </a:p>
        </p:txBody>
      </p:sp>
      <p:sp>
        <p:nvSpPr>
          <p:cNvPr id="5" name="Subtitle 4"/>
          <p:cNvSpPr>
            <a:spLocks noGrp="1"/>
          </p:cNvSpPr>
          <p:nvPr>
            <p:ph type="subTitle" idx="1"/>
          </p:nvPr>
        </p:nvSpPr>
        <p:spPr>
          <a:xfrm>
            <a:off x="539552" y="1556793"/>
            <a:ext cx="8424936" cy="3672407"/>
          </a:xfrm>
        </p:spPr>
        <p:txBody>
          <a:bodyPr>
            <a:normAutofit fontScale="55000" lnSpcReduction="20000"/>
          </a:bodyPr>
          <a:lstStyle/>
          <a:p>
            <a:pPr marL="365760" marR="0" lvl="0" indent="-256032" algn="l">
              <a:buClr>
                <a:srgbClr val="2DA2BF"/>
              </a:buClr>
              <a:buFont typeface="Wingdings 3"/>
              <a:buChar char=""/>
            </a:pPr>
            <a:r>
              <a:rPr lang="en-US" dirty="0">
                <a:solidFill>
                  <a:prstClr val="black"/>
                </a:solidFill>
              </a:rPr>
              <a:t>HTML based task form to display the form as we define in HTML.</a:t>
            </a:r>
          </a:p>
          <a:p>
            <a:pPr marL="365760" marR="0" lvl="0" indent="-256032" algn="l">
              <a:buClr>
                <a:srgbClr val="2DA2BF"/>
              </a:buClr>
              <a:buFont typeface="Wingdings 3"/>
              <a:buChar char=""/>
            </a:pPr>
            <a:r>
              <a:rPr lang="en-US" dirty="0">
                <a:solidFill>
                  <a:prstClr val="black"/>
                </a:solidFill>
              </a:rPr>
              <a:t>These form needs to associated with Start or User Task, like below:</a:t>
            </a:r>
          </a:p>
          <a:p>
            <a:pPr marL="621792" lvl="1" indent="-228600" algn="l">
              <a:buClr>
                <a:srgbClr val="2DA2BF"/>
              </a:buClr>
              <a:buFont typeface="Verdana"/>
              <a:buChar char="◦"/>
            </a:pPr>
            <a:r>
              <a:rPr lang="en-GB" dirty="0" err="1">
                <a:solidFill>
                  <a:prstClr val="black"/>
                </a:solidFill>
              </a:rPr>
              <a:t>embedded:app:forms</a:t>
            </a:r>
            <a:r>
              <a:rPr lang="en-GB" dirty="0">
                <a:solidFill>
                  <a:prstClr val="black"/>
                </a:solidFill>
              </a:rPr>
              <a:t>/task-form.html</a:t>
            </a:r>
          </a:p>
          <a:p>
            <a:pPr marL="621792" lvl="1" indent="-228600" algn="l">
              <a:buClr>
                <a:srgbClr val="2DA2BF"/>
              </a:buClr>
              <a:buFont typeface="Verdana"/>
              <a:buChar char="◦"/>
            </a:pPr>
            <a:r>
              <a:rPr lang="en-GB" dirty="0" err="1" smtClean="0">
                <a:solidFill>
                  <a:prstClr val="black"/>
                </a:solidFill>
              </a:rPr>
              <a:t>embedded:app:forms</a:t>
            </a:r>
            <a:r>
              <a:rPr lang="en-GB" dirty="0" smtClean="0">
                <a:solidFill>
                  <a:prstClr val="black"/>
                </a:solidFill>
              </a:rPr>
              <a:t>/start-form.html</a:t>
            </a:r>
          </a:p>
          <a:p>
            <a:pPr marL="621792" lvl="1" indent="-228600" algn="l">
              <a:buClr>
                <a:srgbClr val="2DA2BF"/>
              </a:buClr>
              <a:buFont typeface="Verdana"/>
              <a:buChar char="◦"/>
            </a:pPr>
            <a:endParaRPr lang="en-GB" dirty="0">
              <a:solidFill>
                <a:prstClr val="black"/>
              </a:solidFill>
            </a:endParaRPr>
          </a:p>
          <a:p>
            <a:pPr marR="0" lvl="0" algn="l">
              <a:buClr>
                <a:srgbClr val="2DA2BF"/>
              </a:buClr>
            </a:pPr>
            <a:r>
              <a:rPr lang="en-US" dirty="0" smtClean="0">
                <a:solidFill>
                  <a:prstClr val="black"/>
                </a:solidFill>
              </a:rPr>
              <a:t>4 steps to create an Embedded Task Form</a:t>
            </a:r>
          </a:p>
          <a:p>
            <a:pPr marL="514350" marR="0" lvl="0" indent="-514350" algn="l">
              <a:buClr>
                <a:srgbClr val="2DA2BF"/>
              </a:buClr>
              <a:buFont typeface="+mj-lt"/>
              <a:buAutoNum type="arabicPeriod"/>
            </a:pPr>
            <a:r>
              <a:rPr lang="en-US" dirty="0" smtClean="0">
                <a:solidFill>
                  <a:prstClr val="black"/>
                </a:solidFill>
              </a:rPr>
              <a:t>Add dependency - </a:t>
            </a:r>
            <a:r>
              <a:rPr lang="en-IN" dirty="0" err="1" smtClean="0"/>
              <a:t>camunda</a:t>
            </a:r>
            <a:r>
              <a:rPr lang="en-IN" dirty="0" smtClean="0"/>
              <a:t>-</a:t>
            </a:r>
            <a:r>
              <a:rPr lang="en-IN" dirty="0" err="1" smtClean="0"/>
              <a:t>bpm</a:t>
            </a:r>
            <a:r>
              <a:rPr lang="en-IN" dirty="0" smtClean="0"/>
              <a:t>-spring-boot-starter-</a:t>
            </a:r>
            <a:r>
              <a:rPr lang="en-IN" dirty="0" err="1" smtClean="0"/>
              <a:t>webapp</a:t>
            </a:r>
            <a:endParaRPr lang="en-IN" dirty="0" smtClean="0"/>
          </a:p>
          <a:p>
            <a:pPr marL="514350" marR="0" lvl="0" indent="-514350" algn="l">
              <a:buClr>
                <a:srgbClr val="2DA2BF"/>
              </a:buClr>
              <a:buFont typeface="+mj-lt"/>
              <a:buAutoNum type="arabicPeriod"/>
            </a:pPr>
            <a:endParaRPr lang="en-US" dirty="0" smtClean="0">
              <a:solidFill>
                <a:prstClr val="black"/>
              </a:solidFill>
            </a:endParaRPr>
          </a:p>
          <a:p>
            <a:pPr marL="514350" marR="0" lvl="0" indent="-514350" algn="l">
              <a:buClr>
                <a:srgbClr val="2DA2BF"/>
              </a:buClr>
              <a:buFont typeface="+mj-lt"/>
              <a:buAutoNum type="arabicPeriod"/>
            </a:pPr>
            <a:r>
              <a:rPr lang="en-US" dirty="0" smtClean="0">
                <a:solidFill>
                  <a:prstClr val="black"/>
                </a:solidFill>
              </a:rPr>
              <a:t>Create a folder in resources as </a:t>
            </a:r>
            <a:r>
              <a:rPr lang="en-US" dirty="0">
                <a:solidFill>
                  <a:prstClr val="black"/>
                </a:solidFill>
              </a:rPr>
              <a:t>- </a:t>
            </a:r>
            <a:r>
              <a:rPr lang="en-US" dirty="0" smtClean="0">
                <a:solidFill>
                  <a:prstClr val="black"/>
                </a:solidFill>
              </a:rPr>
              <a:t>			/</a:t>
            </a:r>
            <a:r>
              <a:rPr lang="en-US" dirty="0" err="1" smtClean="0"/>
              <a:t>src</a:t>
            </a:r>
            <a:r>
              <a:rPr lang="en-US" dirty="0" smtClean="0"/>
              <a:t>/main/resources/static/forms/							</a:t>
            </a:r>
            <a:r>
              <a:rPr lang="en-US" b="1" dirty="0" smtClean="0"/>
              <a:t>form.html </a:t>
            </a:r>
            <a:r>
              <a:rPr lang="en-US" dirty="0" smtClean="0"/>
              <a:t>(add html form in this file)</a:t>
            </a:r>
            <a:endParaRPr lang="en-US" b="1" dirty="0" smtClean="0"/>
          </a:p>
          <a:p>
            <a:pPr marL="514350" marR="0" lvl="0" indent="-514350" algn="l">
              <a:buClr>
                <a:srgbClr val="2DA2BF"/>
              </a:buClr>
              <a:buFont typeface="+mj-lt"/>
              <a:buAutoNum type="arabicPeriod"/>
            </a:pPr>
            <a:endParaRPr lang="en-US" b="1" dirty="0"/>
          </a:p>
          <a:p>
            <a:pPr marL="514350" marR="0" lvl="0" indent="-514350" algn="l">
              <a:buClr>
                <a:srgbClr val="2DA2BF"/>
              </a:buClr>
              <a:buFont typeface="+mj-lt"/>
              <a:buAutoNum type="arabicPeriod"/>
            </a:pPr>
            <a:r>
              <a:rPr lang="en-US" dirty="0" smtClean="0">
                <a:solidFill>
                  <a:prstClr val="black"/>
                </a:solidFill>
              </a:rPr>
              <a:t>Create a META-INF folder under </a:t>
            </a:r>
            <a:r>
              <a:rPr lang="en-US" dirty="0">
                <a:solidFill>
                  <a:prstClr val="black"/>
                </a:solidFill>
              </a:rPr>
              <a:t>resources </a:t>
            </a:r>
            <a:r>
              <a:rPr lang="en-US" dirty="0" smtClean="0">
                <a:solidFill>
                  <a:prstClr val="black"/>
                </a:solidFill>
              </a:rPr>
              <a:t>and create a file as –	</a:t>
            </a:r>
            <a:r>
              <a:rPr lang="en-US" dirty="0" smtClean="0"/>
              <a:t>/</a:t>
            </a:r>
            <a:r>
              <a:rPr lang="en-US" dirty="0" err="1"/>
              <a:t>src</a:t>
            </a:r>
            <a:r>
              <a:rPr lang="en-US" dirty="0"/>
              <a:t>/main/resources/META-INF</a:t>
            </a:r>
            <a:r>
              <a:rPr lang="en-US" dirty="0" smtClean="0"/>
              <a:t>/							</a:t>
            </a:r>
            <a:r>
              <a:rPr lang="en-US" b="1" dirty="0" smtClean="0"/>
              <a:t>processes.xml </a:t>
            </a:r>
            <a:r>
              <a:rPr lang="en-US" dirty="0" smtClean="0"/>
              <a:t>(keep it blank)</a:t>
            </a:r>
            <a:endParaRPr lang="en-US" b="1" dirty="0"/>
          </a:p>
          <a:p>
            <a:pPr marL="514350" marR="0" lvl="0" indent="-514350" algn="l">
              <a:buClr>
                <a:srgbClr val="2DA2BF"/>
              </a:buClr>
              <a:buFont typeface="+mj-lt"/>
              <a:buAutoNum type="arabicPeriod"/>
            </a:pPr>
            <a:r>
              <a:rPr lang="en-US" dirty="0" smtClean="0">
                <a:solidFill>
                  <a:prstClr val="black"/>
                </a:solidFill>
              </a:rPr>
              <a:t>Add annotation to Application class - </a:t>
            </a:r>
            <a:r>
              <a:rPr lang="en-IN" dirty="0"/>
              <a:t>@</a:t>
            </a:r>
            <a:r>
              <a:rPr lang="en-IN" dirty="0" err="1"/>
              <a:t>EnableProcessApplication</a:t>
            </a:r>
            <a:endParaRPr lang="en-US" dirty="0">
              <a:solidFill>
                <a:prstClr val="black"/>
              </a:solidFill>
            </a:endParaRPr>
          </a:p>
        </p:txBody>
      </p:sp>
    </p:spTree>
    <p:extLst>
      <p:ext uri="{BB962C8B-B14F-4D97-AF65-F5344CB8AC3E}">
        <p14:creationId xmlns:p14="http://schemas.microsoft.com/office/powerpoint/2010/main" val="8126808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a:t>Process Variable Binding</a:t>
            </a:r>
            <a:endParaRPr lang="en-IN" sz="4400" dirty="0"/>
          </a:p>
        </p:txBody>
      </p:sp>
      <p:sp>
        <p:nvSpPr>
          <p:cNvPr id="5" name="Subtitle 4"/>
          <p:cNvSpPr>
            <a:spLocks noGrp="1"/>
          </p:cNvSpPr>
          <p:nvPr>
            <p:ph type="subTitle" idx="1"/>
          </p:nvPr>
        </p:nvSpPr>
        <p:spPr>
          <a:xfrm>
            <a:off x="539552" y="1556793"/>
            <a:ext cx="8424936" cy="3672407"/>
          </a:xfrm>
        </p:spPr>
        <p:txBody>
          <a:bodyPr>
            <a:normAutofit fontScale="70000" lnSpcReduction="20000"/>
          </a:bodyPr>
          <a:lstStyle/>
          <a:p>
            <a:pPr marL="365760" marR="0" lvl="0" indent="-256032" algn="l">
              <a:buClr>
                <a:srgbClr val="2DA2BF"/>
              </a:buClr>
              <a:buFont typeface="Wingdings 3"/>
              <a:buChar char=""/>
            </a:pPr>
            <a:r>
              <a:rPr lang="en-US" dirty="0"/>
              <a:t>To define a default value for a form field, a process variable with the same name as the form field key needs to be defined. </a:t>
            </a:r>
            <a:endParaRPr lang="en-US" dirty="0" smtClean="0"/>
          </a:p>
          <a:p>
            <a:pPr marL="365760" marR="0" lvl="0" indent="-256032" algn="l">
              <a:buClr>
                <a:srgbClr val="2DA2BF"/>
              </a:buClr>
              <a:buFont typeface="Wingdings 3"/>
              <a:buChar char=""/>
            </a:pPr>
            <a:endParaRPr lang="en-US" dirty="0" smtClean="0"/>
          </a:p>
          <a:p>
            <a:pPr marL="365760" marR="0" lvl="0" indent="-256032" algn="l">
              <a:buClr>
                <a:srgbClr val="2DA2BF"/>
              </a:buClr>
              <a:buFont typeface="Wingdings 3"/>
              <a:buChar char=""/>
            </a:pPr>
            <a:r>
              <a:rPr lang="en-US" dirty="0" smtClean="0"/>
              <a:t>Local </a:t>
            </a:r>
            <a:r>
              <a:rPr lang="en-US" dirty="0"/>
              <a:t>variables (e.g. created by defining an </a:t>
            </a:r>
            <a:r>
              <a:rPr lang="en-US" dirty="0">
                <a:hlinkClick r:id="rId2"/>
              </a:rPr>
              <a:t>Input Parameter</a:t>
            </a:r>
            <a:r>
              <a:rPr lang="en-US" dirty="0"/>
              <a:t> for the User Task) take precedence over process variables</a:t>
            </a:r>
            <a:r>
              <a:rPr lang="en-US" dirty="0" smtClean="0"/>
              <a:t>.</a:t>
            </a:r>
          </a:p>
          <a:p>
            <a:pPr marL="365760" marR="0" lvl="0" indent="-256032" algn="l">
              <a:buClr>
                <a:srgbClr val="2DA2BF"/>
              </a:buClr>
              <a:buFont typeface="Wingdings 3"/>
              <a:buChar char=""/>
            </a:pPr>
            <a:endParaRPr lang="en-US" dirty="0" smtClean="0"/>
          </a:p>
          <a:p>
            <a:pPr marL="365760" marR="0" indent="-256032" algn="l">
              <a:buClr>
                <a:srgbClr val="2DA2BF"/>
              </a:buClr>
              <a:buFont typeface="Wingdings 3"/>
              <a:buChar char=""/>
            </a:pPr>
            <a:r>
              <a:rPr lang="en-US" dirty="0"/>
              <a:t>When the User Task has an Input Parameter defined with the same name as the form field key, then this local variable will be used</a:t>
            </a:r>
            <a:r>
              <a:rPr lang="en-US"/>
              <a:t>. </a:t>
            </a:r>
            <a:endParaRPr lang="en-US" smtClean="0"/>
          </a:p>
          <a:p>
            <a:pPr marL="365760" marR="0" indent="-256032" algn="l">
              <a:buClr>
                <a:srgbClr val="2DA2BF"/>
              </a:buClr>
              <a:buFont typeface="Wingdings 3"/>
              <a:buChar char=""/>
            </a:pPr>
            <a:r>
              <a:rPr lang="en-US" smtClean="0"/>
              <a:t>In </a:t>
            </a:r>
            <a:r>
              <a:rPr lang="en-US" dirty="0"/>
              <a:t>this case, an </a:t>
            </a:r>
            <a:r>
              <a:rPr lang="en-US" dirty="0">
                <a:hlinkClick r:id="rId2"/>
              </a:rPr>
              <a:t>Output Parameter</a:t>
            </a:r>
            <a:r>
              <a:rPr lang="en-US" dirty="0"/>
              <a:t> needs to be defined to map the local variable to a process variable for usage in other process elements.</a:t>
            </a:r>
          </a:p>
          <a:p>
            <a:pPr marL="365760" marR="0" lvl="0" indent="-256032" algn="l">
              <a:buClr>
                <a:srgbClr val="2DA2BF"/>
              </a:buClr>
              <a:buFont typeface="Wingdings 3"/>
              <a:buChar char=""/>
            </a:pPr>
            <a:endParaRPr lang="en-US" dirty="0">
              <a:solidFill>
                <a:prstClr val="black"/>
              </a:solidFill>
            </a:endParaRPr>
          </a:p>
        </p:txBody>
      </p:sp>
    </p:spTree>
    <p:extLst>
      <p:ext uri="{BB962C8B-B14F-4D97-AF65-F5344CB8AC3E}">
        <p14:creationId xmlns:p14="http://schemas.microsoft.com/office/powerpoint/2010/main" val="1598610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2</a:t>
            </a:r>
            <a:r>
              <a:rPr lang="en-IN" dirty="0"/>
              <a:t/>
            </a:r>
            <a:br>
              <a:rPr lang="en-IN" dirty="0"/>
            </a:br>
            <a:r>
              <a:rPr lang="en-IN" sz="2700" dirty="0"/>
              <a:t>(Camunda </a:t>
            </a:r>
            <a:r>
              <a:rPr lang="en-IN" sz="2700" dirty="0" smtClean="0"/>
              <a:t>Modeler &amp; Architecture</a:t>
            </a:r>
            <a:r>
              <a:rPr lang="en-IN" sz="2700" dirty="0"/>
              <a:t>)</a:t>
            </a:r>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a:t>Introduction to </a:t>
            </a:r>
            <a:r>
              <a:rPr lang="en-IN" sz="2000" dirty="0" smtClean="0"/>
              <a:t>Camunda </a:t>
            </a:r>
            <a:r>
              <a:rPr lang="en-IN" sz="2000" dirty="0"/>
              <a:t>Modeler</a:t>
            </a:r>
          </a:p>
          <a:p>
            <a:pPr marL="342900" indent="-342900" algn="l">
              <a:buFont typeface="Wingdings" pitchFamily="2" charset="2"/>
              <a:buChar char="ü"/>
            </a:pPr>
            <a:r>
              <a:rPr lang="en-IN" sz="2000" dirty="0"/>
              <a:t>Download and Configure Camunda Modeler</a:t>
            </a:r>
          </a:p>
          <a:p>
            <a:pPr marL="342900" indent="-342900" algn="l">
              <a:buFont typeface="Wingdings" pitchFamily="2" charset="2"/>
              <a:buChar char="ü"/>
            </a:pPr>
            <a:r>
              <a:rPr lang="en-IN" sz="2000" dirty="0"/>
              <a:t>Clustering Model </a:t>
            </a:r>
            <a:r>
              <a:rPr lang="en-IN" sz="2000" dirty="0" smtClean="0"/>
              <a:t>Module</a:t>
            </a:r>
          </a:p>
          <a:p>
            <a:pPr marL="342900" indent="-342900" algn="l">
              <a:buFont typeface="Wingdings" pitchFamily="2" charset="2"/>
              <a:buChar char="ü"/>
            </a:pPr>
            <a:endParaRPr lang="en-IN" sz="2000" dirty="0" smtClean="0"/>
          </a:p>
          <a:p>
            <a:pPr marL="342900" indent="-342900" algn="l">
              <a:buFont typeface="Wingdings" pitchFamily="2" charset="2"/>
              <a:buChar char="ü"/>
            </a:pPr>
            <a:r>
              <a:rPr lang="en-IN" sz="2000" dirty="0" smtClean="0"/>
              <a:t>Camunda </a:t>
            </a:r>
            <a:r>
              <a:rPr lang="en-IN" sz="2000" dirty="0"/>
              <a:t>Architecture</a:t>
            </a:r>
          </a:p>
          <a:p>
            <a:pPr marL="342900" indent="-342900" algn="l">
              <a:buFont typeface="Wingdings" pitchFamily="2" charset="2"/>
              <a:buChar char="ü"/>
            </a:pPr>
            <a:r>
              <a:rPr lang="en-IN" sz="2000" dirty="0" smtClean="0"/>
              <a:t>Camunda </a:t>
            </a:r>
            <a:r>
              <a:rPr lang="en-IN" sz="2000" dirty="0"/>
              <a:t>Cockpit Walkthrough</a:t>
            </a:r>
          </a:p>
          <a:p>
            <a:pPr marL="342900" indent="-342900" algn="l">
              <a:buFont typeface="Wingdings" pitchFamily="2" charset="2"/>
              <a:buChar char="ü"/>
            </a:pPr>
            <a:r>
              <a:rPr lang="en-IN" sz="2000" dirty="0" smtClean="0"/>
              <a:t>Camunda </a:t>
            </a:r>
            <a:r>
              <a:rPr lang="en-IN" sz="2000" dirty="0"/>
              <a:t>Tasklist Walkthrough</a:t>
            </a:r>
          </a:p>
          <a:p>
            <a:pPr marL="342900" indent="-342900" algn="l">
              <a:buFont typeface="Wingdings" pitchFamily="2" charset="2"/>
              <a:buChar char="ü"/>
            </a:pPr>
            <a:r>
              <a:rPr lang="en-IN" sz="2000" dirty="0" smtClean="0"/>
              <a:t>Camunda </a:t>
            </a:r>
            <a:r>
              <a:rPr lang="en-IN" sz="2000" dirty="0"/>
              <a:t>Modeler </a:t>
            </a:r>
            <a:r>
              <a:rPr lang="en-IN" sz="2000" dirty="0" smtClean="0"/>
              <a:t>Details</a:t>
            </a:r>
            <a:endParaRPr lang="en-IN" sz="2000" dirty="0"/>
          </a:p>
          <a:p>
            <a:pPr marL="342900" indent="-342900" algn="l">
              <a:buFont typeface="Wingdings" pitchFamily="2" charset="2"/>
              <a:buChar char="ü"/>
            </a:pPr>
            <a:r>
              <a:rPr lang="en-IN" sz="2000" dirty="0" smtClean="0"/>
              <a:t>Process </a:t>
            </a:r>
            <a:r>
              <a:rPr lang="en-IN" sz="2000" dirty="0"/>
              <a:t>Engine Architecture Module</a:t>
            </a:r>
            <a:endParaRPr lang="en-IN" sz="2000" dirty="0" smtClean="0"/>
          </a:p>
        </p:txBody>
      </p:sp>
    </p:spTree>
    <p:extLst>
      <p:ext uri="{BB962C8B-B14F-4D97-AF65-F5344CB8AC3E}">
        <p14:creationId xmlns:p14="http://schemas.microsoft.com/office/powerpoint/2010/main" val="42466890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Generated Task </a:t>
            </a:r>
            <a:r>
              <a:rPr lang="en-US" dirty="0" smtClean="0"/>
              <a:t>Form</a:t>
            </a:r>
            <a:endParaRPr lang="en-IN" sz="2700" dirty="0"/>
          </a:p>
        </p:txBody>
      </p:sp>
      <p:sp>
        <p:nvSpPr>
          <p:cNvPr id="5" name="Subtitle 4"/>
          <p:cNvSpPr>
            <a:spLocks noGrp="1"/>
          </p:cNvSpPr>
          <p:nvPr>
            <p:ph type="subTitle" idx="1"/>
          </p:nvPr>
        </p:nvSpPr>
        <p:spPr>
          <a:xfrm>
            <a:off x="539552" y="1556793"/>
            <a:ext cx="8424936" cy="3672407"/>
          </a:xfrm>
        </p:spPr>
        <p:txBody>
          <a:bodyPr>
            <a:normAutofit/>
          </a:bodyPr>
          <a:lstStyle/>
          <a:p>
            <a:pPr marL="365760" marR="0" lvl="0" indent="-256032" algn="l">
              <a:buClr>
                <a:srgbClr val="2DA2BF"/>
              </a:buClr>
              <a:buFont typeface="Wingdings 3"/>
              <a:buChar char=""/>
            </a:pPr>
            <a:r>
              <a:rPr lang="en-US" dirty="0">
                <a:solidFill>
                  <a:prstClr val="black"/>
                </a:solidFill>
              </a:rPr>
              <a:t>In Modeler, we can select start event or user task and go to form tab in properties pallet</a:t>
            </a:r>
            <a:r>
              <a:rPr lang="en-US" dirty="0" smtClean="0">
                <a:solidFill>
                  <a:prstClr val="black"/>
                </a:solidFill>
              </a:rPr>
              <a:t>.</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We can define form fields and other properties to get those shown as Task form</a:t>
            </a:r>
            <a:r>
              <a:rPr lang="en-US" dirty="0" smtClean="0">
                <a:solidFill>
                  <a:prstClr val="black"/>
                </a:solidFill>
              </a:rPr>
              <a:t>.</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In start event – we also can add a field as business key.</a:t>
            </a:r>
            <a:endParaRPr lang="en-GB" dirty="0">
              <a:solidFill>
                <a:prstClr val="black"/>
              </a:solidFill>
            </a:endParaRPr>
          </a:p>
        </p:txBody>
      </p:sp>
    </p:spTree>
    <p:extLst>
      <p:ext uri="{BB962C8B-B14F-4D97-AF65-F5344CB8AC3E}">
        <p14:creationId xmlns:p14="http://schemas.microsoft.com/office/powerpoint/2010/main" val="39803185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External Task Form</a:t>
            </a:r>
            <a:endParaRPr lang="en-IN" sz="2700" dirty="0"/>
          </a:p>
        </p:txBody>
      </p:sp>
      <p:sp>
        <p:nvSpPr>
          <p:cNvPr id="5" name="Subtitle 4"/>
          <p:cNvSpPr>
            <a:spLocks noGrp="1"/>
          </p:cNvSpPr>
          <p:nvPr>
            <p:ph type="subTitle" idx="1"/>
          </p:nvPr>
        </p:nvSpPr>
        <p:spPr>
          <a:xfrm>
            <a:off x="539552" y="1556793"/>
            <a:ext cx="8424936" cy="3672407"/>
          </a:xfrm>
        </p:spPr>
        <p:txBody>
          <a:bodyPr>
            <a:normAutofit fontScale="85000" lnSpcReduction="20000"/>
          </a:bodyPr>
          <a:lstStyle/>
          <a:p>
            <a:pPr marL="365760" marR="0" lvl="0" indent="-256032" algn="l">
              <a:buClr>
                <a:srgbClr val="2DA2BF"/>
              </a:buClr>
              <a:buFont typeface="Wingdings 3"/>
              <a:buChar char=""/>
            </a:pPr>
            <a:r>
              <a:rPr lang="en-US" dirty="0">
                <a:solidFill>
                  <a:prstClr val="black"/>
                </a:solidFill>
              </a:rPr>
              <a:t>User will be directed to another application to complete the task.</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Configure the task as, </a:t>
            </a:r>
            <a:r>
              <a:rPr lang="en-US" dirty="0" err="1">
                <a:solidFill>
                  <a:prstClr val="black"/>
                </a:solidFill>
              </a:rPr>
              <a:t>formKey</a:t>
            </a:r>
            <a:r>
              <a:rPr lang="en-US" dirty="0">
                <a:solidFill>
                  <a:prstClr val="black"/>
                </a:solidFill>
              </a:rPr>
              <a:t> =“app:&lt;&lt;task_form.html&gt;&gt;</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Create an application and redirect current task form into that application, using below url: </a:t>
            </a:r>
          </a:p>
          <a:p>
            <a:pPr marL="621792" lvl="1" indent="-228600" algn="l">
              <a:buClr>
                <a:srgbClr val="2DA2BF"/>
              </a:buClr>
              <a:buFont typeface="Verdana"/>
              <a:buChar char="◦"/>
            </a:pPr>
            <a:r>
              <a:rPr lang="en-GB" dirty="0">
                <a:solidFill>
                  <a:prstClr val="black"/>
                </a:solidFill>
              </a:rPr>
              <a:t>"../.." + </a:t>
            </a:r>
            <a:r>
              <a:rPr lang="en-GB" dirty="0" err="1">
                <a:solidFill>
                  <a:prstClr val="black"/>
                </a:solidFill>
              </a:rPr>
              <a:t>contextPath</a:t>
            </a:r>
            <a:r>
              <a:rPr lang="en-GB" dirty="0">
                <a:solidFill>
                  <a:prstClr val="black"/>
                </a:solidFill>
              </a:rPr>
              <a:t> (of process application) + "/" + "app" + </a:t>
            </a:r>
            <a:r>
              <a:rPr lang="en-GB" dirty="0" err="1">
                <a:solidFill>
                  <a:prstClr val="black"/>
                </a:solidFill>
              </a:rPr>
              <a:t>formKey</a:t>
            </a:r>
            <a:r>
              <a:rPr lang="en-GB" dirty="0">
                <a:solidFill>
                  <a:prstClr val="black"/>
                </a:solidFill>
              </a:rPr>
              <a:t> (from BPMN 2.0 XML) + "</a:t>
            </a:r>
            <a:r>
              <a:rPr lang="en-GB" dirty="0" err="1">
                <a:solidFill>
                  <a:prstClr val="black"/>
                </a:solidFill>
              </a:rPr>
              <a:t>processDefinitionKey</a:t>
            </a:r>
            <a:r>
              <a:rPr lang="en-GB" dirty="0">
                <a:solidFill>
                  <a:prstClr val="black"/>
                </a:solidFill>
              </a:rPr>
              <a:t>=" + </a:t>
            </a:r>
            <a:r>
              <a:rPr lang="en-GB" dirty="0" err="1">
                <a:solidFill>
                  <a:prstClr val="black"/>
                </a:solidFill>
              </a:rPr>
              <a:t>processDefinitionKey</a:t>
            </a:r>
            <a:r>
              <a:rPr lang="en-GB" dirty="0">
                <a:solidFill>
                  <a:prstClr val="black"/>
                </a:solidFill>
              </a:rPr>
              <a:t> + "&amp;</a:t>
            </a:r>
            <a:r>
              <a:rPr lang="en-GB" dirty="0" err="1">
                <a:solidFill>
                  <a:prstClr val="black"/>
                </a:solidFill>
              </a:rPr>
              <a:t>callbackUrl</a:t>
            </a:r>
            <a:r>
              <a:rPr lang="en-GB" dirty="0">
                <a:solidFill>
                  <a:prstClr val="black"/>
                </a:solidFill>
              </a:rPr>
              <a:t>=" + </a:t>
            </a:r>
            <a:r>
              <a:rPr lang="en-GB" dirty="0" err="1">
                <a:solidFill>
                  <a:prstClr val="black"/>
                </a:solidFill>
              </a:rPr>
              <a:t>callbackUrl</a:t>
            </a:r>
            <a:r>
              <a:rPr lang="en-GB" dirty="0">
                <a:solidFill>
                  <a:prstClr val="black"/>
                </a:solidFill>
              </a:rPr>
              <a:t>;</a:t>
            </a:r>
          </a:p>
        </p:txBody>
      </p:sp>
    </p:spTree>
    <p:extLst>
      <p:ext uri="{BB962C8B-B14F-4D97-AF65-F5344CB8AC3E}">
        <p14:creationId xmlns:p14="http://schemas.microsoft.com/office/powerpoint/2010/main" val="26215100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8</a:t>
            </a:r>
            <a:br>
              <a:rPr lang="en-IN" dirty="0"/>
            </a:br>
            <a:r>
              <a:rPr lang="en-IN" sz="2700" dirty="0"/>
              <a:t>(BPMN in Java Application)</a:t>
            </a:r>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a:t>Download and Install </a:t>
            </a:r>
            <a:r>
              <a:rPr lang="en-IN" sz="2000" dirty="0" smtClean="0"/>
              <a:t>STS, </a:t>
            </a:r>
            <a:r>
              <a:rPr lang="en-IN" sz="2000" dirty="0"/>
              <a:t>JDK</a:t>
            </a:r>
          </a:p>
          <a:p>
            <a:pPr marL="342900" indent="-342900" algn="l">
              <a:buFont typeface="Wingdings" pitchFamily="2" charset="2"/>
              <a:buChar char="ü"/>
            </a:pPr>
            <a:r>
              <a:rPr lang="en-IN" sz="2000" dirty="0" smtClean="0"/>
              <a:t>Create </a:t>
            </a:r>
            <a:r>
              <a:rPr lang="en-IN" sz="2000" dirty="0"/>
              <a:t>and Develop Camunda project in </a:t>
            </a:r>
            <a:r>
              <a:rPr lang="en-IN" sz="2000" dirty="0" smtClean="0"/>
              <a:t>STS</a:t>
            </a:r>
          </a:p>
          <a:p>
            <a:pPr marL="342900" indent="-342900" algn="l">
              <a:buFont typeface="Wingdings" pitchFamily="2" charset="2"/>
              <a:buChar char="ü"/>
            </a:pPr>
            <a:r>
              <a:rPr lang="en-IN" sz="2000" dirty="0" err="1"/>
              <a:t>HelloWorld</a:t>
            </a:r>
            <a:r>
              <a:rPr lang="en-IN" sz="2000" dirty="0"/>
              <a:t> Application Development Module</a:t>
            </a:r>
          </a:p>
          <a:p>
            <a:pPr marL="342900" indent="-342900" algn="l">
              <a:buFont typeface="Wingdings" pitchFamily="2" charset="2"/>
              <a:buChar char="ü"/>
            </a:pPr>
            <a:r>
              <a:rPr lang="en-IN" sz="2000" dirty="0" smtClean="0"/>
              <a:t>Unit </a:t>
            </a:r>
            <a:r>
              <a:rPr lang="en-IN" sz="2000" dirty="0"/>
              <a:t>testing </a:t>
            </a:r>
            <a:r>
              <a:rPr lang="en-IN" sz="2000" dirty="0" err="1" smtClean="0"/>
              <a:t>Junit</a:t>
            </a:r>
            <a:endParaRPr lang="en-IN" sz="2000" dirty="0" smtClean="0"/>
          </a:p>
          <a:p>
            <a:pPr marL="342900" indent="-342900" algn="l">
              <a:buFont typeface="Wingdings" pitchFamily="2" charset="2"/>
              <a:buChar char="ü"/>
            </a:pPr>
            <a:r>
              <a:rPr lang="en-IN" sz="2000" dirty="0"/>
              <a:t>Application Deployment</a:t>
            </a:r>
          </a:p>
          <a:p>
            <a:pPr marL="342900" indent="-342900" algn="l">
              <a:buFont typeface="Wingdings" pitchFamily="2" charset="2"/>
              <a:buChar char="ü"/>
            </a:pPr>
            <a:r>
              <a:rPr lang="en-IN" sz="2000" dirty="0" smtClean="0"/>
              <a:t>Camunda </a:t>
            </a:r>
            <a:r>
              <a:rPr lang="en-IN" sz="2000" dirty="0" err="1"/>
              <a:t>JUnit</a:t>
            </a:r>
            <a:r>
              <a:rPr lang="en-IN" sz="2000" dirty="0"/>
              <a:t> Connector</a:t>
            </a:r>
          </a:p>
          <a:p>
            <a:pPr marL="342900" indent="-342900" algn="l">
              <a:buFont typeface="Wingdings" pitchFamily="2" charset="2"/>
              <a:buChar char="ü"/>
            </a:pPr>
            <a:r>
              <a:rPr lang="en-IN" sz="2000" dirty="0" smtClean="0"/>
              <a:t>Camunda </a:t>
            </a:r>
            <a:r>
              <a:rPr lang="en-IN" sz="2000" dirty="0"/>
              <a:t>with DAO</a:t>
            </a:r>
          </a:p>
          <a:p>
            <a:pPr marL="342900" indent="-342900" algn="l">
              <a:buFont typeface="Wingdings" pitchFamily="2" charset="2"/>
              <a:buChar char="ü"/>
            </a:pPr>
            <a:r>
              <a:rPr lang="en-IN" sz="2000" dirty="0" err="1" smtClean="0"/>
              <a:t>SpringBoot</a:t>
            </a:r>
            <a:r>
              <a:rPr lang="en-IN" sz="2000" dirty="0" smtClean="0"/>
              <a:t> </a:t>
            </a:r>
            <a:r>
              <a:rPr lang="en-IN" sz="2000" dirty="0"/>
              <a:t>Application with Camunda </a:t>
            </a:r>
            <a:r>
              <a:rPr lang="en-IN" sz="2000" dirty="0" err="1"/>
              <a:t>Archtype</a:t>
            </a:r>
            <a:r>
              <a:rPr lang="en-IN" sz="2000" dirty="0"/>
              <a:t> </a:t>
            </a:r>
            <a:r>
              <a:rPr lang="en-IN" sz="2000" dirty="0" smtClean="0"/>
              <a:t>Module</a:t>
            </a:r>
            <a:endParaRPr lang="en-IN" sz="2000" dirty="0"/>
          </a:p>
        </p:txBody>
      </p:sp>
    </p:spTree>
    <p:extLst>
      <p:ext uri="{BB962C8B-B14F-4D97-AF65-F5344CB8AC3E}">
        <p14:creationId xmlns:p14="http://schemas.microsoft.com/office/powerpoint/2010/main" val="1704590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8</a:t>
            </a:r>
            <a:br>
              <a:rPr lang="en-IN" dirty="0"/>
            </a:br>
            <a:r>
              <a:rPr lang="en-IN" sz="2700" dirty="0" smtClean="0"/>
              <a:t>(</a:t>
            </a:r>
            <a:r>
              <a:rPr lang="en-IN" sz="2700" dirty="0" err="1" smtClean="0"/>
              <a:t>Junit</a:t>
            </a:r>
            <a:r>
              <a:rPr lang="en-IN" sz="2700" dirty="0" smtClean="0"/>
              <a:t> Testing)</a:t>
            </a:r>
            <a:endParaRPr lang="en-IN" sz="2700" dirty="0"/>
          </a:p>
        </p:txBody>
      </p:sp>
      <p:sp>
        <p:nvSpPr>
          <p:cNvPr id="5" name="Subtitle 4"/>
          <p:cNvSpPr>
            <a:spLocks noGrp="1"/>
          </p:cNvSpPr>
          <p:nvPr>
            <p:ph type="subTitle" idx="1"/>
          </p:nvPr>
        </p:nvSpPr>
        <p:spPr>
          <a:xfrm>
            <a:off x="685800" y="1700808"/>
            <a:ext cx="8278688" cy="3542551"/>
          </a:xfrm>
        </p:spPr>
        <p:txBody>
          <a:bodyPr>
            <a:normAutofit fontScale="85000" lnSpcReduction="20000"/>
          </a:bodyPr>
          <a:lstStyle/>
          <a:p>
            <a:pPr marL="342900" indent="-342900" algn="l">
              <a:buFont typeface="Wingdings" pitchFamily="2" charset="2"/>
              <a:buChar char="ü"/>
            </a:pPr>
            <a:r>
              <a:rPr lang="en-IN" sz="2000" dirty="0"/>
              <a:t>@</a:t>
            </a:r>
            <a:r>
              <a:rPr lang="en-IN" sz="2000" dirty="0" err="1"/>
              <a:t>SpringBootTest</a:t>
            </a:r>
            <a:endParaRPr lang="en-IN" sz="2000" dirty="0"/>
          </a:p>
          <a:p>
            <a:pPr marL="342900" indent="-342900" algn="l">
              <a:buFont typeface="Wingdings" pitchFamily="2" charset="2"/>
              <a:buChar char="ü"/>
            </a:pPr>
            <a:r>
              <a:rPr lang="en-IN" sz="2000" dirty="0"/>
              <a:t>@</a:t>
            </a:r>
            <a:r>
              <a:rPr lang="en-IN" sz="2000" dirty="0" err="1"/>
              <a:t>RunWith</a:t>
            </a:r>
            <a:r>
              <a:rPr lang="en-IN" sz="2000" dirty="0"/>
              <a:t>(</a:t>
            </a:r>
            <a:r>
              <a:rPr lang="en-IN" sz="2000" dirty="0" err="1"/>
              <a:t>SpringRunner.class</a:t>
            </a:r>
            <a:r>
              <a:rPr lang="en-IN" sz="2000" dirty="0" smtClean="0"/>
              <a:t>)</a:t>
            </a:r>
            <a:endParaRPr lang="en-IN" sz="2000" dirty="0"/>
          </a:p>
          <a:p>
            <a:pPr marL="342900" indent="-342900" algn="l">
              <a:buFont typeface="Wingdings" pitchFamily="2" charset="2"/>
              <a:buChar char="ü"/>
            </a:pPr>
            <a:r>
              <a:rPr lang="en-US" sz="2000" b="1" dirty="0"/>
              <a:t>public</a:t>
            </a:r>
            <a:r>
              <a:rPr lang="en-US" sz="2000" dirty="0"/>
              <a:t> </a:t>
            </a:r>
            <a:r>
              <a:rPr lang="en-US" sz="2000" b="1" dirty="0"/>
              <a:t>class</a:t>
            </a:r>
            <a:r>
              <a:rPr lang="en-US" sz="2000" dirty="0"/>
              <a:t> </a:t>
            </a:r>
            <a:r>
              <a:rPr lang="en-US" sz="2000" dirty="0" err="1"/>
              <a:t>WorkflowTest</a:t>
            </a:r>
            <a:r>
              <a:rPr lang="en-US" sz="2000" dirty="0"/>
              <a:t> </a:t>
            </a:r>
            <a:r>
              <a:rPr lang="en-US" sz="2000" b="1" dirty="0"/>
              <a:t>extends</a:t>
            </a:r>
            <a:r>
              <a:rPr lang="en-US" sz="2000" dirty="0"/>
              <a:t> </a:t>
            </a:r>
            <a:r>
              <a:rPr lang="en-US" sz="2000" dirty="0" err="1" smtClean="0"/>
              <a:t>AbstractProcessEngineRuleTest</a:t>
            </a:r>
            <a:endParaRPr lang="en-US" sz="2000" dirty="0" smtClean="0"/>
          </a:p>
          <a:p>
            <a:pPr marL="800100" lvl="1" indent="-342900" algn="l">
              <a:buFont typeface="Wingdings" pitchFamily="2" charset="2"/>
              <a:buChar char="ü"/>
            </a:pPr>
            <a:r>
              <a:rPr lang="en-IN" sz="1600" dirty="0" smtClean="0"/>
              <a:t>@</a:t>
            </a:r>
            <a:r>
              <a:rPr lang="en-IN" sz="1600" dirty="0" err="1"/>
              <a:t>Autowired</a:t>
            </a:r>
            <a:endParaRPr lang="en-IN" sz="1600" dirty="0"/>
          </a:p>
          <a:p>
            <a:pPr marL="800100" lvl="1" indent="-342900" algn="l">
              <a:buFont typeface="Wingdings" pitchFamily="2" charset="2"/>
              <a:buChar char="ü"/>
            </a:pPr>
            <a:r>
              <a:rPr lang="en-IN" sz="1600" dirty="0" smtClean="0"/>
              <a:t>public </a:t>
            </a:r>
            <a:r>
              <a:rPr lang="en-IN" sz="1600" dirty="0" err="1"/>
              <a:t>RuntimeService</a:t>
            </a:r>
            <a:r>
              <a:rPr lang="en-IN" sz="1600" dirty="0"/>
              <a:t> </a:t>
            </a:r>
            <a:r>
              <a:rPr lang="en-IN" sz="1600" dirty="0" err="1"/>
              <a:t>runtimeService</a:t>
            </a:r>
            <a:r>
              <a:rPr lang="en-IN" sz="1600" dirty="0"/>
              <a:t>;</a:t>
            </a:r>
          </a:p>
          <a:p>
            <a:pPr marL="800100" lvl="1" indent="-342900" algn="l">
              <a:buFont typeface="Wingdings" pitchFamily="2" charset="2"/>
              <a:buChar char="ü"/>
            </a:pPr>
            <a:endParaRPr lang="en-IN" sz="1600" dirty="0"/>
          </a:p>
          <a:p>
            <a:pPr marL="800100" lvl="1" indent="-342900" algn="l">
              <a:buFont typeface="Wingdings" pitchFamily="2" charset="2"/>
              <a:buChar char="ü"/>
            </a:pPr>
            <a:r>
              <a:rPr lang="en-IN" sz="1600" dirty="0" smtClean="0"/>
              <a:t>@</a:t>
            </a:r>
            <a:r>
              <a:rPr lang="en-IN" sz="1600" dirty="0" err="1"/>
              <a:t>Autowired</a:t>
            </a:r>
            <a:endParaRPr lang="en-IN" sz="1600" dirty="0"/>
          </a:p>
          <a:p>
            <a:pPr marL="800100" lvl="1" indent="-342900" algn="l">
              <a:buFont typeface="Wingdings" pitchFamily="2" charset="2"/>
              <a:buChar char="ü"/>
            </a:pPr>
            <a:r>
              <a:rPr lang="en-IN" sz="1600" dirty="0" err="1" smtClean="0"/>
              <a:t>ProcessEngine</a:t>
            </a:r>
            <a:r>
              <a:rPr lang="en-IN" sz="1600" dirty="0" smtClean="0"/>
              <a:t> </a:t>
            </a:r>
            <a:r>
              <a:rPr lang="en-IN" sz="1600" dirty="0"/>
              <a:t>engine</a:t>
            </a:r>
            <a:r>
              <a:rPr lang="en-IN" sz="1600" dirty="0" smtClean="0"/>
              <a:t>;</a:t>
            </a:r>
          </a:p>
          <a:p>
            <a:pPr marL="800100" lvl="1" indent="-342900" algn="l">
              <a:buFont typeface="Wingdings" pitchFamily="2" charset="2"/>
              <a:buChar char="ü"/>
            </a:pPr>
            <a:endParaRPr lang="en-IN" sz="1600" dirty="0"/>
          </a:p>
          <a:p>
            <a:pPr marL="800100" lvl="1" indent="-342900" algn="l">
              <a:buFont typeface="Wingdings" pitchFamily="2" charset="2"/>
              <a:buChar char="ü"/>
            </a:pPr>
            <a:r>
              <a:rPr lang="en-IN" sz="1600" dirty="0" err="1"/>
              <a:t>Mocks.</a:t>
            </a:r>
            <a:r>
              <a:rPr lang="en-IN" sz="1600" i="1" dirty="0" err="1"/>
              <a:t>register</a:t>
            </a:r>
            <a:r>
              <a:rPr lang="en-IN" sz="1600" dirty="0"/>
              <a:t>("</a:t>
            </a:r>
            <a:r>
              <a:rPr lang="en-IN" sz="1600" dirty="0" err="1"/>
              <a:t>serviceImpl</a:t>
            </a:r>
            <a:r>
              <a:rPr lang="en-IN" sz="1600" dirty="0"/>
              <a:t>", </a:t>
            </a:r>
            <a:r>
              <a:rPr lang="en-IN" sz="1600" b="1" dirty="0"/>
              <a:t>new</a:t>
            </a:r>
            <a:r>
              <a:rPr lang="en-IN" sz="1600" dirty="0"/>
              <a:t> </a:t>
            </a:r>
            <a:r>
              <a:rPr lang="en-IN" sz="1600" dirty="0" err="1"/>
              <a:t>ServiceImpl</a:t>
            </a:r>
            <a:r>
              <a:rPr lang="en-IN" sz="1600" dirty="0" smtClean="0"/>
              <a:t>());</a:t>
            </a:r>
          </a:p>
          <a:p>
            <a:pPr marL="800100" lvl="1" indent="-342900" algn="l">
              <a:buFont typeface="Wingdings" pitchFamily="2" charset="2"/>
              <a:buChar char="ü"/>
            </a:pPr>
            <a:endParaRPr lang="en-IN" sz="1600" dirty="0" smtClean="0"/>
          </a:p>
          <a:p>
            <a:pPr marL="800100" lvl="1" indent="-342900" algn="l">
              <a:buFont typeface="Wingdings" pitchFamily="2" charset="2"/>
              <a:buChar char="ü"/>
            </a:pPr>
            <a:r>
              <a:rPr lang="en-US" sz="1600" dirty="0" err="1"/>
              <a:t>assertThat</a:t>
            </a:r>
            <a:r>
              <a:rPr lang="en-US" sz="1600" dirty="0"/>
              <a:t>(</a:t>
            </a:r>
            <a:r>
              <a:rPr lang="en-US" sz="1600" dirty="0" err="1"/>
              <a:t>processInstance</a:t>
            </a:r>
            <a:r>
              <a:rPr lang="en-US" sz="1600" dirty="0"/>
              <a:t>).</a:t>
            </a:r>
            <a:r>
              <a:rPr lang="en-US" sz="1600" dirty="0" err="1"/>
              <a:t>isStarted</a:t>
            </a:r>
            <a:r>
              <a:rPr lang="en-US" sz="1600" dirty="0"/>
              <a:t>()</a:t>
            </a:r>
          </a:p>
          <a:p>
            <a:pPr lvl="1" algn="l"/>
            <a:r>
              <a:rPr lang="en-US" sz="1600" dirty="0"/>
              <a:t>	</a:t>
            </a:r>
            <a:r>
              <a:rPr lang="en-US" sz="1600" dirty="0" smtClean="0"/>
              <a:t>.task()</a:t>
            </a:r>
          </a:p>
          <a:p>
            <a:pPr lvl="1" algn="l"/>
            <a:r>
              <a:rPr lang="en-US" sz="1600" dirty="0" smtClean="0"/>
              <a:t>	.</a:t>
            </a:r>
            <a:r>
              <a:rPr lang="en-US" sz="1600" dirty="0" err="1" smtClean="0"/>
              <a:t>hasDefinitionKey</a:t>
            </a:r>
            <a:r>
              <a:rPr lang="en-US" sz="1600" dirty="0" smtClean="0"/>
              <a:t>("say-hello-1")</a:t>
            </a:r>
          </a:p>
          <a:p>
            <a:pPr lvl="1" algn="l"/>
            <a:r>
              <a:rPr lang="en-US" sz="1600" dirty="0" smtClean="0"/>
              <a:t>	.</a:t>
            </a:r>
            <a:r>
              <a:rPr lang="en-US" sz="1600" dirty="0" err="1" smtClean="0"/>
              <a:t>hasCandidateUser</a:t>
            </a:r>
            <a:r>
              <a:rPr lang="en-US" sz="1600" dirty="0" smtClean="0"/>
              <a:t>("demo")</a:t>
            </a:r>
          </a:p>
          <a:p>
            <a:pPr lvl="1" algn="l"/>
            <a:r>
              <a:rPr lang="en-US" sz="1600" dirty="0" smtClean="0"/>
              <a:t>	.</a:t>
            </a:r>
            <a:r>
              <a:rPr lang="en-US" sz="1600" dirty="0" err="1" smtClean="0"/>
              <a:t>isNotAssigned</a:t>
            </a:r>
            <a:r>
              <a:rPr lang="en-US" sz="1600" dirty="0" smtClean="0"/>
              <a:t>();</a:t>
            </a:r>
            <a:endParaRPr lang="en-IN" sz="1600" dirty="0" smtClean="0"/>
          </a:p>
          <a:p>
            <a:pPr marL="342900" indent="-342900" algn="l">
              <a:buFont typeface="Wingdings" pitchFamily="2" charset="2"/>
              <a:buChar char="ü"/>
            </a:pPr>
            <a:endParaRPr lang="en-IN" sz="2000" dirty="0" smtClean="0"/>
          </a:p>
        </p:txBody>
      </p:sp>
    </p:spTree>
    <p:extLst>
      <p:ext uri="{BB962C8B-B14F-4D97-AF65-F5344CB8AC3E}">
        <p14:creationId xmlns:p14="http://schemas.microsoft.com/office/powerpoint/2010/main" val="25550543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9</a:t>
            </a:r>
            <a:br>
              <a:rPr lang="en-IN" dirty="0"/>
            </a:br>
            <a:r>
              <a:rPr lang="en-IN" sz="2700" dirty="0" smtClean="0"/>
              <a:t>(</a:t>
            </a:r>
            <a:r>
              <a:rPr lang="en-US" sz="2700" dirty="0" smtClean="0"/>
              <a:t>Gateway</a:t>
            </a:r>
            <a:r>
              <a:rPr lang="en-IN" sz="2700" dirty="0" smtClean="0"/>
              <a:t>)</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Types of Gateways: Exclusive, Inclusive Event-based, and Parallel </a:t>
            </a:r>
            <a:r>
              <a:rPr lang="en-US" sz="2000" dirty="0" smtClean="0"/>
              <a:t>Module</a:t>
            </a:r>
            <a:endParaRPr lang="en-IN" sz="2000" dirty="0"/>
          </a:p>
        </p:txBody>
      </p:sp>
    </p:spTree>
    <p:extLst>
      <p:ext uri="{BB962C8B-B14F-4D97-AF65-F5344CB8AC3E}">
        <p14:creationId xmlns:p14="http://schemas.microsoft.com/office/powerpoint/2010/main" val="262387233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10</a:t>
            </a:r>
            <a:r>
              <a:rPr lang="en-IN" dirty="0"/>
              <a:t/>
            </a:r>
            <a:br>
              <a:rPr lang="en-IN" dirty="0"/>
            </a:br>
            <a:r>
              <a:rPr lang="en-IN" sz="2700" dirty="0" smtClean="0"/>
              <a:t>(APIs)</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smtClean="0"/>
              <a:t>Custom </a:t>
            </a:r>
            <a:r>
              <a:rPr lang="en-US" sz="2000" dirty="0"/>
              <a:t>REST API, Camunda REST </a:t>
            </a:r>
            <a:r>
              <a:rPr lang="en-US" sz="2000" dirty="0" smtClean="0"/>
              <a:t>API</a:t>
            </a:r>
          </a:p>
        </p:txBody>
      </p:sp>
    </p:spTree>
    <p:extLst>
      <p:ext uri="{BB962C8B-B14F-4D97-AF65-F5344CB8AC3E}">
        <p14:creationId xmlns:p14="http://schemas.microsoft.com/office/powerpoint/2010/main" val="7060367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smtClean="0"/>
              <a:t>Camunda Rest </a:t>
            </a:r>
            <a:r>
              <a:rPr lang="en-US" dirty="0" err="1" smtClean="0"/>
              <a:t>apis</a:t>
            </a:r>
            <a:endParaRPr lang="en-IN" sz="2700" dirty="0"/>
          </a:p>
        </p:txBody>
      </p:sp>
      <p:sp>
        <p:nvSpPr>
          <p:cNvPr id="5" name="Subtitle 4"/>
          <p:cNvSpPr>
            <a:spLocks noGrp="1"/>
          </p:cNvSpPr>
          <p:nvPr>
            <p:ph type="subTitle" idx="1"/>
          </p:nvPr>
        </p:nvSpPr>
        <p:spPr>
          <a:xfrm>
            <a:off x="685800" y="1628800"/>
            <a:ext cx="8278688" cy="3542551"/>
          </a:xfrm>
        </p:spPr>
        <p:txBody>
          <a:bodyPr>
            <a:normAutofit/>
          </a:bodyPr>
          <a:lstStyle/>
          <a:p>
            <a:pPr marL="365760" marR="0" lvl="0" indent="-256032" algn="l">
              <a:buClr>
                <a:srgbClr val="2DA2BF"/>
              </a:buClr>
              <a:buFont typeface="Wingdings 3"/>
              <a:buChar char=""/>
            </a:pPr>
            <a:r>
              <a:rPr lang="en-US" sz="1800" dirty="0">
                <a:solidFill>
                  <a:prstClr val="black"/>
                </a:solidFill>
              </a:rPr>
              <a:t>Different application can call </a:t>
            </a:r>
            <a:r>
              <a:rPr lang="en-US" sz="1800" dirty="0" err="1">
                <a:solidFill>
                  <a:prstClr val="black"/>
                </a:solidFill>
              </a:rPr>
              <a:t>bpmn</a:t>
            </a:r>
            <a:r>
              <a:rPr lang="en-US" sz="1800" dirty="0">
                <a:solidFill>
                  <a:prstClr val="black"/>
                </a:solidFill>
              </a:rPr>
              <a:t> process using </a:t>
            </a:r>
            <a:r>
              <a:rPr lang="en-US" sz="1800" dirty="0" err="1">
                <a:solidFill>
                  <a:prstClr val="black"/>
                </a:solidFill>
              </a:rPr>
              <a:t>RestAPI</a:t>
            </a:r>
            <a:r>
              <a:rPr lang="en-US" sz="1800" dirty="0">
                <a:solidFill>
                  <a:prstClr val="black"/>
                </a:solidFill>
              </a:rPr>
              <a:t>.</a:t>
            </a:r>
          </a:p>
          <a:p>
            <a:pPr marL="365760" marR="0" lvl="0" indent="-256032" algn="l">
              <a:buClr>
                <a:srgbClr val="2DA2BF"/>
              </a:buClr>
              <a:buFont typeface="Wingdings 3"/>
              <a:buChar char=""/>
            </a:pPr>
            <a:r>
              <a:rPr lang="en-US" sz="1800" dirty="0">
                <a:solidFill>
                  <a:prstClr val="black"/>
                </a:solidFill>
              </a:rPr>
              <a:t>By </a:t>
            </a:r>
            <a:r>
              <a:rPr lang="en-US" sz="1800" dirty="0" err="1">
                <a:solidFill>
                  <a:prstClr val="black"/>
                </a:solidFill>
              </a:rPr>
              <a:t>RestAPI</a:t>
            </a:r>
            <a:r>
              <a:rPr lang="en-US" sz="1800" dirty="0">
                <a:solidFill>
                  <a:prstClr val="black"/>
                </a:solidFill>
              </a:rPr>
              <a:t> – we can do everything we are doing in cockpit/</a:t>
            </a:r>
            <a:r>
              <a:rPr lang="en-US" sz="1800" dirty="0" err="1">
                <a:solidFill>
                  <a:prstClr val="black"/>
                </a:solidFill>
              </a:rPr>
              <a:t>tasklist</a:t>
            </a:r>
            <a:r>
              <a:rPr lang="en-US" sz="1800" dirty="0" smtClean="0">
                <a:solidFill>
                  <a:prstClr val="black"/>
                </a:solidFill>
              </a:rPr>
              <a:t>.</a:t>
            </a:r>
            <a:endParaRPr lang="en-US" sz="1800" dirty="0">
              <a:solidFill>
                <a:prstClr val="black"/>
              </a:solidFill>
            </a:endParaRPr>
          </a:p>
          <a:p>
            <a:pPr marL="365760" marR="0" lvl="0" indent="-256032" algn="l">
              <a:buClr>
                <a:srgbClr val="2DA2BF"/>
              </a:buClr>
              <a:buFont typeface="Wingdings 3"/>
              <a:buChar char=""/>
            </a:pPr>
            <a:r>
              <a:rPr lang="en-GB" sz="1800" dirty="0">
                <a:solidFill>
                  <a:prstClr val="black"/>
                </a:solidFill>
                <a:hlinkClick r:id="rId2"/>
              </a:rPr>
              <a:t>http://localhost:8080/engine-rest/engine</a:t>
            </a:r>
            <a:endParaRPr lang="en-GB" sz="1800" dirty="0">
              <a:solidFill>
                <a:prstClr val="black"/>
              </a:solidFill>
            </a:endParaRPr>
          </a:p>
          <a:p>
            <a:pPr marL="365760" marR="0" lvl="0" indent="-256032" algn="l">
              <a:buClr>
                <a:srgbClr val="2DA2BF"/>
              </a:buClr>
              <a:buFont typeface="Wingdings 3"/>
              <a:buChar char=""/>
            </a:pPr>
            <a:r>
              <a:rPr lang="en-US" sz="1800" dirty="0">
                <a:solidFill>
                  <a:prstClr val="black"/>
                </a:solidFill>
              </a:rPr>
              <a:t>http://&lt;&lt;host:port&gt;&gt;/engine-rest/&lt;restapi&gt;</a:t>
            </a:r>
          </a:p>
          <a:p>
            <a:pPr marL="342900" indent="-342900" algn="l">
              <a:buFont typeface="Wingdings" pitchFamily="2" charset="2"/>
              <a:buChar char="ü"/>
            </a:pPr>
            <a:endParaRPr lang="en-US" sz="1800" dirty="0" smtClean="0"/>
          </a:p>
          <a:p>
            <a:pPr marL="342900" indent="-342900" algn="l">
              <a:buFont typeface="Wingdings" pitchFamily="2" charset="2"/>
              <a:buChar char="ü"/>
            </a:pPr>
            <a:r>
              <a:rPr lang="en-US" sz="1800" dirty="0" smtClean="0"/>
              <a:t>Rest </a:t>
            </a:r>
            <a:r>
              <a:rPr lang="en-US" sz="1800" dirty="0"/>
              <a:t>API to deploy BPM:</a:t>
            </a:r>
          </a:p>
          <a:p>
            <a:pPr marL="800100" lvl="1" indent="-342900" algn="l">
              <a:buFont typeface="Wingdings" pitchFamily="2" charset="2"/>
              <a:buChar char="ü"/>
            </a:pPr>
            <a:r>
              <a:rPr lang="en-US" sz="1800" dirty="0">
                <a:hlinkClick r:id="rId3"/>
              </a:rPr>
              <a:t>http://</a:t>
            </a:r>
            <a:r>
              <a:rPr lang="en-US" sz="1800" dirty="0" smtClean="0">
                <a:hlinkClick r:id="rId3"/>
              </a:rPr>
              <a:t>localhost:8080/engine-rest/deployment/create</a:t>
            </a:r>
            <a:endParaRPr lang="en-US" sz="1800" dirty="0" smtClean="0"/>
          </a:p>
          <a:p>
            <a:pPr marL="800100" lvl="1" indent="-342900" algn="l">
              <a:buFont typeface="Wingdings" pitchFamily="2" charset="2"/>
              <a:buChar char="ü"/>
            </a:pPr>
            <a:endParaRPr lang="en-US" sz="1800" dirty="0"/>
          </a:p>
          <a:p>
            <a:pPr marL="342900" indent="-342900" algn="l">
              <a:buFont typeface="Wingdings" pitchFamily="2" charset="2"/>
              <a:buChar char="ü"/>
            </a:pPr>
            <a:endParaRPr lang="en-IN" sz="1800" dirty="0" smtClean="0"/>
          </a:p>
        </p:txBody>
      </p:sp>
    </p:spTree>
    <p:extLst>
      <p:ext uri="{BB962C8B-B14F-4D97-AF65-F5344CB8AC3E}">
        <p14:creationId xmlns:p14="http://schemas.microsoft.com/office/powerpoint/2010/main" val="21061504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Delete a process</a:t>
            </a:r>
            <a:endParaRPr lang="en-IN" sz="2700" dirty="0"/>
          </a:p>
        </p:txBody>
      </p:sp>
      <p:sp>
        <p:nvSpPr>
          <p:cNvPr id="5" name="Subtitle 4"/>
          <p:cNvSpPr>
            <a:spLocks noGrp="1"/>
          </p:cNvSpPr>
          <p:nvPr>
            <p:ph type="subTitle" idx="1"/>
          </p:nvPr>
        </p:nvSpPr>
        <p:spPr>
          <a:xfrm>
            <a:off x="685800" y="1628800"/>
            <a:ext cx="8278688" cy="3542551"/>
          </a:xfrm>
        </p:spPr>
        <p:txBody>
          <a:bodyPr>
            <a:normAutofit/>
          </a:bodyPr>
          <a:lstStyle/>
          <a:p>
            <a:pPr marL="342900" indent="-342900" algn="l">
              <a:buFont typeface="Wingdings" pitchFamily="2" charset="2"/>
              <a:buChar char="ü"/>
            </a:pPr>
            <a:r>
              <a:rPr lang="en-US" sz="2000" b="1" dirty="0"/>
              <a:t>Enterprise Feature</a:t>
            </a:r>
          </a:p>
          <a:p>
            <a:pPr marL="800100" lvl="1" indent="-342900" algn="l">
              <a:buFont typeface="Wingdings" pitchFamily="2" charset="2"/>
              <a:buChar char="ü"/>
            </a:pPr>
            <a:r>
              <a:rPr lang="en-US" sz="1600" dirty="0"/>
              <a:t>Please note that this feature is only included in the enterprise edition of Camunda 7, it is not available in the community edition</a:t>
            </a:r>
            <a:r>
              <a:rPr lang="en-US" sz="1600" dirty="0" smtClean="0"/>
              <a:t>.</a:t>
            </a:r>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Community Edition</a:t>
            </a:r>
          </a:p>
          <a:p>
            <a:pPr marL="800100" lvl="1" indent="-342900" algn="l">
              <a:buFont typeface="Wingdings" pitchFamily="2" charset="2"/>
              <a:buChar char="ü"/>
            </a:pPr>
            <a:r>
              <a:rPr lang="en-US" sz="1600" dirty="0" smtClean="0"/>
              <a:t>We need to delete process definition one-by-one.</a:t>
            </a:r>
            <a:endParaRPr lang="en-IN"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573016"/>
            <a:ext cx="4382815" cy="309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4994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11</a:t>
            </a:r>
            <a:r>
              <a:rPr lang="en-IN" dirty="0"/>
              <a:t/>
            </a:r>
            <a:br>
              <a:rPr lang="en-IN" dirty="0"/>
            </a:br>
            <a:r>
              <a:rPr lang="en-IN" sz="2700" dirty="0" smtClean="0"/>
              <a:t>(</a:t>
            </a:r>
            <a:r>
              <a:rPr lang="en-IN" sz="2800" dirty="0"/>
              <a:t>Working with Camunda </a:t>
            </a:r>
            <a:r>
              <a:rPr lang="en-IN" sz="2800" dirty="0" smtClean="0"/>
              <a:t>BPM</a:t>
            </a:r>
            <a:r>
              <a:rPr lang="en-IN" sz="2700" dirty="0" smtClean="0"/>
              <a:t>)</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smtClean="0"/>
              <a:t>Camunda </a:t>
            </a:r>
            <a:r>
              <a:rPr lang="en-IN" sz="2000" dirty="0"/>
              <a:t>Database</a:t>
            </a:r>
          </a:p>
          <a:p>
            <a:pPr marL="342900" indent="-342900" algn="l">
              <a:buFont typeface="Wingdings" pitchFamily="2" charset="2"/>
              <a:buChar char="ü"/>
            </a:pPr>
            <a:r>
              <a:rPr lang="en-IN" sz="2000" dirty="0" smtClean="0"/>
              <a:t>Spring </a:t>
            </a:r>
            <a:r>
              <a:rPr lang="en-IN" sz="2000" dirty="0"/>
              <a:t>Boot Application</a:t>
            </a:r>
          </a:p>
          <a:p>
            <a:pPr marL="342900" indent="-342900" algn="l">
              <a:buFont typeface="Wingdings" pitchFamily="2" charset="2"/>
              <a:buChar char="ü"/>
            </a:pPr>
            <a:r>
              <a:rPr lang="en-IN" sz="2000" dirty="0" err="1" smtClean="0"/>
              <a:t>Docker</a:t>
            </a:r>
            <a:r>
              <a:rPr lang="en-IN" sz="2000" dirty="0" smtClean="0"/>
              <a:t> </a:t>
            </a:r>
            <a:r>
              <a:rPr lang="en-IN" sz="2000" dirty="0"/>
              <a:t>instance of Camunda</a:t>
            </a:r>
          </a:p>
          <a:p>
            <a:pPr marL="342900" indent="-342900" algn="l">
              <a:buFont typeface="Wingdings" pitchFamily="2" charset="2"/>
              <a:buChar char="ü"/>
            </a:pPr>
            <a:r>
              <a:rPr lang="en-IN" sz="2000" dirty="0" smtClean="0"/>
              <a:t>Best </a:t>
            </a:r>
            <a:r>
              <a:rPr lang="en-IN" sz="2000" dirty="0"/>
              <a:t>Practices</a:t>
            </a:r>
            <a:endParaRPr lang="en-IN" sz="2000" dirty="0" smtClean="0"/>
          </a:p>
        </p:txBody>
      </p:sp>
    </p:spTree>
    <p:extLst>
      <p:ext uri="{BB962C8B-B14F-4D97-AF65-F5344CB8AC3E}">
        <p14:creationId xmlns:p14="http://schemas.microsoft.com/office/powerpoint/2010/main" val="412101558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LDAP configuration</a:t>
            </a:r>
            <a:endParaRPr lang="en-IN" sz="2700" dirty="0"/>
          </a:p>
        </p:txBody>
      </p:sp>
      <p:sp>
        <p:nvSpPr>
          <p:cNvPr id="5" name="Subtitle 4"/>
          <p:cNvSpPr>
            <a:spLocks noGrp="1"/>
          </p:cNvSpPr>
          <p:nvPr>
            <p:ph type="subTitle" idx="1"/>
          </p:nvPr>
        </p:nvSpPr>
        <p:spPr>
          <a:xfrm>
            <a:off x="685800" y="2190705"/>
            <a:ext cx="8278688" cy="3542551"/>
          </a:xfrm>
        </p:spPr>
        <p:txBody>
          <a:bodyPr>
            <a:normAutofit fontScale="85000" lnSpcReduction="10000"/>
          </a:bodyPr>
          <a:lstStyle/>
          <a:p>
            <a:pPr marL="342900" indent="-342900" algn="l">
              <a:buFont typeface="Wingdings" pitchFamily="2" charset="2"/>
              <a:buChar char="ü"/>
            </a:pPr>
            <a:r>
              <a:rPr lang="en-US" sz="2000" dirty="0"/>
              <a:t>Open standalone-full.xml</a:t>
            </a:r>
          </a:p>
          <a:p>
            <a:pPr marL="342900" indent="-342900" algn="l">
              <a:buFont typeface="Wingdings" pitchFamily="2" charset="2"/>
              <a:buChar char="ü"/>
            </a:pPr>
            <a:r>
              <a:rPr lang="en-US" sz="2000" dirty="0"/>
              <a:t>Uncomment below section - &lt;!-- LDAP CONFIGURATION --&gt;</a:t>
            </a:r>
          </a:p>
          <a:p>
            <a:pPr marL="342900" indent="-342900" algn="l">
              <a:buFont typeface="Wingdings" pitchFamily="2" charset="2"/>
              <a:buChar char="ü"/>
            </a:pPr>
            <a:r>
              <a:rPr lang="en-US" sz="2000" dirty="0"/>
              <a:t>&lt;plugin&gt;                                </a:t>
            </a:r>
          </a:p>
          <a:p>
            <a:pPr marL="342900" indent="-342900" algn="l">
              <a:buFont typeface="Wingdings" pitchFamily="2" charset="2"/>
              <a:buChar char="ü"/>
            </a:pPr>
            <a:r>
              <a:rPr lang="en-US" sz="2000" dirty="0"/>
              <a:t>&lt;class&gt;org.camunda.bpm.identity.impl.ldap.plugin.LdapIdentityProviderPlugin&lt;/class&gt;    </a:t>
            </a:r>
          </a:p>
          <a:p>
            <a:pPr marL="342900" indent="-342900" algn="l">
              <a:buFont typeface="Wingdings" pitchFamily="2" charset="2"/>
              <a:buChar char="ü"/>
            </a:pPr>
            <a:r>
              <a:rPr lang="en-US" sz="2000" dirty="0"/>
              <a:t>&lt;properties&gt;                                    </a:t>
            </a:r>
          </a:p>
          <a:p>
            <a:pPr marL="342900" indent="-342900" algn="l">
              <a:buFont typeface="Wingdings" pitchFamily="2" charset="2"/>
              <a:buChar char="ü"/>
            </a:pPr>
            <a:r>
              <a:rPr lang="en-US" sz="2000" dirty="0"/>
              <a:t>	&lt;property name="</a:t>
            </a:r>
            <a:r>
              <a:rPr lang="en-US" sz="2000" dirty="0" err="1"/>
              <a:t>serverUrl</a:t>
            </a:r>
            <a:r>
              <a:rPr lang="en-US" sz="2000" dirty="0"/>
              <a:t>"&gt;ldaps://localhost:4334/&lt;/property&gt;                                    </a:t>
            </a:r>
          </a:p>
          <a:p>
            <a:pPr marL="342900" indent="-342900" algn="l">
              <a:buFont typeface="Wingdings" pitchFamily="2" charset="2"/>
              <a:buChar char="ü"/>
            </a:pPr>
            <a:r>
              <a:rPr lang="en-US" sz="2000" dirty="0"/>
              <a:t>	&lt;property name="</a:t>
            </a:r>
            <a:r>
              <a:rPr lang="en-US" sz="2000" dirty="0" err="1"/>
              <a:t>acceptUntrustedCertificates</a:t>
            </a:r>
            <a:r>
              <a:rPr lang="en-US" sz="2000" dirty="0"/>
              <a:t>"&gt;false&lt;/property&gt;   </a:t>
            </a:r>
          </a:p>
          <a:p>
            <a:pPr marL="342900" indent="-342900" algn="l">
              <a:buFont typeface="Wingdings" pitchFamily="2" charset="2"/>
              <a:buChar char="ü"/>
            </a:pPr>
            <a:r>
              <a:rPr lang="en-US" sz="2000" dirty="0"/>
              <a:t>	……………                                      </a:t>
            </a:r>
          </a:p>
          <a:p>
            <a:pPr marL="342900" indent="-342900" algn="l">
              <a:buFont typeface="Wingdings" pitchFamily="2" charset="2"/>
              <a:buChar char="ü"/>
            </a:pPr>
            <a:r>
              <a:rPr lang="en-US" sz="2000" dirty="0"/>
              <a:t>      &lt;/properties&gt;                            </a:t>
            </a:r>
          </a:p>
          <a:p>
            <a:pPr marL="342900" indent="-342900" algn="l">
              <a:buFont typeface="Wingdings" pitchFamily="2" charset="2"/>
              <a:buChar char="ü"/>
            </a:pPr>
            <a:r>
              <a:rPr lang="en-US" sz="2000" dirty="0"/>
              <a:t>&lt;/plugin&gt;</a:t>
            </a:r>
          </a:p>
          <a:p>
            <a:pPr marL="342900" indent="-342900" algn="l">
              <a:buFont typeface="Wingdings" pitchFamily="2" charset="2"/>
              <a:buChar char="ü"/>
            </a:pPr>
            <a:r>
              <a:rPr lang="en-US" sz="2000" dirty="0"/>
              <a:t>Also, need to setup LDAP authorization</a:t>
            </a:r>
          </a:p>
          <a:p>
            <a:pPr marL="342900" indent="-342900" algn="l">
              <a:buFont typeface="Wingdings" pitchFamily="2" charset="2"/>
              <a:buChar char="ü"/>
            </a:pPr>
            <a:endParaRPr lang="en-US" sz="2000" dirty="0"/>
          </a:p>
          <a:p>
            <a:pPr marL="342900" indent="-342900" algn="l">
              <a:buFont typeface="Wingdings" pitchFamily="2" charset="2"/>
              <a:buChar char="ü"/>
            </a:pPr>
            <a:endParaRPr lang="en-US" sz="2000" dirty="0"/>
          </a:p>
        </p:txBody>
      </p:sp>
    </p:spTree>
    <p:extLst>
      <p:ext uri="{BB962C8B-B14F-4D97-AF65-F5344CB8AC3E}">
        <p14:creationId xmlns:p14="http://schemas.microsoft.com/office/powerpoint/2010/main" val="4187295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Camunda Ecosystem</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a:t>Camunda Modeler</a:t>
            </a:r>
          </a:p>
          <a:p>
            <a:pPr marL="342900" indent="-342900" algn="l">
              <a:buFont typeface="Wingdings" pitchFamily="2" charset="2"/>
              <a:buChar char="ü"/>
            </a:pPr>
            <a:r>
              <a:rPr lang="en-IN" sz="2000" dirty="0"/>
              <a:t>Server</a:t>
            </a:r>
          </a:p>
          <a:p>
            <a:pPr marL="342900" indent="-342900" algn="l">
              <a:buFont typeface="Wingdings" pitchFamily="2" charset="2"/>
              <a:buChar char="ü"/>
            </a:pPr>
            <a:endParaRPr lang="en-IN" sz="2000" dirty="0"/>
          </a:p>
          <a:p>
            <a:pPr marL="342900" indent="-342900" algn="l">
              <a:buFont typeface="Wingdings" pitchFamily="2" charset="2"/>
              <a:buChar char="ü"/>
            </a:pPr>
            <a:r>
              <a:rPr lang="en-IN" sz="2000" dirty="0"/>
              <a:t>Camunda </a:t>
            </a:r>
            <a:r>
              <a:rPr lang="en-IN" sz="2000" dirty="0" smtClean="0"/>
              <a:t>Web Apps</a:t>
            </a:r>
            <a:endParaRPr lang="en-IN" sz="2000" dirty="0"/>
          </a:p>
          <a:p>
            <a:pPr marL="800100" lvl="1" indent="-342900" algn="l">
              <a:buFont typeface="Wingdings" pitchFamily="2" charset="2"/>
              <a:buChar char="ü"/>
            </a:pPr>
            <a:r>
              <a:rPr lang="en-IN" sz="1600" dirty="0"/>
              <a:t>Cockpit</a:t>
            </a:r>
          </a:p>
          <a:p>
            <a:pPr marL="800100" lvl="1" indent="-342900" algn="l">
              <a:buFont typeface="Wingdings" pitchFamily="2" charset="2"/>
              <a:buChar char="ü"/>
            </a:pPr>
            <a:r>
              <a:rPr lang="en-IN" sz="1600" dirty="0"/>
              <a:t>Tasklist</a:t>
            </a:r>
          </a:p>
          <a:p>
            <a:pPr marL="800100" lvl="1" indent="-342900" algn="l">
              <a:buFont typeface="Wingdings" pitchFamily="2" charset="2"/>
              <a:buChar char="ü"/>
            </a:pPr>
            <a:r>
              <a:rPr lang="en-IN" sz="1600" dirty="0"/>
              <a:t>Admin</a:t>
            </a:r>
          </a:p>
        </p:txBody>
      </p:sp>
    </p:spTree>
    <p:extLst>
      <p:ext uri="{BB962C8B-B14F-4D97-AF65-F5344CB8AC3E}">
        <p14:creationId xmlns:p14="http://schemas.microsoft.com/office/powerpoint/2010/main" val="428849902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85800" y="2132856"/>
            <a:ext cx="7772400" cy="1199704"/>
          </a:xfrm>
        </p:spPr>
        <p:txBody>
          <a:bodyPr/>
          <a:lstStyle/>
          <a:p>
            <a:pPr algn="ctr"/>
            <a:r>
              <a:rPr lang="en-IN" dirty="0" smtClean="0"/>
              <a:t>Camunda 7 Architect Guide</a:t>
            </a:r>
            <a:endParaRPr lang="en-IN" dirty="0"/>
          </a:p>
        </p:txBody>
      </p:sp>
    </p:spTree>
    <p:extLst>
      <p:ext uri="{BB962C8B-B14F-4D97-AF65-F5344CB8AC3E}">
        <p14:creationId xmlns:p14="http://schemas.microsoft.com/office/powerpoint/2010/main" val="20525909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dirty="0"/>
              <a:t>Camunda </a:t>
            </a:r>
            <a:r>
              <a:rPr lang="en-US" dirty="0" smtClean="0"/>
              <a:t>Database</a:t>
            </a:r>
            <a:endParaRPr lang="en-IN" sz="2700" dirty="0"/>
          </a:p>
        </p:txBody>
      </p:sp>
      <p:sp>
        <p:nvSpPr>
          <p:cNvPr id="5" name="Subtitle 4"/>
          <p:cNvSpPr>
            <a:spLocks noGrp="1"/>
          </p:cNvSpPr>
          <p:nvPr>
            <p:ph type="subTitle" idx="1"/>
          </p:nvPr>
        </p:nvSpPr>
        <p:spPr>
          <a:xfrm>
            <a:off x="685800" y="1484785"/>
            <a:ext cx="8278688" cy="4248472"/>
          </a:xfrm>
        </p:spPr>
        <p:txBody>
          <a:bodyPr>
            <a:normAutofit/>
          </a:bodyPr>
          <a:lstStyle/>
          <a:p>
            <a:pPr marL="342900" indent="-342900" algn="l">
              <a:buFont typeface="Wingdings" pitchFamily="2" charset="2"/>
              <a:buChar char="ü"/>
            </a:pPr>
            <a:r>
              <a:rPr lang="en-US" sz="2000" dirty="0"/>
              <a:t>Database</a:t>
            </a:r>
          </a:p>
          <a:p>
            <a:pPr marL="800100" lvl="1" indent="-342900" algn="l">
              <a:buFont typeface="Wingdings" pitchFamily="2" charset="2"/>
              <a:buChar char="ü"/>
            </a:pPr>
            <a:r>
              <a:rPr lang="en-US" sz="1600" dirty="0"/>
              <a:t>Configuration</a:t>
            </a:r>
          </a:p>
          <a:p>
            <a:pPr marL="800100" lvl="1" indent="-342900" algn="l">
              <a:buFont typeface="Wingdings" pitchFamily="2" charset="2"/>
              <a:buChar char="ü"/>
            </a:pPr>
            <a:r>
              <a:rPr lang="en-US" sz="1600" dirty="0"/>
              <a:t>Useful Tables</a:t>
            </a:r>
          </a:p>
          <a:p>
            <a:pPr marL="800100" lvl="1" indent="-342900" algn="l">
              <a:buFont typeface="Wingdings" pitchFamily="2" charset="2"/>
              <a:buChar char="ü"/>
            </a:pPr>
            <a:r>
              <a:rPr lang="en-US" sz="1600" dirty="0"/>
              <a:t>History</a:t>
            </a:r>
          </a:p>
          <a:p>
            <a:pPr marL="800100" lvl="1" indent="-342900" algn="l">
              <a:buFont typeface="Wingdings" pitchFamily="2" charset="2"/>
              <a:buChar char="ü"/>
            </a:pPr>
            <a:r>
              <a:rPr lang="en-US" sz="1600" dirty="0"/>
              <a:t>Process</a:t>
            </a:r>
            <a:endParaRPr lang="en-GB" sz="2500" dirty="0">
              <a:solidFill>
                <a:prstClr val="black"/>
              </a:solidFill>
            </a:endParaRPr>
          </a:p>
        </p:txBody>
      </p:sp>
    </p:spTree>
    <p:extLst>
      <p:ext uri="{BB962C8B-B14F-4D97-AF65-F5344CB8AC3E}">
        <p14:creationId xmlns:p14="http://schemas.microsoft.com/office/powerpoint/2010/main" val="372796634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fontScale="90000"/>
          </a:bodyPr>
          <a:lstStyle/>
          <a:p>
            <a:pPr algn="ctr"/>
            <a:r>
              <a:rPr lang="en-US" dirty="0"/>
              <a:t>Camunda Database configuration</a:t>
            </a:r>
            <a:endParaRPr lang="en-IN" sz="2700" dirty="0"/>
          </a:p>
        </p:txBody>
      </p:sp>
      <p:sp>
        <p:nvSpPr>
          <p:cNvPr id="5" name="Subtitle 4"/>
          <p:cNvSpPr>
            <a:spLocks noGrp="1"/>
          </p:cNvSpPr>
          <p:nvPr>
            <p:ph type="subTitle" idx="1"/>
          </p:nvPr>
        </p:nvSpPr>
        <p:spPr>
          <a:xfrm>
            <a:off x="685800" y="1484785"/>
            <a:ext cx="8278688" cy="4248472"/>
          </a:xfrm>
        </p:spPr>
        <p:txBody>
          <a:bodyPr>
            <a:normAutofit fontScale="70000" lnSpcReduction="20000"/>
          </a:bodyPr>
          <a:lstStyle/>
          <a:p>
            <a:pPr marL="365760" marR="0" lvl="0" indent="-256032" algn="l">
              <a:buClr>
                <a:srgbClr val="2DA2BF"/>
              </a:buClr>
              <a:buFont typeface="Wingdings 3"/>
              <a:buChar char=""/>
            </a:pPr>
            <a:r>
              <a:rPr lang="en-US" sz="2500" dirty="0">
                <a:solidFill>
                  <a:prstClr val="black"/>
                </a:solidFill>
              </a:rPr>
              <a:t>By default – H2 database comes with Camunda flavored servers.</a:t>
            </a:r>
          </a:p>
          <a:p>
            <a:pPr marL="365760" marR="0" lvl="0" indent="-256032" algn="l">
              <a:buClr>
                <a:srgbClr val="2DA2BF"/>
              </a:buClr>
              <a:buFont typeface="Wingdings 3"/>
              <a:buChar char=""/>
            </a:pPr>
            <a:r>
              <a:rPr lang="en-US" sz="2500" dirty="0">
                <a:solidFill>
                  <a:prstClr val="black"/>
                </a:solidFill>
              </a:rPr>
              <a:t>Camunda also supports other databases, MySQL, </a:t>
            </a:r>
            <a:r>
              <a:rPr lang="en-US" sz="2500" dirty="0" err="1">
                <a:solidFill>
                  <a:prstClr val="black"/>
                </a:solidFill>
              </a:rPr>
              <a:t>Postgres</a:t>
            </a:r>
            <a:r>
              <a:rPr lang="en-US" sz="2500" dirty="0">
                <a:solidFill>
                  <a:prstClr val="black"/>
                </a:solidFill>
              </a:rPr>
              <a:t> </a:t>
            </a:r>
            <a:r>
              <a:rPr lang="en-US" sz="2500" dirty="0" err="1">
                <a:solidFill>
                  <a:prstClr val="black"/>
                </a:solidFill>
              </a:rPr>
              <a:t>etc</a:t>
            </a:r>
            <a:endParaRPr lang="en-US" sz="2500" dirty="0">
              <a:solidFill>
                <a:prstClr val="black"/>
              </a:solidFill>
            </a:endParaRPr>
          </a:p>
          <a:p>
            <a:pPr marL="365760" marR="0" lvl="0" indent="-256032" algn="l">
              <a:buClr>
                <a:srgbClr val="2DA2BF"/>
              </a:buClr>
              <a:buFont typeface="Wingdings 3"/>
              <a:buChar char=""/>
            </a:pPr>
            <a:r>
              <a:rPr lang="en-US" sz="2500" dirty="0">
                <a:solidFill>
                  <a:prstClr val="black"/>
                </a:solidFill>
              </a:rPr>
              <a:t>We will need to configure the database other than H2.</a:t>
            </a:r>
          </a:p>
          <a:p>
            <a:pPr marL="365760" marR="0" lvl="0" indent="-256032" algn="l">
              <a:buClr>
                <a:srgbClr val="2DA2BF"/>
              </a:buClr>
              <a:buFont typeface="Wingdings 3"/>
              <a:buChar char=""/>
            </a:pPr>
            <a:r>
              <a:rPr lang="en-US" sz="2500" dirty="0">
                <a:solidFill>
                  <a:prstClr val="black"/>
                </a:solidFill>
              </a:rPr>
              <a:t>We can use this </a:t>
            </a:r>
            <a:r>
              <a:rPr lang="en-US" sz="2500" dirty="0" err="1">
                <a:solidFill>
                  <a:prstClr val="black"/>
                </a:solidFill>
              </a:rPr>
              <a:t>url</a:t>
            </a:r>
            <a:r>
              <a:rPr lang="en-US" sz="2500" dirty="0">
                <a:solidFill>
                  <a:prstClr val="black"/>
                </a:solidFill>
              </a:rPr>
              <a:t> to access H2 DB – </a:t>
            </a:r>
            <a:r>
              <a:rPr lang="en-US" sz="2500" dirty="0">
                <a:solidFill>
                  <a:prstClr val="black"/>
                </a:solidFill>
                <a:hlinkClick r:id="rId2"/>
              </a:rPr>
              <a:t>http://localhost:8080/h2/h2/</a:t>
            </a:r>
            <a:endParaRPr lang="en-US" sz="2500" dirty="0">
              <a:solidFill>
                <a:prstClr val="black"/>
              </a:solidFill>
            </a:endParaRPr>
          </a:p>
          <a:p>
            <a:pPr marR="0" lvl="0" algn="l">
              <a:buClr>
                <a:srgbClr val="2DA2BF"/>
              </a:buClr>
            </a:pPr>
            <a:endParaRPr lang="en-US" sz="2500" dirty="0">
              <a:solidFill>
                <a:prstClr val="black"/>
              </a:solidFill>
            </a:endParaRPr>
          </a:p>
          <a:p>
            <a:pPr marL="365760" marR="0" lvl="0" indent="-256032" algn="l">
              <a:buClr>
                <a:srgbClr val="2DA2BF"/>
              </a:buClr>
              <a:buFont typeface="Wingdings 3"/>
              <a:buChar char=""/>
            </a:pPr>
            <a:endParaRPr lang="en-US" sz="2500" dirty="0">
              <a:solidFill>
                <a:prstClr val="black"/>
              </a:solidFill>
            </a:endParaRPr>
          </a:p>
          <a:p>
            <a:pPr marL="365760" marR="0" lvl="0" indent="-256032" algn="l">
              <a:buClr>
                <a:srgbClr val="2DA2BF"/>
              </a:buClr>
              <a:buFont typeface="Wingdings 3"/>
              <a:buChar char=""/>
            </a:pPr>
            <a:r>
              <a:rPr lang="en-GB" sz="2500" dirty="0">
                <a:solidFill>
                  <a:prstClr val="black"/>
                </a:solidFill>
              </a:rPr>
              <a:t> &lt;</a:t>
            </a:r>
            <a:r>
              <a:rPr lang="en-GB" sz="2500" dirty="0" err="1">
                <a:solidFill>
                  <a:prstClr val="black"/>
                </a:solidFill>
              </a:rPr>
              <a:t>datasources</a:t>
            </a:r>
            <a:r>
              <a:rPr lang="en-GB" sz="2500" dirty="0">
                <a:solidFill>
                  <a:prstClr val="black"/>
                </a:solidFill>
              </a:rPr>
              <a:t>&gt;                </a:t>
            </a:r>
          </a:p>
          <a:p>
            <a:pPr marR="0" lvl="0" algn="l">
              <a:buClr>
                <a:srgbClr val="2DA2BF"/>
              </a:buClr>
            </a:pPr>
            <a:r>
              <a:rPr lang="en-GB" sz="2500" dirty="0">
                <a:solidFill>
                  <a:prstClr val="black"/>
                </a:solidFill>
              </a:rPr>
              <a:t>	</a:t>
            </a:r>
            <a:r>
              <a:rPr lang="en-GB" sz="1500" dirty="0">
                <a:solidFill>
                  <a:prstClr val="black"/>
                </a:solidFill>
              </a:rPr>
              <a:t>&lt;</a:t>
            </a:r>
            <a:r>
              <a:rPr lang="en-GB" sz="1500" dirty="0" err="1">
                <a:solidFill>
                  <a:prstClr val="black"/>
                </a:solidFill>
              </a:rPr>
              <a:t>datasource</a:t>
            </a:r>
            <a:r>
              <a:rPr lang="en-GB" sz="1500" dirty="0">
                <a:solidFill>
                  <a:prstClr val="black"/>
                </a:solidFill>
              </a:rPr>
              <a:t> </a:t>
            </a:r>
            <a:r>
              <a:rPr lang="en-GB" sz="1500" dirty="0" err="1">
                <a:solidFill>
                  <a:prstClr val="black"/>
                </a:solidFill>
              </a:rPr>
              <a:t>jndi</a:t>
            </a:r>
            <a:r>
              <a:rPr lang="en-GB" sz="1500" dirty="0">
                <a:solidFill>
                  <a:prstClr val="black"/>
                </a:solidFill>
              </a:rPr>
              <a:t>-name="</a:t>
            </a:r>
            <a:r>
              <a:rPr lang="en-GB" sz="1500" dirty="0" err="1">
                <a:solidFill>
                  <a:prstClr val="black"/>
                </a:solidFill>
              </a:rPr>
              <a:t>java:jboss</a:t>
            </a:r>
            <a:r>
              <a:rPr lang="en-GB" sz="1500" dirty="0">
                <a:solidFill>
                  <a:prstClr val="black"/>
                </a:solidFill>
              </a:rPr>
              <a:t>/</a:t>
            </a:r>
            <a:r>
              <a:rPr lang="en-GB" sz="1500" dirty="0" err="1">
                <a:solidFill>
                  <a:prstClr val="black"/>
                </a:solidFill>
              </a:rPr>
              <a:t>datasources</a:t>
            </a:r>
            <a:r>
              <a:rPr lang="en-GB" sz="1500" dirty="0">
                <a:solidFill>
                  <a:prstClr val="black"/>
                </a:solidFill>
              </a:rPr>
              <a:t>/</a:t>
            </a:r>
            <a:r>
              <a:rPr lang="en-GB" sz="1500" dirty="0" err="1">
                <a:solidFill>
                  <a:prstClr val="black"/>
                </a:solidFill>
              </a:rPr>
              <a:t>ExampleDS</a:t>
            </a:r>
            <a:r>
              <a:rPr lang="en-GB" sz="1500" dirty="0">
                <a:solidFill>
                  <a:prstClr val="black"/>
                </a:solidFill>
              </a:rPr>
              <a:t>" pool-name="</a:t>
            </a:r>
            <a:r>
              <a:rPr lang="en-GB" sz="1500" dirty="0" err="1">
                <a:solidFill>
                  <a:prstClr val="black"/>
                </a:solidFill>
              </a:rPr>
              <a:t>ExampleDS</a:t>
            </a:r>
            <a:r>
              <a:rPr lang="en-GB" sz="1500" dirty="0">
                <a:solidFill>
                  <a:prstClr val="black"/>
                </a:solidFill>
              </a:rPr>
              <a:t>" enabled="true" use-java-context="true"&gt; </a:t>
            </a:r>
          </a:p>
          <a:p>
            <a:pPr marR="0" lvl="0" algn="l">
              <a:buClr>
                <a:srgbClr val="2DA2BF"/>
              </a:buClr>
            </a:pPr>
            <a:r>
              <a:rPr lang="en-GB" sz="1500" dirty="0">
                <a:solidFill>
                  <a:prstClr val="black"/>
                </a:solidFill>
              </a:rPr>
              <a:t>                 	&lt;connection-</a:t>
            </a:r>
            <a:r>
              <a:rPr lang="en-GB" sz="1500" dirty="0" err="1">
                <a:solidFill>
                  <a:prstClr val="black"/>
                </a:solidFill>
              </a:rPr>
              <a:t>url</a:t>
            </a:r>
            <a:r>
              <a:rPr lang="en-GB" sz="1500" dirty="0">
                <a:solidFill>
                  <a:prstClr val="black"/>
                </a:solidFill>
              </a:rPr>
              <a:t>&gt;jdbc:h2:mem:test;DB_CLOSE_DELAY=-1;DB_CLOSE_ON_EXIT=FALSE&lt;/connection-</a:t>
            </a:r>
            <a:r>
              <a:rPr lang="en-GB" sz="1500" dirty="0" err="1">
                <a:solidFill>
                  <a:prstClr val="black"/>
                </a:solidFill>
              </a:rPr>
              <a:t>url</a:t>
            </a:r>
            <a:r>
              <a:rPr lang="en-GB" sz="1500" dirty="0">
                <a:solidFill>
                  <a:prstClr val="black"/>
                </a:solidFill>
              </a:rPr>
              <a:t>&gt;</a:t>
            </a:r>
          </a:p>
          <a:p>
            <a:pPr marR="0" lvl="0" algn="l">
              <a:buClr>
                <a:srgbClr val="2DA2BF"/>
              </a:buClr>
            </a:pPr>
            <a:r>
              <a:rPr lang="en-GB" sz="1500" dirty="0">
                <a:solidFill>
                  <a:prstClr val="black"/>
                </a:solidFill>
              </a:rPr>
              <a:t>	&lt;driver&gt;h2&lt;/driver&gt;                   </a:t>
            </a:r>
          </a:p>
          <a:p>
            <a:pPr marR="0" lvl="0" algn="l">
              <a:buClr>
                <a:srgbClr val="2DA2BF"/>
              </a:buClr>
            </a:pPr>
            <a:r>
              <a:rPr lang="en-GB" sz="1500" dirty="0">
                <a:solidFill>
                  <a:prstClr val="black"/>
                </a:solidFill>
              </a:rPr>
              <a:t>	&lt;security&gt;                        </a:t>
            </a:r>
          </a:p>
          <a:p>
            <a:pPr marR="0" lvl="0" algn="l">
              <a:buClr>
                <a:srgbClr val="2DA2BF"/>
              </a:buClr>
            </a:pPr>
            <a:r>
              <a:rPr lang="en-GB" sz="1500" dirty="0">
                <a:solidFill>
                  <a:prstClr val="black"/>
                </a:solidFill>
              </a:rPr>
              <a:t>		&lt;user-name&gt;</a:t>
            </a:r>
            <a:r>
              <a:rPr lang="en-GB" sz="1500" dirty="0" err="1">
                <a:solidFill>
                  <a:prstClr val="black"/>
                </a:solidFill>
              </a:rPr>
              <a:t>sa</a:t>
            </a:r>
            <a:r>
              <a:rPr lang="en-GB" sz="1500" dirty="0">
                <a:solidFill>
                  <a:prstClr val="black"/>
                </a:solidFill>
              </a:rPr>
              <a:t>&lt;/user-name&gt;                        </a:t>
            </a:r>
          </a:p>
          <a:p>
            <a:pPr marR="0" lvl="0" algn="l">
              <a:buClr>
                <a:srgbClr val="2DA2BF"/>
              </a:buClr>
            </a:pPr>
            <a:r>
              <a:rPr lang="en-GB" sz="1500" dirty="0">
                <a:solidFill>
                  <a:prstClr val="black"/>
                </a:solidFill>
              </a:rPr>
              <a:t>		&lt;password&gt;</a:t>
            </a:r>
            <a:r>
              <a:rPr lang="en-GB" sz="1500" dirty="0" err="1">
                <a:solidFill>
                  <a:prstClr val="black"/>
                </a:solidFill>
              </a:rPr>
              <a:t>sa</a:t>
            </a:r>
            <a:r>
              <a:rPr lang="en-GB" sz="1500" dirty="0">
                <a:solidFill>
                  <a:prstClr val="black"/>
                </a:solidFill>
              </a:rPr>
              <a:t>&lt;/password&gt;                    </a:t>
            </a:r>
          </a:p>
          <a:p>
            <a:pPr marR="0" lvl="0" algn="l">
              <a:buClr>
                <a:srgbClr val="2DA2BF"/>
              </a:buClr>
            </a:pPr>
            <a:r>
              <a:rPr lang="en-GB" sz="1500" dirty="0">
                <a:solidFill>
                  <a:prstClr val="black"/>
                </a:solidFill>
              </a:rPr>
              <a:t>	&lt;/security&gt;                </a:t>
            </a:r>
          </a:p>
          <a:p>
            <a:pPr marR="0" lvl="0" algn="l">
              <a:buClr>
                <a:srgbClr val="2DA2BF"/>
              </a:buClr>
            </a:pPr>
            <a:r>
              <a:rPr lang="en-GB" sz="1500" dirty="0">
                <a:solidFill>
                  <a:prstClr val="black"/>
                </a:solidFill>
              </a:rPr>
              <a:t>      </a:t>
            </a:r>
            <a:r>
              <a:rPr lang="en-GB" sz="2500" dirty="0">
                <a:solidFill>
                  <a:prstClr val="black"/>
                </a:solidFill>
              </a:rPr>
              <a:t>&lt;/</a:t>
            </a:r>
            <a:r>
              <a:rPr lang="en-GB" sz="2500" dirty="0" err="1">
                <a:solidFill>
                  <a:prstClr val="black"/>
                </a:solidFill>
              </a:rPr>
              <a:t>datasource</a:t>
            </a:r>
            <a:r>
              <a:rPr lang="en-GB" sz="2500" dirty="0">
                <a:solidFill>
                  <a:prstClr val="black"/>
                </a:solidFill>
              </a:rPr>
              <a:t>&gt;</a:t>
            </a:r>
          </a:p>
        </p:txBody>
      </p:sp>
    </p:spTree>
    <p:extLst>
      <p:ext uri="{BB962C8B-B14F-4D97-AF65-F5344CB8AC3E}">
        <p14:creationId xmlns:p14="http://schemas.microsoft.com/office/powerpoint/2010/main" val="219288821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sz="3600" dirty="0" smtClean="0"/>
              <a:t>Camunda and APP </a:t>
            </a:r>
            <a:br>
              <a:rPr lang="en-US" sz="3600" dirty="0" smtClean="0"/>
            </a:br>
            <a:r>
              <a:rPr lang="en-US" sz="3600" dirty="0" smtClean="0"/>
              <a:t>Database configuration St. 1</a:t>
            </a:r>
            <a:endParaRPr lang="en-IN"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00" y="1700808"/>
            <a:ext cx="27635200" cy="1048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2544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sz="3600" dirty="0" smtClean="0"/>
              <a:t>Camunda and APP </a:t>
            </a:r>
            <a:br>
              <a:rPr lang="en-US" sz="3600" dirty="0" smtClean="0"/>
            </a:br>
            <a:r>
              <a:rPr lang="en-US" sz="3600" dirty="0" smtClean="0"/>
              <a:t>Database configuration St. 2</a:t>
            </a:r>
            <a:endParaRPr lang="en-IN"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19427541" cy="737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58677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sz="3600" dirty="0" smtClean="0"/>
              <a:t>Camunda in Standalone Server and APP in other Server</a:t>
            </a:r>
            <a:endParaRPr lang="en-IN"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656" y="1196752"/>
            <a:ext cx="27066024" cy="10272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9445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sz="3600" dirty="0" smtClean="0"/>
              <a:t>Process Orchestration</a:t>
            </a:r>
            <a:endParaRPr lang="en-IN"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541463"/>
            <a:ext cx="8568952" cy="440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4429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792088"/>
          </a:xfrm>
        </p:spPr>
        <p:txBody>
          <a:bodyPr anchor="t">
            <a:normAutofit/>
          </a:bodyPr>
          <a:lstStyle/>
          <a:p>
            <a:pPr algn="ctr"/>
            <a:r>
              <a:rPr lang="en-US" sz="3600" dirty="0"/>
              <a:t>Useful tables</a:t>
            </a:r>
            <a:endParaRPr lang="en-IN" sz="3600" dirty="0"/>
          </a:p>
        </p:txBody>
      </p:sp>
      <p:sp>
        <p:nvSpPr>
          <p:cNvPr id="5" name="Subtitle 4"/>
          <p:cNvSpPr>
            <a:spLocks noGrp="1"/>
          </p:cNvSpPr>
          <p:nvPr>
            <p:ph type="subTitle" idx="1"/>
          </p:nvPr>
        </p:nvSpPr>
        <p:spPr>
          <a:xfrm>
            <a:off x="539552" y="764704"/>
            <a:ext cx="8424936" cy="5040560"/>
          </a:xfrm>
        </p:spPr>
        <p:txBody>
          <a:bodyPr>
            <a:noAutofit/>
          </a:bodyPr>
          <a:lstStyle/>
          <a:p>
            <a:pPr marL="395478" marR="0" lvl="0" indent="-285750" algn="l">
              <a:buClr>
                <a:srgbClr val="2DA2BF"/>
              </a:buClr>
              <a:buFont typeface="Wingdings" pitchFamily="2" charset="2"/>
              <a:buChar char="Ø"/>
            </a:pPr>
            <a:r>
              <a:rPr lang="en-US" sz="1600" dirty="0">
                <a:solidFill>
                  <a:prstClr val="black"/>
                </a:solidFill>
              </a:rPr>
              <a:t>The database schema of the process engine consists of multiple tables. </a:t>
            </a:r>
            <a:endParaRPr lang="en-US" sz="1600" dirty="0" smtClean="0">
              <a:solidFill>
                <a:prstClr val="black"/>
              </a:solidFill>
            </a:endParaRPr>
          </a:p>
          <a:p>
            <a:pPr marL="395478" marR="0" lvl="0" indent="-285750" algn="l">
              <a:buClr>
                <a:srgbClr val="2DA2BF"/>
              </a:buClr>
              <a:buFont typeface="Wingdings" pitchFamily="2" charset="2"/>
              <a:buChar char="Ø"/>
            </a:pPr>
            <a:r>
              <a:rPr lang="en-US" sz="1600" dirty="0" smtClean="0">
                <a:solidFill>
                  <a:prstClr val="black"/>
                </a:solidFill>
              </a:rPr>
              <a:t>The </a:t>
            </a:r>
            <a:r>
              <a:rPr lang="en-US" sz="1600" dirty="0">
                <a:solidFill>
                  <a:prstClr val="black"/>
                </a:solidFill>
              </a:rPr>
              <a:t>table names all start with ACT. </a:t>
            </a:r>
            <a:endParaRPr lang="en-US" sz="1600" dirty="0" smtClean="0">
              <a:solidFill>
                <a:prstClr val="black"/>
              </a:solidFill>
            </a:endParaRPr>
          </a:p>
          <a:p>
            <a:pPr marL="395478" marR="0" lvl="0" indent="-285750" algn="l">
              <a:buClr>
                <a:srgbClr val="2DA2BF"/>
              </a:buClr>
              <a:buFont typeface="Wingdings" pitchFamily="2" charset="2"/>
              <a:buChar char="Ø"/>
            </a:pPr>
            <a:r>
              <a:rPr lang="en-US" sz="1600" dirty="0" smtClean="0">
                <a:solidFill>
                  <a:prstClr val="black"/>
                </a:solidFill>
              </a:rPr>
              <a:t>The </a:t>
            </a:r>
            <a:r>
              <a:rPr lang="en-US" sz="1600" dirty="0">
                <a:solidFill>
                  <a:prstClr val="black"/>
                </a:solidFill>
              </a:rPr>
              <a:t>second part is a two-character identification of the use case of the table</a:t>
            </a:r>
            <a:r>
              <a:rPr lang="en-US" sz="1600" dirty="0" smtClean="0">
                <a:solidFill>
                  <a:prstClr val="black"/>
                </a:solidFill>
              </a:rPr>
              <a:t>.</a:t>
            </a:r>
          </a:p>
          <a:p>
            <a:pPr marL="395478" marR="0" lvl="0" indent="-285750" algn="l">
              <a:buClr>
                <a:srgbClr val="2DA2BF"/>
              </a:buClr>
              <a:buFont typeface="Wingdings" pitchFamily="2" charset="2"/>
              <a:buChar char="Ø"/>
            </a:pPr>
            <a:r>
              <a:rPr lang="en-US" sz="1600" dirty="0" smtClean="0">
                <a:solidFill>
                  <a:prstClr val="black"/>
                </a:solidFill>
              </a:rPr>
              <a:t>This </a:t>
            </a:r>
            <a:r>
              <a:rPr lang="en-US" sz="1600" dirty="0">
                <a:solidFill>
                  <a:prstClr val="black"/>
                </a:solidFill>
              </a:rPr>
              <a:t>use case will also roughly match the service API.</a:t>
            </a:r>
          </a:p>
          <a:p>
            <a:pPr marL="109728" marR="0" lvl="0" algn="l">
              <a:buClr>
                <a:srgbClr val="2DA2BF"/>
              </a:buClr>
            </a:pPr>
            <a:endParaRPr lang="en-US" sz="1600" dirty="0">
              <a:solidFill>
                <a:prstClr val="black"/>
              </a:solidFill>
            </a:endParaRPr>
          </a:p>
          <a:p>
            <a:pPr marL="395478" marR="0" lvl="0" indent="-285750" algn="l">
              <a:buClr>
                <a:srgbClr val="2DA2BF"/>
              </a:buClr>
              <a:buFont typeface="Wingdings" pitchFamily="2" charset="2"/>
              <a:buChar char="Ø"/>
            </a:pPr>
            <a:r>
              <a:rPr lang="en-US" sz="1600" dirty="0">
                <a:solidFill>
                  <a:prstClr val="black"/>
                </a:solidFill>
              </a:rPr>
              <a:t>ACT_RE_*: </a:t>
            </a:r>
            <a:endParaRPr lang="en-US" sz="1600" dirty="0" smtClean="0">
              <a:solidFill>
                <a:prstClr val="black"/>
              </a:solidFill>
            </a:endParaRPr>
          </a:p>
          <a:p>
            <a:pPr marL="852678" lvl="1" indent="-285750" algn="l">
              <a:buClr>
                <a:srgbClr val="2DA2BF"/>
              </a:buClr>
              <a:buFont typeface="Wingdings" pitchFamily="2" charset="2"/>
              <a:buChar char="Ø"/>
            </a:pPr>
            <a:r>
              <a:rPr lang="en-US" sz="1200" dirty="0" smtClean="0">
                <a:solidFill>
                  <a:prstClr val="black"/>
                </a:solidFill>
              </a:rPr>
              <a:t>RE </a:t>
            </a:r>
            <a:r>
              <a:rPr lang="en-US" sz="1200" dirty="0">
                <a:solidFill>
                  <a:prstClr val="black"/>
                </a:solidFill>
              </a:rPr>
              <a:t>stands for repository. Tables with this prefix contain ‘static’ information such as process definitions and process resources (images, rules, etc</a:t>
            </a:r>
            <a:r>
              <a:rPr lang="en-US" sz="1200" dirty="0" smtClean="0">
                <a:solidFill>
                  <a:prstClr val="black"/>
                </a:solidFill>
              </a:rPr>
              <a:t>.).</a:t>
            </a:r>
          </a:p>
          <a:p>
            <a:pPr marL="395478" marR="0" lvl="0" indent="-285750" algn="l">
              <a:buClr>
                <a:srgbClr val="2DA2BF"/>
              </a:buClr>
              <a:buFont typeface="Wingdings" pitchFamily="2" charset="2"/>
              <a:buChar char="Ø"/>
            </a:pPr>
            <a:r>
              <a:rPr lang="en-US" sz="1600" dirty="0" smtClean="0">
                <a:solidFill>
                  <a:prstClr val="black"/>
                </a:solidFill>
              </a:rPr>
              <a:t>ACT_RU_*: </a:t>
            </a:r>
          </a:p>
          <a:p>
            <a:pPr marL="852678" lvl="1" indent="-285750" algn="l">
              <a:buClr>
                <a:srgbClr val="2DA2BF"/>
              </a:buClr>
              <a:buFont typeface="Wingdings" pitchFamily="2" charset="2"/>
              <a:buChar char="Ø"/>
            </a:pPr>
            <a:r>
              <a:rPr lang="en-US" sz="1200" dirty="0" smtClean="0">
                <a:solidFill>
                  <a:prstClr val="black"/>
                </a:solidFill>
              </a:rPr>
              <a:t>RU stands for runtime. These are the runtime tables that contain the runtime data of process instances, user tasks, variables, jobs, etc. The engine only stores the runtime data during process instance execution and removes the records when a process instance ends. This keeps the runtime tables small and fast.</a:t>
            </a:r>
          </a:p>
          <a:p>
            <a:pPr marL="395478" marR="0" lvl="0" indent="-285750" algn="l">
              <a:buClr>
                <a:srgbClr val="2DA2BF"/>
              </a:buClr>
              <a:buFont typeface="Wingdings" pitchFamily="2" charset="2"/>
              <a:buChar char="Ø"/>
            </a:pPr>
            <a:r>
              <a:rPr lang="en-US" sz="1600" dirty="0" smtClean="0">
                <a:solidFill>
                  <a:prstClr val="black"/>
                </a:solidFill>
              </a:rPr>
              <a:t>ACT_ID</a:t>
            </a:r>
            <a:r>
              <a:rPr lang="en-US" sz="1600" dirty="0">
                <a:solidFill>
                  <a:prstClr val="black"/>
                </a:solidFill>
              </a:rPr>
              <a:t>_*: </a:t>
            </a:r>
            <a:endParaRPr lang="en-US" sz="1600" dirty="0" smtClean="0">
              <a:solidFill>
                <a:prstClr val="black"/>
              </a:solidFill>
            </a:endParaRPr>
          </a:p>
          <a:p>
            <a:pPr marL="852678" lvl="1" indent="-285750" algn="l">
              <a:buClr>
                <a:srgbClr val="2DA2BF"/>
              </a:buClr>
              <a:buFont typeface="Wingdings" pitchFamily="2" charset="2"/>
              <a:buChar char="Ø"/>
            </a:pPr>
            <a:r>
              <a:rPr lang="en-US" sz="1200" dirty="0" smtClean="0">
                <a:solidFill>
                  <a:prstClr val="black"/>
                </a:solidFill>
              </a:rPr>
              <a:t>ID </a:t>
            </a:r>
            <a:r>
              <a:rPr lang="en-US" sz="1200" dirty="0">
                <a:solidFill>
                  <a:prstClr val="black"/>
                </a:solidFill>
              </a:rPr>
              <a:t>stands for identity. These tables contain identity information such as users, groups, etc.</a:t>
            </a:r>
          </a:p>
          <a:p>
            <a:pPr marL="395478" marR="0" lvl="0" indent="-285750" algn="l">
              <a:buClr>
                <a:srgbClr val="2DA2BF"/>
              </a:buClr>
              <a:buFont typeface="Wingdings" pitchFamily="2" charset="2"/>
              <a:buChar char="Ø"/>
            </a:pPr>
            <a:r>
              <a:rPr lang="en-US" sz="1600" dirty="0">
                <a:solidFill>
                  <a:prstClr val="black"/>
                </a:solidFill>
              </a:rPr>
              <a:t>ACT_HI_*: </a:t>
            </a:r>
            <a:endParaRPr lang="en-US" sz="1600" dirty="0" smtClean="0">
              <a:solidFill>
                <a:prstClr val="black"/>
              </a:solidFill>
            </a:endParaRPr>
          </a:p>
          <a:p>
            <a:pPr marL="852678" lvl="1" indent="-285750" algn="l">
              <a:buClr>
                <a:srgbClr val="2DA2BF"/>
              </a:buClr>
              <a:buFont typeface="Wingdings" pitchFamily="2" charset="2"/>
              <a:buChar char="Ø"/>
            </a:pPr>
            <a:r>
              <a:rPr lang="en-US" sz="1200" dirty="0" smtClean="0">
                <a:solidFill>
                  <a:prstClr val="black"/>
                </a:solidFill>
              </a:rPr>
              <a:t>HI </a:t>
            </a:r>
            <a:r>
              <a:rPr lang="en-US" sz="1200" dirty="0">
                <a:solidFill>
                  <a:prstClr val="black"/>
                </a:solidFill>
              </a:rPr>
              <a:t>stands for history. These are the tables that contain historical data such as past process instances, variables, tasks, etc.</a:t>
            </a:r>
          </a:p>
          <a:p>
            <a:pPr marL="395478" marR="0" lvl="0" indent="-285750" algn="l">
              <a:buClr>
                <a:srgbClr val="2DA2BF"/>
              </a:buClr>
              <a:buFont typeface="Wingdings" pitchFamily="2" charset="2"/>
              <a:buChar char="Ø"/>
            </a:pPr>
            <a:r>
              <a:rPr lang="en-US" sz="1600" dirty="0">
                <a:solidFill>
                  <a:prstClr val="black"/>
                </a:solidFill>
              </a:rPr>
              <a:t>ACT_GE_*: </a:t>
            </a:r>
            <a:endParaRPr lang="en-US" sz="1600" dirty="0" smtClean="0">
              <a:solidFill>
                <a:prstClr val="black"/>
              </a:solidFill>
            </a:endParaRPr>
          </a:p>
          <a:p>
            <a:pPr marL="852678" lvl="1" indent="-285750" algn="l">
              <a:buClr>
                <a:srgbClr val="2DA2BF"/>
              </a:buClr>
              <a:buFont typeface="Wingdings" pitchFamily="2" charset="2"/>
              <a:buChar char="Ø"/>
            </a:pPr>
            <a:r>
              <a:rPr lang="en-US" sz="1200" dirty="0" smtClean="0">
                <a:solidFill>
                  <a:prstClr val="black"/>
                </a:solidFill>
              </a:rPr>
              <a:t>General </a:t>
            </a:r>
            <a:r>
              <a:rPr lang="en-US" sz="1200" dirty="0">
                <a:solidFill>
                  <a:prstClr val="black"/>
                </a:solidFill>
              </a:rPr>
              <a:t>data, which is used in various use cases.</a:t>
            </a:r>
            <a:endParaRPr lang="en-GB" sz="1200" dirty="0">
              <a:solidFill>
                <a:prstClr val="black"/>
              </a:solidFill>
            </a:endParaRPr>
          </a:p>
        </p:txBody>
      </p:sp>
    </p:spTree>
    <p:extLst>
      <p:ext uri="{BB962C8B-B14F-4D97-AF65-F5344CB8AC3E}">
        <p14:creationId xmlns:p14="http://schemas.microsoft.com/office/powerpoint/2010/main" val="368439828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dirty="0"/>
              <a:t>Useful tables</a:t>
            </a:r>
            <a:endParaRPr lang="en-IN" sz="2700" dirty="0"/>
          </a:p>
        </p:txBody>
      </p:sp>
      <p:sp>
        <p:nvSpPr>
          <p:cNvPr id="5" name="Subtitle 4"/>
          <p:cNvSpPr>
            <a:spLocks noGrp="1"/>
          </p:cNvSpPr>
          <p:nvPr>
            <p:ph type="subTitle" idx="1"/>
          </p:nvPr>
        </p:nvSpPr>
        <p:spPr>
          <a:xfrm>
            <a:off x="685800" y="1124744"/>
            <a:ext cx="8278688" cy="4248472"/>
          </a:xfrm>
        </p:spPr>
        <p:txBody>
          <a:bodyPr>
            <a:normAutofit/>
          </a:bodyPr>
          <a:lstStyle/>
          <a:p>
            <a:pPr marL="452628" marR="0" lvl="0" indent="-342900" algn="l">
              <a:buClr>
                <a:srgbClr val="2DA2BF"/>
              </a:buClr>
              <a:buFont typeface="Wingdings" pitchFamily="2" charset="2"/>
              <a:buChar char="Ø"/>
            </a:pPr>
            <a:r>
              <a:rPr lang="en-GB" sz="2000" dirty="0" smtClean="0">
                <a:solidFill>
                  <a:prstClr val="black"/>
                </a:solidFill>
              </a:rPr>
              <a:t>ACT_HI_PROCINST</a:t>
            </a:r>
          </a:p>
          <a:p>
            <a:pPr marL="1024128" lvl="1" indent="-457200" algn="l">
              <a:buClr>
                <a:srgbClr val="2DA2BF"/>
              </a:buClr>
              <a:buFont typeface="Wingdings" pitchFamily="2" charset="2"/>
              <a:buChar char="Ø"/>
            </a:pPr>
            <a:r>
              <a:rPr lang="en-GB" sz="1600" dirty="0" smtClean="0">
                <a:solidFill>
                  <a:prstClr val="black"/>
                </a:solidFill>
              </a:rPr>
              <a:t>Information of history Processes</a:t>
            </a:r>
            <a:endParaRPr lang="en-GB" sz="1600" dirty="0">
              <a:solidFill>
                <a:prstClr val="black"/>
              </a:solidFill>
            </a:endParaRPr>
          </a:p>
          <a:p>
            <a:pPr marL="365760" marR="0" lvl="0" indent="-256032" algn="l">
              <a:buClr>
                <a:srgbClr val="2DA2BF"/>
              </a:buClr>
              <a:buFont typeface="Wingdings 3"/>
              <a:buChar char=""/>
            </a:pPr>
            <a:r>
              <a:rPr lang="en-GB" sz="2000" dirty="0">
                <a:solidFill>
                  <a:prstClr val="black"/>
                </a:solidFill>
              </a:rPr>
              <a:t>ACT_HI_TASKINST </a:t>
            </a:r>
            <a:endParaRPr lang="en-GB" sz="2000" dirty="0" smtClean="0">
              <a:solidFill>
                <a:prstClr val="black"/>
              </a:solidFill>
            </a:endParaRPr>
          </a:p>
          <a:p>
            <a:pPr marL="822960" lvl="1" indent="-256032" algn="l">
              <a:buClr>
                <a:srgbClr val="2DA2BF"/>
              </a:buClr>
              <a:buFont typeface="Wingdings 3"/>
              <a:buChar char=""/>
            </a:pPr>
            <a:r>
              <a:rPr lang="en-GB" sz="1600" dirty="0">
                <a:solidFill>
                  <a:prstClr val="black"/>
                </a:solidFill>
              </a:rPr>
              <a:t>Information of </a:t>
            </a:r>
            <a:r>
              <a:rPr lang="en-GB" sz="1600" dirty="0" smtClean="0">
                <a:solidFill>
                  <a:prstClr val="black"/>
                </a:solidFill>
              </a:rPr>
              <a:t>history Tasks</a:t>
            </a:r>
            <a:endParaRPr lang="en-GB" sz="1600" dirty="0">
              <a:solidFill>
                <a:prstClr val="black"/>
              </a:solidFill>
            </a:endParaRPr>
          </a:p>
          <a:p>
            <a:pPr marL="365760" marR="0" lvl="0" indent="-256032" algn="l">
              <a:buClr>
                <a:srgbClr val="2DA2BF"/>
              </a:buClr>
              <a:buFont typeface="Wingdings 3"/>
              <a:buChar char=""/>
            </a:pPr>
            <a:r>
              <a:rPr lang="en-GB" sz="2000" dirty="0">
                <a:solidFill>
                  <a:prstClr val="black"/>
                </a:solidFill>
              </a:rPr>
              <a:t>ACT_ID_GROUP </a:t>
            </a:r>
            <a:endParaRPr lang="en-GB" sz="2000" dirty="0" smtClean="0">
              <a:solidFill>
                <a:prstClr val="black"/>
              </a:solidFill>
            </a:endParaRPr>
          </a:p>
          <a:p>
            <a:pPr marL="822960" lvl="1" indent="-256032" algn="l">
              <a:buClr>
                <a:srgbClr val="2DA2BF"/>
              </a:buClr>
              <a:buFont typeface="Wingdings 3"/>
              <a:buChar char=""/>
            </a:pPr>
            <a:r>
              <a:rPr lang="en-GB" sz="1600" dirty="0" smtClean="0">
                <a:solidFill>
                  <a:prstClr val="black"/>
                </a:solidFill>
              </a:rPr>
              <a:t>Groups available in process engine</a:t>
            </a:r>
            <a:endParaRPr lang="en-GB" sz="1600" dirty="0">
              <a:solidFill>
                <a:prstClr val="black"/>
              </a:solidFill>
            </a:endParaRPr>
          </a:p>
          <a:p>
            <a:pPr marL="365760" marR="0" lvl="0" indent="-256032" algn="l">
              <a:buClr>
                <a:srgbClr val="2DA2BF"/>
              </a:buClr>
              <a:buFont typeface="Wingdings 3"/>
              <a:buChar char=""/>
            </a:pPr>
            <a:r>
              <a:rPr lang="en-GB" sz="2000" dirty="0">
                <a:solidFill>
                  <a:prstClr val="black"/>
                </a:solidFill>
              </a:rPr>
              <a:t>ACT_ID_USER </a:t>
            </a:r>
            <a:endParaRPr lang="en-GB" sz="2000" dirty="0" smtClean="0">
              <a:solidFill>
                <a:prstClr val="black"/>
              </a:solidFill>
            </a:endParaRPr>
          </a:p>
          <a:p>
            <a:pPr marL="822960" lvl="1" indent="-256032" algn="l">
              <a:buClr>
                <a:srgbClr val="2DA2BF"/>
              </a:buClr>
              <a:buFont typeface="Wingdings 3"/>
              <a:buChar char=""/>
            </a:pPr>
            <a:r>
              <a:rPr lang="en-GB" sz="1600" dirty="0" smtClean="0">
                <a:solidFill>
                  <a:prstClr val="black"/>
                </a:solidFill>
              </a:rPr>
              <a:t>User Information</a:t>
            </a:r>
            <a:endParaRPr lang="en-GB" sz="1600" dirty="0">
              <a:solidFill>
                <a:prstClr val="black"/>
              </a:solidFill>
            </a:endParaRPr>
          </a:p>
          <a:p>
            <a:pPr marL="365760" marR="0" lvl="0" indent="-256032" algn="l">
              <a:buClr>
                <a:srgbClr val="2DA2BF"/>
              </a:buClr>
              <a:buFont typeface="Wingdings 3"/>
              <a:buChar char=""/>
            </a:pPr>
            <a:r>
              <a:rPr lang="en-GB" sz="2000" dirty="0">
                <a:solidFill>
                  <a:prstClr val="black"/>
                </a:solidFill>
              </a:rPr>
              <a:t>ACT_RU_AUTHORIZATION </a:t>
            </a:r>
            <a:endParaRPr lang="en-GB" sz="2000" dirty="0" smtClean="0">
              <a:solidFill>
                <a:prstClr val="black"/>
              </a:solidFill>
            </a:endParaRPr>
          </a:p>
          <a:p>
            <a:pPr marL="822960" lvl="1" indent="-256032" algn="l">
              <a:buClr>
                <a:srgbClr val="2DA2BF"/>
              </a:buClr>
              <a:buFont typeface="Wingdings 3"/>
              <a:buChar char=""/>
            </a:pPr>
            <a:r>
              <a:rPr lang="en-GB" sz="1600" dirty="0" smtClean="0">
                <a:solidFill>
                  <a:prstClr val="black"/>
                </a:solidFill>
              </a:rPr>
              <a:t>User authorization logs</a:t>
            </a:r>
            <a:endParaRPr lang="en-GB" sz="1600" dirty="0">
              <a:solidFill>
                <a:prstClr val="black"/>
              </a:solidFill>
            </a:endParaRPr>
          </a:p>
          <a:p>
            <a:pPr marL="365760" marR="0" lvl="0" indent="-256032" algn="l">
              <a:buClr>
                <a:srgbClr val="2DA2BF"/>
              </a:buClr>
              <a:buFont typeface="Wingdings 3"/>
              <a:buChar char=""/>
            </a:pPr>
            <a:r>
              <a:rPr lang="en-GB" sz="2000" dirty="0">
                <a:solidFill>
                  <a:prstClr val="black"/>
                </a:solidFill>
              </a:rPr>
              <a:t>ACT_RU_TASK </a:t>
            </a:r>
            <a:endParaRPr lang="en-GB" sz="2000" dirty="0" smtClean="0">
              <a:solidFill>
                <a:prstClr val="black"/>
              </a:solidFill>
            </a:endParaRPr>
          </a:p>
          <a:p>
            <a:pPr marL="822960" lvl="1" indent="-256032" algn="l">
              <a:buClr>
                <a:srgbClr val="2DA2BF"/>
              </a:buClr>
              <a:buFont typeface="Wingdings 3"/>
              <a:buChar char=""/>
            </a:pPr>
            <a:r>
              <a:rPr lang="en-GB" sz="1600" dirty="0" smtClean="0">
                <a:solidFill>
                  <a:prstClr val="black"/>
                </a:solidFill>
              </a:rPr>
              <a:t>Task Details</a:t>
            </a:r>
          </a:p>
          <a:p>
            <a:pPr marL="822960" lvl="1" indent="-256032" algn="l">
              <a:buClr>
                <a:srgbClr val="2DA2BF"/>
              </a:buClr>
              <a:buFont typeface="Wingdings 3"/>
              <a:buChar char=""/>
            </a:pPr>
            <a:endParaRPr lang="en-GB" sz="1600" dirty="0">
              <a:solidFill>
                <a:prstClr val="black"/>
              </a:solidFill>
            </a:endParaRPr>
          </a:p>
          <a:p>
            <a:pPr marL="365760" marR="0" lvl="0" indent="-256032" algn="l">
              <a:buClr>
                <a:srgbClr val="2DA2BF"/>
              </a:buClr>
              <a:buFont typeface="Wingdings 3"/>
              <a:buChar char=""/>
            </a:pPr>
            <a:endParaRPr lang="en-GB" sz="2000" dirty="0">
              <a:solidFill>
                <a:prstClr val="black"/>
              </a:solidFill>
            </a:endParaRPr>
          </a:p>
        </p:txBody>
      </p:sp>
    </p:spTree>
    <p:extLst>
      <p:ext uri="{BB962C8B-B14F-4D97-AF65-F5344CB8AC3E}">
        <p14:creationId xmlns:p14="http://schemas.microsoft.com/office/powerpoint/2010/main" val="188265516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dirty="0"/>
              <a:t>Useful tables</a:t>
            </a:r>
            <a:endParaRPr lang="en-IN" sz="2700" dirty="0"/>
          </a:p>
        </p:txBody>
      </p:sp>
      <p:sp>
        <p:nvSpPr>
          <p:cNvPr id="5" name="Subtitle 4"/>
          <p:cNvSpPr>
            <a:spLocks noGrp="1"/>
          </p:cNvSpPr>
          <p:nvPr>
            <p:ph type="subTitle" idx="1"/>
          </p:nvPr>
        </p:nvSpPr>
        <p:spPr>
          <a:xfrm>
            <a:off x="685800" y="1484785"/>
            <a:ext cx="8278688" cy="4248472"/>
          </a:xfrm>
        </p:spPr>
        <p:txBody>
          <a:bodyPr>
            <a:normAutofit/>
          </a:bodyPr>
          <a:lstStyle/>
          <a:p>
            <a:pPr marL="566928" marR="0" lvl="0" indent="-457200" algn="l">
              <a:buClr>
                <a:srgbClr val="2DA2BF"/>
              </a:buClr>
              <a:buFont typeface="Wingdings" pitchFamily="2" charset="2"/>
              <a:buChar char="ü"/>
            </a:pPr>
            <a:r>
              <a:rPr lang="en-GB" dirty="0" smtClean="0">
                <a:solidFill>
                  <a:prstClr val="black"/>
                </a:solidFill>
              </a:rPr>
              <a:t>ACT_HI_PROCINST</a:t>
            </a:r>
          </a:p>
          <a:p>
            <a:pPr marL="566928" marR="0" lvl="0" indent="-457200" algn="l">
              <a:buClr>
                <a:srgbClr val="2DA2BF"/>
              </a:buClr>
              <a:buFont typeface="Wingdings" pitchFamily="2" charset="2"/>
              <a:buChar char="ü"/>
            </a:pPr>
            <a:endParaRPr lang="en-GB" dirty="0">
              <a:solidFill>
                <a:prstClr val="black"/>
              </a:solidFill>
            </a:endParaRPr>
          </a:p>
          <a:p>
            <a:pPr marL="566928" marR="0" lvl="0" indent="-457200" algn="l">
              <a:buClr>
                <a:srgbClr val="2DA2BF"/>
              </a:buClr>
              <a:buFont typeface="Wingdings" pitchFamily="2" charset="2"/>
              <a:buChar char="ü"/>
            </a:pPr>
            <a:endParaRPr lang="en-GB" dirty="0">
              <a:solidFill>
                <a:prstClr val="black"/>
              </a:solidFill>
            </a:endParaRPr>
          </a:p>
          <a:p>
            <a:pPr marL="365760" marR="0" lvl="0" indent="-256032" algn="l">
              <a:buClr>
                <a:srgbClr val="2DA2BF"/>
              </a:buClr>
              <a:buFont typeface="Wingdings 3"/>
              <a:buChar char=""/>
            </a:pPr>
            <a:endParaRPr lang="en-GB" dirty="0">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12748529"/>
              </p:ext>
            </p:extLst>
          </p:nvPr>
        </p:nvGraphicFramePr>
        <p:xfrm>
          <a:off x="107513" y="2132856"/>
          <a:ext cx="8928974" cy="4094284"/>
        </p:xfrm>
        <a:graphic>
          <a:graphicData uri="http://schemas.openxmlformats.org/drawingml/2006/table">
            <a:tbl>
              <a:tblPr/>
              <a:tblGrid>
                <a:gridCol w="469946"/>
                <a:gridCol w="469946"/>
                <a:gridCol w="469946"/>
                <a:gridCol w="469946"/>
                <a:gridCol w="469946"/>
                <a:gridCol w="469946"/>
                <a:gridCol w="469946"/>
                <a:gridCol w="469946"/>
                <a:gridCol w="469946"/>
                <a:gridCol w="469946"/>
                <a:gridCol w="469946"/>
                <a:gridCol w="469946"/>
                <a:gridCol w="469946"/>
                <a:gridCol w="469946"/>
                <a:gridCol w="469946"/>
                <a:gridCol w="469946"/>
                <a:gridCol w="469946"/>
                <a:gridCol w="469946"/>
                <a:gridCol w="469946"/>
              </a:tblGrid>
              <a:tr h="1371409">
                <a:tc>
                  <a:txBody>
                    <a:bodyPr/>
                    <a:lstStyle/>
                    <a:p>
                      <a:pPr algn="l"/>
                      <a:r>
                        <a:rPr lang="en-IN" sz="1200" b="0" u="none" strike="noStrike" dirty="0">
                          <a:solidFill>
                            <a:srgbClr val="0000FF"/>
                          </a:solidFill>
                          <a:effectLst/>
                          <a:hlinkClick r:id="rId2"/>
                        </a:rPr>
                        <a:t>ID_  </a:t>
                      </a:r>
                      <a:endParaRPr lang="en-IN" sz="1200" b="0" dirty="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PROC_INST_ID_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BUSINESS_KEY_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dirty="0">
                          <a:solidFill>
                            <a:srgbClr val="0000FF"/>
                          </a:solidFill>
                          <a:effectLst/>
                          <a:hlinkClick r:id="rId2"/>
                        </a:rPr>
                        <a:t>PROC_DEF_KEY_  </a:t>
                      </a:r>
                      <a:endParaRPr lang="en-IN" sz="1200" b="0" dirty="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PROC_DEF_ID_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START_TIME_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END_TIME_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REMOVAL_TIME_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DURATION_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START_USER_ID_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START_ACT_ID_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END_ACT_ID_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SUPER_PROCESS_INSTANCE_ID_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ROOT_PROC_INST_ID_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SUPER_CASE_INSTANCE_ID_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CASE_INST_ID_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DELETE_REASON_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TENANT_ID_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STATE_  </a:t>
                      </a:r>
                      <a:endParaRPr lang="en-IN" sz="1200" b="0">
                        <a:effectLst/>
                      </a:endParaRPr>
                    </a:p>
                  </a:txBody>
                  <a:tcPr marL="9445" marR="9445" marT="9445" marB="9445"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r>
              <a:tr h="2722875">
                <a:tc>
                  <a:txBody>
                    <a:bodyPr/>
                    <a:lstStyle/>
                    <a:p>
                      <a:pPr algn="l" fontAlgn="t"/>
                      <a:r>
                        <a:rPr lang="en-IN" sz="1200" dirty="0">
                          <a:effectLst/>
                          <a:latin typeface="Arial"/>
                        </a:rPr>
                        <a:t>07a2c56f-2bd9-11ef-989e-16d4246ce74d</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07a2c56f-2bd9-11ef-989e-16d4246ce74d</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asd</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generic-project-process</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dirty="0">
                          <a:effectLst/>
                          <a:latin typeface="Arial"/>
                        </a:rPr>
                        <a:t>generic-project-process:1:84dee801-2a47-11ef-af3c-16d4246ce74d</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2024-06-16 17:37:40.779</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demo</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StartEvent_1</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07a2c56f-2bd9-11ef-989e-16d4246ce74d</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dirty="0">
                          <a:effectLst/>
                          <a:latin typeface="Arial"/>
                        </a:rPr>
                        <a:t>ACTIVE</a:t>
                      </a:r>
                    </a:p>
                  </a:txBody>
                  <a:tcPr marL="9445" marR="9445" marT="9445" marB="9445">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r>
            </a:tbl>
          </a:graphicData>
        </a:graphic>
      </p:graphicFrame>
      <p:sp>
        <p:nvSpPr>
          <p:cNvPr id="6" name="Control 2"/>
          <p:cNvSpPr>
            <a:spLocks noChangeArrowheads="1" noChangeShapeType="1"/>
          </p:cNvSpPr>
          <p:nvPr/>
        </p:nvSpPr>
        <p:spPr bwMode="auto">
          <a:xfrm>
            <a:off x="2532063" y="1462088"/>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98798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Cockpit</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Web application provided by Camunda Server.</a:t>
            </a:r>
          </a:p>
          <a:p>
            <a:pPr marL="342900" indent="-342900" algn="l">
              <a:buFont typeface="Wingdings" pitchFamily="2" charset="2"/>
              <a:buChar char="ü"/>
            </a:pPr>
            <a:r>
              <a:rPr lang="en-US" sz="2000" dirty="0"/>
              <a:t>It shows deployed processes – version wise.</a:t>
            </a:r>
          </a:p>
          <a:p>
            <a:pPr marL="342900" indent="-342900" algn="l">
              <a:buFont typeface="Wingdings" pitchFamily="2" charset="2"/>
              <a:buChar char="ü"/>
            </a:pPr>
            <a:r>
              <a:rPr lang="en-US" sz="2000" dirty="0"/>
              <a:t>It will show running processes.</a:t>
            </a:r>
          </a:p>
          <a:p>
            <a:pPr marL="342900" indent="-342900" algn="l">
              <a:buFont typeface="Wingdings" pitchFamily="2" charset="2"/>
              <a:buChar char="ü"/>
            </a:pPr>
            <a:r>
              <a:rPr lang="en-US" sz="2000" dirty="0"/>
              <a:t>It will show Human task.</a:t>
            </a:r>
          </a:p>
          <a:p>
            <a:pPr marL="342900" indent="-342900" algn="l">
              <a:buFont typeface="Wingdings" pitchFamily="2" charset="2"/>
              <a:buChar char="ü"/>
            </a:pPr>
            <a:endParaRPr lang="en-US" sz="2000" dirty="0"/>
          </a:p>
        </p:txBody>
      </p:sp>
    </p:spTree>
    <p:extLst>
      <p:ext uri="{BB962C8B-B14F-4D97-AF65-F5344CB8AC3E}">
        <p14:creationId xmlns:p14="http://schemas.microsoft.com/office/powerpoint/2010/main" val="19691530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dirty="0"/>
              <a:t>Useful tables</a:t>
            </a:r>
            <a:endParaRPr lang="en-IN" sz="2700" dirty="0"/>
          </a:p>
        </p:txBody>
      </p:sp>
      <p:sp>
        <p:nvSpPr>
          <p:cNvPr id="5" name="Subtitle 4"/>
          <p:cNvSpPr>
            <a:spLocks noGrp="1"/>
          </p:cNvSpPr>
          <p:nvPr>
            <p:ph type="subTitle" idx="1"/>
          </p:nvPr>
        </p:nvSpPr>
        <p:spPr>
          <a:xfrm>
            <a:off x="685800" y="1484785"/>
            <a:ext cx="8278688" cy="4248472"/>
          </a:xfrm>
        </p:spPr>
        <p:txBody>
          <a:bodyPr>
            <a:normAutofit/>
          </a:bodyPr>
          <a:lstStyle/>
          <a:p>
            <a:pPr marL="566928" marR="0" lvl="0" indent="-457200" algn="l">
              <a:buClr>
                <a:srgbClr val="2DA2BF"/>
              </a:buClr>
              <a:buFont typeface="Wingdings" pitchFamily="2" charset="2"/>
              <a:buChar char="ü"/>
            </a:pPr>
            <a:r>
              <a:rPr lang="en-GB" sz="2800" dirty="0">
                <a:solidFill>
                  <a:prstClr val="black"/>
                </a:solidFill>
              </a:rPr>
              <a:t>ACT_HI_TASKINST</a:t>
            </a:r>
            <a:endParaRPr lang="en-GB" dirty="0">
              <a:solidFill>
                <a:prstClr val="black"/>
              </a:solidFill>
            </a:endParaRPr>
          </a:p>
          <a:p>
            <a:pPr marL="566928" marR="0" lvl="0" indent="-457200" algn="l">
              <a:buClr>
                <a:srgbClr val="2DA2BF"/>
              </a:buClr>
              <a:buFont typeface="Wingdings" pitchFamily="2" charset="2"/>
              <a:buChar char="ü"/>
            </a:pPr>
            <a:endParaRPr lang="en-GB" dirty="0">
              <a:solidFill>
                <a:prstClr val="black"/>
              </a:solidFill>
            </a:endParaRPr>
          </a:p>
          <a:p>
            <a:pPr marL="365760" marR="0" lvl="0" indent="-256032" algn="l">
              <a:buClr>
                <a:srgbClr val="2DA2BF"/>
              </a:buClr>
              <a:buFont typeface="Wingdings 3"/>
              <a:buChar char=""/>
            </a:pPr>
            <a:endParaRPr lang="en-GB" dirty="0">
              <a:solidFill>
                <a:prstClr val="black"/>
              </a:solidFill>
            </a:endParaRPr>
          </a:p>
        </p:txBody>
      </p:sp>
      <p:sp>
        <p:nvSpPr>
          <p:cNvPr id="6" name="Control 2"/>
          <p:cNvSpPr>
            <a:spLocks noChangeArrowheads="1" noChangeShapeType="1"/>
          </p:cNvSpPr>
          <p:nvPr/>
        </p:nvSpPr>
        <p:spPr bwMode="auto">
          <a:xfrm>
            <a:off x="2532063" y="1462088"/>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733910386"/>
              </p:ext>
            </p:extLst>
          </p:nvPr>
        </p:nvGraphicFramePr>
        <p:xfrm>
          <a:off x="107504" y="2332038"/>
          <a:ext cx="8784958" cy="4782648"/>
        </p:xfrm>
        <a:graphic>
          <a:graphicData uri="http://schemas.openxmlformats.org/drawingml/2006/table">
            <a:tbl>
              <a:tblPr/>
              <a:tblGrid>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gridCol w="337883"/>
              </a:tblGrid>
              <a:tr h="997238">
                <a:tc>
                  <a:txBody>
                    <a:bodyPr/>
                    <a:lstStyle/>
                    <a:p>
                      <a:pPr algn="l"/>
                      <a:r>
                        <a:rPr lang="en-IN" sz="1200" b="0" u="none" strike="noStrike">
                          <a:solidFill>
                            <a:srgbClr val="0000FF"/>
                          </a:solidFill>
                          <a:effectLst/>
                          <a:hlinkClick r:id="rId2"/>
                        </a:rPr>
                        <a:t>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TASK_DEF_KEY_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PROC_DEF_KEY_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PROC_DEF_ID_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ROOT_PROC_INST_ID_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PROC_INST_ID_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EXECUTION_ID_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CASE_DEF_KEY_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CASE_DEF_ID_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CASE_INST_ID_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CASE_EXECUTION_ID_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ACT_INST_ID_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NAME_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PARENT_TASK_ID_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DESCRIPTION_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OWNER_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ASSIGNEE_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START_TIME_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END_TIME_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DURATION_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DELETE_REASON_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PRIORITY_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DUE_DATE_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FOLLOW_UP_DATE_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TENANT_ID_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sz="1200" b="0" u="none" strike="noStrike">
                          <a:solidFill>
                            <a:srgbClr val="0000FF"/>
                          </a:solidFill>
                          <a:effectLst/>
                          <a:hlinkClick r:id="rId2"/>
                        </a:rPr>
                        <a:t>REMOVAL_TIME_  </a:t>
                      </a:r>
                      <a:endParaRPr lang="en-IN" sz="1200" b="0">
                        <a:effectLst/>
                      </a:endParaRPr>
                    </a:p>
                  </a:txBody>
                  <a:tcPr marL="6942" marR="6942" marT="6942" marB="6942"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r>
              <a:tr h="2688448">
                <a:tc>
                  <a:txBody>
                    <a:bodyPr/>
                    <a:lstStyle/>
                    <a:p>
                      <a:pPr algn="l" fontAlgn="t"/>
                      <a:r>
                        <a:rPr lang="en-IN" sz="1200">
                          <a:effectLst/>
                          <a:latin typeface="Arial"/>
                        </a:rPr>
                        <a:t>07a78062-2bd9-11ef-989e-16d4246ce74d</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say-hello</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generic-project-process</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generic-project-process:1:84dee801-2a47-11ef-af3c-16d4246ce74d</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07a2c56f-2bd9-11ef-989e-16d4246ce74d</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07a2c56f-2bd9-11ef-989e-16d4246ce74d</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07a2c56f-2bd9-11ef-989e-16d4246ce74d</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dirty="0">
                          <a:effectLst/>
                          <a:latin typeface="Arial"/>
                        </a:rPr>
                        <a:t>null</a:t>
                      </a:r>
                      <a:endParaRPr lang="en-IN" sz="1200" dirty="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say-hello:07a73241-2bd9-11ef-989e-16d4246ce74d</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Say hello to</a:t>
                      </a:r>
                      <a:br>
                        <a:rPr lang="en-IN" sz="1200">
                          <a:effectLst/>
                          <a:latin typeface="Arial"/>
                        </a:rPr>
                      </a:br>
                      <a:r>
                        <a:rPr lang="en-IN" sz="1200">
                          <a:effectLst/>
                          <a:latin typeface="Arial"/>
                        </a:rPr>
                        <a:t>demo</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dirty="0">
                          <a:effectLst/>
                          <a:latin typeface="Arial"/>
                        </a:rPr>
                        <a:t>null</a:t>
                      </a:r>
                      <a:endParaRPr lang="en-IN" sz="1200" dirty="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2024-06-16 17:37:40.821</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a:effectLst/>
                          <a:latin typeface="Arial"/>
                        </a:rPr>
                        <a:t>50</a:t>
                      </a: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a:effectLst/>
                          <a:latin typeface="Arial"/>
                        </a:rPr>
                        <a:t>null</a:t>
                      </a:r>
                      <a:endParaRPr lang="en-IN" sz="120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sz="1200" i="1" dirty="0">
                          <a:effectLst/>
                          <a:latin typeface="Arial"/>
                        </a:rPr>
                        <a:t>null</a:t>
                      </a:r>
                      <a:endParaRPr lang="en-IN" sz="1200" dirty="0">
                        <a:effectLst/>
                        <a:latin typeface="Arial"/>
                      </a:endParaRPr>
                    </a:p>
                  </a:txBody>
                  <a:tcPr marL="6942" marR="6942" marT="6942" marB="6942">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r>
            </a:tbl>
          </a:graphicData>
        </a:graphic>
      </p:graphicFrame>
      <p:sp>
        <p:nvSpPr>
          <p:cNvPr id="7" name="Rectangle 1"/>
          <p:cNvSpPr>
            <a:spLocks noChangeArrowheads="1"/>
          </p:cNvSpPr>
          <p:nvPr/>
        </p:nvSpPr>
        <p:spPr bwMode="auto">
          <a:xfrm>
            <a:off x="3071813" y="1169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284907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dirty="0"/>
              <a:t>Useful tables</a:t>
            </a:r>
            <a:endParaRPr lang="en-IN" sz="2700" dirty="0"/>
          </a:p>
        </p:txBody>
      </p:sp>
      <p:sp>
        <p:nvSpPr>
          <p:cNvPr id="5" name="Subtitle 4"/>
          <p:cNvSpPr>
            <a:spLocks noGrp="1"/>
          </p:cNvSpPr>
          <p:nvPr>
            <p:ph type="subTitle" idx="1"/>
          </p:nvPr>
        </p:nvSpPr>
        <p:spPr>
          <a:xfrm>
            <a:off x="685800" y="1484785"/>
            <a:ext cx="8278688" cy="4248472"/>
          </a:xfrm>
        </p:spPr>
        <p:txBody>
          <a:bodyPr>
            <a:normAutofit/>
          </a:bodyPr>
          <a:lstStyle/>
          <a:p>
            <a:pPr marL="566928" marR="0" lvl="0" indent="-457200" algn="l">
              <a:buClr>
                <a:srgbClr val="2DA2BF"/>
              </a:buClr>
              <a:buFont typeface="Wingdings" pitchFamily="2" charset="2"/>
              <a:buChar char="ü"/>
            </a:pPr>
            <a:r>
              <a:rPr lang="en-GB" sz="2800" dirty="0">
                <a:solidFill>
                  <a:prstClr val="black"/>
                </a:solidFill>
              </a:rPr>
              <a:t>ACT_ID_GROUP</a:t>
            </a:r>
            <a:endParaRPr lang="en-GB" dirty="0">
              <a:solidFill>
                <a:prstClr val="black"/>
              </a:solidFill>
            </a:endParaRPr>
          </a:p>
          <a:p>
            <a:pPr marL="566928" marR="0" lvl="0" indent="-457200" algn="l">
              <a:buClr>
                <a:srgbClr val="2DA2BF"/>
              </a:buClr>
              <a:buFont typeface="Wingdings" pitchFamily="2" charset="2"/>
              <a:buChar char="ü"/>
            </a:pPr>
            <a:endParaRPr lang="en-GB" dirty="0">
              <a:solidFill>
                <a:prstClr val="black"/>
              </a:solidFill>
            </a:endParaRPr>
          </a:p>
          <a:p>
            <a:pPr marL="365760" marR="0" lvl="0" indent="-256032" algn="l">
              <a:buClr>
                <a:srgbClr val="2DA2BF"/>
              </a:buClr>
              <a:buFont typeface="Wingdings 3"/>
              <a:buChar char=""/>
            </a:pPr>
            <a:endParaRPr lang="en-GB" dirty="0">
              <a:solidFill>
                <a:prstClr val="black"/>
              </a:solidFill>
            </a:endParaRPr>
          </a:p>
        </p:txBody>
      </p:sp>
      <p:sp>
        <p:nvSpPr>
          <p:cNvPr id="6" name="Control 2"/>
          <p:cNvSpPr>
            <a:spLocks noChangeArrowheads="1" noChangeShapeType="1"/>
          </p:cNvSpPr>
          <p:nvPr/>
        </p:nvSpPr>
        <p:spPr bwMode="auto">
          <a:xfrm>
            <a:off x="2532063" y="1462088"/>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7" name="Rectangle 1"/>
          <p:cNvSpPr>
            <a:spLocks noChangeArrowheads="1"/>
          </p:cNvSpPr>
          <p:nvPr/>
        </p:nvSpPr>
        <p:spPr bwMode="auto">
          <a:xfrm>
            <a:off x="3071813" y="1169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5148913"/>
              </p:ext>
            </p:extLst>
          </p:nvPr>
        </p:nvGraphicFramePr>
        <p:xfrm>
          <a:off x="457200" y="2492896"/>
          <a:ext cx="8229600" cy="899160"/>
        </p:xfrm>
        <a:graphic>
          <a:graphicData uri="http://schemas.openxmlformats.org/drawingml/2006/table">
            <a:tbl>
              <a:tblPr/>
              <a:tblGrid>
                <a:gridCol w="2057400"/>
                <a:gridCol w="2057400"/>
                <a:gridCol w="2057400"/>
                <a:gridCol w="2057400"/>
              </a:tblGrid>
              <a:tr h="0">
                <a:tc>
                  <a:txBody>
                    <a:bodyPr/>
                    <a:lstStyle/>
                    <a:p>
                      <a:pPr algn="l"/>
                      <a:r>
                        <a:rPr lang="en-IN" b="0" u="none" strike="noStrike">
                          <a:solidFill>
                            <a:srgbClr val="0000FF"/>
                          </a:solidFill>
                          <a:effectLst/>
                          <a:hlinkClick r:id="rId2"/>
                        </a:rPr>
                        <a:t>ID_  </a:t>
                      </a:r>
                      <a:endParaRPr lang="en-IN" b="0">
                        <a:effectLst/>
                      </a:endParaRPr>
                    </a:p>
                  </a:txBody>
                  <a:tcPr marL="19050" marR="19050" marT="19050" marB="19050"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b="0" u="none" strike="noStrike">
                          <a:solidFill>
                            <a:srgbClr val="0000FF"/>
                          </a:solidFill>
                          <a:effectLst/>
                          <a:hlinkClick r:id="rId2"/>
                        </a:rPr>
                        <a:t>REV_  </a:t>
                      </a:r>
                      <a:endParaRPr lang="en-IN" b="0">
                        <a:effectLst/>
                      </a:endParaRPr>
                    </a:p>
                  </a:txBody>
                  <a:tcPr marL="19050" marR="19050" marT="19050" marB="19050"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b="0" u="none" strike="noStrike">
                          <a:solidFill>
                            <a:srgbClr val="0000FF"/>
                          </a:solidFill>
                          <a:effectLst/>
                          <a:hlinkClick r:id="rId2"/>
                        </a:rPr>
                        <a:t>NAME_  </a:t>
                      </a:r>
                      <a:endParaRPr lang="en-IN" b="0">
                        <a:effectLst/>
                      </a:endParaRPr>
                    </a:p>
                  </a:txBody>
                  <a:tcPr marL="19050" marR="19050" marT="19050" marB="19050"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c>
                  <a:txBody>
                    <a:bodyPr/>
                    <a:lstStyle/>
                    <a:p>
                      <a:pPr algn="l"/>
                      <a:r>
                        <a:rPr lang="en-IN" b="0" u="none" strike="noStrike">
                          <a:solidFill>
                            <a:srgbClr val="0000FF"/>
                          </a:solidFill>
                          <a:effectLst/>
                          <a:hlinkClick r:id="rId2"/>
                        </a:rPr>
                        <a:t>TYPE_  </a:t>
                      </a:r>
                      <a:endParaRPr lang="en-IN" b="0">
                        <a:effectLst/>
                      </a:endParaRPr>
                    </a:p>
                  </a:txBody>
                  <a:tcPr marL="19050" marR="19050" marT="19050" marB="19050" anchor="ctr">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ECE9D8"/>
                    </a:solidFill>
                  </a:tcPr>
                </a:tc>
              </a:tr>
              <a:tr h="0">
                <a:tc>
                  <a:txBody>
                    <a:bodyPr/>
                    <a:lstStyle/>
                    <a:p>
                      <a:pPr algn="l" fontAlgn="t"/>
                      <a:r>
                        <a:rPr lang="en-IN">
                          <a:effectLst/>
                          <a:latin typeface="Arial"/>
                        </a:rPr>
                        <a:t>camunda-admin</a:t>
                      </a:r>
                    </a:p>
                  </a:txBody>
                  <a:tcPr marL="19050" marR="19050" marT="19050" marB="19050">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a:effectLst/>
                          <a:latin typeface="Arial"/>
                        </a:rPr>
                        <a:t>1</a:t>
                      </a:r>
                    </a:p>
                  </a:txBody>
                  <a:tcPr marL="19050" marR="19050" marT="19050" marB="19050">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a:effectLst/>
                          <a:latin typeface="Arial"/>
                        </a:rPr>
                        <a:t>camunda BPM Administrators</a:t>
                      </a:r>
                    </a:p>
                  </a:txBody>
                  <a:tcPr marL="19050" marR="19050" marT="19050" marB="19050">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c>
                  <a:txBody>
                    <a:bodyPr/>
                    <a:lstStyle/>
                    <a:p>
                      <a:pPr algn="l" fontAlgn="t"/>
                      <a:r>
                        <a:rPr lang="en-IN" dirty="0">
                          <a:effectLst/>
                          <a:latin typeface="Arial"/>
                        </a:rPr>
                        <a:t>SYSTEM</a:t>
                      </a:r>
                    </a:p>
                  </a:txBody>
                  <a:tcPr marL="19050" marR="19050" marT="19050" marB="19050">
                    <a:lnL w="9525" cap="flat" cmpd="sng" algn="ctr">
                      <a:solidFill>
                        <a:srgbClr val="ACA899"/>
                      </a:solidFill>
                      <a:prstDash val="solid"/>
                      <a:round/>
                      <a:headEnd type="none" w="med" len="med"/>
                      <a:tailEnd type="none" w="med" len="med"/>
                    </a:lnL>
                    <a:lnR w="9525" cap="flat" cmpd="sng" algn="ctr">
                      <a:solidFill>
                        <a:srgbClr val="ACA899"/>
                      </a:solidFill>
                      <a:prstDash val="solid"/>
                      <a:round/>
                      <a:headEnd type="none" w="med" len="med"/>
                      <a:tailEnd type="none" w="med" len="med"/>
                    </a:lnR>
                    <a:lnT w="9525" cap="flat" cmpd="sng" algn="ctr">
                      <a:solidFill>
                        <a:srgbClr val="ACA899"/>
                      </a:solidFill>
                      <a:prstDash val="solid"/>
                      <a:round/>
                      <a:headEnd type="none" w="med" len="med"/>
                      <a:tailEnd type="none" w="med" len="med"/>
                    </a:lnT>
                    <a:lnB w="9525" cap="flat" cmpd="sng" algn="ctr">
                      <a:solidFill>
                        <a:srgbClr val="ACA899"/>
                      </a:solidFill>
                      <a:prstDash val="solid"/>
                      <a:round/>
                      <a:headEnd type="none" w="med" len="med"/>
                      <a:tailEnd type="none" w="med" len="med"/>
                    </a:lnB>
                    <a:solidFill>
                      <a:srgbClr val="FFFFFF"/>
                    </a:solidFill>
                  </a:tcPr>
                </a:tc>
              </a:tr>
            </a:tbl>
          </a:graphicData>
        </a:graphic>
      </p:graphicFrame>
      <p:sp>
        <p:nvSpPr>
          <p:cNvPr id="9" name="Rectangle 1"/>
          <p:cNvSpPr>
            <a:spLocks noChangeArrowheads="1"/>
          </p:cNvSpPr>
          <p:nvPr/>
        </p:nvSpPr>
        <p:spPr bwMode="auto">
          <a:xfrm>
            <a:off x="457200" y="3294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291821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16632"/>
            <a:ext cx="7774632" cy="1440160"/>
          </a:xfrm>
        </p:spPr>
        <p:txBody>
          <a:bodyPr anchor="t">
            <a:normAutofit/>
          </a:bodyPr>
          <a:lstStyle/>
          <a:p>
            <a:pPr algn="ctr"/>
            <a:r>
              <a:rPr lang="en-US" dirty="0" smtClean="0"/>
              <a:t>Use Case</a:t>
            </a:r>
            <a:endParaRPr lang="en-IN" sz="2700" dirty="0"/>
          </a:p>
        </p:txBody>
      </p:sp>
      <p:sp>
        <p:nvSpPr>
          <p:cNvPr id="5" name="Subtitle 4"/>
          <p:cNvSpPr>
            <a:spLocks noGrp="1"/>
          </p:cNvSpPr>
          <p:nvPr>
            <p:ph type="subTitle" idx="1"/>
          </p:nvPr>
        </p:nvSpPr>
        <p:spPr>
          <a:xfrm>
            <a:off x="685800" y="1484785"/>
            <a:ext cx="8278688" cy="4248472"/>
          </a:xfrm>
        </p:spPr>
        <p:txBody>
          <a:bodyPr>
            <a:normAutofit/>
          </a:bodyPr>
          <a:lstStyle/>
          <a:p>
            <a:pPr marL="365760" marR="0" lvl="0" indent="-256032" algn="l">
              <a:buClr>
                <a:srgbClr val="2DA2BF"/>
              </a:buClr>
              <a:buFont typeface="Wingdings 3"/>
              <a:buChar char=""/>
            </a:pPr>
            <a:r>
              <a:rPr lang="en-GB" dirty="0" smtClean="0">
                <a:solidFill>
                  <a:prstClr val="black"/>
                </a:solidFill>
              </a:rPr>
              <a:t>Practice: </a:t>
            </a:r>
          </a:p>
          <a:p>
            <a:pPr marL="822960" lvl="1" indent="-256032" algn="l">
              <a:buClr>
                <a:srgbClr val="2DA2BF"/>
              </a:buClr>
              <a:buFont typeface="Wingdings 3"/>
              <a:buChar char=""/>
            </a:pPr>
            <a:r>
              <a:rPr lang="en-GB" dirty="0" smtClean="0">
                <a:solidFill>
                  <a:prstClr val="black"/>
                </a:solidFill>
              </a:rPr>
              <a:t>Create a report of running process</a:t>
            </a:r>
          </a:p>
          <a:p>
            <a:pPr marL="822960" lvl="1" indent="-256032" algn="l">
              <a:buClr>
                <a:srgbClr val="2DA2BF"/>
              </a:buClr>
              <a:buFont typeface="Wingdings 3"/>
              <a:buChar char=""/>
            </a:pPr>
            <a:r>
              <a:rPr lang="en-GB" dirty="0" smtClean="0">
                <a:solidFill>
                  <a:prstClr val="black"/>
                </a:solidFill>
              </a:rPr>
              <a:t>Create a UI page to list the running process</a:t>
            </a:r>
          </a:p>
          <a:p>
            <a:pPr marL="822960" lvl="1" indent="-256032" algn="l">
              <a:buClr>
                <a:srgbClr val="2DA2BF"/>
              </a:buClr>
              <a:buFont typeface="Wingdings 3"/>
              <a:buChar char=""/>
            </a:pPr>
            <a:r>
              <a:rPr lang="en-GB" dirty="0" smtClean="0">
                <a:solidFill>
                  <a:prstClr val="black"/>
                </a:solidFill>
              </a:rPr>
              <a:t>Create a UI page for all the BPMNs deployed</a:t>
            </a:r>
          </a:p>
          <a:p>
            <a:pPr marL="822960" lvl="1" indent="-256032" algn="l">
              <a:buClr>
                <a:srgbClr val="2DA2BF"/>
              </a:buClr>
              <a:buFont typeface="Wingdings 3"/>
              <a:buChar char=""/>
            </a:pPr>
            <a:endParaRPr lang="en-GB" dirty="0">
              <a:solidFill>
                <a:prstClr val="black"/>
              </a:solidFill>
            </a:endParaRPr>
          </a:p>
          <a:p>
            <a:pPr marL="365760" indent="-256032" algn="l">
              <a:buClr>
                <a:srgbClr val="2DA2BF"/>
              </a:buClr>
              <a:buFont typeface="Wingdings 3"/>
              <a:buChar char=""/>
            </a:pPr>
            <a:r>
              <a:rPr lang="en-GB" dirty="0" smtClean="0">
                <a:solidFill>
                  <a:prstClr val="black"/>
                </a:solidFill>
              </a:rPr>
              <a:t>Try implementing something similar to Cockpit Dashboard</a:t>
            </a:r>
            <a:endParaRPr lang="en-GB" dirty="0">
              <a:solidFill>
                <a:prstClr val="black"/>
              </a:solidFill>
            </a:endParaRPr>
          </a:p>
        </p:txBody>
      </p:sp>
    </p:spTree>
    <p:extLst>
      <p:ext uri="{BB962C8B-B14F-4D97-AF65-F5344CB8AC3E}">
        <p14:creationId xmlns:p14="http://schemas.microsoft.com/office/powerpoint/2010/main" val="368872975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dirty="0" smtClean="0"/>
              <a:t>Topic </a:t>
            </a:r>
            <a:r>
              <a:rPr lang="en-IN" dirty="0"/>
              <a:t>– 1</a:t>
            </a:r>
            <a:br>
              <a:rPr lang="en-IN" dirty="0"/>
            </a:br>
            <a:r>
              <a:rPr lang="en-IN" sz="2700" dirty="0" smtClean="0"/>
              <a:t>(Spin)</a:t>
            </a:r>
            <a:endParaRPr lang="en-IN" sz="2700" dirty="0"/>
          </a:p>
        </p:txBody>
      </p:sp>
      <p:sp>
        <p:nvSpPr>
          <p:cNvPr id="5" name="Subtitle 4"/>
          <p:cNvSpPr>
            <a:spLocks noGrp="1"/>
          </p:cNvSpPr>
          <p:nvPr>
            <p:ph type="subTitle" idx="1"/>
          </p:nvPr>
        </p:nvSpPr>
        <p:spPr>
          <a:xfrm>
            <a:off x="683568" y="1484785"/>
            <a:ext cx="8280920" cy="4248472"/>
          </a:xfrm>
        </p:spPr>
        <p:txBody>
          <a:bodyPr>
            <a:normAutofit lnSpcReduction="10000"/>
          </a:bodyPr>
          <a:lstStyle/>
          <a:p>
            <a:pPr marL="342900" indent="-342900" algn="l">
              <a:buFont typeface="Wingdings" pitchFamily="2" charset="2"/>
              <a:buChar char="ü"/>
            </a:pPr>
            <a:r>
              <a:rPr lang="en-IN" sz="2000" dirty="0"/>
              <a:t>Camunda Spin is a library for simple XML and JSON processing on the </a:t>
            </a:r>
            <a:r>
              <a:rPr lang="en-IN" sz="2000" dirty="0" smtClean="0"/>
              <a:t>JVM.</a:t>
            </a:r>
          </a:p>
          <a:p>
            <a:pPr marL="342900" indent="-342900" algn="l">
              <a:buFont typeface="Wingdings" pitchFamily="2" charset="2"/>
              <a:buChar char="ü"/>
            </a:pPr>
            <a:r>
              <a:rPr lang="en-IN" sz="2000" dirty="0" smtClean="0"/>
              <a:t>For Java </a:t>
            </a:r>
            <a:r>
              <a:rPr lang="en-IN" sz="2000" dirty="0"/>
              <a:t>and JVM-based scripting languages such as Groovy, </a:t>
            </a:r>
            <a:r>
              <a:rPr lang="en-IN" sz="2000" dirty="0" err="1"/>
              <a:t>JRuby</a:t>
            </a:r>
            <a:r>
              <a:rPr lang="en-IN" sz="2000" dirty="0"/>
              <a:t>, </a:t>
            </a:r>
            <a:r>
              <a:rPr lang="en-IN" sz="2000" dirty="0" err="1"/>
              <a:t>Jython</a:t>
            </a:r>
            <a:r>
              <a:rPr lang="en-IN" sz="2000" dirty="0"/>
              <a:t>, JavaScript and Java Expression Language. </a:t>
            </a:r>
            <a:endParaRPr lang="en-IN" sz="2000" dirty="0" smtClean="0"/>
          </a:p>
          <a:p>
            <a:pPr marL="342900" indent="-342900" algn="l">
              <a:buFont typeface="Wingdings" pitchFamily="2" charset="2"/>
              <a:buChar char="ü"/>
            </a:pPr>
            <a:r>
              <a:rPr lang="en-IN" sz="2000" dirty="0" smtClean="0"/>
              <a:t>It </a:t>
            </a:r>
            <a:r>
              <a:rPr lang="en-IN" sz="2000" dirty="0"/>
              <a:t>provides a comprehensible fluent API for working with different data formats through lightweight wrapper objects</a:t>
            </a:r>
            <a:r>
              <a:rPr lang="en-IN" sz="2000" dirty="0" smtClean="0"/>
              <a:t>.</a:t>
            </a:r>
          </a:p>
          <a:p>
            <a:pPr marL="342900" indent="-342900" algn="l">
              <a:buFont typeface="Wingdings" pitchFamily="2" charset="2"/>
              <a:buChar char="ü"/>
            </a:pPr>
            <a:endParaRPr lang="en-IN" sz="2000" dirty="0"/>
          </a:p>
          <a:p>
            <a:pPr marL="342900" indent="-342900" algn="l">
              <a:buFont typeface="Wingdings" pitchFamily="2" charset="2"/>
              <a:buChar char="ü"/>
            </a:pPr>
            <a:r>
              <a:rPr lang="en-IN" sz="2000" dirty="0" smtClean="0"/>
              <a:t>Add Dependency as:</a:t>
            </a:r>
          </a:p>
          <a:p>
            <a:pPr marL="800100" lvl="1" indent="-342900" algn="l">
              <a:buFont typeface="Wingdings" pitchFamily="2" charset="2"/>
              <a:buChar char="ü"/>
            </a:pPr>
            <a:r>
              <a:rPr lang="en-IN" sz="1200" dirty="0"/>
              <a:t>&lt;dependency&gt; </a:t>
            </a:r>
            <a:endParaRPr lang="en-IN" sz="1200" dirty="0" smtClean="0"/>
          </a:p>
          <a:p>
            <a:pPr marL="1257300" lvl="2" indent="-342900" algn="l">
              <a:buFont typeface="Wingdings" pitchFamily="2" charset="2"/>
              <a:buChar char="ü"/>
            </a:pPr>
            <a:r>
              <a:rPr lang="en-IN" sz="1000" dirty="0" smtClean="0"/>
              <a:t>&lt;</a:t>
            </a:r>
            <a:r>
              <a:rPr lang="en-IN" sz="1000" dirty="0" err="1"/>
              <a:t>groupId</a:t>
            </a:r>
            <a:r>
              <a:rPr lang="en-IN" sz="1000" dirty="0"/>
              <a:t>&gt;</a:t>
            </a:r>
            <a:r>
              <a:rPr lang="en-IN" sz="1000" dirty="0" err="1"/>
              <a:t>org.camunda.spin</a:t>
            </a:r>
            <a:r>
              <a:rPr lang="en-IN" sz="1000" dirty="0"/>
              <a:t>&lt;/</a:t>
            </a:r>
            <a:r>
              <a:rPr lang="en-IN" sz="1000" dirty="0" err="1"/>
              <a:t>groupId</a:t>
            </a:r>
            <a:r>
              <a:rPr lang="en-IN" sz="1000" dirty="0"/>
              <a:t>&gt; </a:t>
            </a:r>
            <a:endParaRPr lang="en-IN" sz="1000" dirty="0" smtClean="0"/>
          </a:p>
          <a:p>
            <a:pPr marL="1257300" lvl="2" indent="-342900" algn="l">
              <a:buFont typeface="Wingdings" pitchFamily="2" charset="2"/>
              <a:buChar char="ü"/>
            </a:pPr>
            <a:r>
              <a:rPr lang="en-IN" sz="1000" dirty="0" smtClean="0"/>
              <a:t>&lt;</a:t>
            </a:r>
            <a:r>
              <a:rPr lang="en-IN" sz="1000" dirty="0" err="1"/>
              <a:t>artifactId</a:t>
            </a:r>
            <a:r>
              <a:rPr lang="en-IN" sz="1000" dirty="0"/>
              <a:t>&gt;</a:t>
            </a:r>
            <a:r>
              <a:rPr lang="en-IN" sz="1000" dirty="0" err="1"/>
              <a:t>camunda</a:t>
            </a:r>
            <a:r>
              <a:rPr lang="en-IN" sz="1000" dirty="0"/>
              <a:t>-spin-</a:t>
            </a:r>
            <a:r>
              <a:rPr lang="en-IN" sz="1000" dirty="0" err="1"/>
              <a:t>bom</a:t>
            </a:r>
            <a:r>
              <a:rPr lang="en-IN" sz="1000" dirty="0"/>
              <a:t>&lt;/</a:t>
            </a:r>
            <a:r>
              <a:rPr lang="en-IN" sz="1000" dirty="0" err="1"/>
              <a:t>artifactId</a:t>
            </a:r>
            <a:r>
              <a:rPr lang="en-IN" sz="1000" dirty="0"/>
              <a:t>&gt; </a:t>
            </a:r>
            <a:endParaRPr lang="en-IN" sz="1000" dirty="0" smtClean="0"/>
          </a:p>
          <a:p>
            <a:pPr marL="1257300" lvl="2" indent="-342900" algn="l">
              <a:buFont typeface="Wingdings" pitchFamily="2" charset="2"/>
              <a:buChar char="ü"/>
            </a:pPr>
            <a:r>
              <a:rPr lang="en-IN" sz="1000" dirty="0" smtClean="0"/>
              <a:t>&lt;</a:t>
            </a:r>
            <a:r>
              <a:rPr lang="en-IN" sz="1000" dirty="0"/>
              <a:t>version&gt;${</a:t>
            </a:r>
            <a:r>
              <a:rPr lang="en-IN" sz="1000" dirty="0" err="1"/>
              <a:t>version.spin</a:t>
            </a:r>
            <a:r>
              <a:rPr lang="en-IN" sz="1000" dirty="0"/>
              <a:t>}&lt;/version&gt; </a:t>
            </a:r>
            <a:endParaRPr lang="en-IN" sz="1000" dirty="0" smtClean="0"/>
          </a:p>
          <a:p>
            <a:pPr marL="800100" lvl="1" indent="-342900" algn="l">
              <a:buFont typeface="Wingdings" pitchFamily="2" charset="2"/>
              <a:buChar char="ü"/>
            </a:pPr>
            <a:r>
              <a:rPr lang="en-IN" sz="1200" dirty="0" smtClean="0"/>
              <a:t>&lt;/</a:t>
            </a:r>
            <a:r>
              <a:rPr lang="en-IN" sz="1200" dirty="0"/>
              <a:t>dependency</a:t>
            </a:r>
            <a:r>
              <a:rPr lang="en-IN" sz="1200" dirty="0" smtClean="0"/>
              <a:t>&gt;</a:t>
            </a:r>
          </a:p>
          <a:p>
            <a:pPr marL="800100" lvl="1" indent="-342900" algn="l">
              <a:buFont typeface="Wingdings" pitchFamily="2" charset="2"/>
              <a:buChar char="ü"/>
            </a:pPr>
            <a:endParaRPr lang="en-IN" sz="1200" dirty="0" smtClean="0"/>
          </a:p>
          <a:p>
            <a:pPr lvl="1" algn="l"/>
            <a:r>
              <a:rPr lang="en-IN" sz="1200" dirty="0"/>
              <a:t>&lt;dependency&gt; &lt;</a:t>
            </a:r>
            <a:r>
              <a:rPr lang="en-IN" sz="1200" dirty="0" err="1"/>
              <a:t>groupId</a:t>
            </a:r>
            <a:r>
              <a:rPr lang="en-IN" sz="1200" dirty="0"/>
              <a:t>&gt;</a:t>
            </a:r>
            <a:r>
              <a:rPr lang="en-IN" sz="1200" dirty="0" err="1"/>
              <a:t>org.camunda.spin</a:t>
            </a:r>
            <a:r>
              <a:rPr lang="en-IN" sz="1200" dirty="0"/>
              <a:t>&lt;/</a:t>
            </a:r>
            <a:r>
              <a:rPr lang="en-IN" sz="1200" dirty="0" err="1"/>
              <a:t>groupId</a:t>
            </a:r>
            <a:r>
              <a:rPr lang="en-IN" sz="1200" dirty="0"/>
              <a:t>&gt; &lt;</a:t>
            </a:r>
            <a:r>
              <a:rPr lang="en-IN" sz="1200" dirty="0" err="1"/>
              <a:t>artifactId</a:t>
            </a:r>
            <a:r>
              <a:rPr lang="en-IN" sz="1200" dirty="0"/>
              <a:t>&gt;</a:t>
            </a:r>
            <a:r>
              <a:rPr lang="en-IN" sz="1200" dirty="0" err="1"/>
              <a:t>camunda</a:t>
            </a:r>
            <a:r>
              <a:rPr lang="en-IN" sz="1200" dirty="0"/>
              <a:t>-spin-core&lt;/</a:t>
            </a:r>
            <a:r>
              <a:rPr lang="en-IN" sz="1200" dirty="0" err="1"/>
              <a:t>artifactId</a:t>
            </a:r>
            <a:r>
              <a:rPr lang="en-IN" sz="1200" dirty="0"/>
              <a:t>&gt; &lt;/dependency&gt; &lt;dependency&gt; &lt;</a:t>
            </a:r>
            <a:r>
              <a:rPr lang="en-IN" sz="1200" dirty="0" err="1"/>
              <a:t>groupId</a:t>
            </a:r>
            <a:r>
              <a:rPr lang="en-IN" sz="1200" dirty="0"/>
              <a:t>&gt;</a:t>
            </a:r>
            <a:r>
              <a:rPr lang="en-IN" sz="1200" dirty="0" err="1"/>
              <a:t>org.camunda.spin</a:t>
            </a:r>
            <a:r>
              <a:rPr lang="en-IN" sz="1200" dirty="0"/>
              <a:t>&lt;/</a:t>
            </a:r>
            <a:r>
              <a:rPr lang="en-IN" sz="1200" dirty="0" err="1"/>
              <a:t>groupId</a:t>
            </a:r>
            <a:r>
              <a:rPr lang="en-IN" sz="1200" dirty="0"/>
              <a:t>&gt; &lt;</a:t>
            </a:r>
            <a:r>
              <a:rPr lang="en-IN" sz="1200" dirty="0" err="1"/>
              <a:t>artifactId</a:t>
            </a:r>
            <a:r>
              <a:rPr lang="en-IN" sz="1200" dirty="0"/>
              <a:t>&gt;</a:t>
            </a:r>
            <a:r>
              <a:rPr lang="en-IN" sz="1200" dirty="0" err="1"/>
              <a:t>camunda</a:t>
            </a:r>
            <a:r>
              <a:rPr lang="en-IN" sz="1200" dirty="0"/>
              <a:t>-spin-</a:t>
            </a:r>
            <a:r>
              <a:rPr lang="en-IN" sz="1200" dirty="0" err="1"/>
              <a:t>dataformat</a:t>
            </a:r>
            <a:r>
              <a:rPr lang="en-IN" sz="1200" dirty="0"/>
              <a:t>-all&lt;/</a:t>
            </a:r>
            <a:r>
              <a:rPr lang="en-IN" sz="1200" dirty="0" err="1"/>
              <a:t>artifactId</a:t>
            </a:r>
            <a:r>
              <a:rPr lang="en-IN" sz="1200" dirty="0"/>
              <a:t>&gt; &lt;/dependency&gt;</a:t>
            </a:r>
            <a:endParaRPr lang="en-IN" sz="1200" dirty="0" smtClean="0"/>
          </a:p>
        </p:txBody>
      </p:sp>
    </p:spTree>
    <p:extLst>
      <p:ext uri="{BB962C8B-B14F-4D97-AF65-F5344CB8AC3E}">
        <p14:creationId xmlns:p14="http://schemas.microsoft.com/office/powerpoint/2010/main" val="359827805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2800" b="0" dirty="0" smtClean="0">
                <a:effectLst/>
              </a:rPr>
              <a:t>Working with XML</a:t>
            </a:r>
            <a:endParaRPr lang="en-IN" sz="2700" dirty="0"/>
          </a:p>
        </p:txBody>
      </p:sp>
      <p:sp>
        <p:nvSpPr>
          <p:cNvPr id="5" name="Subtitle 4"/>
          <p:cNvSpPr>
            <a:spLocks noGrp="1"/>
          </p:cNvSpPr>
          <p:nvPr>
            <p:ph type="subTitle" idx="1"/>
          </p:nvPr>
        </p:nvSpPr>
        <p:spPr>
          <a:xfrm>
            <a:off x="683568" y="764704"/>
            <a:ext cx="8280920" cy="4968553"/>
          </a:xfrm>
        </p:spPr>
        <p:txBody>
          <a:bodyPr>
            <a:normAutofit/>
          </a:bodyPr>
          <a:lstStyle/>
          <a:p>
            <a:pPr marL="342900" indent="-342900" algn="l">
              <a:buFont typeface="Wingdings" pitchFamily="2" charset="2"/>
              <a:buChar char="ü"/>
            </a:pPr>
            <a:r>
              <a:rPr lang="en-IN" sz="1400" dirty="0"/>
              <a:t>Reading XML from a String:</a:t>
            </a:r>
          </a:p>
          <a:p>
            <a:pPr marL="800100" lvl="1" indent="-342900" algn="l">
              <a:buFont typeface="Wingdings" pitchFamily="2" charset="2"/>
              <a:buChar char="ü"/>
            </a:pPr>
            <a:r>
              <a:rPr lang="en-IN" sz="1000" dirty="0"/>
              <a:t>import static </a:t>
            </a:r>
            <a:r>
              <a:rPr lang="en-IN" sz="1000" dirty="0" err="1"/>
              <a:t>org.camunda.spin.Spin</a:t>
            </a:r>
            <a:r>
              <a:rPr lang="en-IN" sz="1000" dirty="0"/>
              <a:t>.*;</a:t>
            </a:r>
          </a:p>
          <a:p>
            <a:pPr marL="800100" lvl="1" indent="-342900" algn="l">
              <a:buFont typeface="Wingdings" pitchFamily="2" charset="2"/>
              <a:buChar char="ü"/>
            </a:pPr>
            <a:r>
              <a:rPr lang="en-IN" sz="1000" dirty="0"/>
              <a:t>import static </a:t>
            </a:r>
            <a:r>
              <a:rPr lang="en-IN" sz="1000" dirty="0" err="1"/>
              <a:t>org.camunda.spin.DataFormats</a:t>
            </a:r>
            <a:r>
              <a:rPr lang="en-IN" sz="1000" dirty="0" smtClean="0"/>
              <a:t>.*;</a:t>
            </a:r>
            <a:endParaRPr lang="en-IN" sz="1000" dirty="0"/>
          </a:p>
          <a:p>
            <a:pPr marL="800100" lvl="1" indent="-342900" algn="l">
              <a:buFont typeface="Wingdings" pitchFamily="2" charset="2"/>
              <a:buChar char="ü"/>
            </a:pPr>
            <a:r>
              <a:rPr lang="en-IN" sz="1000" dirty="0" err="1"/>
              <a:t>SpinXmlElement</a:t>
            </a:r>
            <a:r>
              <a:rPr lang="en-IN" sz="1000" dirty="0"/>
              <a:t> xml = S("&lt;order /&gt;", xml</a:t>
            </a:r>
            <a:r>
              <a:rPr lang="en-IN" sz="1000" dirty="0" smtClean="0"/>
              <a:t>());</a:t>
            </a:r>
          </a:p>
          <a:p>
            <a:pPr marL="800100" lvl="1" indent="-342900" algn="l">
              <a:buFont typeface="Wingdings" pitchFamily="2" charset="2"/>
              <a:buChar char="ü"/>
            </a:pPr>
            <a:r>
              <a:rPr lang="en-IN" sz="1000" dirty="0" smtClean="0"/>
              <a:t>OR</a:t>
            </a:r>
          </a:p>
          <a:p>
            <a:pPr marL="800100" lvl="1" indent="-342900" algn="l">
              <a:buFont typeface="Wingdings" pitchFamily="2" charset="2"/>
              <a:buChar char="ü"/>
            </a:pPr>
            <a:r>
              <a:rPr lang="en-IN" sz="1000" dirty="0"/>
              <a:t>import static </a:t>
            </a:r>
            <a:r>
              <a:rPr lang="en-IN" sz="1000" dirty="0" err="1"/>
              <a:t>org.camunda.spin.Spin</a:t>
            </a:r>
            <a:r>
              <a:rPr lang="en-IN" sz="1000" dirty="0"/>
              <a:t>.*; </a:t>
            </a:r>
            <a:endParaRPr lang="en-IN" sz="1000" dirty="0" smtClean="0"/>
          </a:p>
          <a:p>
            <a:pPr marL="800100" lvl="1" indent="-342900" algn="l">
              <a:buFont typeface="Wingdings" pitchFamily="2" charset="2"/>
              <a:buChar char="ü"/>
            </a:pPr>
            <a:r>
              <a:rPr lang="en-IN" sz="1000" dirty="0" err="1" smtClean="0"/>
              <a:t>SpinXmlElement</a:t>
            </a:r>
            <a:r>
              <a:rPr lang="en-IN" sz="1000" dirty="0" smtClean="0"/>
              <a:t> </a:t>
            </a:r>
            <a:r>
              <a:rPr lang="en-IN" sz="1000" dirty="0"/>
              <a:t>xml = XML("&lt;order </a:t>
            </a:r>
            <a:r>
              <a:rPr lang="en-IN" sz="1000" dirty="0" smtClean="0"/>
              <a:t>/&gt;");</a:t>
            </a:r>
          </a:p>
          <a:p>
            <a:pPr marL="342900" indent="-342900" algn="l">
              <a:buFont typeface="Wingdings" pitchFamily="2" charset="2"/>
              <a:buChar char="ü"/>
            </a:pPr>
            <a:endParaRPr lang="en-IN" sz="1400" dirty="0"/>
          </a:p>
          <a:p>
            <a:pPr marL="342900" indent="-342900" algn="l">
              <a:buFont typeface="Wingdings" pitchFamily="2" charset="2"/>
              <a:buChar char="ü"/>
            </a:pPr>
            <a:r>
              <a:rPr lang="en-US" sz="1400" dirty="0"/>
              <a:t>Reading XML from a Reader</a:t>
            </a:r>
            <a:r>
              <a:rPr lang="en-US" sz="1400" dirty="0" smtClean="0"/>
              <a:t>:</a:t>
            </a:r>
          </a:p>
          <a:p>
            <a:pPr marL="800100" lvl="1" indent="-342900" algn="l">
              <a:buFont typeface="Wingdings" pitchFamily="2" charset="2"/>
              <a:buChar char="ü"/>
            </a:pPr>
            <a:r>
              <a:rPr lang="en-IN" sz="1000" dirty="0" smtClean="0"/>
              <a:t>import static </a:t>
            </a:r>
            <a:r>
              <a:rPr lang="en-IN" sz="1000" dirty="0" err="1" smtClean="0"/>
              <a:t>org.camunda.spin.Spin</a:t>
            </a:r>
            <a:r>
              <a:rPr lang="en-IN" sz="1000" dirty="0" smtClean="0"/>
              <a:t>.*; </a:t>
            </a:r>
          </a:p>
          <a:p>
            <a:pPr marL="800100" lvl="1" indent="-342900" algn="l">
              <a:buFont typeface="Wingdings" pitchFamily="2" charset="2"/>
              <a:buChar char="ü"/>
            </a:pPr>
            <a:r>
              <a:rPr lang="en-IN" sz="1000" dirty="0" err="1" smtClean="0"/>
              <a:t>FileInputStream</a:t>
            </a:r>
            <a:r>
              <a:rPr lang="en-IN" sz="1000" dirty="0" smtClean="0"/>
              <a:t> </a:t>
            </a:r>
            <a:r>
              <a:rPr lang="en-IN" sz="1000" dirty="0" err="1" smtClean="0"/>
              <a:t>fis</a:t>
            </a:r>
            <a:r>
              <a:rPr lang="en-IN" sz="1000" dirty="0" smtClean="0"/>
              <a:t> = new </a:t>
            </a:r>
            <a:r>
              <a:rPr lang="en-IN" sz="1000" dirty="0" err="1" smtClean="0"/>
              <a:t>FileInputStream</a:t>
            </a:r>
            <a:r>
              <a:rPr lang="en-IN" sz="1000" dirty="0" smtClean="0"/>
              <a:t>("/</a:t>
            </a:r>
            <a:r>
              <a:rPr lang="en-IN" sz="1000" dirty="0" err="1" smtClean="0"/>
              <a:t>tmp</a:t>
            </a:r>
            <a:r>
              <a:rPr lang="en-IN" sz="1000" dirty="0" smtClean="0"/>
              <a:t>/incomingOrder.xml"); </a:t>
            </a:r>
          </a:p>
          <a:p>
            <a:pPr marL="800100" lvl="1" indent="-342900" algn="l">
              <a:buFont typeface="Wingdings" pitchFamily="2" charset="2"/>
              <a:buChar char="ü"/>
            </a:pPr>
            <a:r>
              <a:rPr lang="en-IN" sz="1000" dirty="0" err="1" smtClean="0"/>
              <a:t>InputStreamReader</a:t>
            </a:r>
            <a:r>
              <a:rPr lang="en-IN" sz="1000" dirty="0" smtClean="0"/>
              <a:t> reader = new </a:t>
            </a:r>
            <a:r>
              <a:rPr lang="en-IN" sz="1000" dirty="0" err="1" smtClean="0"/>
              <a:t>InputStreamReader</a:t>
            </a:r>
            <a:r>
              <a:rPr lang="en-IN" sz="1000" dirty="0" smtClean="0"/>
              <a:t>(</a:t>
            </a:r>
            <a:r>
              <a:rPr lang="en-IN" sz="1000" dirty="0" err="1" smtClean="0"/>
              <a:t>fis</a:t>
            </a:r>
            <a:r>
              <a:rPr lang="en-IN" sz="1000" dirty="0" smtClean="0"/>
              <a:t>, "utf-8"); </a:t>
            </a:r>
          </a:p>
          <a:p>
            <a:pPr marL="800100" lvl="1" indent="-342900" algn="l">
              <a:buFont typeface="Wingdings" pitchFamily="2" charset="2"/>
              <a:buChar char="ü"/>
            </a:pPr>
            <a:r>
              <a:rPr lang="en-IN" sz="1000" dirty="0" err="1" smtClean="0"/>
              <a:t>SpinXmlElement</a:t>
            </a:r>
            <a:r>
              <a:rPr lang="en-IN" sz="1000" dirty="0" smtClean="0"/>
              <a:t> xml = XML(reader);</a:t>
            </a:r>
          </a:p>
          <a:p>
            <a:pPr marL="342900" indent="-342900" algn="l">
              <a:buFont typeface="Wingdings" pitchFamily="2" charset="2"/>
              <a:buChar char="ü"/>
            </a:pPr>
            <a:endParaRPr lang="en-IN" sz="1400" dirty="0"/>
          </a:p>
          <a:p>
            <a:pPr marL="342900" indent="-342900" algn="l">
              <a:buFont typeface="Wingdings" pitchFamily="2" charset="2"/>
              <a:buChar char="ü"/>
            </a:pPr>
            <a:r>
              <a:rPr lang="en-IN" sz="1400" dirty="0"/>
              <a:t>Replace Elements</a:t>
            </a:r>
          </a:p>
          <a:p>
            <a:pPr marL="800100" lvl="1" indent="-342900" algn="l">
              <a:buFont typeface="Wingdings" pitchFamily="2" charset="2"/>
              <a:buChar char="ü"/>
            </a:pPr>
            <a:r>
              <a:rPr lang="en-IN" sz="1000" dirty="0" smtClean="0"/>
              <a:t>import </a:t>
            </a:r>
            <a:r>
              <a:rPr lang="en-IN" sz="1000" dirty="0"/>
              <a:t>static org.camunda.spin.Spin.XML;</a:t>
            </a:r>
          </a:p>
          <a:p>
            <a:pPr marL="800100" lvl="1" indent="-342900" algn="l">
              <a:buFont typeface="Wingdings" pitchFamily="2" charset="2"/>
              <a:buChar char="ü"/>
            </a:pPr>
            <a:endParaRPr lang="en-IN" sz="1000" dirty="0" smtClean="0"/>
          </a:p>
          <a:p>
            <a:pPr marL="800100" lvl="1" indent="-342900" algn="l">
              <a:buFont typeface="Wingdings" pitchFamily="2" charset="2"/>
              <a:buChar char="ü"/>
            </a:pPr>
            <a:r>
              <a:rPr lang="en-IN" sz="1000" dirty="0" err="1" smtClean="0"/>
              <a:t>SpinXmlTreeElement</a:t>
            </a:r>
            <a:r>
              <a:rPr lang="en-IN" sz="1000" dirty="0" smtClean="0"/>
              <a:t> </a:t>
            </a:r>
            <a:r>
              <a:rPr lang="en-IN" sz="1000" dirty="0"/>
              <a:t>root = XML("&lt;root&gt;&lt;date/&gt;&lt;order/&gt;&lt;/root&gt;");</a:t>
            </a:r>
          </a:p>
          <a:p>
            <a:pPr marL="800100" lvl="1" indent="-342900" algn="l">
              <a:buFont typeface="Wingdings" pitchFamily="2" charset="2"/>
              <a:buChar char="ü"/>
            </a:pPr>
            <a:r>
              <a:rPr lang="en-IN" sz="1000" dirty="0" err="1" smtClean="0"/>
              <a:t>SpinXmlTreeElement</a:t>
            </a:r>
            <a:r>
              <a:rPr lang="en-IN" sz="1000" dirty="0" smtClean="0"/>
              <a:t> </a:t>
            </a:r>
            <a:r>
              <a:rPr lang="en-IN" sz="1000" dirty="0"/>
              <a:t>child1 = XML("&lt;child/&gt;");</a:t>
            </a:r>
          </a:p>
          <a:p>
            <a:pPr marL="800100" lvl="1" indent="-342900" algn="l">
              <a:buFont typeface="Wingdings" pitchFamily="2" charset="2"/>
              <a:buChar char="ü"/>
            </a:pPr>
            <a:r>
              <a:rPr lang="en-IN" sz="1000" dirty="0" err="1"/>
              <a:t>root.replaceChild</a:t>
            </a:r>
            <a:r>
              <a:rPr lang="en-IN" sz="1000" dirty="0"/>
              <a:t>(</a:t>
            </a:r>
            <a:r>
              <a:rPr lang="en-IN" sz="1000" dirty="0" err="1"/>
              <a:t>root.childElement</a:t>
            </a:r>
            <a:r>
              <a:rPr lang="en-IN" sz="1000" dirty="0"/>
              <a:t>("date"), child1);</a:t>
            </a:r>
          </a:p>
          <a:p>
            <a:pPr marL="800100" lvl="1" indent="-342900" algn="l">
              <a:buFont typeface="Wingdings" pitchFamily="2" charset="2"/>
              <a:buChar char="ü"/>
            </a:pPr>
            <a:r>
              <a:rPr lang="en-IN" sz="1000" dirty="0" err="1" smtClean="0"/>
              <a:t>SpinXmlTreeElement</a:t>
            </a:r>
            <a:r>
              <a:rPr lang="en-IN" sz="1000" dirty="0" smtClean="0"/>
              <a:t> </a:t>
            </a:r>
            <a:r>
              <a:rPr lang="en-IN" sz="1000" dirty="0"/>
              <a:t>child2 = XML("&lt;child/&gt;");</a:t>
            </a:r>
          </a:p>
          <a:p>
            <a:pPr marL="800100" lvl="1" indent="-342900" algn="l">
              <a:buFont typeface="Wingdings" pitchFamily="2" charset="2"/>
              <a:buChar char="ü"/>
            </a:pPr>
            <a:r>
              <a:rPr lang="en-IN" sz="1000" dirty="0" err="1"/>
              <a:t>root.childElement</a:t>
            </a:r>
            <a:r>
              <a:rPr lang="en-IN" sz="1000" dirty="0"/>
              <a:t>("order").replace(child2);</a:t>
            </a:r>
            <a:endParaRPr lang="en-IN" sz="1000" dirty="0" smtClean="0"/>
          </a:p>
        </p:txBody>
      </p:sp>
    </p:spTree>
    <p:extLst>
      <p:ext uri="{BB962C8B-B14F-4D97-AF65-F5344CB8AC3E}">
        <p14:creationId xmlns:p14="http://schemas.microsoft.com/office/powerpoint/2010/main" val="143402602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2800" b="0" dirty="0">
                <a:effectLst/>
              </a:rPr>
              <a:t>Mapping XML to </a:t>
            </a:r>
            <a:r>
              <a:rPr lang="en-IN" sz="2800" b="0" dirty="0" smtClean="0">
                <a:effectLst/>
              </a:rPr>
              <a:t>Java :</a:t>
            </a:r>
            <a:endParaRPr lang="en-IN" sz="2700" dirty="0"/>
          </a:p>
        </p:txBody>
      </p:sp>
      <p:sp>
        <p:nvSpPr>
          <p:cNvPr id="5" name="Subtitle 4"/>
          <p:cNvSpPr>
            <a:spLocks noGrp="1"/>
          </p:cNvSpPr>
          <p:nvPr>
            <p:ph type="subTitle" idx="1"/>
          </p:nvPr>
        </p:nvSpPr>
        <p:spPr>
          <a:xfrm>
            <a:off x="683568" y="764704"/>
            <a:ext cx="8280920" cy="4968553"/>
          </a:xfrm>
        </p:spPr>
        <p:txBody>
          <a:bodyPr>
            <a:normAutofit/>
          </a:bodyPr>
          <a:lstStyle/>
          <a:p>
            <a:pPr marL="342900" indent="-342900" algn="l">
              <a:buFont typeface="Wingdings" pitchFamily="2" charset="2"/>
              <a:buChar char="ü"/>
            </a:pPr>
            <a:r>
              <a:rPr lang="en-IN" sz="1400" dirty="0"/>
              <a:t>We can map the following XML object</a:t>
            </a:r>
          </a:p>
          <a:p>
            <a:pPr marL="342900" indent="-342900" algn="l">
              <a:buFont typeface="Wingdings" pitchFamily="2" charset="2"/>
              <a:buChar char="ü"/>
            </a:pPr>
            <a:endParaRPr lang="en-IN" sz="1400" dirty="0"/>
          </a:p>
          <a:p>
            <a:pPr marL="800100" lvl="1" indent="-342900" algn="l">
              <a:buFont typeface="Wingdings" pitchFamily="2" charset="2"/>
              <a:buChar char="ü"/>
            </a:pPr>
            <a:r>
              <a:rPr lang="en-IN" sz="1000" dirty="0"/>
              <a:t>&lt;?xml version="1.0" encoding="UTF-8"?&gt;</a:t>
            </a:r>
          </a:p>
          <a:p>
            <a:pPr marL="800100" lvl="1" indent="-342900" algn="l">
              <a:buFont typeface="Wingdings" pitchFamily="2" charset="2"/>
              <a:buChar char="ü"/>
            </a:pPr>
            <a:r>
              <a:rPr lang="en-IN" sz="1000" dirty="0"/>
              <a:t>&lt;customer </a:t>
            </a:r>
            <a:r>
              <a:rPr lang="en-IN" sz="1000" dirty="0" err="1"/>
              <a:t>xmlns</a:t>
            </a:r>
            <a:r>
              <a:rPr lang="en-IN" sz="1000" dirty="0"/>
              <a:t>="http://camunda.org/example"&gt;</a:t>
            </a:r>
          </a:p>
          <a:p>
            <a:pPr marL="800100" lvl="1" indent="-342900" algn="l">
              <a:buFont typeface="Wingdings" pitchFamily="2" charset="2"/>
              <a:buChar char="ü"/>
            </a:pPr>
            <a:r>
              <a:rPr lang="en-IN" sz="1000" dirty="0"/>
              <a:t>  &lt;name&gt;Kermit&lt;/name&gt;</a:t>
            </a:r>
          </a:p>
          <a:p>
            <a:pPr marL="800100" lvl="1" indent="-342900" algn="l">
              <a:buFont typeface="Wingdings" pitchFamily="2" charset="2"/>
              <a:buChar char="ü"/>
            </a:pPr>
            <a:r>
              <a:rPr lang="en-IN" sz="1000" dirty="0"/>
              <a:t>&lt;/customer&gt;</a:t>
            </a:r>
          </a:p>
          <a:p>
            <a:pPr marL="342900" indent="-342900" algn="l">
              <a:buFont typeface="Wingdings" pitchFamily="2" charset="2"/>
              <a:buChar char="ü"/>
            </a:pPr>
            <a:r>
              <a:rPr lang="en-IN" sz="1400" dirty="0"/>
              <a:t>to an instance of Customer in the following way:</a:t>
            </a:r>
          </a:p>
          <a:p>
            <a:pPr marL="342900" indent="-342900" algn="l">
              <a:buFont typeface="Wingdings" pitchFamily="2" charset="2"/>
              <a:buChar char="ü"/>
            </a:pPr>
            <a:endParaRPr lang="en-IN" sz="1400" dirty="0"/>
          </a:p>
          <a:p>
            <a:pPr marL="800100" lvl="1" indent="-342900" algn="l">
              <a:buFont typeface="Wingdings" pitchFamily="2" charset="2"/>
              <a:buChar char="ü"/>
            </a:pPr>
            <a:r>
              <a:rPr lang="en-IN" sz="1000" dirty="0"/>
              <a:t>import static org.camunda.spin.Spin.XML;</a:t>
            </a:r>
          </a:p>
          <a:p>
            <a:pPr marL="800100" lvl="1" indent="-342900" algn="l">
              <a:buFont typeface="Wingdings" pitchFamily="2" charset="2"/>
              <a:buChar char="ü"/>
            </a:pPr>
            <a:endParaRPr lang="en-IN" sz="1000" dirty="0"/>
          </a:p>
          <a:p>
            <a:pPr marL="800100" lvl="1" indent="-342900" algn="l">
              <a:buFont typeface="Wingdings" pitchFamily="2" charset="2"/>
              <a:buChar char="ü"/>
            </a:pPr>
            <a:r>
              <a:rPr lang="en-IN" sz="1000" dirty="0"/>
              <a:t>String </a:t>
            </a:r>
            <a:r>
              <a:rPr lang="en-IN" sz="1000" dirty="0" err="1"/>
              <a:t>xmlInput</a:t>
            </a:r>
            <a:r>
              <a:rPr lang="en-IN" sz="1000" dirty="0"/>
              <a:t> = "&lt;?xml version=\"1.0\" encoding=\"UTF-8</a:t>
            </a:r>
            <a:r>
              <a:rPr lang="en-IN" sz="1000" dirty="0" smtClean="0"/>
              <a:t>\"?&gt;</a:t>
            </a:r>
          </a:p>
          <a:p>
            <a:pPr marL="800100" lvl="1" indent="-342900" algn="l">
              <a:buFont typeface="Wingdings" pitchFamily="2" charset="2"/>
              <a:buChar char="ü"/>
            </a:pPr>
            <a:r>
              <a:rPr lang="en-IN" sz="1000" dirty="0" smtClean="0"/>
              <a:t>&lt;</a:t>
            </a:r>
            <a:r>
              <a:rPr lang="en-IN" sz="1000" dirty="0"/>
              <a:t>customer </a:t>
            </a:r>
            <a:r>
              <a:rPr lang="en-IN" sz="1000" dirty="0" err="1"/>
              <a:t>xmlns</a:t>
            </a:r>
            <a:r>
              <a:rPr lang="en-IN" sz="1000" dirty="0"/>
              <a:t>=\"http://camunda.org/example</a:t>
            </a:r>
            <a:r>
              <a:rPr lang="en-IN" sz="1000" dirty="0" smtClean="0"/>
              <a:t>\"&gt;</a:t>
            </a:r>
          </a:p>
          <a:p>
            <a:pPr marL="800100" lvl="1" indent="-342900" algn="l">
              <a:buFont typeface="Wingdings" pitchFamily="2" charset="2"/>
              <a:buChar char="ü"/>
            </a:pPr>
            <a:r>
              <a:rPr lang="en-IN" sz="1000" dirty="0" smtClean="0"/>
              <a:t>&lt;</a:t>
            </a:r>
            <a:r>
              <a:rPr lang="en-IN" sz="1000" dirty="0"/>
              <a:t>name&gt;Kermit&lt;/name&gt;&lt;/customer</a:t>
            </a:r>
            <a:r>
              <a:rPr lang="en-IN" sz="1000" dirty="0" smtClean="0"/>
              <a:t>&gt;";</a:t>
            </a:r>
            <a:endParaRPr lang="en-IN" sz="1000" dirty="0"/>
          </a:p>
          <a:p>
            <a:pPr marL="800100" lvl="1" indent="-342900" algn="l">
              <a:buFont typeface="Wingdings" pitchFamily="2" charset="2"/>
              <a:buChar char="ü"/>
            </a:pPr>
            <a:r>
              <a:rPr lang="en-IN" sz="1000" dirty="0"/>
              <a:t>Customer </a:t>
            </a:r>
            <a:r>
              <a:rPr lang="en-IN" sz="1000" dirty="0" err="1"/>
              <a:t>customer</a:t>
            </a:r>
            <a:r>
              <a:rPr lang="en-IN" sz="1000" dirty="0"/>
              <a:t> = XML(</a:t>
            </a:r>
            <a:r>
              <a:rPr lang="en-IN" sz="1000" dirty="0" err="1"/>
              <a:t>xmlInput</a:t>
            </a:r>
            <a:r>
              <a:rPr lang="en-IN" sz="1000" dirty="0"/>
              <a:t>).</a:t>
            </a:r>
            <a:r>
              <a:rPr lang="en-IN" sz="1000" dirty="0" err="1"/>
              <a:t>mapTo</a:t>
            </a:r>
            <a:r>
              <a:rPr lang="en-IN" sz="1000" dirty="0"/>
              <a:t>(</a:t>
            </a:r>
            <a:r>
              <a:rPr lang="en-IN" sz="1000" dirty="0" err="1"/>
              <a:t>Customer.class</a:t>
            </a:r>
            <a:r>
              <a:rPr lang="en-IN" sz="1000" dirty="0" smtClean="0"/>
              <a:t>);</a:t>
            </a:r>
          </a:p>
          <a:p>
            <a:pPr marL="800100" lvl="1" indent="-342900" algn="l">
              <a:buFont typeface="Wingdings" pitchFamily="2" charset="2"/>
              <a:buChar char="ü"/>
            </a:pPr>
            <a:endParaRPr lang="en-IN" sz="1000" dirty="0"/>
          </a:p>
          <a:p>
            <a:pPr marL="342900" indent="-342900" algn="l">
              <a:buFont typeface="Wingdings" pitchFamily="2" charset="2"/>
              <a:buChar char="ü"/>
            </a:pPr>
            <a:r>
              <a:rPr lang="en-IN" sz="1400" dirty="0"/>
              <a:t>Mapping Java to XML</a:t>
            </a:r>
            <a:r>
              <a:rPr lang="en-IN" sz="1400" dirty="0" smtClean="0"/>
              <a:t>:</a:t>
            </a:r>
          </a:p>
          <a:p>
            <a:pPr marL="800100" lvl="1" indent="-342900" algn="l">
              <a:buFont typeface="Wingdings" pitchFamily="2" charset="2"/>
              <a:buChar char="ü"/>
            </a:pPr>
            <a:r>
              <a:rPr lang="en-US" sz="1000" dirty="0"/>
              <a:t>We can map the customer back to XML as follows:</a:t>
            </a:r>
          </a:p>
          <a:p>
            <a:pPr marL="800100" lvl="1" indent="-342900" algn="l">
              <a:buFont typeface="Wingdings" pitchFamily="2" charset="2"/>
              <a:buChar char="ü"/>
            </a:pPr>
            <a:endParaRPr lang="en-US" sz="1000" dirty="0"/>
          </a:p>
          <a:p>
            <a:pPr marL="800100" lvl="1" indent="-342900" algn="l">
              <a:buFont typeface="Wingdings" pitchFamily="2" charset="2"/>
              <a:buChar char="ü"/>
            </a:pPr>
            <a:r>
              <a:rPr lang="en-US" sz="1000" dirty="0"/>
              <a:t>import static org.camunda.spin.Spin.XML;</a:t>
            </a:r>
          </a:p>
          <a:p>
            <a:pPr marL="800100" lvl="1" indent="-342900" algn="l">
              <a:buFont typeface="Wingdings" pitchFamily="2" charset="2"/>
              <a:buChar char="ü"/>
            </a:pPr>
            <a:endParaRPr lang="en-US" sz="1000" dirty="0"/>
          </a:p>
          <a:p>
            <a:pPr marL="800100" lvl="1" indent="-342900" algn="l">
              <a:buFont typeface="Wingdings" pitchFamily="2" charset="2"/>
              <a:buChar char="ü"/>
            </a:pPr>
            <a:r>
              <a:rPr lang="en-US" sz="1000" dirty="0"/>
              <a:t>String xml = XML(customer).</a:t>
            </a:r>
            <a:r>
              <a:rPr lang="en-US" sz="1000" dirty="0" err="1"/>
              <a:t>toString</a:t>
            </a:r>
            <a:r>
              <a:rPr lang="en-US" sz="1000" dirty="0"/>
              <a:t>();</a:t>
            </a:r>
            <a:endParaRPr lang="en-IN" sz="1000" dirty="0"/>
          </a:p>
        </p:txBody>
      </p:sp>
    </p:spTree>
    <p:extLst>
      <p:ext uri="{BB962C8B-B14F-4D97-AF65-F5344CB8AC3E}">
        <p14:creationId xmlns:p14="http://schemas.microsoft.com/office/powerpoint/2010/main" val="401901624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2800" b="0" dirty="0" smtClean="0">
                <a:effectLst/>
              </a:rPr>
              <a:t>Working with JSON</a:t>
            </a:r>
            <a:endParaRPr lang="en-IN" sz="2700" dirty="0"/>
          </a:p>
        </p:txBody>
      </p:sp>
      <p:sp>
        <p:nvSpPr>
          <p:cNvPr id="5" name="Subtitle 4"/>
          <p:cNvSpPr>
            <a:spLocks noGrp="1"/>
          </p:cNvSpPr>
          <p:nvPr>
            <p:ph type="subTitle" idx="1"/>
          </p:nvPr>
        </p:nvSpPr>
        <p:spPr>
          <a:xfrm>
            <a:off x="683568" y="764704"/>
            <a:ext cx="8280920" cy="4968553"/>
          </a:xfrm>
        </p:spPr>
        <p:txBody>
          <a:bodyPr>
            <a:normAutofit/>
          </a:bodyPr>
          <a:lstStyle/>
          <a:p>
            <a:pPr marL="342900" indent="-342900" algn="l">
              <a:buFont typeface="Wingdings" pitchFamily="2" charset="2"/>
              <a:buChar char="ü"/>
            </a:pPr>
            <a:r>
              <a:rPr lang="en-IN" sz="1400" dirty="0"/>
              <a:t>Reading JSON from a Reader:</a:t>
            </a:r>
          </a:p>
          <a:p>
            <a:pPr marL="800100" lvl="1" indent="-342900" algn="l">
              <a:buFont typeface="Wingdings" pitchFamily="2" charset="2"/>
              <a:buChar char="ü"/>
            </a:pPr>
            <a:r>
              <a:rPr lang="en-IN" sz="1000" dirty="0"/>
              <a:t>Spin also supports reading JSON from an instance of </a:t>
            </a:r>
            <a:r>
              <a:rPr lang="en-IN" sz="1000" dirty="0" err="1"/>
              <a:t>java.io.Reader</a:t>
            </a:r>
            <a:r>
              <a:rPr lang="en-IN" sz="1000" dirty="0"/>
              <a:t>:</a:t>
            </a:r>
          </a:p>
          <a:p>
            <a:pPr marL="342900" indent="-342900" algn="l">
              <a:buFont typeface="Wingdings" pitchFamily="2" charset="2"/>
              <a:buChar char="ü"/>
            </a:pPr>
            <a:endParaRPr lang="en-IN" sz="1400" dirty="0"/>
          </a:p>
          <a:p>
            <a:pPr marL="800100" lvl="1" indent="-342900" algn="l">
              <a:buFont typeface="Wingdings" pitchFamily="2" charset="2"/>
              <a:buChar char="ü"/>
            </a:pPr>
            <a:r>
              <a:rPr lang="en-IN" sz="1000" dirty="0"/>
              <a:t>import static </a:t>
            </a:r>
            <a:r>
              <a:rPr lang="en-IN" sz="1000" dirty="0" err="1"/>
              <a:t>org.camunda.spin.Spin</a:t>
            </a:r>
            <a:r>
              <a:rPr lang="en-IN" sz="1000" dirty="0"/>
              <a:t>.*;</a:t>
            </a:r>
          </a:p>
          <a:p>
            <a:pPr marL="800100" lvl="1" indent="-342900" algn="l">
              <a:buFont typeface="Wingdings" pitchFamily="2" charset="2"/>
              <a:buChar char="ü"/>
            </a:pPr>
            <a:r>
              <a:rPr lang="en-IN" sz="1000" dirty="0"/>
              <a:t>import static </a:t>
            </a:r>
            <a:r>
              <a:rPr lang="en-IN" sz="1000" dirty="0" err="1"/>
              <a:t>org.camunda.spin.DataFormats</a:t>
            </a:r>
            <a:r>
              <a:rPr lang="en-IN" sz="1000" dirty="0" smtClean="0"/>
              <a:t>.*;</a:t>
            </a:r>
            <a:endParaRPr lang="en-IN" sz="1000" dirty="0"/>
          </a:p>
          <a:p>
            <a:pPr marL="800100" lvl="1" indent="-342900" algn="l">
              <a:buFont typeface="Wingdings" pitchFamily="2" charset="2"/>
              <a:buChar char="ü"/>
            </a:pPr>
            <a:r>
              <a:rPr lang="en-IN" sz="1000" dirty="0" err="1"/>
              <a:t>SpinJsonNode</a:t>
            </a:r>
            <a:r>
              <a:rPr lang="en-IN" sz="1000" dirty="0"/>
              <a:t> </a:t>
            </a:r>
            <a:r>
              <a:rPr lang="en-IN" sz="1000" dirty="0" err="1"/>
              <a:t>json</a:t>
            </a:r>
            <a:r>
              <a:rPr lang="en-IN" sz="1000" dirty="0"/>
              <a:t> = S(reader, </a:t>
            </a:r>
            <a:r>
              <a:rPr lang="en-IN" sz="1000" dirty="0" err="1"/>
              <a:t>json</a:t>
            </a:r>
            <a:r>
              <a:rPr lang="en-IN" sz="1000" dirty="0" smtClean="0"/>
              <a:t>());</a:t>
            </a:r>
          </a:p>
          <a:p>
            <a:pPr marL="342900" indent="-342900" algn="l">
              <a:buFont typeface="Wingdings" pitchFamily="2" charset="2"/>
              <a:buChar char="ü"/>
            </a:pPr>
            <a:endParaRPr lang="en-IN" sz="1000" dirty="0" smtClean="0"/>
          </a:p>
          <a:p>
            <a:pPr marL="342900" indent="-342900" algn="l">
              <a:buFont typeface="Wingdings" pitchFamily="2" charset="2"/>
              <a:buChar char="ü"/>
            </a:pPr>
            <a:r>
              <a:rPr lang="en-IN" sz="1400" dirty="0"/>
              <a:t>Reading JSON Properties</a:t>
            </a:r>
          </a:p>
          <a:p>
            <a:pPr marL="800100" lvl="1" indent="-342900" algn="l">
              <a:buFont typeface="Wingdings" pitchFamily="2" charset="2"/>
              <a:buChar char="ü"/>
            </a:pPr>
            <a:r>
              <a:rPr lang="en-IN" sz="1000" dirty="0"/>
              <a:t>import static </a:t>
            </a:r>
            <a:r>
              <a:rPr lang="en-IN" sz="1000" dirty="0" err="1"/>
              <a:t>org.camunda.spin.Spin</a:t>
            </a:r>
            <a:r>
              <a:rPr lang="en-IN" sz="1000" dirty="0"/>
              <a:t>.*;</a:t>
            </a:r>
          </a:p>
          <a:p>
            <a:pPr marL="800100" lvl="1" indent="-342900" algn="l">
              <a:buFont typeface="Wingdings" pitchFamily="2" charset="2"/>
              <a:buChar char="ü"/>
            </a:pPr>
            <a:endParaRPr lang="en-IN" sz="1000" dirty="0"/>
          </a:p>
          <a:p>
            <a:pPr marL="800100" lvl="1" indent="-342900" algn="l">
              <a:buFont typeface="Wingdings" pitchFamily="2" charset="2"/>
              <a:buChar char="ü"/>
            </a:pPr>
            <a:r>
              <a:rPr lang="en-IN" sz="1000" dirty="0" err="1"/>
              <a:t>SpinJsonNode</a:t>
            </a:r>
            <a:r>
              <a:rPr lang="en-IN" sz="1000" dirty="0"/>
              <a:t> </a:t>
            </a:r>
            <a:r>
              <a:rPr lang="en-IN" sz="1000" dirty="0" err="1"/>
              <a:t>json</a:t>
            </a:r>
            <a:r>
              <a:rPr lang="en-IN" sz="1000" dirty="0"/>
              <a:t> = JSON("{\"customer\": \"Kermit\"}");</a:t>
            </a:r>
          </a:p>
          <a:p>
            <a:pPr marL="800100" lvl="1" indent="-342900" algn="l">
              <a:buFont typeface="Wingdings" pitchFamily="2" charset="2"/>
              <a:buChar char="ü"/>
            </a:pPr>
            <a:r>
              <a:rPr lang="en-IN" sz="1000" dirty="0" err="1"/>
              <a:t>SpinJsonNode</a:t>
            </a:r>
            <a:r>
              <a:rPr lang="en-IN" sz="1000" dirty="0"/>
              <a:t> </a:t>
            </a:r>
            <a:r>
              <a:rPr lang="en-IN" sz="1000" dirty="0" err="1"/>
              <a:t>customerProperty</a:t>
            </a:r>
            <a:r>
              <a:rPr lang="en-IN" sz="1000" dirty="0"/>
              <a:t> = </a:t>
            </a:r>
            <a:r>
              <a:rPr lang="en-IN" sz="1000" dirty="0" err="1"/>
              <a:t>json.prop</a:t>
            </a:r>
            <a:r>
              <a:rPr lang="en-IN" sz="1000" dirty="0"/>
              <a:t>("customer");</a:t>
            </a:r>
          </a:p>
          <a:p>
            <a:pPr marL="800100" lvl="1" indent="-342900" algn="l">
              <a:buFont typeface="Wingdings" pitchFamily="2" charset="2"/>
              <a:buChar char="ü"/>
            </a:pPr>
            <a:r>
              <a:rPr lang="en-IN" sz="1000" dirty="0"/>
              <a:t>String </a:t>
            </a:r>
            <a:r>
              <a:rPr lang="en-IN" sz="1000" dirty="0" err="1"/>
              <a:t>customerName</a:t>
            </a:r>
            <a:r>
              <a:rPr lang="en-IN" sz="1000" dirty="0"/>
              <a:t> = </a:t>
            </a:r>
            <a:r>
              <a:rPr lang="en-IN" sz="1000" dirty="0" err="1"/>
              <a:t>customerProperty.stringValue</a:t>
            </a:r>
            <a:r>
              <a:rPr lang="en-IN" sz="1000" dirty="0" smtClean="0"/>
              <a:t>();</a:t>
            </a:r>
          </a:p>
          <a:p>
            <a:pPr marL="800100" lvl="1" indent="-342900" algn="l">
              <a:buFont typeface="Wingdings" pitchFamily="2" charset="2"/>
              <a:buChar char="ü"/>
            </a:pPr>
            <a:endParaRPr lang="en-IN" sz="1000" dirty="0"/>
          </a:p>
          <a:p>
            <a:pPr marL="342900" indent="-342900" algn="l">
              <a:buFont typeface="Wingdings" pitchFamily="2" charset="2"/>
              <a:buChar char="ü"/>
            </a:pPr>
            <a:r>
              <a:rPr lang="en-IN" sz="1400" dirty="0"/>
              <a:t>Writing to a Writer</a:t>
            </a:r>
          </a:p>
          <a:p>
            <a:pPr marL="800100" lvl="1" indent="-342900" algn="l">
              <a:buFont typeface="Wingdings" pitchFamily="2" charset="2"/>
              <a:buChar char="ü"/>
            </a:pPr>
            <a:r>
              <a:rPr lang="en-IN" sz="1000" dirty="0"/>
              <a:t>import static </a:t>
            </a:r>
            <a:r>
              <a:rPr lang="en-IN" sz="1000" dirty="0" err="1"/>
              <a:t>org.camunda.spin.Spin.JSON</a:t>
            </a:r>
            <a:r>
              <a:rPr lang="en-IN" sz="1000" dirty="0"/>
              <a:t>;</a:t>
            </a:r>
          </a:p>
          <a:p>
            <a:pPr marL="800100" lvl="1" indent="-342900" algn="l">
              <a:buFont typeface="Wingdings" pitchFamily="2" charset="2"/>
              <a:buChar char="ü"/>
            </a:pPr>
            <a:endParaRPr lang="en-IN" sz="1000" dirty="0"/>
          </a:p>
          <a:p>
            <a:pPr marL="800100" lvl="1" indent="-342900" algn="l">
              <a:buFont typeface="Wingdings" pitchFamily="2" charset="2"/>
              <a:buChar char="ü"/>
            </a:pPr>
            <a:r>
              <a:rPr lang="en-IN" sz="1000" dirty="0" err="1"/>
              <a:t>SpinJsonNode</a:t>
            </a:r>
            <a:r>
              <a:rPr lang="en-IN" sz="1000" dirty="0"/>
              <a:t> </a:t>
            </a:r>
            <a:r>
              <a:rPr lang="en-IN" sz="1000" dirty="0" err="1"/>
              <a:t>jsonNode</a:t>
            </a:r>
            <a:r>
              <a:rPr lang="en-IN" sz="1000" dirty="0"/>
              <a:t> = JSON("{\"customer\": \"Kermit</a:t>
            </a:r>
            <a:r>
              <a:rPr lang="en-IN" sz="1000" dirty="0" smtClean="0"/>
              <a:t>\"}");</a:t>
            </a:r>
            <a:endParaRPr lang="en-IN" sz="1000" dirty="0"/>
          </a:p>
          <a:p>
            <a:pPr marL="800100" lvl="1" indent="-342900" algn="l">
              <a:buFont typeface="Wingdings" pitchFamily="2" charset="2"/>
              <a:buChar char="ü"/>
            </a:pPr>
            <a:r>
              <a:rPr lang="en-IN" sz="1000" dirty="0" err="1"/>
              <a:t>StringWriter</a:t>
            </a:r>
            <a:r>
              <a:rPr lang="en-IN" sz="1000" dirty="0"/>
              <a:t> writer = </a:t>
            </a:r>
            <a:r>
              <a:rPr lang="en-IN" sz="1000" dirty="0" err="1"/>
              <a:t>jsonNode.writeToWriter</a:t>
            </a:r>
            <a:r>
              <a:rPr lang="en-IN" sz="1000" dirty="0"/>
              <a:t>(new </a:t>
            </a:r>
            <a:r>
              <a:rPr lang="en-IN" sz="1000" dirty="0" err="1"/>
              <a:t>StringWriter</a:t>
            </a:r>
            <a:r>
              <a:rPr lang="en-IN" sz="1000" dirty="0"/>
              <a:t>());</a:t>
            </a:r>
          </a:p>
        </p:txBody>
      </p:sp>
    </p:spTree>
    <p:extLst>
      <p:ext uri="{BB962C8B-B14F-4D97-AF65-F5344CB8AC3E}">
        <p14:creationId xmlns:p14="http://schemas.microsoft.com/office/powerpoint/2010/main" val="351475293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2800" b="0" dirty="0">
                <a:effectLst/>
              </a:rPr>
              <a:t>Mapping JSON to Java</a:t>
            </a:r>
            <a:endParaRPr lang="en-IN" sz="2700" dirty="0"/>
          </a:p>
        </p:txBody>
      </p:sp>
      <p:sp>
        <p:nvSpPr>
          <p:cNvPr id="5" name="Subtitle 4"/>
          <p:cNvSpPr>
            <a:spLocks noGrp="1"/>
          </p:cNvSpPr>
          <p:nvPr>
            <p:ph type="subTitle" idx="1"/>
          </p:nvPr>
        </p:nvSpPr>
        <p:spPr>
          <a:xfrm>
            <a:off x="683568" y="764704"/>
            <a:ext cx="8280920" cy="4968553"/>
          </a:xfrm>
        </p:spPr>
        <p:txBody>
          <a:bodyPr>
            <a:normAutofit/>
          </a:bodyPr>
          <a:lstStyle/>
          <a:p>
            <a:pPr marL="342900" indent="-342900" algn="l">
              <a:buFont typeface="Wingdings" pitchFamily="2" charset="2"/>
              <a:buChar char="ü"/>
            </a:pPr>
            <a:r>
              <a:rPr lang="en-IN" sz="1400" dirty="0"/>
              <a:t>We can map a JSON object {"name" : "Kermit"} to an instance of Customer as follows</a:t>
            </a:r>
            <a:r>
              <a:rPr lang="en-IN" sz="1400" dirty="0" smtClean="0"/>
              <a:t>:</a:t>
            </a:r>
            <a:endParaRPr lang="en-IN" sz="1400" dirty="0"/>
          </a:p>
          <a:p>
            <a:pPr marL="800100" lvl="1" indent="-342900" algn="l">
              <a:buFont typeface="Wingdings" pitchFamily="2" charset="2"/>
              <a:buChar char="ü"/>
            </a:pPr>
            <a:r>
              <a:rPr lang="en-IN" sz="1000" dirty="0"/>
              <a:t>import static </a:t>
            </a:r>
            <a:r>
              <a:rPr lang="en-IN" sz="1000" dirty="0" err="1"/>
              <a:t>org.camunda.spin.Spin.JSON</a:t>
            </a:r>
            <a:r>
              <a:rPr lang="en-IN" sz="1000" dirty="0"/>
              <a:t>;</a:t>
            </a:r>
          </a:p>
          <a:p>
            <a:pPr marL="800100" lvl="1" indent="-342900" algn="l">
              <a:buFont typeface="Wingdings" pitchFamily="2" charset="2"/>
              <a:buChar char="ü"/>
            </a:pPr>
            <a:endParaRPr lang="en-IN" sz="1000" dirty="0"/>
          </a:p>
          <a:p>
            <a:pPr marL="800100" lvl="1" indent="-342900" algn="l">
              <a:buFont typeface="Wingdings" pitchFamily="2" charset="2"/>
              <a:buChar char="ü"/>
            </a:pPr>
            <a:r>
              <a:rPr lang="en-IN" sz="1000" dirty="0"/>
              <a:t>Customer </a:t>
            </a:r>
            <a:r>
              <a:rPr lang="en-IN" sz="1000" dirty="0" err="1"/>
              <a:t>customer</a:t>
            </a:r>
            <a:r>
              <a:rPr lang="en-IN" sz="1000" dirty="0"/>
              <a:t> = JSON("{\"customer\": \"Kermit\"}").</a:t>
            </a:r>
            <a:r>
              <a:rPr lang="en-IN" sz="1000" dirty="0" err="1"/>
              <a:t>mapTo</a:t>
            </a:r>
            <a:r>
              <a:rPr lang="en-IN" sz="1000" dirty="0"/>
              <a:t>(</a:t>
            </a:r>
            <a:r>
              <a:rPr lang="en-IN" sz="1000" dirty="0" err="1"/>
              <a:t>Customer.class</a:t>
            </a:r>
            <a:r>
              <a:rPr lang="en-IN" sz="1000" dirty="0" smtClean="0"/>
              <a:t>);</a:t>
            </a:r>
          </a:p>
          <a:p>
            <a:pPr marL="800100" lvl="1" indent="-342900" algn="l">
              <a:buFont typeface="Wingdings" pitchFamily="2" charset="2"/>
              <a:buChar char="ü"/>
            </a:pPr>
            <a:endParaRPr lang="en-IN" sz="1000" dirty="0"/>
          </a:p>
          <a:p>
            <a:pPr marL="342900" indent="-342900" algn="l">
              <a:buFont typeface="Wingdings" pitchFamily="2" charset="2"/>
              <a:buChar char="ü"/>
            </a:pPr>
            <a:r>
              <a:rPr lang="en-IN" sz="1400" dirty="0"/>
              <a:t>Mapping Java to </a:t>
            </a:r>
            <a:r>
              <a:rPr lang="en-IN" sz="1400" dirty="0" smtClean="0"/>
              <a:t>JSON: </a:t>
            </a:r>
          </a:p>
          <a:p>
            <a:pPr marL="800100" lvl="1" indent="-342900" algn="l">
              <a:buFont typeface="Wingdings" pitchFamily="2" charset="2"/>
              <a:buChar char="ü"/>
            </a:pPr>
            <a:r>
              <a:rPr lang="en-IN" sz="1000" dirty="0"/>
              <a:t>We can map the customer back to JSON as follows:</a:t>
            </a:r>
          </a:p>
          <a:p>
            <a:pPr marL="800100" lvl="1" indent="-342900" algn="l">
              <a:buFont typeface="Wingdings" pitchFamily="2" charset="2"/>
              <a:buChar char="ü"/>
            </a:pPr>
            <a:endParaRPr lang="en-IN" sz="1000" dirty="0"/>
          </a:p>
          <a:p>
            <a:pPr marL="800100" lvl="1" indent="-342900" algn="l">
              <a:buFont typeface="Wingdings" pitchFamily="2" charset="2"/>
              <a:buChar char="ü"/>
            </a:pPr>
            <a:r>
              <a:rPr lang="en-IN" sz="1000" dirty="0"/>
              <a:t>import static </a:t>
            </a:r>
            <a:r>
              <a:rPr lang="en-IN" sz="1000" dirty="0" err="1"/>
              <a:t>org.camunda.spin.Spin.JSON</a:t>
            </a:r>
            <a:r>
              <a:rPr lang="en-IN" sz="1000" dirty="0"/>
              <a:t>;</a:t>
            </a:r>
          </a:p>
          <a:p>
            <a:pPr marL="800100" lvl="1" indent="-342900" algn="l">
              <a:buFont typeface="Wingdings" pitchFamily="2" charset="2"/>
              <a:buChar char="ü"/>
            </a:pPr>
            <a:endParaRPr lang="en-IN" sz="1000" dirty="0"/>
          </a:p>
          <a:p>
            <a:pPr marL="800100" lvl="1" indent="-342900" algn="l">
              <a:buFont typeface="Wingdings" pitchFamily="2" charset="2"/>
              <a:buChar char="ü"/>
            </a:pPr>
            <a:r>
              <a:rPr lang="en-IN" sz="1000" dirty="0"/>
              <a:t>String </a:t>
            </a:r>
            <a:r>
              <a:rPr lang="en-IN" sz="1000" dirty="0" err="1"/>
              <a:t>json</a:t>
            </a:r>
            <a:r>
              <a:rPr lang="en-IN" sz="1000" dirty="0"/>
              <a:t> = JSON(customer).</a:t>
            </a:r>
            <a:r>
              <a:rPr lang="en-IN" sz="1000" dirty="0" err="1"/>
              <a:t>toString</a:t>
            </a:r>
            <a:r>
              <a:rPr lang="en-IN" sz="1000" dirty="0" smtClean="0"/>
              <a:t>();</a:t>
            </a:r>
          </a:p>
          <a:p>
            <a:pPr marL="800100" lvl="1" indent="-342900" algn="l">
              <a:buFont typeface="Wingdings" pitchFamily="2" charset="2"/>
              <a:buChar char="ü"/>
            </a:pPr>
            <a:endParaRPr lang="en-IN" sz="1000" dirty="0"/>
          </a:p>
          <a:p>
            <a:pPr marL="342900" indent="-342900" algn="l">
              <a:buFont typeface="Wingdings" pitchFamily="2" charset="2"/>
              <a:buChar char="ü"/>
            </a:pPr>
            <a:r>
              <a:rPr lang="en-IN" sz="1400" dirty="0"/>
              <a:t>Mapping to Generic </a:t>
            </a:r>
            <a:r>
              <a:rPr lang="en-IN" sz="1400" dirty="0" smtClean="0"/>
              <a:t>Types</a:t>
            </a:r>
            <a:endParaRPr lang="en-IN" sz="1400" dirty="0"/>
          </a:p>
          <a:p>
            <a:pPr marL="800100" lvl="1" indent="-342900" algn="l">
              <a:buFont typeface="Wingdings" pitchFamily="2" charset="2"/>
              <a:buChar char="ü"/>
            </a:pPr>
            <a:r>
              <a:rPr lang="en-IN" sz="1000" dirty="0"/>
              <a:t>import static </a:t>
            </a:r>
            <a:r>
              <a:rPr lang="en-IN" sz="1000" dirty="0" err="1"/>
              <a:t>org.camunda.spin.Spin.JSON</a:t>
            </a:r>
            <a:r>
              <a:rPr lang="en-IN" sz="1000" dirty="0"/>
              <a:t>; </a:t>
            </a:r>
            <a:endParaRPr lang="en-IN" sz="1000" dirty="0" smtClean="0"/>
          </a:p>
          <a:p>
            <a:pPr marL="800100" lvl="1" indent="-342900" algn="l">
              <a:buFont typeface="Wingdings" pitchFamily="2" charset="2"/>
              <a:buChar char="ü"/>
            </a:pPr>
            <a:r>
              <a:rPr lang="en-IN" sz="1000" dirty="0" smtClean="0"/>
              <a:t>String </a:t>
            </a:r>
            <a:r>
              <a:rPr lang="en-IN" sz="1000" dirty="0" err="1"/>
              <a:t>json</a:t>
            </a:r>
            <a:r>
              <a:rPr lang="en-IN" sz="1000" dirty="0"/>
              <a:t> = "[{\"customer\": \"Kermit\"}, {\"customer\": \"Kermit\"}]" </a:t>
            </a:r>
            <a:endParaRPr lang="en-IN" sz="1000" dirty="0" smtClean="0"/>
          </a:p>
          <a:p>
            <a:pPr marL="800100" lvl="1" indent="-342900" algn="l">
              <a:buFont typeface="Wingdings" pitchFamily="2" charset="2"/>
              <a:buChar char="ü"/>
            </a:pPr>
            <a:r>
              <a:rPr lang="en-IN" sz="1000" dirty="0" smtClean="0"/>
              <a:t>List&lt;Customer</a:t>
            </a:r>
            <a:r>
              <a:rPr lang="en-IN" sz="1000" dirty="0"/>
              <a:t>&gt; customers = JSON(</a:t>
            </a:r>
            <a:r>
              <a:rPr lang="en-IN" sz="1000" dirty="0" err="1"/>
              <a:t>json</a:t>
            </a:r>
            <a:r>
              <a:rPr lang="en-IN" sz="1000" dirty="0"/>
              <a:t>).</a:t>
            </a:r>
            <a:r>
              <a:rPr lang="en-IN" sz="1000" dirty="0" err="1"/>
              <a:t>mapTo</a:t>
            </a:r>
            <a:r>
              <a:rPr lang="en-IN" sz="1000" dirty="0"/>
              <a:t>("</a:t>
            </a:r>
            <a:r>
              <a:rPr lang="en-IN" sz="1000" dirty="0" err="1"/>
              <a:t>java.util.ArrayList</a:t>
            </a:r>
            <a:r>
              <a:rPr lang="en-IN" sz="1000" dirty="0"/>
              <a:t>&lt;</a:t>
            </a:r>
            <a:r>
              <a:rPr lang="en-IN" sz="1000" dirty="0" err="1"/>
              <a:t>somepackage.Customer</a:t>
            </a:r>
            <a:r>
              <a:rPr lang="en-IN" sz="1000" dirty="0"/>
              <a:t>&gt;");</a:t>
            </a:r>
          </a:p>
        </p:txBody>
      </p:sp>
    </p:spTree>
    <p:extLst>
      <p:ext uri="{BB962C8B-B14F-4D97-AF65-F5344CB8AC3E}">
        <p14:creationId xmlns:p14="http://schemas.microsoft.com/office/powerpoint/2010/main" val="292279343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2</a:t>
            </a:r>
            <a:r>
              <a:rPr lang="en-IN" dirty="0"/>
              <a:t/>
            </a:r>
            <a:br>
              <a:rPr lang="en-IN" dirty="0"/>
            </a:br>
            <a:r>
              <a:rPr lang="en-IN" sz="2700" dirty="0" smtClean="0"/>
              <a:t>(External Task)</a:t>
            </a:r>
            <a:endParaRPr lang="en-IN" sz="2700" dirty="0"/>
          </a:p>
        </p:txBody>
      </p:sp>
      <p:sp>
        <p:nvSpPr>
          <p:cNvPr id="5" name="Subtitle 4"/>
          <p:cNvSpPr>
            <a:spLocks noGrp="1"/>
          </p:cNvSpPr>
          <p:nvPr>
            <p:ph type="subTitle" idx="1"/>
          </p:nvPr>
        </p:nvSpPr>
        <p:spPr>
          <a:xfrm>
            <a:off x="611560" y="1844825"/>
            <a:ext cx="8352928" cy="3888432"/>
          </a:xfrm>
        </p:spPr>
        <p:txBody>
          <a:bodyPr>
            <a:normAutofit/>
          </a:bodyPr>
          <a:lstStyle/>
          <a:p>
            <a:pPr marL="342900" indent="-342900" algn="l">
              <a:buFont typeface="Wingdings" pitchFamily="2" charset="2"/>
              <a:buChar char="ü"/>
            </a:pPr>
            <a:r>
              <a:rPr lang="en-US" sz="2000" dirty="0"/>
              <a:t>External tasks: Providing a unit of work in a list that can be polled by </a:t>
            </a:r>
            <a:r>
              <a:rPr lang="en-US" sz="2000" dirty="0" smtClean="0"/>
              <a:t>workers</a:t>
            </a:r>
          </a:p>
          <a:p>
            <a:pPr marL="342900" indent="-342900" algn="l">
              <a:buFont typeface="Wingdings" pitchFamily="2" charset="2"/>
              <a:buChar char="ü"/>
            </a:pPr>
            <a:endParaRPr lang="en-US" sz="2000" dirty="0"/>
          </a:p>
          <a:p>
            <a:pPr marL="342900" indent="-342900" algn="l">
              <a:buFont typeface="Wingdings" pitchFamily="2" charset="2"/>
              <a:buChar char="ü"/>
            </a:pPr>
            <a:endParaRPr lang="en-IN" sz="2000" dirty="0" smtClean="0"/>
          </a:p>
        </p:txBody>
      </p:sp>
      <p:pic>
        <p:nvPicPr>
          <p:cNvPr id="1026" name="Picture 2" descr="https://docs.camunda.org/manual/7.21/user-guide/process-engine/img/external-task-patte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6841375" cy="403244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5125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404665"/>
            <a:ext cx="7774632" cy="792088"/>
          </a:xfrm>
        </p:spPr>
        <p:txBody>
          <a:bodyPr anchor="t">
            <a:normAutofit/>
          </a:bodyPr>
          <a:lstStyle/>
          <a:p>
            <a:pPr algn="ctr"/>
            <a:r>
              <a:rPr lang="en-IN" sz="3200" dirty="0" smtClean="0"/>
              <a:t>External Task</a:t>
            </a:r>
            <a:endParaRPr lang="en-IN" sz="3200" dirty="0"/>
          </a:p>
        </p:txBody>
      </p:sp>
      <p:sp>
        <p:nvSpPr>
          <p:cNvPr id="5" name="Subtitle 4"/>
          <p:cNvSpPr>
            <a:spLocks noGrp="1"/>
          </p:cNvSpPr>
          <p:nvPr>
            <p:ph type="subTitle" idx="1"/>
          </p:nvPr>
        </p:nvSpPr>
        <p:spPr>
          <a:xfrm>
            <a:off x="467544" y="1340768"/>
            <a:ext cx="8496944" cy="4392489"/>
          </a:xfrm>
        </p:spPr>
        <p:txBody>
          <a:bodyPr>
            <a:normAutofit/>
          </a:bodyPr>
          <a:lstStyle/>
          <a:p>
            <a:pPr marL="342900" indent="-342900" algn="l">
              <a:buFont typeface="Wingdings" pitchFamily="2" charset="2"/>
              <a:buChar char="ü"/>
            </a:pPr>
            <a:r>
              <a:rPr lang="en-US" sz="2000" dirty="0"/>
              <a:t>Process Engine: </a:t>
            </a:r>
            <a:endParaRPr lang="en-US" sz="2000" dirty="0" smtClean="0"/>
          </a:p>
          <a:p>
            <a:pPr marL="800100" lvl="1" indent="-342900" algn="l">
              <a:buFont typeface="Wingdings" pitchFamily="2" charset="2"/>
              <a:buChar char="ü"/>
            </a:pPr>
            <a:r>
              <a:rPr lang="en-US" sz="1600" dirty="0" smtClean="0"/>
              <a:t>Creation </a:t>
            </a:r>
            <a:r>
              <a:rPr lang="en-US" sz="1600" dirty="0"/>
              <a:t>of an external task instance</a:t>
            </a:r>
          </a:p>
          <a:p>
            <a:pPr marL="342900" indent="-342900" algn="l">
              <a:buFont typeface="Wingdings" pitchFamily="2" charset="2"/>
              <a:buChar char="ü"/>
            </a:pPr>
            <a:r>
              <a:rPr lang="en-US" sz="2000" dirty="0"/>
              <a:t>External Worker: </a:t>
            </a:r>
            <a:endParaRPr lang="en-US" sz="2000" dirty="0" smtClean="0"/>
          </a:p>
          <a:p>
            <a:pPr marL="800100" lvl="1" indent="-342900" algn="l">
              <a:buFont typeface="Wingdings" pitchFamily="2" charset="2"/>
              <a:buChar char="ü"/>
            </a:pPr>
            <a:r>
              <a:rPr lang="en-US" sz="1600" dirty="0" smtClean="0"/>
              <a:t>Fetch </a:t>
            </a:r>
            <a:r>
              <a:rPr lang="en-US" sz="1600" dirty="0"/>
              <a:t>and lock external tasks</a:t>
            </a:r>
          </a:p>
          <a:p>
            <a:pPr marL="342900" indent="-342900" algn="l">
              <a:buFont typeface="Wingdings" pitchFamily="2" charset="2"/>
              <a:buChar char="ü"/>
            </a:pPr>
            <a:r>
              <a:rPr lang="en-US" sz="2000" dirty="0"/>
              <a:t>External Worker &amp; Process Engine: </a:t>
            </a:r>
            <a:endParaRPr lang="en-US" sz="2000" dirty="0" smtClean="0"/>
          </a:p>
          <a:p>
            <a:pPr marL="800100" lvl="1" indent="-342900" algn="l">
              <a:buFont typeface="Wingdings" pitchFamily="2" charset="2"/>
              <a:buChar char="ü"/>
            </a:pPr>
            <a:r>
              <a:rPr lang="en-US" sz="1600" dirty="0" smtClean="0"/>
              <a:t>Complete </a:t>
            </a:r>
            <a:r>
              <a:rPr lang="en-US" sz="1600" dirty="0"/>
              <a:t>external task </a:t>
            </a:r>
            <a:r>
              <a:rPr lang="en-US" sz="1600" dirty="0" smtClean="0"/>
              <a:t>instance</a:t>
            </a:r>
          </a:p>
          <a:p>
            <a:pPr marL="800100" lvl="1" indent="-342900" algn="l">
              <a:buFont typeface="Wingdings" pitchFamily="2" charset="2"/>
              <a:buChar char="ü"/>
            </a:pPr>
            <a:endParaRPr lang="en-US" sz="1600" dirty="0"/>
          </a:p>
          <a:p>
            <a:pPr marL="800100" lvl="1" indent="-342900" algn="l">
              <a:buFont typeface="Wingdings" pitchFamily="2" charset="2"/>
              <a:buChar char="ü"/>
            </a:pPr>
            <a:endParaRPr lang="en-IN" sz="1600" dirty="0" smtClean="0"/>
          </a:p>
        </p:txBody>
      </p:sp>
    </p:spTree>
    <p:extLst>
      <p:ext uri="{BB962C8B-B14F-4D97-AF65-F5344CB8AC3E}">
        <p14:creationId xmlns:p14="http://schemas.microsoft.com/office/powerpoint/2010/main" val="1357211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Tasklist</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Web application provided by Camunda Server.</a:t>
            </a:r>
          </a:p>
          <a:p>
            <a:pPr marL="342900" indent="-342900" algn="l">
              <a:buFont typeface="Wingdings" pitchFamily="2" charset="2"/>
              <a:buChar char="ü"/>
            </a:pPr>
            <a:r>
              <a:rPr lang="en-US" sz="2000" dirty="0"/>
              <a:t>It helps to start the deployed process.</a:t>
            </a:r>
          </a:p>
          <a:p>
            <a:pPr marL="342900" indent="-342900" algn="l">
              <a:buFont typeface="Wingdings" pitchFamily="2" charset="2"/>
              <a:buChar char="ü"/>
            </a:pPr>
            <a:r>
              <a:rPr lang="en-US" sz="2000" dirty="0"/>
              <a:t>It shows the process to particular user.</a:t>
            </a:r>
          </a:p>
          <a:p>
            <a:pPr marL="342900" indent="-342900" algn="l">
              <a:buFont typeface="Wingdings" pitchFamily="2" charset="2"/>
              <a:buChar char="ü"/>
            </a:pPr>
            <a:r>
              <a:rPr lang="en-US" sz="2000" dirty="0"/>
              <a:t>If there is any user task, it will wait for user to complete.</a:t>
            </a:r>
          </a:p>
          <a:p>
            <a:pPr marL="342900" indent="-342900" algn="l">
              <a:buFont typeface="Wingdings" pitchFamily="2" charset="2"/>
              <a:buChar char="ü"/>
            </a:pPr>
            <a:r>
              <a:rPr lang="en-US" sz="2000" dirty="0"/>
              <a:t>Authorized user can claim a process.</a:t>
            </a:r>
          </a:p>
          <a:p>
            <a:pPr marL="342900" indent="-342900" algn="l">
              <a:buFont typeface="Wingdings" pitchFamily="2" charset="2"/>
              <a:buChar char="ü"/>
            </a:pPr>
            <a:r>
              <a:rPr lang="en-US" sz="2000" dirty="0"/>
              <a:t>It shows personalized view based on permission.</a:t>
            </a:r>
          </a:p>
        </p:txBody>
      </p:sp>
    </p:spTree>
    <p:extLst>
      <p:ext uri="{BB962C8B-B14F-4D97-AF65-F5344CB8AC3E}">
        <p14:creationId xmlns:p14="http://schemas.microsoft.com/office/powerpoint/2010/main" val="5066467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44624"/>
            <a:ext cx="7774632" cy="792088"/>
          </a:xfrm>
        </p:spPr>
        <p:txBody>
          <a:bodyPr anchor="t">
            <a:normAutofit/>
          </a:bodyPr>
          <a:lstStyle/>
          <a:p>
            <a:pPr algn="ctr"/>
            <a:r>
              <a:rPr lang="en-IN" sz="3200" dirty="0" smtClean="0"/>
              <a:t>External Task</a:t>
            </a:r>
            <a:endParaRPr lang="en-IN" sz="3200" dirty="0"/>
          </a:p>
        </p:txBody>
      </p:sp>
      <p:sp>
        <p:nvSpPr>
          <p:cNvPr id="5" name="Subtitle 4"/>
          <p:cNvSpPr>
            <a:spLocks noGrp="1"/>
          </p:cNvSpPr>
          <p:nvPr>
            <p:ph type="subTitle" idx="1"/>
          </p:nvPr>
        </p:nvSpPr>
        <p:spPr>
          <a:xfrm>
            <a:off x="323528" y="620688"/>
            <a:ext cx="8640960" cy="4680519"/>
          </a:xfrm>
        </p:spPr>
        <p:txBody>
          <a:bodyPr>
            <a:normAutofit fontScale="77500" lnSpcReduction="20000"/>
          </a:bodyPr>
          <a:lstStyle/>
          <a:p>
            <a:pPr marL="342900" indent="-342900" algn="l">
              <a:buFont typeface="Wingdings" pitchFamily="2" charset="2"/>
              <a:buChar char="ü"/>
            </a:pPr>
            <a:r>
              <a:rPr lang="en-US" sz="2000" dirty="0" smtClean="0"/>
              <a:t>External Task Process (Task Publisher/Provide)</a:t>
            </a:r>
          </a:p>
          <a:p>
            <a:pPr marL="800100" lvl="1" indent="-342900" algn="l">
              <a:buFont typeface="Wingdings" pitchFamily="2" charset="2"/>
              <a:buChar char="ü"/>
            </a:pPr>
            <a:r>
              <a:rPr lang="en-US" sz="1600" dirty="0" smtClean="0"/>
              <a:t>Create a Service Task with external task topic name, </a:t>
            </a:r>
          </a:p>
          <a:p>
            <a:pPr marL="800100" lvl="1" indent="-342900" algn="l">
              <a:buFont typeface="Wingdings" pitchFamily="2" charset="2"/>
              <a:buChar char="ü"/>
            </a:pPr>
            <a:r>
              <a:rPr lang="en-US" sz="1600" dirty="0" smtClean="0"/>
              <a:t>ex: </a:t>
            </a:r>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External Task Client (Task Subscriber)</a:t>
            </a:r>
            <a:endParaRPr lang="en-IN" sz="1200" dirty="0"/>
          </a:p>
          <a:p>
            <a:pPr marL="800100" lvl="1" indent="-342900" algn="l">
              <a:buFont typeface="Wingdings" pitchFamily="2" charset="2"/>
              <a:buChar char="ü"/>
            </a:pPr>
            <a:r>
              <a:rPr lang="en-IN" sz="1600" dirty="0" smtClean="0"/>
              <a:t>Step 1 – Dependency</a:t>
            </a:r>
          </a:p>
          <a:p>
            <a:pPr marL="1257300" lvl="2" indent="-342900" algn="l">
              <a:buFont typeface="Wingdings" pitchFamily="2" charset="2"/>
              <a:buChar char="ü"/>
            </a:pPr>
            <a:r>
              <a:rPr lang="en-IN" sz="1400" dirty="0" smtClean="0"/>
              <a:t>&lt;</a:t>
            </a:r>
            <a:r>
              <a:rPr lang="en-IN" sz="1400" dirty="0"/>
              <a:t>dependency&gt;</a:t>
            </a:r>
          </a:p>
          <a:p>
            <a:pPr marL="1257300" lvl="2" indent="-342900" algn="l">
              <a:buFont typeface="Wingdings" pitchFamily="2" charset="2"/>
              <a:buChar char="ü"/>
            </a:pPr>
            <a:r>
              <a:rPr lang="en-IN" sz="1400" dirty="0" smtClean="0"/>
              <a:t>&lt;</a:t>
            </a:r>
            <a:r>
              <a:rPr lang="en-IN" sz="1400" dirty="0" err="1"/>
              <a:t>groupId</a:t>
            </a:r>
            <a:r>
              <a:rPr lang="en-IN" sz="1400" dirty="0"/>
              <a:t>&gt;</a:t>
            </a:r>
            <a:r>
              <a:rPr lang="en-IN" sz="1400" dirty="0" err="1"/>
              <a:t>org.camunda.bpm.springboot</a:t>
            </a:r>
            <a:r>
              <a:rPr lang="en-IN" sz="1400" dirty="0"/>
              <a:t>&lt;/</a:t>
            </a:r>
            <a:r>
              <a:rPr lang="en-IN" sz="1400" dirty="0" err="1"/>
              <a:t>groupId</a:t>
            </a:r>
            <a:r>
              <a:rPr lang="en-IN" sz="1400" dirty="0"/>
              <a:t>&gt;</a:t>
            </a:r>
          </a:p>
          <a:p>
            <a:pPr marL="1257300" lvl="2" indent="-342900" algn="l">
              <a:buFont typeface="Wingdings" pitchFamily="2" charset="2"/>
              <a:buChar char="ü"/>
            </a:pPr>
            <a:r>
              <a:rPr lang="en-IN" sz="1400" dirty="0" smtClean="0"/>
              <a:t>&lt;</a:t>
            </a:r>
            <a:r>
              <a:rPr lang="en-IN" sz="1400" dirty="0" err="1"/>
              <a:t>artifactId</a:t>
            </a:r>
            <a:r>
              <a:rPr lang="en-IN" sz="1400" dirty="0"/>
              <a:t>&gt;</a:t>
            </a:r>
            <a:r>
              <a:rPr lang="en-IN" sz="1400" dirty="0" err="1"/>
              <a:t>camunda</a:t>
            </a:r>
            <a:r>
              <a:rPr lang="en-IN" sz="1400" dirty="0"/>
              <a:t>-</a:t>
            </a:r>
            <a:r>
              <a:rPr lang="en-IN" sz="1400" dirty="0" err="1"/>
              <a:t>bpm</a:t>
            </a:r>
            <a:r>
              <a:rPr lang="en-IN" sz="1400" dirty="0"/>
              <a:t>-spring-boot-starter-external-task-client&lt;/</a:t>
            </a:r>
            <a:r>
              <a:rPr lang="en-IN" sz="1400" dirty="0" err="1"/>
              <a:t>artifactId</a:t>
            </a:r>
            <a:r>
              <a:rPr lang="en-IN" sz="1400" dirty="0"/>
              <a:t>&gt;</a:t>
            </a:r>
          </a:p>
          <a:p>
            <a:pPr marL="1257300" lvl="2" indent="-342900" algn="l">
              <a:buFont typeface="Wingdings" pitchFamily="2" charset="2"/>
              <a:buChar char="ü"/>
            </a:pPr>
            <a:r>
              <a:rPr lang="en-IN" sz="1400" dirty="0" smtClean="0"/>
              <a:t>&lt;/</a:t>
            </a:r>
            <a:r>
              <a:rPr lang="en-IN" sz="1400" dirty="0"/>
              <a:t>dependency&gt;</a:t>
            </a:r>
          </a:p>
          <a:p>
            <a:pPr marL="800100" lvl="1" indent="-342900" algn="l">
              <a:buFont typeface="Wingdings" pitchFamily="2" charset="2"/>
              <a:buChar char="ü"/>
            </a:pPr>
            <a:r>
              <a:rPr lang="en-IN" sz="1600" dirty="0" smtClean="0"/>
              <a:t>Step 2 – External Task Provider Process engine and subscriber details</a:t>
            </a:r>
          </a:p>
          <a:p>
            <a:pPr marL="1257300" lvl="2" indent="-342900" algn="l">
              <a:buFont typeface="Wingdings" pitchFamily="2" charset="2"/>
              <a:buChar char="ü"/>
            </a:pPr>
            <a:r>
              <a:rPr lang="en-IN" sz="1400" dirty="0" err="1"/>
              <a:t>camunda.bpm.client</a:t>
            </a:r>
            <a:r>
              <a:rPr lang="en-IN" sz="1400" dirty="0"/>
              <a:t>:</a:t>
            </a:r>
          </a:p>
          <a:p>
            <a:pPr marL="1257300" lvl="2" indent="-342900" algn="l">
              <a:buFont typeface="Wingdings" pitchFamily="2" charset="2"/>
              <a:buChar char="ü"/>
            </a:pPr>
            <a:r>
              <a:rPr lang="en-IN" sz="1400" dirty="0"/>
              <a:t>  base-url: http://localhost:8080/engine-rest #URL of Process Engine</a:t>
            </a:r>
          </a:p>
          <a:p>
            <a:pPr marL="1257300" lvl="2" indent="-342900" algn="l">
              <a:buFont typeface="Wingdings" pitchFamily="2" charset="2"/>
              <a:buChar char="ü"/>
            </a:pPr>
            <a:r>
              <a:rPr lang="en-IN" sz="1400" dirty="0"/>
              <a:t>  lock-duration: 20000 # time in </a:t>
            </a:r>
            <a:r>
              <a:rPr lang="en-IN" sz="1400" dirty="0" err="1"/>
              <a:t>ms</a:t>
            </a:r>
            <a:r>
              <a:rPr lang="en-IN" sz="1400" dirty="0"/>
              <a:t> &amp; external task will be locked</a:t>
            </a:r>
          </a:p>
          <a:p>
            <a:pPr marL="1257300" lvl="2" indent="-342900" algn="l">
              <a:buFont typeface="Wingdings" pitchFamily="2" charset="2"/>
              <a:buChar char="ü"/>
            </a:pPr>
            <a:r>
              <a:rPr lang="en-IN" sz="1400" dirty="0"/>
              <a:t>  subscriptions:</a:t>
            </a:r>
          </a:p>
          <a:p>
            <a:pPr marL="1257300" lvl="2" indent="-342900" algn="l">
              <a:buFont typeface="Wingdings" pitchFamily="2" charset="2"/>
              <a:buChar char="ü"/>
            </a:pPr>
            <a:r>
              <a:rPr lang="en-IN" sz="1400" dirty="0"/>
              <a:t>    </a:t>
            </a:r>
            <a:r>
              <a:rPr lang="en-IN" sz="1400" dirty="0" err="1"/>
              <a:t>ratingProvider</a:t>
            </a:r>
            <a:r>
              <a:rPr lang="en-IN" sz="1400" dirty="0"/>
              <a:t>: </a:t>
            </a:r>
          </a:p>
          <a:p>
            <a:pPr marL="1257300" lvl="2" indent="-342900" algn="l">
              <a:buFont typeface="Wingdings" pitchFamily="2" charset="2"/>
              <a:buChar char="ü"/>
            </a:pPr>
            <a:r>
              <a:rPr lang="en-IN" sz="1400" dirty="0"/>
              <a:t>      variable-names: [] </a:t>
            </a:r>
          </a:p>
          <a:p>
            <a:pPr marL="1257300" lvl="2" indent="-342900" algn="l">
              <a:buFont typeface="Wingdings" pitchFamily="2" charset="2"/>
              <a:buChar char="ü"/>
            </a:pPr>
            <a:r>
              <a:rPr lang="en-IN" sz="1400" dirty="0"/>
              <a:t>      process-definition-key: </a:t>
            </a:r>
            <a:r>
              <a:rPr lang="en-IN" sz="1400" dirty="0" err="1"/>
              <a:t>externalTaskClientProcess</a:t>
            </a:r>
            <a:r>
              <a:rPr lang="en-IN" sz="1400" dirty="0"/>
              <a:t> </a:t>
            </a:r>
          </a:p>
          <a:p>
            <a:pPr marL="1257300" lvl="2" indent="-342900" algn="l">
              <a:buFont typeface="Wingdings" pitchFamily="2" charset="2"/>
              <a:buChar char="ü"/>
            </a:pPr>
            <a:r>
              <a:rPr lang="en-IN" sz="1400" dirty="0"/>
              <a:t>    </a:t>
            </a:r>
            <a:r>
              <a:rPr lang="en-IN" sz="1400" dirty="0" err="1"/>
              <a:t>candidateRating</a:t>
            </a:r>
            <a:r>
              <a:rPr lang="en-IN" sz="1400" dirty="0"/>
              <a:t>:</a:t>
            </a:r>
          </a:p>
          <a:p>
            <a:pPr marL="1257300" lvl="2" indent="-342900" algn="l">
              <a:buFont typeface="Wingdings" pitchFamily="2" charset="2"/>
              <a:buChar char="ü"/>
            </a:pPr>
            <a:r>
              <a:rPr lang="en-IN" sz="1400" dirty="0"/>
              <a:t>      variable-names: </a:t>
            </a:r>
            <a:r>
              <a:rPr lang="en-IN" sz="1400" dirty="0" err="1"/>
              <a:t>candidateScore</a:t>
            </a:r>
            <a:endParaRPr lang="en-IN" sz="1400" dirty="0"/>
          </a:p>
          <a:p>
            <a:pPr marL="1257300" lvl="2" indent="-342900" algn="l">
              <a:buFont typeface="Wingdings" pitchFamily="2" charset="2"/>
              <a:buChar char="ü"/>
            </a:pPr>
            <a:r>
              <a:rPr lang="en-IN" sz="1400" dirty="0"/>
              <a:t>      process-definition-key: </a:t>
            </a:r>
            <a:r>
              <a:rPr lang="en-IN" sz="1400" dirty="0" err="1"/>
              <a:t>externalTaskClientProcess</a:t>
            </a:r>
            <a:endParaRPr lang="en-IN" sz="1400" dirty="0"/>
          </a:p>
          <a:p>
            <a:pPr marL="800100" lvl="1" indent="-342900" algn="l">
              <a:buFont typeface="Wingdings" pitchFamily="2" charset="2"/>
              <a:buChar char="ü"/>
            </a:pPr>
            <a:r>
              <a:rPr lang="en-IN" sz="1600" dirty="0" smtClean="0"/>
              <a:t>Step 3 – Write Handlers </a:t>
            </a:r>
          </a:p>
          <a:p>
            <a:pPr marL="1257300" lvl="2" indent="-342900" algn="l">
              <a:buFont typeface="Wingdings" pitchFamily="2" charset="2"/>
              <a:buChar char="ü"/>
            </a:pPr>
            <a:r>
              <a:rPr lang="en-US" sz="1400" dirty="0"/>
              <a:t>@</a:t>
            </a:r>
            <a:r>
              <a:rPr lang="en-US" sz="1400" dirty="0" err="1"/>
              <a:t>ExternalTaskSubscription</a:t>
            </a:r>
            <a:r>
              <a:rPr lang="en-US" sz="1400" dirty="0"/>
              <a:t>("</a:t>
            </a:r>
            <a:r>
              <a:rPr lang="en-US" sz="1400" dirty="0" err="1"/>
              <a:t>ratingProvider</a:t>
            </a:r>
            <a:r>
              <a:rPr lang="en-US" sz="1400" dirty="0"/>
              <a:t>") </a:t>
            </a:r>
          </a:p>
          <a:p>
            <a:pPr marL="1257300" lvl="2" indent="-342900" algn="l">
              <a:buFont typeface="Wingdings" pitchFamily="2" charset="2"/>
              <a:buChar char="ü"/>
            </a:pPr>
            <a:r>
              <a:rPr lang="en-US" sz="1400" dirty="0"/>
              <a:t>public class </a:t>
            </a:r>
            <a:r>
              <a:rPr lang="en-US" sz="1400" dirty="0" err="1"/>
              <a:t>GenerateRatingHandler</a:t>
            </a:r>
            <a:r>
              <a:rPr lang="en-US" sz="1400" dirty="0"/>
              <a:t> implements </a:t>
            </a:r>
            <a:r>
              <a:rPr lang="en-US" sz="1400" dirty="0" err="1"/>
              <a:t>ExternalTaskHandler</a:t>
            </a:r>
            <a:r>
              <a:rPr lang="en-US" sz="1400" dirty="0"/>
              <a:t> {</a:t>
            </a:r>
            <a:endParaRPr lang="en-US" sz="1400" dirty="0" smtClean="0"/>
          </a:p>
        </p:txBody>
      </p:sp>
    </p:spTree>
    <p:extLst>
      <p:ext uri="{BB962C8B-B14F-4D97-AF65-F5344CB8AC3E}">
        <p14:creationId xmlns:p14="http://schemas.microsoft.com/office/powerpoint/2010/main" val="426025858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3</a:t>
            </a:r>
            <a:br>
              <a:rPr lang="en-IN" dirty="0"/>
            </a:br>
            <a:r>
              <a:rPr lang="en-IN" sz="2700" dirty="0"/>
              <a:t>(Camunda Transaction Agenda)</a:t>
            </a:r>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Transaction Management </a:t>
            </a:r>
          </a:p>
          <a:p>
            <a:pPr marL="800100" lvl="1" indent="-342900" algn="l">
              <a:buFont typeface="Wingdings" pitchFamily="2" charset="2"/>
              <a:buChar char="ü"/>
            </a:pPr>
            <a:r>
              <a:rPr lang="en-US" sz="1600" dirty="0"/>
              <a:t>Describe the transactional behavior of Camunda</a:t>
            </a:r>
          </a:p>
          <a:p>
            <a:pPr marL="800100" lvl="1" indent="-342900" algn="l">
              <a:buFont typeface="Wingdings" pitchFamily="2" charset="2"/>
              <a:buChar char="ü"/>
            </a:pPr>
            <a:r>
              <a:rPr lang="en-US" sz="1600" dirty="0"/>
              <a:t>Identify transaction boundaries in a process model </a:t>
            </a:r>
          </a:p>
          <a:p>
            <a:pPr marL="800100" lvl="1" indent="-342900" algn="l">
              <a:buFont typeface="Wingdings" pitchFamily="2" charset="2"/>
              <a:buChar char="ü"/>
            </a:pPr>
            <a:r>
              <a:rPr lang="en-US" sz="1600" dirty="0"/>
              <a:t>Identify and resolve incidents in a process instance </a:t>
            </a:r>
          </a:p>
          <a:p>
            <a:pPr marL="800100" lvl="1" indent="-342900" algn="l">
              <a:buFont typeface="Wingdings" pitchFamily="2" charset="2"/>
              <a:buChar char="ü"/>
            </a:pPr>
            <a:r>
              <a:rPr lang="en-US" sz="1600" dirty="0"/>
              <a:t>Model processes to make effective use of transactions</a:t>
            </a:r>
          </a:p>
          <a:p>
            <a:pPr marL="342900" indent="-342900" algn="l">
              <a:buFont typeface="Wingdings" pitchFamily="2" charset="2"/>
              <a:buChar char="ü"/>
            </a:pPr>
            <a:endParaRPr lang="en-US" sz="2000" dirty="0" smtClean="0"/>
          </a:p>
          <a:p>
            <a:pPr marL="800100" lvl="1" indent="-342900" algn="l">
              <a:buFont typeface="Wingdings" pitchFamily="2" charset="2"/>
              <a:buChar char="ü"/>
            </a:pPr>
            <a:r>
              <a:rPr lang="en-US" sz="1600" dirty="0" smtClean="0"/>
              <a:t>Transaction </a:t>
            </a:r>
            <a:r>
              <a:rPr lang="en-US" sz="1600" dirty="0"/>
              <a:t>Concept and Wait State </a:t>
            </a:r>
            <a:r>
              <a:rPr lang="en-US" sz="1600" dirty="0" smtClean="0"/>
              <a:t>Elements</a:t>
            </a:r>
            <a:endParaRPr lang="en-US" sz="2000" dirty="0"/>
          </a:p>
          <a:p>
            <a:pPr marL="800100" lvl="1" indent="-342900" algn="l">
              <a:buFont typeface="Wingdings" pitchFamily="2" charset="2"/>
              <a:buChar char="ü"/>
            </a:pPr>
            <a:r>
              <a:rPr lang="en-US" sz="1600" dirty="0" smtClean="0"/>
              <a:t>Asynchronous </a:t>
            </a:r>
            <a:r>
              <a:rPr lang="en-US" sz="1600" dirty="0"/>
              <a:t>Before After and Custom Transaction </a:t>
            </a:r>
            <a:r>
              <a:rPr lang="en-US" sz="1600" dirty="0" smtClean="0"/>
              <a:t>Boundary</a:t>
            </a:r>
            <a:endParaRPr lang="en-IN" sz="1200" dirty="0"/>
          </a:p>
          <a:p>
            <a:pPr marL="342900" indent="-342900" algn="l">
              <a:buFont typeface="Wingdings" pitchFamily="2" charset="2"/>
              <a:buChar char="ü"/>
            </a:pPr>
            <a:endParaRPr lang="en-IN" sz="2000" dirty="0" smtClean="0"/>
          </a:p>
        </p:txBody>
      </p:sp>
    </p:spTree>
    <p:extLst>
      <p:ext uri="{BB962C8B-B14F-4D97-AF65-F5344CB8AC3E}">
        <p14:creationId xmlns:p14="http://schemas.microsoft.com/office/powerpoint/2010/main" val="1420556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648072"/>
          </a:xfrm>
        </p:spPr>
        <p:txBody>
          <a:bodyPr anchor="t">
            <a:normAutofit/>
          </a:bodyPr>
          <a:lstStyle/>
          <a:p>
            <a:pPr algn="ctr"/>
            <a:r>
              <a:rPr lang="en-IN" sz="2800" dirty="0" smtClean="0"/>
              <a:t>Transaction Boundaries</a:t>
            </a:r>
            <a:endParaRPr lang="en-IN" sz="2700" dirty="0"/>
          </a:p>
        </p:txBody>
      </p:sp>
      <p:sp>
        <p:nvSpPr>
          <p:cNvPr id="5" name="Subtitle 4"/>
          <p:cNvSpPr>
            <a:spLocks noGrp="1"/>
          </p:cNvSpPr>
          <p:nvPr>
            <p:ph type="subTitle" idx="1"/>
          </p:nvPr>
        </p:nvSpPr>
        <p:spPr>
          <a:xfrm>
            <a:off x="467544" y="1268761"/>
            <a:ext cx="8496944" cy="4104455"/>
          </a:xfrm>
        </p:spPr>
        <p:txBody>
          <a:bodyPr>
            <a:normAutofit fontScale="92500" lnSpcReduction="20000"/>
          </a:bodyPr>
          <a:lstStyle/>
          <a:p>
            <a:pPr marL="342900" indent="-342900" algn="l">
              <a:buFont typeface="Wingdings" pitchFamily="2" charset="2"/>
              <a:buChar char="ü"/>
            </a:pPr>
            <a:r>
              <a:rPr lang="en-IN" sz="2000" dirty="0"/>
              <a:t>Transactions in </a:t>
            </a:r>
            <a:r>
              <a:rPr lang="en-IN" sz="2000" dirty="0" smtClean="0"/>
              <a:t>Processes</a:t>
            </a:r>
          </a:p>
          <a:p>
            <a:pPr marL="800100" lvl="1" indent="-342900" algn="l">
              <a:buFont typeface="Wingdings" pitchFamily="2" charset="2"/>
              <a:buChar char="ü"/>
            </a:pPr>
            <a:r>
              <a:rPr lang="en-US" sz="1600" dirty="0"/>
              <a:t>The process engine is a piece of passive Java code which works in the Thread of the client</a:t>
            </a:r>
            <a:r>
              <a:rPr lang="en-US" sz="1600" dirty="0" smtClean="0"/>
              <a:t>.</a:t>
            </a:r>
          </a:p>
          <a:p>
            <a:pPr marL="800100" lvl="1" indent="-342900" algn="l">
              <a:buFont typeface="Wingdings" pitchFamily="2" charset="2"/>
              <a:buChar char="ü"/>
            </a:pPr>
            <a:endParaRPr lang="en-US" sz="1600" dirty="0"/>
          </a:p>
          <a:p>
            <a:pPr marL="342900" indent="-342900" algn="l">
              <a:buFont typeface="Wingdings" pitchFamily="2" charset="2"/>
              <a:buChar char="ü"/>
            </a:pPr>
            <a:r>
              <a:rPr lang="en-US" sz="2000" dirty="0"/>
              <a:t>A wait state </a:t>
            </a:r>
            <a:endParaRPr lang="en-US" sz="2000" dirty="0" smtClean="0"/>
          </a:p>
          <a:p>
            <a:pPr marL="800100" lvl="1" indent="-342900" algn="l">
              <a:buFont typeface="Wingdings" pitchFamily="2" charset="2"/>
              <a:buChar char="ü"/>
            </a:pPr>
            <a:r>
              <a:rPr lang="en-US" sz="1600" dirty="0" smtClean="0"/>
              <a:t>is </a:t>
            </a:r>
            <a:r>
              <a:rPr lang="en-US" sz="1600" dirty="0"/>
              <a:t>a task which is performed </a:t>
            </a:r>
            <a:r>
              <a:rPr lang="en-US" sz="1600" i="1" dirty="0"/>
              <a:t>later</a:t>
            </a:r>
            <a:r>
              <a:rPr lang="en-US" sz="1600" dirty="0"/>
              <a:t>, which means that the engine persists the current execution to the database and waits to be triggered again</a:t>
            </a:r>
            <a:r>
              <a:rPr lang="en-US" sz="1600" dirty="0" smtClean="0"/>
              <a:t>.</a:t>
            </a:r>
          </a:p>
          <a:p>
            <a:pPr marL="800100" lvl="1" indent="-342900" algn="l">
              <a:buFont typeface="Wingdings" pitchFamily="2" charset="2"/>
              <a:buChar char="ü"/>
            </a:pPr>
            <a:r>
              <a:rPr lang="en-US" sz="1600" dirty="0"/>
              <a:t>wait states </a:t>
            </a:r>
            <a:r>
              <a:rPr lang="en-US" sz="1600" dirty="0" smtClean="0"/>
              <a:t>are transaction </a:t>
            </a:r>
            <a:r>
              <a:rPr lang="en-US" sz="1600" dirty="0"/>
              <a:t>boundaries where the process state is stored to the database, the thread returns to the client and the transaction is committed. </a:t>
            </a:r>
            <a:endParaRPr lang="en-US" sz="1600" dirty="0" smtClean="0"/>
          </a:p>
          <a:p>
            <a:pPr marL="800100" lvl="1" indent="-342900" algn="l">
              <a:buFont typeface="Wingdings" pitchFamily="2" charset="2"/>
              <a:buChar char="ü"/>
            </a:pPr>
            <a:endParaRPr lang="en-US" sz="1600" dirty="0" smtClean="0"/>
          </a:p>
          <a:p>
            <a:pPr marL="342900" indent="-342900" algn="l">
              <a:buFont typeface="Wingdings" pitchFamily="2" charset="2"/>
              <a:buChar char="ü"/>
            </a:pPr>
            <a:r>
              <a:rPr lang="en-US" sz="2000" dirty="0" smtClean="0"/>
              <a:t>Default Wait State Elements:</a:t>
            </a:r>
            <a:endParaRPr lang="en-US" sz="2000" dirty="0"/>
          </a:p>
          <a:p>
            <a:pPr marL="800100" lvl="1" indent="-342900" algn="l">
              <a:buFont typeface="Wingdings" pitchFamily="2" charset="2"/>
              <a:buChar char="ü"/>
            </a:pPr>
            <a:r>
              <a:rPr lang="en-US" sz="1600" dirty="0"/>
              <a:t>Receive Task</a:t>
            </a:r>
          </a:p>
          <a:p>
            <a:pPr marL="800100" lvl="1" indent="-342900" algn="l">
              <a:buFont typeface="Wingdings" pitchFamily="2" charset="2"/>
              <a:buChar char="ü"/>
            </a:pPr>
            <a:r>
              <a:rPr lang="en-US" sz="1600" dirty="0"/>
              <a:t>User Task</a:t>
            </a:r>
          </a:p>
          <a:p>
            <a:pPr marL="800100" lvl="1" indent="-342900" algn="l">
              <a:buFont typeface="Wingdings" pitchFamily="2" charset="2"/>
              <a:buChar char="ü"/>
            </a:pPr>
            <a:r>
              <a:rPr lang="en-US" sz="1600" dirty="0" smtClean="0"/>
              <a:t>Message </a:t>
            </a:r>
            <a:r>
              <a:rPr lang="en-US" sz="1600" dirty="0"/>
              <a:t>Event</a:t>
            </a:r>
          </a:p>
          <a:p>
            <a:pPr marL="800100" lvl="1" indent="-342900" algn="l">
              <a:buFont typeface="Wingdings" pitchFamily="2" charset="2"/>
              <a:buChar char="ü"/>
            </a:pPr>
            <a:r>
              <a:rPr lang="en-US" sz="1600" dirty="0" smtClean="0"/>
              <a:t>Timer </a:t>
            </a:r>
            <a:r>
              <a:rPr lang="en-US" sz="1600" dirty="0"/>
              <a:t>Event</a:t>
            </a:r>
          </a:p>
          <a:p>
            <a:pPr marL="800100" lvl="1" indent="-342900" algn="l">
              <a:buFont typeface="Wingdings" pitchFamily="2" charset="2"/>
              <a:buChar char="ü"/>
            </a:pPr>
            <a:r>
              <a:rPr lang="en-US" sz="1600" dirty="0" smtClean="0"/>
              <a:t>Signal </a:t>
            </a:r>
            <a:r>
              <a:rPr lang="en-US" sz="1600" dirty="0"/>
              <a:t>Event</a:t>
            </a:r>
          </a:p>
          <a:p>
            <a:pPr marL="800100" lvl="1" indent="-342900" algn="l">
              <a:buFont typeface="Wingdings" pitchFamily="2" charset="2"/>
              <a:buChar char="ü"/>
            </a:pPr>
            <a:r>
              <a:rPr lang="en-US" sz="1600" dirty="0"/>
              <a:t>The Event Based Gateway</a:t>
            </a:r>
            <a:r>
              <a:rPr lang="en-US" sz="1600" dirty="0" smtClean="0"/>
              <a:t>:</a:t>
            </a:r>
            <a:endParaRPr lang="en-US" sz="1600" dirty="0"/>
          </a:p>
        </p:txBody>
      </p:sp>
    </p:spTree>
    <p:extLst>
      <p:ext uri="{BB962C8B-B14F-4D97-AF65-F5344CB8AC3E}">
        <p14:creationId xmlns:p14="http://schemas.microsoft.com/office/powerpoint/2010/main" val="392898865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648072"/>
          </a:xfrm>
        </p:spPr>
        <p:txBody>
          <a:bodyPr anchor="t">
            <a:normAutofit/>
          </a:bodyPr>
          <a:lstStyle/>
          <a:p>
            <a:pPr algn="ctr"/>
            <a:r>
              <a:rPr lang="en-IN" sz="2700" dirty="0" err="1" smtClean="0"/>
              <a:t>Async</a:t>
            </a:r>
            <a:r>
              <a:rPr lang="en-IN" sz="2700" dirty="0" smtClean="0"/>
              <a:t> After and Before</a:t>
            </a:r>
            <a:endParaRPr lang="en-IN" sz="2700" dirty="0"/>
          </a:p>
        </p:txBody>
      </p:sp>
      <p:sp>
        <p:nvSpPr>
          <p:cNvPr id="5" name="Subtitle 4"/>
          <p:cNvSpPr>
            <a:spLocks noGrp="1"/>
          </p:cNvSpPr>
          <p:nvPr>
            <p:ph type="subTitle" idx="1"/>
          </p:nvPr>
        </p:nvSpPr>
        <p:spPr>
          <a:xfrm>
            <a:off x="467544" y="1268761"/>
            <a:ext cx="8496944" cy="2088231"/>
          </a:xfrm>
        </p:spPr>
        <p:txBody>
          <a:bodyPr>
            <a:normAutofit/>
          </a:bodyPr>
          <a:lstStyle/>
          <a:p>
            <a:pPr marL="342900" indent="-342900" algn="l">
              <a:buFont typeface="Wingdings" pitchFamily="2" charset="2"/>
              <a:buChar char="ü"/>
            </a:pPr>
            <a:r>
              <a:rPr lang="en-US" sz="1600" dirty="0"/>
              <a:t>Keep in mind that </a:t>
            </a:r>
            <a:r>
              <a:rPr lang="en-US" sz="1600" dirty="0">
                <a:hlinkClick r:id="rId2"/>
              </a:rPr>
              <a:t>Asynchronous Continuations</a:t>
            </a:r>
            <a:r>
              <a:rPr lang="en-US" sz="1600" dirty="0"/>
              <a:t> can add transaction boundaries to other tasks as well</a:t>
            </a:r>
            <a:r>
              <a:rPr lang="en-US" sz="1600" dirty="0" smtClean="0"/>
              <a:t>.</a:t>
            </a:r>
          </a:p>
          <a:p>
            <a:pPr marL="342900" indent="-342900" algn="l">
              <a:buFont typeface="Wingdings" pitchFamily="2" charset="2"/>
              <a:buChar char="ü"/>
            </a:pPr>
            <a:endParaRPr lang="en-US" sz="1600" dirty="0" smtClean="0"/>
          </a:p>
          <a:p>
            <a:pPr marL="342900" indent="-342900" algn="l">
              <a:buFont typeface="Wingdings" pitchFamily="2" charset="2"/>
              <a:buChar char="ü"/>
            </a:pPr>
            <a:r>
              <a:rPr lang="en-US" sz="1600" dirty="0"/>
              <a:t>The transition from one such stable state to another stable state is always part of a single transaction, meaning that it succeeds as a whole or is rolled back on any kind of exception </a:t>
            </a:r>
            <a:r>
              <a:rPr lang="en-US" sz="1600" dirty="0" smtClean="0"/>
              <a:t>occurring </a:t>
            </a:r>
            <a:r>
              <a:rPr lang="en-US" sz="1600" dirty="0"/>
              <a:t>during its execution. </a:t>
            </a:r>
          </a:p>
        </p:txBody>
      </p:sp>
      <p:pic>
        <p:nvPicPr>
          <p:cNvPr id="6146" name="Picture 2" descr="https://docs.camunda.org/manual/7.21/user-guide/process-engine/img/transacti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996952"/>
            <a:ext cx="7391400" cy="367513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07144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648072"/>
          </a:xfrm>
        </p:spPr>
        <p:txBody>
          <a:bodyPr anchor="t">
            <a:normAutofit fontScale="90000"/>
          </a:bodyPr>
          <a:lstStyle/>
          <a:p>
            <a:pPr algn="ctr"/>
            <a:r>
              <a:rPr lang="en-IN" sz="2800" b="0" dirty="0">
                <a:effectLst/>
              </a:rPr>
              <a:t>Configure Asynchronous Continuations</a:t>
            </a:r>
            <a:br>
              <a:rPr lang="en-IN" sz="2800" b="0" dirty="0">
                <a:effectLst/>
              </a:rPr>
            </a:br>
            <a:r>
              <a:rPr lang="en-IN" sz="2800" dirty="0"/>
              <a:t/>
            </a:r>
            <a:br>
              <a:rPr lang="en-IN" sz="2800" dirty="0"/>
            </a:br>
            <a:endParaRPr lang="en-IN" sz="2700" dirty="0"/>
          </a:p>
        </p:txBody>
      </p:sp>
      <p:sp>
        <p:nvSpPr>
          <p:cNvPr id="5" name="Subtitle 4"/>
          <p:cNvSpPr>
            <a:spLocks noGrp="1"/>
          </p:cNvSpPr>
          <p:nvPr>
            <p:ph type="subTitle" idx="1"/>
          </p:nvPr>
        </p:nvSpPr>
        <p:spPr>
          <a:xfrm>
            <a:off x="467544" y="1268761"/>
            <a:ext cx="8496944" cy="4536503"/>
          </a:xfrm>
        </p:spPr>
        <p:txBody>
          <a:bodyPr>
            <a:normAutofit/>
          </a:bodyPr>
          <a:lstStyle/>
          <a:p>
            <a:pPr marL="285750" indent="-285750" algn="l">
              <a:buFont typeface="Wingdings" pitchFamily="2" charset="2"/>
              <a:buChar char="ü"/>
            </a:pPr>
            <a:r>
              <a:rPr lang="en-US" sz="1600" dirty="0"/>
              <a:t>Asynchronous Continuations can be configured before and after an activity. Additionally, a process instance itself may be configured to be started asynchronously</a:t>
            </a:r>
            <a:r>
              <a:rPr lang="en-US" sz="1600" dirty="0" smtClean="0"/>
              <a:t>.</a:t>
            </a:r>
          </a:p>
          <a:p>
            <a:pPr marL="285750" indent="-285750" algn="l">
              <a:buFont typeface="Wingdings" pitchFamily="2" charset="2"/>
              <a:buChar char="ü"/>
            </a:pPr>
            <a:endParaRPr lang="en-US" sz="1600" dirty="0" smtClean="0"/>
          </a:p>
          <a:p>
            <a:pPr marL="285750" indent="-285750" algn="l">
              <a:buFont typeface="Wingdings" pitchFamily="2" charset="2"/>
              <a:buChar char="ü"/>
            </a:pPr>
            <a:r>
              <a:rPr lang="en-US" sz="1600" dirty="0"/>
              <a:t>&lt;</a:t>
            </a:r>
            <a:r>
              <a:rPr lang="en-US" sz="1600" dirty="0" err="1"/>
              <a:t>serviceTask</a:t>
            </a:r>
            <a:r>
              <a:rPr lang="en-US" sz="1600" dirty="0"/>
              <a:t> id="service1" name="Generate Invoice" </a:t>
            </a:r>
            <a:r>
              <a:rPr lang="en-US" sz="1600" dirty="0" err="1"/>
              <a:t>camunda:asyncBefore</a:t>
            </a:r>
            <a:r>
              <a:rPr lang="en-US" sz="1600" dirty="0"/>
              <a:t>="true" </a:t>
            </a:r>
            <a:r>
              <a:rPr lang="en-US" sz="1600" dirty="0" err="1"/>
              <a:t>camunda:class</a:t>
            </a:r>
            <a:r>
              <a:rPr lang="en-US" sz="1600" dirty="0"/>
              <a:t>="</a:t>
            </a:r>
            <a:r>
              <a:rPr lang="en-US" sz="1600" dirty="0" err="1"/>
              <a:t>my.custom.Delegate</a:t>
            </a:r>
            <a:r>
              <a:rPr lang="en-US" sz="1600" dirty="0"/>
              <a:t>" /&gt; </a:t>
            </a:r>
            <a:br>
              <a:rPr lang="en-US" sz="1600" dirty="0"/>
            </a:br>
            <a:endParaRPr lang="en-US" sz="1600" dirty="0" smtClean="0"/>
          </a:p>
          <a:p>
            <a:pPr marL="285750" indent="-285750" algn="l">
              <a:buFont typeface="Wingdings" pitchFamily="2" charset="2"/>
              <a:buChar char="ü"/>
            </a:pPr>
            <a:r>
              <a:rPr lang="en-IN" sz="1600" dirty="0"/>
              <a:t>&lt;</a:t>
            </a:r>
            <a:r>
              <a:rPr lang="en-IN" sz="1600" dirty="0" err="1"/>
              <a:t>serviceTask</a:t>
            </a:r>
            <a:r>
              <a:rPr lang="en-IN" sz="1600" dirty="0"/>
              <a:t> id="service1" name="Generate Invoice" </a:t>
            </a:r>
            <a:r>
              <a:rPr lang="en-IN" sz="1600" dirty="0" err="1"/>
              <a:t>camunda:asyncAfter</a:t>
            </a:r>
            <a:r>
              <a:rPr lang="en-IN" sz="1600" dirty="0"/>
              <a:t>="true" </a:t>
            </a:r>
            <a:r>
              <a:rPr lang="en-IN" sz="1600" dirty="0" err="1"/>
              <a:t>camunda:class</a:t>
            </a:r>
            <a:r>
              <a:rPr lang="en-IN" sz="1600" dirty="0"/>
              <a:t>="</a:t>
            </a:r>
            <a:r>
              <a:rPr lang="en-IN" sz="1600" dirty="0" err="1"/>
              <a:t>my.custom.Delegate</a:t>
            </a:r>
            <a:r>
              <a:rPr lang="en-IN" sz="1600" dirty="0"/>
              <a:t>" /&gt; </a:t>
            </a:r>
            <a:br>
              <a:rPr lang="en-IN" sz="1600" dirty="0"/>
            </a:br>
            <a:endParaRPr lang="en-US" sz="1600" dirty="0"/>
          </a:p>
        </p:txBody>
      </p:sp>
      <p:pic>
        <p:nvPicPr>
          <p:cNvPr id="7170" name="Picture 2" descr="https://docs.camunda.org/manual/7.21/user-guide/process-engine/img/process-engine-asy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17032"/>
            <a:ext cx="5904656" cy="252028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87208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648072"/>
          </a:xfrm>
        </p:spPr>
        <p:txBody>
          <a:bodyPr anchor="t">
            <a:normAutofit fontScale="90000"/>
          </a:bodyPr>
          <a:lstStyle/>
          <a:p>
            <a:pPr algn="ctr"/>
            <a:r>
              <a:rPr lang="en-IN" sz="2800" b="0" dirty="0">
                <a:effectLst/>
              </a:rPr>
              <a:t>Configure Asynchronous Continuations</a:t>
            </a:r>
            <a:br>
              <a:rPr lang="en-IN" sz="2800" b="0" dirty="0">
                <a:effectLst/>
              </a:rPr>
            </a:br>
            <a:r>
              <a:rPr lang="en-IN" sz="2800" dirty="0"/>
              <a:t/>
            </a:r>
            <a:br>
              <a:rPr lang="en-IN" sz="2800" dirty="0"/>
            </a:br>
            <a:endParaRPr lang="en-IN" sz="2700" dirty="0"/>
          </a:p>
        </p:txBody>
      </p:sp>
      <p:sp>
        <p:nvSpPr>
          <p:cNvPr id="5" name="Subtitle 4"/>
          <p:cNvSpPr>
            <a:spLocks noGrp="1"/>
          </p:cNvSpPr>
          <p:nvPr>
            <p:ph type="subTitle" idx="1"/>
          </p:nvPr>
        </p:nvSpPr>
        <p:spPr>
          <a:xfrm>
            <a:off x="467544" y="1268761"/>
            <a:ext cx="8496944" cy="4536503"/>
          </a:xfrm>
        </p:spPr>
        <p:txBody>
          <a:bodyPr>
            <a:normAutofit/>
          </a:bodyPr>
          <a:lstStyle/>
          <a:p>
            <a:pPr marL="285750" indent="-285750" algn="l">
              <a:buFont typeface="Wingdings" pitchFamily="2" charset="2"/>
              <a:buChar char="ü"/>
            </a:pPr>
            <a:r>
              <a:rPr lang="en-US" sz="2000" dirty="0" smtClean="0"/>
              <a:t>Also, we can configure</a:t>
            </a:r>
          </a:p>
          <a:p>
            <a:pPr marL="742950" lvl="1" indent="-285750" algn="l">
              <a:buFont typeface="Wingdings" pitchFamily="2" charset="2"/>
              <a:buChar char="ü"/>
            </a:pPr>
            <a:r>
              <a:rPr lang="en-US" sz="1600" dirty="0" smtClean="0"/>
              <a:t>Retry Time Cycle</a:t>
            </a:r>
          </a:p>
          <a:p>
            <a:pPr marL="742950" lvl="1" indent="-285750" algn="l">
              <a:buFont typeface="Wingdings" pitchFamily="2" charset="2"/>
              <a:buChar char="ü"/>
            </a:pPr>
            <a:endParaRPr lang="en-US" sz="1600" dirty="0"/>
          </a:p>
          <a:p>
            <a:pPr marL="285750" indent="-285750" algn="l">
              <a:buFont typeface="Wingdings" pitchFamily="2" charset="2"/>
              <a:buChar char="ü"/>
            </a:pPr>
            <a:r>
              <a:rPr lang="en-US" sz="2000" dirty="0" smtClean="0"/>
              <a:t>By Default Camunda retries</a:t>
            </a:r>
          </a:p>
          <a:p>
            <a:pPr marL="742950" lvl="1" indent="-285750" algn="l">
              <a:buFont typeface="Wingdings" pitchFamily="2" charset="2"/>
              <a:buChar char="ü"/>
            </a:pPr>
            <a:r>
              <a:rPr lang="en-US" sz="1600" dirty="0" smtClean="0"/>
              <a:t>3 times</a:t>
            </a:r>
          </a:p>
          <a:p>
            <a:pPr marL="742950" lvl="1" indent="-285750" algn="l">
              <a:buFont typeface="Wingdings" pitchFamily="2" charset="2"/>
              <a:buChar char="ü"/>
            </a:pPr>
            <a:endParaRPr lang="en-US" sz="1600" dirty="0"/>
          </a:p>
          <a:p>
            <a:pPr marL="285750" indent="-285750" algn="l">
              <a:buFont typeface="Wingdings" pitchFamily="2" charset="2"/>
              <a:buChar char="ü"/>
            </a:pPr>
            <a:r>
              <a:rPr lang="en-US" sz="2000" dirty="0" smtClean="0"/>
              <a:t>It also raises Incidents</a:t>
            </a:r>
          </a:p>
          <a:p>
            <a:pPr marL="742950" lvl="1" indent="-285750" algn="l">
              <a:buFont typeface="Wingdings" pitchFamily="2" charset="2"/>
              <a:buChar char="ü"/>
            </a:pPr>
            <a:r>
              <a:rPr lang="en-US" sz="1600" dirty="0" smtClean="0"/>
              <a:t>Can be retried from cockpit</a:t>
            </a:r>
          </a:p>
          <a:p>
            <a:pPr marL="742950" lvl="1" indent="-285750" algn="l">
              <a:buFont typeface="Wingdings" pitchFamily="2" charset="2"/>
              <a:buChar char="ü"/>
            </a:pPr>
            <a:endParaRPr lang="en-US" sz="1600" dirty="0"/>
          </a:p>
          <a:p>
            <a:pPr marL="285750" indent="-285750" algn="l">
              <a:buFont typeface="Wingdings" pitchFamily="2" charset="2"/>
              <a:buChar char="ü"/>
            </a:pPr>
            <a:r>
              <a:rPr lang="en-US" sz="2000" dirty="0" smtClean="0"/>
              <a:t>Incidents can be handled using – </a:t>
            </a:r>
          </a:p>
          <a:p>
            <a:pPr marL="742950" lvl="1" indent="-285750" algn="l">
              <a:buFont typeface="Wingdings" pitchFamily="2" charset="2"/>
              <a:buChar char="ü"/>
            </a:pPr>
            <a:r>
              <a:rPr lang="en-IN" sz="1600" dirty="0" err="1"/>
              <a:t>ProcessEnginePlugin</a:t>
            </a:r>
            <a:endParaRPr lang="en-IN" sz="1600" dirty="0" smtClean="0"/>
          </a:p>
          <a:p>
            <a:pPr marL="742950" lvl="1" indent="-285750" algn="l">
              <a:buFont typeface="Wingdings" pitchFamily="2" charset="2"/>
              <a:buChar char="ü"/>
            </a:pPr>
            <a:r>
              <a:rPr lang="en-IN" sz="1600" dirty="0" err="1" smtClean="0"/>
              <a:t>DefaultIncidentHandler</a:t>
            </a:r>
            <a:endParaRPr lang="en-IN" sz="1600" dirty="0" smtClean="0"/>
          </a:p>
          <a:p>
            <a:pPr marL="742950" lvl="1" indent="-285750" algn="l">
              <a:buFont typeface="Wingdings" pitchFamily="2" charset="2"/>
              <a:buChar char="ü"/>
            </a:pPr>
            <a:endParaRPr lang="en-US" sz="1600" dirty="0" smtClean="0"/>
          </a:p>
        </p:txBody>
      </p:sp>
    </p:spTree>
    <p:extLst>
      <p:ext uri="{BB962C8B-B14F-4D97-AF65-F5344CB8AC3E}">
        <p14:creationId xmlns:p14="http://schemas.microsoft.com/office/powerpoint/2010/main" val="37679244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648072"/>
          </a:xfrm>
        </p:spPr>
        <p:txBody>
          <a:bodyPr anchor="t">
            <a:normAutofit/>
          </a:bodyPr>
          <a:lstStyle/>
          <a:p>
            <a:pPr algn="ctr"/>
            <a:r>
              <a:rPr lang="en-IN" sz="3600" b="0" dirty="0">
                <a:effectLst/>
              </a:rPr>
              <a:t>Incidents</a:t>
            </a:r>
          </a:p>
        </p:txBody>
      </p:sp>
      <p:sp>
        <p:nvSpPr>
          <p:cNvPr id="5" name="Subtitle 4"/>
          <p:cNvSpPr>
            <a:spLocks noGrp="1"/>
          </p:cNvSpPr>
          <p:nvPr>
            <p:ph type="subTitle" idx="1"/>
          </p:nvPr>
        </p:nvSpPr>
        <p:spPr>
          <a:xfrm>
            <a:off x="467544" y="1268761"/>
            <a:ext cx="8496944" cy="4536503"/>
          </a:xfrm>
        </p:spPr>
        <p:txBody>
          <a:bodyPr>
            <a:normAutofit/>
          </a:bodyPr>
          <a:lstStyle/>
          <a:p>
            <a:pPr marL="285750" indent="-285750" algn="l">
              <a:buFont typeface="Wingdings" pitchFamily="2" charset="2"/>
              <a:buChar char="ü"/>
            </a:pPr>
            <a:r>
              <a:rPr lang="en-US" sz="1600" dirty="0"/>
              <a:t>Incidents are notable events that happen in the process engine. </a:t>
            </a:r>
            <a:endParaRPr lang="en-US" sz="1600" dirty="0" smtClean="0"/>
          </a:p>
          <a:p>
            <a:pPr marL="285750" indent="-285750" algn="l">
              <a:buFont typeface="Wingdings" pitchFamily="2" charset="2"/>
              <a:buChar char="ü"/>
            </a:pPr>
            <a:r>
              <a:rPr lang="en-US" sz="1600" dirty="0" smtClean="0"/>
              <a:t>Such </a:t>
            </a:r>
            <a:r>
              <a:rPr lang="en-US" sz="1600" dirty="0"/>
              <a:t>incidents usually indicate some kind of problem related to process execution. </a:t>
            </a:r>
            <a:endParaRPr lang="en-US" sz="1600" dirty="0" smtClean="0"/>
          </a:p>
          <a:p>
            <a:pPr marL="742950" lvl="1" indent="-285750" algn="l">
              <a:buFont typeface="Wingdings" pitchFamily="2" charset="2"/>
              <a:buChar char="ü"/>
            </a:pPr>
            <a:r>
              <a:rPr lang="en-US" sz="1400" dirty="0" smtClean="0"/>
              <a:t>Examples </a:t>
            </a:r>
            <a:r>
              <a:rPr lang="en-US" sz="1400" dirty="0"/>
              <a:t>of such incidents may be a failed job with depleted retries (retries = 0), indicating that an execution is stuck and manual administrative action is necessary to repair the process instance</a:t>
            </a:r>
            <a:r>
              <a:rPr lang="en-US" sz="1400" dirty="0" smtClean="0"/>
              <a:t>.</a:t>
            </a:r>
          </a:p>
          <a:p>
            <a:pPr marL="285750" indent="-285750" algn="l">
              <a:buFont typeface="Wingdings" pitchFamily="2" charset="2"/>
              <a:buChar char="ü"/>
            </a:pPr>
            <a:r>
              <a:rPr lang="en-US" sz="1600" dirty="0"/>
              <a:t>If such incidents arise, the process engine fires an internal event which can be handled by a configurable incident handler</a:t>
            </a:r>
            <a:r>
              <a:rPr lang="en-US" sz="1600" dirty="0" smtClean="0"/>
              <a:t>.</a:t>
            </a:r>
          </a:p>
          <a:p>
            <a:pPr marL="285750" indent="-285750" algn="l">
              <a:buFont typeface="Wingdings" pitchFamily="2" charset="2"/>
              <a:buChar char="ü"/>
            </a:pPr>
            <a:endParaRPr lang="en-US" sz="1600" dirty="0" smtClean="0"/>
          </a:p>
          <a:p>
            <a:pPr marL="285750" indent="-285750" algn="l">
              <a:buFont typeface="Wingdings" pitchFamily="2" charset="2"/>
              <a:buChar char="ü"/>
            </a:pPr>
            <a:r>
              <a:rPr lang="en-US" sz="2000" dirty="0"/>
              <a:t>Incident </a:t>
            </a:r>
            <a:r>
              <a:rPr lang="en-US" sz="2000" dirty="0" smtClean="0"/>
              <a:t>Types</a:t>
            </a:r>
          </a:p>
          <a:p>
            <a:pPr marL="742950" lvl="1" indent="-285750" algn="l">
              <a:buFont typeface="Wingdings" pitchFamily="2" charset="2"/>
              <a:buChar char="ü"/>
            </a:pPr>
            <a:r>
              <a:rPr lang="en-US" sz="1600" b="1" dirty="0" err="1"/>
              <a:t>failedJob</a:t>
            </a:r>
            <a:r>
              <a:rPr lang="en-US" sz="1600" dirty="0"/>
              <a:t>: is raised when automatic retries for a job (timer or asynchronous continuation) have been depleted. </a:t>
            </a:r>
            <a:endParaRPr lang="en-US" sz="1600" dirty="0" smtClean="0"/>
          </a:p>
          <a:p>
            <a:pPr marL="742950" lvl="1" indent="-285750" algn="l">
              <a:buFont typeface="Wingdings" pitchFamily="2" charset="2"/>
              <a:buChar char="ü"/>
            </a:pPr>
            <a:r>
              <a:rPr lang="en-US" sz="1600" b="1" dirty="0" err="1"/>
              <a:t>failedExternalTask</a:t>
            </a:r>
            <a:r>
              <a:rPr lang="en-US" sz="1600" dirty="0"/>
              <a:t>: is raised when a worker of an </a:t>
            </a:r>
            <a:r>
              <a:rPr lang="en-US" sz="1600" dirty="0">
                <a:hlinkClick r:id="rId2"/>
              </a:rPr>
              <a:t>External Task</a:t>
            </a:r>
            <a:r>
              <a:rPr lang="en-US" sz="1600" dirty="0"/>
              <a:t> reports a failure and the given retries are set to a value &lt;= 0. </a:t>
            </a:r>
            <a:endParaRPr lang="en-US" sz="1600" dirty="0" smtClean="0"/>
          </a:p>
        </p:txBody>
      </p:sp>
    </p:spTree>
    <p:extLst>
      <p:ext uri="{BB962C8B-B14F-4D97-AF65-F5344CB8AC3E}">
        <p14:creationId xmlns:p14="http://schemas.microsoft.com/office/powerpoint/2010/main" val="62963016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8640"/>
            <a:ext cx="7772400" cy="648072"/>
          </a:xfrm>
        </p:spPr>
        <p:txBody>
          <a:bodyPr anchor="t">
            <a:normAutofit fontScale="90000"/>
          </a:bodyPr>
          <a:lstStyle/>
          <a:p>
            <a:pPr algn="ctr"/>
            <a:r>
              <a:rPr lang="en-US" sz="3600" b="0" dirty="0">
                <a:effectLst/>
              </a:rPr>
              <a:t>Creating and Resolving </a:t>
            </a:r>
            <a:br>
              <a:rPr lang="en-US" sz="3600" b="0" dirty="0">
                <a:effectLst/>
              </a:rPr>
            </a:br>
            <a:r>
              <a:rPr lang="en-US" sz="3600" b="0" dirty="0" smtClean="0">
                <a:effectLst/>
              </a:rPr>
              <a:t>Custom Incidents</a:t>
            </a:r>
            <a:endParaRPr lang="en-IN" sz="3600" b="0" dirty="0">
              <a:effectLst/>
            </a:endParaRPr>
          </a:p>
        </p:txBody>
      </p:sp>
      <p:sp>
        <p:nvSpPr>
          <p:cNvPr id="5" name="Subtitle 4"/>
          <p:cNvSpPr>
            <a:spLocks noGrp="1"/>
          </p:cNvSpPr>
          <p:nvPr>
            <p:ph type="subTitle" idx="1"/>
          </p:nvPr>
        </p:nvSpPr>
        <p:spPr>
          <a:xfrm>
            <a:off x="467544" y="1268761"/>
            <a:ext cx="8496944" cy="4536503"/>
          </a:xfrm>
        </p:spPr>
        <p:txBody>
          <a:bodyPr>
            <a:normAutofit/>
          </a:bodyPr>
          <a:lstStyle/>
          <a:p>
            <a:pPr marL="285750" indent="-285750" algn="l">
              <a:buFont typeface="Wingdings" pitchFamily="2" charset="2"/>
              <a:buChar char="ü"/>
            </a:pPr>
            <a:r>
              <a:rPr lang="en-US" sz="1600" dirty="0"/>
              <a:t>An incident of any type can be created by calling </a:t>
            </a:r>
            <a:r>
              <a:rPr lang="en-US" sz="1600" dirty="0" err="1" smtClean="0"/>
              <a:t>RuntimeService#createIncident</a:t>
            </a:r>
            <a:r>
              <a:rPr lang="en-US" sz="1600" dirty="0" smtClean="0"/>
              <a:t>..</a:t>
            </a:r>
          </a:p>
          <a:p>
            <a:pPr marL="285750" indent="-285750" algn="l">
              <a:buFont typeface="Wingdings" pitchFamily="2" charset="2"/>
              <a:buChar char="ü"/>
            </a:pPr>
            <a:endParaRPr lang="en-US" sz="1600" dirty="0"/>
          </a:p>
          <a:p>
            <a:pPr marL="285750" indent="-285750" algn="l">
              <a:buFont typeface="Wingdings" pitchFamily="2" charset="2"/>
              <a:buChar char="ü"/>
            </a:pPr>
            <a:r>
              <a:rPr lang="en-US" sz="1600" dirty="0"/>
              <a:t>… or directly </a:t>
            </a:r>
            <a:r>
              <a:rPr lang="en-US" sz="1600" dirty="0" err="1"/>
              <a:t>DelegateExecution#createIncident</a:t>
            </a:r>
            <a:r>
              <a:rPr lang="en-US" sz="1600" dirty="0"/>
              <a:t>.</a:t>
            </a:r>
          </a:p>
          <a:p>
            <a:pPr marL="285750" indent="-285750" algn="l">
              <a:buFont typeface="Wingdings" pitchFamily="2" charset="2"/>
              <a:buChar char="ü"/>
            </a:pPr>
            <a:endParaRPr lang="en-US" sz="1600" dirty="0"/>
          </a:p>
          <a:p>
            <a:pPr marL="285750" indent="-285750" algn="l">
              <a:buFont typeface="Wingdings" pitchFamily="2" charset="2"/>
              <a:buChar char="ü"/>
            </a:pPr>
            <a:r>
              <a:rPr lang="en-IN" sz="1600" dirty="0"/>
              <a:t>Implement Custom Incident </a:t>
            </a:r>
            <a:r>
              <a:rPr lang="en-IN" sz="1600" dirty="0" smtClean="0"/>
              <a:t>Handlers</a:t>
            </a:r>
          </a:p>
          <a:p>
            <a:pPr marL="742950" lvl="1" indent="-285750" algn="l">
              <a:buFont typeface="Wingdings" pitchFamily="2" charset="2"/>
              <a:buChar char="ü"/>
            </a:pPr>
            <a:r>
              <a:rPr lang="en-US" sz="1200" dirty="0"/>
              <a:t>Incident Handlers are responsible for handling incidents of a certain type</a:t>
            </a:r>
            <a:endParaRPr lang="en-IN" sz="1200" dirty="0"/>
          </a:p>
          <a:p>
            <a:pPr marL="285750" indent="-285750" algn="l">
              <a:buFont typeface="Wingdings" pitchFamily="2" charset="2"/>
              <a:buChar char="ü"/>
            </a:pPr>
            <a:endParaRPr lang="en-US" sz="1600" dirty="0" smtClean="0"/>
          </a:p>
          <a:p>
            <a:pPr marL="285750" indent="-285750" algn="l">
              <a:buFont typeface="Wingdings" pitchFamily="2" charset="2"/>
              <a:buChar char="ü"/>
            </a:pPr>
            <a:r>
              <a:rPr lang="en-US" sz="1600" dirty="0"/>
              <a:t>public interface </a:t>
            </a:r>
            <a:r>
              <a:rPr lang="en-US" sz="1600" dirty="0" err="1"/>
              <a:t>IncidentHandler</a:t>
            </a:r>
            <a:r>
              <a:rPr lang="en-US" sz="1600" dirty="0"/>
              <a:t> </a:t>
            </a:r>
            <a:r>
              <a:rPr lang="en-US" sz="1600" dirty="0" smtClean="0"/>
              <a:t>{</a:t>
            </a:r>
            <a:endParaRPr lang="en-US" sz="1600" dirty="0"/>
          </a:p>
          <a:p>
            <a:pPr marL="742950" lvl="1" indent="-285750" algn="l">
              <a:buFont typeface="Wingdings" pitchFamily="2" charset="2"/>
              <a:buChar char="ü"/>
            </a:pPr>
            <a:r>
              <a:rPr lang="en-US" sz="1200" dirty="0"/>
              <a:t>  String </a:t>
            </a:r>
            <a:r>
              <a:rPr lang="en-US" sz="1200" dirty="0" err="1"/>
              <a:t>getIncidentHandlerType</a:t>
            </a:r>
            <a:r>
              <a:rPr lang="en-US" sz="1200" dirty="0" smtClean="0"/>
              <a:t>();</a:t>
            </a:r>
            <a:endParaRPr lang="en-US" sz="1200" dirty="0"/>
          </a:p>
          <a:p>
            <a:pPr marL="742950" lvl="1" indent="-285750" algn="l">
              <a:buFont typeface="Wingdings" pitchFamily="2" charset="2"/>
              <a:buChar char="ü"/>
            </a:pPr>
            <a:r>
              <a:rPr lang="en-US" sz="1200" dirty="0"/>
              <a:t>  Incident </a:t>
            </a:r>
            <a:r>
              <a:rPr lang="en-US" sz="1200" dirty="0" err="1"/>
              <a:t>handleIncident</a:t>
            </a:r>
            <a:r>
              <a:rPr lang="en-US" sz="1200" dirty="0"/>
              <a:t>(</a:t>
            </a:r>
            <a:r>
              <a:rPr lang="en-US" sz="1200" dirty="0" err="1"/>
              <a:t>IncidentContext</a:t>
            </a:r>
            <a:r>
              <a:rPr lang="en-US" sz="1200" dirty="0"/>
              <a:t> context, String message</a:t>
            </a:r>
            <a:r>
              <a:rPr lang="en-US" sz="1200" dirty="0" smtClean="0"/>
              <a:t>);</a:t>
            </a:r>
            <a:endParaRPr lang="en-US" sz="1200" dirty="0"/>
          </a:p>
          <a:p>
            <a:pPr marL="742950" lvl="1" indent="-285750" algn="l">
              <a:buFont typeface="Wingdings" pitchFamily="2" charset="2"/>
              <a:buChar char="ü"/>
            </a:pPr>
            <a:r>
              <a:rPr lang="en-US" sz="1200" dirty="0"/>
              <a:t>  void </a:t>
            </a:r>
            <a:r>
              <a:rPr lang="en-US" sz="1200" dirty="0" err="1"/>
              <a:t>resolveIncident</a:t>
            </a:r>
            <a:r>
              <a:rPr lang="en-US" sz="1200" dirty="0"/>
              <a:t>(</a:t>
            </a:r>
            <a:r>
              <a:rPr lang="en-US" sz="1200" dirty="0" err="1"/>
              <a:t>IncidentContext</a:t>
            </a:r>
            <a:r>
              <a:rPr lang="en-US" sz="1200" dirty="0"/>
              <a:t> context</a:t>
            </a:r>
            <a:r>
              <a:rPr lang="en-US" sz="1200" dirty="0" smtClean="0"/>
              <a:t>);</a:t>
            </a:r>
            <a:endParaRPr lang="en-US" sz="1200" dirty="0"/>
          </a:p>
          <a:p>
            <a:pPr marL="742950" lvl="1" indent="-285750" algn="l">
              <a:buFont typeface="Wingdings" pitchFamily="2" charset="2"/>
              <a:buChar char="ü"/>
            </a:pPr>
            <a:r>
              <a:rPr lang="en-US" sz="1200" dirty="0"/>
              <a:t>  void </a:t>
            </a:r>
            <a:r>
              <a:rPr lang="en-US" sz="1200" dirty="0" err="1"/>
              <a:t>deleteIncident</a:t>
            </a:r>
            <a:r>
              <a:rPr lang="en-US" sz="1200" dirty="0"/>
              <a:t>(</a:t>
            </a:r>
            <a:r>
              <a:rPr lang="en-US" sz="1200" dirty="0" err="1"/>
              <a:t>IncidentContext</a:t>
            </a:r>
            <a:r>
              <a:rPr lang="en-US" sz="1200" dirty="0"/>
              <a:t> context</a:t>
            </a:r>
            <a:r>
              <a:rPr lang="en-US" sz="1200" dirty="0" smtClean="0"/>
              <a:t>);</a:t>
            </a:r>
            <a:endParaRPr lang="en-US" sz="1600" dirty="0"/>
          </a:p>
          <a:p>
            <a:pPr marL="285750" indent="-285750" algn="l">
              <a:buFont typeface="Wingdings" pitchFamily="2" charset="2"/>
              <a:buChar char="ü"/>
            </a:pPr>
            <a:r>
              <a:rPr lang="en-US" sz="1600" dirty="0"/>
              <a:t>}</a:t>
            </a:r>
          </a:p>
        </p:txBody>
      </p:sp>
    </p:spTree>
    <p:extLst>
      <p:ext uri="{BB962C8B-B14F-4D97-AF65-F5344CB8AC3E}">
        <p14:creationId xmlns:p14="http://schemas.microsoft.com/office/powerpoint/2010/main" val="125743559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dirty="0" smtClean="0"/>
              <a:t>Topic </a:t>
            </a:r>
            <a:r>
              <a:rPr lang="en-IN" dirty="0"/>
              <a:t>– </a:t>
            </a:r>
            <a:r>
              <a:rPr lang="en-IN" dirty="0" smtClean="0"/>
              <a:t>4</a:t>
            </a:r>
            <a:r>
              <a:rPr lang="en-IN" dirty="0"/>
              <a:t/>
            </a:r>
            <a:br>
              <a:rPr lang="en-IN" dirty="0"/>
            </a:br>
            <a:r>
              <a:rPr lang="en-IN" sz="2700" dirty="0" smtClean="0"/>
              <a:t>(Platform-</a:t>
            </a:r>
            <a:r>
              <a:rPr lang="en-IN" sz="2700" dirty="0" err="1" smtClean="0"/>
              <a:t>microservices</a:t>
            </a:r>
            <a:r>
              <a:rPr lang="en-IN" sz="2700" dirty="0"/>
              <a:t>)</a:t>
            </a:r>
          </a:p>
        </p:txBody>
      </p:sp>
      <p:sp>
        <p:nvSpPr>
          <p:cNvPr id="5" name="Subtitle 4"/>
          <p:cNvSpPr>
            <a:spLocks noGrp="1"/>
          </p:cNvSpPr>
          <p:nvPr>
            <p:ph type="subTitle" idx="1"/>
          </p:nvPr>
        </p:nvSpPr>
        <p:spPr>
          <a:xfrm>
            <a:off x="683568" y="1628801"/>
            <a:ext cx="8280920" cy="4104456"/>
          </a:xfrm>
        </p:spPr>
        <p:txBody>
          <a:bodyPr>
            <a:normAutofit/>
          </a:bodyPr>
          <a:lstStyle/>
          <a:p>
            <a:pPr marL="342900" indent="-342900" algn="l">
              <a:buFont typeface="Wingdings" pitchFamily="2" charset="2"/>
              <a:buChar char="ü"/>
            </a:pPr>
            <a:r>
              <a:rPr lang="en-US" sz="2000" dirty="0"/>
              <a:t>Managing Process </a:t>
            </a:r>
            <a:r>
              <a:rPr lang="en-US" sz="2000" dirty="0" smtClean="0"/>
              <a:t>Data</a:t>
            </a:r>
          </a:p>
          <a:p>
            <a:pPr marL="800100" lvl="1" indent="-342900" algn="l">
              <a:buFont typeface="Wingdings" pitchFamily="2" charset="2"/>
              <a:buChar char="ü"/>
            </a:pPr>
            <a:r>
              <a:rPr lang="en-US" sz="1600" dirty="0" smtClean="0"/>
              <a:t>Describe </a:t>
            </a:r>
            <a:r>
              <a:rPr lang="en-US" sz="1600" dirty="0"/>
              <a:t>how process data is persisted and managed by the Process </a:t>
            </a:r>
            <a:r>
              <a:rPr lang="en-US" sz="1600" dirty="0" smtClean="0"/>
              <a:t>Engine</a:t>
            </a:r>
          </a:p>
          <a:p>
            <a:pPr lvl="1" algn="l"/>
            <a:endParaRPr lang="en-US" sz="1600" dirty="0"/>
          </a:p>
          <a:p>
            <a:pPr marL="342900" indent="-342900" algn="l">
              <a:buFont typeface="Wingdings" pitchFamily="2" charset="2"/>
              <a:buChar char="ü"/>
            </a:pPr>
            <a:r>
              <a:rPr lang="en-US" sz="2000" dirty="0"/>
              <a:t>Building Robust Process </a:t>
            </a:r>
            <a:r>
              <a:rPr lang="en-US" sz="2000" dirty="0" smtClean="0"/>
              <a:t>Applications </a:t>
            </a:r>
          </a:p>
          <a:p>
            <a:pPr marL="800100" lvl="1" indent="-342900" algn="l">
              <a:buFont typeface="Wingdings" pitchFamily="2" charset="2"/>
              <a:buChar char="ü"/>
            </a:pPr>
            <a:r>
              <a:rPr lang="en-US" sz="1600" dirty="0" smtClean="0"/>
              <a:t>Handle </a:t>
            </a:r>
            <a:r>
              <a:rPr lang="en-US" sz="1600" dirty="0"/>
              <a:t>expected events in business </a:t>
            </a:r>
            <a:r>
              <a:rPr lang="en-US" sz="1600" dirty="0" smtClean="0"/>
              <a:t>processes </a:t>
            </a:r>
          </a:p>
          <a:p>
            <a:pPr marL="800100" lvl="1" indent="-342900" algn="l">
              <a:buFont typeface="Wingdings" pitchFamily="2" charset="2"/>
              <a:buChar char="ü"/>
            </a:pPr>
            <a:r>
              <a:rPr lang="en-US" sz="1600" dirty="0"/>
              <a:t>Handle errors and unexpected events in business </a:t>
            </a:r>
            <a:r>
              <a:rPr lang="en-US" sz="1600" dirty="0" smtClean="0"/>
              <a:t>processes</a:t>
            </a:r>
          </a:p>
        </p:txBody>
      </p:sp>
    </p:spTree>
    <p:extLst>
      <p:ext uri="{BB962C8B-B14F-4D97-AF65-F5344CB8AC3E}">
        <p14:creationId xmlns:p14="http://schemas.microsoft.com/office/powerpoint/2010/main" val="11355919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fontScale="90000"/>
          </a:bodyPr>
          <a:lstStyle/>
          <a:p>
            <a:pPr algn="ctr"/>
            <a:r>
              <a:rPr lang="en-IN" sz="4000" b="0" dirty="0">
                <a:effectLst/>
              </a:rPr>
              <a:t>Process Engine Concepts</a:t>
            </a:r>
          </a:p>
        </p:txBody>
      </p:sp>
      <p:sp>
        <p:nvSpPr>
          <p:cNvPr id="5" name="Subtitle 4"/>
          <p:cNvSpPr>
            <a:spLocks noGrp="1"/>
          </p:cNvSpPr>
          <p:nvPr>
            <p:ph type="subTitle" idx="1"/>
          </p:nvPr>
        </p:nvSpPr>
        <p:spPr>
          <a:xfrm>
            <a:off x="611560" y="692696"/>
            <a:ext cx="8352928" cy="4824537"/>
          </a:xfrm>
        </p:spPr>
        <p:txBody>
          <a:bodyPr>
            <a:normAutofit/>
          </a:bodyPr>
          <a:lstStyle/>
          <a:p>
            <a:pPr marL="342900" indent="-342900" algn="l">
              <a:buFont typeface="Wingdings" pitchFamily="2" charset="2"/>
              <a:buChar char="ü"/>
            </a:pPr>
            <a:r>
              <a:rPr lang="en-IN" sz="1600" dirty="0"/>
              <a:t>Process </a:t>
            </a:r>
            <a:r>
              <a:rPr lang="en-IN" sz="1600" dirty="0" smtClean="0"/>
              <a:t>Definitions</a:t>
            </a:r>
          </a:p>
          <a:p>
            <a:pPr marL="800100" lvl="1" indent="-342900" algn="l">
              <a:buFont typeface="Wingdings" pitchFamily="2" charset="2"/>
              <a:buChar char="ü"/>
            </a:pPr>
            <a:r>
              <a:rPr lang="en-US" sz="1200" dirty="0" smtClean="0"/>
              <a:t>A </a:t>
            </a:r>
            <a:r>
              <a:rPr lang="en-US" sz="1200" dirty="0"/>
              <a:t>process definition defines the structure of a process. You could say that the process definition </a:t>
            </a:r>
            <a:r>
              <a:rPr lang="en-US" sz="1200" i="1" dirty="0"/>
              <a:t>is</a:t>
            </a:r>
            <a:r>
              <a:rPr lang="en-US" sz="1200" dirty="0"/>
              <a:t> the process</a:t>
            </a:r>
            <a:r>
              <a:rPr lang="en-US" sz="1200" dirty="0" smtClean="0"/>
              <a:t>.</a:t>
            </a:r>
          </a:p>
          <a:p>
            <a:pPr marL="800100" lvl="1" indent="-342900" algn="l">
              <a:buFont typeface="Wingdings" pitchFamily="2" charset="2"/>
              <a:buChar char="ü"/>
            </a:pPr>
            <a:endParaRPr lang="en-US" sz="1600" dirty="0"/>
          </a:p>
          <a:p>
            <a:pPr marL="342900" indent="-342900" algn="l">
              <a:buFont typeface="Wingdings" pitchFamily="2" charset="2"/>
              <a:buChar char="ü"/>
            </a:pPr>
            <a:r>
              <a:rPr lang="en-IN" sz="1600" dirty="0"/>
              <a:t>Query for Process </a:t>
            </a:r>
            <a:r>
              <a:rPr lang="en-IN" sz="1600" dirty="0" smtClean="0"/>
              <a:t>Definitions</a:t>
            </a:r>
          </a:p>
          <a:p>
            <a:pPr marL="800100" lvl="1" indent="-342900" algn="l">
              <a:buFont typeface="Wingdings" pitchFamily="2" charset="2"/>
              <a:buChar char="ü"/>
            </a:pPr>
            <a:r>
              <a:rPr lang="en-US" sz="1200" dirty="0" smtClean="0"/>
              <a:t>can </a:t>
            </a:r>
            <a:r>
              <a:rPr lang="en-US" sz="1200" dirty="0"/>
              <a:t>query for all deployed process definitions using the Java API and the </a:t>
            </a:r>
            <a:r>
              <a:rPr lang="en-US" sz="1200" dirty="0" err="1"/>
              <a:t>ProcessDefinitionQuery</a:t>
            </a:r>
            <a:r>
              <a:rPr lang="en-US" sz="1200" dirty="0"/>
              <a:t> made available through the </a:t>
            </a:r>
            <a:r>
              <a:rPr lang="en-US" sz="1200" dirty="0" err="1"/>
              <a:t>RepositoryService</a:t>
            </a:r>
            <a:r>
              <a:rPr lang="en-US" sz="1200" dirty="0"/>
              <a:t>. </a:t>
            </a:r>
            <a:r>
              <a:rPr lang="en-US" sz="1200" dirty="0" smtClean="0"/>
              <a:t>Example:</a:t>
            </a:r>
          </a:p>
          <a:p>
            <a:pPr marL="1257300" lvl="2" indent="-342900" algn="l">
              <a:buFont typeface="Wingdings" pitchFamily="2" charset="2"/>
              <a:buChar char="ü"/>
            </a:pPr>
            <a:r>
              <a:rPr lang="en-IN" sz="1100" dirty="0" smtClean="0"/>
              <a:t>List&lt;</a:t>
            </a:r>
            <a:r>
              <a:rPr lang="en-IN" sz="1100" dirty="0" err="1" smtClean="0"/>
              <a:t>ProcessDefinition</a:t>
            </a:r>
            <a:r>
              <a:rPr lang="en-IN" sz="1100" dirty="0"/>
              <a:t>&gt; </a:t>
            </a:r>
            <a:r>
              <a:rPr lang="en-IN" sz="1100" dirty="0" err="1"/>
              <a:t>processDefinitions</a:t>
            </a:r>
            <a:r>
              <a:rPr lang="en-IN" sz="1100" dirty="0"/>
              <a:t> = </a:t>
            </a:r>
            <a:r>
              <a:rPr lang="en-IN" sz="1100" dirty="0" err="1" smtClean="0"/>
              <a:t>repositoryService.createProcessDefinitionQuery</a:t>
            </a:r>
            <a:r>
              <a:rPr lang="en-IN" sz="1100" dirty="0"/>
              <a:t>() </a:t>
            </a:r>
            <a:r>
              <a:rPr lang="en-IN" sz="1100" dirty="0" smtClean="0"/>
              <a:t>					.</a:t>
            </a:r>
            <a:r>
              <a:rPr lang="en-IN" sz="1100" dirty="0" err="1"/>
              <a:t>processDefinitionKey</a:t>
            </a:r>
            <a:r>
              <a:rPr lang="en-IN" sz="1100" dirty="0"/>
              <a:t>("invoice") </a:t>
            </a:r>
            <a:r>
              <a:rPr lang="en-IN" sz="1100" dirty="0" smtClean="0"/>
              <a:t>						.</a:t>
            </a:r>
            <a:r>
              <a:rPr lang="en-IN" sz="1100" dirty="0" err="1"/>
              <a:t>orderByProcessDefinitionVersion</a:t>
            </a:r>
            <a:r>
              <a:rPr lang="en-IN" sz="1100" dirty="0"/>
              <a:t>() </a:t>
            </a:r>
            <a:r>
              <a:rPr lang="en-IN" sz="1100" dirty="0" smtClean="0"/>
              <a:t>						.</a:t>
            </a:r>
            <a:r>
              <a:rPr lang="en-IN" sz="1100" dirty="0" err="1"/>
              <a:t>asc</a:t>
            </a:r>
            <a:r>
              <a:rPr lang="en-IN" sz="1100" dirty="0"/>
              <a:t>() </a:t>
            </a:r>
            <a:r>
              <a:rPr lang="en-IN" sz="1100" dirty="0" smtClean="0"/>
              <a:t>								.</a:t>
            </a:r>
            <a:r>
              <a:rPr lang="en-IN" sz="1100" dirty="0"/>
              <a:t>list</a:t>
            </a:r>
            <a:r>
              <a:rPr lang="en-IN" sz="1100" dirty="0" smtClean="0"/>
              <a:t>();</a:t>
            </a:r>
            <a:endParaRPr lang="en-IN" sz="1600" dirty="0"/>
          </a:p>
          <a:p>
            <a:pPr marL="342900" indent="-342900" algn="l">
              <a:buFont typeface="Wingdings" pitchFamily="2" charset="2"/>
              <a:buChar char="ü"/>
            </a:pPr>
            <a:r>
              <a:rPr lang="en-IN" sz="1600" dirty="0"/>
              <a:t>Keys and </a:t>
            </a:r>
            <a:r>
              <a:rPr lang="en-IN" sz="1600" dirty="0" smtClean="0"/>
              <a:t>Versions </a:t>
            </a:r>
          </a:p>
          <a:p>
            <a:pPr marL="800100" lvl="1" indent="-342900" algn="l">
              <a:buFont typeface="Wingdings" pitchFamily="2" charset="2"/>
              <a:buChar char="ü"/>
            </a:pPr>
            <a:r>
              <a:rPr lang="en-US" sz="1200" dirty="0" smtClean="0"/>
              <a:t>The</a:t>
            </a:r>
            <a:r>
              <a:rPr lang="en-US" sz="1200" dirty="0"/>
              <a:t> </a:t>
            </a:r>
            <a:r>
              <a:rPr lang="en-US" sz="1200" i="1" dirty="0"/>
              <a:t>key</a:t>
            </a:r>
            <a:r>
              <a:rPr lang="en-US" sz="1200" dirty="0"/>
              <a:t> of a process definition (invoice in the example above) is the logical identifier of the process. It is used throughout the API, most prominently for starting process </a:t>
            </a:r>
            <a:r>
              <a:rPr lang="en-US" sz="1200" dirty="0" smtClean="0"/>
              <a:t>instance.</a:t>
            </a:r>
          </a:p>
          <a:p>
            <a:pPr marL="800100" lvl="1" indent="-342900" algn="l">
              <a:buFont typeface="Wingdings" pitchFamily="2" charset="2"/>
              <a:buChar char="ü"/>
            </a:pPr>
            <a:endParaRPr lang="en-US" sz="1200" dirty="0"/>
          </a:p>
          <a:p>
            <a:pPr marL="342900" indent="-342900" algn="l">
              <a:buFont typeface="Wingdings" pitchFamily="2" charset="2"/>
              <a:buChar char="ü"/>
            </a:pPr>
            <a:r>
              <a:rPr lang="en-IN" sz="1600" dirty="0"/>
              <a:t>Suspend Process Definitions</a:t>
            </a:r>
          </a:p>
          <a:p>
            <a:pPr marL="800100" lvl="1" indent="-342900" algn="l">
              <a:buFont typeface="Wingdings" pitchFamily="2" charset="2"/>
              <a:buChar char="ü"/>
            </a:pPr>
            <a:r>
              <a:rPr lang="en-US" sz="1200" dirty="0"/>
              <a:t>Suspending a process definition disables it temporarily, i.e., it cannot be instantiated while it is suspended. The </a:t>
            </a:r>
            <a:r>
              <a:rPr lang="en-US" sz="1200" dirty="0" err="1"/>
              <a:t>RuntimeService</a:t>
            </a:r>
            <a:r>
              <a:rPr lang="en-US" sz="1200" dirty="0"/>
              <a:t> Java API can be used to suspend a process definition. Similarly, you can activate a process definition to undo this effect.</a:t>
            </a:r>
            <a:endParaRPr lang="en-IN" sz="1200" dirty="0"/>
          </a:p>
        </p:txBody>
      </p:sp>
    </p:spTree>
    <p:extLst>
      <p:ext uri="{BB962C8B-B14F-4D97-AF65-F5344CB8AC3E}">
        <p14:creationId xmlns:p14="http://schemas.microsoft.com/office/powerpoint/2010/main" val="954303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7384"/>
            <a:ext cx="7772400" cy="864096"/>
          </a:xfrm>
        </p:spPr>
        <p:txBody>
          <a:bodyPr anchor="t">
            <a:normAutofit/>
          </a:bodyPr>
          <a:lstStyle/>
          <a:p>
            <a:pPr algn="ctr"/>
            <a:r>
              <a:rPr lang="en-US" dirty="0" err="1"/>
              <a:t>Camunda</a:t>
            </a:r>
            <a:r>
              <a:rPr lang="en-US" dirty="0"/>
              <a:t> </a:t>
            </a:r>
            <a:r>
              <a:rPr lang="en-US" dirty="0" smtClean="0"/>
              <a:t>Architecture </a:t>
            </a:r>
            <a:endParaRPr lang="en-IN" sz="2700" dirty="0"/>
          </a:p>
        </p:txBody>
      </p:sp>
      <p:pic>
        <p:nvPicPr>
          <p:cNvPr id="1026" name="Picture 2" descr="C:\Users\malas\Data\camunda_training\Camunda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52129"/>
            <a:ext cx="9144001" cy="56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2056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fontScale="90000"/>
          </a:bodyPr>
          <a:lstStyle/>
          <a:p>
            <a:pPr algn="ctr"/>
            <a:r>
              <a:rPr lang="en-IN" sz="4000" b="0" dirty="0">
                <a:effectLst/>
              </a:rPr>
              <a:t>Process Engine Concepts</a:t>
            </a:r>
          </a:p>
        </p:txBody>
      </p:sp>
      <p:sp>
        <p:nvSpPr>
          <p:cNvPr id="5" name="Subtitle 4"/>
          <p:cNvSpPr>
            <a:spLocks noGrp="1"/>
          </p:cNvSpPr>
          <p:nvPr>
            <p:ph type="subTitle" idx="1"/>
          </p:nvPr>
        </p:nvSpPr>
        <p:spPr>
          <a:xfrm>
            <a:off x="611560" y="692696"/>
            <a:ext cx="8352928" cy="4824537"/>
          </a:xfrm>
        </p:spPr>
        <p:txBody>
          <a:bodyPr>
            <a:normAutofit/>
          </a:bodyPr>
          <a:lstStyle/>
          <a:p>
            <a:pPr marL="342900" indent="-342900" algn="l">
              <a:buFont typeface="Wingdings" pitchFamily="2" charset="2"/>
              <a:buChar char="ü"/>
            </a:pPr>
            <a:r>
              <a:rPr lang="en-IN" sz="1600" dirty="0"/>
              <a:t>Process </a:t>
            </a:r>
            <a:r>
              <a:rPr lang="en-IN" sz="1600" dirty="0" smtClean="0"/>
              <a:t>Instances</a:t>
            </a:r>
            <a:endParaRPr lang="en-IN" sz="800" dirty="0" smtClean="0"/>
          </a:p>
          <a:p>
            <a:pPr marL="800100" lvl="1" indent="-342900" algn="l">
              <a:buFont typeface="Wingdings" pitchFamily="2" charset="2"/>
              <a:buChar char="ü"/>
            </a:pPr>
            <a:r>
              <a:rPr lang="en-US" sz="1200" dirty="0"/>
              <a:t>A process instance is an individual execution of a process definition. </a:t>
            </a:r>
            <a:endParaRPr lang="en-US" sz="12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IN" sz="1600" dirty="0"/>
              <a:t>Start a Process Instance</a:t>
            </a:r>
          </a:p>
          <a:p>
            <a:pPr marL="800100" lvl="1" indent="-342900" algn="l">
              <a:buFont typeface="Wingdings" pitchFamily="2" charset="2"/>
              <a:buChar char="ü"/>
            </a:pPr>
            <a:r>
              <a:rPr lang="en-US" sz="1200" dirty="0"/>
              <a:t>The simplest way to start a process instance is by using the </a:t>
            </a:r>
            <a:r>
              <a:rPr lang="en-US" sz="1200" dirty="0" err="1"/>
              <a:t>startProcessInstanceByKey</a:t>
            </a:r>
            <a:r>
              <a:rPr lang="en-US" sz="1200" dirty="0"/>
              <a:t>(...) method offered by the </a:t>
            </a:r>
            <a:r>
              <a:rPr lang="en-US" sz="1200" dirty="0" err="1"/>
              <a:t>RuntimeService</a:t>
            </a:r>
            <a:r>
              <a:rPr lang="en-US" sz="1200" dirty="0" smtClean="0"/>
              <a:t>:</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Interact With a Process Instance</a:t>
            </a:r>
          </a:p>
          <a:p>
            <a:pPr marL="800100" lvl="1" indent="-342900" algn="l">
              <a:buFont typeface="Wingdings" pitchFamily="2" charset="2"/>
              <a:buChar char="ü"/>
            </a:pPr>
            <a:r>
              <a:rPr lang="en-US" sz="1200" dirty="0"/>
              <a:t>Once </a:t>
            </a:r>
            <a:r>
              <a:rPr lang="en-US" sz="1200" dirty="0" smtClean="0"/>
              <a:t>we have </a:t>
            </a:r>
            <a:r>
              <a:rPr lang="en-US" sz="1200" dirty="0"/>
              <a:t>performed a query for a particular process instance (or a list of process instances), you may want to interact with it. There are multiple possibilities to interact with a process instance, most prominently</a:t>
            </a:r>
            <a:r>
              <a:rPr lang="en-US" sz="1200" dirty="0" smtClean="0"/>
              <a:t>:</a:t>
            </a:r>
            <a:endParaRPr lang="en-US" sz="1200" dirty="0"/>
          </a:p>
          <a:p>
            <a:pPr marL="800100" lvl="1" indent="-342900" algn="l">
              <a:buFont typeface="Wingdings" pitchFamily="2" charset="2"/>
              <a:buChar char="ü"/>
            </a:pPr>
            <a:r>
              <a:rPr lang="en-US" sz="1200" dirty="0"/>
              <a:t>Triggering it (make it continue execution):</a:t>
            </a:r>
          </a:p>
          <a:p>
            <a:pPr marL="800100" lvl="1" indent="-342900" algn="l">
              <a:buFont typeface="Wingdings" pitchFamily="2" charset="2"/>
              <a:buChar char="ü"/>
            </a:pPr>
            <a:r>
              <a:rPr lang="en-US" sz="1200" dirty="0"/>
              <a:t>Through a Message Event</a:t>
            </a:r>
          </a:p>
          <a:p>
            <a:pPr marL="800100" lvl="1" indent="-342900" algn="l">
              <a:buFont typeface="Wingdings" pitchFamily="2" charset="2"/>
              <a:buChar char="ü"/>
            </a:pPr>
            <a:r>
              <a:rPr lang="en-US" sz="1200" dirty="0"/>
              <a:t>Through a Signal Event</a:t>
            </a:r>
          </a:p>
          <a:p>
            <a:pPr marL="800100" lvl="1" indent="-342900" algn="l">
              <a:buFont typeface="Wingdings" pitchFamily="2" charset="2"/>
              <a:buChar char="ü"/>
            </a:pPr>
            <a:r>
              <a:rPr lang="en-US" sz="1200" dirty="0"/>
              <a:t>Canceling it:</a:t>
            </a:r>
          </a:p>
          <a:p>
            <a:pPr marL="800100" lvl="1" indent="-342900" algn="l">
              <a:buFont typeface="Wingdings" pitchFamily="2" charset="2"/>
              <a:buChar char="ü"/>
            </a:pPr>
            <a:r>
              <a:rPr lang="en-US" sz="1200" dirty="0"/>
              <a:t>Using the </a:t>
            </a:r>
            <a:r>
              <a:rPr lang="en-US" sz="1200" dirty="0" err="1"/>
              <a:t>RuntimeService.deleteProcessInstance</a:t>
            </a:r>
            <a:r>
              <a:rPr lang="en-US" sz="1200" dirty="0"/>
              <a:t>(...) method.</a:t>
            </a:r>
          </a:p>
          <a:p>
            <a:pPr marL="800100" lvl="1" indent="-342900" algn="l">
              <a:buFont typeface="Wingdings" pitchFamily="2" charset="2"/>
              <a:buChar char="ü"/>
            </a:pPr>
            <a:r>
              <a:rPr lang="en-US" sz="1200" dirty="0"/>
              <a:t>Starting/Canceling any activity:</a:t>
            </a:r>
          </a:p>
          <a:p>
            <a:pPr marL="800100" lvl="1" indent="-342900" algn="l">
              <a:buFont typeface="Wingdings" pitchFamily="2" charset="2"/>
              <a:buChar char="ü"/>
            </a:pPr>
            <a:r>
              <a:rPr lang="en-US" sz="1200" dirty="0"/>
              <a:t>Using the process instance modification feature</a:t>
            </a:r>
          </a:p>
          <a:p>
            <a:pPr marL="800100" lvl="1" indent="-342900" algn="l">
              <a:buFont typeface="Wingdings" pitchFamily="2" charset="2"/>
              <a:buChar char="ü"/>
            </a:pPr>
            <a:r>
              <a:rPr lang="en-US" sz="1200" dirty="0"/>
              <a:t>If your process uses at least one User Task, you can also interact with the process instance using the </a:t>
            </a:r>
            <a:r>
              <a:rPr lang="en-US" sz="1200" dirty="0" err="1"/>
              <a:t>TaskService</a:t>
            </a:r>
            <a:r>
              <a:rPr lang="en-US" sz="1200" dirty="0"/>
              <a:t> API.</a:t>
            </a:r>
            <a:endParaRPr lang="en-IN" sz="1200" dirty="0" smtClean="0"/>
          </a:p>
        </p:txBody>
      </p:sp>
    </p:spTree>
    <p:extLst>
      <p:ext uri="{BB962C8B-B14F-4D97-AF65-F5344CB8AC3E}">
        <p14:creationId xmlns:p14="http://schemas.microsoft.com/office/powerpoint/2010/main" val="54156919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Jobs and Job Definitions</a:t>
            </a:r>
          </a:p>
        </p:txBody>
      </p:sp>
      <p:sp>
        <p:nvSpPr>
          <p:cNvPr id="5" name="Subtitle 4"/>
          <p:cNvSpPr>
            <a:spLocks noGrp="1"/>
          </p:cNvSpPr>
          <p:nvPr>
            <p:ph type="subTitle" idx="1"/>
          </p:nvPr>
        </p:nvSpPr>
        <p:spPr>
          <a:xfrm>
            <a:off x="611560" y="1412775"/>
            <a:ext cx="8352928" cy="4824537"/>
          </a:xfrm>
        </p:spPr>
        <p:txBody>
          <a:bodyPr>
            <a:normAutofit/>
          </a:bodyPr>
          <a:lstStyle/>
          <a:p>
            <a:pPr marL="342900" indent="-342900" algn="l">
              <a:buFont typeface="Wingdings" pitchFamily="2" charset="2"/>
              <a:buChar char="ü"/>
            </a:pPr>
            <a:r>
              <a:rPr lang="en-US" sz="1600" dirty="0"/>
              <a:t>The Camunda process engine includes a component named the Job Executor. The Job Executor is a scheduling component, responsible for performing asynchronous background work.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Consider </a:t>
            </a:r>
            <a:r>
              <a:rPr lang="en-US" sz="1600" dirty="0"/>
              <a:t>the example of a Timer Event: </a:t>
            </a:r>
            <a:endParaRPr lang="en-US" sz="1600" dirty="0" smtClean="0"/>
          </a:p>
          <a:p>
            <a:pPr marL="800100" lvl="1" indent="-342900" algn="l">
              <a:buFont typeface="Wingdings" pitchFamily="2" charset="2"/>
              <a:buChar char="ü"/>
            </a:pPr>
            <a:r>
              <a:rPr lang="en-US" sz="1200" dirty="0" smtClean="0"/>
              <a:t>whenever </a:t>
            </a:r>
            <a:r>
              <a:rPr lang="en-US" sz="1200" dirty="0"/>
              <a:t>the process engine reaches the timer event, it will stop execution, persist the current state to the database and create a job to resume execution in the future. A job has a due date which is calculated using the timer expression provided in the BPMN XML.</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When a process is deployed, the process engine creates a Job Definition for each activity in the process which will create jobs at runtime. </a:t>
            </a:r>
            <a:endParaRPr lang="en-US" sz="1600" dirty="0" smtClean="0"/>
          </a:p>
          <a:p>
            <a:pPr marL="342900" indent="-342900" algn="l">
              <a:buFont typeface="Wingdings" pitchFamily="2" charset="2"/>
              <a:buChar char="ü"/>
            </a:pPr>
            <a:r>
              <a:rPr lang="en-US" sz="1600" dirty="0" smtClean="0"/>
              <a:t>This </a:t>
            </a:r>
            <a:r>
              <a:rPr lang="en-US" sz="1600" dirty="0"/>
              <a:t>allows you to query information about timers and asynchronous continuations in your processes.</a:t>
            </a:r>
            <a:endParaRPr lang="en-IN" sz="1200" dirty="0" smtClean="0"/>
          </a:p>
        </p:txBody>
      </p:sp>
    </p:spTree>
    <p:extLst>
      <p:ext uri="{BB962C8B-B14F-4D97-AF65-F5344CB8AC3E}">
        <p14:creationId xmlns:p14="http://schemas.microsoft.com/office/powerpoint/2010/main" val="256856748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Process Variables</a:t>
            </a:r>
          </a:p>
        </p:txBody>
      </p:sp>
      <p:sp>
        <p:nvSpPr>
          <p:cNvPr id="5" name="Subtitle 4"/>
          <p:cNvSpPr>
            <a:spLocks noGrp="1"/>
          </p:cNvSpPr>
          <p:nvPr>
            <p:ph type="subTitle" idx="1"/>
          </p:nvPr>
        </p:nvSpPr>
        <p:spPr>
          <a:xfrm>
            <a:off x="611560" y="692696"/>
            <a:ext cx="8352928" cy="4824537"/>
          </a:xfrm>
        </p:spPr>
        <p:txBody>
          <a:bodyPr>
            <a:normAutofit fontScale="85000" lnSpcReduction="20000"/>
          </a:bodyPr>
          <a:lstStyle/>
          <a:p>
            <a:pPr marL="342900" indent="-342900" algn="l">
              <a:buFont typeface="Wingdings" pitchFamily="2" charset="2"/>
              <a:buChar char="ü"/>
            </a:pPr>
            <a:r>
              <a:rPr lang="en-US" sz="1600" dirty="0"/>
              <a:t>Variables can be used to add data to process runtime state or, more particular, variable scopes.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Variable Scopes and Variable </a:t>
            </a:r>
            <a:r>
              <a:rPr lang="en-US" sz="1600" dirty="0" smtClean="0"/>
              <a:t>Visibility</a:t>
            </a:r>
          </a:p>
          <a:p>
            <a:pPr marL="800100" lvl="1" indent="-342900" algn="l">
              <a:buFont typeface="Wingdings" pitchFamily="2" charset="2"/>
              <a:buChar char="ü"/>
            </a:pPr>
            <a:r>
              <a:rPr lang="en-US" sz="1200" dirty="0"/>
              <a:t>All entities that can have variables are called </a:t>
            </a:r>
            <a:r>
              <a:rPr lang="en-US" sz="1200" i="1" dirty="0"/>
              <a:t>variable </a:t>
            </a:r>
            <a:r>
              <a:rPr lang="en-US" sz="1200" i="1" dirty="0" smtClean="0"/>
              <a:t>scopes</a:t>
            </a:r>
          </a:p>
          <a:p>
            <a:pPr marL="342900" indent="-342900" algn="l">
              <a:buFont typeface="Wingdings" pitchFamily="2" charset="2"/>
              <a:buChar char="ü"/>
            </a:pPr>
            <a:endParaRPr lang="en-US" sz="1600" i="1" dirty="0"/>
          </a:p>
          <a:p>
            <a:pPr marL="342900" indent="-342900" algn="l">
              <a:buFont typeface="Wingdings" pitchFamily="2" charset="2"/>
              <a:buChar char="ü"/>
            </a:pPr>
            <a:r>
              <a:rPr lang="en-US" sz="1600" dirty="0" smtClean="0"/>
              <a:t>If there is </a:t>
            </a:r>
            <a:r>
              <a:rPr lang="en-US" sz="1600" dirty="0"/>
              <a:t>a process instance with two child executions, </a:t>
            </a:r>
            <a:endParaRPr lang="en-US" sz="1600" dirty="0" smtClean="0"/>
          </a:p>
          <a:p>
            <a:pPr marL="800100" lvl="1" indent="-342900" algn="l">
              <a:buFont typeface="Wingdings" pitchFamily="2" charset="2"/>
              <a:buChar char="ü"/>
            </a:pPr>
            <a:r>
              <a:rPr lang="en-US" sz="1200" dirty="0" smtClean="0"/>
              <a:t>each </a:t>
            </a:r>
            <a:r>
              <a:rPr lang="en-US" sz="1200" dirty="0"/>
              <a:t>of which has created a task. </a:t>
            </a:r>
            <a:endParaRPr lang="en-US" sz="1200" dirty="0" smtClean="0"/>
          </a:p>
          <a:p>
            <a:pPr marL="800100" lvl="1" indent="-342900" algn="l">
              <a:buFont typeface="Wingdings" pitchFamily="2" charset="2"/>
              <a:buChar char="ü"/>
            </a:pPr>
            <a:r>
              <a:rPr lang="en-US" sz="1200" dirty="0" smtClean="0"/>
              <a:t>All </a:t>
            </a:r>
            <a:r>
              <a:rPr lang="en-US" sz="1200" dirty="0"/>
              <a:t>these five entities are variable scopes and the arrows mark a parent-child relationship. </a:t>
            </a:r>
            <a:endParaRPr lang="en-US" sz="1200" dirty="0" smtClean="0"/>
          </a:p>
          <a:p>
            <a:pPr marL="800100" lvl="1" indent="-342900" algn="l">
              <a:buFont typeface="Wingdings" pitchFamily="2" charset="2"/>
              <a:buChar char="ü"/>
            </a:pPr>
            <a:r>
              <a:rPr lang="en-US" sz="1200" dirty="0" smtClean="0"/>
              <a:t>A </a:t>
            </a:r>
            <a:r>
              <a:rPr lang="en-US" sz="1200" dirty="0"/>
              <a:t>variable that is defined on a parent scope is accessible in every child scope unless a child scope defines a variable of the same name. </a:t>
            </a:r>
            <a:endParaRPr lang="en-US" sz="1200" dirty="0" smtClean="0"/>
          </a:p>
          <a:p>
            <a:pPr marL="800100" lvl="1" indent="-342900" algn="l">
              <a:buFont typeface="Wingdings" pitchFamily="2" charset="2"/>
              <a:buChar char="ü"/>
            </a:pPr>
            <a:r>
              <a:rPr lang="en-US" sz="1200" dirty="0" smtClean="0"/>
              <a:t>The </a:t>
            </a:r>
            <a:r>
              <a:rPr lang="en-US" sz="1200" dirty="0"/>
              <a:t>other way around, child variables are not accessible from a parent scope. Variables that are directly attached to the scope in question are called </a:t>
            </a:r>
            <a:r>
              <a:rPr lang="en-US" sz="1200" i="1" dirty="0"/>
              <a:t>local</a:t>
            </a:r>
            <a:r>
              <a:rPr lang="en-US" sz="1200" dirty="0"/>
              <a:t> variables</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In general, variables are accessible in the following cases</a:t>
            </a:r>
            <a:r>
              <a:rPr lang="en-US" sz="1600" dirty="0" smtClean="0"/>
              <a:t>:</a:t>
            </a:r>
            <a:endParaRPr lang="en-US" sz="1600" dirty="0"/>
          </a:p>
          <a:p>
            <a:pPr marL="342900" indent="-342900" algn="l">
              <a:buFont typeface="Wingdings" pitchFamily="2" charset="2"/>
              <a:buChar char="ü"/>
            </a:pPr>
            <a:r>
              <a:rPr lang="en-US" sz="1600" dirty="0"/>
              <a:t>Instantiating processes</a:t>
            </a:r>
          </a:p>
          <a:p>
            <a:pPr marL="342900" indent="-342900" algn="l">
              <a:buFont typeface="Wingdings" pitchFamily="2" charset="2"/>
              <a:buChar char="ü"/>
            </a:pPr>
            <a:r>
              <a:rPr lang="en-US" sz="1600" dirty="0"/>
              <a:t>Delivering messages</a:t>
            </a:r>
          </a:p>
          <a:p>
            <a:pPr marL="342900" indent="-342900" algn="l">
              <a:buFont typeface="Wingdings" pitchFamily="2" charset="2"/>
              <a:buChar char="ü"/>
            </a:pPr>
            <a:r>
              <a:rPr lang="en-US" sz="1600" dirty="0"/>
              <a:t>Task lifecycle transitions, such as completion or resolution</a:t>
            </a:r>
          </a:p>
          <a:p>
            <a:pPr marL="342900" indent="-342900" algn="l">
              <a:buFont typeface="Wingdings" pitchFamily="2" charset="2"/>
              <a:buChar char="ü"/>
            </a:pPr>
            <a:r>
              <a:rPr lang="en-US" sz="1600" dirty="0"/>
              <a:t>Setting/getting variables from outside</a:t>
            </a:r>
          </a:p>
          <a:p>
            <a:pPr marL="342900" indent="-342900" algn="l">
              <a:buFont typeface="Wingdings" pitchFamily="2" charset="2"/>
              <a:buChar char="ü"/>
            </a:pPr>
            <a:r>
              <a:rPr lang="en-US" sz="1600" dirty="0"/>
              <a:t>Setting/getting variables in a Delegate</a:t>
            </a:r>
          </a:p>
          <a:p>
            <a:pPr marL="342900" indent="-342900" algn="l">
              <a:buFont typeface="Wingdings" pitchFamily="2" charset="2"/>
              <a:buChar char="ü"/>
            </a:pPr>
            <a:r>
              <a:rPr lang="en-US" sz="1600" dirty="0"/>
              <a:t>Expressions in the process model</a:t>
            </a:r>
          </a:p>
          <a:p>
            <a:pPr marL="342900" indent="-342900" algn="l">
              <a:buFont typeface="Wingdings" pitchFamily="2" charset="2"/>
              <a:buChar char="ü"/>
            </a:pPr>
            <a:r>
              <a:rPr lang="en-US" sz="1600" dirty="0"/>
              <a:t>Scripts in the process model</a:t>
            </a:r>
          </a:p>
          <a:p>
            <a:pPr marL="342900" indent="-342900" algn="l">
              <a:buFont typeface="Wingdings" pitchFamily="2" charset="2"/>
              <a:buChar char="ü"/>
            </a:pPr>
            <a:r>
              <a:rPr lang="en-US" sz="1600" dirty="0"/>
              <a:t>(Historic) Variable queries</a:t>
            </a:r>
            <a:endParaRPr lang="en-IN" sz="1600" dirty="0" smtClean="0"/>
          </a:p>
        </p:txBody>
      </p:sp>
    </p:spTree>
    <p:extLst>
      <p:ext uri="{BB962C8B-B14F-4D97-AF65-F5344CB8AC3E}">
        <p14:creationId xmlns:p14="http://schemas.microsoft.com/office/powerpoint/2010/main" val="306893683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Process Variables</a:t>
            </a:r>
          </a:p>
        </p:txBody>
      </p:sp>
      <p:sp>
        <p:nvSpPr>
          <p:cNvPr id="5" name="Subtitle 4"/>
          <p:cNvSpPr>
            <a:spLocks noGrp="1"/>
          </p:cNvSpPr>
          <p:nvPr>
            <p:ph type="subTitle" idx="1"/>
          </p:nvPr>
        </p:nvSpPr>
        <p:spPr>
          <a:xfrm>
            <a:off x="611560" y="692696"/>
            <a:ext cx="8352928" cy="4824537"/>
          </a:xfrm>
        </p:spPr>
        <p:txBody>
          <a:bodyPr>
            <a:normAutofit lnSpcReduction="10000"/>
          </a:bodyPr>
          <a:lstStyle/>
          <a:p>
            <a:pPr marL="342900" indent="-342900" algn="l">
              <a:buFont typeface="Wingdings" pitchFamily="2" charset="2"/>
              <a:buChar char="ü"/>
            </a:pPr>
            <a:r>
              <a:rPr lang="en-US" sz="1600" dirty="0"/>
              <a:t>Set and Retrieve Variables - Overview</a:t>
            </a:r>
          </a:p>
          <a:p>
            <a:pPr marL="800100" lvl="1" indent="-342900" algn="l">
              <a:buFont typeface="Wingdings" pitchFamily="2" charset="2"/>
              <a:buChar char="ü"/>
            </a:pPr>
            <a:r>
              <a:rPr lang="en-US" sz="1200" dirty="0"/>
              <a:t>To set and retrieve variables, the process engine offers a Java API that allows setting of variables from Java objects and retrieving them in the same form</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two APIs</a:t>
            </a:r>
            <a:r>
              <a:rPr lang="en-US" sz="1600" dirty="0" smtClean="0"/>
              <a:t>:</a:t>
            </a:r>
            <a:endParaRPr lang="en-US" sz="1600" dirty="0"/>
          </a:p>
          <a:p>
            <a:pPr marL="800100" lvl="1" indent="-342900" algn="l">
              <a:buFont typeface="Wingdings" pitchFamily="2" charset="2"/>
              <a:buChar char="ü"/>
            </a:pPr>
            <a:r>
              <a:rPr lang="en-US" sz="1200" b="1" dirty="0"/>
              <a:t>Java Object Value API</a:t>
            </a:r>
            <a:r>
              <a:rPr lang="en-US" sz="1200" dirty="0"/>
              <a:t>: Variables are represented as Java objects. These objects can be directly set as values and retrieved in the same form. This is the more simple API and is the recommended way when implementing code as part of a process application.</a:t>
            </a:r>
          </a:p>
          <a:p>
            <a:pPr marL="800100" lvl="1" indent="-342900" algn="l">
              <a:buFont typeface="Wingdings" pitchFamily="2" charset="2"/>
              <a:buChar char="ü"/>
            </a:pPr>
            <a:r>
              <a:rPr lang="en-US" sz="1200" b="1" dirty="0"/>
              <a:t>Typed Value API</a:t>
            </a:r>
            <a:r>
              <a:rPr lang="en-US" sz="1200" dirty="0"/>
              <a:t>: Variable values are wrapped in so-called typed values that are used to set and retrieve variables. A typed value offers access to metadata such as the way the engine has serialized the variable and, depending on the type, the serialized representation of the variable. Metadata also </a:t>
            </a:r>
            <a:r>
              <a:rPr lang="en-US" sz="1200" dirty="0" smtClean="0"/>
              <a:t>contains </a:t>
            </a:r>
            <a:r>
              <a:rPr lang="en-US" sz="1200" dirty="0"/>
              <a:t>an information whether a variable is transient or not</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IN" sz="1600" dirty="0"/>
              <a:t>Supported Variable Values</a:t>
            </a:r>
          </a:p>
          <a:p>
            <a:pPr marL="800100" lvl="1" indent="-342900" algn="l">
              <a:buFont typeface="Wingdings" pitchFamily="2" charset="2"/>
              <a:buChar char="ü"/>
            </a:pPr>
            <a:r>
              <a:rPr lang="en-IN" sz="1200" dirty="0" err="1"/>
              <a:t>boolean</a:t>
            </a:r>
            <a:r>
              <a:rPr lang="en-IN" sz="1200" dirty="0"/>
              <a:t>: Instances of </a:t>
            </a:r>
            <a:r>
              <a:rPr lang="en-IN" sz="1200" dirty="0" err="1"/>
              <a:t>java.lang.Boolean</a:t>
            </a:r>
            <a:endParaRPr lang="en-IN" sz="1200" dirty="0"/>
          </a:p>
          <a:p>
            <a:pPr marL="800100" lvl="1" indent="-342900" algn="l">
              <a:buFont typeface="Wingdings" pitchFamily="2" charset="2"/>
              <a:buChar char="ü"/>
            </a:pPr>
            <a:r>
              <a:rPr lang="en-IN" sz="1200" dirty="0"/>
              <a:t>bytes: Instances of byte[]</a:t>
            </a:r>
          </a:p>
          <a:p>
            <a:pPr marL="800100" lvl="1" indent="-342900" algn="l">
              <a:buFont typeface="Wingdings" pitchFamily="2" charset="2"/>
              <a:buChar char="ü"/>
            </a:pPr>
            <a:r>
              <a:rPr lang="en-IN" sz="1200" dirty="0"/>
              <a:t>short: Instances of </a:t>
            </a:r>
            <a:r>
              <a:rPr lang="en-IN" sz="1200" dirty="0" err="1"/>
              <a:t>java.lang.Short</a:t>
            </a:r>
            <a:endParaRPr lang="en-IN" sz="1200" dirty="0"/>
          </a:p>
          <a:p>
            <a:pPr marL="800100" lvl="1" indent="-342900" algn="l">
              <a:buFont typeface="Wingdings" pitchFamily="2" charset="2"/>
              <a:buChar char="ü"/>
            </a:pPr>
            <a:r>
              <a:rPr lang="en-IN" sz="1200" dirty="0"/>
              <a:t>integer: Instances of </a:t>
            </a:r>
            <a:r>
              <a:rPr lang="en-IN" sz="1200" dirty="0" err="1"/>
              <a:t>java.lang.Integer</a:t>
            </a:r>
            <a:endParaRPr lang="en-IN" sz="1200" dirty="0"/>
          </a:p>
          <a:p>
            <a:pPr marL="800100" lvl="1" indent="-342900" algn="l">
              <a:buFont typeface="Wingdings" pitchFamily="2" charset="2"/>
              <a:buChar char="ü"/>
            </a:pPr>
            <a:r>
              <a:rPr lang="en-IN" sz="1200" dirty="0"/>
              <a:t>long: Instances of </a:t>
            </a:r>
            <a:r>
              <a:rPr lang="en-IN" sz="1200" dirty="0" err="1"/>
              <a:t>java.lang.Long</a:t>
            </a:r>
            <a:endParaRPr lang="en-IN" sz="1200" dirty="0"/>
          </a:p>
          <a:p>
            <a:pPr marL="800100" lvl="1" indent="-342900" algn="l">
              <a:buFont typeface="Wingdings" pitchFamily="2" charset="2"/>
              <a:buChar char="ü"/>
            </a:pPr>
            <a:r>
              <a:rPr lang="en-IN" sz="1200" dirty="0"/>
              <a:t>double: Instances of </a:t>
            </a:r>
            <a:r>
              <a:rPr lang="en-IN" sz="1200" dirty="0" err="1"/>
              <a:t>java.lang.Double</a:t>
            </a:r>
            <a:endParaRPr lang="en-IN" sz="1200" dirty="0"/>
          </a:p>
          <a:p>
            <a:pPr marL="800100" lvl="1" indent="-342900" algn="l">
              <a:buFont typeface="Wingdings" pitchFamily="2" charset="2"/>
              <a:buChar char="ü"/>
            </a:pPr>
            <a:r>
              <a:rPr lang="en-IN" sz="1200" dirty="0"/>
              <a:t>date: Instances of </a:t>
            </a:r>
            <a:r>
              <a:rPr lang="en-IN" sz="1200" dirty="0" err="1"/>
              <a:t>java.util.Date</a:t>
            </a:r>
            <a:endParaRPr lang="en-IN" sz="1200" dirty="0"/>
          </a:p>
          <a:p>
            <a:pPr marL="800100" lvl="1" indent="-342900" algn="l">
              <a:buFont typeface="Wingdings" pitchFamily="2" charset="2"/>
              <a:buChar char="ü"/>
            </a:pPr>
            <a:r>
              <a:rPr lang="en-IN" sz="1200" dirty="0"/>
              <a:t>string: Instances of </a:t>
            </a:r>
            <a:r>
              <a:rPr lang="en-IN" sz="1200" dirty="0" err="1"/>
              <a:t>java.lang.String</a:t>
            </a:r>
            <a:endParaRPr lang="en-IN" sz="1200" dirty="0"/>
          </a:p>
          <a:p>
            <a:pPr marL="800100" lvl="1" indent="-342900" algn="l">
              <a:buFont typeface="Wingdings" pitchFamily="2" charset="2"/>
              <a:buChar char="ü"/>
            </a:pPr>
            <a:r>
              <a:rPr lang="en-IN" sz="1200" dirty="0"/>
              <a:t>null: null references</a:t>
            </a:r>
            <a:endParaRPr lang="en-IN" sz="1200" dirty="0" smtClean="0"/>
          </a:p>
        </p:txBody>
      </p:sp>
    </p:spTree>
    <p:extLst>
      <p:ext uri="{BB962C8B-B14F-4D97-AF65-F5344CB8AC3E}">
        <p14:creationId xmlns:p14="http://schemas.microsoft.com/office/powerpoint/2010/main" val="90767009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Process Variables</a:t>
            </a:r>
          </a:p>
        </p:txBody>
      </p:sp>
      <p:sp>
        <p:nvSpPr>
          <p:cNvPr id="5" name="Subtitle 4"/>
          <p:cNvSpPr>
            <a:spLocks noGrp="1"/>
          </p:cNvSpPr>
          <p:nvPr>
            <p:ph type="subTitle" idx="1"/>
          </p:nvPr>
        </p:nvSpPr>
        <p:spPr>
          <a:xfrm>
            <a:off x="611560" y="908719"/>
            <a:ext cx="8352928" cy="4824537"/>
          </a:xfrm>
        </p:spPr>
        <p:txBody>
          <a:bodyPr>
            <a:normAutofit/>
          </a:bodyPr>
          <a:lstStyle/>
          <a:p>
            <a:pPr marL="342900" indent="-342900" algn="l">
              <a:buFont typeface="Wingdings" pitchFamily="2" charset="2"/>
              <a:buChar char="ü"/>
            </a:pPr>
            <a:r>
              <a:rPr lang="en-US" sz="1600" dirty="0"/>
              <a:t>Object Value </a:t>
            </a:r>
            <a:r>
              <a:rPr lang="en-US" sz="1600" dirty="0" smtClean="0"/>
              <a:t>Serialization</a:t>
            </a:r>
          </a:p>
          <a:p>
            <a:pPr marL="800100" lvl="1" indent="-342900" algn="l">
              <a:buFont typeface="Wingdings" pitchFamily="2" charset="2"/>
              <a:buChar char="ü"/>
            </a:pPr>
            <a:r>
              <a:rPr lang="en-US" sz="1200" dirty="0"/>
              <a:t>When an object value is passed to the process engine, a </a:t>
            </a:r>
            <a:r>
              <a:rPr lang="en-US" sz="1200" i="1" dirty="0"/>
              <a:t>serialization format</a:t>
            </a:r>
            <a:r>
              <a:rPr lang="en-US" sz="1200" dirty="0"/>
              <a:t> can be specified to tell the process engine to store the value in a specific format. </a:t>
            </a:r>
            <a:endParaRPr lang="en-US" sz="1200" dirty="0" smtClean="0"/>
          </a:p>
          <a:p>
            <a:pPr marL="800100" lvl="1" indent="-342900" algn="l">
              <a:buFont typeface="Wingdings" pitchFamily="2" charset="2"/>
              <a:buChar char="ü"/>
            </a:pPr>
            <a:r>
              <a:rPr lang="en-US" sz="1200" dirty="0" smtClean="0"/>
              <a:t>Based </a:t>
            </a:r>
            <a:r>
              <a:rPr lang="en-US" sz="1200" dirty="0"/>
              <a:t>on this format, the engine looks up a </a:t>
            </a:r>
            <a:r>
              <a:rPr lang="en-US" sz="1200" i="1" dirty="0" err="1"/>
              <a:t>serializer</a:t>
            </a:r>
            <a:r>
              <a:rPr lang="en-US" sz="1200" dirty="0"/>
              <a:t>. </a:t>
            </a:r>
            <a:endParaRPr lang="en-US" sz="1200" dirty="0" smtClean="0"/>
          </a:p>
          <a:p>
            <a:pPr marL="800100" lvl="1" indent="-342900" algn="l">
              <a:buFont typeface="Wingdings" pitchFamily="2" charset="2"/>
              <a:buChar char="ü"/>
            </a:pPr>
            <a:r>
              <a:rPr lang="en-US" sz="1200" dirty="0" smtClean="0"/>
              <a:t>The </a:t>
            </a:r>
            <a:r>
              <a:rPr lang="en-US" sz="1200" dirty="0" err="1"/>
              <a:t>serializer</a:t>
            </a:r>
            <a:r>
              <a:rPr lang="en-US" sz="1200" dirty="0"/>
              <a:t> is able to serialize a Java object to the specified format and </a:t>
            </a:r>
            <a:r>
              <a:rPr lang="en-US" sz="1200" dirty="0" err="1"/>
              <a:t>deserialize</a:t>
            </a:r>
            <a:r>
              <a:rPr lang="en-US" sz="1200" dirty="0"/>
              <a:t> it from a representation in that format</a:t>
            </a:r>
            <a:r>
              <a:rPr lang="en-US" sz="1200" dirty="0" smtClean="0"/>
              <a:t>.</a:t>
            </a:r>
          </a:p>
          <a:p>
            <a:pPr marL="342900" indent="-342900" algn="l">
              <a:buFont typeface="Wingdings" pitchFamily="2" charset="2"/>
              <a:buChar char="ü"/>
            </a:pPr>
            <a:r>
              <a:rPr lang="en-US" sz="1600" dirty="0" smtClean="0"/>
              <a:t>Ex:</a:t>
            </a:r>
          </a:p>
          <a:p>
            <a:pPr marL="800100" lvl="1" indent="-342900" algn="l">
              <a:buFont typeface="Wingdings" pitchFamily="2" charset="2"/>
              <a:buChar char="ü"/>
            </a:pPr>
            <a:r>
              <a:rPr lang="en-IN" sz="1200" dirty="0" err="1"/>
              <a:t>CustomerData</a:t>
            </a:r>
            <a:r>
              <a:rPr lang="en-IN" sz="1200" dirty="0"/>
              <a:t> </a:t>
            </a:r>
            <a:r>
              <a:rPr lang="en-IN" sz="1200" dirty="0" err="1"/>
              <a:t>customerData</a:t>
            </a:r>
            <a:r>
              <a:rPr lang="en-IN" sz="1200" dirty="0"/>
              <a:t> = new </a:t>
            </a:r>
            <a:r>
              <a:rPr lang="en-IN" sz="1200" dirty="0" err="1"/>
              <a:t>CustomerData</a:t>
            </a:r>
            <a:r>
              <a:rPr lang="en-IN" sz="1200" dirty="0"/>
              <a:t>(); </a:t>
            </a:r>
            <a:endParaRPr lang="en-IN" sz="1200" dirty="0" smtClean="0"/>
          </a:p>
          <a:p>
            <a:pPr marL="800100" lvl="1" indent="-342900" algn="l">
              <a:buFont typeface="Wingdings" pitchFamily="2" charset="2"/>
              <a:buChar char="ü"/>
            </a:pPr>
            <a:r>
              <a:rPr lang="en-IN" sz="1200" dirty="0" err="1" smtClean="0"/>
              <a:t>ObjectValue</a:t>
            </a:r>
            <a:r>
              <a:rPr lang="en-IN" sz="1200" dirty="0" smtClean="0"/>
              <a:t> </a:t>
            </a:r>
            <a:r>
              <a:rPr lang="en-IN" sz="1200" dirty="0" err="1"/>
              <a:t>customerDataValue</a:t>
            </a:r>
            <a:r>
              <a:rPr lang="en-IN" sz="1200" dirty="0"/>
              <a:t> = </a:t>
            </a:r>
            <a:r>
              <a:rPr lang="en-IN" sz="1200" dirty="0" err="1"/>
              <a:t>Variables.objectValue</a:t>
            </a:r>
            <a:r>
              <a:rPr lang="en-IN" sz="1200" dirty="0"/>
              <a:t>(</a:t>
            </a:r>
            <a:r>
              <a:rPr lang="en-IN" sz="1200" dirty="0" err="1"/>
              <a:t>customerData</a:t>
            </a:r>
            <a:r>
              <a:rPr lang="en-IN" sz="1200" dirty="0"/>
              <a:t>) </a:t>
            </a:r>
            <a:r>
              <a:rPr lang="en-IN" sz="1200" dirty="0" smtClean="0"/>
              <a:t>		.</a:t>
            </a:r>
            <a:r>
              <a:rPr lang="en-IN" sz="1200" dirty="0" err="1"/>
              <a:t>serializationDataFormat</a:t>
            </a:r>
            <a:r>
              <a:rPr lang="en-IN" sz="1200" dirty="0"/>
              <a:t>(Variables.SerializationDataFormats.JAVA) .create(); </a:t>
            </a:r>
            <a:endParaRPr lang="en-IN" sz="1200" dirty="0" smtClean="0"/>
          </a:p>
          <a:p>
            <a:pPr marL="800100" lvl="1" indent="-342900" algn="l">
              <a:buFont typeface="Wingdings" pitchFamily="2" charset="2"/>
              <a:buChar char="ü"/>
            </a:pPr>
            <a:r>
              <a:rPr lang="en-IN" sz="1200" dirty="0" err="1" smtClean="0"/>
              <a:t>execution.setVariable</a:t>
            </a:r>
            <a:r>
              <a:rPr lang="en-IN" sz="1200" dirty="0"/>
              <a:t>("</a:t>
            </a:r>
            <a:r>
              <a:rPr lang="en-IN" sz="1200" dirty="0" err="1"/>
              <a:t>someVariable</a:t>
            </a:r>
            <a:r>
              <a:rPr lang="en-IN" sz="1200" dirty="0"/>
              <a:t>", </a:t>
            </a:r>
            <a:r>
              <a:rPr lang="en-IN" sz="1200" dirty="0" err="1"/>
              <a:t>customerDataValue</a:t>
            </a:r>
            <a:r>
              <a:rPr lang="en-IN" sz="1200" dirty="0" smtClean="0"/>
              <a:t>);</a:t>
            </a:r>
          </a:p>
          <a:p>
            <a:pPr marL="800100" lvl="1" indent="-342900" algn="l">
              <a:buFont typeface="Wingdings" pitchFamily="2" charset="2"/>
              <a:buChar char="ü"/>
            </a:pPr>
            <a:endParaRPr lang="en-IN" sz="1200" dirty="0"/>
          </a:p>
          <a:p>
            <a:pPr marL="342900" indent="-342900" algn="l">
              <a:buFont typeface="Wingdings" pitchFamily="2" charset="2"/>
              <a:buChar char="ü"/>
            </a:pPr>
            <a:r>
              <a:rPr lang="en-IN" sz="1600" dirty="0"/>
              <a:t>Java Object API</a:t>
            </a:r>
          </a:p>
          <a:p>
            <a:pPr marL="800100" lvl="1" indent="-342900" algn="l">
              <a:buFont typeface="Wingdings" pitchFamily="2" charset="2"/>
              <a:buChar char="ü"/>
            </a:pPr>
            <a:r>
              <a:rPr lang="en-US" sz="1200" dirty="0"/>
              <a:t>The most convenient way of working with process variables from Java is to use their Java object representation</a:t>
            </a:r>
            <a:r>
              <a:rPr lang="en-US" sz="1200" dirty="0" smtClean="0"/>
              <a:t>.</a:t>
            </a:r>
          </a:p>
          <a:p>
            <a:pPr marL="800100" lvl="1" indent="-342900" algn="l">
              <a:buFont typeface="Wingdings" pitchFamily="2" charset="2"/>
              <a:buChar char="ü"/>
            </a:pPr>
            <a:r>
              <a:rPr lang="en-IN" sz="1200" dirty="0" err="1"/>
              <a:t>com.example.Order</a:t>
            </a:r>
            <a:r>
              <a:rPr lang="en-IN" sz="1200" dirty="0"/>
              <a:t> order = new </a:t>
            </a:r>
            <a:r>
              <a:rPr lang="en-IN" sz="1200" dirty="0" err="1"/>
              <a:t>com.example.Order</a:t>
            </a:r>
            <a:r>
              <a:rPr lang="en-IN" sz="1200" dirty="0"/>
              <a:t>(); </a:t>
            </a:r>
            <a:endParaRPr lang="en-IN" sz="1200" dirty="0" smtClean="0"/>
          </a:p>
          <a:p>
            <a:pPr marL="800100" lvl="1" indent="-342900" algn="l">
              <a:buFont typeface="Wingdings" pitchFamily="2" charset="2"/>
              <a:buChar char="ü"/>
            </a:pPr>
            <a:r>
              <a:rPr lang="en-IN" sz="1200" dirty="0" err="1" smtClean="0"/>
              <a:t>runtimeService.setVariable</a:t>
            </a:r>
            <a:r>
              <a:rPr lang="en-IN" sz="1200" dirty="0" smtClean="0"/>
              <a:t>(</a:t>
            </a:r>
            <a:r>
              <a:rPr lang="en-IN" sz="1200" dirty="0" err="1" smtClean="0"/>
              <a:t>execution.getId</a:t>
            </a:r>
            <a:r>
              <a:rPr lang="en-IN" sz="1200" dirty="0"/>
              <a:t>(), "order", order); </a:t>
            </a:r>
            <a:endParaRPr lang="en-IN" sz="1200" dirty="0" smtClean="0"/>
          </a:p>
          <a:p>
            <a:pPr marL="800100" lvl="1" indent="-342900" algn="l">
              <a:buFont typeface="Wingdings" pitchFamily="2" charset="2"/>
              <a:buChar char="ü"/>
            </a:pPr>
            <a:r>
              <a:rPr lang="en-IN" sz="1200" dirty="0" err="1" smtClean="0"/>
              <a:t>com.example.Order</a:t>
            </a:r>
            <a:r>
              <a:rPr lang="en-IN" sz="1200" dirty="0" smtClean="0"/>
              <a:t> </a:t>
            </a:r>
            <a:r>
              <a:rPr lang="en-IN" sz="1200" dirty="0" err="1"/>
              <a:t>retrievedOrder</a:t>
            </a:r>
            <a:r>
              <a:rPr lang="en-IN" sz="1200" dirty="0"/>
              <a:t> = (</a:t>
            </a:r>
            <a:r>
              <a:rPr lang="en-IN" sz="1200" dirty="0" err="1"/>
              <a:t>com.example.Order</a:t>
            </a:r>
            <a:r>
              <a:rPr lang="en-IN" sz="1200" dirty="0"/>
              <a:t>) </a:t>
            </a:r>
            <a:r>
              <a:rPr lang="en-IN" sz="1200" dirty="0" err="1"/>
              <a:t>runtimeService.getVariable</a:t>
            </a:r>
            <a:r>
              <a:rPr lang="en-IN" sz="1200" dirty="0"/>
              <a:t>(</a:t>
            </a:r>
            <a:r>
              <a:rPr lang="en-IN" sz="1200" dirty="0" err="1"/>
              <a:t>execution.getId</a:t>
            </a:r>
            <a:r>
              <a:rPr lang="en-IN" sz="1200" dirty="0"/>
              <a:t>(), "order");</a:t>
            </a:r>
            <a:endParaRPr lang="en-US" sz="1200" dirty="0" smtClean="0"/>
          </a:p>
        </p:txBody>
      </p:sp>
    </p:spTree>
    <p:extLst>
      <p:ext uri="{BB962C8B-B14F-4D97-AF65-F5344CB8AC3E}">
        <p14:creationId xmlns:p14="http://schemas.microsoft.com/office/powerpoint/2010/main" val="203429992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Process Variables</a:t>
            </a:r>
          </a:p>
        </p:txBody>
      </p:sp>
      <p:sp>
        <p:nvSpPr>
          <p:cNvPr id="5" name="Subtitle 4"/>
          <p:cNvSpPr>
            <a:spLocks noGrp="1"/>
          </p:cNvSpPr>
          <p:nvPr>
            <p:ph type="subTitle" idx="1"/>
          </p:nvPr>
        </p:nvSpPr>
        <p:spPr>
          <a:xfrm>
            <a:off x="611560" y="692696"/>
            <a:ext cx="8352928" cy="4824537"/>
          </a:xfrm>
        </p:spPr>
        <p:txBody>
          <a:bodyPr>
            <a:normAutofit lnSpcReduction="10000"/>
          </a:bodyPr>
          <a:lstStyle/>
          <a:p>
            <a:pPr marL="342900" indent="-342900" algn="l">
              <a:buFont typeface="Wingdings" pitchFamily="2" charset="2"/>
              <a:buChar char="ü"/>
            </a:pPr>
            <a:r>
              <a:rPr lang="en-US" sz="1600" dirty="0"/>
              <a:t>File </a:t>
            </a:r>
            <a:r>
              <a:rPr lang="en-US" sz="1600" dirty="0" smtClean="0"/>
              <a:t>Values </a:t>
            </a:r>
          </a:p>
          <a:p>
            <a:pPr marL="800100" lvl="1" indent="-342900" algn="l">
              <a:buFont typeface="Wingdings" pitchFamily="2" charset="2"/>
              <a:buChar char="ü"/>
            </a:pPr>
            <a:r>
              <a:rPr lang="en-US" sz="1200" dirty="0" smtClean="0"/>
              <a:t>Files </a:t>
            </a:r>
            <a:r>
              <a:rPr lang="en-US" sz="1200" dirty="0"/>
              <a:t>can be persisted as BLOBs in the database. The file value type allows to store additional metadata such as a file name and a mime type along with it</a:t>
            </a:r>
            <a:r>
              <a:rPr lang="en-US" sz="1200" dirty="0" smtClean="0"/>
              <a:t>.</a:t>
            </a:r>
          </a:p>
          <a:p>
            <a:pPr marL="800100" lvl="1" indent="-342900" algn="l">
              <a:buFont typeface="Wingdings" pitchFamily="2" charset="2"/>
              <a:buChar char="ü"/>
            </a:pPr>
            <a:endParaRPr lang="en-US" sz="1200" dirty="0"/>
          </a:p>
          <a:p>
            <a:pPr marL="800100" lvl="1" indent="-342900" algn="l">
              <a:buFont typeface="Wingdings" pitchFamily="2" charset="2"/>
              <a:buChar char="ü"/>
            </a:pPr>
            <a:r>
              <a:rPr lang="en-IN" sz="1200" dirty="0" err="1"/>
              <a:t>FileValue</a:t>
            </a:r>
            <a:r>
              <a:rPr lang="en-IN" sz="1200" dirty="0"/>
              <a:t> </a:t>
            </a:r>
            <a:r>
              <a:rPr lang="en-IN" sz="1200" dirty="0" err="1"/>
              <a:t>typedFileValue</a:t>
            </a:r>
            <a:r>
              <a:rPr lang="en-IN" sz="1200" dirty="0"/>
              <a:t> = Variables .</a:t>
            </a:r>
            <a:r>
              <a:rPr lang="en-IN" sz="1200" dirty="0" err="1"/>
              <a:t>fileValue</a:t>
            </a:r>
            <a:r>
              <a:rPr lang="en-IN" sz="1200" dirty="0"/>
              <a:t>("addresses.txt") </a:t>
            </a:r>
            <a:r>
              <a:rPr lang="en-IN" sz="1200" dirty="0" smtClean="0"/>
              <a:t>.</a:t>
            </a:r>
            <a:r>
              <a:rPr lang="en-IN" sz="1200" dirty="0"/>
              <a:t>file(new File("path/to/the/file.txt")) .</a:t>
            </a:r>
            <a:r>
              <a:rPr lang="en-IN" sz="1200" dirty="0" err="1"/>
              <a:t>mimeType</a:t>
            </a:r>
            <a:r>
              <a:rPr lang="en-IN" sz="1200" dirty="0"/>
              <a:t>("text/plain") .encoding("UTF-8") .create(); </a:t>
            </a:r>
            <a:r>
              <a:rPr lang="en-IN" sz="1200" dirty="0" err="1"/>
              <a:t>runtimeService.setVariable</a:t>
            </a:r>
            <a:r>
              <a:rPr lang="en-IN" sz="1200" dirty="0"/>
              <a:t>(</a:t>
            </a:r>
            <a:r>
              <a:rPr lang="en-IN" sz="1200" dirty="0" err="1"/>
              <a:t>execution.getId</a:t>
            </a:r>
            <a:r>
              <a:rPr lang="en-IN" sz="1200" dirty="0"/>
              <a:t>(), "</a:t>
            </a:r>
            <a:r>
              <a:rPr lang="en-IN" sz="1200" dirty="0" err="1"/>
              <a:t>fileVariable</a:t>
            </a:r>
            <a:r>
              <a:rPr lang="en-IN" sz="1200" dirty="0"/>
              <a:t>", </a:t>
            </a:r>
            <a:r>
              <a:rPr lang="en-IN" sz="1200" dirty="0" err="1"/>
              <a:t>typedFileValue</a:t>
            </a:r>
            <a:r>
              <a:rPr lang="en-IN" sz="1200" dirty="0" smtClean="0"/>
              <a:t>);</a:t>
            </a:r>
          </a:p>
          <a:p>
            <a:pPr marL="800100" lvl="1" indent="-342900" algn="l">
              <a:buFont typeface="Wingdings" pitchFamily="2" charset="2"/>
              <a:buChar char="ü"/>
            </a:pPr>
            <a:endParaRPr lang="en-IN" sz="1200" dirty="0"/>
          </a:p>
          <a:p>
            <a:pPr marL="800100" lvl="1" indent="-342900" algn="l">
              <a:buFont typeface="Wingdings" pitchFamily="2" charset="2"/>
              <a:buChar char="ü"/>
            </a:pPr>
            <a:endParaRPr lang="en-IN" sz="1200" dirty="0" smtClean="0"/>
          </a:p>
          <a:p>
            <a:pPr marL="342900" indent="-342900" algn="l">
              <a:buFont typeface="Wingdings" pitchFamily="2" charset="2"/>
              <a:buChar char="ü"/>
            </a:pPr>
            <a:r>
              <a:rPr lang="en-US" sz="1600" dirty="0"/>
              <a:t>JSON and XML Values</a:t>
            </a:r>
          </a:p>
          <a:p>
            <a:pPr marL="800100" lvl="1" indent="-342900" algn="l">
              <a:buFont typeface="Wingdings" pitchFamily="2" charset="2"/>
              <a:buChar char="ü"/>
            </a:pPr>
            <a:r>
              <a:rPr lang="en-US" sz="1200" dirty="0"/>
              <a:t>The Camunda Spin plugin provides an abstraction for JSON and XML documents that facilitate their processing and manipulation. </a:t>
            </a:r>
            <a:endParaRPr lang="en-US" sz="1200" dirty="0" smtClean="0"/>
          </a:p>
          <a:p>
            <a:pPr marL="800100" lvl="1" indent="-342900" algn="l">
              <a:buFont typeface="Wingdings" pitchFamily="2" charset="2"/>
              <a:buChar char="ü"/>
            </a:pPr>
            <a:endParaRPr lang="en-US" sz="1200" dirty="0"/>
          </a:p>
          <a:p>
            <a:pPr marL="342900" indent="-342900" algn="l">
              <a:buFont typeface="Wingdings" pitchFamily="2" charset="2"/>
              <a:buChar char="ü"/>
            </a:pPr>
            <a:r>
              <a:rPr lang="en-IN" sz="1600" dirty="0" err="1"/>
              <a:t>Input/Output</a:t>
            </a:r>
            <a:r>
              <a:rPr lang="en-IN" sz="1600" dirty="0"/>
              <a:t> Variable </a:t>
            </a:r>
            <a:r>
              <a:rPr lang="en-IN" sz="1600" dirty="0" smtClean="0"/>
              <a:t>Mapping</a:t>
            </a:r>
            <a:r>
              <a:rPr lang="en-US" sz="1200" dirty="0"/>
              <a:t> </a:t>
            </a:r>
            <a:endParaRPr lang="en-US" sz="1200" dirty="0" smtClean="0"/>
          </a:p>
          <a:p>
            <a:pPr marL="800100" lvl="1" indent="-342900" algn="l">
              <a:buFont typeface="Wingdings" pitchFamily="2" charset="2"/>
              <a:buChar char="ü"/>
            </a:pPr>
            <a:r>
              <a:rPr lang="en-US" sz="1200" dirty="0" smtClean="0"/>
              <a:t>To </a:t>
            </a:r>
            <a:r>
              <a:rPr lang="en-US" sz="1200" dirty="0"/>
              <a:t>improve the reusability of source code and business logic, Camunda 7 offers input/output mapping of process variables. This can be used for tasks, events and </a:t>
            </a:r>
            <a:r>
              <a:rPr lang="en-US" sz="1200" dirty="0" err="1"/>
              <a:t>subprocesses</a:t>
            </a:r>
            <a:r>
              <a:rPr lang="en-US" sz="1200" dirty="0" smtClean="0"/>
              <a:t>.</a:t>
            </a:r>
          </a:p>
          <a:p>
            <a:pPr marL="800100" lvl="1" indent="-342900" algn="l">
              <a:buFont typeface="Wingdings" pitchFamily="2" charset="2"/>
              <a:buChar char="ü"/>
            </a:pPr>
            <a:r>
              <a:rPr lang="en-IN" sz="1200" dirty="0"/>
              <a:t>&lt;</a:t>
            </a:r>
            <a:r>
              <a:rPr lang="en-IN" sz="1200" dirty="0" err="1"/>
              <a:t>camunda:inputOutput</a:t>
            </a:r>
            <a:r>
              <a:rPr lang="en-IN" sz="1200" dirty="0"/>
              <a:t>&gt; &lt;</a:t>
            </a:r>
            <a:r>
              <a:rPr lang="en-IN" sz="1200" dirty="0" err="1"/>
              <a:t>camunda:inputParameter</a:t>
            </a:r>
            <a:r>
              <a:rPr lang="en-IN" sz="1200" dirty="0"/>
              <a:t> name="x"&gt; &lt;</a:t>
            </a:r>
            <a:r>
              <a:rPr lang="en-IN" sz="1200" dirty="0" err="1"/>
              <a:t>camunda:list</a:t>
            </a:r>
            <a:r>
              <a:rPr lang="en-IN" sz="1200" dirty="0"/>
              <a:t>&gt; &lt;</a:t>
            </a:r>
            <a:r>
              <a:rPr lang="en-IN" sz="1200" dirty="0" err="1"/>
              <a:t>camunda:value</a:t>
            </a:r>
            <a:r>
              <a:rPr lang="en-IN" sz="1200" dirty="0"/>
              <a:t>&gt;a&lt;/</a:t>
            </a:r>
            <a:r>
              <a:rPr lang="en-IN" sz="1200" dirty="0" err="1"/>
              <a:t>camunda:value</a:t>
            </a:r>
            <a:r>
              <a:rPr lang="en-IN" sz="1200" dirty="0"/>
              <a:t>&gt; &lt;</a:t>
            </a:r>
            <a:r>
              <a:rPr lang="en-IN" sz="1200" dirty="0" err="1"/>
              <a:t>camunda:value</a:t>
            </a:r>
            <a:r>
              <a:rPr lang="en-IN" sz="1200" dirty="0"/>
              <a:t>&gt;${1 + 1}&lt;/</a:t>
            </a:r>
            <a:r>
              <a:rPr lang="en-IN" sz="1200" dirty="0" err="1"/>
              <a:t>camunda:value</a:t>
            </a:r>
            <a:r>
              <a:rPr lang="en-IN" sz="1200" dirty="0"/>
              <a:t>&gt; &lt;</a:t>
            </a:r>
            <a:r>
              <a:rPr lang="en-IN" sz="1200" dirty="0" err="1"/>
              <a:t>camunda:list</a:t>
            </a:r>
            <a:r>
              <a:rPr lang="en-IN" sz="1200" dirty="0"/>
              <a:t>&gt; &lt;</a:t>
            </a:r>
            <a:r>
              <a:rPr lang="en-IN" sz="1200" dirty="0" err="1"/>
              <a:t>camunda:value</a:t>
            </a:r>
            <a:r>
              <a:rPr lang="en-IN" sz="1200" dirty="0"/>
              <a:t>&gt;1&lt;/</a:t>
            </a:r>
            <a:r>
              <a:rPr lang="en-IN" sz="1200" dirty="0" err="1"/>
              <a:t>camunda:value</a:t>
            </a:r>
            <a:r>
              <a:rPr lang="en-IN" sz="1200" dirty="0"/>
              <a:t>&gt; &lt;</a:t>
            </a:r>
            <a:r>
              <a:rPr lang="en-IN" sz="1200" dirty="0" err="1"/>
              <a:t>camunda:value</a:t>
            </a:r>
            <a:r>
              <a:rPr lang="en-IN" sz="1200" dirty="0"/>
              <a:t>&gt;2&lt;/</a:t>
            </a:r>
            <a:r>
              <a:rPr lang="en-IN" sz="1200" dirty="0" err="1"/>
              <a:t>camunda:value</a:t>
            </a:r>
            <a:r>
              <a:rPr lang="en-IN" sz="1200" dirty="0"/>
              <a:t>&gt; &lt;</a:t>
            </a:r>
            <a:r>
              <a:rPr lang="en-IN" sz="1200" dirty="0" err="1"/>
              <a:t>camunda:value</a:t>
            </a:r>
            <a:r>
              <a:rPr lang="en-IN" sz="1200" dirty="0"/>
              <a:t>&gt;3&lt;/</a:t>
            </a:r>
            <a:r>
              <a:rPr lang="en-IN" sz="1200" dirty="0" err="1"/>
              <a:t>camunda:value</a:t>
            </a:r>
            <a:r>
              <a:rPr lang="en-IN" sz="1200" dirty="0"/>
              <a:t>&gt; &lt;/</a:t>
            </a:r>
            <a:r>
              <a:rPr lang="en-IN" sz="1200" dirty="0" err="1"/>
              <a:t>camunda:list</a:t>
            </a:r>
            <a:r>
              <a:rPr lang="en-IN" sz="1200" dirty="0"/>
              <a:t>&gt; &lt;/</a:t>
            </a:r>
            <a:r>
              <a:rPr lang="en-IN" sz="1200" dirty="0" err="1"/>
              <a:t>camunda:list</a:t>
            </a:r>
            <a:r>
              <a:rPr lang="en-IN" sz="1200" dirty="0"/>
              <a:t>&gt; &lt;/</a:t>
            </a:r>
            <a:r>
              <a:rPr lang="en-IN" sz="1200" dirty="0" err="1"/>
              <a:t>camunda:inputParameter</a:t>
            </a:r>
            <a:r>
              <a:rPr lang="en-IN" sz="1200" dirty="0"/>
              <a:t>&gt; &lt;</a:t>
            </a:r>
            <a:r>
              <a:rPr lang="en-IN" sz="1200" dirty="0" err="1"/>
              <a:t>camunda:outputParameter</a:t>
            </a:r>
            <a:r>
              <a:rPr lang="en-IN" sz="1200" dirty="0"/>
              <a:t> name="y"&gt; &lt;</a:t>
            </a:r>
            <a:r>
              <a:rPr lang="en-IN" sz="1200" dirty="0" err="1"/>
              <a:t>camunda:map</a:t>
            </a:r>
            <a:r>
              <a:rPr lang="en-IN" sz="1200" dirty="0"/>
              <a:t>&gt; &lt;</a:t>
            </a:r>
            <a:r>
              <a:rPr lang="en-IN" sz="1200" dirty="0" err="1"/>
              <a:t>camunda:entry</a:t>
            </a:r>
            <a:r>
              <a:rPr lang="en-IN" sz="1200" dirty="0"/>
              <a:t> key="foo"&gt;bar&lt;/</a:t>
            </a:r>
            <a:r>
              <a:rPr lang="en-IN" sz="1200" dirty="0" err="1"/>
              <a:t>camunda:entry</a:t>
            </a:r>
            <a:r>
              <a:rPr lang="en-IN" sz="1200" dirty="0"/>
              <a:t>&gt; &lt;</a:t>
            </a:r>
            <a:r>
              <a:rPr lang="en-IN" sz="1200" dirty="0" err="1"/>
              <a:t>camunda:entry</a:t>
            </a:r>
            <a:r>
              <a:rPr lang="en-IN" sz="1200" dirty="0"/>
              <a:t> key="map"&gt; &lt;</a:t>
            </a:r>
            <a:r>
              <a:rPr lang="en-IN" sz="1200" dirty="0" err="1"/>
              <a:t>camunda:map</a:t>
            </a:r>
            <a:r>
              <a:rPr lang="en-IN" sz="1200" dirty="0"/>
              <a:t>&gt; &lt;</a:t>
            </a:r>
            <a:r>
              <a:rPr lang="en-IN" sz="1200" dirty="0" err="1"/>
              <a:t>camunda:entry</a:t>
            </a:r>
            <a:r>
              <a:rPr lang="en-IN" sz="1200" dirty="0"/>
              <a:t> key="hello"&gt;world&lt;/</a:t>
            </a:r>
            <a:r>
              <a:rPr lang="en-IN" sz="1200" dirty="0" err="1"/>
              <a:t>camunda:entry</a:t>
            </a:r>
            <a:r>
              <a:rPr lang="en-IN" sz="1200" dirty="0"/>
              <a:t>&gt; &lt;</a:t>
            </a:r>
            <a:r>
              <a:rPr lang="en-IN" sz="1200" dirty="0" err="1"/>
              <a:t>camunda:entry</a:t>
            </a:r>
            <a:r>
              <a:rPr lang="en-IN" sz="1200" dirty="0"/>
              <a:t> key="</a:t>
            </a:r>
            <a:r>
              <a:rPr lang="en-IN" sz="1200" dirty="0" err="1"/>
              <a:t>camunda</a:t>
            </a:r>
            <a:r>
              <a:rPr lang="en-IN" sz="1200" dirty="0"/>
              <a:t>"&gt;</a:t>
            </a:r>
            <a:r>
              <a:rPr lang="en-IN" sz="1200" dirty="0" err="1"/>
              <a:t>bpm</a:t>
            </a:r>
            <a:r>
              <a:rPr lang="en-IN" sz="1200" dirty="0"/>
              <a:t>&lt;/</a:t>
            </a:r>
            <a:r>
              <a:rPr lang="en-IN" sz="1200" dirty="0" err="1"/>
              <a:t>camunda:entry</a:t>
            </a:r>
            <a:r>
              <a:rPr lang="en-IN" sz="1200" dirty="0"/>
              <a:t>&gt; &lt;/</a:t>
            </a:r>
            <a:r>
              <a:rPr lang="en-IN" sz="1200" dirty="0" err="1"/>
              <a:t>camunda:map</a:t>
            </a:r>
            <a:r>
              <a:rPr lang="en-IN" sz="1200" dirty="0"/>
              <a:t>&gt; &lt;/</a:t>
            </a:r>
            <a:r>
              <a:rPr lang="en-IN" sz="1200" dirty="0" err="1"/>
              <a:t>camunda:entry</a:t>
            </a:r>
            <a:r>
              <a:rPr lang="en-IN" sz="1200" dirty="0"/>
              <a:t>&gt; &lt;/</a:t>
            </a:r>
            <a:r>
              <a:rPr lang="en-IN" sz="1200" dirty="0" err="1"/>
              <a:t>camunda:map</a:t>
            </a:r>
            <a:r>
              <a:rPr lang="en-IN" sz="1200" dirty="0"/>
              <a:t>&gt; &lt;/</a:t>
            </a:r>
            <a:r>
              <a:rPr lang="en-IN" sz="1200" dirty="0" err="1"/>
              <a:t>camunda:outputParameter</a:t>
            </a:r>
            <a:r>
              <a:rPr lang="en-IN" sz="1200" dirty="0"/>
              <a:t>&gt; &lt;/</a:t>
            </a:r>
            <a:r>
              <a:rPr lang="en-IN" sz="1200" dirty="0" err="1"/>
              <a:t>camunda:inputOutput</a:t>
            </a:r>
            <a:r>
              <a:rPr lang="en-IN" sz="1200" dirty="0"/>
              <a:t>&gt;</a:t>
            </a:r>
          </a:p>
        </p:txBody>
      </p:sp>
    </p:spTree>
    <p:extLst>
      <p:ext uri="{BB962C8B-B14F-4D97-AF65-F5344CB8AC3E}">
        <p14:creationId xmlns:p14="http://schemas.microsoft.com/office/powerpoint/2010/main" val="262258550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Error Handling Strategies</a:t>
            </a:r>
          </a:p>
        </p:txBody>
      </p:sp>
      <p:sp>
        <p:nvSpPr>
          <p:cNvPr id="5" name="Subtitle 4"/>
          <p:cNvSpPr>
            <a:spLocks noGrp="1"/>
          </p:cNvSpPr>
          <p:nvPr>
            <p:ph type="subTitle" idx="1"/>
          </p:nvPr>
        </p:nvSpPr>
        <p:spPr>
          <a:xfrm>
            <a:off x="611560" y="692696"/>
            <a:ext cx="8352928" cy="4824537"/>
          </a:xfrm>
        </p:spPr>
        <p:txBody>
          <a:bodyPr>
            <a:normAutofit/>
          </a:bodyPr>
          <a:lstStyle/>
          <a:p>
            <a:pPr marL="342900" indent="-342900" algn="l">
              <a:buFont typeface="Wingdings" pitchFamily="2" charset="2"/>
              <a:buChar char="ü"/>
            </a:pPr>
            <a:r>
              <a:rPr lang="en-US" sz="1600" dirty="0" smtClean="0"/>
              <a:t>There </a:t>
            </a:r>
            <a:r>
              <a:rPr lang="en-US" sz="1600" dirty="0"/>
              <a:t>are a couple of basic strategies to handle errors and exceptions within processes. The decision which strategy to use depends on</a:t>
            </a:r>
            <a:r>
              <a:rPr lang="en-US" sz="1600" dirty="0" smtClean="0"/>
              <a:t>:</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Technical vs. Business Errors: </a:t>
            </a:r>
            <a:endParaRPr lang="en-US" sz="1600" dirty="0" smtClean="0"/>
          </a:p>
          <a:p>
            <a:pPr marL="800100" lvl="1" indent="-342900" algn="l">
              <a:buFont typeface="Wingdings" pitchFamily="2" charset="2"/>
              <a:buChar char="ü"/>
            </a:pPr>
            <a:r>
              <a:rPr lang="en-US" sz="1200" dirty="0" smtClean="0"/>
              <a:t>Does </a:t>
            </a:r>
            <a:r>
              <a:rPr lang="en-US" sz="1200" dirty="0"/>
              <a:t>the error have some business meaning and causes an alternative process flow (like “item not on stock”) or is it a technical malfunction (like “network currently down”)?</a:t>
            </a:r>
          </a:p>
          <a:p>
            <a:pPr marL="342900" indent="-342900" algn="l">
              <a:buFont typeface="Wingdings" pitchFamily="2" charset="2"/>
              <a:buChar char="ü"/>
            </a:pPr>
            <a:r>
              <a:rPr lang="en-US" sz="1600" dirty="0"/>
              <a:t>Explicit error handling or generic approach: </a:t>
            </a:r>
            <a:endParaRPr lang="en-US" sz="1600" dirty="0" smtClean="0"/>
          </a:p>
          <a:p>
            <a:pPr marL="800100" lvl="1" indent="-342900" algn="l">
              <a:buFont typeface="Wingdings" pitchFamily="2" charset="2"/>
              <a:buChar char="ü"/>
            </a:pPr>
            <a:r>
              <a:rPr lang="en-US" sz="1200" dirty="0" smtClean="0"/>
              <a:t>For </a:t>
            </a:r>
            <a:r>
              <a:rPr lang="en-US" sz="1200" dirty="0"/>
              <a:t>some situations you want to explicitly model what should happen in case of an error (typically for business errors). </a:t>
            </a:r>
            <a:endParaRPr lang="en-US" sz="12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Transaction Rollbacks</a:t>
            </a:r>
          </a:p>
          <a:p>
            <a:pPr marL="800100" lvl="1" indent="-342900" algn="l">
              <a:buFont typeface="Wingdings" pitchFamily="2" charset="2"/>
              <a:buChar char="ü"/>
            </a:pPr>
            <a:r>
              <a:rPr lang="en-US" sz="1200" dirty="0"/>
              <a:t>The standard handling strategy is that exceptions are thrown to the client, meaning that the current transaction is rolled back. This means that the process state is rolled back to the last wait state. </a:t>
            </a:r>
            <a:endParaRPr lang="en-US" sz="1200" dirty="0" smtClean="0"/>
          </a:p>
          <a:p>
            <a:pPr marL="800100" lvl="1" indent="-342900" algn="l">
              <a:buFont typeface="Wingdings" pitchFamily="2" charset="2"/>
              <a:buChar char="ü"/>
            </a:pPr>
            <a:endParaRPr lang="en-US" sz="1200" dirty="0"/>
          </a:p>
          <a:p>
            <a:pPr marL="342900" indent="-342900" algn="l">
              <a:buFont typeface="Wingdings" pitchFamily="2" charset="2"/>
              <a:buChar char="ü"/>
            </a:pPr>
            <a:r>
              <a:rPr lang="en-IN" sz="1600" dirty="0" err="1"/>
              <a:t>Async</a:t>
            </a:r>
            <a:r>
              <a:rPr lang="en-IN" sz="1600" dirty="0"/>
              <a:t> and Failed </a:t>
            </a:r>
            <a:r>
              <a:rPr lang="en-IN" sz="1600" dirty="0" smtClean="0"/>
              <a:t>Jobs</a:t>
            </a:r>
          </a:p>
          <a:p>
            <a:pPr marL="800100" lvl="1" indent="-342900" algn="l">
              <a:buFont typeface="Wingdings" pitchFamily="2" charset="2"/>
              <a:buChar char="ü"/>
            </a:pPr>
            <a:r>
              <a:rPr lang="en-US" sz="1200" dirty="0"/>
              <a:t>If you don’t want the exception being shown to the user, one option is to make service calls, which might cause an error, </a:t>
            </a:r>
            <a:r>
              <a:rPr lang="en-US" sz="1200" dirty="0" err="1"/>
              <a:t>async</a:t>
            </a:r>
            <a:r>
              <a:rPr lang="en-US" sz="1200" dirty="0"/>
              <a:t> (as described in </a:t>
            </a:r>
            <a:r>
              <a:rPr lang="en-US" sz="1200" dirty="0">
                <a:hlinkClick r:id="rId2"/>
              </a:rPr>
              <a:t>Transactions in Processes</a:t>
            </a:r>
            <a:r>
              <a:rPr lang="en-US" sz="1200" dirty="0"/>
              <a:t>). In that case the exception is stored in the process engine database and the </a:t>
            </a:r>
            <a:r>
              <a:rPr lang="en-US" sz="1200" dirty="0">
                <a:hlinkClick r:id="rId3"/>
              </a:rPr>
              <a:t>Job</a:t>
            </a:r>
            <a:r>
              <a:rPr lang="en-US" sz="1200" dirty="0"/>
              <a:t> in the background is marked as failed (to be more precise, the exception is stored and some retry counter is decremented).</a:t>
            </a:r>
            <a:endParaRPr lang="en-IN" sz="1200" dirty="0"/>
          </a:p>
          <a:p>
            <a:pPr marL="342900" indent="-342900" algn="l">
              <a:buFont typeface="Wingdings" pitchFamily="2" charset="2"/>
              <a:buChar char="ü"/>
            </a:pPr>
            <a:endParaRPr lang="en-IN" sz="1600" dirty="0" smtClean="0"/>
          </a:p>
          <a:p>
            <a:pPr marL="342900" indent="-342900" algn="l">
              <a:buFont typeface="Wingdings" pitchFamily="2" charset="2"/>
              <a:buChar char="ü"/>
            </a:pPr>
            <a:endParaRPr lang="en-IN" sz="1600" dirty="0"/>
          </a:p>
        </p:txBody>
      </p:sp>
    </p:spTree>
    <p:extLst>
      <p:ext uri="{BB962C8B-B14F-4D97-AF65-F5344CB8AC3E}">
        <p14:creationId xmlns:p14="http://schemas.microsoft.com/office/powerpoint/2010/main" val="403314262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Error Handling Strategies</a:t>
            </a:r>
          </a:p>
        </p:txBody>
      </p:sp>
      <p:sp>
        <p:nvSpPr>
          <p:cNvPr id="5" name="Subtitle 4"/>
          <p:cNvSpPr>
            <a:spLocks noGrp="1"/>
          </p:cNvSpPr>
          <p:nvPr>
            <p:ph type="subTitle" idx="1"/>
          </p:nvPr>
        </p:nvSpPr>
        <p:spPr>
          <a:xfrm>
            <a:off x="611560" y="1556791"/>
            <a:ext cx="8352928" cy="4824537"/>
          </a:xfrm>
        </p:spPr>
        <p:txBody>
          <a:bodyPr>
            <a:normAutofit/>
          </a:bodyPr>
          <a:lstStyle/>
          <a:p>
            <a:pPr marL="342900" indent="-342900" algn="l">
              <a:buFont typeface="Wingdings" pitchFamily="2" charset="2"/>
              <a:buChar char="ü"/>
            </a:pPr>
            <a:r>
              <a:rPr lang="en-US" sz="1600" dirty="0"/>
              <a:t>Catch Exception and use Data Based XOR-Gateway</a:t>
            </a:r>
          </a:p>
          <a:p>
            <a:pPr marL="800100" lvl="1" indent="-342900" algn="l">
              <a:buFont typeface="Wingdings" pitchFamily="2" charset="2"/>
              <a:buChar char="ü"/>
            </a:pPr>
            <a:r>
              <a:rPr lang="en-US" sz="1200" dirty="0"/>
              <a:t>If you call Java Code which can throw an exception, you can catch the exception within the Java Delegate, CDI Bean or whatsoever. </a:t>
            </a:r>
            <a:endParaRPr lang="en-US" sz="1200" dirty="0" smtClean="0"/>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BPMN 2.0 Error Event</a:t>
            </a:r>
          </a:p>
          <a:p>
            <a:pPr marL="800100" lvl="1" indent="-342900" algn="l">
              <a:buFont typeface="Wingdings" pitchFamily="2" charset="2"/>
              <a:buChar char="ü"/>
            </a:pPr>
            <a:r>
              <a:rPr lang="en-US" sz="1200" dirty="0"/>
              <a:t>The BPMN 2.0 error event gives you the possibility to explicitly model errors, tackling the use case of business errors. </a:t>
            </a:r>
            <a:endParaRPr lang="en-US" sz="1200" dirty="0" smtClean="0"/>
          </a:p>
          <a:p>
            <a:pPr marL="800100" lvl="1" indent="-342900" algn="l">
              <a:buFont typeface="Wingdings" pitchFamily="2" charset="2"/>
              <a:buChar char="ü"/>
            </a:pPr>
            <a:r>
              <a:rPr lang="en-US" sz="1200" dirty="0" smtClean="0"/>
              <a:t>The </a:t>
            </a:r>
            <a:r>
              <a:rPr lang="en-US" sz="1200" dirty="0"/>
              <a:t>most prominent example is the “intermediate catching error event”, which can be attached to the boundary of an activity. </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BPMN 2.0 Compensation and Business Transactions</a:t>
            </a:r>
          </a:p>
          <a:p>
            <a:pPr marL="800100" lvl="1" indent="-342900" algn="l">
              <a:buFont typeface="Wingdings" pitchFamily="2" charset="2"/>
              <a:buChar char="ü"/>
            </a:pPr>
            <a:r>
              <a:rPr lang="en-US" sz="1200" dirty="0"/>
              <a:t>BPMN 2.0 transactions and compensations allow you to model business transaction boundaries (however, not in a technical ACID manner) and make sure already executed actions are compensated during a rollback. </a:t>
            </a:r>
            <a:endParaRPr lang="en-IN" sz="1200" dirty="0"/>
          </a:p>
        </p:txBody>
      </p:sp>
    </p:spTree>
    <p:extLst>
      <p:ext uri="{BB962C8B-B14F-4D97-AF65-F5344CB8AC3E}">
        <p14:creationId xmlns:p14="http://schemas.microsoft.com/office/powerpoint/2010/main" val="111089145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Error Handling Strategies</a:t>
            </a:r>
          </a:p>
        </p:txBody>
      </p:sp>
      <p:sp>
        <p:nvSpPr>
          <p:cNvPr id="5" name="Subtitle 4"/>
          <p:cNvSpPr>
            <a:spLocks noGrp="1"/>
          </p:cNvSpPr>
          <p:nvPr>
            <p:ph type="subTitle" idx="1"/>
          </p:nvPr>
        </p:nvSpPr>
        <p:spPr>
          <a:xfrm>
            <a:off x="611560" y="692696"/>
            <a:ext cx="8352928" cy="4824537"/>
          </a:xfrm>
        </p:spPr>
        <p:txBody>
          <a:bodyPr>
            <a:normAutofit/>
          </a:bodyPr>
          <a:lstStyle/>
          <a:p>
            <a:pPr marL="342900" indent="-342900" algn="l">
              <a:buFont typeface="Wingdings" pitchFamily="2" charset="2"/>
              <a:buChar char="ü"/>
            </a:pPr>
            <a:r>
              <a:rPr lang="en-US" sz="1600" dirty="0"/>
              <a:t>Monitoring and Recovery Strategies</a:t>
            </a:r>
          </a:p>
          <a:p>
            <a:pPr marL="800100" lvl="1" indent="-342900" algn="l">
              <a:buFont typeface="Wingdings" pitchFamily="2" charset="2"/>
              <a:buChar char="ü"/>
            </a:pPr>
            <a:r>
              <a:rPr lang="en-US" sz="1200" dirty="0"/>
              <a:t>In case the error occurred, different recovery strategies can be applied.</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Let the User Retry</a:t>
            </a:r>
          </a:p>
          <a:p>
            <a:pPr marL="800100" lvl="1" indent="-342900" algn="l">
              <a:buFont typeface="Wingdings" pitchFamily="2" charset="2"/>
              <a:buChar char="ü"/>
            </a:pPr>
            <a:r>
              <a:rPr lang="en-US" sz="1200" dirty="0"/>
              <a:t>As mentioned above, the simplest error handling strategy is to throw the exception to the client, meaning that the user has to retry the action himself. How he does that is up to the user, normally reloading the page or clicking again.</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Retry Failed Jobs</a:t>
            </a:r>
          </a:p>
          <a:p>
            <a:pPr marL="800100" lvl="1" indent="-342900" algn="l">
              <a:buFont typeface="Wingdings" pitchFamily="2" charset="2"/>
              <a:buChar char="ü"/>
            </a:pPr>
            <a:r>
              <a:rPr lang="en-US" sz="1200" dirty="0"/>
              <a:t>If you use Jobs (</a:t>
            </a:r>
            <a:r>
              <a:rPr lang="en-US" sz="1200" dirty="0" err="1"/>
              <a:t>async</a:t>
            </a:r>
            <a:r>
              <a:rPr lang="en-US" sz="1200" dirty="0"/>
              <a:t>), you can leverage Cockpit as monitoring tool to handle failed jobs, in this case no end user sees the exception. </a:t>
            </a:r>
            <a:endParaRPr lang="en-US" sz="1200" dirty="0" smtClean="0"/>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Explicit Modeling</a:t>
            </a:r>
          </a:p>
          <a:p>
            <a:pPr marL="800100" lvl="1" indent="-342900" algn="l">
              <a:buFont typeface="Wingdings" pitchFamily="2" charset="2"/>
              <a:buChar char="ü"/>
            </a:pPr>
            <a:r>
              <a:rPr lang="en-US" sz="1200" dirty="0"/>
              <a:t>Of course you can always explicitly model a retry mechanism as pointed out in Where is the retry in BPMN 2.0</a:t>
            </a:r>
            <a:r>
              <a:rPr lang="en-US" sz="1200" dirty="0" smtClean="0"/>
              <a:t>:</a:t>
            </a:r>
          </a:p>
          <a:p>
            <a:pPr marL="342900" indent="-342900" algn="l">
              <a:buFont typeface="Wingdings" pitchFamily="2" charset="2"/>
              <a:buChar char="ü"/>
            </a:pPr>
            <a:endParaRPr lang="en-US" sz="1600" dirty="0"/>
          </a:p>
          <a:p>
            <a:pPr marL="342900" indent="-342900" algn="l">
              <a:buFont typeface="Wingdings" pitchFamily="2" charset="2"/>
              <a:buChar char="ü"/>
            </a:pPr>
            <a:r>
              <a:rPr lang="en-IN" sz="1600" dirty="0"/>
              <a:t>User Tasks for Operations</a:t>
            </a:r>
          </a:p>
          <a:p>
            <a:pPr marL="800100" lvl="1" indent="-342900" algn="l">
              <a:buFont typeface="Wingdings" pitchFamily="2" charset="2"/>
              <a:buChar char="ü"/>
            </a:pPr>
            <a:r>
              <a:rPr lang="en-US" sz="1200" dirty="0"/>
              <a:t>Actually this is a valid approach in which you assign errors to an operator as User Tasks and model what options he has to solve the problem. </a:t>
            </a:r>
            <a:endParaRPr lang="en-IN" sz="1200" dirty="0"/>
          </a:p>
        </p:txBody>
      </p:sp>
    </p:spTree>
    <p:extLst>
      <p:ext uri="{BB962C8B-B14F-4D97-AF65-F5344CB8AC3E}">
        <p14:creationId xmlns:p14="http://schemas.microsoft.com/office/powerpoint/2010/main" val="207595048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648072"/>
          </a:xfrm>
        </p:spPr>
        <p:txBody>
          <a:bodyPr anchor="t">
            <a:normAutofit/>
          </a:bodyPr>
          <a:lstStyle/>
          <a:p>
            <a:pPr algn="ctr"/>
            <a:r>
              <a:rPr lang="en-IN" sz="3600" b="0" dirty="0">
                <a:effectLst/>
              </a:rPr>
              <a:t>Error Handling Strategies</a:t>
            </a:r>
          </a:p>
        </p:txBody>
      </p:sp>
      <p:sp>
        <p:nvSpPr>
          <p:cNvPr id="5" name="Subtitle 4"/>
          <p:cNvSpPr>
            <a:spLocks noGrp="1"/>
          </p:cNvSpPr>
          <p:nvPr>
            <p:ph type="subTitle" idx="1"/>
          </p:nvPr>
        </p:nvSpPr>
        <p:spPr>
          <a:xfrm>
            <a:off x="611560" y="980727"/>
            <a:ext cx="8352928" cy="4824537"/>
          </a:xfrm>
        </p:spPr>
        <p:txBody>
          <a:bodyPr>
            <a:normAutofit/>
          </a:bodyPr>
          <a:lstStyle/>
          <a:p>
            <a:pPr marL="342900" indent="-342900" algn="l">
              <a:buFont typeface="Wingdings" pitchFamily="2" charset="2"/>
              <a:buChar char="ü"/>
            </a:pPr>
            <a:r>
              <a:rPr lang="en-US" sz="1600" dirty="0"/>
              <a:t>Exception </a:t>
            </a:r>
            <a:r>
              <a:rPr lang="en-US" sz="1600" dirty="0" smtClean="0"/>
              <a:t>codes</a:t>
            </a:r>
            <a:r>
              <a:rPr lang="en-IN" sz="1200" dirty="0"/>
              <a:t> </a:t>
            </a:r>
            <a:endParaRPr lang="en-IN" sz="1200" dirty="0" smtClean="0"/>
          </a:p>
          <a:p>
            <a:pPr marL="800100" lvl="1" indent="-342900" algn="l">
              <a:buFont typeface="Wingdings" pitchFamily="2" charset="2"/>
              <a:buChar char="ü"/>
            </a:pPr>
            <a:r>
              <a:rPr lang="en-US" sz="1200" dirty="0" smtClean="0"/>
              <a:t>Sometimes </a:t>
            </a:r>
            <a:r>
              <a:rPr lang="en-US" sz="1200" dirty="0"/>
              <a:t>an API call doesn’t succeed because a problem occurs. The Java programming model uses exceptions to handle these situations</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Built-in codes</a:t>
            </a:r>
          </a:p>
          <a:p>
            <a:pPr marL="800100" lvl="1" indent="-342900" algn="l">
              <a:buFont typeface="Wingdings" pitchFamily="2" charset="2"/>
              <a:buChar char="ü"/>
            </a:pPr>
            <a:r>
              <a:rPr lang="en-US" sz="1200" dirty="0"/>
              <a:t>We identified common situations in which the engine throws an exception and assigned a built-in error code to the exception</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 Custom codes</a:t>
            </a:r>
          </a:p>
          <a:p>
            <a:pPr marL="800100" lvl="1" indent="-342900" algn="l">
              <a:buFont typeface="Wingdings" pitchFamily="2" charset="2"/>
              <a:buChar char="ü"/>
            </a:pPr>
            <a:r>
              <a:rPr lang="en-US" sz="1200" dirty="0"/>
              <a:t>Sometimes you may want to assign codes to specific errors Camunda hasn’t covered so far</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Configuration</a:t>
            </a:r>
          </a:p>
          <a:p>
            <a:pPr marL="800100" lvl="1" indent="-342900" algn="l">
              <a:buFont typeface="Wingdings" pitchFamily="2" charset="2"/>
              <a:buChar char="ü"/>
            </a:pPr>
            <a:r>
              <a:rPr lang="en-US" sz="1200" dirty="0"/>
              <a:t>You can configure the exception error codes feature in your process engine configuration:</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To disable the exception codes feature entirely, </a:t>
            </a:r>
            <a:endParaRPr lang="en-US" sz="1600" dirty="0" smtClean="0"/>
          </a:p>
          <a:p>
            <a:pPr marL="800100" lvl="1" indent="-342900" algn="l">
              <a:buFont typeface="Wingdings" pitchFamily="2" charset="2"/>
              <a:buChar char="ü"/>
            </a:pPr>
            <a:r>
              <a:rPr lang="en-US" sz="1200" dirty="0" smtClean="0"/>
              <a:t>set </a:t>
            </a:r>
            <a:r>
              <a:rPr lang="en-US" sz="1200" dirty="0"/>
              <a:t>the flag </a:t>
            </a:r>
            <a:r>
              <a:rPr lang="en-US" sz="1200" dirty="0" err="1"/>
              <a:t>disableExceptionCode</a:t>
            </a:r>
            <a:r>
              <a:rPr lang="en-US" sz="1200" dirty="0"/>
              <a:t> in your process engine configuration to true.</a:t>
            </a:r>
          </a:p>
          <a:p>
            <a:pPr marL="800100" lvl="1" indent="-342900" algn="l">
              <a:buFont typeface="Wingdings" pitchFamily="2" charset="2"/>
              <a:buChar char="ü"/>
            </a:pPr>
            <a:r>
              <a:rPr lang="en-US" sz="1200" dirty="0"/>
              <a:t>To disable the built-in exception code provider</a:t>
            </a:r>
            <a:endParaRPr lang="en-US" sz="1200" dirty="0" smtClean="0"/>
          </a:p>
        </p:txBody>
      </p:sp>
    </p:spTree>
    <p:extLst>
      <p:ext uri="{BB962C8B-B14F-4D97-AF65-F5344CB8AC3E}">
        <p14:creationId xmlns:p14="http://schemas.microsoft.com/office/powerpoint/2010/main" val="1802377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err="1"/>
              <a:t>Camunda</a:t>
            </a:r>
            <a:r>
              <a:rPr lang="en-US" sz="4400" dirty="0"/>
              <a:t> </a:t>
            </a:r>
            <a:r>
              <a:rPr lang="en-US" sz="4400" dirty="0" smtClean="0"/>
              <a:t>Modeler </a:t>
            </a:r>
            <a:r>
              <a:rPr lang="en-US" sz="4400" dirty="0" err="1" smtClean="0"/>
              <a:t>Installtion</a:t>
            </a:r>
            <a:endParaRPr lang="en-IN" sz="4400" dirty="0"/>
          </a:p>
        </p:txBody>
      </p:sp>
      <p:sp>
        <p:nvSpPr>
          <p:cNvPr id="5" name="Subtitle 4"/>
          <p:cNvSpPr>
            <a:spLocks noGrp="1"/>
          </p:cNvSpPr>
          <p:nvPr>
            <p:ph type="subTitle" idx="1"/>
          </p:nvPr>
        </p:nvSpPr>
        <p:spPr>
          <a:xfrm>
            <a:off x="685800" y="1916832"/>
            <a:ext cx="8278688" cy="3542551"/>
          </a:xfrm>
        </p:spPr>
        <p:txBody>
          <a:bodyPr>
            <a:normAutofit lnSpcReduction="10000"/>
          </a:bodyPr>
          <a:lstStyle/>
          <a:p>
            <a:pPr marL="342900" indent="-342900" algn="just">
              <a:buFont typeface="Wingdings" pitchFamily="2" charset="2"/>
              <a:buChar char="ü"/>
            </a:pPr>
            <a:endParaRPr lang="en-US" sz="2000" dirty="0" smtClean="0">
              <a:hlinkClick r:id=""/>
            </a:endParaRPr>
          </a:p>
          <a:p>
            <a:pPr marL="342900" indent="-342900" algn="just">
              <a:buFont typeface="Wingdings" pitchFamily="2" charset="2"/>
              <a:buChar char="ü"/>
            </a:pPr>
            <a:endParaRPr lang="en-US" sz="2000" dirty="0">
              <a:hlinkClick r:id=""/>
            </a:endParaRPr>
          </a:p>
          <a:p>
            <a:pPr marL="342900" indent="-342900" algn="just">
              <a:buFont typeface="Wingdings" pitchFamily="2" charset="2"/>
              <a:buChar char="ü"/>
            </a:pPr>
            <a:r>
              <a:rPr lang="en-US" sz="2000" dirty="0">
                <a:hlinkClick r:id="rId2"/>
              </a:rPr>
              <a:t>https://downloads.camunda.cloud/release/camunda-modeler/4.11.1</a:t>
            </a:r>
            <a:r>
              <a:rPr lang="en-US" sz="2000" dirty="0" smtClean="0">
                <a:hlinkClick r:id="rId2"/>
              </a:rPr>
              <a:t>/</a:t>
            </a:r>
            <a:endParaRPr lang="en-US" sz="2000" dirty="0" smtClean="0"/>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Download and unzip</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Start </a:t>
            </a:r>
            <a:r>
              <a:rPr lang="en-US" sz="2000" dirty="0" err="1"/>
              <a:t>Camunda</a:t>
            </a:r>
            <a:r>
              <a:rPr lang="en-US" sz="2000" dirty="0"/>
              <a:t> Modeler</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Run Workflow</a:t>
            </a:r>
          </a:p>
          <a:p>
            <a:pPr marL="342900" indent="-342900" algn="just">
              <a:buFont typeface="Wingdings" pitchFamily="2" charset="2"/>
              <a:buChar char="ü"/>
            </a:pPr>
            <a:endParaRPr lang="en-US" sz="2000" dirty="0"/>
          </a:p>
          <a:p>
            <a:pPr marL="342900" indent="-342900" algn="just">
              <a:buFont typeface="Wingdings" pitchFamily="2" charset="2"/>
              <a:buChar char="ü"/>
            </a:pPr>
            <a:endParaRPr lang="en-US" sz="2000" dirty="0"/>
          </a:p>
        </p:txBody>
      </p:sp>
    </p:spTree>
    <p:extLst>
      <p:ext uri="{BB962C8B-B14F-4D97-AF65-F5344CB8AC3E}">
        <p14:creationId xmlns:p14="http://schemas.microsoft.com/office/powerpoint/2010/main" val="37827673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dirty="0" smtClean="0"/>
              <a:t>Topic </a:t>
            </a:r>
            <a:r>
              <a:rPr lang="en-IN" dirty="0"/>
              <a:t>– 5</a:t>
            </a:r>
            <a:br>
              <a:rPr lang="en-IN" dirty="0"/>
            </a:br>
            <a:r>
              <a:rPr lang="en-IN" sz="2700" dirty="0" smtClean="0"/>
              <a:t>(Platform </a:t>
            </a:r>
            <a:r>
              <a:rPr lang="en-IN" sz="2700" dirty="0" err="1" smtClean="0"/>
              <a:t>Config</a:t>
            </a:r>
            <a:r>
              <a:rPr lang="en-IN" sz="2700" dirty="0" smtClean="0"/>
              <a:t>)</a:t>
            </a:r>
            <a:endParaRPr lang="en-IN" sz="2700" dirty="0"/>
          </a:p>
        </p:txBody>
      </p:sp>
      <p:sp>
        <p:nvSpPr>
          <p:cNvPr id="5" name="Subtitle 4"/>
          <p:cNvSpPr>
            <a:spLocks noGrp="1"/>
          </p:cNvSpPr>
          <p:nvPr>
            <p:ph type="subTitle" idx="1"/>
          </p:nvPr>
        </p:nvSpPr>
        <p:spPr>
          <a:xfrm>
            <a:off x="611560" y="1556792"/>
            <a:ext cx="8352928" cy="3960440"/>
          </a:xfrm>
        </p:spPr>
        <p:txBody>
          <a:bodyPr>
            <a:normAutofit/>
          </a:bodyPr>
          <a:lstStyle/>
          <a:p>
            <a:pPr marL="342900" indent="-342900" algn="l">
              <a:buFont typeface="Wingdings" pitchFamily="2" charset="2"/>
              <a:buChar char="ü"/>
            </a:pPr>
            <a:r>
              <a:rPr lang="en-IN" sz="2000" dirty="0"/>
              <a:t>Platform </a:t>
            </a:r>
            <a:r>
              <a:rPr lang="en-IN" sz="2000" dirty="0" smtClean="0"/>
              <a:t>Configuration</a:t>
            </a:r>
          </a:p>
          <a:p>
            <a:pPr marL="800100" lvl="1" indent="-342900" algn="l">
              <a:buFont typeface="Wingdings" pitchFamily="2" charset="2"/>
              <a:buChar char="ü"/>
            </a:pPr>
            <a:r>
              <a:rPr lang="en-IN" sz="1600" dirty="0" smtClean="0"/>
              <a:t>Configure logging </a:t>
            </a:r>
          </a:p>
          <a:p>
            <a:pPr marL="800100" lvl="1" indent="-342900" algn="l">
              <a:buFont typeface="Wingdings" pitchFamily="2" charset="2"/>
              <a:buChar char="ü"/>
            </a:pPr>
            <a:endParaRPr lang="en-IN" sz="1600" dirty="0" smtClean="0"/>
          </a:p>
          <a:p>
            <a:pPr marL="800100" lvl="1" indent="-342900" algn="l">
              <a:buFont typeface="Wingdings" pitchFamily="2" charset="2"/>
              <a:buChar char="ü"/>
            </a:pPr>
            <a:r>
              <a:rPr lang="en-IN" sz="1600" dirty="0"/>
              <a:t>Configure </a:t>
            </a:r>
            <a:r>
              <a:rPr lang="en-IN" sz="1600" dirty="0" smtClean="0"/>
              <a:t>clustering</a:t>
            </a:r>
          </a:p>
          <a:p>
            <a:pPr lvl="2" algn="l"/>
            <a:endParaRPr lang="en-IN" sz="1400" dirty="0"/>
          </a:p>
          <a:p>
            <a:pPr marL="800100" lvl="1" indent="-342900" algn="l">
              <a:buFont typeface="Wingdings" pitchFamily="2" charset="2"/>
              <a:buChar char="ü"/>
            </a:pPr>
            <a:r>
              <a:rPr lang="en-IN" sz="1600" dirty="0"/>
              <a:t>Configure </a:t>
            </a:r>
            <a:r>
              <a:rPr lang="en-IN" sz="1600" dirty="0" smtClean="0"/>
              <a:t>multi-tenancy</a:t>
            </a:r>
          </a:p>
          <a:p>
            <a:pPr marL="1257300" lvl="2" indent="-342900" algn="l">
              <a:buFont typeface="Wingdings" pitchFamily="2" charset="2"/>
              <a:buChar char="ü"/>
            </a:pPr>
            <a:endParaRPr lang="en-IN" sz="1400" dirty="0"/>
          </a:p>
          <a:p>
            <a:pPr marL="800100" lvl="1" indent="-342900" algn="l">
              <a:buFont typeface="Wingdings" pitchFamily="2" charset="2"/>
              <a:buChar char="ü"/>
            </a:pPr>
            <a:r>
              <a:rPr lang="en-IN" sz="1600" dirty="0"/>
              <a:t>Secure a Camunda </a:t>
            </a:r>
            <a:r>
              <a:rPr lang="en-IN" sz="1600" dirty="0" smtClean="0"/>
              <a:t>environment</a:t>
            </a:r>
          </a:p>
          <a:p>
            <a:pPr marL="1257300" lvl="2" indent="-342900" algn="l">
              <a:buFont typeface="Wingdings" pitchFamily="2" charset="2"/>
              <a:buChar char="ü"/>
            </a:pPr>
            <a:r>
              <a:rPr lang="en-IN" sz="1400" dirty="0" smtClean="0"/>
              <a:t>Authentication – User, Group</a:t>
            </a:r>
          </a:p>
          <a:p>
            <a:pPr marL="1257300" lvl="2" indent="-342900" algn="l">
              <a:buFont typeface="Wingdings" pitchFamily="2" charset="2"/>
              <a:buChar char="ü"/>
            </a:pPr>
            <a:r>
              <a:rPr lang="en-IN" sz="1400" dirty="0" smtClean="0"/>
              <a:t>Authorization – provide role access</a:t>
            </a:r>
          </a:p>
          <a:p>
            <a:pPr lvl="2" algn="l"/>
            <a:endParaRPr lang="en-IN" sz="1400" dirty="0" smtClean="0"/>
          </a:p>
          <a:p>
            <a:pPr marL="1257300" lvl="2" indent="-342900" algn="l">
              <a:buFont typeface="Wingdings" pitchFamily="2" charset="2"/>
              <a:buChar char="ü"/>
            </a:pPr>
            <a:endParaRPr lang="en-IN" sz="1400" dirty="0"/>
          </a:p>
        </p:txBody>
      </p:sp>
    </p:spTree>
    <p:extLst>
      <p:ext uri="{BB962C8B-B14F-4D97-AF65-F5344CB8AC3E}">
        <p14:creationId xmlns:p14="http://schemas.microsoft.com/office/powerpoint/2010/main" val="2094799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92088"/>
          </a:xfrm>
        </p:spPr>
        <p:txBody>
          <a:bodyPr anchor="t">
            <a:normAutofit fontScale="90000"/>
          </a:bodyPr>
          <a:lstStyle/>
          <a:p>
            <a:pPr algn="ctr"/>
            <a:r>
              <a:rPr lang="en-IN" dirty="0"/>
              <a:t>Configure logging </a:t>
            </a:r>
          </a:p>
        </p:txBody>
      </p:sp>
      <p:sp>
        <p:nvSpPr>
          <p:cNvPr id="5" name="Subtitle 4"/>
          <p:cNvSpPr>
            <a:spLocks noGrp="1"/>
          </p:cNvSpPr>
          <p:nvPr>
            <p:ph type="subTitle" idx="1"/>
          </p:nvPr>
        </p:nvSpPr>
        <p:spPr>
          <a:xfrm>
            <a:off x="467544" y="908720"/>
            <a:ext cx="8496944" cy="4608512"/>
          </a:xfrm>
        </p:spPr>
        <p:txBody>
          <a:bodyPr>
            <a:normAutofit/>
          </a:bodyPr>
          <a:lstStyle/>
          <a:p>
            <a:pPr marL="342900" indent="-342900" algn="l">
              <a:buFont typeface="Wingdings" pitchFamily="2" charset="2"/>
              <a:buChar char="ü"/>
            </a:pPr>
            <a:r>
              <a:rPr lang="en-US" sz="2000" dirty="0"/>
              <a:t>SLF4J</a:t>
            </a:r>
          </a:p>
          <a:p>
            <a:pPr marL="800100" lvl="1" indent="-342900" algn="l">
              <a:buFont typeface="Wingdings" pitchFamily="2" charset="2"/>
              <a:buChar char="ü"/>
            </a:pPr>
            <a:r>
              <a:rPr lang="en-US" sz="1600" dirty="0"/>
              <a:t>Most Camunda modules, including the Camunda engine, use slf4j as logging “facade”. </a:t>
            </a:r>
            <a:endParaRPr lang="en-US" sz="1600" dirty="0" smtClean="0"/>
          </a:p>
          <a:p>
            <a:pPr marL="800100" lvl="1" indent="-342900" algn="l">
              <a:buFont typeface="Wingdings" pitchFamily="2" charset="2"/>
              <a:buChar char="ü"/>
            </a:pPr>
            <a:r>
              <a:rPr lang="en-US" sz="1600" dirty="0" smtClean="0"/>
              <a:t>This </a:t>
            </a:r>
            <a:r>
              <a:rPr lang="en-US" sz="1600" dirty="0"/>
              <a:t>allows users to direct logging output to the logging “backend” of their choice, such as </a:t>
            </a:r>
            <a:r>
              <a:rPr lang="en-US" sz="1600" dirty="0" err="1"/>
              <a:t>logback</a:t>
            </a:r>
            <a:r>
              <a:rPr lang="en-US" sz="1600" dirty="0"/>
              <a:t> or log4j</a:t>
            </a:r>
            <a:r>
              <a:rPr lang="en-US" sz="1600" dirty="0" smtClean="0"/>
              <a:t>.</a:t>
            </a:r>
          </a:p>
          <a:p>
            <a:pPr marL="800100" lvl="1" indent="-342900" algn="l">
              <a:buFont typeface="Wingdings" pitchFamily="2" charset="2"/>
              <a:buChar char="ü"/>
            </a:pPr>
            <a:endParaRPr lang="en-US" sz="1600" dirty="0"/>
          </a:p>
          <a:p>
            <a:pPr marL="342900" indent="-342900" algn="l">
              <a:buFont typeface="Wingdings" pitchFamily="2" charset="2"/>
              <a:buChar char="ü"/>
            </a:pPr>
            <a:r>
              <a:rPr lang="en-US" sz="2000" dirty="0"/>
              <a:t>Preconfigured Logging with a Shared Process Engine</a:t>
            </a:r>
          </a:p>
          <a:p>
            <a:pPr marL="800100" lvl="1" indent="-342900" algn="l">
              <a:buFont typeface="Wingdings" pitchFamily="2" charset="2"/>
              <a:buChar char="ü"/>
            </a:pPr>
            <a:r>
              <a:rPr lang="en-US" sz="1600" dirty="0"/>
              <a:t>When installing Camunda as a shared process engine in an application server, Camunda logging is pre-configured</a:t>
            </a:r>
            <a:r>
              <a:rPr lang="en-US" sz="1600" dirty="0" smtClean="0"/>
              <a:t>. </a:t>
            </a:r>
          </a:p>
          <a:p>
            <a:pPr marL="800100" lvl="1" indent="-342900" algn="l">
              <a:buFont typeface="Wingdings" pitchFamily="2" charset="2"/>
              <a:buChar char="ü"/>
            </a:pPr>
            <a:r>
              <a:rPr lang="en-US" sz="1600" dirty="0" smtClean="0"/>
              <a:t>On </a:t>
            </a:r>
            <a:r>
              <a:rPr lang="en-US" sz="1600" dirty="0"/>
              <a:t>all application servers except </a:t>
            </a:r>
            <a:r>
              <a:rPr lang="en-US" sz="1600" dirty="0" err="1"/>
              <a:t>Wildfly</a:t>
            </a:r>
            <a:r>
              <a:rPr lang="en-US" sz="1600" dirty="0"/>
              <a:t>, logging is pre-configured using the slf4j-jdk14 bridge</a:t>
            </a:r>
            <a:r>
              <a:rPr lang="en-US" sz="1600" dirty="0" smtClean="0"/>
              <a:t>.</a:t>
            </a:r>
          </a:p>
          <a:p>
            <a:pPr marL="800100" lvl="1" indent="-342900" algn="l">
              <a:buFont typeface="Wingdings" pitchFamily="2" charset="2"/>
              <a:buChar char="ü"/>
            </a:pPr>
            <a:endParaRPr lang="en-US" sz="1600" dirty="0" smtClean="0"/>
          </a:p>
          <a:p>
            <a:pPr marL="342900" indent="-342900" algn="l">
              <a:buFont typeface="Wingdings" pitchFamily="2" charset="2"/>
              <a:buChar char="ü"/>
            </a:pPr>
            <a:r>
              <a:rPr lang="en-US" sz="2000" dirty="0"/>
              <a:t>Adding a Logging Backend for Embedded Use</a:t>
            </a:r>
          </a:p>
          <a:p>
            <a:pPr marL="800100" lvl="1" indent="-342900" algn="l">
              <a:buFont typeface="Wingdings" pitchFamily="2" charset="2"/>
              <a:buChar char="ü"/>
            </a:pPr>
            <a:r>
              <a:rPr lang="en-US" sz="1600" dirty="0"/>
              <a:t>When using the Camunda Maven modules in a custom application, only the slf4j API is pulled in transitively.</a:t>
            </a:r>
            <a:endParaRPr lang="en-IN" sz="1600" dirty="0"/>
          </a:p>
        </p:txBody>
      </p:sp>
    </p:spTree>
    <p:extLst>
      <p:ext uri="{BB962C8B-B14F-4D97-AF65-F5344CB8AC3E}">
        <p14:creationId xmlns:p14="http://schemas.microsoft.com/office/powerpoint/2010/main" val="313962076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92088"/>
          </a:xfrm>
        </p:spPr>
        <p:txBody>
          <a:bodyPr anchor="t">
            <a:normAutofit fontScale="90000"/>
          </a:bodyPr>
          <a:lstStyle/>
          <a:p>
            <a:pPr algn="ctr"/>
            <a:r>
              <a:rPr lang="en-IN" dirty="0"/>
              <a:t>Configure logging </a:t>
            </a:r>
          </a:p>
        </p:txBody>
      </p:sp>
      <p:graphicFrame>
        <p:nvGraphicFramePr>
          <p:cNvPr id="6" name="Table 5"/>
          <p:cNvGraphicFramePr>
            <a:graphicFrameLocks noGrp="1"/>
          </p:cNvGraphicFramePr>
          <p:nvPr>
            <p:extLst>
              <p:ext uri="{D42A27DB-BD31-4B8C-83A1-F6EECF244321}">
                <p14:modId xmlns:p14="http://schemas.microsoft.com/office/powerpoint/2010/main" val="512889042"/>
              </p:ext>
            </p:extLst>
          </p:nvPr>
        </p:nvGraphicFramePr>
        <p:xfrm>
          <a:off x="683565" y="2097752"/>
          <a:ext cx="8064898" cy="3230880"/>
        </p:xfrm>
        <a:graphic>
          <a:graphicData uri="http://schemas.openxmlformats.org/drawingml/2006/table">
            <a:tbl>
              <a:tblPr/>
              <a:tblGrid>
                <a:gridCol w="4032449"/>
                <a:gridCol w="4032449"/>
              </a:tblGrid>
              <a:tr h="0">
                <a:tc>
                  <a:txBody>
                    <a:bodyPr/>
                    <a:lstStyle/>
                    <a:p>
                      <a:pPr algn="l" fontAlgn="t"/>
                      <a:r>
                        <a:rPr lang="en-IN" dirty="0">
                          <a:effectLst/>
                        </a:rPr>
                        <a:t>Logger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Description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dirty="0" err="1">
                          <a:effectLst/>
                        </a:rPr>
                        <a:t>org.camunda.bpm.application</a:t>
                      </a:r>
                      <a:endParaRPr lang="en-IN"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logs details for the deployed process application on the engine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err="1">
                          <a:effectLst/>
                        </a:rPr>
                        <a:t>org.camunda.bpm.container</a:t>
                      </a:r>
                      <a:endParaRPr lang="en-IN"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logs container operations in the engine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dirty="0" err="1">
                          <a:effectLst/>
                        </a:rPr>
                        <a:t>org.camunda.bpm.engine.bpmn.behavior</a:t>
                      </a:r>
                      <a:endParaRPr lang="en-IN"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logs operations performed on bpmn activities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effectLst/>
                        </a:rPr>
                        <a:t>org.camunda.bpm.engine.bpmn.parser</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fontAlgn="t"/>
                      <a:r>
                        <a:rPr lang="en-US" dirty="0">
                          <a:effectLst/>
                        </a:rPr>
                        <a:t>logs events that occur during the parsing of the </a:t>
                      </a:r>
                      <a:r>
                        <a:rPr lang="en-US" dirty="0" err="1">
                          <a:effectLst/>
                        </a:rPr>
                        <a:t>bpmn</a:t>
                      </a:r>
                      <a:r>
                        <a:rPr lang="en-US" dirty="0">
                          <a:effectLst/>
                        </a:rPr>
                        <a:t> models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
        <p:nvSpPr>
          <p:cNvPr id="8" name="Subtitle 7"/>
          <p:cNvSpPr>
            <a:spLocks noGrp="1"/>
          </p:cNvSpPr>
          <p:nvPr>
            <p:ph type="subTitle" idx="1"/>
          </p:nvPr>
        </p:nvSpPr>
        <p:spPr>
          <a:xfrm>
            <a:off x="539552" y="908720"/>
            <a:ext cx="7918648" cy="1008113"/>
          </a:xfrm>
        </p:spPr>
        <p:txBody>
          <a:bodyPr>
            <a:normAutofit fontScale="77500" lnSpcReduction="20000"/>
          </a:bodyPr>
          <a:lstStyle/>
          <a:p>
            <a:pPr marL="457200" indent="-457200" algn="l">
              <a:buFont typeface="Wingdings" pitchFamily="2" charset="2"/>
              <a:buChar char="ü"/>
            </a:pPr>
            <a:r>
              <a:rPr lang="en-US" dirty="0"/>
              <a:t>Logging </a:t>
            </a:r>
            <a:r>
              <a:rPr lang="en-US" dirty="0" smtClean="0"/>
              <a:t>Categories </a:t>
            </a:r>
          </a:p>
          <a:p>
            <a:pPr marL="914400" lvl="1" indent="-457200" algn="l">
              <a:buFont typeface="Wingdings" pitchFamily="2" charset="2"/>
              <a:buChar char="ü"/>
            </a:pPr>
            <a:r>
              <a:rPr lang="en-US" dirty="0" smtClean="0"/>
              <a:t>Process Engine </a:t>
            </a:r>
          </a:p>
          <a:p>
            <a:pPr marL="914400" lvl="1" indent="-457200" algn="l">
              <a:buFont typeface="Wingdings" pitchFamily="2" charset="2"/>
              <a:buChar char="ü"/>
            </a:pPr>
            <a:r>
              <a:rPr lang="en-US" dirty="0" smtClean="0"/>
              <a:t>The </a:t>
            </a:r>
            <a:r>
              <a:rPr lang="en-US" dirty="0"/>
              <a:t>process engine logs on the following </a:t>
            </a:r>
            <a:r>
              <a:rPr lang="en-US" dirty="0" smtClean="0"/>
              <a:t>categories.. Etc.. </a:t>
            </a:r>
            <a:endParaRPr lang="en-IN" dirty="0"/>
          </a:p>
        </p:txBody>
      </p:sp>
    </p:spTree>
    <p:extLst>
      <p:ext uri="{BB962C8B-B14F-4D97-AF65-F5344CB8AC3E}">
        <p14:creationId xmlns:p14="http://schemas.microsoft.com/office/powerpoint/2010/main" val="347171382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Configure clustering</a:t>
            </a:r>
          </a:p>
        </p:txBody>
      </p:sp>
      <p:sp>
        <p:nvSpPr>
          <p:cNvPr id="5" name="Subtitle 4"/>
          <p:cNvSpPr>
            <a:spLocks noGrp="1"/>
          </p:cNvSpPr>
          <p:nvPr>
            <p:ph type="subTitle" idx="1"/>
          </p:nvPr>
        </p:nvSpPr>
        <p:spPr>
          <a:xfrm>
            <a:off x="539552" y="1124744"/>
            <a:ext cx="8424936" cy="4392488"/>
          </a:xfrm>
        </p:spPr>
        <p:txBody>
          <a:bodyPr>
            <a:normAutofit/>
          </a:bodyPr>
          <a:lstStyle/>
          <a:p>
            <a:pPr marL="342900" indent="-342900" algn="l">
              <a:buFont typeface="Wingdings" pitchFamily="2" charset="2"/>
              <a:buChar char="ü"/>
            </a:pPr>
            <a:r>
              <a:rPr lang="en-US" sz="1600" dirty="0"/>
              <a:t>Camunda Optimize Cluster which is mainly useful in a failover scenario but also provides means of load-balancing in terms of distributing import and user load</a:t>
            </a:r>
            <a:r>
              <a:rPr lang="en-US" sz="1600" dirty="0" smtClean="0"/>
              <a:t>.</a:t>
            </a:r>
          </a:p>
          <a:p>
            <a:pPr marL="342900" indent="-342900" algn="l">
              <a:buFont typeface="Wingdings" pitchFamily="2" charset="2"/>
              <a:buChar char="ü"/>
            </a:pP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IN" sz="1600" dirty="0"/>
              <a:t>Configuration</a:t>
            </a:r>
          </a:p>
          <a:p>
            <a:pPr marL="800100" lvl="1" indent="-342900" algn="l">
              <a:buFont typeface="Wingdings" pitchFamily="2" charset="2"/>
              <a:buChar char="ü"/>
            </a:pPr>
            <a:r>
              <a:rPr lang="en-US" sz="1200" dirty="0"/>
              <a:t>1. Import - Define Importing </a:t>
            </a:r>
            <a:r>
              <a:rPr lang="en-US" sz="1200" dirty="0" smtClean="0"/>
              <a:t>Instance</a:t>
            </a:r>
          </a:p>
          <a:p>
            <a:pPr marL="1257300" lvl="2" indent="-342900" algn="l">
              <a:buFont typeface="Wingdings" pitchFamily="2" charset="2"/>
              <a:buChar char="ü"/>
            </a:pPr>
            <a:r>
              <a:rPr lang="en-US" sz="1000" dirty="0"/>
              <a:t>Import - Event Based Process </a:t>
            </a:r>
            <a:r>
              <a:rPr lang="en-US" sz="1000" dirty="0" smtClean="0"/>
              <a:t>Import</a:t>
            </a:r>
            <a:endParaRPr lang="en-US" sz="1000" dirty="0"/>
          </a:p>
          <a:p>
            <a:pPr marL="800100" lvl="1" indent="-342900" algn="l">
              <a:buFont typeface="Wingdings" pitchFamily="2" charset="2"/>
              <a:buChar char="ü"/>
            </a:pPr>
            <a:r>
              <a:rPr lang="en-US" sz="1200" dirty="0"/>
              <a:t>2. Distributed User Sessions - Configure shared secret token</a:t>
            </a:r>
          </a:p>
          <a:p>
            <a:pPr marL="800100" lvl="1" indent="-342900" algn="l">
              <a:buFont typeface="Wingdings" pitchFamily="2" charset="2"/>
              <a:buChar char="ü"/>
            </a:pPr>
            <a:endParaRPr lang="en-US" sz="1200" dirty="0" smtClean="0"/>
          </a:p>
          <a:p>
            <a:pPr lvl="1" algn="l"/>
            <a:endParaRPr lang="en-US" sz="1200" dirty="0" smtClean="0"/>
          </a:p>
          <a:p>
            <a:pPr marL="342900" indent="-342900" algn="l">
              <a:buFont typeface="Wingdings" pitchFamily="2" charset="2"/>
              <a:buChar char="ü"/>
            </a:pPr>
            <a:r>
              <a:rPr lang="en-US" sz="1600" dirty="0"/>
              <a:t>Import - Define Importing </a:t>
            </a:r>
            <a:r>
              <a:rPr lang="en-US" sz="1600" dirty="0" smtClean="0"/>
              <a:t>Instance</a:t>
            </a:r>
          </a:p>
          <a:p>
            <a:pPr marL="800100" lvl="1" indent="-342900" algn="l">
              <a:buFont typeface="Wingdings" pitchFamily="2" charset="2"/>
              <a:buChar char="ü"/>
            </a:pPr>
            <a:r>
              <a:rPr lang="en-US" sz="1200" dirty="0" smtClean="0"/>
              <a:t>Configure the </a:t>
            </a:r>
            <a:r>
              <a:rPr lang="en-US" sz="1200" dirty="0"/>
              <a:t>cluster </a:t>
            </a:r>
            <a:r>
              <a:rPr lang="en-US" sz="1200" dirty="0" smtClean="0"/>
              <a:t>in a way that </a:t>
            </a:r>
            <a:r>
              <a:rPr lang="en-US" sz="1200" dirty="0"/>
              <a:t>only one instance at a time is actively importing from a particular Camunda Platform engine</a:t>
            </a:r>
            <a:r>
              <a:rPr lang="en-US" sz="1200" dirty="0" smtClean="0"/>
              <a:t>.</a:t>
            </a:r>
          </a:p>
          <a:p>
            <a:pPr marL="800100" lvl="1" indent="-342900" algn="l">
              <a:buFont typeface="Wingdings" pitchFamily="2" charset="2"/>
              <a:buChar char="ü"/>
            </a:pPr>
            <a:r>
              <a:rPr lang="en-US" sz="1200" dirty="0"/>
              <a:t>The configuration property </a:t>
            </a:r>
            <a:r>
              <a:rPr lang="en-US" sz="1200" dirty="0">
                <a:hlinkClick r:id="rId2"/>
              </a:rPr>
              <a:t>engines.${</a:t>
            </a:r>
            <a:r>
              <a:rPr lang="en-US" sz="1200" dirty="0" err="1">
                <a:hlinkClick r:id="rId2"/>
              </a:rPr>
              <a:t>engineAlias</a:t>
            </a:r>
            <a:r>
              <a:rPr lang="en-US" sz="1200" dirty="0">
                <a:hlinkClick r:id="rId2"/>
              </a:rPr>
              <a:t>}.</a:t>
            </a:r>
            <a:r>
              <a:rPr lang="en-US" sz="1200" dirty="0" err="1">
                <a:hlinkClick r:id="rId2"/>
              </a:rPr>
              <a:t>importEnabled</a:t>
            </a:r>
            <a:r>
              <a:rPr lang="en-US" sz="1200" dirty="0"/>
              <a:t> allows to disable the import from a particular configured engine</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endParaRPr lang="en-IN" sz="1600" dirty="0"/>
          </a:p>
        </p:txBody>
      </p:sp>
    </p:spTree>
    <p:extLst>
      <p:ext uri="{BB962C8B-B14F-4D97-AF65-F5344CB8AC3E}">
        <p14:creationId xmlns:p14="http://schemas.microsoft.com/office/powerpoint/2010/main" val="29461630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Configure clustering</a:t>
            </a:r>
          </a:p>
        </p:txBody>
      </p:sp>
      <p:sp>
        <p:nvSpPr>
          <p:cNvPr id="5" name="Subtitle 4"/>
          <p:cNvSpPr>
            <a:spLocks noGrp="1"/>
          </p:cNvSpPr>
          <p:nvPr>
            <p:ph type="subTitle" idx="1"/>
          </p:nvPr>
        </p:nvSpPr>
        <p:spPr>
          <a:xfrm>
            <a:off x="467544" y="836712"/>
            <a:ext cx="8496944" cy="5472608"/>
          </a:xfrm>
        </p:spPr>
        <p:txBody>
          <a:bodyPr>
            <a:normAutofit fontScale="92500" lnSpcReduction="10000"/>
          </a:bodyPr>
          <a:lstStyle/>
          <a:p>
            <a:pPr marL="342900" indent="-342900" algn="l">
              <a:buFont typeface="Wingdings" pitchFamily="2" charset="2"/>
              <a:buChar char="ü"/>
            </a:pPr>
            <a:r>
              <a:rPr lang="en-US" sz="1600" dirty="0"/>
              <a:t>Import - Define Importing Instance</a:t>
            </a:r>
          </a:p>
          <a:p>
            <a:pPr marL="342900" indent="-342900" algn="l">
              <a:buFont typeface="Wingdings" pitchFamily="2" charset="2"/>
              <a:buChar char="ü"/>
            </a:pPr>
            <a:r>
              <a:rPr lang="en-IN" sz="1300" dirty="0" smtClean="0"/>
              <a:t>failover </a:t>
            </a:r>
            <a:r>
              <a:rPr lang="en-IN" sz="1300" dirty="0"/>
              <a:t>cluster consisting of two instances connected to one engine, the engine configurations in the environment-</a:t>
            </a:r>
            <a:r>
              <a:rPr lang="en-IN" sz="1300" dirty="0" err="1"/>
              <a:t>config.yaml</a:t>
            </a:r>
            <a:r>
              <a:rPr lang="en-IN" sz="1300" dirty="0"/>
              <a:t> would look like the following</a:t>
            </a:r>
            <a:r>
              <a:rPr lang="en-IN" sz="1300" dirty="0" smtClean="0"/>
              <a:t>:</a:t>
            </a:r>
            <a:endParaRPr lang="en-IN" sz="1300" dirty="0"/>
          </a:p>
          <a:p>
            <a:pPr marL="800100" lvl="1" indent="-342900" algn="l">
              <a:buFont typeface="Wingdings" pitchFamily="2" charset="2"/>
              <a:buChar char="ü"/>
            </a:pPr>
            <a:r>
              <a:rPr lang="en-IN" sz="1400" dirty="0"/>
              <a:t>Instance 1 (import from engine default enabled):</a:t>
            </a:r>
          </a:p>
          <a:p>
            <a:pPr marL="1257300" lvl="2" indent="-342900" algn="l">
              <a:buFont typeface="Wingdings" pitchFamily="2" charset="2"/>
              <a:buChar char="ü"/>
            </a:pPr>
            <a:r>
              <a:rPr lang="en-IN" sz="1300" dirty="0" smtClean="0"/>
              <a:t>...</a:t>
            </a:r>
            <a:endParaRPr lang="en-IN" sz="1300" dirty="0"/>
          </a:p>
          <a:p>
            <a:pPr marL="1257300" lvl="2" indent="-342900" algn="l">
              <a:buFont typeface="Wingdings" pitchFamily="2" charset="2"/>
              <a:buChar char="ü"/>
            </a:pPr>
            <a:r>
              <a:rPr lang="en-IN" sz="1300" dirty="0"/>
              <a:t>engines:</a:t>
            </a:r>
          </a:p>
          <a:p>
            <a:pPr marL="1257300" lvl="2" indent="-342900" algn="l">
              <a:buFont typeface="Wingdings" pitchFamily="2" charset="2"/>
              <a:buChar char="ü"/>
            </a:pPr>
            <a:r>
              <a:rPr lang="en-IN" sz="1300" dirty="0"/>
              <a:t>  '</a:t>
            </a:r>
            <a:r>
              <a:rPr lang="en-IN" sz="1300" dirty="0" err="1"/>
              <a:t>camunda-bpm</a:t>
            </a:r>
            <a:r>
              <a:rPr lang="en-IN" sz="1300" dirty="0"/>
              <a:t>':</a:t>
            </a:r>
          </a:p>
          <a:p>
            <a:pPr marL="1257300" lvl="2" indent="-342900" algn="l">
              <a:buFont typeface="Wingdings" pitchFamily="2" charset="2"/>
              <a:buChar char="ü"/>
            </a:pPr>
            <a:r>
              <a:rPr lang="en-IN" sz="1300" dirty="0"/>
              <a:t>    name: default</a:t>
            </a:r>
          </a:p>
          <a:p>
            <a:pPr marL="1257300" lvl="2" indent="-342900" algn="l">
              <a:buFont typeface="Wingdings" pitchFamily="2" charset="2"/>
              <a:buChar char="ü"/>
            </a:pPr>
            <a:r>
              <a:rPr lang="en-IN" sz="1300" dirty="0"/>
              <a:t>    rest: 'http://localhost:8080/engine-rest'</a:t>
            </a:r>
          </a:p>
          <a:p>
            <a:pPr marL="1257300" lvl="2" indent="-342900" algn="l">
              <a:buFont typeface="Wingdings" pitchFamily="2" charset="2"/>
              <a:buChar char="ü"/>
            </a:pPr>
            <a:r>
              <a:rPr lang="en-IN" sz="1300" dirty="0"/>
              <a:t>    </a:t>
            </a:r>
            <a:r>
              <a:rPr lang="en-IN" sz="1300" b="1" dirty="0" err="1">
                <a:solidFill>
                  <a:srgbClr val="00B050"/>
                </a:solidFill>
              </a:rPr>
              <a:t>importEnabled</a:t>
            </a:r>
            <a:r>
              <a:rPr lang="en-IN" sz="1300" b="1" dirty="0">
                <a:solidFill>
                  <a:srgbClr val="00B050"/>
                </a:solidFill>
              </a:rPr>
              <a:t>: true</a:t>
            </a:r>
          </a:p>
          <a:p>
            <a:pPr marL="1257300" lvl="2" indent="-342900" algn="l">
              <a:buFont typeface="Wingdings" pitchFamily="2" charset="2"/>
              <a:buChar char="ü"/>
            </a:pPr>
            <a:r>
              <a:rPr lang="en-IN" sz="1300" dirty="0"/>
              <a:t>...</a:t>
            </a:r>
          </a:p>
          <a:p>
            <a:pPr marL="800100" lvl="1" indent="-342900" algn="l">
              <a:buFont typeface="Wingdings" pitchFamily="2" charset="2"/>
              <a:buChar char="ü"/>
            </a:pPr>
            <a:endParaRPr lang="en-IN" sz="1200" dirty="0" smtClean="0"/>
          </a:p>
          <a:p>
            <a:pPr marL="800100" lvl="1" indent="-342900" algn="l">
              <a:buFont typeface="Wingdings" pitchFamily="2" charset="2"/>
              <a:buChar char="ü"/>
            </a:pPr>
            <a:r>
              <a:rPr lang="en-IN" sz="1200" dirty="0" smtClean="0"/>
              <a:t>Instance </a:t>
            </a:r>
            <a:r>
              <a:rPr lang="en-IN" sz="1200" dirty="0"/>
              <a:t>2 (import from engine </a:t>
            </a:r>
            <a:r>
              <a:rPr lang="en-IN" sz="1200" dirty="0" err="1"/>
              <a:t>camunda-bpm</a:t>
            </a:r>
            <a:r>
              <a:rPr lang="en-IN" sz="1200" dirty="0"/>
              <a:t> disabled):</a:t>
            </a:r>
          </a:p>
          <a:p>
            <a:pPr marL="1257300" lvl="2" indent="-342900" algn="l">
              <a:buFont typeface="Wingdings" pitchFamily="2" charset="2"/>
              <a:buChar char="ü"/>
            </a:pPr>
            <a:r>
              <a:rPr lang="en-IN" sz="1200" dirty="0" smtClean="0"/>
              <a:t>...</a:t>
            </a:r>
            <a:endParaRPr lang="en-IN" sz="1200" dirty="0"/>
          </a:p>
          <a:p>
            <a:pPr marL="1257300" lvl="2" indent="-342900" algn="l">
              <a:buFont typeface="Wingdings" pitchFamily="2" charset="2"/>
              <a:buChar char="ü"/>
            </a:pPr>
            <a:r>
              <a:rPr lang="en-IN" sz="1200" dirty="0"/>
              <a:t>engines:</a:t>
            </a:r>
          </a:p>
          <a:p>
            <a:pPr marL="1257300" lvl="2" indent="-342900" algn="l">
              <a:buFont typeface="Wingdings" pitchFamily="2" charset="2"/>
              <a:buChar char="ü"/>
            </a:pPr>
            <a:r>
              <a:rPr lang="en-IN" sz="1200" dirty="0"/>
              <a:t>  '</a:t>
            </a:r>
            <a:r>
              <a:rPr lang="en-IN" sz="1200" dirty="0" err="1"/>
              <a:t>camunda-bpm</a:t>
            </a:r>
            <a:r>
              <a:rPr lang="en-IN" sz="1200" dirty="0"/>
              <a:t>':</a:t>
            </a:r>
          </a:p>
          <a:p>
            <a:pPr marL="1257300" lvl="2" indent="-342900" algn="l">
              <a:buFont typeface="Wingdings" pitchFamily="2" charset="2"/>
              <a:buChar char="ü"/>
            </a:pPr>
            <a:r>
              <a:rPr lang="en-IN" sz="1200" dirty="0"/>
              <a:t>    name: default</a:t>
            </a:r>
          </a:p>
          <a:p>
            <a:pPr marL="1257300" lvl="2" indent="-342900" algn="l">
              <a:buFont typeface="Wingdings" pitchFamily="2" charset="2"/>
              <a:buChar char="ü"/>
            </a:pPr>
            <a:r>
              <a:rPr lang="en-IN" sz="1200" dirty="0"/>
              <a:t>    rest: 'http://localhost:8080/engine-rest'</a:t>
            </a:r>
          </a:p>
          <a:p>
            <a:pPr marL="1257300" lvl="2" indent="-342900" algn="l">
              <a:buFont typeface="Wingdings" pitchFamily="2" charset="2"/>
              <a:buChar char="ü"/>
            </a:pPr>
            <a:r>
              <a:rPr lang="en-IN" sz="1200" dirty="0"/>
              <a:t>   </a:t>
            </a:r>
            <a:r>
              <a:rPr lang="en-IN" sz="1200" b="1" dirty="0">
                <a:solidFill>
                  <a:srgbClr val="00B050"/>
                </a:solidFill>
              </a:rPr>
              <a:t> </a:t>
            </a:r>
            <a:r>
              <a:rPr lang="en-IN" sz="1200" b="1" dirty="0" err="1">
                <a:solidFill>
                  <a:srgbClr val="00B050"/>
                </a:solidFill>
              </a:rPr>
              <a:t>importEnabled</a:t>
            </a:r>
            <a:r>
              <a:rPr lang="en-IN" sz="1200" b="1" dirty="0">
                <a:solidFill>
                  <a:srgbClr val="00B050"/>
                </a:solidFill>
              </a:rPr>
              <a:t>: false</a:t>
            </a:r>
          </a:p>
          <a:p>
            <a:pPr marL="1257300" lvl="2" indent="-342900" algn="l">
              <a:buFont typeface="Wingdings" pitchFamily="2" charset="2"/>
              <a:buChar char="ü"/>
            </a:pPr>
            <a:endParaRPr lang="en-IN" sz="1200" dirty="0"/>
          </a:p>
          <a:p>
            <a:pPr marL="1257300" lvl="2" indent="-342900" algn="l">
              <a:buFont typeface="Wingdings" pitchFamily="2" charset="2"/>
              <a:buChar char="ü"/>
            </a:pPr>
            <a:r>
              <a:rPr lang="en-IN" sz="1200" b="1" dirty="0" err="1">
                <a:solidFill>
                  <a:srgbClr val="FFFF00"/>
                </a:solidFill>
              </a:rPr>
              <a:t>historyCleanup</a:t>
            </a:r>
            <a:r>
              <a:rPr lang="en-IN" sz="1200" b="1" dirty="0">
                <a:solidFill>
                  <a:srgbClr val="FFFF00"/>
                </a:solidFill>
              </a:rPr>
              <a:t>:</a:t>
            </a:r>
          </a:p>
          <a:p>
            <a:pPr marL="1257300" lvl="2" indent="-342900" algn="l">
              <a:buFont typeface="Wingdings" pitchFamily="2" charset="2"/>
              <a:buChar char="ü"/>
            </a:pPr>
            <a:r>
              <a:rPr lang="en-IN" sz="1200" b="1" dirty="0">
                <a:solidFill>
                  <a:srgbClr val="FFFF00"/>
                </a:solidFill>
              </a:rPr>
              <a:t>  enabled: </a:t>
            </a:r>
            <a:r>
              <a:rPr lang="en-IN" sz="1200" b="1" dirty="0" smtClean="0">
                <a:solidFill>
                  <a:srgbClr val="FFFF00"/>
                </a:solidFill>
              </a:rPr>
              <a:t>false</a:t>
            </a:r>
          </a:p>
          <a:p>
            <a:pPr marL="342900" indent="-342900" algn="l">
              <a:buFont typeface="Wingdings" pitchFamily="2" charset="2"/>
              <a:buChar char="ü"/>
            </a:pPr>
            <a:r>
              <a:rPr lang="en-US" sz="1300" b="1" dirty="0">
                <a:solidFill>
                  <a:schemeClr val="bg1"/>
                </a:solidFill>
              </a:rPr>
              <a:t>Note that the second non-importing instance has the </a:t>
            </a:r>
            <a:r>
              <a:rPr lang="en-US" sz="1300" b="1" dirty="0">
                <a:solidFill>
                  <a:schemeClr val="bg1"/>
                </a:solidFill>
                <a:hlinkClick r:id="rId2"/>
              </a:rPr>
              <a:t>history cleanup disabled</a:t>
            </a:r>
            <a:r>
              <a:rPr lang="en-US" sz="1300" b="1" dirty="0">
                <a:solidFill>
                  <a:schemeClr val="bg1"/>
                </a:solidFill>
              </a:rPr>
              <a:t>. It is strongly </a:t>
            </a:r>
            <a:r>
              <a:rPr lang="en-US" sz="1300" b="1" dirty="0" err="1">
                <a:solidFill>
                  <a:schemeClr val="bg1"/>
                </a:solidFill>
              </a:rPr>
              <a:t>recommmended</a:t>
            </a:r>
            <a:r>
              <a:rPr lang="en-US" sz="1300" b="1" dirty="0">
                <a:solidFill>
                  <a:schemeClr val="bg1"/>
                </a:solidFill>
              </a:rPr>
              <a:t> to do that for all non-importing Optimize instances in the cluster to prevent any conflicts when the </a:t>
            </a:r>
            <a:r>
              <a:rPr lang="en-US" sz="1300" b="1" dirty="0">
                <a:solidFill>
                  <a:schemeClr val="bg1"/>
                </a:solidFill>
                <a:hlinkClick r:id="rId3"/>
              </a:rPr>
              <a:t>history cleanup</a:t>
            </a:r>
            <a:r>
              <a:rPr lang="en-US" sz="1300" b="1" dirty="0">
                <a:solidFill>
                  <a:schemeClr val="bg1"/>
                </a:solidFill>
              </a:rPr>
              <a:t> is performed.</a:t>
            </a:r>
            <a:endParaRPr lang="en-IN" sz="1300" b="1" dirty="0">
              <a:solidFill>
                <a:schemeClr val="bg1"/>
              </a:solidFill>
            </a:endParaRPr>
          </a:p>
        </p:txBody>
      </p:sp>
    </p:spTree>
    <p:extLst>
      <p:ext uri="{BB962C8B-B14F-4D97-AF65-F5344CB8AC3E}">
        <p14:creationId xmlns:p14="http://schemas.microsoft.com/office/powerpoint/2010/main" val="74976614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Configure clustering</a:t>
            </a:r>
          </a:p>
        </p:txBody>
      </p:sp>
      <p:sp>
        <p:nvSpPr>
          <p:cNvPr id="5" name="Subtitle 4"/>
          <p:cNvSpPr>
            <a:spLocks noGrp="1"/>
          </p:cNvSpPr>
          <p:nvPr>
            <p:ph type="subTitle" idx="1"/>
          </p:nvPr>
        </p:nvSpPr>
        <p:spPr>
          <a:xfrm>
            <a:off x="467544" y="836712"/>
            <a:ext cx="8496944" cy="4104456"/>
          </a:xfrm>
        </p:spPr>
        <p:txBody>
          <a:bodyPr>
            <a:normAutofit/>
          </a:bodyPr>
          <a:lstStyle/>
          <a:p>
            <a:pPr marL="342900" indent="-342900" algn="l">
              <a:buFont typeface="Wingdings" pitchFamily="2" charset="2"/>
              <a:buChar char="ü"/>
            </a:pPr>
            <a:r>
              <a:rPr lang="en-US" sz="1600" dirty="0"/>
              <a:t>Import - Event Based Process Import</a:t>
            </a:r>
          </a:p>
          <a:p>
            <a:pPr marL="800100" lvl="1" indent="-342900" algn="l">
              <a:buFont typeface="Wingdings" pitchFamily="2" charset="2"/>
              <a:buChar char="ü"/>
            </a:pPr>
            <a:r>
              <a:rPr lang="en-US" sz="1200" dirty="0"/>
              <a:t>event based process import and clustering there are two additional configuration properties to consider </a:t>
            </a:r>
            <a:r>
              <a:rPr lang="en-US" sz="1200" dirty="0" smtClean="0"/>
              <a:t>carefully</a:t>
            </a:r>
          </a:p>
          <a:p>
            <a:pPr marL="800100" lvl="1" indent="-342900" algn="l">
              <a:buFont typeface="Wingdings" pitchFamily="2" charset="2"/>
              <a:buChar char="ü"/>
            </a:pPr>
            <a:endParaRPr lang="en-US" sz="1200" b="1" dirty="0">
              <a:solidFill>
                <a:schemeClr val="bg1"/>
              </a:solidFill>
            </a:endParaRPr>
          </a:p>
          <a:p>
            <a:pPr marL="800100" lvl="1" indent="-342900" algn="l">
              <a:buFont typeface="Wingdings" pitchFamily="2" charset="2"/>
              <a:buChar char="ü"/>
            </a:pPr>
            <a:r>
              <a:rPr lang="en-US" sz="1200" dirty="0">
                <a:hlinkClick r:id="rId2"/>
              </a:rPr>
              <a:t>engines.${</a:t>
            </a:r>
            <a:r>
              <a:rPr lang="en-US" sz="1200" dirty="0" err="1">
                <a:hlinkClick r:id="rId2"/>
              </a:rPr>
              <a:t>engineAlias</a:t>
            </a:r>
            <a:r>
              <a:rPr lang="en-US" sz="1200" dirty="0">
                <a:hlinkClick r:id="rId2"/>
              </a:rPr>
              <a:t>}.</a:t>
            </a:r>
            <a:r>
              <a:rPr lang="en-US" sz="1200" dirty="0" err="1">
                <a:hlinkClick r:id="rId2"/>
              </a:rPr>
              <a:t>eventImportEnabled</a:t>
            </a:r>
            <a:r>
              <a:rPr lang="en-US" sz="1200" dirty="0"/>
              <a:t> and controls whether data from this engine is imported as event source data as well for </a:t>
            </a:r>
            <a:r>
              <a:rPr lang="en-US" sz="1200" dirty="0">
                <a:hlinkClick r:id="rId3"/>
              </a:rPr>
              <a:t>Event Based Processes</a:t>
            </a:r>
            <a:r>
              <a:rPr lang="en-US" sz="1200" dirty="0"/>
              <a:t>. </a:t>
            </a:r>
            <a:endParaRPr lang="en-US" sz="1200" dirty="0" smtClean="0"/>
          </a:p>
          <a:p>
            <a:pPr marL="800100" lvl="1" indent="-342900" algn="l">
              <a:buFont typeface="Wingdings" pitchFamily="2" charset="2"/>
              <a:buChar char="ü"/>
            </a:pPr>
            <a:r>
              <a:rPr lang="en-US" sz="1200" dirty="0" smtClean="0"/>
              <a:t>You </a:t>
            </a:r>
            <a:r>
              <a:rPr lang="en-US" sz="1200" dirty="0"/>
              <a:t>need to enable this on the same cluster node for which the </a:t>
            </a:r>
            <a:r>
              <a:rPr lang="en-US" sz="1200" dirty="0">
                <a:hlinkClick r:id="rId2"/>
              </a:rPr>
              <a:t>engines.${</a:t>
            </a:r>
            <a:r>
              <a:rPr lang="en-US" sz="1200" dirty="0" err="1">
                <a:hlinkClick r:id="rId2"/>
              </a:rPr>
              <a:t>engineAlias</a:t>
            </a:r>
            <a:r>
              <a:rPr lang="en-US" sz="1200" dirty="0">
                <a:hlinkClick r:id="rId2"/>
              </a:rPr>
              <a:t>}.</a:t>
            </a:r>
            <a:r>
              <a:rPr lang="en-US" sz="1200" dirty="0" err="1">
                <a:hlinkClick r:id="rId2"/>
              </a:rPr>
              <a:t>importEnabled</a:t>
            </a:r>
            <a:r>
              <a:rPr lang="en-US" sz="1200" dirty="0"/>
              <a:t> configuration flag is set to true</a:t>
            </a:r>
            <a:r>
              <a:rPr lang="en-US" sz="1200" dirty="0" smtClean="0"/>
              <a:t>.</a:t>
            </a:r>
          </a:p>
          <a:p>
            <a:pPr marL="800100" lvl="1" indent="-342900" algn="l">
              <a:buFont typeface="Wingdings" pitchFamily="2" charset="2"/>
              <a:buChar char="ü"/>
            </a:pPr>
            <a:endParaRPr lang="en-US" sz="1200" b="1" dirty="0" smtClean="0">
              <a:solidFill>
                <a:schemeClr val="bg1"/>
              </a:solidFill>
            </a:endParaRPr>
          </a:p>
          <a:p>
            <a:pPr marL="800100" lvl="1" indent="-342900" algn="l">
              <a:buFont typeface="Wingdings" pitchFamily="2" charset="2"/>
              <a:buChar char="ü"/>
            </a:pPr>
            <a:endParaRPr lang="en-US" sz="1200" b="1" dirty="0">
              <a:solidFill>
                <a:schemeClr val="bg1"/>
              </a:solidFill>
            </a:endParaRPr>
          </a:p>
          <a:p>
            <a:pPr marL="800100" lvl="1" indent="-342900" algn="l">
              <a:buFont typeface="Wingdings" pitchFamily="2" charset="2"/>
              <a:buChar char="ü"/>
            </a:pPr>
            <a:r>
              <a:rPr lang="en-US" sz="1200" dirty="0" err="1">
                <a:hlinkClick r:id="rId4"/>
              </a:rPr>
              <a:t>eventBasedProcess.eventImport.enabled</a:t>
            </a:r>
            <a:r>
              <a:rPr lang="en-US" sz="1200" dirty="0"/>
              <a:t> controls whether the particular cluster node processes events to create event based process instances. </a:t>
            </a:r>
            <a:endParaRPr lang="en-US" sz="1200" dirty="0" smtClean="0"/>
          </a:p>
          <a:p>
            <a:pPr marL="800100" lvl="1" indent="-342900" algn="l">
              <a:buFont typeface="Wingdings" pitchFamily="2" charset="2"/>
              <a:buChar char="ü"/>
            </a:pPr>
            <a:r>
              <a:rPr lang="en-US" sz="1200" dirty="0" smtClean="0"/>
              <a:t>This </a:t>
            </a:r>
            <a:r>
              <a:rPr lang="en-US" sz="1200" dirty="0"/>
              <a:t>allows you to run a dedicated node that performs this operation, while other nodes might just feed in Camunda activity events.</a:t>
            </a:r>
            <a:endParaRPr lang="en-IN" sz="1200" b="1" dirty="0">
              <a:solidFill>
                <a:schemeClr val="bg1"/>
              </a:solidFill>
            </a:endParaRPr>
          </a:p>
        </p:txBody>
      </p:sp>
    </p:spTree>
    <p:extLst>
      <p:ext uri="{BB962C8B-B14F-4D97-AF65-F5344CB8AC3E}">
        <p14:creationId xmlns:p14="http://schemas.microsoft.com/office/powerpoint/2010/main" val="797242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Configure clustering</a:t>
            </a:r>
          </a:p>
        </p:txBody>
      </p:sp>
      <p:sp>
        <p:nvSpPr>
          <p:cNvPr id="5" name="Subtitle 4"/>
          <p:cNvSpPr>
            <a:spLocks noGrp="1"/>
          </p:cNvSpPr>
          <p:nvPr>
            <p:ph type="subTitle" idx="1"/>
          </p:nvPr>
        </p:nvSpPr>
        <p:spPr>
          <a:xfrm>
            <a:off x="467544" y="836712"/>
            <a:ext cx="8496944" cy="4104456"/>
          </a:xfrm>
        </p:spPr>
        <p:txBody>
          <a:bodyPr>
            <a:normAutofit/>
          </a:bodyPr>
          <a:lstStyle/>
          <a:p>
            <a:pPr marL="342900" indent="-342900" algn="l">
              <a:buFont typeface="Wingdings" pitchFamily="2" charset="2"/>
              <a:buChar char="ü"/>
            </a:pPr>
            <a:r>
              <a:rPr lang="en-US" sz="1600" dirty="0">
                <a:solidFill>
                  <a:schemeClr val="tx1"/>
                </a:solidFill>
              </a:rPr>
              <a:t>Distributed User Sessions - Configure shared secret </a:t>
            </a:r>
            <a:r>
              <a:rPr lang="en-US" sz="1600" dirty="0" smtClean="0">
                <a:solidFill>
                  <a:schemeClr val="tx1"/>
                </a:solidFill>
              </a:rPr>
              <a:t>token</a:t>
            </a:r>
          </a:p>
          <a:p>
            <a:pPr marL="800100" lvl="1" indent="-342900" algn="l">
              <a:buFont typeface="Wingdings" pitchFamily="2" charset="2"/>
              <a:buChar char="ü"/>
            </a:pPr>
            <a:r>
              <a:rPr lang="en-US" sz="1200" dirty="0"/>
              <a:t>If more than one Camunda Optimize instance are accessible by users for e.g. a failover scenario a shared secret token needs to be configured for all of the instances. </a:t>
            </a:r>
            <a:endParaRPr lang="en-US" sz="1200" dirty="0" smtClean="0"/>
          </a:p>
          <a:p>
            <a:pPr marL="800100" lvl="1" indent="-342900" algn="l">
              <a:buFont typeface="Wingdings" pitchFamily="2" charset="2"/>
              <a:buChar char="ü"/>
            </a:pPr>
            <a:r>
              <a:rPr lang="en-US" sz="1200" dirty="0" smtClean="0"/>
              <a:t>This </a:t>
            </a:r>
            <a:r>
              <a:rPr lang="en-US" sz="1200" dirty="0"/>
              <a:t>enables distributed sessions among all instances and users do not loose their session when being routed to another instance</a:t>
            </a:r>
            <a:r>
              <a:rPr lang="en-US" sz="1200" dirty="0" smtClean="0"/>
              <a:t>.</a:t>
            </a:r>
          </a:p>
          <a:p>
            <a:pPr marL="800100" lvl="1" indent="-342900" algn="l">
              <a:buFont typeface="Wingdings" pitchFamily="2" charset="2"/>
              <a:buChar char="ü"/>
            </a:pPr>
            <a:endParaRPr lang="en-US" sz="1200" dirty="0"/>
          </a:p>
          <a:p>
            <a:pPr marL="800100" lvl="1" indent="-342900" algn="l">
              <a:buFont typeface="Wingdings" pitchFamily="2" charset="2"/>
              <a:buChar char="ü"/>
            </a:pPr>
            <a:r>
              <a:rPr lang="en-US" sz="1200" dirty="0"/>
              <a:t>The relevant configuration property is </a:t>
            </a:r>
            <a:r>
              <a:rPr lang="en-US" sz="1200" dirty="0" err="1">
                <a:hlinkClick r:id="rId2"/>
              </a:rPr>
              <a:t>auth.token.secret</a:t>
            </a:r>
            <a:r>
              <a:rPr lang="en-US" sz="1200" dirty="0"/>
              <a:t> which needs to be configured in the environment-</a:t>
            </a:r>
            <a:r>
              <a:rPr lang="en-US" sz="1200" dirty="0" err="1"/>
              <a:t>configuration.yaml</a:t>
            </a:r>
            <a:r>
              <a:rPr lang="en-US" sz="1200" dirty="0"/>
              <a:t> of each Camunda Optimize instance that is part of the cluster</a:t>
            </a:r>
            <a:r>
              <a:rPr lang="en-US" sz="1200" dirty="0" smtClean="0"/>
              <a:t>.</a:t>
            </a:r>
          </a:p>
          <a:p>
            <a:pPr marL="800100" lvl="1" indent="-342900" algn="l">
              <a:buFont typeface="Wingdings" pitchFamily="2" charset="2"/>
              <a:buChar char="ü"/>
            </a:pPr>
            <a:endParaRPr lang="en-US" sz="1200" dirty="0"/>
          </a:p>
          <a:p>
            <a:pPr marL="800100" lvl="1" indent="-342900" algn="l">
              <a:buFont typeface="Wingdings" pitchFamily="2" charset="2"/>
              <a:buChar char="ü"/>
            </a:pPr>
            <a:r>
              <a:rPr lang="en-US" sz="1200" dirty="0"/>
              <a:t>It is recommended to use a secret token with at least a length of 64 characters generated using a sufficiently good random number generator, for example the one provided by /</a:t>
            </a:r>
            <a:r>
              <a:rPr lang="en-US" sz="1200" dirty="0" err="1"/>
              <a:t>dev</a:t>
            </a:r>
            <a:r>
              <a:rPr lang="en-US" sz="1200" dirty="0"/>
              <a:t>/</a:t>
            </a:r>
            <a:r>
              <a:rPr lang="en-US" sz="1200" dirty="0" err="1"/>
              <a:t>urandom</a:t>
            </a:r>
            <a:r>
              <a:rPr lang="en-US" sz="1200" dirty="0"/>
              <a:t> on Linux systems.</a:t>
            </a:r>
          </a:p>
          <a:p>
            <a:pPr marL="800100" lvl="1" indent="-342900" algn="l">
              <a:buFont typeface="Wingdings" pitchFamily="2" charset="2"/>
              <a:buChar char="ü"/>
            </a:pPr>
            <a:endParaRPr lang="en-US" sz="1200" dirty="0"/>
          </a:p>
          <a:p>
            <a:pPr marL="800100" lvl="1" indent="-342900" algn="l">
              <a:buFont typeface="Wingdings" pitchFamily="2" charset="2"/>
              <a:buChar char="ü"/>
            </a:pPr>
            <a:r>
              <a:rPr lang="en-US" sz="1200" dirty="0"/>
              <a:t>The following example command would generate a 64 character random string:</a:t>
            </a:r>
          </a:p>
          <a:p>
            <a:pPr marL="800100" lvl="1" indent="-342900" algn="l">
              <a:buFont typeface="Wingdings" pitchFamily="2" charset="2"/>
              <a:buChar char="ü"/>
            </a:pPr>
            <a:endParaRPr lang="en-US" sz="1200" dirty="0"/>
          </a:p>
          <a:p>
            <a:pPr marL="800100" lvl="1" indent="-342900" algn="l">
              <a:buFont typeface="Wingdings" pitchFamily="2" charset="2"/>
              <a:buChar char="ü"/>
            </a:pPr>
            <a:r>
              <a:rPr lang="en-US" sz="1200" dirty="0"/>
              <a:t>&lt; /</a:t>
            </a:r>
            <a:r>
              <a:rPr lang="en-US" sz="1200" dirty="0" err="1"/>
              <a:t>dev</a:t>
            </a:r>
            <a:r>
              <a:rPr lang="en-US" sz="1200" dirty="0"/>
              <a:t>/</a:t>
            </a:r>
            <a:r>
              <a:rPr lang="en-US" sz="1200" dirty="0" err="1"/>
              <a:t>urandom</a:t>
            </a:r>
            <a:r>
              <a:rPr lang="en-US" sz="1200" dirty="0"/>
              <a:t> </a:t>
            </a:r>
            <a:r>
              <a:rPr lang="en-US" sz="1200" dirty="0" err="1"/>
              <a:t>tr</a:t>
            </a:r>
            <a:r>
              <a:rPr lang="en-US" sz="1200" dirty="0"/>
              <a:t> -dc A-Za-z0-9 | head -c64; echo</a:t>
            </a:r>
            <a:endParaRPr lang="en-IN" sz="1200" dirty="0"/>
          </a:p>
        </p:txBody>
      </p:sp>
    </p:spTree>
    <p:extLst>
      <p:ext uri="{BB962C8B-B14F-4D97-AF65-F5344CB8AC3E}">
        <p14:creationId xmlns:p14="http://schemas.microsoft.com/office/powerpoint/2010/main" val="37418663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Configure clustering</a:t>
            </a:r>
          </a:p>
        </p:txBody>
      </p:sp>
      <p:sp>
        <p:nvSpPr>
          <p:cNvPr id="5" name="Subtitle 4"/>
          <p:cNvSpPr>
            <a:spLocks noGrp="1"/>
          </p:cNvSpPr>
          <p:nvPr>
            <p:ph type="subTitle" idx="1"/>
          </p:nvPr>
        </p:nvSpPr>
        <p:spPr>
          <a:xfrm>
            <a:off x="467544" y="836712"/>
            <a:ext cx="8496944" cy="4104456"/>
          </a:xfrm>
        </p:spPr>
        <p:txBody>
          <a:bodyPr>
            <a:normAutofit/>
          </a:bodyPr>
          <a:lstStyle/>
          <a:p>
            <a:pPr marL="342900" indent="-342900" algn="l">
              <a:buFont typeface="Wingdings" pitchFamily="2" charset="2"/>
              <a:buChar char="ü"/>
            </a:pPr>
            <a:endParaRPr lang="en-US" sz="1600" dirty="0" smtClean="0">
              <a:solidFill>
                <a:schemeClr val="tx1"/>
              </a:solidFill>
            </a:endParaRPr>
          </a:p>
          <a:p>
            <a:pPr marL="342900" indent="-342900" algn="l">
              <a:buFont typeface="Wingdings" pitchFamily="2" charset="2"/>
              <a:buChar char="ü"/>
            </a:pPr>
            <a:endParaRPr lang="en-US" sz="1600" dirty="0">
              <a:solidFill>
                <a:schemeClr val="tx1"/>
              </a:solidFill>
            </a:endParaRPr>
          </a:p>
          <a:p>
            <a:pPr marL="342900" indent="-342900" algn="l">
              <a:buFont typeface="Wingdings" pitchFamily="2" charset="2"/>
              <a:buChar char="ü"/>
            </a:pPr>
            <a:endParaRPr lang="en-US" sz="1600" dirty="0" smtClean="0">
              <a:solidFill>
                <a:schemeClr val="tx1"/>
              </a:solidFill>
            </a:endParaRPr>
          </a:p>
          <a:p>
            <a:pPr marL="342900" indent="-342900" algn="l">
              <a:buFont typeface="Wingdings" pitchFamily="2" charset="2"/>
              <a:buChar char="ü"/>
            </a:pPr>
            <a:endParaRPr lang="en-US" sz="1600" dirty="0">
              <a:solidFill>
                <a:schemeClr val="tx1"/>
              </a:solidFill>
            </a:endParaRPr>
          </a:p>
          <a:p>
            <a:pPr marL="342900" indent="-342900" algn="l">
              <a:buFont typeface="Wingdings" pitchFamily="2" charset="2"/>
              <a:buChar char="ü"/>
            </a:pPr>
            <a:r>
              <a:rPr lang="en-US" sz="1600" dirty="0" smtClean="0">
                <a:solidFill>
                  <a:schemeClr val="tx1"/>
                </a:solidFill>
              </a:rPr>
              <a:t>The </a:t>
            </a:r>
            <a:r>
              <a:rPr lang="en-US" sz="1600" dirty="0">
                <a:solidFill>
                  <a:schemeClr val="tx1"/>
                </a:solidFill>
              </a:rPr>
              <a:t>corresponding environment-</a:t>
            </a:r>
            <a:r>
              <a:rPr lang="en-US" sz="1600" dirty="0" err="1">
                <a:solidFill>
                  <a:schemeClr val="tx1"/>
                </a:solidFill>
              </a:rPr>
              <a:t>config.yaml</a:t>
            </a:r>
            <a:r>
              <a:rPr lang="en-US" sz="1600" dirty="0">
                <a:solidFill>
                  <a:schemeClr val="tx1"/>
                </a:solidFill>
              </a:rPr>
              <a:t> entry would look the same for all instances of the cluster</a:t>
            </a:r>
            <a:r>
              <a:rPr lang="en-US" sz="1600" dirty="0" smtClean="0">
                <a:solidFill>
                  <a:schemeClr val="tx1"/>
                </a:solidFill>
              </a:rPr>
              <a:t>:</a:t>
            </a:r>
            <a:endParaRPr lang="en-US" sz="1600" dirty="0">
              <a:solidFill>
                <a:schemeClr val="tx1"/>
              </a:solidFill>
            </a:endParaRPr>
          </a:p>
          <a:p>
            <a:pPr marL="800100" lvl="1" indent="-342900" algn="l">
              <a:buFont typeface="Wingdings" pitchFamily="2" charset="2"/>
              <a:buChar char="ü"/>
            </a:pPr>
            <a:r>
              <a:rPr lang="en-US" sz="1200" dirty="0" err="1">
                <a:solidFill>
                  <a:schemeClr val="tx1"/>
                </a:solidFill>
              </a:rPr>
              <a:t>auth</a:t>
            </a:r>
            <a:r>
              <a:rPr lang="en-US" sz="1200" dirty="0">
                <a:solidFill>
                  <a:schemeClr val="tx1"/>
                </a:solidFill>
              </a:rPr>
              <a:t>:</a:t>
            </a:r>
          </a:p>
          <a:p>
            <a:pPr marL="800100" lvl="1" indent="-342900" algn="l">
              <a:buFont typeface="Wingdings" pitchFamily="2" charset="2"/>
              <a:buChar char="ü"/>
            </a:pPr>
            <a:r>
              <a:rPr lang="en-US" sz="1200" dirty="0">
                <a:solidFill>
                  <a:schemeClr val="tx1"/>
                </a:solidFill>
              </a:rPr>
              <a:t>  token:</a:t>
            </a:r>
          </a:p>
          <a:p>
            <a:pPr marL="800100" lvl="1" indent="-342900" algn="l">
              <a:buFont typeface="Wingdings" pitchFamily="2" charset="2"/>
              <a:buChar char="ü"/>
            </a:pPr>
            <a:r>
              <a:rPr lang="en-US" sz="1200" dirty="0">
                <a:solidFill>
                  <a:schemeClr val="tx1"/>
                </a:solidFill>
              </a:rPr>
              <a:t>    secret: '&lt;your secret 64 character string&gt;'</a:t>
            </a:r>
            <a:endParaRPr lang="en-IN" sz="800" dirty="0"/>
          </a:p>
        </p:txBody>
      </p:sp>
    </p:spTree>
    <p:extLst>
      <p:ext uri="{BB962C8B-B14F-4D97-AF65-F5344CB8AC3E}">
        <p14:creationId xmlns:p14="http://schemas.microsoft.com/office/powerpoint/2010/main" val="349714972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Configure clustering</a:t>
            </a:r>
          </a:p>
        </p:txBody>
      </p:sp>
      <p:sp>
        <p:nvSpPr>
          <p:cNvPr id="5" name="Subtitle 4"/>
          <p:cNvSpPr>
            <a:spLocks noGrp="1"/>
          </p:cNvSpPr>
          <p:nvPr>
            <p:ph type="subTitle" idx="1"/>
          </p:nvPr>
        </p:nvSpPr>
        <p:spPr>
          <a:xfrm>
            <a:off x="539552" y="1124744"/>
            <a:ext cx="8424936" cy="2160240"/>
          </a:xfrm>
        </p:spPr>
        <p:txBody>
          <a:bodyPr>
            <a:normAutofit/>
          </a:bodyPr>
          <a:lstStyle/>
          <a:p>
            <a:pPr marL="342900" indent="-342900" algn="l">
              <a:buFont typeface="Wingdings" pitchFamily="2" charset="2"/>
              <a:buChar char="ü"/>
            </a:pPr>
            <a:r>
              <a:rPr lang="en-US" sz="1600" dirty="0"/>
              <a:t>Camunda Optimize Cluster which is mainly useful in a failover scenario but also provides means of load-balancing in terms of distributing import and user load</a:t>
            </a:r>
            <a:r>
              <a:rPr lang="en-US" sz="1600" dirty="0" smtClean="0"/>
              <a:t>.</a:t>
            </a:r>
          </a:p>
          <a:p>
            <a:pPr marL="342900" indent="-342900" algn="l">
              <a:buFont typeface="Wingdings" pitchFamily="2" charset="2"/>
              <a:buChar char="ü"/>
            </a:pPr>
            <a:endParaRPr lang="en-US" sz="1600" dirty="0"/>
          </a:p>
          <a:p>
            <a:pPr marL="342900" indent="-342900" algn="l">
              <a:buFont typeface="Wingdings" pitchFamily="2" charset="2"/>
              <a:buChar char="ü"/>
            </a:pPr>
            <a:r>
              <a:rPr lang="en-IN" sz="1600" dirty="0"/>
              <a:t>Configuration</a:t>
            </a:r>
          </a:p>
          <a:p>
            <a:pPr marL="800100" lvl="1" indent="-342900" algn="l">
              <a:buFont typeface="Wingdings" pitchFamily="2" charset="2"/>
              <a:buChar char="ü"/>
            </a:pPr>
            <a:r>
              <a:rPr lang="en-US" sz="1200" dirty="0"/>
              <a:t>1. Import - Define Importing </a:t>
            </a:r>
            <a:r>
              <a:rPr lang="en-US" sz="1200" dirty="0" smtClean="0"/>
              <a:t>Instance</a:t>
            </a:r>
          </a:p>
          <a:p>
            <a:pPr marL="1257300" lvl="2" indent="-342900" algn="l">
              <a:buFont typeface="Wingdings" pitchFamily="2" charset="2"/>
              <a:buChar char="ü"/>
            </a:pPr>
            <a:r>
              <a:rPr lang="en-US" sz="1000" dirty="0"/>
              <a:t>Import - Event Based Process </a:t>
            </a:r>
            <a:r>
              <a:rPr lang="en-US" sz="1000" dirty="0" smtClean="0"/>
              <a:t>Import</a:t>
            </a:r>
            <a:endParaRPr lang="en-US" sz="1000" dirty="0"/>
          </a:p>
          <a:p>
            <a:pPr marL="800100" lvl="1" indent="-342900" algn="l">
              <a:buFont typeface="Wingdings" pitchFamily="2" charset="2"/>
              <a:buChar char="ü"/>
            </a:pPr>
            <a:r>
              <a:rPr lang="en-US" sz="1200" dirty="0"/>
              <a:t>2. Distributed User Sessions - Configure shared secret token</a:t>
            </a:r>
          </a:p>
          <a:p>
            <a:pPr marL="800100" lvl="1" indent="-342900" algn="l">
              <a:buFont typeface="Wingdings" pitchFamily="2" charset="2"/>
              <a:buChar char="ü"/>
            </a:pPr>
            <a:endParaRPr lang="en-US" sz="1200" dirty="0" smtClean="0"/>
          </a:p>
          <a:p>
            <a:pPr marL="342900" indent="-342900" algn="l">
              <a:buFont typeface="Wingdings" pitchFamily="2" charset="2"/>
              <a:buChar char="ü"/>
            </a:pPr>
            <a:endParaRPr lang="en-US" sz="1600" dirty="0"/>
          </a:p>
          <a:p>
            <a:pPr marL="342900" indent="-342900" algn="l">
              <a:buFont typeface="Wingdings" pitchFamily="2" charset="2"/>
              <a:buChar char="ü"/>
            </a:pPr>
            <a:endParaRPr lang="en-IN" sz="1600" dirty="0"/>
          </a:p>
        </p:txBody>
      </p:sp>
      <p:pic>
        <p:nvPicPr>
          <p:cNvPr id="6" name="Picture 2" descr="https://docs.camunda.org/optimize/3.7/technical-guide/setup/clustering/img/Optimize-Cluste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12976"/>
            <a:ext cx="7920880" cy="331236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92709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a:bodyPr>
          <a:lstStyle/>
          <a:p>
            <a:pPr algn="ctr"/>
            <a:r>
              <a:rPr lang="en-IN" sz="4000" dirty="0" smtClean="0"/>
              <a:t>Multi-tenancy</a:t>
            </a:r>
            <a:endParaRPr lang="en-IN" sz="4000" dirty="0"/>
          </a:p>
        </p:txBody>
      </p:sp>
      <p:sp>
        <p:nvSpPr>
          <p:cNvPr id="5" name="Subtitle 4"/>
          <p:cNvSpPr>
            <a:spLocks noGrp="1"/>
          </p:cNvSpPr>
          <p:nvPr>
            <p:ph type="subTitle" idx="1"/>
          </p:nvPr>
        </p:nvSpPr>
        <p:spPr>
          <a:xfrm>
            <a:off x="467544" y="1124744"/>
            <a:ext cx="8496944" cy="4968552"/>
          </a:xfrm>
        </p:spPr>
        <p:txBody>
          <a:bodyPr>
            <a:normAutofit/>
          </a:bodyPr>
          <a:lstStyle/>
          <a:p>
            <a:pPr marL="342900" indent="-342900" algn="l">
              <a:buFont typeface="Wingdings" pitchFamily="2" charset="2"/>
              <a:buChar char="ü"/>
            </a:pPr>
            <a:r>
              <a:rPr lang="en-US" sz="1600" dirty="0"/>
              <a:t>Multi-Tenancy </a:t>
            </a:r>
            <a:r>
              <a:rPr lang="en-US" sz="1600" dirty="0" smtClean="0"/>
              <a:t>–</a:t>
            </a:r>
          </a:p>
          <a:p>
            <a:pPr marL="800100" lvl="1" indent="-342900" algn="l">
              <a:buFont typeface="Wingdings" pitchFamily="2" charset="2"/>
              <a:buChar char="ü"/>
            </a:pPr>
            <a:r>
              <a:rPr lang="en-US" sz="1200" dirty="0" smtClean="0"/>
              <a:t>single </a:t>
            </a:r>
            <a:r>
              <a:rPr lang="en-US" sz="1200" dirty="0"/>
              <a:t>Camunda installation should serve more than one tenant. </a:t>
            </a:r>
            <a:endParaRPr lang="en-US" sz="1200" dirty="0" smtClean="0"/>
          </a:p>
          <a:p>
            <a:pPr marL="800100" lvl="1" indent="-342900" algn="l">
              <a:buFont typeface="Wingdings" pitchFamily="2" charset="2"/>
              <a:buChar char="ü"/>
            </a:pPr>
            <a:r>
              <a:rPr lang="en-US" sz="1200" dirty="0" smtClean="0"/>
              <a:t>For </a:t>
            </a:r>
            <a:r>
              <a:rPr lang="en-US" sz="1200" dirty="0"/>
              <a:t>each tenant, certain guarantees of isolation should be made. For example, one tenant’s process instances should not interfere with those of another tenant.</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Multi-Tenancy can be achieved in two different </a:t>
            </a:r>
            <a:r>
              <a:rPr lang="en-US" sz="1600" dirty="0" smtClean="0"/>
              <a:t>ways-</a:t>
            </a:r>
          </a:p>
          <a:p>
            <a:pPr marL="800100" lvl="1" indent="-342900" algn="l">
              <a:buFont typeface="Wingdings" pitchFamily="2" charset="2"/>
              <a:buChar char="ü"/>
            </a:pPr>
            <a:r>
              <a:rPr lang="en-US" sz="1200" dirty="0" smtClean="0"/>
              <a:t>1. Use </a:t>
            </a:r>
            <a:r>
              <a:rPr lang="en-US" sz="1200" dirty="0"/>
              <a:t>one process engine per tenant. </a:t>
            </a:r>
            <a:endParaRPr lang="en-US" sz="1200" dirty="0" smtClean="0"/>
          </a:p>
          <a:p>
            <a:pPr marL="800100" lvl="1" indent="-342900" algn="l">
              <a:buFont typeface="Wingdings" pitchFamily="2" charset="2"/>
              <a:buChar char="ü"/>
            </a:pPr>
            <a:r>
              <a:rPr lang="en-US" sz="1200" dirty="0" smtClean="0"/>
              <a:t>2. Use </a:t>
            </a:r>
            <a:r>
              <a:rPr lang="en-US" sz="1200" dirty="0"/>
              <a:t>just one process engine and associate the data with tenant identifiers. </a:t>
            </a:r>
            <a:endParaRPr lang="en-US" sz="1200" dirty="0" smtClean="0"/>
          </a:p>
          <a:p>
            <a:pPr marL="800100" lvl="1" indent="-342900" algn="l">
              <a:buFont typeface="Wingdings" pitchFamily="2" charset="2"/>
              <a:buChar char="ü"/>
            </a:pPr>
            <a:r>
              <a:rPr lang="en-US" sz="1200" dirty="0" smtClean="0"/>
              <a:t>The </a:t>
            </a:r>
            <a:r>
              <a:rPr lang="en-US" sz="1200" dirty="0"/>
              <a:t>two ways differ from each other in the level of data isolation, the effort of maintenance and the scalability. A combination of both ways is also possible.</a:t>
            </a:r>
            <a:endParaRPr lang="en-IN" sz="1200" dirty="0"/>
          </a:p>
        </p:txBody>
      </p:sp>
    </p:spTree>
    <p:extLst>
      <p:ext uri="{BB962C8B-B14F-4D97-AF65-F5344CB8AC3E}">
        <p14:creationId xmlns:p14="http://schemas.microsoft.com/office/powerpoint/2010/main" val="438013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err="1" smtClean="0"/>
              <a:t>Wildfly</a:t>
            </a:r>
            <a:r>
              <a:rPr lang="en-US" sz="4400" dirty="0" smtClean="0"/>
              <a:t> Server Installation</a:t>
            </a:r>
            <a:endParaRPr lang="en-IN" sz="4400" dirty="0"/>
          </a:p>
        </p:txBody>
      </p:sp>
      <p:sp>
        <p:nvSpPr>
          <p:cNvPr id="5" name="Subtitle 4"/>
          <p:cNvSpPr>
            <a:spLocks noGrp="1"/>
          </p:cNvSpPr>
          <p:nvPr>
            <p:ph type="subTitle" idx="1"/>
          </p:nvPr>
        </p:nvSpPr>
        <p:spPr>
          <a:xfrm>
            <a:off x="685800" y="1916832"/>
            <a:ext cx="8278688" cy="3542551"/>
          </a:xfrm>
        </p:spPr>
        <p:txBody>
          <a:bodyPr>
            <a:normAutofit lnSpcReduction="10000"/>
          </a:bodyPr>
          <a:lstStyle/>
          <a:p>
            <a:pPr marL="342900" indent="-342900" algn="just">
              <a:buFont typeface="Wingdings" pitchFamily="2" charset="2"/>
              <a:buChar char="ü"/>
            </a:pPr>
            <a:endParaRPr lang="en-US" sz="2000" dirty="0" smtClean="0">
              <a:hlinkClick r:id=""/>
            </a:endParaRPr>
          </a:p>
          <a:p>
            <a:pPr marL="342900" indent="-342900" algn="just">
              <a:buFont typeface="Wingdings" pitchFamily="2" charset="2"/>
              <a:buChar char="ü"/>
            </a:pPr>
            <a:endParaRPr lang="en-US" sz="2000" dirty="0">
              <a:hlinkClick r:id=""/>
            </a:endParaRPr>
          </a:p>
          <a:p>
            <a:pPr marL="342900" indent="-342900" algn="just">
              <a:buFont typeface="Wingdings" pitchFamily="2" charset="2"/>
              <a:buChar char="ü"/>
            </a:pPr>
            <a:r>
              <a:rPr lang="en-US" sz="2000" dirty="0">
                <a:hlinkClick r:id="rId2"/>
              </a:rPr>
              <a:t>https://downloads.camunda.cloud/release/camunda-bpm/wildfly/7.21</a:t>
            </a:r>
            <a:r>
              <a:rPr lang="en-US" sz="2000" dirty="0" smtClean="0">
                <a:hlinkClick r:id="rId2"/>
              </a:rPr>
              <a:t>/</a:t>
            </a:r>
            <a:endParaRPr lang="en-US" sz="2000" dirty="0" smtClean="0"/>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Download and unzip</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Open ..\</a:t>
            </a:r>
            <a:r>
              <a:rPr lang="en-US" sz="2000" dirty="0" err="1" smtClean="0"/>
              <a:t>camunda-bpm-wildfly</a:t>
            </a:r>
            <a:r>
              <a:rPr lang="en-US" sz="2000" dirty="0" smtClean="0"/>
              <a:t>&lt;version&gt;\</a:t>
            </a:r>
            <a:endParaRPr lang="en-US" sz="2000" dirty="0"/>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Run start-camunda.bat</a:t>
            </a:r>
          </a:p>
          <a:p>
            <a:pPr marL="342900" indent="-342900" algn="just">
              <a:buFont typeface="Wingdings" pitchFamily="2" charset="2"/>
              <a:buChar char="ü"/>
            </a:pPr>
            <a:endParaRPr lang="en-US" sz="2000" dirty="0"/>
          </a:p>
        </p:txBody>
      </p:sp>
    </p:spTree>
    <p:extLst>
      <p:ext uri="{BB962C8B-B14F-4D97-AF65-F5344CB8AC3E}">
        <p14:creationId xmlns:p14="http://schemas.microsoft.com/office/powerpoint/2010/main" val="26026275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a:bodyPr>
          <a:lstStyle/>
          <a:p>
            <a:pPr algn="ctr"/>
            <a:r>
              <a:rPr lang="en-IN" sz="4000" dirty="0" smtClean="0"/>
              <a:t>Multi-tenancy</a:t>
            </a:r>
            <a:endParaRPr lang="en-IN" sz="4000" dirty="0"/>
          </a:p>
        </p:txBody>
      </p:sp>
      <p:sp>
        <p:nvSpPr>
          <p:cNvPr id="5" name="Subtitle 4"/>
          <p:cNvSpPr>
            <a:spLocks noGrp="1"/>
          </p:cNvSpPr>
          <p:nvPr>
            <p:ph type="subTitle" idx="1"/>
          </p:nvPr>
        </p:nvSpPr>
        <p:spPr>
          <a:xfrm>
            <a:off x="467544" y="1124744"/>
            <a:ext cx="8496944" cy="4968552"/>
          </a:xfrm>
        </p:spPr>
        <p:txBody>
          <a:bodyPr>
            <a:normAutofit/>
          </a:bodyPr>
          <a:lstStyle/>
          <a:p>
            <a:pPr marL="342900" indent="-342900" algn="l">
              <a:buFont typeface="Wingdings" pitchFamily="2" charset="2"/>
              <a:buChar char="ü"/>
            </a:pPr>
            <a:r>
              <a:rPr lang="en-US" sz="1600" dirty="0"/>
              <a:t>Single Process Engine With </a:t>
            </a:r>
            <a:r>
              <a:rPr lang="en-US" sz="1600" dirty="0" smtClean="0"/>
              <a:t>Tenant-Identifiers</a:t>
            </a:r>
          </a:p>
          <a:p>
            <a:pPr marL="800100" lvl="1" indent="-342900" algn="l">
              <a:buFont typeface="Wingdings" pitchFamily="2" charset="2"/>
              <a:buChar char="ü"/>
            </a:pPr>
            <a:r>
              <a:rPr lang="en-US" sz="1200" dirty="0"/>
              <a:t>Multi-Tenancy can be achieved with one process engine which uses tenant identifiers (i.e., tenant-ids). </a:t>
            </a:r>
            <a:endParaRPr lang="en-US" sz="1200" dirty="0" smtClean="0"/>
          </a:p>
          <a:p>
            <a:pPr marL="800100" lvl="1" indent="-342900" algn="l">
              <a:buFont typeface="Wingdings" pitchFamily="2" charset="2"/>
              <a:buChar char="ü"/>
            </a:pPr>
            <a:r>
              <a:rPr lang="en-US" sz="1200" dirty="0" smtClean="0"/>
              <a:t>The </a:t>
            </a:r>
            <a:r>
              <a:rPr lang="en-US" sz="1200" dirty="0"/>
              <a:t>data of all tenants is stored in one table (same database and schema). </a:t>
            </a:r>
            <a:endParaRPr lang="en-US" sz="1200" dirty="0" smtClean="0"/>
          </a:p>
          <a:p>
            <a:pPr marL="800100" lvl="1" indent="-342900" algn="l">
              <a:buFont typeface="Wingdings" pitchFamily="2" charset="2"/>
              <a:buChar char="ü"/>
            </a:pPr>
            <a:r>
              <a:rPr lang="en-US" sz="1200" dirty="0" smtClean="0"/>
              <a:t>Isolation </a:t>
            </a:r>
            <a:r>
              <a:rPr lang="en-US" sz="1200" dirty="0"/>
              <a:t>is provided by the means of a tenant identifier that is stored in a column</a:t>
            </a:r>
            <a:r>
              <a:rPr lang="en-US" sz="1200" dirty="0" smtClean="0"/>
              <a:t>.</a:t>
            </a:r>
          </a:p>
          <a:p>
            <a:pPr marL="800100" lvl="1" indent="-342900" algn="l">
              <a:buFont typeface="Wingdings" pitchFamily="2" charset="2"/>
              <a:buChar char="ü"/>
            </a:pPr>
            <a:r>
              <a:rPr lang="en-US" sz="1200" dirty="0"/>
              <a:t>The tenant identifier is specified on the deployment and is propagated to all data that is created from the deployment (e.g., process definitions, process instances, tasks, etc</a:t>
            </a:r>
            <a:r>
              <a:rPr lang="en-US" sz="1200" dirty="0" smtClean="0"/>
              <a:t>.).</a:t>
            </a:r>
          </a:p>
          <a:p>
            <a:pPr marL="800100" lvl="1" indent="-342900" algn="l">
              <a:buFont typeface="Wingdings" pitchFamily="2" charset="2"/>
              <a:buChar char="ü"/>
            </a:pPr>
            <a:endParaRPr lang="en-IN" sz="1200" dirty="0"/>
          </a:p>
        </p:txBody>
      </p:sp>
      <p:pic>
        <p:nvPicPr>
          <p:cNvPr id="13314" name="Picture 2" descr="https://docs.camunda.org/manual/7.21/user-guide/process-engine/img/multi-tenancy-tenant-identifi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068960"/>
            <a:ext cx="6943725" cy="2924176"/>
          </a:xfrm>
          <a:prstGeom prst="rect">
            <a:avLst/>
          </a:prstGeom>
          <a:noFill/>
          <a:ln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6204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fontScale="90000"/>
          </a:bodyPr>
          <a:lstStyle/>
          <a:p>
            <a:pPr algn="ctr"/>
            <a:r>
              <a:rPr lang="en-IN" sz="4000" dirty="0" smtClean="0"/>
              <a:t>Multi-tenancy</a:t>
            </a:r>
            <a:br>
              <a:rPr lang="en-IN" sz="4000" dirty="0" smtClean="0"/>
            </a:br>
            <a:r>
              <a:rPr lang="en-IN" sz="2000" dirty="0" smtClean="0"/>
              <a:t>(</a:t>
            </a:r>
            <a:r>
              <a:rPr lang="en-US" sz="2000" dirty="0" smtClean="0"/>
              <a:t>working with Single Tenant</a:t>
            </a:r>
            <a:r>
              <a:rPr lang="en-IN" sz="2000" dirty="0" smtClean="0"/>
              <a:t>)</a:t>
            </a:r>
            <a:endParaRPr lang="en-IN" sz="2000" dirty="0"/>
          </a:p>
        </p:txBody>
      </p:sp>
      <p:sp>
        <p:nvSpPr>
          <p:cNvPr id="5" name="Subtitle 4"/>
          <p:cNvSpPr>
            <a:spLocks noGrp="1"/>
          </p:cNvSpPr>
          <p:nvPr>
            <p:ph type="subTitle" idx="1"/>
          </p:nvPr>
        </p:nvSpPr>
        <p:spPr>
          <a:xfrm>
            <a:off x="467544" y="1124744"/>
            <a:ext cx="8496944" cy="3960440"/>
          </a:xfrm>
        </p:spPr>
        <p:txBody>
          <a:bodyPr>
            <a:normAutofit fontScale="92500" lnSpcReduction="20000"/>
          </a:bodyPr>
          <a:lstStyle/>
          <a:p>
            <a:pPr marL="342900" indent="-342900" algn="l">
              <a:buFont typeface="Wingdings" pitchFamily="2" charset="2"/>
              <a:buChar char="ü"/>
            </a:pPr>
            <a:r>
              <a:rPr lang="en-US" sz="1600" dirty="0"/>
              <a:t>Deploy Definitions for a Tenant</a:t>
            </a:r>
          </a:p>
          <a:p>
            <a:pPr marL="800100" lvl="1" indent="-342900" algn="l">
              <a:buFont typeface="Wingdings" pitchFamily="2" charset="2"/>
              <a:buChar char="ü"/>
            </a:pPr>
            <a:r>
              <a:rPr lang="en-US" sz="1200" dirty="0"/>
              <a:t>To deploy definitions for a single tenant, the tenant identifier has to be set on the deployment</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IN" sz="1600" dirty="0"/>
              <a:t>Specify the Tenant Identifier via Java API</a:t>
            </a:r>
          </a:p>
          <a:p>
            <a:pPr marL="800100" lvl="1" indent="-342900" algn="l">
              <a:buFont typeface="Wingdings" pitchFamily="2" charset="2"/>
              <a:buChar char="ü"/>
            </a:pPr>
            <a:r>
              <a:rPr lang="en-US" sz="1200" dirty="0" err="1"/>
              <a:t>repositoryService</a:t>
            </a:r>
            <a:r>
              <a:rPr lang="en-US" sz="1200" dirty="0"/>
              <a:t> .</a:t>
            </a:r>
            <a:r>
              <a:rPr lang="en-US" sz="1200" dirty="0" err="1"/>
              <a:t>createDeployment</a:t>
            </a:r>
            <a:r>
              <a:rPr lang="en-US" sz="1200" dirty="0"/>
              <a:t>() </a:t>
            </a:r>
            <a:endParaRPr lang="en-US" sz="1200" dirty="0" smtClean="0"/>
          </a:p>
          <a:p>
            <a:pPr marL="800100" lvl="1" indent="-342900" algn="l">
              <a:buFont typeface="Wingdings" pitchFamily="2" charset="2"/>
              <a:buChar char="ü"/>
            </a:pPr>
            <a:r>
              <a:rPr lang="en-US" sz="1200" dirty="0" smtClean="0"/>
              <a:t>.</a:t>
            </a:r>
            <a:r>
              <a:rPr lang="en-US" sz="1200" dirty="0" err="1"/>
              <a:t>tenantId</a:t>
            </a:r>
            <a:r>
              <a:rPr lang="en-US" sz="1200" dirty="0"/>
              <a:t>("tenant1") </a:t>
            </a:r>
            <a:endParaRPr lang="en-US" sz="1200" dirty="0" smtClean="0"/>
          </a:p>
          <a:p>
            <a:pPr marL="800100" lvl="1" indent="-342900" algn="l">
              <a:buFont typeface="Wingdings" pitchFamily="2" charset="2"/>
              <a:buChar char="ü"/>
            </a:pPr>
            <a:r>
              <a:rPr lang="en-US" sz="1200" dirty="0" smtClean="0"/>
              <a:t>.</a:t>
            </a:r>
            <a:r>
              <a:rPr lang="en-US" sz="1200" dirty="0" err="1"/>
              <a:t>addZipInputStream</a:t>
            </a:r>
            <a:r>
              <a:rPr lang="en-US" sz="1200" dirty="0"/>
              <a:t>(</a:t>
            </a:r>
            <a:r>
              <a:rPr lang="en-US" sz="1200" dirty="0" err="1"/>
              <a:t>inputStream</a:t>
            </a:r>
            <a:r>
              <a:rPr lang="en-US" sz="1200" dirty="0"/>
              <a:t>) </a:t>
            </a:r>
            <a:endParaRPr lang="en-US" sz="1200" dirty="0" smtClean="0"/>
          </a:p>
          <a:p>
            <a:pPr marL="800100" lvl="1" indent="-342900" algn="l">
              <a:buFont typeface="Wingdings" pitchFamily="2" charset="2"/>
              <a:buChar char="ü"/>
            </a:pPr>
            <a:r>
              <a:rPr lang="en-US" sz="1200" dirty="0" smtClean="0"/>
              <a:t>.</a:t>
            </a:r>
            <a:r>
              <a:rPr lang="en-US" sz="1200" dirty="0"/>
              <a:t>deploy</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Specify the Tenant Identifier via Spring Configuration</a:t>
            </a:r>
          </a:p>
          <a:p>
            <a:pPr marL="800100" lvl="1" indent="-342900" algn="l">
              <a:buFont typeface="Wingdings" pitchFamily="2" charset="2"/>
              <a:buChar char="ü"/>
            </a:pPr>
            <a:endParaRPr lang="en-IN" sz="1200" dirty="0" smtClean="0"/>
          </a:p>
          <a:p>
            <a:pPr marL="800100" lvl="1" indent="-342900" algn="l">
              <a:buFont typeface="Wingdings" pitchFamily="2" charset="2"/>
              <a:buChar char="ü"/>
            </a:pPr>
            <a:endParaRPr lang="en-IN" sz="1200" dirty="0"/>
          </a:p>
          <a:p>
            <a:pPr marL="342900" indent="-342900" algn="l">
              <a:buFont typeface="Wingdings" pitchFamily="2" charset="2"/>
              <a:buChar char="ü"/>
            </a:pPr>
            <a:r>
              <a:rPr lang="en-IN" sz="1600" dirty="0"/>
              <a:t>Create a Process Instance</a:t>
            </a:r>
          </a:p>
          <a:p>
            <a:pPr marL="800100" lvl="1" indent="-342900" algn="l">
              <a:buFont typeface="Wingdings" pitchFamily="2" charset="2"/>
              <a:buChar char="ü"/>
            </a:pPr>
            <a:r>
              <a:rPr lang="en-US" sz="1200" dirty="0" err="1"/>
              <a:t>runtimeService</a:t>
            </a:r>
            <a:r>
              <a:rPr lang="en-US" sz="1200" dirty="0"/>
              <a:t> .</a:t>
            </a:r>
            <a:r>
              <a:rPr lang="en-US" sz="1200" dirty="0" err="1"/>
              <a:t>createProcessInstanceByKey</a:t>
            </a:r>
            <a:r>
              <a:rPr lang="en-US" sz="1200" dirty="0"/>
              <a:t>("key") </a:t>
            </a:r>
            <a:endParaRPr lang="en-US" sz="1200" dirty="0" smtClean="0"/>
          </a:p>
          <a:p>
            <a:pPr marL="800100" lvl="1" indent="-342900" algn="l">
              <a:buFont typeface="Wingdings" pitchFamily="2" charset="2"/>
              <a:buChar char="ü"/>
            </a:pPr>
            <a:r>
              <a:rPr lang="en-US" sz="1200" dirty="0" smtClean="0"/>
              <a:t>.</a:t>
            </a:r>
            <a:r>
              <a:rPr lang="en-US" sz="1200" dirty="0" err="1"/>
              <a:t>processDefinitionTenantId</a:t>
            </a:r>
            <a:r>
              <a:rPr lang="en-US" sz="1200" dirty="0"/>
              <a:t>("tenant1") </a:t>
            </a:r>
            <a:endParaRPr lang="en-US" sz="1200" dirty="0" smtClean="0"/>
          </a:p>
          <a:p>
            <a:pPr marL="800100" lvl="1" indent="-342900" algn="l">
              <a:buFont typeface="Wingdings" pitchFamily="2" charset="2"/>
              <a:buChar char="ü"/>
            </a:pPr>
            <a:r>
              <a:rPr lang="en-US" sz="1200" dirty="0" smtClean="0"/>
              <a:t>.</a:t>
            </a:r>
            <a:r>
              <a:rPr lang="en-US" sz="1200" dirty="0"/>
              <a:t>execute</a:t>
            </a:r>
            <a:r>
              <a:rPr lang="en-US" sz="1200" dirty="0" smtClean="0"/>
              <a:t>();</a:t>
            </a:r>
          </a:p>
          <a:p>
            <a:pPr marL="800100" lvl="1" indent="-342900" algn="l">
              <a:buFont typeface="Wingdings" pitchFamily="2" charset="2"/>
              <a:buChar char="ü"/>
            </a:pPr>
            <a:endParaRPr lang="en-US" sz="1200" dirty="0"/>
          </a:p>
          <a:p>
            <a:pPr marL="342900" indent="-342900" algn="l">
              <a:buFont typeface="Wingdings" pitchFamily="2" charset="2"/>
              <a:buChar char="ü"/>
            </a:pPr>
            <a:r>
              <a:rPr lang="en-IN" sz="1600" dirty="0"/>
              <a:t>Correlate a </a:t>
            </a:r>
            <a:r>
              <a:rPr lang="en-IN" sz="1600" dirty="0" smtClean="0"/>
              <a:t>Message</a:t>
            </a:r>
            <a:endParaRPr lang="en-IN" sz="1200" dirty="0" smtClean="0"/>
          </a:p>
          <a:p>
            <a:pPr marL="800100" lvl="1" indent="-342900" algn="l">
              <a:buFont typeface="Wingdings" pitchFamily="2" charset="2"/>
              <a:buChar char="ü"/>
            </a:pPr>
            <a:r>
              <a:rPr lang="en-IN" sz="1200" dirty="0" err="1"/>
              <a:t>runtimeService</a:t>
            </a:r>
            <a:r>
              <a:rPr lang="en-IN" sz="1200" dirty="0"/>
              <a:t> .</a:t>
            </a:r>
            <a:r>
              <a:rPr lang="en-IN" sz="1200" dirty="0" err="1"/>
              <a:t>createMessageCorrelation</a:t>
            </a:r>
            <a:r>
              <a:rPr lang="en-IN" sz="1200" dirty="0"/>
              <a:t>("</a:t>
            </a:r>
            <a:r>
              <a:rPr lang="en-IN" sz="1200" dirty="0" err="1"/>
              <a:t>messageName</a:t>
            </a:r>
            <a:r>
              <a:rPr lang="en-IN" sz="1200" dirty="0"/>
              <a:t>") .</a:t>
            </a:r>
            <a:r>
              <a:rPr lang="en-IN" sz="1200" dirty="0" err="1"/>
              <a:t>tenantId</a:t>
            </a:r>
            <a:r>
              <a:rPr lang="en-IN" sz="1200" dirty="0"/>
              <a:t>("tenant1") .correlate</a:t>
            </a:r>
            <a:r>
              <a:rPr lang="en-IN" sz="1200" dirty="0" smtClean="0"/>
              <a:t>();</a:t>
            </a:r>
          </a:p>
          <a:p>
            <a:pPr marL="800100" lvl="1" indent="-342900" algn="l">
              <a:buFont typeface="Wingdings" pitchFamily="2" charset="2"/>
              <a:buChar char="ü"/>
            </a:pPr>
            <a:endParaRPr lang="en-IN" sz="1200" dirty="0"/>
          </a:p>
          <a:p>
            <a:pPr marL="342900" indent="-342900" algn="l">
              <a:buFont typeface="Wingdings" pitchFamily="2" charset="2"/>
              <a:buChar char="ü"/>
            </a:pPr>
            <a:endParaRPr lang="en-IN" sz="1600" dirty="0"/>
          </a:p>
        </p:txBody>
      </p:sp>
    </p:spTree>
    <p:extLst>
      <p:ext uri="{BB962C8B-B14F-4D97-AF65-F5344CB8AC3E}">
        <p14:creationId xmlns:p14="http://schemas.microsoft.com/office/powerpoint/2010/main" val="101159904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fontScale="90000"/>
          </a:bodyPr>
          <a:lstStyle/>
          <a:p>
            <a:pPr algn="ctr"/>
            <a:r>
              <a:rPr lang="en-IN" sz="4000" dirty="0" smtClean="0"/>
              <a:t>Multi-tenancy</a:t>
            </a:r>
            <a:br>
              <a:rPr lang="en-IN" sz="4000" dirty="0" smtClean="0"/>
            </a:br>
            <a:r>
              <a:rPr lang="en-IN" sz="2000" dirty="0" smtClean="0"/>
              <a:t>(Working with </a:t>
            </a:r>
            <a:r>
              <a:rPr lang="en-US" sz="2000" dirty="0" smtClean="0"/>
              <a:t>all Tenants</a:t>
            </a:r>
            <a:r>
              <a:rPr lang="en-IN" sz="2000" dirty="0" smtClean="0"/>
              <a:t>)</a:t>
            </a:r>
            <a:endParaRPr lang="en-IN" sz="2000" dirty="0"/>
          </a:p>
        </p:txBody>
      </p:sp>
      <p:sp>
        <p:nvSpPr>
          <p:cNvPr id="5" name="Subtitle 4"/>
          <p:cNvSpPr>
            <a:spLocks noGrp="1"/>
          </p:cNvSpPr>
          <p:nvPr>
            <p:ph type="subTitle" idx="1"/>
          </p:nvPr>
        </p:nvSpPr>
        <p:spPr>
          <a:xfrm>
            <a:off x="467544" y="1124744"/>
            <a:ext cx="8496944" cy="3960440"/>
          </a:xfrm>
        </p:spPr>
        <p:txBody>
          <a:bodyPr>
            <a:normAutofit/>
          </a:bodyPr>
          <a:lstStyle/>
          <a:p>
            <a:pPr marL="342900" indent="-342900" algn="l">
              <a:buFont typeface="Wingdings" pitchFamily="2" charset="2"/>
              <a:buChar char="ü"/>
            </a:pPr>
            <a:r>
              <a:rPr lang="en-IN" sz="1600" dirty="0" smtClean="0"/>
              <a:t>Deploy </a:t>
            </a:r>
            <a:r>
              <a:rPr lang="en-IN" sz="1600" dirty="0"/>
              <a:t>a Shared Definition</a:t>
            </a:r>
          </a:p>
          <a:p>
            <a:pPr marL="800100" lvl="1" indent="-342900" algn="l">
              <a:buFont typeface="Wingdings" pitchFamily="2" charset="2"/>
              <a:buChar char="ü"/>
            </a:pPr>
            <a:r>
              <a:rPr lang="en-IN" sz="1200" dirty="0"/>
              <a:t>Deploying a shared definition is just a “regular” deployment not assigning a Tenant Id to the deployment</a:t>
            </a:r>
            <a:r>
              <a:rPr lang="en-IN" sz="1200" dirty="0" smtClean="0"/>
              <a:t>:</a:t>
            </a:r>
            <a:endParaRPr lang="en-IN" sz="1200" dirty="0"/>
          </a:p>
          <a:p>
            <a:pPr marL="1257300" lvl="2" indent="-342900" algn="l">
              <a:buFont typeface="Wingdings" pitchFamily="2" charset="2"/>
              <a:buChar char="ü"/>
            </a:pPr>
            <a:r>
              <a:rPr lang="en-IN" sz="1000" dirty="0" err="1"/>
              <a:t>repositoryService</a:t>
            </a:r>
            <a:endParaRPr lang="en-IN" sz="1000" dirty="0"/>
          </a:p>
          <a:p>
            <a:pPr marL="1257300" lvl="2" indent="-342900" algn="l">
              <a:buFont typeface="Wingdings" pitchFamily="2" charset="2"/>
              <a:buChar char="ü"/>
            </a:pPr>
            <a:r>
              <a:rPr lang="en-IN" sz="1000" dirty="0"/>
              <a:t>  .</a:t>
            </a:r>
            <a:r>
              <a:rPr lang="en-IN" sz="1000" dirty="0" err="1"/>
              <a:t>createDeployment</a:t>
            </a:r>
            <a:r>
              <a:rPr lang="en-IN" sz="1000" dirty="0"/>
              <a:t>()</a:t>
            </a:r>
          </a:p>
          <a:p>
            <a:pPr marL="1257300" lvl="2" indent="-342900" algn="l">
              <a:buFont typeface="Wingdings" pitchFamily="2" charset="2"/>
              <a:buChar char="ü"/>
            </a:pPr>
            <a:r>
              <a:rPr lang="en-IN" sz="1000" dirty="0"/>
              <a:t>  .</a:t>
            </a:r>
            <a:r>
              <a:rPr lang="en-IN" sz="1000" dirty="0" err="1"/>
              <a:t>addClasspathResource</a:t>
            </a:r>
            <a:r>
              <a:rPr lang="en-IN" sz="1000" dirty="0"/>
              <a:t>("processes/default/</a:t>
            </a:r>
            <a:r>
              <a:rPr lang="en-IN" sz="1000" dirty="0" err="1"/>
              <a:t>mainProcess.bpmn</a:t>
            </a:r>
            <a:r>
              <a:rPr lang="en-IN" sz="1000" dirty="0"/>
              <a:t>")</a:t>
            </a:r>
          </a:p>
          <a:p>
            <a:pPr marL="1257300" lvl="2" indent="-342900" algn="l">
              <a:buFont typeface="Wingdings" pitchFamily="2" charset="2"/>
              <a:buChar char="ü"/>
            </a:pPr>
            <a:r>
              <a:rPr lang="en-IN" sz="1000" dirty="0"/>
              <a:t>  .</a:t>
            </a:r>
            <a:r>
              <a:rPr lang="en-IN" sz="1000" dirty="0" err="1"/>
              <a:t>addClasspathResource</a:t>
            </a:r>
            <a:r>
              <a:rPr lang="en-IN" sz="1000" dirty="0"/>
              <a:t>("processes/default/</a:t>
            </a:r>
            <a:r>
              <a:rPr lang="en-IN" sz="1000" dirty="0" err="1"/>
              <a:t>subProcess.bpmn</a:t>
            </a:r>
            <a:r>
              <a:rPr lang="en-IN" sz="1000" dirty="0"/>
              <a:t>")</a:t>
            </a:r>
          </a:p>
          <a:p>
            <a:pPr marL="1257300" lvl="2" indent="-342900" algn="l">
              <a:buFont typeface="Wingdings" pitchFamily="2" charset="2"/>
              <a:buChar char="ü"/>
            </a:pPr>
            <a:r>
              <a:rPr lang="en-IN" sz="1000" dirty="0"/>
              <a:t>  .deploy</a:t>
            </a:r>
            <a:r>
              <a:rPr lang="en-IN" sz="1000" dirty="0" smtClean="0"/>
              <a:t>();</a:t>
            </a:r>
          </a:p>
          <a:p>
            <a:pPr marL="1257300" lvl="2" indent="-342900" algn="l">
              <a:buFont typeface="Wingdings" pitchFamily="2" charset="2"/>
              <a:buChar char="ü"/>
            </a:pPr>
            <a:endParaRPr lang="en-IN" sz="1000" dirty="0"/>
          </a:p>
          <a:p>
            <a:pPr marL="342900" indent="-342900" algn="l">
              <a:buFont typeface="Wingdings" pitchFamily="2" charset="2"/>
              <a:buChar char="ü"/>
            </a:pPr>
            <a:r>
              <a:rPr lang="en-US" sz="1600" dirty="0"/>
              <a:t>Include Shared Definitions in a Query</a:t>
            </a:r>
          </a:p>
          <a:p>
            <a:pPr marL="800100" lvl="1" indent="-342900" algn="l">
              <a:buFont typeface="Wingdings" pitchFamily="2" charset="2"/>
              <a:buChar char="ü"/>
            </a:pPr>
            <a:r>
              <a:rPr lang="en-US" sz="1200" dirty="0"/>
              <a:t>tenant id is null =&gt; process is a shared resource.</a:t>
            </a:r>
          </a:p>
          <a:p>
            <a:pPr marL="342900" indent="-342900" algn="l">
              <a:buFont typeface="Wingdings" pitchFamily="2" charset="2"/>
              <a:buChar char="ü"/>
            </a:pPr>
            <a:endParaRPr lang="en-IN" sz="1600" dirty="0" smtClean="0"/>
          </a:p>
          <a:p>
            <a:pPr marL="342900" indent="-342900" algn="l">
              <a:buFont typeface="Wingdings" pitchFamily="2" charset="2"/>
              <a:buChar char="ü"/>
            </a:pPr>
            <a:endParaRPr lang="en-IN" sz="1600" dirty="0"/>
          </a:p>
          <a:p>
            <a:pPr marL="342900" indent="-342900" algn="l">
              <a:buFont typeface="Wingdings" pitchFamily="2" charset="2"/>
              <a:buChar char="ü"/>
            </a:pPr>
            <a:endParaRPr lang="en-IN" sz="1600" dirty="0"/>
          </a:p>
        </p:txBody>
      </p:sp>
    </p:spTree>
    <p:extLst>
      <p:ext uri="{BB962C8B-B14F-4D97-AF65-F5344CB8AC3E}">
        <p14:creationId xmlns:p14="http://schemas.microsoft.com/office/powerpoint/2010/main" val="28462414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fontScale="90000"/>
          </a:bodyPr>
          <a:lstStyle/>
          <a:p>
            <a:pPr algn="ctr"/>
            <a:r>
              <a:rPr lang="en-IN" sz="4000" dirty="0" smtClean="0"/>
              <a:t>Multi-tenancy</a:t>
            </a:r>
            <a:br>
              <a:rPr lang="en-IN" sz="4000" dirty="0" smtClean="0"/>
            </a:br>
            <a:r>
              <a:rPr lang="en-IN" sz="2000" dirty="0" smtClean="0"/>
              <a:t>(</a:t>
            </a:r>
            <a:r>
              <a:rPr lang="en-US" sz="2000" dirty="0"/>
              <a:t>One Process Engine Per Tenant</a:t>
            </a:r>
            <a:r>
              <a:rPr lang="en-IN" sz="2000" dirty="0" smtClean="0"/>
              <a:t>)</a:t>
            </a:r>
            <a:endParaRPr lang="en-IN" sz="2000" dirty="0"/>
          </a:p>
        </p:txBody>
      </p:sp>
      <p:sp>
        <p:nvSpPr>
          <p:cNvPr id="5" name="Subtitle 4"/>
          <p:cNvSpPr>
            <a:spLocks noGrp="1"/>
          </p:cNvSpPr>
          <p:nvPr>
            <p:ph type="subTitle" idx="1"/>
          </p:nvPr>
        </p:nvSpPr>
        <p:spPr>
          <a:xfrm>
            <a:off x="467544" y="1124744"/>
            <a:ext cx="8496944" cy="3960440"/>
          </a:xfrm>
        </p:spPr>
        <p:txBody>
          <a:bodyPr>
            <a:normAutofit/>
          </a:bodyPr>
          <a:lstStyle/>
          <a:p>
            <a:pPr marL="342900" indent="-342900" algn="l">
              <a:buFont typeface="Wingdings" pitchFamily="2" charset="2"/>
              <a:buChar char="ü"/>
            </a:pPr>
            <a:r>
              <a:rPr lang="en-US" sz="1400" dirty="0"/>
              <a:t>Multi-Tenancy can be achieved by providing one process engine per tenant. </a:t>
            </a:r>
            <a:endParaRPr lang="en-US" sz="1400" dirty="0" smtClean="0"/>
          </a:p>
          <a:p>
            <a:pPr marL="342900" indent="-342900" algn="l">
              <a:buFont typeface="Wingdings" pitchFamily="2" charset="2"/>
              <a:buChar char="ü"/>
            </a:pPr>
            <a:r>
              <a:rPr lang="en-US" sz="1400" dirty="0" smtClean="0"/>
              <a:t>Each </a:t>
            </a:r>
            <a:r>
              <a:rPr lang="en-US" sz="1400" dirty="0"/>
              <a:t>process engine is configured to use a different data source which connects the data of the tenant. </a:t>
            </a:r>
            <a:endParaRPr lang="en-US" sz="1400" dirty="0" smtClean="0"/>
          </a:p>
          <a:p>
            <a:pPr marL="342900" indent="-342900" algn="l">
              <a:buFont typeface="Wingdings" pitchFamily="2" charset="2"/>
              <a:buChar char="ü"/>
            </a:pPr>
            <a:r>
              <a:rPr lang="en-US" sz="1400" dirty="0" smtClean="0"/>
              <a:t>The </a:t>
            </a:r>
            <a:r>
              <a:rPr lang="en-US" sz="1400" dirty="0"/>
              <a:t>data of the tenants can be stored in different databases, in one database with different schemas or in one schema with different tables</a:t>
            </a:r>
            <a:r>
              <a:rPr lang="en-US" sz="1400" dirty="0" smtClean="0"/>
              <a:t>.</a:t>
            </a:r>
          </a:p>
          <a:p>
            <a:pPr marL="342900" indent="-342900" algn="l">
              <a:buFont typeface="Wingdings" pitchFamily="2" charset="2"/>
              <a:buChar char="ü"/>
            </a:pPr>
            <a:endParaRPr lang="en-US" sz="1400" dirty="0"/>
          </a:p>
          <a:p>
            <a:pPr marL="342900" indent="-342900" algn="l">
              <a:buFont typeface="Wingdings" pitchFamily="2" charset="2"/>
              <a:buChar char="ü"/>
            </a:pPr>
            <a:r>
              <a:rPr lang="en-US" sz="1400" dirty="0"/>
              <a:t>The process engines can run on the same server so that all share the same computational resources such as a data source (when isolating via schemas or tables) or a thread pool for asynchronous job execution.</a:t>
            </a:r>
            <a:endParaRPr lang="en-IN" sz="1400" dirty="0"/>
          </a:p>
        </p:txBody>
      </p:sp>
      <p:pic>
        <p:nvPicPr>
          <p:cNvPr id="19458" name="Picture 2" descr="https://docs.camunda.org/manual/7.21/introduction/img/multi-tenancy-process-eng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7410450" cy="2771776"/>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4014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fontScale="90000"/>
          </a:bodyPr>
          <a:lstStyle/>
          <a:p>
            <a:pPr algn="ctr"/>
            <a:r>
              <a:rPr lang="en-IN" sz="4000" dirty="0" smtClean="0"/>
              <a:t>Multi-tenancy</a:t>
            </a:r>
            <a:br>
              <a:rPr lang="en-IN" sz="4000" dirty="0" smtClean="0"/>
            </a:br>
            <a:r>
              <a:rPr lang="en-IN" sz="2000" dirty="0" smtClean="0"/>
              <a:t>(</a:t>
            </a:r>
            <a:r>
              <a:rPr lang="en-US" sz="2000" dirty="0"/>
              <a:t>One Process Engine Per Tenant</a:t>
            </a:r>
            <a:r>
              <a:rPr lang="en-IN" sz="2000" dirty="0" smtClean="0"/>
              <a:t>)</a:t>
            </a:r>
            <a:endParaRPr lang="en-IN" sz="2000" dirty="0"/>
          </a:p>
        </p:txBody>
      </p:sp>
      <p:sp>
        <p:nvSpPr>
          <p:cNvPr id="5" name="Subtitle 4"/>
          <p:cNvSpPr>
            <a:spLocks noGrp="1"/>
          </p:cNvSpPr>
          <p:nvPr>
            <p:ph type="subTitle" idx="1"/>
          </p:nvPr>
        </p:nvSpPr>
        <p:spPr>
          <a:xfrm>
            <a:off x="467544" y="1124744"/>
            <a:ext cx="8496944" cy="3960440"/>
          </a:xfrm>
        </p:spPr>
        <p:txBody>
          <a:bodyPr>
            <a:normAutofit/>
          </a:bodyPr>
          <a:lstStyle/>
          <a:p>
            <a:pPr marL="342900" indent="-342900" algn="l">
              <a:buFont typeface="Wingdings" pitchFamily="2" charset="2"/>
              <a:buChar char="ü"/>
            </a:pPr>
            <a:r>
              <a:rPr lang="en-US" sz="1600" dirty="0"/>
              <a:t>Configure the Process Engines</a:t>
            </a:r>
          </a:p>
          <a:p>
            <a:pPr marL="800100" lvl="1" indent="-342900" algn="l">
              <a:buFont typeface="Wingdings" pitchFamily="2" charset="2"/>
              <a:buChar char="ü"/>
            </a:pPr>
            <a:r>
              <a:rPr lang="en-US" sz="1200" dirty="0"/>
              <a:t>The process engines can be configured in a configuration file or via Java API. </a:t>
            </a:r>
            <a:endParaRPr lang="en-US" sz="1200" dirty="0" smtClean="0"/>
          </a:p>
          <a:p>
            <a:pPr marL="800100" lvl="1" indent="-342900" algn="l">
              <a:buFont typeface="Wingdings" pitchFamily="2" charset="2"/>
              <a:buChar char="ü"/>
            </a:pPr>
            <a:r>
              <a:rPr lang="en-US" sz="1200" dirty="0" smtClean="0"/>
              <a:t>Each </a:t>
            </a:r>
            <a:r>
              <a:rPr lang="en-US" sz="1200" dirty="0"/>
              <a:t>engine should have a name that is related to a tenant such that it can be identified based on the tenant. For example, each engine can be named after the tenant it serves. </a:t>
            </a:r>
            <a:endParaRPr lang="en-US" sz="1200" dirty="0" smtClean="0"/>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Database Isolation</a:t>
            </a:r>
          </a:p>
          <a:p>
            <a:pPr marL="800100" lvl="1" indent="-342900" algn="l">
              <a:buFont typeface="Wingdings" pitchFamily="2" charset="2"/>
              <a:buChar char="ü"/>
            </a:pPr>
            <a:r>
              <a:rPr lang="en-US" sz="1200" dirty="0"/>
              <a:t>If different tenants should work on entirely different databases, they have to use different JDBC settings or different data </a:t>
            </a:r>
            <a:r>
              <a:rPr lang="en-US" sz="1200" dirty="0" smtClean="0"/>
              <a:t>sources.</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t>Schema or Table Isolation</a:t>
            </a:r>
          </a:p>
          <a:p>
            <a:pPr marL="800100" lvl="1" indent="-342900" algn="l">
              <a:buFont typeface="Wingdings" pitchFamily="2" charset="2"/>
              <a:buChar char="ü"/>
            </a:pPr>
            <a:r>
              <a:rPr lang="en-US" sz="1200" dirty="0"/>
              <a:t>For schema- or table-based isolation, a single data source can be used which means that resources like a connection pool can be shared among multiple engines. To achieve </a:t>
            </a:r>
            <a:r>
              <a:rPr lang="en-US" sz="1200" dirty="0" smtClean="0"/>
              <a:t>this,</a:t>
            </a:r>
          </a:p>
          <a:p>
            <a:pPr marL="1257300" lvl="2" indent="-342900" algn="l">
              <a:buFont typeface="Wingdings" pitchFamily="2" charset="2"/>
              <a:buChar char="ü"/>
            </a:pPr>
            <a:r>
              <a:rPr lang="en-US" sz="1200" dirty="0" smtClean="0"/>
              <a:t>the </a:t>
            </a:r>
            <a:r>
              <a:rPr lang="en-US" sz="1200" dirty="0"/>
              <a:t>configuration option </a:t>
            </a:r>
            <a:r>
              <a:rPr lang="en-US" sz="1200" dirty="0" err="1"/>
              <a:t>databaseTablePrefix</a:t>
            </a:r>
            <a:r>
              <a:rPr lang="en-US" sz="1200" dirty="0"/>
              <a:t> can be used to configure database </a:t>
            </a:r>
            <a:r>
              <a:rPr lang="en-US" sz="1200" dirty="0" smtClean="0"/>
              <a:t>access.</a:t>
            </a:r>
          </a:p>
          <a:p>
            <a:pPr marL="1257300" lvl="2" indent="-342900" algn="l">
              <a:buFont typeface="Wingdings" pitchFamily="2" charset="2"/>
              <a:buChar char="ü"/>
            </a:pPr>
            <a:r>
              <a:rPr lang="en-US" sz="1200" dirty="0" smtClean="0"/>
              <a:t>consider </a:t>
            </a:r>
            <a:r>
              <a:rPr lang="en-US" sz="1200" dirty="0"/>
              <a:t>switching on the setting </a:t>
            </a:r>
            <a:r>
              <a:rPr lang="en-US" sz="1200" dirty="0" err="1"/>
              <a:t>useSharedSqlSessionFactory</a:t>
            </a:r>
            <a:r>
              <a:rPr lang="en-US" sz="1200" dirty="0"/>
              <a:t>.</a:t>
            </a:r>
            <a:endParaRPr lang="en-IN" sz="1200" dirty="0"/>
          </a:p>
        </p:txBody>
      </p:sp>
    </p:spTree>
    <p:extLst>
      <p:ext uri="{BB962C8B-B14F-4D97-AF65-F5344CB8AC3E}">
        <p14:creationId xmlns:p14="http://schemas.microsoft.com/office/powerpoint/2010/main" val="21014862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fontScale="90000"/>
          </a:bodyPr>
          <a:lstStyle/>
          <a:p>
            <a:pPr algn="ctr"/>
            <a:r>
              <a:rPr lang="en-IN" sz="4000" dirty="0" smtClean="0"/>
              <a:t>Multi-tenancy</a:t>
            </a:r>
            <a:br>
              <a:rPr lang="en-IN" sz="4000" dirty="0" smtClean="0"/>
            </a:br>
            <a:r>
              <a:rPr lang="en-IN" sz="2000" dirty="0" smtClean="0"/>
              <a:t>(</a:t>
            </a:r>
            <a:r>
              <a:rPr lang="en-US" sz="2000" dirty="0"/>
              <a:t>One Process Engine Per Tenant</a:t>
            </a:r>
            <a:r>
              <a:rPr lang="en-IN" sz="2000" dirty="0" smtClean="0"/>
              <a:t>)</a:t>
            </a:r>
            <a:endParaRPr lang="en-IN" sz="2000" dirty="0"/>
          </a:p>
        </p:txBody>
      </p:sp>
      <p:sp>
        <p:nvSpPr>
          <p:cNvPr id="5" name="Subtitle 4"/>
          <p:cNvSpPr>
            <a:spLocks noGrp="1"/>
          </p:cNvSpPr>
          <p:nvPr>
            <p:ph type="subTitle" idx="1"/>
          </p:nvPr>
        </p:nvSpPr>
        <p:spPr>
          <a:xfrm>
            <a:off x="467544" y="1124744"/>
            <a:ext cx="8496944" cy="3960440"/>
          </a:xfrm>
        </p:spPr>
        <p:txBody>
          <a:bodyPr>
            <a:noAutofit/>
          </a:bodyPr>
          <a:lstStyle/>
          <a:p>
            <a:pPr marL="342900" indent="-342900" algn="l">
              <a:buFont typeface="Wingdings" pitchFamily="2" charset="2"/>
              <a:buChar char="ü"/>
            </a:pPr>
            <a:r>
              <a:rPr lang="en-US" sz="1200" dirty="0"/>
              <a:t>Example Configuration for Schema Isolation</a:t>
            </a:r>
          </a:p>
          <a:p>
            <a:pPr marL="800100" lvl="1" indent="-342900" algn="l">
              <a:buFont typeface="Wingdings" pitchFamily="2" charset="2"/>
              <a:buChar char="ü"/>
            </a:pPr>
            <a:r>
              <a:rPr lang="en-US" sz="1200" dirty="0"/>
              <a:t>Multi-Tenancy settings can be applied in the various ways of configuring a process engine</a:t>
            </a:r>
            <a:r>
              <a:rPr lang="en-US" sz="1200" dirty="0" smtClean="0"/>
              <a:t>.</a:t>
            </a:r>
          </a:p>
          <a:p>
            <a:pPr marL="800100" lvl="1" indent="-342900" algn="l">
              <a:buFont typeface="Wingdings" pitchFamily="2" charset="2"/>
              <a:buChar char="ü"/>
            </a:pPr>
            <a:endParaRPr lang="en-US" sz="800" dirty="0"/>
          </a:p>
          <a:p>
            <a:pPr marL="342900" indent="-342900" algn="l">
              <a:buFont typeface="Wingdings" pitchFamily="2" charset="2"/>
              <a:buChar char="ü"/>
            </a:pPr>
            <a:r>
              <a:rPr lang="en-IN" sz="1200" dirty="0"/>
              <a:t>&lt;?xml version="1.0" encoding="UTF-8"?&gt;</a:t>
            </a:r>
          </a:p>
          <a:p>
            <a:pPr marL="342900" indent="-342900" algn="l">
              <a:buFont typeface="Wingdings" pitchFamily="2" charset="2"/>
              <a:buChar char="ü"/>
            </a:pPr>
            <a:r>
              <a:rPr lang="en-IN" sz="1200" dirty="0"/>
              <a:t>&lt;</a:t>
            </a:r>
            <a:r>
              <a:rPr lang="en-IN" sz="1200" dirty="0" err="1"/>
              <a:t>bpm</a:t>
            </a:r>
            <a:r>
              <a:rPr lang="en-IN" sz="1200" dirty="0"/>
              <a:t>-platform </a:t>
            </a:r>
            <a:r>
              <a:rPr lang="en-IN" sz="1200" dirty="0" err="1" smtClean="0"/>
              <a:t>xmlns</a:t>
            </a:r>
            <a:r>
              <a:rPr lang="en-IN" sz="1200" dirty="0" smtClean="0"/>
              <a:t>=</a:t>
            </a:r>
            <a:r>
              <a:rPr lang="en-IN" sz="1200" dirty="0" smtClean="0">
                <a:hlinkClick r:id="rId2"/>
              </a:rPr>
              <a:t>http</a:t>
            </a:r>
            <a:r>
              <a:rPr lang="en-IN" sz="1200" dirty="0">
                <a:hlinkClick r:id="rId2"/>
              </a:rPr>
              <a:t>://</a:t>
            </a:r>
            <a:r>
              <a:rPr lang="en-IN" sz="1200" dirty="0" smtClean="0">
                <a:hlinkClick r:id="rId2"/>
              </a:rPr>
              <a:t>www.camunda.org/schema/1.0/BpmPlatform</a:t>
            </a:r>
            <a:r>
              <a:rPr lang="en-IN" sz="1200" dirty="0" smtClean="0"/>
              <a:t>&gt;</a:t>
            </a:r>
            <a:endParaRPr lang="en-IN" sz="1200" dirty="0"/>
          </a:p>
          <a:p>
            <a:pPr marL="800100" lvl="1" indent="-342900" algn="l">
              <a:buFont typeface="Wingdings" pitchFamily="2" charset="2"/>
              <a:buChar char="ü"/>
            </a:pPr>
            <a:r>
              <a:rPr lang="en-IN" sz="800" dirty="0"/>
              <a:t>  &lt;job-executor&gt;</a:t>
            </a:r>
          </a:p>
          <a:p>
            <a:pPr marL="800100" lvl="1" indent="-342900" algn="l">
              <a:buFont typeface="Wingdings" pitchFamily="2" charset="2"/>
              <a:buChar char="ü"/>
            </a:pPr>
            <a:r>
              <a:rPr lang="en-IN" sz="800" dirty="0"/>
              <a:t>    &lt;job-acquisition name="default" /&gt;</a:t>
            </a:r>
          </a:p>
          <a:p>
            <a:pPr marL="800100" lvl="1" indent="-342900" algn="l">
              <a:buFont typeface="Wingdings" pitchFamily="2" charset="2"/>
              <a:buChar char="ü"/>
            </a:pPr>
            <a:r>
              <a:rPr lang="en-IN" sz="800" dirty="0"/>
              <a:t>  &lt;/job-executor&gt;</a:t>
            </a:r>
          </a:p>
          <a:p>
            <a:pPr marL="342900" indent="-342900" algn="l">
              <a:buFont typeface="Wingdings" pitchFamily="2" charset="2"/>
              <a:buChar char="ü"/>
            </a:pPr>
            <a:endParaRPr lang="en-IN" sz="800" dirty="0" smtClean="0"/>
          </a:p>
          <a:p>
            <a:pPr marL="800100" lvl="1" indent="-342900" algn="l">
              <a:buFont typeface="Wingdings" pitchFamily="2" charset="2"/>
              <a:buChar char="ü"/>
            </a:pPr>
            <a:r>
              <a:rPr lang="en-IN" sz="800" dirty="0" smtClean="0"/>
              <a:t>&lt;</a:t>
            </a:r>
            <a:r>
              <a:rPr lang="en-IN" sz="800" dirty="0"/>
              <a:t>process-engine name="tenant1"&gt;</a:t>
            </a:r>
          </a:p>
          <a:p>
            <a:pPr marL="800100" lvl="1" indent="-342900" algn="l">
              <a:buFont typeface="Wingdings" pitchFamily="2" charset="2"/>
              <a:buChar char="ü"/>
            </a:pPr>
            <a:r>
              <a:rPr lang="en-IN" sz="800" dirty="0"/>
              <a:t>    &lt;job-acquisition&gt;default&lt;/job-acquisition</a:t>
            </a:r>
            <a:r>
              <a:rPr lang="en-IN" sz="800" dirty="0" smtClean="0"/>
              <a:t>&gt; </a:t>
            </a:r>
            <a:r>
              <a:rPr lang="en-IN" sz="800" dirty="0"/>
              <a:t>&lt;configuration&gt;org.camunda.bpm.engine.impl.cfg.StandaloneProcessEngineConfiguration&lt;/configuration&gt;</a:t>
            </a:r>
          </a:p>
          <a:p>
            <a:pPr marL="800100" lvl="1" indent="-342900" algn="l">
              <a:buFont typeface="Wingdings" pitchFamily="2" charset="2"/>
              <a:buChar char="ü"/>
            </a:pPr>
            <a:r>
              <a:rPr lang="en-IN" sz="800" dirty="0"/>
              <a:t>    &lt;</a:t>
            </a:r>
            <a:r>
              <a:rPr lang="en-IN" sz="800" dirty="0" err="1"/>
              <a:t>datasource</a:t>
            </a:r>
            <a:r>
              <a:rPr lang="en-IN" sz="800" dirty="0"/>
              <a:t>&gt;</a:t>
            </a:r>
            <a:r>
              <a:rPr lang="en-IN" sz="800" dirty="0" err="1"/>
              <a:t>java:jdbc</a:t>
            </a:r>
            <a:r>
              <a:rPr lang="en-IN" sz="800" dirty="0"/>
              <a:t>/</a:t>
            </a:r>
            <a:r>
              <a:rPr lang="en-IN" sz="800" dirty="0" err="1"/>
              <a:t>ProcessEngine</a:t>
            </a:r>
            <a:r>
              <a:rPr lang="en-IN" sz="800" dirty="0"/>
              <a:t>&lt;/</a:t>
            </a:r>
            <a:r>
              <a:rPr lang="en-IN" sz="800" dirty="0" err="1"/>
              <a:t>datasource</a:t>
            </a:r>
            <a:r>
              <a:rPr lang="en-IN" sz="800" dirty="0" smtClean="0"/>
              <a:t>&gt;</a:t>
            </a:r>
            <a:endParaRPr lang="en-IN" sz="800" dirty="0"/>
          </a:p>
          <a:p>
            <a:pPr marL="800100" lvl="1" indent="-342900" algn="l">
              <a:buFont typeface="Wingdings" pitchFamily="2" charset="2"/>
              <a:buChar char="ü"/>
            </a:pPr>
            <a:r>
              <a:rPr lang="en-IN" sz="800" dirty="0"/>
              <a:t>    &lt;properties&gt;</a:t>
            </a:r>
          </a:p>
          <a:p>
            <a:pPr marL="800100" lvl="1" indent="-342900" algn="l">
              <a:buFont typeface="Wingdings" pitchFamily="2" charset="2"/>
              <a:buChar char="ü"/>
            </a:pPr>
            <a:r>
              <a:rPr lang="en-IN" sz="800" dirty="0"/>
              <a:t>      &lt;property name="</a:t>
            </a:r>
            <a:r>
              <a:rPr lang="en-IN" sz="800" dirty="0" err="1"/>
              <a:t>databaseTablePrefix</a:t>
            </a:r>
            <a:r>
              <a:rPr lang="en-IN" sz="800" dirty="0"/>
              <a:t>"&gt;TENANT_1.&lt;/property</a:t>
            </a:r>
            <a:r>
              <a:rPr lang="en-IN" sz="800" dirty="0" smtClean="0"/>
              <a:t>&gt;</a:t>
            </a:r>
            <a:endParaRPr lang="en-IN" sz="800" dirty="0"/>
          </a:p>
          <a:p>
            <a:pPr marL="800100" lvl="1" indent="-342900" algn="l">
              <a:buFont typeface="Wingdings" pitchFamily="2" charset="2"/>
              <a:buChar char="ü"/>
            </a:pPr>
            <a:r>
              <a:rPr lang="en-IN" sz="800" dirty="0"/>
              <a:t>      &lt;property name="history"&gt;full&lt;/property&gt;</a:t>
            </a:r>
          </a:p>
          <a:p>
            <a:pPr marL="800100" lvl="1" indent="-342900" algn="l">
              <a:buFont typeface="Wingdings" pitchFamily="2" charset="2"/>
              <a:buChar char="ü"/>
            </a:pPr>
            <a:r>
              <a:rPr lang="en-IN" sz="800" dirty="0"/>
              <a:t>      &lt;property name="</a:t>
            </a:r>
            <a:r>
              <a:rPr lang="en-IN" sz="800" dirty="0" err="1"/>
              <a:t>databaseSchemaUpdate</a:t>
            </a:r>
            <a:r>
              <a:rPr lang="en-IN" sz="800" dirty="0"/>
              <a:t>"&gt;true&lt;/property&gt;</a:t>
            </a:r>
          </a:p>
          <a:p>
            <a:pPr marL="800100" lvl="1" indent="-342900" algn="l">
              <a:buFont typeface="Wingdings" pitchFamily="2" charset="2"/>
              <a:buChar char="ü"/>
            </a:pPr>
            <a:r>
              <a:rPr lang="en-IN" sz="800" dirty="0"/>
              <a:t>      &lt;property name="</a:t>
            </a:r>
            <a:r>
              <a:rPr lang="en-IN" sz="800" dirty="0" err="1"/>
              <a:t>authorizationEnabled</a:t>
            </a:r>
            <a:r>
              <a:rPr lang="en-IN" sz="800" dirty="0"/>
              <a:t>"&gt;true&lt;/property&gt;</a:t>
            </a:r>
          </a:p>
          <a:p>
            <a:pPr marL="800100" lvl="1" indent="-342900" algn="l">
              <a:buFont typeface="Wingdings" pitchFamily="2" charset="2"/>
              <a:buChar char="ü"/>
            </a:pPr>
            <a:r>
              <a:rPr lang="en-IN" sz="800" dirty="0"/>
              <a:t>      &lt;property name="</a:t>
            </a:r>
            <a:r>
              <a:rPr lang="en-IN" sz="800" dirty="0" err="1"/>
              <a:t>useSharedSqlSessionFactory</a:t>
            </a:r>
            <a:r>
              <a:rPr lang="en-IN" sz="800" dirty="0"/>
              <a:t>"&gt;true&lt;/property&gt;</a:t>
            </a:r>
          </a:p>
          <a:p>
            <a:pPr marL="800100" lvl="1" indent="-342900" algn="l">
              <a:buFont typeface="Wingdings" pitchFamily="2" charset="2"/>
              <a:buChar char="ü"/>
            </a:pPr>
            <a:r>
              <a:rPr lang="en-IN" sz="800" dirty="0"/>
              <a:t>    &lt;/properties&gt;</a:t>
            </a:r>
          </a:p>
          <a:p>
            <a:pPr marL="800100" lvl="1" indent="-342900" algn="l">
              <a:buFont typeface="Wingdings" pitchFamily="2" charset="2"/>
              <a:buChar char="ü"/>
            </a:pPr>
            <a:r>
              <a:rPr lang="en-IN" sz="800" dirty="0"/>
              <a:t>  &lt;/process-engine&gt;</a:t>
            </a:r>
          </a:p>
          <a:p>
            <a:pPr marL="342900" indent="-342900" algn="l">
              <a:buFont typeface="Wingdings" pitchFamily="2" charset="2"/>
              <a:buChar char="ü"/>
            </a:pPr>
            <a:endParaRPr lang="en-IN" sz="800" dirty="0"/>
          </a:p>
          <a:p>
            <a:pPr marL="800100" lvl="1" indent="-342900" algn="l">
              <a:buFont typeface="Wingdings" pitchFamily="2" charset="2"/>
              <a:buChar char="ü"/>
            </a:pPr>
            <a:r>
              <a:rPr lang="en-IN" sz="400" dirty="0"/>
              <a:t>  </a:t>
            </a:r>
            <a:r>
              <a:rPr lang="en-IN" sz="600" dirty="0"/>
              <a:t>&lt;process-engine name="tenant2"&gt;</a:t>
            </a:r>
          </a:p>
          <a:p>
            <a:pPr marL="800100" lvl="1" indent="-342900" algn="l">
              <a:buFont typeface="Wingdings" pitchFamily="2" charset="2"/>
              <a:buChar char="ü"/>
            </a:pPr>
            <a:r>
              <a:rPr lang="en-IN" sz="600" dirty="0"/>
              <a:t>    &lt;job-acquisition&gt;default&lt;/job-acquisition&gt;</a:t>
            </a:r>
          </a:p>
          <a:p>
            <a:pPr marL="800100" lvl="1" indent="-342900" algn="l">
              <a:buFont typeface="Wingdings" pitchFamily="2" charset="2"/>
              <a:buChar char="ü"/>
            </a:pPr>
            <a:r>
              <a:rPr lang="en-IN" sz="600" dirty="0">
                <a:solidFill>
                  <a:schemeClr val="bg1"/>
                </a:solidFill>
              </a:rPr>
              <a:t>    &lt;configuration&gt;org.camunda.bpm.engine.impl.cfg.StandaloneProcessEngineConfiguration&lt;/configuration&gt;</a:t>
            </a:r>
          </a:p>
          <a:p>
            <a:pPr marL="800100" lvl="1" indent="-342900" algn="l">
              <a:buFont typeface="Wingdings" pitchFamily="2" charset="2"/>
              <a:buChar char="ü"/>
            </a:pPr>
            <a:r>
              <a:rPr lang="en-IN" sz="600" dirty="0">
                <a:solidFill>
                  <a:schemeClr val="bg1"/>
                </a:solidFill>
              </a:rPr>
              <a:t>    &lt;</a:t>
            </a:r>
            <a:r>
              <a:rPr lang="en-IN" sz="600" dirty="0" err="1">
                <a:solidFill>
                  <a:schemeClr val="bg1"/>
                </a:solidFill>
              </a:rPr>
              <a:t>datasource</a:t>
            </a:r>
            <a:r>
              <a:rPr lang="en-IN" sz="600" dirty="0">
                <a:solidFill>
                  <a:schemeClr val="bg1"/>
                </a:solidFill>
              </a:rPr>
              <a:t>&gt;</a:t>
            </a:r>
            <a:r>
              <a:rPr lang="en-IN" sz="600" dirty="0" err="1">
                <a:solidFill>
                  <a:schemeClr val="bg1"/>
                </a:solidFill>
              </a:rPr>
              <a:t>java:jdbc</a:t>
            </a:r>
            <a:r>
              <a:rPr lang="en-IN" sz="600" dirty="0">
                <a:solidFill>
                  <a:schemeClr val="bg1"/>
                </a:solidFill>
              </a:rPr>
              <a:t>/</a:t>
            </a:r>
            <a:r>
              <a:rPr lang="en-IN" sz="600" dirty="0" err="1">
                <a:solidFill>
                  <a:schemeClr val="bg1"/>
                </a:solidFill>
              </a:rPr>
              <a:t>ProcessEngine</a:t>
            </a:r>
            <a:r>
              <a:rPr lang="en-IN" sz="600" dirty="0">
                <a:solidFill>
                  <a:schemeClr val="bg1"/>
                </a:solidFill>
              </a:rPr>
              <a:t>&lt;/</a:t>
            </a:r>
            <a:r>
              <a:rPr lang="en-IN" sz="600" dirty="0" err="1">
                <a:solidFill>
                  <a:schemeClr val="bg1"/>
                </a:solidFill>
              </a:rPr>
              <a:t>datasource</a:t>
            </a:r>
            <a:r>
              <a:rPr lang="en-IN" sz="600" dirty="0" smtClean="0">
                <a:solidFill>
                  <a:schemeClr val="bg1"/>
                </a:solidFill>
              </a:rPr>
              <a:t>&gt;</a:t>
            </a:r>
            <a:endParaRPr lang="en-IN" sz="600" dirty="0">
              <a:solidFill>
                <a:schemeClr val="bg1"/>
              </a:solidFill>
            </a:endParaRPr>
          </a:p>
          <a:p>
            <a:pPr marL="800100" lvl="1" indent="-342900" algn="l">
              <a:buFont typeface="Wingdings" pitchFamily="2" charset="2"/>
              <a:buChar char="ü"/>
            </a:pPr>
            <a:r>
              <a:rPr lang="en-IN" sz="600" dirty="0">
                <a:solidFill>
                  <a:schemeClr val="bg1"/>
                </a:solidFill>
              </a:rPr>
              <a:t>    &lt;properties&gt;</a:t>
            </a:r>
          </a:p>
          <a:p>
            <a:pPr marL="800100" lvl="1" indent="-342900" algn="l">
              <a:buFont typeface="Wingdings" pitchFamily="2" charset="2"/>
              <a:buChar char="ü"/>
            </a:pPr>
            <a:r>
              <a:rPr lang="en-IN" sz="600" dirty="0">
                <a:solidFill>
                  <a:schemeClr val="bg1"/>
                </a:solidFill>
              </a:rPr>
              <a:t>      &lt;property name="</a:t>
            </a:r>
            <a:r>
              <a:rPr lang="en-IN" sz="600" dirty="0" err="1">
                <a:solidFill>
                  <a:schemeClr val="bg1"/>
                </a:solidFill>
              </a:rPr>
              <a:t>databaseTablePrefix</a:t>
            </a:r>
            <a:r>
              <a:rPr lang="en-IN" sz="600" dirty="0">
                <a:solidFill>
                  <a:schemeClr val="bg1"/>
                </a:solidFill>
              </a:rPr>
              <a:t>"&gt;TENANT_2.&lt;/property</a:t>
            </a:r>
            <a:r>
              <a:rPr lang="en-IN" sz="600" dirty="0" smtClean="0">
                <a:solidFill>
                  <a:schemeClr val="bg1"/>
                </a:solidFill>
              </a:rPr>
              <a:t>&gt;</a:t>
            </a:r>
            <a:endParaRPr lang="en-IN" sz="600" dirty="0">
              <a:solidFill>
                <a:schemeClr val="bg1"/>
              </a:solidFill>
            </a:endParaRPr>
          </a:p>
          <a:p>
            <a:pPr marL="800100" lvl="1" indent="-342900" algn="l">
              <a:buFont typeface="Wingdings" pitchFamily="2" charset="2"/>
              <a:buChar char="ü"/>
            </a:pPr>
            <a:r>
              <a:rPr lang="en-IN" sz="600" dirty="0">
                <a:solidFill>
                  <a:schemeClr val="bg1"/>
                </a:solidFill>
              </a:rPr>
              <a:t>      &lt;property name="history"&gt;full&lt;/property&gt;</a:t>
            </a:r>
          </a:p>
          <a:p>
            <a:pPr marL="800100" lvl="1" indent="-342900" algn="l">
              <a:buFont typeface="Wingdings" pitchFamily="2" charset="2"/>
              <a:buChar char="ü"/>
            </a:pPr>
            <a:r>
              <a:rPr lang="en-IN" sz="600" dirty="0">
                <a:solidFill>
                  <a:schemeClr val="bg1"/>
                </a:solidFill>
              </a:rPr>
              <a:t>      &lt;property name="</a:t>
            </a:r>
            <a:r>
              <a:rPr lang="en-IN" sz="600" dirty="0" err="1">
                <a:solidFill>
                  <a:schemeClr val="bg1"/>
                </a:solidFill>
              </a:rPr>
              <a:t>databaseSchemaUpdate</a:t>
            </a:r>
            <a:r>
              <a:rPr lang="en-IN" sz="600" dirty="0">
                <a:solidFill>
                  <a:schemeClr val="bg1"/>
                </a:solidFill>
              </a:rPr>
              <a:t>"&gt;true&lt;/property&gt;</a:t>
            </a:r>
          </a:p>
          <a:p>
            <a:pPr marL="800100" lvl="1" indent="-342900" algn="l">
              <a:buFont typeface="Wingdings" pitchFamily="2" charset="2"/>
              <a:buChar char="ü"/>
            </a:pPr>
            <a:r>
              <a:rPr lang="en-IN" sz="600" dirty="0">
                <a:solidFill>
                  <a:schemeClr val="bg1"/>
                </a:solidFill>
              </a:rPr>
              <a:t>      &lt;property name="</a:t>
            </a:r>
            <a:r>
              <a:rPr lang="en-IN" sz="600" dirty="0" err="1">
                <a:solidFill>
                  <a:schemeClr val="bg1"/>
                </a:solidFill>
              </a:rPr>
              <a:t>authorizationEnabled</a:t>
            </a:r>
            <a:r>
              <a:rPr lang="en-IN" sz="600" dirty="0">
                <a:solidFill>
                  <a:schemeClr val="bg1"/>
                </a:solidFill>
              </a:rPr>
              <a:t>"&gt;true&lt;/property&gt;</a:t>
            </a:r>
          </a:p>
          <a:p>
            <a:pPr marL="800100" lvl="1" indent="-342900" algn="l">
              <a:buFont typeface="Wingdings" pitchFamily="2" charset="2"/>
              <a:buChar char="ü"/>
            </a:pPr>
            <a:r>
              <a:rPr lang="en-IN" sz="600" dirty="0">
                <a:solidFill>
                  <a:schemeClr val="bg1"/>
                </a:solidFill>
              </a:rPr>
              <a:t>      &lt;property name="</a:t>
            </a:r>
            <a:r>
              <a:rPr lang="en-IN" sz="600" dirty="0" err="1">
                <a:solidFill>
                  <a:schemeClr val="bg1"/>
                </a:solidFill>
              </a:rPr>
              <a:t>useSharedSqlSessionFactory</a:t>
            </a:r>
            <a:r>
              <a:rPr lang="en-IN" sz="600" dirty="0">
                <a:solidFill>
                  <a:schemeClr val="bg1"/>
                </a:solidFill>
              </a:rPr>
              <a:t>"&gt;true&lt;/property&gt;</a:t>
            </a:r>
          </a:p>
          <a:p>
            <a:pPr marL="800100" lvl="1" indent="-342900" algn="l">
              <a:buFont typeface="Wingdings" pitchFamily="2" charset="2"/>
              <a:buChar char="ü"/>
            </a:pPr>
            <a:r>
              <a:rPr lang="en-IN" sz="600" dirty="0">
                <a:solidFill>
                  <a:schemeClr val="bg1"/>
                </a:solidFill>
              </a:rPr>
              <a:t>    &lt;/properties&gt;</a:t>
            </a:r>
          </a:p>
          <a:p>
            <a:pPr marL="800100" lvl="1" indent="-342900" algn="l">
              <a:buFont typeface="Wingdings" pitchFamily="2" charset="2"/>
              <a:buChar char="ü"/>
            </a:pPr>
            <a:r>
              <a:rPr lang="en-IN" sz="600" dirty="0">
                <a:solidFill>
                  <a:schemeClr val="bg1"/>
                </a:solidFill>
              </a:rPr>
              <a:t>  &lt;/process-engine&gt;</a:t>
            </a:r>
          </a:p>
          <a:p>
            <a:pPr marL="800100" lvl="1" indent="-342900" algn="l">
              <a:buFont typeface="Wingdings" pitchFamily="2" charset="2"/>
              <a:buChar char="ü"/>
            </a:pPr>
            <a:r>
              <a:rPr lang="en-IN" sz="600" dirty="0">
                <a:solidFill>
                  <a:schemeClr val="bg1"/>
                </a:solidFill>
              </a:rPr>
              <a:t>&lt;/</a:t>
            </a:r>
            <a:r>
              <a:rPr lang="en-IN" sz="600" dirty="0" err="1">
                <a:solidFill>
                  <a:schemeClr val="bg1"/>
                </a:solidFill>
              </a:rPr>
              <a:t>bpm</a:t>
            </a:r>
            <a:r>
              <a:rPr lang="en-IN" sz="600" dirty="0">
                <a:solidFill>
                  <a:schemeClr val="bg1"/>
                </a:solidFill>
              </a:rPr>
              <a:t>-platform&gt;</a:t>
            </a:r>
          </a:p>
        </p:txBody>
      </p:sp>
    </p:spTree>
    <p:extLst>
      <p:ext uri="{BB962C8B-B14F-4D97-AF65-F5344CB8AC3E}">
        <p14:creationId xmlns:p14="http://schemas.microsoft.com/office/powerpoint/2010/main" val="46531130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3"/>
            <a:ext cx="7772400" cy="720080"/>
          </a:xfrm>
        </p:spPr>
        <p:txBody>
          <a:bodyPr anchor="t">
            <a:normAutofit fontScale="90000"/>
          </a:bodyPr>
          <a:lstStyle/>
          <a:p>
            <a:pPr algn="ctr"/>
            <a:r>
              <a:rPr lang="en-IN" sz="4000" dirty="0" smtClean="0"/>
              <a:t>Multi-tenancy</a:t>
            </a:r>
            <a:br>
              <a:rPr lang="en-IN" sz="4000" dirty="0" smtClean="0"/>
            </a:br>
            <a:r>
              <a:rPr lang="en-IN" sz="2000" dirty="0" smtClean="0"/>
              <a:t>(</a:t>
            </a:r>
            <a:r>
              <a:rPr lang="en-US" sz="2000" dirty="0"/>
              <a:t>One Process Engine Per Tenant</a:t>
            </a:r>
            <a:r>
              <a:rPr lang="en-IN" sz="2000" dirty="0" smtClean="0"/>
              <a:t>)</a:t>
            </a:r>
            <a:endParaRPr lang="en-IN" sz="2000" dirty="0"/>
          </a:p>
        </p:txBody>
      </p:sp>
      <p:sp>
        <p:nvSpPr>
          <p:cNvPr id="5" name="Subtitle 4"/>
          <p:cNvSpPr>
            <a:spLocks noGrp="1"/>
          </p:cNvSpPr>
          <p:nvPr>
            <p:ph type="subTitle" idx="1"/>
          </p:nvPr>
        </p:nvSpPr>
        <p:spPr>
          <a:xfrm>
            <a:off x="467544" y="1124744"/>
            <a:ext cx="8496944" cy="3960440"/>
          </a:xfrm>
        </p:spPr>
        <p:txBody>
          <a:bodyPr>
            <a:noAutofit/>
          </a:bodyPr>
          <a:lstStyle/>
          <a:p>
            <a:pPr marL="285750" indent="-285750" algn="l">
              <a:buFont typeface="Wingdings" pitchFamily="2" charset="2"/>
              <a:buChar char="ü"/>
            </a:pPr>
            <a:r>
              <a:rPr lang="en-US" sz="1600" dirty="0">
                <a:solidFill>
                  <a:srgbClr val="555555"/>
                </a:solidFill>
                <a:latin typeface="IBM Plex Sans"/>
              </a:rPr>
              <a:t>Access the Process Engine of a Tenant</a:t>
            </a:r>
          </a:p>
          <a:p>
            <a:pPr marL="742950" lvl="1" indent="-285750" algn="l">
              <a:buFont typeface="Wingdings" pitchFamily="2" charset="2"/>
              <a:buChar char="ü"/>
            </a:pPr>
            <a:r>
              <a:rPr lang="en-US" sz="1200" dirty="0">
                <a:solidFill>
                  <a:srgbClr val="555555"/>
                </a:solidFill>
                <a:latin typeface="IBM Plex Sans"/>
              </a:rPr>
              <a:t>To access a specific tenant’s process engine at runtime, it has to be identified by its name. The Camunda engine offers access to named engines in various programming models:</a:t>
            </a:r>
          </a:p>
          <a:p>
            <a:pPr marL="742950" lvl="1" indent="-285750" algn="l">
              <a:buFont typeface="Wingdings" pitchFamily="2" charset="2"/>
              <a:buChar char="ü"/>
            </a:pPr>
            <a:r>
              <a:rPr lang="en-US" sz="1200" b="1" dirty="0">
                <a:solidFill>
                  <a:srgbClr val="555555"/>
                </a:solidFill>
                <a:latin typeface="IBM Plex Sans"/>
              </a:rPr>
              <a:t>Plain Java API</a:t>
            </a:r>
            <a:r>
              <a:rPr lang="en-US" sz="1200" dirty="0">
                <a:solidFill>
                  <a:srgbClr val="555555"/>
                </a:solidFill>
                <a:latin typeface="IBM Plex Sans"/>
              </a:rPr>
              <a:t>: Via the </a:t>
            </a:r>
            <a:r>
              <a:rPr lang="en-US" sz="1200" dirty="0" err="1">
                <a:solidFill>
                  <a:srgbClr val="0075FF"/>
                </a:solidFill>
                <a:latin typeface="IBM Plex Sans"/>
                <a:hlinkClick r:id="rId2"/>
              </a:rPr>
              <a:t>ProcessEngineService</a:t>
            </a:r>
            <a:r>
              <a:rPr lang="en-US" sz="1200" dirty="0">
                <a:solidFill>
                  <a:srgbClr val="555555"/>
                </a:solidFill>
                <a:latin typeface="IBM Plex Sans"/>
              </a:rPr>
              <a:t> any named engine can be accessed.</a:t>
            </a:r>
          </a:p>
          <a:p>
            <a:pPr marL="742950" lvl="1" indent="-285750" algn="l">
              <a:buFont typeface="Wingdings" pitchFamily="2" charset="2"/>
              <a:buChar char="ü"/>
            </a:pPr>
            <a:endParaRPr lang="en-US" sz="1200" b="1" dirty="0" smtClean="0">
              <a:solidFill>
                <a:srgbClr val="555555"/>
              </a:solidFill>
              <a:latin typeface="IBM Plex Sans"/>
            </a:endParaRPr>
          </a:p>
          <a:p>
            <a:pPr marL="742950" lvl="1" indent="-285750" algn="l">
              <a:buFont typeface="Wingdings" pitchFamily="2" charset="2"/>
              <a:buChar char="ü"/>
            </a:pPr>
            <a:r>
              <a:rPr lang="en-US" sz="1200" b="1" dirty="0" smtClean="0">
                <a:solidFill>
                  <a:srgbClr val="555555"/>
                </a:solidFill>
                <a:latin typeface="IBM Plex Sans"/>
              </a:rPr>
              <a:t>CDI </a:t>
            </a:r>
            <a:r>
              <a:rPr lang="en-US" sz="1200" b="1" dirty="0">
                <a:solidFill>
                  <a:srgbClr val="555555"/>
                </a:solidFill>
                <a:latin typeface="IBM Plex Sans"/>
              </a:rPr>
              <a:t>Integration</a:t>
            </a:r>
            <a:r>
              <a:rPr lang="en-US" sz="1200" dirty="0">
                <a:solidFill>
                  <a:srgbClr val="555555"/>
                </a:solidFill>
                <a:latin typeface="IBM Plex Sans"/>
              </a:rPr>
              <a:t>: Named engine beans can be injected out of the box. The </a:t>
            </a:r>
            <a:r>
              <a:rPr lang="en-US" sz="1200" dirty="0">
                <a:solidFill>
                  <a:srgbClr val="0075FF"/>
                </a:solidFill>
                <a:latin typeface="IBM Plex Sans"/>
                <a:hlinkClick r:id="rId3"/>
              </a:rPr>
              <a:t>built-in CDI bean producer</a:t>
            </a:r>
            <a:r>
              <a:rPr lang="en-US" sz="1200" dirty="0">
                <a:solidFill>
                  <a:srgbClr val="555555"/>
                </a:solidFill>
                <a:latin typeface="IBM Plex Sans"/>
              </a:rPr>
              <a:t> can be specialized to access the engine of the current tenant dynamically.</a:t>
            </a:r>
          </a:p>
          <a:p>
            <a:pPr marL="742950" lvl="1" indent="-285750" algn="l">
              <a:buFont typeface="Wingdings" pitchFamily="2" charset="2"/>
              <a:buChar char="ü"/>
            </a:pPr>
            <a:endParaRPr lang="en-US" sz="1200" b="1" dirty="0" smtClean="0">
              <a:solidFill>
                <a:srgbClr val="555555"/>
              </a:solidFill>
              <a:latin typeface="IBM Plex Sans"/>
            </a:endParaRPr>
          </a:p>
          <a:p>
            <a:pPr marL="742950" lvl="1" indent="-285750" algn="l">
              <a:buFont typeface="Wingdings" pitchFamily="2" charset="2"/>
              <a:buChar char="ü"/>
            </a:pPr>
            <a:r>
              <a:rPr lang="en-US" sz="1200" b="1" dirty="0" smtClean="0">
                <a:solidFill>
                  <a:srgbClr val="555555"/>
                </a:solidFill>
                <a:latin typeface="IBM Plex Sans"/>
              </a:rPr>
              <a:t>Via </a:t>
            </a:r>
            <a:r>
              <a:rPr lang="en-US" sz="1200" b="1" dirty="0">
                <a:solidFill>
                  <a:srgbClr val="555555"/>
                </a:solidFill>
                <a:latin typeface="IBM Plex Sans"/>
              </a:rPr>
              <a:t>JNDI on </a:t>
            </a:r>
            <a:r>
              <a:rPr lang="en-US" sz="1200" b="1" dirty="0" err="1">
                <a:solidFill>
                  <a:srgbClr val="555555"/>
                </a:solidFill>
                <a:latin typeface="IBM Plex Sans"/>
              </a:rPr>
              <a:t>Wildfly</a:t>
            </a:r>
            <a:r>
              <a:rPr lang="en-US" sz="1200" dirty="0">
                <a:solidFill>
                  <a:srgbClr val="555555"/>
                </a:solidFill>
                <a:latin typeface="IBM Plex Sans"/>
              </a:rPr>
              <a:t>: On </a:t>
            </a:r>
            <a:r>
              <a:rPr lang="en-US" sz="1200" dirty="0" err="1">
                <a:solidFill>
                  <a:srgbClr val="555555"/>
                </a:solidFill>
                <a:latin typeface="IBM Plex Sans"/>
              </a:rPr>
              <a:t>Wildfly</a:t>
            </a:r>
            <a:r>
              <a:rPr lang="en-US" sz="1200" dirty="0">
                <a:solidFill>
                  <a:srgbClr val="555555"/>
                </a:solidFill>
                <a:latin typeface="IBM Plex Sans"/>
              </a:rPr>
              <a:t>, every container-managed process engine can be </a:t>
            </a:r>
            <a:r>
              <a:rPr lang="en-US" sz="1200" dirty="0">
                <a:solidFill>
                  <a:srgbClr val="0075FF"/>
                </a:solidFill>
                <a:latin typeface="IBM Plex Sans"/>
                <a:hlinkClick r:id="rId4"/>
              </a:rPr>
              <a:t>looked up via JNDI</a:t>
            </a:r>
            <a:r>
              <a:rPr lang="en-US" sz="1200" dirty="0">
                <a:solidFill>
                  <a:srgbClr val="555555"/>
                </a:solidFill>
                <a:latin typeface="IBM Plex Sans"/>
              </a:rPr>
              <a:t>.</a:t>
            </a:r>
          </a:p>
          <a:p>
            <a:pPr marL="742950" lvl="1" indent="-285750" algn="l">
              <a:buFont typeface="Wingdings" pitchFamily="2" charset="2"/>
              <a:buChar char="ü"/>
            </a:pPr>
            <a:endParaRPr lang="en-US" sz="1200" dirty="0" smtClean="0">
              <a:solidFill>
                <a:srgbClr val="555555"/>
              </a:solidFill>
              <a:latin typeface="IBM Plex Sans"/>
            </a:endParaRPr>
          </a:p>
          <a:p>
            <a:pPr marL="742950" lvl="1" indent="-285750" algn="l">
              <a:buFont typeface="Wingdings" pitchFamily="2" charset="2"/>
              <a:buChar char="ü"/>
            </a:pPr>
            <a:r>
              <a:rPr lang="en-US" sz="1200" dirty="0" smtClean="0">
                <a:solidFill>
                  <a:srgbClr val="555555"/>
                </a:solidFill>
                <a:latin typeface="IBM Plex Sans"/>
              </a:rPr>
              <a:t>The </a:t>
            </a:r>
            <a:r>
              <a:rPr lang="en-US" sz="1200" dirty="0">
                <a:solidFill>
                  <a:srgbClr val="555555"/>
                </a:solidFill>
                <a:latin typeface="IBM Plex Sans"/>
              </a:rPr>
              <a:t>Camunda web applications Cockpit, Tasklist and Admin offer tenant-specific views out of the box by </a:t>
            </a:r>
            <a:r>
              <a:rPr lang="en-US" sz="1200" dirty="0">
                <a:solidFill>
                  <a:srgbClr val="0075FF"/>
                </a:solidFill>
                <a:latin typeface="IBM Plex Sans"/>
                <a:hlinkClick r:id="rId5"/>
              </a:rPr>
              <a:t>switching between different process engines</a:t>
            </a:r>
            <a:r>
              <a:rPr lang="en-US" sz="1200" dirty="0">
                <a:solidFill>
                  <a:srgbClr val="555555"/>
                </a:solidFill>
                <a:latin typeface="IBM Plex Sans"/>
              </a:rPr>
              <a:t>.</a:t>
            </a:r>
            <a:endParaRPr lang="en-US" sz="1200" b="0" i="0" dirty="0">
              <a:solidFill>
                <a:srgbClr val="555555"/>
              </a:solidFill>
              <a:effectLst/>
              <a:latin typeface="IBM Plex Sans"/>
            </a:endParaRPr>
          </a:p>
        </p:txBody>
      </p:sp>
    </p:spTree>
    <p:extLst>
      <p:ext uri="{BB962C8B-B14F-4D97-AF65-F5344CB8AC3E}">
        <p14:creationId xmlns:p14="http://schemas.microsoft.com/office/powerpoint/2010/main" val="343164173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Secure a Camunda environment</a:t>
            </a:r>
          </a:p>
        </p:txBody>
      </p:sp>
      <p:sp>
        <p:nvSpPr>
          <p:cNvPr id="5" name="Subtitle 4"/>
          <p:cNvSpPr>
            <a:spLocks noGrp="1"/>
          </p:cNvSpPr>
          <p:nvPr>
            <p:ph type="subTitle" idx="1"/>
          </p:nvPr>
        </p:nvSpPr>
        <p:spPr>
          <a:xfrm>
            <a:off x="611560" y="1412776"/>
            <a:ext cx="8352928" cy="3960440"/>
          </a:xfrm>
        </p:spPr>
        <p:txBody>
          <a:bodyPr>
            <a:normAutofit/>
          </a:bodyPr>
          <a:lstStyle/>
          <a:p>
            <a:pPr marL="342900" indent="-342900" algn="l">
              <a:buFont typeface="Wingdings" pitchFamily="2" charset="2"/>
              <a:buChar char="ü"/>
            </a:pPr>
            <a:r>
              <a:rPr lang="en-US" sz="2000" dirty="0"/>
              <a:t>Disallow unauthorized access by securing the Camunda 7.x before going live with your process applications.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Understand </a:t>
            </a:r>
            <a:r>
              <a:rPr lang="en-US" sz="2000" dirty="0"/>
              <a:t>Camunda user management essentials,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enforce </a:t>
            </a:r>
            <a:r>
              <a:rPr lang="en-US" sz="2000" dirty="0"/>
              <a:t>authorization for the REST API,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define </a:t>
            </a:r>
            <a:r>
              <a:rPr lang="en-US" sz="2000" dirty="0"/>
              <a:t>access rights for Camunda specific resources such as process definitions, and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consider </a:t>
            </a:r>
            <a:r>
              <a:rPr lang="en-US" sz="2000" dirty="0"/>
              <a:t>integrating with your Single-Sign-On (SSO).</a:t>
            </a:r>
            <a:endParaRPr lang="en-IN" sz="2000" dirty="0"/>
          </a:p>
        </p:txBody>
      </p:sp>
    </p:spTree>
    <p:extLst>
      <p:ext uri="{BB962C8B-B14F-4D97-AF65-F5344CB8AC3E}">
        <p14:creationId xmlns:p14="http://schemas.microsoft.com/office/powerpoint/2010/main" val="416795251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Secure a Camunda environment</a:t>
            </a:r>
          </a:p>
        </p:txBody>
      </p:sp>
      <p:sp>
        <p:nvSpPr>
          <p:cNvPr id="5" name="Subtitle 4"/>
          <p:cNvSpPr>
            <a:spLocks noGrp="1"/>
          </p:cNvSpPr>
          <p:nvPr>
            <p:ph type="subTitle" idx="1"/>
          </p:nvPr>
        </p:nvSpPr>
        <p:spPr>
          <a:xfrm>
            <a:off x="611560" y="1412776"/>
            <a:ext cx="8352928" cy="3960440"/>
          </a:xfrm>
        </p:spPr>
        <p:txBody>
          <a:bodyPr>
            <a:normAutofit/>
          </a:bodyPr>
          <a:lstStyle/>
          <a:p>
            <a:pPr marL="342900" indent="-342900" algn="l">
              <a:buFont typeface="Wingdings" pitchFamily="2" charset="2"/>
              <a:buChar char="ü"/>
            </a:pPr>
            <a:r>
              <a:rPr lang="en-IN" sz="2000" dirty="0"/>
              <a:t>Understanding user management essentials</a:t>
            </a:r>
          </a:p>
          <a:p>
            <a:pPr marL="342900" indent="-342900" algn="l">
              <a:buFont typeface="Wingdings" pitchFamily="2" charset="2"/>
              <a:buChar char="ü"/>
            </a:pPr>
            <a:endParaRPr lang="en-IN" sz="2000" dirty="0" smtClean="0"/>
          </a:p>
          <a:p>
            <a:pPr marL="342900" indent="-342900" algn="l">
              <a:buFont typeface="Wingdings" pitchFamily="2" charset="2"/>
              <a:buChar char="ü"/>
            </a:pPr>
            <a:r>
              <a:rPr lang="en-US" sz="2000" dirty="0"/>
              <a:t>Understanding users, groups and tenants</a:t>
            </a:r>
          </a:p>
          <a:p>
            <a:pPr marL="342900" indent="-342900" algn="l">
              <a:buFont typeface="Wingdings" pitchFamily="2" charset="2"/>
              <a:buChar char="ü"/>
            </a:pPr>
            <a:endParaRPr lang="en-IN" sz="2000" dirty="0" smtClean="0"/>
          </a:p>
          <a:p>
            <a:pPr marL="342900" indent="-342900" algn="l">
              <a:buFont typeface="Wingdings" pitchFamily="2" charset="2"/>
              <a:buChar char="ü"/>
            </a:pPr>
            <a:r>
              <a:rPr lang="en-IN" sz="2000" dirty="0"/>
              <a:t>Understanding memberships</a:t>
            </a:r>
          </a:p>
          <a:p>
            <a:pPr marL="342900" indent="-342900" algn="l">
              <a:buFont typeface="Wingdings" pitchFamily="2" charset="2"/>
              <a:buChar char="ü"/>
            </a:pPr>
            <a:endParaRPr lang="en-IN" sz="2000" dirty="0" smtClean="0"/>
          </a:p>
          <a:p>
            <a:pPr marL="342900" indent="-342900" algn="l">
              <a:buFont typeface="Wingdings" pitchFamily="2" charset="2"/>
              <a:buChar char="ü"/>
            </a:pPr>
            <a:r>
              <a:rPr lang="en-IN" sz="2000" dirty="0"/>
              <a:t>Understanding authentication</a:t>
            </a:r>
          </a:p>
          <a:p>
            <a:pPr marL="342900" indent="-342900" algn="l">
              <a:buFont typeface="Wingdings" pitchFamily="2" charset="2"/>
              <a:buChar char="ü"/>
            </a:pPr>
            <a:endParaRPr lang="en-IN" sz="2000" dirty="0" smtClean="0"/>
          </a:p>
          <a:p>
            <a:pPr marL="342900" indent="-342900" algn="l">
              <a:buFont typeface="Wingdings" pitchFamily="2" charset="2"/>
              <a:buChar char="ü"/>
            </a:pPr>
            <a:r>
              <a:rPr lang="en-IN" sz="2000" dirty="0"/>
              <a:t>Understanding authorizations</a:t>
            </a:r>
          </a:p>
          <a:p>
            <a:pPr marL="342900" indent="-342900" algn="l">
              <a:buFont typeface="Wingdings" pitchFamily="2" charset="2"/>
              <a:buChar char="ü"/>
            </a:pPr>
            <a:endParaRPr lang="en-IN" sz="2000" dirty="0"/>
          </a:p>
        </p:txBody>
      </p:sp>
    </p:spTree>
    <p:extLst>
      <p:ext uri="{BB962C8B-B14F-4D97-AF65-F5344CB8AC3E}">
        <p14:creationId xmlns:p14="http://schemas.microsoft.com/office/powerpoint/2010/main" val="335732281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Secure a Camunda environment</a:t>
            </a:r>
          </a:p>
        </p:txBody>
      </p:sp>
      <p:sp>
        <p:nvSpPr>
          <p:cNvPr id="5" name="Subtitle 4"/>
          <p:cNvSpPr>
            <a:spLocks noGrp="1"/>
          </p:cNvSpPr>
          <p:nvPr>
            <p:ph type="subTitle" idx="1"/>
          </p:nvPr>
        </p:nvSpPr>
        <p:spPr>
          <a:xfrm>
            <a:off x="611560" y="1412776"/>
            <a:ext cx="8352928" cy="3960440"/>
          </a:xfrm>
        </p:spPr>
        <p:txBody>
          <a:bodyPr>
            <a:normAutofit/>
          </a:bodyPr>
          <a:lstStyle/>
          <a:p>
            <a:pPr marL="342900" indent="-342900" algn="l">
              <a:buFont typeface="Wingdings" pitchFamily="2" charset="2"/>
              <a:buChar char="ü"/>
            </a:pPr>
            <a:r>
              <a:rPr lang="en-US" sz="2000" dirty="0"/>
              <a:t>Securing Camunda with authentication and </a:t>
            </a:r>
            <a:r>
              <a:rPr lang="en-US" sz="2000" dirty="0" smtClean="0"/>
              <a:t>authorizations – </a:t>
            </a:r>
            <a:r>
              <a:rPr lang="en-US" sz="2000" b="1" dirty="0" smtClean="0"/>
              <a:t>Admin Web App</a:t>
            </a:r>
            <a:endParaRPr lang="en-US" sz="2000" b="1" dirty="0"/>
          </a:p>
        </p:txBody>
      </p:sp>
      <p:pic>
        <p:nvPicPr>
          <p:cNvPr id="22530" name="Picture 2" descr="Security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3807" y="2133376"/>
            <a:ext cx="6764577" cy="468000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70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err="1"/>
              <a:t>Wildfly</a:t>
            </a:r>
            <a:r>
              <a:rPr lang="en-US" dirty="0"/>
              <a:t> Server</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1600" dirty="0"/>
              <a:t>When we start </a:t>
            </a:r>
            <a:r>
              <a:rPr lang="en-US" sz="1600" dirty="0" err="1"/>
              <a:t>wildfly</a:t>
            </a:r>
            <a:r>
              <a:rPr lang="en-US" sz="1600" dirty="0"/>
              <a:t> – it will start </a:t>
            </a:r>
            <a:r>
              <a:rPr lang="en-US" sz="1600" dirty="0" err="1"/>
              <a:t>camunda</a:t>
            </a:r>
            <a:r>
              <a:rPr lang="en-US" sz="1600" dirty="0"/>
              <a:t> Admin console and  apps in browser.</a:t>
            </a:r>
          </a:p>
          <a:p>
            <a:pPr marL="342900" indent="-342900" algn="l">
              <a:buFont typeface="Wingdings" pitchFamily="2" charset="2"/>
              <a:buChar char="ü"/>
            </a:pPr>
            <a:endParaRPr lang="en-US" sz="1000" dirty="0"/>
          </a:p>
          <a:p>
            <a:pPr marL="342900" indent="-342900" algn="l">
              <a:buFont typeface="Wingdings" pitchFamily="2" charset="2"/>
              <a:buChar char="ü"/>
            </a:pPr>
            <a:r>
              <a:rPr lang="en-US" sz="1600" dirty="0"/>
              <a:t>It will also start built-in and installed applications. – </a:t>
            </a:r>
            <a:r>
              <a:rPr lang="en-US" sz="1600" dirty="0" err="1"/>
              <a:t>tasklist</a:t>
            </a:r>
            <a:r>
              <a:rPr lang="en-US" sz="1600" dirty="0"/>
              <a:t>, cockpit and admin and user defined others</a:t>
            </a:r>
            <a:r>
              <a:rPr lang="en-US" sz="1600" dirty="0" smtClean="0"/>
              <a:t>.</a:t>
            </a:r>
          </a:p>
          <a:p>
            <a:pPr marL="342900" indent="-342900" algn="l">
              <a:buFont typeface="Wingdings" pitchFamily="2" charset="2"/>
              <a:buChar char="ü"/>
            </a:pPr>
            <a:endParaRPr lang="en-US" sz="1000" dirty="0"/>
          </a:p>
          <a:p>
            <a:pPr marL="342900" indent="-342900" algn="l">
              <a:buFont typeface="Wingdings" pitchFamily="2" charset="2"/>
              <a:buChar char="ü"/>
            </a:pPr>
            <a:r>
              <a:rPr lang="en-US" sz="1600" dirty="0"/>
              <a:t>Rest API to deploy BPM</a:t>
            </a:r>
            <a:r>
              <a:rPr lang="en-US" sz="1600" dirty="0" smtClean="0"/>
              <a:t>: </a:t>
            </a:r>
            <a:r>
              <a:rPr lang="en-US" sz="1600" dirty="0" smtClean="0">
                <a:hlinkClick r:id="rId2"/>
              </a:rPr>
              <a:t>http</a:t>
            </a:r>
            <a:r>
              <a:rPr lang="en-US" sz="1600" dirty="0">
                <a:hlinkClick r:id="rId2"/>
              </a:rPr>
              <a:t>://</a:t>
            </a:r>
            <a:r>
              <a:rPr lang="en-US" sz="1600" dirty="0" smtClean="0">
                <a:hlinkClick r:id="rId2"/>
              </a:rPr>
              <a:t>localhost:8080/engine-rest/deployment/create</a:t>
            </a:r>
            <a:endParaRPr lang="en-US" sz="1600" dirty="0" smtClean="0"/>
          </a:p>
          <a:p>
            <a:pPr algn="l"/>
            <a:endParaRPr lang="en-US" sz="1600" dirty="0"/>
          </a:p>
          <a:p>
            <a:pPr marL="342900" indent="-342900" algn="l">
              <a:buFont typeface="Wingdings" pitchFamily="2" charset="2"/>
              <a:buChar char="ü"/>
            </a:pPr>
            <a:r>
              <a:rPr lang="en-US" sz="1600" dirty="0"/>
              <a:t>If we need to deploy any application, need to keep the war file here: ..\</a:t>
            </a:r>
            <a:r>
              <a:rPr lang="en-US" sz="1600" dirty="0" err="1" smtClean="0"/>
              <a:t>camunda-bpm-wildfly</a:t>
            </a:r>
            <a:r>
              <a:rPr lang="en-US" sz="1600" dirty="0" smtClean="0"/>
              <a:t>\server\</a:t>
            </a:r>
            <a:r>
              <a:rPr lang="en-US" sz="1600" dirty="0" err="1" smtClean="0"/>
              <a:t>wildfly</a:t>
            </a:r>
            <a:r>
              <a:rPr lang="en-US" sz="1600" dirty="0" smtClean="0"/>
              <a:t>-\standalone\deployments</a:t>
            </a:r>
            <a:endParaRPr lang="en-IN" sz="1600" dirty="0"/>
          </a:p>
        </p:txBody>
      </p:sp>
    </p:spTree>
    <p:extLst>
      <p:ext uri="{BB962C8B-B14F-4D97-AF65-F5344CB8AC3E}">
        <p14:creationId xmlns:p14="http://schemas.microsoft.com/office/powerpoint/2010/main" val="120651749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Secure a Camunda environment</a:t>
            </a:r>
          </a:p>
        </p:txBody>
      </p:sp>
      <p:sp>
        <p:nvSpPr>
          <p:cNvPr id="5" name="Subtitle 4"/>
          <p:cNvSpPr>
            <a:spLocks noGrp="1"/>
          </p:cNvSpPr>
          <p:nvPr>
            <p:ph type="subTitle" idx="1"/>
          </p:nvPr>
        </p:nvSpPr>
        <p:spPr>
          <a:xfrm>
            <a:off x="611560" y="1412776"/>
            <a:ext cx="8352928" cy="3960440"/>
          </a:xfrm>
        </p:spPr>
        <p:txBody>
          <a:bodyPr>
            <a:normAutofit/>
          </a:bodyPr>
          <a:lstStyle/>
          <a:p>
            <a:pPr marL="342900" indent="-342900" algn="l">
              <a:buFont typeface="Wingdings" pitchFamily="2" charset="2"/>
              <a:buChar char="ü"/>
            </a:pPr>
            <a:r>
              <a:rPr lang="en-US" sz="2000" dirty="0"/>
              <a:t>Securing </a:t>
            </a:r>
            <a:r>
              <a:rPr lang="en-US" sz="2000" dirty="0" err="1"/>
              <a:t>Camunda's</a:t>
            </a:r>
            <a:r>
              <a:rPr lang="en-US" sz="2000" dirty="0"/>
              <a:t> REST </a:t>
            </a:r>
            <a:r>
              <a:rPr lang="en-US" sz="2000" dirty="0" smtClean="0"/>
              <a:t>API – </a:t>
            </a:r>
            <a:r>
              <a:rPr lang="en-US" sz="2000" b="1" dirty="0" smtClean="0"/>
              <a:t>Spring Security</a:t>
            </a:r>
          </a:p>
          <a:p>
            <a:pPr marL="342900" indent="-342900" algn="l">
              <a:buFont typeface="Wingdings" pitchFamily="2" charset="2"/>
              <a:buChar char="ü"/>
            </a:pPr>
            <a:endParaRPr lang="en-US" sz="2000" dirty="0"/>
          </a:p>
          <a:p>
            <a:pPr marL="800100" lvl="1" indent="-342900" algn="l">
              <a:buFont typeface="Wingdings" pitchFamily="2" charset="2"/>
              <a:buChar char="ü"/>
            </a:pPr>
            <a:r>
              <a:rPr lang="en-US" sz="1600" dirty="0" smtClean="0"/>
              <a:t>Enable at </a:t>
            </a:r>
            <a:r>
              <a:rPr lang="en-US" sz="1600" dirty="0"/>
              <a:t>least </a:t>
            </a:r>
            <a:r>
              <a:rPr lang="en-US" sz="1600" b="1" dirty="0"/>
              <a:t>Basic Authentication</a:t>
            </a:r>
            <a:r>
              <a:rPr lang="en-US" sz="1600" dirty="0"/>
              <a:t> for the </a:t>
            </a:r>
            <a:r>
              <a:rPr lang="en-US" sz="1600" b="1" dirty="0"/>
              <a:t>REST API</a:t>
            </a:r>
            <a:r>
              <a:rPr lang="en-US" sz="1600" dirty="0"/>
              <a:t> by adjusting the </a:t>
            </a:r>
            <a:r>
              <a:rPr lang="en-US" sz="1600" dirty="0" smtClean="0"/>
              <a:t>spring-security </a:t>
            </a:r>
            <a:r>
              <a:rPr lang="en-US" sz="1600" dirty="0" err="1" smtClean="0"/>
              <a:t>url</a:t>
            </a:r>
            <a:r>
              <a:rPr lang="en-US" sz="1600" dirty="0" smtClean="0"/>
              <a:t> patterns. </a:t>
            </a:r>
          </a:p>
          <a:p>
            <a:pPr marL="800100" lvl="1" indent="-342900" algn="l">
              <a:buFont typeface="Wingdings" pitchFamily="2" charset="2"/>
              <a:buChar char="ü"/>
            </a:pPr>
            <a:endParaRPr lang="en-US" sz="1600" dirty="0" smtClean="0"/>
          </a:p>
          <a:p>
            <a:pPr marL="800100" lvl="1" indent="-342900" algn="l">
              <a:buFont typeface="Wingdings" pitchFamily="2" charset="2"/>
              <a:buChar char="ü"/>
            </a:pPr>
            <a:r>
              <a:rPr lang="en-US" sz="1600" dirty="0" smtClean="0"/>
              <a:t>Default </a:t>
            </a:r>
            <a:r>
              <a:rPr lang="en-US" sz="1600" dirty="0" err="1" smtClean="0"/>
              <a:t>ProcessEngineAuthenticationFilter</a:t>
            </a:r>
            <a:r>
              <a:rPr lang="en-US" sz="1600" dirty="0"/>
              <a:t> authenticates the user with HTTP Basic Auth. </a:t>
            </a:r>
            <a:endParaRPr lang="en-US" sz="1600" dirty="0" smtClean="0"/>
          </a:p>
          <a:p>
            <a:pPr marL="800100" lvl="1" indent="-342900" algn="l">
              <a:buFont typeface="Wingdings" pitchFamily="2" charset="2"/>
              <a:buChar char="ü"/>
            </a:pPr>
            <a:endParaRPr lang="en-US" sz="1600" dirty="0" smtClean="0"/>
          </a:p>
          <a:p>
            <a:pPr marL="800100" lvl="1" indent="-342900" algn="l">
              <a:buFont typeface="Wingdings" pitchFamily="2" charset="2"/>
              <a:buChar char="ü"/>
            </a:pPr>
            <a:r>
              <a:rPr lang="en-US" sz="1600" dirty="0" smtClean="0"/>
              <a:t>It </a:t>
            </a:r>
            <a:r>
              <a:rPr lang="en-US" sz="1600" dirty="0"/>
              <a:t>makes use of the </a:t>
            </a:r>
            <a:r>
              <a:rPr lang="en-US" sz="1600" dirty="0" err="1"/>
              <a:t>IdentityService</a:t>
            </a:r>
            <a:r>
              <a:rPr lang="en-US" sz="1600" dirty="0"/>
              <a:t> to check the user's password and to load </a:t>
            </a:r>
            <a:r>
              <a:rPr lang="en-US" sz="1600" b="1" dirty="0"/>
              <a:t>group</a:t>
            </a:r>
            <a:r>
              <a:rPr lang="en-US" sz="1600" dirty="0"/>
              <a:t> and </a:t>
            </a:r>
            <a:r>
              <a:rPr lang="en-US" sz="1600" b="1" dirty="0"/>
              <a:t>tenant</a:t>
            </a:r>
            <a:r>
              <a:rPr lang="en-US" sz="1600" dirty="0"/>
              <a:t> memberships for that user. </a:t>
            </a:r>
            <a:endParaRPr lang="en-US" sz="1600" dirty="0" smtClean="0"/>
          </a:p>
          <a:p>
            <a:pPr marL="800100" lvl="1" indent="-342900" algn="l">
              <a:buFont typeface="Wingdings" pitchFamily="2" charset="2"/>
              <a:buChar char="ü"/>
            </a:pPr>
            <a:endParaRPr lang="en-US" sz="1600" dirty="0" smtClean="0"/>
          </a:p>
          <a:p>
            <a:pPr marL="800100" lvl="1" indent="-342900" algn="l">
              <a:buFont typeface="Wingdings" pitchFamily="2" charset="2"/>
              <a:buChar char="ü"/>
            </a:pPr>
            <a:r>
              <a:rPr lang="en-US" sz="1600" dirty="0" smtClean="0"/>
              <a:t>If </a:t>
            </a:r>
            <a:r>
              <a:rPr lang="en-US" sz="1600" dirty="0"/>
              <a:t>that was successful, it sets the user as authenticated for the current thread via the Java API.</a:t>
            </a:r>
          </a:p>
        </p:txBody>
      </p:sp>
    </p:spTree>
    <p:extLst>
      <p:ext uri="{BB962C8B-B14F-4D97-AF65-F5344CB8AC3E}">
        <p14:creationId xmlns:p14="http://schemas.microsoft.com/office/powerpoint/2010/main" val="40107287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algn="ctr"/>
            <a:r>
              <a:rPr lang="en-IN" sz="4000" dirty="0"/>
              <a:t>Secure a Camunda environment</a:t>
            </a:r>
          </a:p>
        </p:txBody>
      </p:sp>
      <p:sp>
        <p:nvSpPr>
          <p:cNvPr id="5" name="Subtitle 4"/>
          <p:cNvSpPr>
            <a:spLocks noGrp="1"/>
          </p:cNvSpPr>
          <p:nvPr>
            <p:ph type="subTitle" idx="1"/>
          </p:nvPr>
        </p:nvSpPr>
        <p:spPr>
          <a:xfrm>
            <a:off x="611560" y="1412776"/>
            <a:ext cx="8352928" cy="3960440"/>
          </a:xfrm>
        </p:spPr>
        <p:txBody>
          <a:bodyPr>
            <a:normAutofit/>
          </a:bodyPr>
          <a:lstStyle/>
          <a:p>
            <a:pPr marL="342900" indent="-342900" algn="l">
              <a:buFont typeface="Wingdings" pitchFamily="2" charset="2"/>
              <a:buChar char="ü"/>
            </a:pPr>
            <a:r>
              <a:rPr lang="en-US" sz="2000" dirty="0"/>
              <a:t>Securing </a:t>
            </a:r>
            <a:r>
              <a:rPr lang="en-US" sz="2000" dirty="0" err="1"/>
              <a:t>Camunda's</a:t>
            </a:r>
            <a:r>
              <a:rPr lang="en-US" sz="2000" dirty="0"/>
              <a:t> web applications</a:t>
            </a:r>
          </a:p>
          <a:p>
            <a:pPr marL="800100" lvl="1" indent="-342900" algn="l">
              <a:buFont typeface="Wingdings" pitchFamily="2" charset="2"/>
              <a:buChar char="ü"/>
            </a:pPr>
            <a:r>
              <a:rPr lang="en-US" sz="1600" dirty="0"/>
              <a:t>The Camunda web applications (Tasklist, Cockpit, Admin) have by default a form based authentication turned on. </a:t>
            </a:r>
            <a:endParaRPr lang="en-US" sz="1600" dirty="0" smtClean="0"/>
          </a:p>
          <a:p>
            <a:pPr marL="800100" lvl="1" indent="-342900" algn="l">
              <a:buFont typeface="Wingdings" pitchFamily="2" charset="2"/>
              <a:buChar char="ü"/>
            </a:pPr>
            <a:r>
              <a:rPr lang="en-US" sz="1600" dirty="0" smtClean="0"/>
              <a:t>There </a:t>
            </a:r>
            <a:r>
              <a:rPr lang="en-US" sz="1600" dirty="0"/>
              <a:t>is no further need for changing any configuration when going into </a:t>
            </a:r>
            <a:r>
              <a:rPr lang="en-US" sz="1600" dirty="0" smtClean="0"/>
              <a:t>production</a:t>
            </a:r>
          </a:p>
          <a:p>
            <a:pPr marL="800100" lvl="1" indent="-342900" algn="l">
              <a:buFont typeface="Wingdings" pitchFamily="2" charset="2"/>
              <a:buChar char="ü"/>
            </a:pPr>
            <a:endParaRPr lang="en-US" sz="1600" dirty="0"/>
          </a:p>
          <a:p>
            <a:pPr marL="342900" indent="-342900" algn="l">
              <a:buFont typeface="Wingdings" pitchFamily="2" charset="2"/>
              <a:buChar char="ü"/>
            </a:pPr>
            <a:r>
              <a:rPr lang="en-US" sz="2000" dirty="0"/>
              <a:t>Supporting single sign-on (SSO</a:t>
            </a:r>
            <a:r>
              <a:rPr lang="en-US" sz="2000" dirty="0" smtClean="0"/>
              <a:t>) – Spring Security</a:t>
            </a:r>
          </a:p>
          <a:p>
            <a:pPr marL="800100" lvl="1" indent="-342900" algn="l">
              <a:buFont typeface="Wingdings" pitchFamily="2" charset="2"/>
              <a:buChar char="ü"/>
            </a:pPr>
            <a:r>
              <a:rPr lang="en-US" sz="1600" dirty="0" smtClean="0"/>
              <a:t>To implement </a:t>
            </a:r>
            <a:r>
              <a:rPr lang="en-US" sz="1600" dirty="0"/>
              <a:t>SSO by making use </a:t>
            </a:r>
            <a:r>
              <a:rPr lang="en-US" sz="1600" dirty="0" smtClean="0"/>
              <a:t>of the </a:t>
            </a:r>
            <a:r>
              <a:rPr lang="en-US" sz="1600" dirty="0" err="1" smtClean="0">
                <a:hlinkClick r:id="rId2"/>
              </a:rPr>
              <a:t>ContainerBasedAuthenticationFilter</a:t>
            </a:r>
            <a:r>
              <a:rPr lang="en-US" sz="1600" dirty="0"/>
              <a:t>. </a:t>
            </a:r>
            <a:endParaRPr lang="en-US" sz="1600" dirty="0" smtClean="0"/>
          </a:p>
          <a:p>
            <a:pPr marL="800100" lvl="1" indent="-342900" algn="l">
              <a:buFont typeface="Wingdings" pitchFamily="2" charset="2"/>
              <a:buChar char="ü"/>
            </a:pPr>
            <a:r>
              <a:rPr lang="en-US" sz="1600" dirty="0" smtClean="0"/>
              <a:t>This </a:t>
            </a:r>
            <a:r>
              <a:rPr lang="en-US" sz="1600" dirty="0"/>
              <a:t>means that you do not need to replace the existing </a:t>
            </a:r>
            <a:r>
              <a:rPr lang="en-US" sz="1600" b="1" dirty="0" err="1"/>
              <a:t>AuthenticationFilter</a:t>
            </a:r>
            <a:r>
              <a:rPr lang="en-US" sz="1600" dirty="0"/>
              <a:t> by a custom one anymore, but you only need to add the </a:t>
            </a:r>
            <a:r>
              <a:rPr lang="en-US" sz="1600" b="1" dirty="0" err="1"/>
              <a:t>ContainerBasedAuthenticationFilter</a:t>
            </a:r>
            <a:r>
              <a:rPr lang="en-US" sz="1600" dirty="0"/>
              <a:t> that ships with the product and implement a custom </a:t>
            </a:r>
            <a:r>
              <a:rPr lang="en-US" sz="1600" b="1" dirty="0" err="1"/>
              <a:t>AuthenticationProvider</a:t>
            </a:r>
            <a:r>
              <a:rPr lang="en-US" sz="1600" dirty="0"/>
              <a:t> if required.</a:t>
            </a:r>
          </a:p>
        </p:txBody>
      </p:sp>
    </p:spTree>
    <p:extLst>
      <p:ext uri="{BB962C8B-B14F-4D97-AF65-F5344CB8AC3E}">
        <p14:creationId xmlns:p14="http://schemas.microsoft.com/office/powerpoint/2010/main" val="39334125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6</a:t>
            </a:r>
            <a:br>
              <a:rPr lang="en-IN" dirty="0"/>
            </a:br>
            <a:r>
              <a:rPr lang="en-IN" sz="2700" dirty="0" smtClean="0"/>
              <a:t>(</a:t>
            </a:r>
            <a:r>
              <a:rPr lang="en-US" sz="2800" dirty="0"/>
              <a:t>Sizing &amp; Performance</a:t>
            </a:r>
            <a:r>
              <a:rPr lang="en-IN" sz="2700" dirty="0" smtClean="0"/>
              <a:t>)</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Sizing &amp; Performance</a:t>
            </a:r>
          </a:p>
          <a:p>
            <a:pPr marL="800100" lvl="1" indent="-342900" algn="l">
              <a:buFont typeface="Wingdings" pitchFamily="2" charset="2"/>
              <a:buChar char="ü"/>
            </a:pPr>
            <a:r>
              <a:rPr lang="en-US" sz="1600" dirty="0"/>
              <a:t>Describe the factors that affect the performance of </a:t>
            </a:r>
            <a:r>
              <a:rPr lang="en-US" sz="1600" dirty="0" smtClean="0"/>
              <a:t>Camunda</a:t>
            </a:r>
          </a:p>
          <a:p>
            <a:pPr marL="1257300" lvl="2" indent="-342900" algn="l">
              <a:buFont typeface="Wingdings" pitchFamily="2" charset="2"/>
              <a:buChar char="ü"/>
            </a:pPr>
            <a:r>
              <a:rPr lang="en-US" sz="1400" dirty="0">
                <a:hlinkClick r:id="rId2"/>
              </a:rPr>
              <a:t>https://docs.camunda.io/docs/components/best-practices/architecture/sizing-your-environment-c7</a:t>
            </a:r>
            <a:r>
              <a:rPr lang="en-US" sz="1400" dirty="0" smtClean="0">
                <a:hlinkClick r:id="rId2"/>
              </a:rPr>
              <a:t>/</a:t>
            </a:r>
            <a:endParaRPr lang="en-US" sz="1400" dirty="0"/>
          </a:p>
          <a:p>
            <a:pPr marL="800100" lvl="1" indent="-342900" algn="l">
              <a:buFont typeface="Wingdings" pitchFamily="2" charset="2"/>
              <a:buChar char="ü"/>
            </a:pPr>
            <a:r>
              <a:rPr lang="en-US" sz="1600" dirty="0"/>
              <a:t>Size a Camunda environment</a:t>
            </a:r>
          </a:p>
          <a:p>
            <a:pPr marL="800100" lvl="1" indent="-342900" algn="l">
              <a:buFont typeface="Wingdings" pitchFamily="2" charset="2"/>
              <a:buChar char="ü"/>
            </a:pPr>
            <a:r>
              <a:rPr lang="en-US" sz="1600" dirty="0"/>
              <a:t>Tune a Camunda environment for </a:t>
            </a:r>
            <a:r>
              <a:rPr lang="en-US" sz="1600" dirty="0" smtClean="0"/>
              <a:t>performance</a:t>
            </a:r>
          </a:p>
          <a:p>
            <a:pPr marL="1257300" lvl="2" indent="-342900" algn="l">
              <a:buFont typeface="Wingdings" pitchFamily="2" charset="2"/>
              <a:buChar char="ü"/>
            </a:pPr>
            <a:r>
              <a:rPr lang="en-IN" sz="1000" dirty="0">
                <a:hlinkClick r:id="rId3"/>
              </a:rPr>
              <a:t>https://docs.camunda.io/docs/components/best-practices/operations/performance-tuning-camunda-c7</a:t>
            </a:r>
            <a:r>
              <a:rPr lang="en-IN" sz="1000" dirty="0" smtClean="0">
                <a:hlinkClick r:id="rId3"/>
              </a:rPr>
              <a:t>/</a:t>
            </a:r>
            <a:endParaRPr lang="en-IN" sz="1000" dirty="0" smtClean="0"/>
          </a:p>
          <a:p>
            <a:pPr marL="1257300" lvl="2" indent="-342900" algn="l">
              <a:buFont typeface="Wingdings" pitchFamily="2" charset="2"/>
              <a:buChar char="ü"/>
            </a:pPr>
            <a:endParaRPr lang="en-IN" sz="1000" dirty="0"/>
          </a:p>
        </p:txBody>
      </p:sp>
    </p:spTree>
    <p:extLst>
      <p:ext uri="{BB962C8B-B14F-4D97-AF65-F5344CB8AC3E}">
        <p14:creationId xmlns:p14="http://schemas.microsoft.com/office/powerpoint/2010/main" val="107214214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7</a:t>
            </a:r>
            <a:r>
              <a:rPr lang="en-IN" dirty="0"/>
              <a:t/>
            </a:r>
            <a:br>
              <a:rPr lang="en-IN" dirty="0"/>
            </a:br>
            <a:r>
              <a:rPr lang="en-IN" sz="2700" dirty="0" smtClean="0"/>
              <a:t>(</a:t>
            </a:r>
            <a:r>
              <a:rPr lang="en-US" sz="2800" dirty="0" smtClean="0"/>
              <a:t>Manage </a:t>
            </a:r>
            <a:r>
              <a:rPr lang="en-US" sz="2800" dirty="0"/>
              <a:t>Environments</a:t>
            </a:r>
            <a:r>
              <a:rPr lang="en-IN" sz="2700" dirty="0" smtClean="0"/>
              <a:t>)</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Managing </a:t>
            </a:r>
            <a:r>
              <a:rPr lang="en-US" sz="2000" dirty="0" smtClean="0"/>
              <a:t>Environments</a:t>
            </a:r>
          </a:p>
          <a:p>
            <a:pPr marL="800100" lvl="1" indent="-342900" algn="l">
              <a:buFont typeface="Wingdings" pitchFamily="2" charset="2"/>
              <a:buChar char="ü"/>
            </a:pPr>
            <a:r>
              <a:rPr lang="en-US" sz="1600" dirty="0" smtClean="0"/>
              <a:t>Configure </a:t>
            </a:r>
            <a:r>
              <a:rPr lang="en-US" sz="1600" dirty="0"/>
              <a:t>monitoring for a Camunda environment</a:t>
            </a:r>
          </a:p>
          <a:p>
            <a:pPr marL="800100" lvl="1" indent="-342900" algn="l">
              <a:buFont typeface="Wingdings" pitchFamily="2" charset="2"/>
              <a:buChar char="ü"/>
            </a:pPr>
            <a:r>
              <a:rPr lang="en-US" sz="1600" dirty="0"/>
              <a:t>Describe the versioning </a:t>
            </a:r>
            <a:r>
              <a:rPr lang="en-US" sz="1600" dirty="0" err="1"/>
              <a:t>behaviour</a:t>
            </a:r>
            <a:r>
              <a:rPr lang="en-US" sz="1600" dirty="0"/>
              <a:t> of Camunda</a:t>
            </a:r>
          </a:p>
          <a:p>
            <a:pPr marL="800100" lvl="1" indent="-342900" algn="l">
              <a:buFont typeface="Wingdings" pitchFamily="2" charset="2"/>
              <a:buChar char="ü"/>
            </a:pPr>
            <a:r>
              <a:rPr lang="en-US" sz="1600" dirty="0"/>
              <a:t>Backup &amp; restore a Camunda environment</a:t>
            </a:r>
            <a:endParaRPr lang="en-IN" sz="800" dirty="0"/>
          </a:p>
        </p:txBody>
      </p:sp>
    </p:spTree>
    <p:extLst>
      <p:ext uri="{BB962C8B-B14F-4D97-AF65-F5344CB8AC3E}">
        <p14:creationId xmlns:p14="http://schemas.microsoft.com/office/powerpoint/2010/main" val="395917149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Best Practices</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800" dirty="0">
                <a:hlinkClick r:id="rId2"/>
              </a:rPr>
              <a:t>https://docs.camunda.io/docs/components/best-practices/best-practices-overview</a:t>
            </a:r>
            <a:r>
              <a:rPr lang="en-IN" sz="2800" dirty="0" smtClean="0">
                <a:hlinkClick r:id="rId2"/>
              </a:rPr>
              <a:t>/</a:t>
            </a:r>
            <a:endParaRPr lang="en-IN" sz="2800" dirty="0" smtClean="0"/>
          </a:p>
          <a:p>
            <a:pPr marL="342900" indent="-342900" algn="l">
              <a:buFont typeface="Wingdings" pitchFamily="2" charset="2"/>
              <a:buChar char="ü"/>
            </a:pPr>
            <a:endParaRPr lang="en-IN" sz="2800" dirty="0"/>
          </a:p>
        </p:txBody>
      </p:sp>
    </p:spTree>
    <p:extLst>
      <p:ext uri="{BB962C8B-B14F-4D97-AF65-F5344CB8AC3E}">
        <p14:creationId xmlns:p14="http://schemas.microsoft.com/office/powerpoint/2010/main" val="334470196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sz="2700" dirty="0" smtClean="0"/>
              <a:t>Assessment</a:t>
            </a:r>
            <a:endParaRPr lang="en-IN" sz="2700" dirty="0"/>
          </a:p>
        </p:txBody>
      </p:sp>
      <p:sp>
        <p:nvSpPr>
          <p:cNvPr id="5" name="Subtitle 4"/>
          <p:cNvSpPr>
            <a:spLocks noGrp="1"/>
          </p:cNvSpPr>
          <p:nvPr>
            <p:ph type="subTitle" idx="1"/>
          </p:nvPr>
        </p:nvSpPr>
        <p:spPr>
          <a:xfrm>
            <a:off x="539552" y="1412777"/>
            <a:ext cx="8424936" cy="4320480"/>
          </a:xfrm>
        </p:spPr>
        <p:txBody>
          <a:bodyPr>
            <a:normAutofit fontScale="25000" lnSpcReduction="20000"/>
          </a:bodyPr>
          <a:lstStyle/>
          <a:p>
            <a:pPr marL="342900" indent="-342900" algn="l">
              <a:buFont typeface="Wingdings" pitchFamily="2" charset="2"/>
              <a:buChar char="ü"/>
            </a:pPr>
            <a:r>
              <a:rPr lang="en-US" sz="2800" dirty="0"/>
              <a:t>request for new connection (customer)</a:t>
            </a:r>
          </a:p>
          <a:p>
            <a:pPr marL="342900" indent="-342900" algn="l">
              <a:buFont typeface="Wingdings" pitchFamily="2" charset="2"/>
              <a:buChar char="ü"/>
            </a:pPr>
            <a:r>
              <a:rPr lang="en-US" sz="2800" dirty="0"/>
              <a:t>	- online form </a:t>
            </a:r>
            <a:r>
              <a:rPr lang="en-US" sz="2800" dirty="0" err="1"/>
              <a:t>fillup</a:t>
            </a:r>
            <a:r>
              <a:rPr lang="en-US" sz="2800" dirty="0"/>
              <a:t> (name, address, mobile, plan)</a:t>
            </a:r>
          </a:p>
          <a:p>
            <a:pPr marL="342900" indent="-342900" algn="l">
              <a:buFont typeface="Wingdings" pitchFamily="2" charset="2"/>
              <a:buChar char="ü"/>
            </a:pPr>
            <a:r>
              <a:rPr lang="en-US" sz="2800" dirty="0"/>
              <a:t>	- submitted to BB Provider</a:t>
            </a:r>
          </a:p>
          <a:p>
            <a:pPr marL="342900" indent="-342900" algn="l">
              <a:buFont typeface="Wingdings" pitchFamily="2" charset="2"/>
              <a:buChar char="ü"/>
            </a:pPr>
            <a:r>
              <a:rPr lang="en-US" sz="2800" dirty="0"/>
              <a:t>	- timeout - 2 days, after 2 days, it will be escalated to higher </a:t>
            </a:r>
            <a:r>
              <a:rPr lang="en-US" sz="2800" dirty="0" err="1"/>
              <a:t>mgmt</a:t>
            </a:r>
            <a:endParaRPr lang="en-US" sz="2800" dirty="0"/>
          </a:p>
          <a:p>
            <a:pPr marL="342900" indent="-342900" algn="l">
              <a:buFont typeface="Wingdings" pitchFamily="2" charset="2"/>
              <a:buChar char="ü"/>
            </a:pPr>
            <a:r>
              <a:rPr lang="en-US" sz="2800" dirty="0"/>
              <a:t>	</a:t>
            </a:r>
          </a:p>
          <a:p>
            <a:pPr marL="342900" indent="-342900" algn="l">
              <a:buFont typeface="Wingdings" pitchFamily="2" charset="2"/>
              <a:buChar char="ü"/>
            </a:pPr>
            <a:r>
              <a:rPr lang="en-US" sz="2800" dirty="0"/>
              <a:t>registration of customer (account/operation)</a:t>
            </a:r>
          </a:p>
          <a:p>
            <a:pPr marL="342900" indent="-342900" algn="l">
              <a:buFont typeface="Wingdings" pitchFamily="2" charset="2"/>
              <a:buChar char="ü"/>
            </a:pPr>
            <a:r>
              <a:rPr lang="en-US" sz="2800" dirty="0"/>
              <a:t>	- create account (name, address, mobile, plan)</a:t>
            </a:r>
          </a:p>
          <a:p>
            <a:pPr marL="342900" indent="-342900" algn="l">
              <a:buFont typeface="Wingdings" pitchFamily="2" charset="2"/>
              <a:buChar char="ü"/>
            </a:pPr>
            <a:r>
              <a:rPr lang="en-US" sz="2800" dirty="0"/>
              <a:t>	- select a plan (list of plans)</a:t>
            </a:r>
          </a:p>
          <a:p>
            <a:pPr marL="342900" indent="-342900" algn="l">
              <a:buFont typeface="Wingdings" pitchFamily="2" charset="2"/>
              <a:buChar char="ü"/>
            </a:pPr>
            <a:r>
              <a:rPr lang="en-US" sz="2800" dirty="0"/>
              <a:t>	- payment</a:t>
            </a:r>
          </a:p>
          <a:p>
            <a:pPr marL="342900" indent="-342900" algn="l">
              <a:buFont typeface="Wingdings" pitchFamily="2" charset="2"/>
              <a:buChar char="ü"/>
            </a:pPr>
            <a:r>
              <a:rPr lang="en-US" sz="2800" dirty="0"/>
              <a:t>		- cash</a:t>
            </a:r>
          </a:p>
          <a:p>
            <a:pPr marL="342900" indent="-342900" algn="l">
              <a:buFont typeface="Wingdings" pitchFamily="2" charset="2"/>
              <a:buChar char="ü"/>
            </a:pPr>
            <a:r>
              <a:rPr lang="en-US" sz="2800" dirty="0"/>
              <a:t>		- online</a:t>
            </a:r>
          </a:p>
          <a:p>
            <a:pPr marL="342900" indent="-342900" algn="l">
              <a:buFont typeface="Wingdings" pitchFamily="2" charset="2"/>
              <a:buChar char="ü"/>
            </a:pPr>
            <a:r>
              <a:rPr lang="en-US" sz="2800" dirty="0"/>
              <a:t>	- payment </a:t>
            </a:r>
            <a:r>
              <a:rPr lang="en-US" sz="2800" dirty="0" err="1"/>
              <a:t>recvd</a:t>
            </a:r>
            <a:endParaRPr lang="en-US" sz="2800" dirty="0"/>
          </a:p>
          <a:p>
            <a:pPr marL="342900" indent="-342900" algn="l">
              <a:buFont typeface="Wingdings" pitchFamily="2" charset="2"/>
              <a:buChar char="ü"/>
            </a:pPr>
            <a:r>
              <a:rPr lang="en-US" sz="2800" dirty="0"/>
              <a:t>	- registration completed</a:t>
            </a:r>
          </a:p>
          <a:p>
            <a:pPr marL="342900" indent="-342900" algn="l">
              <a:buFont typeface="Wingdings" pitchFamily="2" charset="2"/>
              <a:buChar char="ü"/>
            </a:pPr>
            <a:r>
              <a:rPr lang="en-US" sz="2800" dirty="0"/>
              <a:t>	- timeout - 1 day, after 1 day, it will be escalated to higher </a:t>
            </a:r>
            <a:r>
              <a:rPr lang="en-US" sz="2800" dirty="0" err="1"/>
              <a:t>mgmt</a:t>
            </a:r>
            <a:endParaRPr lang="en-US" sz="2800" dirty="0"/>
          </a:p>
          <a:p>
            <a:pPr marL="342900" indent="-342900" algn="l">
              <a:buFont typeface="Wingdings" pitchFamily="2" charset="2"/>
              <a:buChar char="ü"/>
            </a:pPr>
            <a:r>
              <a:rPr lang="en-US" sz="2800" dirty="0"/>
              <a:t>	</a:t>
            </a:r>
          </a:p>
          <a:p>
            <a:pPr marL="342900" indent="-342900" algn="l">
              <a:buFont typeface="Wingdings" pitchFamily="2" charset="2"/>
              <a:buChar char="ü"/>
            </a:pPr>
            <a:r>
              <a:rPr lang="en-US" sz="2800" dirty="0"/>
              <a:t>installation (implementation/operation)</a:t>
            </a:r>
          </a:p>
          <a:p>
            <a:pPr marL="342900" indent="-342900" algn="l">
              <a:buFont typeface="Wingdings" pitchFamily="2" charset="2"/>
              <a:buChar char="ü"/>
            </a:pPr>
            <a:r>
              <a:rPr lang="en-US" sz="2800" dirty="0"/>
              <a:t>	- get notification</a:t>
            </a:r>
          </a:p>
          <a:p>
            <a:pPr marL="342900" indent="-342900" algn="l">
              <a:buFont typeface="Wingdings" pitchFamily="2" charset="2"/>
              <a:buChar char="ü"/>
            </a:pPr>
            <a:r>
              <a:rPr lang="en-US" sz="2800" dirty="0"/>
              <a:t>	- get account info</a:t>
            </a:r>
          </a:p>
          <a:p>
            <a:pPr marL="342900" indent="-342900" algn="l">
              <a:buFont typeface="Wingdings" pitchFamily="2" charset="2"/>
              <a:buChar char="ü"/>
            </a:pPr>
            <a:r>
              <a:rPr lang="en-US" sz="2800" dirty="0"/>
              <a:t>	- manually install (LAN, BB, FIBER, Wireless Fiber)</a:t>
            </a:r>
          </a:p>
          <a:p>
            <a:pPr marL="342900" indent="-342900" algn="l">
              <a:buFont typeface="Wingdings" pitchFamily="2" charset="2"/>
              <a:buChar char="ü"/>
            </a:pPr>
            <a:r>
              <a:rPr lang="en-US" sz="2800" dirty="0"/>
              <a:t>	- setup with laptop/desktop/mobile/</a:t>
            </a:r>
            <a:r>
              <a:rPr lang="en-US" sz="2800" dirty="0" err="1"/>
              <a:t>tv</a:t>
            </a:r>
            <a:r>
              <a:rPr lang="en-US" sz="2800" dirty="0"/>
              <a:t>/</a:t>
            </a:r>
          </a:p>
          <a:p>
            <a:pPr marL="342900" indent="-342900" algn="l">
              <a:buFont typeface="Wingdings" pitchFamily="2" charset="2"/>
              <a:buChar char="ü"/>
            </a:pPr>
            <a:r>
              <a:rPr lang="en-US" sz="2800" dirty="0"/>
              <a:t>	- installation done</a:t>
            </a:r>
          </a:p>
          <a:p>
            <a:pPr marL="342900" indent="-342900" algn="l">
              <a:buFont typeface="Wingdings" pitchFamily="2" charset="2"/>
              <a:buChar char="ü"/>
            </a:pPr>
            <a:r>
              <a:rPr lang="en-US" sz="2800" dirty="0"/>
              <a:t>	- call us directly (solve </a:t>
            </a:r>
            <a:r>
              <a:rPr lang="en-US" sz="2800" dirty="0" err="1"/>
              <a:t>immidiately</a:t>
            </a:r>
            <a:r>
              <a:rPr lang="en-US" sz="2800" dirty="0"/>
              <a:t>) - 7 days</a:t>
            </a:r>
          </a:p>
          <a:p>
            <a:pPr marL="342900" indent="-342900" algn="l">
              <a:buFont typeface="Wingdings" pitchFamily="2" charset="2"/>
              <a:buChar char="ü"/>
            </a:pPr>
            <a:r>
              <a:rPr lang="en-US" sz="2800" dirty="0"/>
              <a:t>	- after 7 days, call customer care and raise a ticket</a:t>
            </a:r>
          </a:p>
          <a:p>
            <a:pPr marL="342900" indent="-342900" algn="l">
              <a:buFont typeface="Wingdings" pitchFamily="2" charset="2"/>
              <a:buChar char="ü"/>
            </a:pPr>
            <a:r>
              <a:rPr lang="en-US" sz="2800" dirty="0"/>
              <a:t>	- timeout - 2 day, after 2 day, it will be escalated to higher </a:t>
            </a:r>
            <a:r>
              <a:rPr lang="en-US" sz="2800" dirty="0" err="1"/>
              <a:t>mgmt</a:t>
            </a:r>
            <a:endParaRPr lang="en-US" sz="2800" dirty="0"/>
          </a:p>
          <a:p>
            <a:pPr marL="342900" indent="-342900" algn="l">
              <a:buFont typeface="Wingdings" pitchFamily="2" charset="2"/>
              <a:buChar char="ü"/>
            </a:pPr>
            <a:r>
              <a:rPr lang="en-US" sz="2800" dirty="0"/>
              <a:t>	</a:t>
            </a:r>
          </a:p>
          <a:p>
            <a:pPr marL="342900" indent="-342900" algn="l">
              <a:buFont typeface="Wingdings" pitchFamily="2" charset="2"/>
              <a:buChar char="ü"/>
            </a:pPr>
            <a:r>
              <a:rPr lang="en-US" sz="2800" dirty="0"/>
              <a:t>monthly/periodically payment </a:t>
            </a:r>
          </a:p>
          <a:p>
            <a:pPr marL="342900" indent="-342900" algn="l">
              <a:buFont typeface="Wingdings" pitchFamily="2" charset="2"/>
              <a:buChar char="ü"/>
            </a:pPr>
            <a:r>
              <a:rPr lang="en-US" sz="2800" dirty="0"/>
              <a:t>	- notification is automated via online, email, message, calls </a:t>
            </a:r>
          </a:p>
          <a:p>
            <a:pPr marL="342900" indent="-342900" algn="l">
              <a:buFont typeface="Wingdings" pitchFamily="2" charset="2"/>
              <a:buChar char="ü"/>
            </a:pPr>
            <a:r>
              <a:rPr lang="en-US" sz="2800" dirty="0"/>
              <a:t>	- payment</a:t>
            </a:r>
          </a:p>
          <a:p>
            <a:pPr marL="342900" indent="-342900" algn="l">
              <a:buFont typeface="Wingdings" pitchFamily="2" charset="2"/>
              <a:buChar char="ü"/>
            </a:pPr>
            <a:r>
              <a:rPr lang="en-US" sz="2800" dirty="0"/>
              <a:t>		- cash</a:t>
            </a:r>
          </a:p>
          <a:p>
            <a:pPr marL="342900" indent="-342900" algn="l">
              <a:buFont typeface="Wingdings" pitchFamily="2" charset="2"/>
              <a:buChar char="ü"/>
            </a:pPr>
            <a:r>
              <a:rPr lang="en-US" sz="2800" dirty="0"/>
              <a:t>		- online </a:t>
            </a:r>
          </a:p>
          <a:p>
            <a:pPr marL="342900" indent="-342900" algn="l">
              <a:buFont typeface="Wingdings" pitchFamily="2" charset="2"/>
              <a:buChar char="ü"/>
            </a:pPr>
            <a:r>
              <a:rPr lang="en-US" sz="2800" dirty="0"/>
              <a:t>		</a:t>
            </a:r>
          </a:p>
          <a:p>
            <a:pPr marL="342900" indent="-342900" algn="l">
              <a:buFont typeface="Wingdings" pitchFamily="2" charset="2"/>
              <a:buChar char="ü"/>
            </a:pPr>
            <a:r>
              <a:rPr lang="en-US" sz="2800" dirty="0"/>
              <a:t>plan change</a:t>
            </a:r>
          </a:p>
          <a:p>
            <a:pPr marL="342900" indent="-342900" algn="l">
              <a:buFont typeface="Wingdings" pitchFamily="2" charset="2"/>
              <a:buChar char="ü"/>
            </a:pPr>
            <a:r>
              <a:rPr lang="en-US" sz="2800" dirty="0"/>
              <a:t>	- get list of plans </a:t>
            </a:r>
          </a:p>
          <a:p>
            <a:pPr marL="342900" indent="-342900" algn="l">
              <a:buFont typeface="Wingdings" pitchFamily="2" charset="2"/>
              <a:buChar char="ü"/>
            </a:pPr>
            <a:r>
              <a:rPr lang="en-US" sz="2800" dirty="0"/>
              <a:t>	- select a plan</a:t>
            </a:r>
          </a:p>
          <a:p>
            <a:pPr marL="342900" indent="-342900" algn="l">
              <a:buFont typeface="Wingdings" pitchFamily="2" charset="2"/>
              <a:buChar char="ü"/>
            </a:pPr>
            <a:r>
              <a:rPr lang="en-US" sz="2800" dirty="0"/>
              <a:t>	- if </a:t>
            </a:r>
            <a:r>
              <a:rPr lang="en-US" sz="2800" dirty="0" err="1"/>
              <a:t>reqd</a:t>
            </a:r>
            <a:r>
              <a:rPr lang="en-US" sz="2800" dirty="0"/>
              <a:t>, do the payment </a:t>
            </a:r>
          </a:p>
          <a:p>
            <a:pPr marL="342900" indent="-342900" algn="l">
              <a:buFont typeface="Wingdings" pitchFamily="2" charset="2"/>
              <a:buChar char="ü"/>
            </a:pPr>
            <a:endParaRPr lang="en-US" sz="2800" dirty="0"/>
          </a:p>
          <a:p>
            <a:pPr marL="342900" indent="-342900" algn="l">
              <a:buFont typeface="Wingdings" pitchFamily="2" charset="2"/>
              <a:buChar char="ü"/>
            </a:pPr>
            <a:r>
              <a:rPr lang="en-US" sz="2800" dirty="0"/>
              <a:t>raise a ticket</a:t>
            </a:r>
          </a:p>
          <a:p>
            <a:pPr marL="342900" indent="-342900" algn="l">
              <a:buFont typeface="Wingdings" pitchFamily="2" charset="2"/>
              <a:buChar char="ü"/>
            </a:pPr>
            <a:r>
              <a:rPr lang="en-US" sz="2800" dirty="0"/>
              <a:t>	- automated device/network testing running in app/online website </a:t>
            </a:r>
          </a:p>
          <a:p>
            <a:pPr marL="342900" indent="-342900" algn="l">
              <a:buFont typeface="Wingdings" pitchFamily="2" charset="2"/>
              <a:buChar char="ü"/>
            </a:pPr>
            <a:r>
              <a:rPr lang="en-US" sz="2800" dirty="0"/>
              <a:t>		- test modem/fiber device/</a:t>
            </a:r>
            <a:r>
              <a:rPr lang="en-US" sz="2800" dirty="0" err="1"/>
              <a:t>sim</a:t>
            </a:r>
            <a:endParaRPr lang="en-US" sz="2800" dirty="0"/>
          </a:p>
          <a:p>
            <a:pPr marL="342900" indent="-342900" algn="l">
              <a:buFont typeface="Wingdings" pitchFamily="2" charset="2"/>
              <a:buChar char="ü"/>
            </a:pPr>
            <a:r>
              <a:rPr lang="en-US" sz="2800" dirty="0"/>
              <a:t>		- test network in the area </a:t>
            </a:r>
          </a:p>
          <a:p>
            <a:pPr marL="342900" indent="-342900" algn="l">
              <a:buFont typeface="Wingdings" pitchFamily="2" charset="2"/>
              <a:buChar char="ü"/>
            </a:pPr>
            <a:r>
              <a:rPr lang="en-US" sz="2800" dirty="0"/>
              <a:t>		- do speed test </a:t>
            </a:r>
          </a:p>
          <a:p>
            <a:pPr marL="342900" indent="-342900" algn="l">
              <a:buFont typeface="Wingdings" pitchFamily="2" charset="2"/>
              <a:buChar char="ü"/>
            </a:pPr>
            <a:r>
              <a:rPr lang="en-US" sz="2800" dirty="0"/>
              <a:t>		- reboot device</a:t>
            </a:r>
          </a:p>
          <a:p>
            <a:pPr marL="342900" indent="-342900" algn="l">
              <a:buFont typeface="Wingdings" pitchFamily="2" charset="2"/>
              <a:buChar char="ü"/>
            </a:pPr>
            <a:r>
              <a:rPr lang="en-US" sz="2800" dirty="0"/>
              <a:t>	- connects to customer care </a:t>
            </a:r>
          </a:p>
          <a:p>
            <a:pPr marL="342900" indent="-342900" algn="l">
              <a:buFont typeface="Wingdings" pitchFamily="2" charset="2"/>
              <a:buChar char="ü"/>
            </a:pPr>
            <a:r>
              <a:rPr lang="en-US" sz="2800" dirty="0"/>
              <a:t>		- listen to the problem</a:t>
            </a:r>
          </a:p>
          <a:p>
            <a:pPr marL="342900" indent="-342900" algn="l">
              <a:buFont typeface="Wingdings" pitchFamily="2" charset="2"/>
              <a:buChar char="ü"/>
            </a:pPr>
            <a:r>
              <a:rPr lang="en-US" sz="2800" dirty="0"/>
              <a:t>		- reboot device </a:t>
            </a:r>
          </a:p>
          <a:p>
            <a:pPr marL="342900" indent="-342900" algn="l">
              <a:buFont typeface="Wingdings" pitchFamily="2" charset="2"/>
              <a:buChar char="ü"/>
            </a:pPr>
            <a:r>
              <a:rPr lang="en-US" sz="2800" dirty="0"/>
              <a:t>		- create a ticket </a:t>
            </a:r>
          </a:p>
          <a:p>
            <a:pPr marL="342900" indent="-342900" algn="l">
              <a:buFont typeface="Wingdings" pitchFamily="2" charset="2"/>
              <a:buChar char="ü"/>
            </a:pPr>
            <a:r>
              <a:rPr lang="en-US" sz="2800" dirty="0"/>
              <a:t>		</a:t>
            </a:r>
          </a:p>
          <a:p>
            <a:pPr marL="342900" indent="-342900" algn="l">
              <a:buFont typeface="Wingdings" pitchFamily="2" charset="2"/>
              <a:buChar char="ü"/>
            </a:pPr>
            <a:r>
              <a:rPr lang="en-US" sz="2800" dirty="0"/>
              <a:t>solve the ticket (implementation/operation)</a:t>
            </a:r>
          </a:p>
          <a:p>
            <a:pPr marL="342900" indent="-342900" algn="l">
              <a:buFont typeface="Wingdings" pitchFamily="2" charset="2"/>
              <a:buChar char="ü"/>
            </a:pPr>
            <a:r>
              <a:rPr lang="en-US" sz="2800" dirty="0"/>
              <a:t>	- get notification</a:t>
            </a:r>
          </a:p>
          <a:p>
            <a:pPr marL="342900" indent="-342900" algn="l">
              <a:buFont typeface="Wingdings" pitchFamily="2" charset="2"/>
              <a:buChar char="ü"/>
            </a:pPr>
            <a:r>
              <a:rPr lang="en-US" sz="2800" dirty="0"/>
              <a:t>	- get account info</a:t>
            </a:r>
          </a:p>
          <a:p>
            <a:pPr marL="342900" indent="-342900" algn="l">
              <a:buFont typeface="Wingdings" pitchFamily="2" charset="2"/>
              <a:buChar char="ü"/>
            </a:pPr>
            <a:r>
              <a:rPr lang="en-US" sz="2800" dirty="0"/>
              <a:t>	- check the network device </a:t>
            </a:r>
          </a:p>
          <a:p>
            <a:pPr marL="342900" indent="-342900" algn="l">
              <a:buFont typeface="Wingdings" pitchFamily="2" charset="2"/>
              <a:buChar char="ü"/>
            </a:pPr>
            <a:r>
              <a:rPr lang="en-US" sz="2800" dirty="0"/>
              <a:t>	- also check laptop/desktop/mobile/</a:t>
            </a:r>
            <a:r>
              <a:rPr lang="en-US" sz="2800" dirty="0" err="1"/>
              <a:t>tv</a:t>
            </a:r>
            <a:r>
              <a:rPr lang="en-US" sz="2800" dirty="0"/>
              <a:t>/</a:t>
            </a:r>
          </a:p>
          <a:p>
            <a:pPr marL="342900" indent="-342900" algn="l">
              <a:buFont typeface="Wingdings" pitchFamily="2" charset="2"/>
              <a:buChar char="ü"/>
            </a:pPr>
            <a:r>
              <a:rPr lang="en-US" sz="2800" dirty="0"/>
              <a:t>	- resolve the problem</a:t>
            </a:r>
          </a:p>
          <a:p>
            <a:pPr marL="342900" indent="-342900" algn="l">
              <a:buFont typeface="Wingdings" pitchFamily="2" charset="2"/>
              <a:buChar char="ü"/>
            </a:pPr>
            <a:r>
              <a:rPr lang="en-US" sz="2800" dirty="0"/>
              <a:t>	- timeout - 2 days, after 2 days, it will be escalated to higher </a:t>
            </a:r>
            <a:r>
              <a:rPr lang="en-US" sz="2800" dirty="0" err="1"/>
              <a:t>mgmt</a:t>
            </a:r>
            <a:endParaRPr lang="en-IN" sz="2800" dirty="0"/>
          </a:p>
        </p:txBody>
      </p:sp>
    </p:spTree>
    <p:extLst>
      <p:ext uri="{BB962C8B-B14F-4D97-AF65-F5344CB8AC3E}">
        <p14:creationId xmlns:p14="http://schemas.microsoft.com/office/powerpoint/2010/main" val="38176166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marL="342900" indent="-342900" algn="ctr"/>
            <a:r>
              <a:rPr lang="en-IN" sz="3600" dirty="0" smtClean="0"/>
              <a:t>Troubleshooting</a:t>
            </a:r>
            <a:endParaRPr lang="en-IN" sz="3600" dirty="0"/>
          </a:p>
        </p:txBody>
      </p:sp>
      <p:sp>
        <p:nvSpPr>
          <p:cNvPr id="5" name="Subtitle 4"/>
          <p:cNvSpPr>
            <a:spLocks noGrp="1"/>
          </p:cNvSpPr>
          <p:nvPr>
            <p:ph type="subTitle" idx="1"/>
          </p:nvPr>
        </p:nvSpPr>
        <p:spPr>
          <a:xfrm>
            <a:off x="611560" y="1556792"/>
            <a:ext cx="8352928" cy="3960440"/>
          </a:xfrm>
        </p:spPr>
        <p:txBody>
          <a:bodyPr>
            <a:normAutofit/>
          </a:bodyPr>
          <a:lstStyle/>
          <a:p>
            <a:pPr marL="342900" indent="-342900" algn="l">
              <a:buFont typeface="Wingdings" pitchFamily="2" charset="2"/>
              <a:buChar char="ü"/>
            </a:pPr>
            <a:endParaRPr lang="en-IN" sz="2000" dirty="0" smtClean="0">
              <a:hlinkClick r:id="rId2"/>
            </a:endParaRPr>
          </a:p>
          <a:p>
            <a:pPr marL="342900" indent="-342900" algn="l">
              <a:buFont typeface="Wingdings" pitchFamily="2" charset="2"/>
              <a:buChar char="ü"/>
            </a:pPr>
            <a:r>
              <a:rPr lang="en-IN" sz="2000" dirty="0"/>
              <a:t>A nice read:</a:t>
            </a:r>
            <a:endParaRPr lang="en-IN" sz="2000" dirty="0" smtClean="0">
              <a:hlinkClick r:id="rId2"/>
            </a:endParaRPr>
          </a:p>
          <a:p>
            <a:pPr marL="800100" lvl="1" indent="-342900" algn="l">
              <a:buFont typeface="Wingdings" pitchFamily="2" charset="2"/>
              <a:buChar char="ü"/>
            </a:pPr>
            <a:r>
              <a:rPr lang="en-IN" sz="1600" dirty="0" smtClean="0">
                <a:hlinkClick r:id="rId2"/>
              </a:rPr>
              <a:t>https</a:t>
            </a:r>
            <a:r>
              <a:rPr lang="en-IN" sz="1600" dirty="0">
                <a:hlinkClick r:id="rId2"/>
              </a:rPr>
              <a:t>://camunda.com/blog/2019/10/job-executor-what-is-going-on-in-my-process-engine</a:t>
            </a:r>
            <a:r>
              <a:rPr lang="en-IN" sz="1600" dirty="0" smtClean="0">
                <a:hlinkClick r:id="rId2"/>
              </a:rPr>
              <a:t>/</a:t>
            </a:r>
            <a:endParaRPr lang="en-IN" sz="1600" dirty="0" smtClean="0"/>
          </a:p>
          <a:p>
            <a:pPr marL="342900" indent="-342900" algn="l">
              <a:buFont typeface="Wingdings" pitchFamily="2" charset="2"/>
              <a:buChar char="ü"/>
            </a:pPr>
            <a:endParaRPr lang="en-IN" sz="2000" dirty="0"/>
          </a:p>
          <a:p>
            <a:pPr marL="342900" indent="-342900" algn="l">
              <a:buFont typeface="Wingdings" pitchFamily="2" charset="2"/>
              <a:buChar char="ü"/>
            </a:pPr>
            <a:r>
              <a:rPr lang="en-IN" sz="2000" dirty="0" smtClean="0"/>
              <a:t> </a:t>
            </a:r>
            <a:endParaRPr lang="en-IN" sz="2000" dirty="0"/>
          </a:p>
        </p:txBody>
      </p:sp>
    </p:spTree>
    <p:extLst>
      <p:ext uri="{BB962C8B-B14F-4D97-AF65-F5344CB8AC3E}">
        <p14:creationId xmlns:p14="http://schemas.microsoft.com/office/powerpoint/2010/main" val="376218929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116632"/>
            <a:ext cx="7702624" cy="4608512"/>
          </a:xfrm>
        </p:spPr>
        <p:txBody>
          <a:bodyPr anchor="t">
            <a:normAutofit fontScale="90000"/>
          </a:bodyPr>
          <a:lstStyle/>
          <a:p>
            <a:pPr marL="342900" indent="-342900" algn="l"/>
            <a:r>
              <a:rPr lang="en-IN" sz="5400" dirty="0" smtClean="0">
                <a:latin typeface="Lucida Handwriting" pitchFamily="66" charset="0"/>
              </a:rPr>
              <a:t/>
            </a:r>
            <a:br>
              <a:rPr lang="en-IN" sz="5400" dirty="0" smtClean="0">
                <a:latin typeface="Lucida Handwriting" pitchFamily="66" charset="0"/>
              </a:rPr>
            </a:br>
            <a:r>
              <a:rPr lang="en-IN" sz="5400" dirty="0">
                <a:latin typeface="Lucida Handwriting" pitchFamily="66" charset="0"/>
              </a:rPr>
              <a:t/>
            </a:r>
            <a:br>
              <a:rPr lang="en-IN" sz="5400" dirty="0">
                <a:latin typeface="Lucida Handwriting" pitchFamily="66" charset="0"/>
              </a:rPr>
            </a:br>
            <a:r>
              <a:rPr lang="en-IN" sz="5400" dirty="0" smtClean="0">
                <a:latin typeface="Lucida Handwriting" pitchFamily="66" charset="0"/>
              </a:rPr>
              <a:t/>
            </a:r>
            <a:br>
              <a:rPr lang="en-IN" sz="5400" dirty="0" smtClean="0">
                <a:latin typeface="Lucida Handwriting" pitchFamily="66" charset="0"/>
              </a:rPr>
            </a:br>
            <a:r>
              <a:rPr lang="en-IN" sz="5400" dirty="0" smtClean="0">
                <a:latin typeface="Lucida Handwriting" pitchFamily="66" charset="0"/>
              </a:rPr>
              <a:t>Thank you</a:t>
            </a:r>
            <a:br>
              <a:rPr lang="en-IN" sz="5400" dirty="0" smtClean="0">
                <a:latin typeface="Lucida Handwriting" pitchFamily="66" charset="0"/>
              </a:rPr>
            </a:br>
            <a:r>
              <a:rPr lang="en-IN" sz="3600" dirty="0" smtClean="0">
                <a:latin typeface="Lucida Handwriting" pitchFamily="66" charset="0"/>
              </a:rPr>
              <a:t>- </a:t>
            </a:r>
            <a:r>
              <a:rPr lang="en-IN" sz="3600" dirty="0" err="1" smtClean="0">
                <a:latin typeface="Lucida Handwriting" pitchFamily="66" charset="0"/>
              </a:rPr>
              <a:t>Subrat</a:t>
            </a:r>
            <a:r>
              <a:rPr lang="en-IN" sz="3600" dirty="0" smtClean="0">
                <a:latin typeface="Lucida Handwriting" pitchFamily="66" charset="0"/>
              </a:rPr>
              <a:t>   Das</a:t>
            </a:r>
            <a:br>
              <a:rPr lang="en-IN" sz="3600" dirty="0" smtClean="0">
                <a:latin typeface="Lucida Handwriting" pitchFamily="66" charset="0"/>
              </a:rPr>
            </a:br>
            <a:r>
              <a:rPr lang="en-IN" sz="3600" dirty="0" smtClean="0">
                <a:latin typeface="Lucida Handwriting" pitchFamily="66" charset="0"/>
              </a:rPr>
              <a:t>- </a:t>
            </a:r>
            <a:r>
              <a:rPr lang="en-IN" sz="3600" dirty="0" smtClean="0">
                <a:latin typeface="Lucida Handwriting" pitchFamily="66" charset="0"/>
                <a:hlinkClick r:id="rId2"/>
              </a:rPr>
              <a:t>subratagreen@gmail.com</a:t>
            </a:r>
            <a:r>
              <a:rPr lang="en-IN" sz="5400" dirty="0" smtClean="0">
                <a:latin typeface="Lucida Handwriting" pitchFamily="66" charset="0"/>
              </a:rPr>
              <a:t/>
            </a:r>
            <a:br>
              <a:rPr lang="en-IN" sz="5400" dirty="0" smtClean="0">
                <a:latin typeface="Lucida Handwriting" pitchFamily="66" charset="0"/>
              </a:rPr>
            </a:br>
            <a:endParaRPr lang="en-IN" sz="5400" dirty="0">
              <a:latin typeface="Lucida Handwriting" pitchFamily="66" charset="0"/>
            </a:endParaRPr>
          </a:p>
        </p:txBody>
      </p:sp>
    </p:spTree>
    <p:extLst>
      <p:ext uri="{BB962C8B-B14F-4D97-AF65-F5344CB8AC3E}">
        <p14:creationId xmlns:p14="http://schemas.microsoft.com/office/powerpoint/2010/main" val="3154904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000" dirty="0"/>
              <a:t>Deployment from Camunda modeler</a:t>
            </a:r>
            <a:endParaRPr lang="en-IN" sz="40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1600" dirty="0"/>
              <a:t>Create a BPM diagram</a:t>
            </a:r>
          </a:p>
          <a:p>
            <a:pPr marL="342900" indent="-342900" algn="l">
              <a:buFont typeface="Wingdings" pitchFamily="2" charset="2"/>
              <a:buChar char="ü"/>
            </a:pPr>
            <a:r>
              <a:rPr lang="en-US" sz="1600" dirty="0"/>
              <a:t>Save it, check process id and name</a:t>
            </a:r>
          </a:p>
          <a:p>
            <a:pPr marL="342900" indent="-342900" algn="l">
              <a:buFont typeface="Wingdings" pitchFamily="2" charset="2"/>
              <a:buChar char="ü"/>
            </a:pPr>
            <a:r>
              <a:rPr lang="en-US" sz="1600" dirty="0"/>
              <a:t>Use deploy button – check process name, rest </a:t>
            </a:r>
            <a:r>
              <a:rPr lang="en-US" sz="1600" dirty="0" err="1"/>
              <a:t>url</a:t>
            </a:r>
            <a:r>
              <a:rPr lang="en-US" sz="1600" dirty="0"/>
              <a:t> </a:t>
            </a:r>
          </a:p>
          <a:p>
            <a:pPr marL="342900" indent="-342900" algn="l">
              <a:buFont typeface="Wingdings" pitchFamily="2" charset="2"/>
              <a:buChar char="ü"/>
            </a:pPr>
            <a:r>
              <a:rPr lang="en-US" sz="1600" dirty="0"/>
              <a:t>Check the deployment message in modeler</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Open cockpit – check the recently deployed process</a:t>
            </a:r>
          </a:p>
          <a:p>
            <a:pPr marL="342900" indent="-342900" algn="l">
              <a:buFont typeface="Wingdings" pitchFamily="2" charset="2"/>
              <a:buChar char="ü"/>
            </a:pPr>
            <a:r>
              <a:rPr lang="en-US" sz="1600" dirty="0"/>
              <a:t>Open </a:t>
            </a:r>
            <a:r>
              <a:rPr lang="en-US" sz="1600" dirty="0" err="1"/>
              <a:t>tasklist</a:t>
            </a:r>
            <a:r>
              <a:rPr lang="en-US" sz="1600" dirty="0"/>
              <a:t> – start the </a:t>
            </a:r>
            <a:r>
              <a:rPr lang="en-US" sz="1600" dirty="0" smtClean="0"/>
              <a:t>process</a:t>
            </a:r>
            <a:endParaRPr lang="en-US" sz="1600" dirty="0"/>
          </a:p>
        </p:txBody>
      </p:sp>
    </p:spTree>
    <p:extLst>
      <p:ext uri="{BB962C8B-B14F-4D97-AF65-F5344CB8AC3E}">
        <p14:creationId xmlns:p14="http://schemas.microsoft.com/office/powerpoint/2010/main" val="1061683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1</a:t>
            </a:r>
            <a:br>
              <a:rPr lang="en-IN" dirty="0"/>
            </a:br>
            <a:r>
              <a:rPr lang="en-IN" sz="2700" dirty="0"/>
              <a:t>(Introduction to BPM2.0 &amp; Camunda)</a:t>
            </a:r>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smtClean="0"/>
              <a:t>Process Use-Case </a:t>
            </a:r>
          </a:p>
          <a:p>
            <a:pPr marL="342900" indent="-342900" algn="l">
              <a:buFont typeface="Wingdings" pitchFamily="2" charset="2"/>
              <a:buChar char="ü"/>
            </a:pPr>
            <a:r>
              <a:rPr lang="en-IN" sz="2000" dirty="0" smtClean="0"/>
              <a:t>BPMN </a:t>
            </a:r>
            <a:r>
              <a:rPr lang="en-IN" sz="2000" dirty="0"/>
              <a:t>2.0 </a:t>
            </a:r>
            <a:r>
              <a:rPr lang="en-IN" sz="2000" dirty="0" smtClean="0"/>
              <a:t>Introduction</a:t>
            </a:r>
          </a:p>
          <a:p>
            <a:pPr marL="342900" indent="-342900" algn="l">
              <a:buFont typeface="Wingdings" pitchFamily="2" charset="2"/>
              <a:buChar char="ü"/>
            </a:pPr>
            <a:r>
              <a:rPr lang="en-IN" sz="2000" dirty="0" smtClean="0"/>
              <a:t>Importance </a:t>
            </a:r>
            <a:r>
              <a:rPr lang="en-IN" sz="2000" dirty="0"/>
              <a:t>of Camunda BPM </a:t>
            </a:r>
            <a:r>
              <a:rPr lang="en-IN" sz="2000" dirty="0" smtClean="0"/>
              <a:t>Engine</a:t>
            </a:r>
          </a:p>
          <a:p>
            <a:pPr marL="342900" indent="-342900" algn="l">
              <a:buFont typeface="Wingdings" pitchFamily="2" charset="2"/>
              <a:buChar char="ü"/>
            </a:pPr>
            <a:r>
              <a:rPr lang="en-IN" sz="2000" dirty="0" smtClean="0"/>
              <a:t>Camunda </a:t>
            </a:r>
            <a:r>
              <a:rPr lang="en-IN" sz="2000" dirty="0"/>
              <a:t>BPM Environments and </a:t>
            </a:r>
            <a:r>
              <a:rPr lang="en-IN" sz="2000" dirty="0" smtClean="0"/>
              <a:t>Process</a:t>
            </a:r>
          </a:p>
          <a:p>
            <a:pPr marL="342900" indent="-342900" algn="l">
              <a:buFont typeface="Wingdings" pitchFamily="2" charset="2"/>
              <a:buChar char="ü"/>
            </a:pPr>
            <a:r>
              <a:rPr lang="en-IN" sz="2000" dirty="0" smtClean="0"/>
              <a:t>Standards </a:t>
            </a:r>
            <a:r>
              <a:rPr lang="en-IN" sz="2000" dirty="0"/>
              <a:t>of Camunda </a:t>
            </a:r>
            <a:r>
              <a:rPr lang="en-IN" sz="2000" dirty="0" smtClean="0"/>
              <a:t>BPM</a:t>
            </a:r>
          </a:p>
          <a:p>
            <a:pPr marL="342900" indent="-342900" algn="l">
              <a:buFont typeface="Wingdings" pitchFamily="2" charset="2"/>
              <a:buChar char="ü"/>
            </a:pPr>
            <a:r>
              <a:rPr lang="en-IN" sz="2000" dirty="0" smtClean="0"/>
              <a:t>Camunda </a:t>
            </a:r>
            <a:r>
              <a:rPr lang="en-IN" sz="2000" dirty="0"/>
              <a:t>BPMN tool </a:t>
            </a:r>
            <a:r>
              <a:rPr lang="en-IN" sz="2000" dirty="0" smtClean="0"/>
              <a:t>Overview</a:t>
            </a:r>
          </a:p>
          <a:p>
            <a:pPr marL="342900" indent="-342900" algn="l">
              <a:buFont typeface="Wingdings" pitchFamily="2" charset="2"/>
              <a:buChar char="ü"/>
            </a:pPr>
            <a:r>
              <a:rPr lang="en-IN" sz="1200" dirty="0" smtClean="0">
                <a:hlinkClick r:id="rId3"/>
              </a:rPr>
              <a:t>https</a:t>
            </a:r>
            <a:r>
              <a:rPr lang="en-IN" sz="1200" dirty="0">
                <a:hlinkClick r:id="rId3"/>
              </a:rPr>
              <a:t>://teams.microsoft.com/l/meetup-join/19%3ameeting_MmJmZGZlMWUtMjJhOC00ZWJlLTkyNmEtMmFhYjRjMTlmZTFl%40thread.v2/0?context=%</a:t>
            </a:r>
            <a:r>
              <a:rPr lang="en-IN" sz="1200" dirty="0" smtClean="0">
                <a:hlinkClick r:id="rId3"/>
              </a:rPr>
              <a:t>7b%22Tid%22%3a%22906aefe9-76a7-4f65-b82d-5ec20775d5aa%22%2c%22Oid%22%3a%221e74db50-f25d-4a02-9b8b-6c0143ef7ada%22%7d</a:t>
            </a:r>
            <a:endParaRPr lang="en-IN" sz="1200" dirty="0" smtClean="0"/>
          </a:p>
          <a:p>
            <a:pPr marL="342900" indent="-342900" algn="l">
              <a:buFont typeface="Wingdings" pitchFamily="2" charset="2"/>
              <a:buChar char="ü"/>
            </a:pPr>
            <a:endParaRPr lang="en-IN" sz="1200" dirty="0" smtClean="0"/>
          </a:p>
        </p:txBody>
      </p:sp>
    </p:spTree>
    <p:extLst>
      <p:ext uri="{BB962C8B-B14F-4D97-AF65-F5344CB8AC3E}">
        <p14:creationId xmlns:p14="http://schemas.microsoft.com/office/powerpoint/2010/main" val="4032894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000" dirty="0"/>
              <a:t>Questionnaire</a:t>
            </a:r>
            <a:endParaRPr lang="en-IN" sz="40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1600" dirty="0"/>
              <a:t>What are part of Camunda Ecosystem ? </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What is Cockpit, Tasklist and Admin ?</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How Camunda modeler understands where to deploy ?</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How to change server port </a:t>
            </a:r>
            <a:r>
              <a:rPr lang="en-US" sz="1600" dirty="0" smtClean="0"/>
              <a:t>?</a:t>
            </a:r>
            <a:endParaRPr lang="en-US" sz="1600" dirty="0"/>
          </a:p>
        </p:txBody>
      </p:sp>
    </p:spTree>
    <p:extLst>
      <p:ext uri="{BB962C8B-B14F-4D97-AF65-F5344CB8AC3E}">
        <p14:creationId xmlns:p14="http://schemas.microsoft.com/office/powerpoint/2010/main" val="1554498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a:t>Deployment </a:t>
            </a:r>
            <a:r>
              <a:rPr lang="en-US" sz="4400" dirty="0" smtClean="0"/>
              <a:t>from eclipse</a:t>
            </a:r>
            <a:endParaRPr lang="en-IN" sz="42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1600" dirty="0"/>
              <a:t>Create a maven project in eclipse </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Build the project – &gt; </a:t>
            </a:r>
            <a:r>
              <a:rPr lang="en-US" sz="1600" dirty="0" err="1" smtClean="0"/>
              <a:t>mvn</a:t>
            </a:r>
            <a:r>
              <a:rPr lang="en-US" sz="1600" dirty="0" smtClean="0"/>
              <a:t> clean install</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Start the application – Spring Boot</a:t>
            </a:r>
          </a:p>
          <a:p>
            <a:pPr algn="l"/>
            <a:endParaRPr lang="en-US" sz="1600" dirty="0"/>
          </a:p>
        </p:txBody>
      </p:sp>
    </p:spTree>
    <p:extLst>
      <p:ext uri="{BB962C8B-B14F-4D97-AF65-F5344CB8AC3E}">
        <p14:creationId xmlns:p14="http://schemas.microsoft.com/office/powerpoint/2010/main" val="4225358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smtClean="0"/>
              <a:t>Questions</a:t>
            </a:r>
            <a:endParaRPr lang="en-IN" sz="42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b="1" dirty="0" smtClean="0"/>
              <a:t>How to validate the BPMN before deployment:</a:t>
            </a:r>
          </a:p>
          <a:p>
            <a:pPr marL="800100" lvl="1" indent="-342900" algn="l">
              <a:buFont typeface="Wingdings" pitchFamily="2" charset="2"/>
              <a:buChar char="ü"/>
            </a:pPr>
            <a:r>
              <a:rPr lang="en-US" sz="1200" dirty="0" err="1" smtClean="0"/>
              <a:t>Junit</a:t>
            </a:r>
            <a:r>
              <a:rPr lang="en-US" sz="1200" dirty="0" smtClean="0"/>
              <a:t> Test for BPMN</a:t>
            </a:r>
          </a:p>
          <a:p>
            <a:pPr marL="800100" lvl="1" indent="-342900" algn="l">
              <a:buFont typeface="Wingdings" pitchFamily="2" charset="2"/>
              <a:buChar char="ü"/>
            </a:pPr>
            <a:r>
              <a:rPr lang="en-US" sz="1200" dirty="0" smtClean="0"/>
              <a:t>Implement BPMN </a:t>
            </a:r>
            <a:r>
              <a:rPr lang="en-US" sz="1200" dirty="0" err="1" smtClean="0"/>
              <a:t>Deployer</a:t>
            </a:r>
            <a:r>
              <a:rPr lang="en-US" sz="1200" dirty="0" smtClean="0"/>
              <a:t> and Parser</a:t>
            </a:r>
          </a:p>
          <a:p>
            <a:pPr marL="800100" lvl="1" indent="-342900" algn="l">
              <a:buFont typeface="Wingdings" pitchFamily="2" charset="2"/>
              <a:buChar char="ü"/>
            </a:pPr>
            <a:r>
              <a:rPr lang="en-US" sz="1200" dirty="0" smtClean="0"/>
              <a:t>Use some Tools shared in Camunda Community</a:t>
            </a:r>
          </a:p>
          <a:p>
            <a:pPr marL="800100" lvl="1" indent="-342900" algn="l">
              <a:buFont typeface="Wingdings" pitchFamily="2" charset="2"/>
              <a:buChar char="ü"/>
            </a:pPr>
            <a:endParaRPr lang="en-US" sz="1200" dirty="0"/>
          </a:p>
          <a:p>
            <a:pPr marL="342900" indent="-342900" algn="l">
              <a:buFont typeface="Wingdings" pitchFamily="2" charset="2"/>
              <a:buChar char="ü"/>
            </a:pPr>
            <a:r>
              <a:rPr lang="en-US" sz="1600" dirty="0">
                <a:hlinkClick r:id="rId2"/>
              </a:rPr>
              <a:t>https://</a:t>
            </a:r>
            <a:r>
              <a:rPr lang="en-US" sz="1600" dirty="0" smtClean="0">
                <a:hlinkClick r:id="rId2"/>
              </a:rPr>
              <a:t>forum.bpmn.io/t/how-to-get-a-list-of-validation-errors-from-bpmn-js-properties-panel/7867</a:t>
            </a:r>
            <a:endParaRPr lang="en-US" sz="1600" dirty="0" smtClean="0"/>
          </a:p>
          <a:p>
            <a:pPr marL="800100" lvl="1" indent="-342900" algn="l">
              <a:buFont typeface="Wingdings" pitchFamily="2" charset="2"/>
              <a:buChar char="ü"/>
            </a:pPr>
            <a:r>
              <a:rPr lang="en-US" sz="1200" dirty="0">
                <a:hlinkClick r:id="rId3"/>
              </a:rPr>
              <a:t>https://</a:t>
            </a:r>
            <a:r>
              <a:rPr lang="en-US" sz="1200" dirty="0" smtClean="0">
                <a:hlinkClick r:id="rId3"/>
              </a:rPr>
              <a:t>github.com/bpmn-io/ids</a:t>
            </a:r>
            <a:endParaRPr lang="en-US" sz="1200" dirty="0" smtClean="0"/>
          </a:p>
          <a:p>
            <a:pPr marL="800100" lvl="1" indent="-342900" algn="l">
              <a:buFont typeface="Wingdings" pitchFamily="2" charset="2"/>
              <a:buChar char="ü"/>
            </a:pPr>
            <a:r>
              <a:rPr lang="en-US" sz="1200" dirty="0">
                <a:hlinkClick r:id="rId4"/>
              </a:rPr>
              <a:t>https://</a:t>
            </a:r>
            <a:r>
              <a:rPr lang="en-US" sz="1200" dirty="0" smtClean="0">
                <a:hlinkClick r:id="rId4"/>
              </a:rPr>
              <a:t>github.com/camunda/linting</a:t>
            </a:r>
            <a:endParaRPr lang="en-US" sz="12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hlinkClick r:id="rId5"/>
              </a:rPr>
              <a:t>https://jit.at/how-to-programmatically-validate-bpmn-models</a:t>
            </a:r>
            <a:r>
              <a:rPr lang="en-US" sz="1600" dirty="0" smtClean="0">
                <a:hlinkClick r:id="rId5"/>
              </a:rPr>
              <a:t>/</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endParaRPr lang="en-US" sz="1600" dirty="0"/>
          </a:p>
        </p:txBody>
      </p:sp>
    </p:spTree>
    <p:extLst>
      <p:ext uri="{BB962C8B-B14F-4D97-AF65-F5344CB8AC3E}">
        <p14:creationId xmlns:p14="http://schemas.microsoft.com/office/powerpoint/2010/main" val="1248529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3</a:t>
            </a:r>
            <a:r>
              <a:rPr lang="en-IN" dirty="0"/>
              <a:t/>
            </a:r>
            <a:br>
              <a:rPr lang="en-IN" dirty="0"/>
            </a:br>
            <a:r>
              <a:rPr lang="en-IN" sz="2700" dirty="0" smtClean="0"/>
              <a:t>(BPM Notations)</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l">
              <a:buFont typeface="Wingdings" pitchFamily="2" charset="2"/>
              <a:buChar char="ü"/>
            </a:pPr>
            <a:r>
              <a:rPr lang="en-IN" sz="2000" dirty="0" smtClean="0"/>
              <a:t>BPM Notations</a:t>
            </a:r>
          </a:p>
          <a:p>
            <a:pPr marL="800100" lvl="1" indent="-342900" algn="l">
              <a:buFont typeface="Wingdings" pitchFamily="2" charset="2"/>
              <a:buChar char="ü"/>
            </a:pPr>
            <a:r>
              <a:rPr lang="en-IN" sz="1600" dirty="0" smtClean="0"/>
              <a:t>Task - Service task, </a:t>
            </a:r>
            <a:r>
              <a:rPr lang="en-IN" sz="1600" dirty="0"/>
              <a:t>User </a:t>
            </a:r>
            <a:r>
              <a:rPr lang="en-IN" sz="1600" dirty="0" smtClean="0"/>
              <a:t>Task, </a:t>
            </a:r>
            <a:r>
              <a:rPr lang="en-IN" sz="1600" dirty="0"/>
              <a:t>Script </a:t>
            </a:r>
            <a:r>
              <a:rPr lang="en-IN" sz="1600" dirty="0" smtClean="0"/>
              <a:t>Task</a:t>
            </a:r>
          </a:p>
          <a:p>
            <a:pPr marL="800100" lvl="1" indent="-342900" algn="l">
              <a:buFont typeface="Wingdings" pitchFamily="2" charset="2"/>
              <a:buChar char="ü"/>
            </a:pPr>
            <a:r>
              <a:rPr lang="en-IN" sz="1600" dirty="0" smtClean="0"/>
              <a:t>Events – Message, Timer, Link, Signal, Start, End</a:t>
            </a:r>
          </a:p>
          <a:p>
            <a:pPr marL="800100" lvl="1" indent="-342900" algn="l">
              <a:buFont typeface="Wingdings" pitchFamily="2" charset="2"/>
              <a:buChar char="ü"/>
            </a:pPr>
            <a:r>
              <a:rPr lang="en-IN" sz="1600" dirty="0" smtClean="0"/>
              <a:t>Gateway – Parallel, Inclusive, Exclusive</a:t>
            </a:r>
            <a:endParaRPr lang="en-IN" sz="1600" dirty="0"/>
          </a:p>
          <a:p>
            <a:pPr marL="800100" lvl="1" indent="-342900" algn="l">
              <a:buFont typeface="Wingdings" pitchFamily="2" charset="2"/>
              <a:buChar char="ü"/>
            </a:pPr>
            <a:r>
              <a:rPr lang="en-IN" sz="1600" dirty="0" smtClean="0"/>
              <a:t>Connector - </a:t>
            </a:r>
            <a:endParaRPr lang="en-IN" sz="1600" dirty="0"/>
          </a:p>
          <a:p>
            <a:pPr marL="342900" indent="-342900" algn="l">
              <a:buFont typeface="Wingdings" pitchFamily="2" charset="2"/>
              <a:buChar char="ü"/>
            </a:pPr>
            <a:r>
              <a:rPr lang="en-IN" sz="2000" dirty="0" smtClean="0"/>
              <a:t>BPM Concepts</a:t>
            </a:r>
          </a:p>
          <a:p>
            <a:pPr marL="800100" lvl="1" indent="-342900" algn="l">
              <a:buFont typeface="Wingdings" pitchFamily="2" charset="2"/>
              <a:buChar char="ü"/>
            </a:pPr>
            <a:r>
              <a:rPr lang="en-IN" sz="1600" dirty="0" smtClean="0"/>
              <a:t>Expression</a:t>
            </a:r>
            <a:endParaRPr lang="en-IN" sz="1600" dirty="0"/>
          </a:p>
          <a:p>
            <a:pPr marL="800100" lvl="1" indent="-342900" algn="l">
              <a:buFont typeface="Wingdings" pitchFamily="2" charset="2"/>
              <a:buChar char="ü"/>
            </a:pPr>
            <a:r>
              <a:rPr lang="en-IN" sz="1600" dirty="0" smtClean="0"/>
              <a:t>Data </a:t>
            </a:r>
            <a:r>
              <a:rPr lang="en-IN" sz="1600" dirty="0"/>
              <a:t>Type</a:t>
            </a:r>
          </a:p>
          <a:p>
            <a:pPr marL="800100" lvl="1" indent="-342900" algn="l">
              <a:buFont typeface="Wingdings" pitchFamily="2" charset="2"/>
              <a:buChar char="ü"/>
            </a:pPr>
            <a:r>
              <a:rPr lang="en-IN" sz="1600" dirty="0" smtClean="0"/>
              <a:t>Lane</a:t>
            </a:r>
            <a:r>
              <a:rPr lang="en-IN" sz="1600" dirty="0"/>
              <a:t>, Pool</a:t>
            </a:r>
          </a:p>
          <a:p>
            <a:pPr marL="800100" lvl="1" indent="-342900" algn="l">
              <a:buFont typeface="Wingdings" pitchFamily="2" charset="2"/>
              <a:buChar char="ü"/>
            </a:pPr>
            <a:r>
              <a:rPr lang="en-IN" sz="1600" dirty="0" smtClean="0"/>
              <a:t>Variables</a:t>
            </a:r>
            <a:r>
              <a:rPr lang="en-IN" sz="1600" dirty="0"/>
              <a:t>, JSON, </a:t>
            </a:r>
            <a:r>
              <a:rPr lang="en-IN" sz="1600" dirty="0" smtClean="0"/>
              <a:t>XML</a:t>
            </a:r>
          </a:p>
          <a:p>
            <a:pPr marL="342900" indent="-342900" algn="l">
              <a:buFont typeface="Wingdings" pitchFamily="2" charset="2"/>
              <a:buChar char="ü"/>
            </a:pPr>
            <a:r>
              <a:rPr lang="en-IN" sz="2000" dirty="0">
                <a:hlinkClick r:id="rId2"/>
              </a:rPr>
              <a:t>https://camunda.com/bpmn/reference</a:t>
            </a:r>
            <a:r>
              <a:rPr lang="en-IN" sz="2000" dirty="0" smtClean="0">
                <a:hlinkClick r:id="rId2"/>
              </a:rPr>
              <a:t>/</a:t>
            </a:r>
            <a:endParaRPr lang="en-IN" sz="2000" dirty="0" smtClean="0"/>
          </a:p>
          <a:p>
            <a:pPr marL="342900" indent="-342900" algn="l">
              <a:buFont typeface="Wingdings" pitchFamily="2" charset="2"/>
              <a:buChar char="ü"/>
            </a:pPr>
            <a:endParaRPr lang="en-IN" sz="2000" dirty="0"/>
          </a:p>
          <a:p>
            <a:pPr marL="342900" indent="-342900" algn="l">
              <a:buFont typeface="Wingdings" pitchFamily="2" charset="2"/>
              <a:buChar char="ü"/>
            </a:pPr>
            <a:endParaRPr lang="en-IN" sz="2000" dirty="0" smtClean="0"/>
          </a:p>
        </p:txBody>
      </p:sp>
    </p:spTree>
    <p:extLst>
      <p:ext uri="{BB962C8B-B14F-4D97-AF65-F5344CB8AC3E}">
        <p14:creationId xmlns:p14="http://schemas.microsoft.com/office/powerpoint/2010/main" val="387074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l"/>
            <a:r>
              <a:rPr lang="en-IN" dirty="0" smtClean="0"/>
              <a:t>    Basic </a:t>
            </a:r>
            <a:r>
              <a:rPr lang="en-IN" dirty="0"/>
              <a:t>BPM </a:t>
            </a:r>
            <a:r>
              <a:rPr lang="en-IN" dirty="0" smtClean="0"/>
              <a:t>Notations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340768"/>
            <a:ext cx="1581150" cy="1343025"/>
          </a:xfrm>
          <a:prstGeom prst="rect">
            <a:avLst/>
          </a:prstGeom>
          <a:noFill/>
          <a:ln w="9525">
            <a:solidFill>
              <a:schemeClr val="tx1">
                <a:alpha val="8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021" y="3662590"/>
            <a:ext cx="4029075" cy="1409700"/>
          </a:xfrm>
          <a:prstGeom prst="rect">
            <a:avLst/>
          </a:prstGeom>
          <a:noFill/>
          <a:ln w="9525">
            <a:solidFill>
              <a:schemeClr val="tx1">
                <a:alpha val="8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196752"/>
            <a:ext cx="5286375" cy="2381250"/>
          </a:xfrm>
          <a:prstGeom prst="rect">
            <a:avLst/>
          </a:prstGeom>
          <a:noFill/>
          <a:ln w="9525">
            <a:solidFill>
              <a:schemeClr val="tx1">
                <a:alpha val="8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253015"/>
            <a:ext cx="1724025" cy="1819275"/>
          </a:xfrm>
          <a:prstGeom prst="rect">
            <a:avLst/>
          </a:prstGeom>
          <a:noFill/>
          <a:ln w="9525">
            <a:solidFill>
              <a:schemeClr val="tx1">
                <a:alpha val="8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994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User Task</a:t>
            </a:r>
            <a:endParaRPr lang="en-IN" dirty="0"/>
          </a:p>
        </p:txBody>
      </p:sp>
      <p:sp>
        <p:nvSpPr>
          <p:cNvPr id="5" name="Subtitle 4"/>
          <p:cNvSpPr>
            <a:spLocks noGrp="1"/>
          </p:cNvSpPr>
          <p:nvPr>
            <p:ph type="subTitle" idx="1"/>
          </p:nvPr>
        </p:nvSpPr>
        <p:spPr>
          <a:xfrm>
            <a:off x="685800" y="1268760"/>
            <a:ext cx="8278688" cy="3542551"/>
          </a:xfrm>
        </p:spPr>
        <p:txBody>
          <a:bodyPr>
            <a:normAutofit lnSpcReduction="10000"/>
          </a:bodyPr>
          <a:lstStyle/>
          <a:p>
            <a:pPr marL="342900" indent="-342900" algn="l">
              <a:buFont typeface="Wingdings" pitchFamily="2" charset="2"/>
              <a:buChar char="ü"/>
            </a:pPr>
            <a:r>
              <a:rPr lang="en-US" sz="2000" dirty="0"/>
              <a:t>A User Task </a:t>
            </a:r>
            <a:r>
              <a:rPr lang="en-US" sz="2000" dirty="0" smtClean="0"/>
              <a:t>needs </a:t>
            </a:r>
            <a:r>
              <a:rPr lang="en-US" sz="2000" dirty="0"/>
              <a:t>to be done by a </a:t>
            </a:r>
            <a:r>
              <a:rPr lang="en-US" sz="2000" dirty="0" smtClean="0"/>
              <a:t>human. </a:t>
            </a:r>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When </a:t>
            </a:r>
            <a:r>
              <a:rPr lang="en-US" sz="2000" dirty="0"/>
              <a:t>the process execution arrives at such a User Task, a new task is created in the task list of the user(s) or group(s) assigned to that task</a:t>
            </a:r>
            <a:r>
              <a:rPr lang="en-US" sz="2000" dirty="0" smtClean="0"/>
              <a:t>.</a:t>
            </a:r>
          </a:p>
          <a:p>
            <a:pPr marL="342900" indent="-342900" algn="l">
              <a:buFont typeface="Wingdings" pitchFamily="2" charset="2"/>
              <a:buChar char="ü"/>
            </a:pPr>
            <a:endParaRPr lang="en-US" sz="2000" dirty="0"/>
          </a:p>
          <a:p>
            <a:pPr marL="342900" indent="-342900" algn="l">
              <a:buFont typeface="Wingdings" pitchFamily="2" charset="2"/>
              <a:buChar char="ü"/>
            </a:pPr>
            <a:r>
              <a:rPr lang="en-IN" sz="2000" dirty="0" smtClean="0"/>
              <a:t>We can use expression to assign a user at runtime - ${</a:t>
            </a:r>
            <a:r>
              <a:rPr lang="en-IN" sz="2000" dirty="0"/>
              <a:t>variable}</a:t>
            </a:r>
          </a:p>
          <a:p>
            <a:pPr marL="342900" indent="-342900" algn="l">
              <a:buFont typeface="Wingdings" pitchFamily="2" charset="2"/>
              <a:buChar char="ü"/>
            </a:pPr>
            <a:endParaRPr lang="en-IN" sz="2000" dirty="0" smtClean="0"/>
          </a:p>
          <a:p>
            <a:pPr marL="342900" indent="-342900" algn="l">
              <a:buFont typeface="Wingdings" pitchFamily="2" charset="2"/>
              <a:buChar char="ü"/>
            </a:pPr>
            <a:r>
              <a:rPr lang="en-IN" sz="2000" dirty="0" smtClean="0"/>
              <a:t>We can use Delegate Expression to evaluate in java Application - ${</a:t>
            </a:r>
            <a:r>
              <a:rPr lang="en-IN" sz="2000" dirty="0" err="1" smtClean="0"/>
              <a:t>myService.findApprover</a:t>
            </a:r>
            <a:r>
              <a:rPr lang="en-IN" sz="2000" dirty="0" smtClean="0"/>
              <a:t>()}</a:t>
            </a:r>
          </a:p>
        </p:txBody>
      </p:sp>
    </p:spTree>
    <p:extLst>
      <p:ext uri="{BB962C8B-B14F-4D97-AF65-F5344CB8AC3E}">
        <p14:creationId xmlns:p14="http://schemas.microsoft.com/office/powerpoint/2010/main" val="3185047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UT – Task Listener</a:t>
            </a:r>
            <a:endParaRPr lang="en-IN" dirty="0"/>
          </a:p>
        </p:txBody>
      </p:sp>
      <p:sp>
        <p:nvSpPr>
          <p:cNvPr id="5" name="Subtitle 4"/>
          <p:cNvSpPr>
            <a:spLocks noGrp="1"/>
          </p:cNvSpPr>
          <p:nvPr>
            <p:ph type="subTitle" idx="1"/>
          </p:nvPr>
        </p:nvSpPr>
        <p:spPr>
          <a:xfrm>
            <a:off x="685800" y="1614641"/>
            <a:ext cx="8278688" cy="3542551"/>
          </a:xfrm>
        </p:spPr>
        <p:txBody>
          <a:bodyPr>
            <a:normAutofit lnSpcReduction="10000"/>
          </a:bodyPr>
          <a:lstStyle/>
          <a:p>
            <a:pPr marL="342900" indent="-342900" algn="l">
              <a:buFont typeface="Wingdings" pitchFamily="2" charset="2"/>
              <a:buChar char="ü"/>
            </a:pPr>
            <a:r>
              <a:rPr lang="en-US" sz="1600" dirty="0"/>
              <a:t>A task listener supports the following attributes</a:t>
            </a:r>
            <a:r>
              <a:rPr lang="en-US" sz="1600" dirty="0" smtClean="0"/>
              <a:t>:</a:t>
            </a:r>
          </a:p>
          <a:p>
            <a:pPr marL="800100" lvl="1" indent="-342900" algn="l">
              <a:buFont typeface="Wingdings" pitchFamily="2" charset="2"/>
              <a:buChar char="ü"/>
            </a:pPr>
            <a:r>
              <a:rPr lang="en-US" sz="1600" b="1" dirty="0" smtClean="0"/>
              <a:t>event </a:t>
            </a:r>
            <a:r>
              <a:rPr lang="en-US" sz="1600" b="1" dirty="0"/>
              <a:t>(required)</a:t>
            </a:r>
            <a:r>
              <a:rPr lang="en-US" sz="1600" dirty="0"/>
              <a:t>: the type of task event on which the task listener will be invoked. Possible </a:t>
            </a:r>
            <a:r>
              <a:rPr lang="en-US" sz="1600" dirty="0" smtClean="0"/>
              <a:t>events are: </a:t>
            </a:r>
            <a:r>
              <a:rPr lang="en-US" sz="1600" b="1" dirty="0" smtClean="0"/>
              <a:t>create</a:t>
            </a:r>
            <a:r>
              <a:rPr lang="en-US" sz="1600" dirty="0" smtClean="0"/>
              <a:t>, </a:t>
            </a:r>
            <a:r>
              <a:rPr lang="en-US" sz="1600" b="1" dirty="0" smtClean="0"/>
              <a:t>assignment</a:t>
            </a:r>
            <a:r>
              <a:rPr lang="en-US" sz="1600" dirty="0" smtClean="0"/>
              <a:t>, </a:t>
            </a:r>
            <a:r>
              <a:rPr lang="en-US" sz="1600" b="1" dirty="0" smtClean="0"/>
              <a:t>update</a:t>
            </a:r>
            <a:r>
              <a:rPr lang="en-US" sz="1600" dirty="0" smtClean="0"/>
              <a:t>, </a:t>
            </a:r>
            <a:r>
              <a:rPr lang="en-US" sz="1600" b="1" dirty="0" smtClean="0"/>
              <a:t>complete</a:t>
            </a:r>
            <a:r>
              <a:rPr lang="en-US" sz="1600" dirty="0" smtClean="0"/>
              <a:t>, </a:t>
            </a:r>
            <a:r>
              <a:rPr lang="en-US" sz="1600" b="1" dirty="0" smtClean="0"/>
              <a:t>delete</a:t>
            </a:r>
            <a:r>
              <a:rPr lang="en-US" sz="1600" dirty="0"/>
              <a:t> </a:t>
            </a:r>
            <a:r>
              <a:rPr lang="en-US" sz="1600" dirty="0" smtClean="0"/>
              <a:t>and</a:t>
            </a:r>
            <a:r>
              <a:rPr lang="en-US" sz="1600" dirty="0"/>
              <a:t> </a:t>
            </a:r>
            <a:r>
              <a:rPr lang="en-US" sz="1600" b="1" dirty="0" smtClean="0"/>
              <a:t>timeout</a:t>
            </a:r>
            <a:r>
              <a:rPr lang="en-US" sz="1600" dirty="0" smtClean="0"/>
              <a:t>;</a:t>
            </a:r>
          </a:p>
          <a:p>
            <a:pPr marL="800100" lvl="1" indent="-342900" algn="l">
              <a:buFont typeface="Wingdings" pitchFamily="2" charset="2"/>
              <a:buChar char="ü"/>
            </a:pPr>
            <a:endParaRPr lang="en-US" sz="1600" dirty="0"/>
          </a:p>
          <a:p>
            <a:pPr marL="342900" indent="-342900" algn="l">
              <a:buFont typeface="Wingdings" pitchFamily="2" charset="2"/>
              <a:buChar char="ü"/>
            </a:pPr>
            <a:r>
              <a:rPr lang="en-US" sz="1600" dirty="0" smtClean="0"/>
              <a:t>The </a:t>
            </a:r>
            <a:r>
              <a:rPr lang="en-US" sz="1600" dirty="0"/>
              <a:t>delegation class that must be </a:t>
            </a:r>
            <a:r>
              <a:rPr lang="en-US" sz="1600" dirty="0" smtClean="0"/>
              <a:t>called which must </a:t>
            </a:r>
            <a:r>
              <a:rPr lang="en-US" sz="1600" dirty="0"/>
              <a:t>implement the </a:t>
            </a:r>
            <a:r>
              <a:rPr lang="en-US" sz="1600" dirty="0" err="1"/>
              <a:t>org.camunda.bpm.engine.impl.pvm.delegate.TaskListener</a:t>
            </a:r>
            <a:r>
              <a:rPr lang="en-US" sz="1600" dirty="0"/>
              <a:t> interface</a:t>
            </a:r>
            <a:r>
              <a:rPr lang="en-US" sz="1600" dirty="0" smtClean="0"/>
              <a:t>.</a:t>
            </a:r>
          </a:p>
          <a:p>
            <a:pPr marL="342900" indent="-342900" algn="l">
              <a:buFont typeface="Wingdings" pitchFamily="2" charset="2"/>
              <a:buChar char="ü"/>
            </a:pPr>
            <a:endParaRPr lang="en-US" sz="1600" dirty="0"/>
          </a:p>
          <a:p>
            <a:pPr marL="342900" indent="-342900" algn="l">
              <a:buFont typeface="Wingdings" pitchFamily="2" charset="2"/>
              <a:buChar char="ü"/>
            </a:pPr>
            <a:r>
              <a:rPr lang="en-IN" sz="1600" dirty="0"/>
              <a:t>public class </a:t>
            </a:r>
            <a:r>
              <a:rPr lang="en-IN" sz="1600" dirty="0" err="1"/>
              <a:t>MyTaskCreateListener</a:t>
            </a:r>
            <a:r>
              <a:rPr lang="en-IN" sz="1600" dirty="0"/>
              <a:t> implements </a:t>
            </a:r>
            <a:r>
              <a:rPr lang="en-IN" sz="1600" dirty="0" err="1"/>
              <a:t>TaskListener</a:t>
            </a:r>
            <a:r>
              <a:rPr lang="en-IN" sz="1600" dirty="0"/>
              <a:t> {</a:t>
            </a:r>
          </a:p>
          <a:p>
            <a:pPr algn="l"/>
            <a:r>
              <a:rPr lang="en-IN" sz="1600" dirty="0" smtClean="0"/>
              <a:t>	public </a:t>
            </a:r>
            <a:r>
              <a:rPr lang="en-IN" sz="1600" dirty="0"/>
              <a:t>void notify(</a:t>
            </a:r>
            <a:r>
              <a:rPr lang="en-IN" sz="1600" dirty="0" err="1"/>
              <a:t>DelegateTask</a:t>
            </a:r>
            <a:r>
              <a:rPr lang="en-IN" sz="1600" dirty="0"/>
              <a:t> </a:t>
            </a:r>
            <a:r>
              <a:rPr lang="en-IN" sz="1600" dirty="0" err="1"/>
              <a:t>delegateTask</a:t>
            </a:r>
            <a:r>
              <a:rPr lang="en-IN" sz="1600" dirty="0"/>
              <a:t>) {</a:t>
            </a:r>
          </a:p>
          <a:p>
            <a:pPr algn="l"/>
            <a:r>
              <a:rPr lang="en-IN" sz="1600" dirty="0" smtClean="0"/>
              <a:t>		// </a:t>
            </a:r>
            <a:r>
              <a:rPr lang="en-IN" sz="1600" dirty="0"/>
              <a:t>Custom logic goes </a:t>
            </a:r>
            <a:r>
              <a:rPr lang="en-IN" sz="1600" dirty="0" smtClean="0"/>
              <a:t>here</a:t>
            </a:r>
            <a:endParaRPr lang="en-IN" sz="1600" dirty="0"/>
          </a:p>
          <a:p>
            <a:pPr algn="l"/>
            <a:r>
              <a:rPr lang="en-IN" sz="1600" dirty="0" smtClean="0"/>
              <a:t>		}</a:t>
            </a:r>
            <a:endParaRPr lang="en-IN" sz="1600" dirty="0"/>
          </a:p>
          <a:p>
            <a:pPr algn="l"/>
            <a:r>
              <a:rPr lang="en-IN" sz="1600" dirty="0" smtClean="0"/>
              <a:t>	}</a:t>
            </a:r>
          </a:p>
        </p:txBody>
      </p:sp>
    </p:spTree>
    <p:extLst>
      <p:ext uri="{BB962C8B-B14F-4D97-AF65-F5344CB8AC3E}">
        <p14:creationId xmlns:p14="http://schemas.microsoft.com/office/powerpoint/2010/main" val="2115799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UT –Execution Listener</a:t>
            </a:r>
            <a:endParaRPr lang="en-IN" dirty="0"/>
          </a:p>
        </p:txBody>
      </p:sp>
      <p:sp>
        <p:nvSpPr>
          <p:cNvPr id="5" name="Subtitle 4"/>
          <p:cNvSpPr>
            <a:spLocks noGrp="1"/>
          </p:cNvSpPr>
          <p:nvPr>
            <p:ph type="subTitle" idx="1"/>
          </p:nvPr>
        </p:nvSpPr>
        <p:spPr>
          <a:xfrm>
            <a:off x="685800" y="1614641"/>
            <a:ext cx="8278688" cy="3542551"/>
          </a:xfrm>
        </p:spPr>
        <p:txBody>
          <a:bodyPr>
            <a:normAutofit fontScale="85000" lnSpcReduction="20000"/>
          </a:bodyPr>
          <a:lstStyle/>
          <a:p>
            <a:pPr marL="342900" indent="-342900" algn="l">
              <a:buFont typeface="Wingdings" pitchFamily="2" charset="2"/>
              <a:buChar char="ü"/>
            </a:pPr>
            <a:r>
              <a:rPr lang="en-US" sz="1600" b="1" dirty="0"/>
              <a:t>Execution Listeners</a:t>
            </a:r>
            <a:r>
              <a:rPr lang="en-US" sz="1600" dirty="0"/>
              <a:t> can be attached to any </a:t>
            </a:r>
            <a:r>
              <a:rPr lang="en-US" sz="1600" dirty="0" smtClean="0"/>
              <a:t>event (Start/End)</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We can define:</a:t>
            </a:r>
          </a:p>
          <a:p>
            <a:pPr marL="800100" lvl="1" indent="-342900" algn="l">
              <a:buFont typeface="Wingdings" pitchFamily="2" charset="2"/>
              <a:buChar char="ü"/>
            </a:pPr>
            <a:r>
              <a:rPr lang="en-US" sz="1200" dirty="0" smtClean="0"/>
              <a:t>Event Type: Start/End</a:t>
            </a:r>
          </a:p>
          <a:p>
            <a:pPr marL="800100" lvl="1" indent="-342900" algn="l">
              <a:buFont typeface="Wingdings" pitchFamily="2" charset="2"/>
              <a:buChar char="ü"/>
            </a:pPr>
            <a:r>
              <a:rPr lang="en-US" sz="1200" dirty="0" smtClean="0"/>
              <a:t>Listener Type: Expression / Delegate Expression</a:t>
            </a:r>
          </a:p>
          <a:p>
            <a:pPr marL="800100" lvl="1" indent="-342900" algn="l">
              <a:buFont typeface="Wingdings" pitchFamily="2" charset="2"/>
              <a:buChar char="ü"/>
            </a:pPr>
            <a:r>
              <a:rPr lang="en-US" sz="1200" dirty="0" smtClean="0"/>
              <a:t>Expression / Delegate Expression: ${</a:t>
            </a:r>
            <a:r>
              <a:rPr lang="en-US" sz="1200" dirty="0" err="1" smtClean="0"/>
              <a:t>myJavaClass.execute</a:t>
            </a:r>
            <a:r>
              <a:rPr lang="en-US" sz="1200" dirty="0" smtClean="0"/>
              <a:t>()} / ${</a:t>
            </a:r>
            <a:r>
              <a:rPr lang="en-US" sz="1200" dirty="0" err="1" smtClean="0"/>
              <a:t>myExecutionService</a:t>
            </a:r>
            <a:r>
              <a:rPr lang="en-US" sz="1200" dirty="0" smtClean="0"/>
              <a:t>}</a:t>
            </a:r>
          </a:p>
          <a:p>
            <a:pPr marL="800100" lvl="1" indent="-342900" algn="l">
              <a:buFont typeface="Wingdings" pitchFamily="2" charset="2"/>
              <a:buChar char="ü"/>
            </a:pPr>
            <a:r>
              <a:rPr lang="en-US" sz="1200" dirty="0" smtClean="0"/>
              <a:t>Field Injection: variable</a:t>
            </a:r>
          </a:p>
          <a:p>
            <a:pPr marL="800100" lvl="1" indent="-342900" algn="l">
              <a:buFont typeface="Wingdings" pitchFamily="2" charset="2"/>
              <a:buChar char="ü"/>
            </a:pPr>
            <a:endParaRPr lang="en-US" sz="1200" dirty="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@Service</a:t>
            </a:r>
          </a:p>
          <a:p>
            <a:pPr marL="342900" indent="-342900" algn="l">
              <a:buFont typeface="Wingdings" pitchFamily="2" charset="2"/>
              <a:buChar char="ü"/>
            </a:pPr>
            <a:r>
              <a:rPr lang="en-US" sz="1600" dirty="0"/>
              <a:t>public class </a:t>
            </a:r>
            <a:r>
              <a:rPr lang="en-US" sz="1600" dirty="0" err="1"/>
              <a:t>MyExecutionListener</a:t>
            </a:r>
            <a:r>
              <a:rPr lang="en-US" sz="1600" dirty="0"/>
              <a:t> implements </a:t>
            </a:r>
            <a:r>
              <a:rPr lang="en-US" sz="1600" dirty="0" err="1"/>
              <a:t>ExecutionListener</a:t>
            </a:r>
            <a:r>
              <a:rPr lang="en-US" sz="1600" dirty="0"/>
              <a:t> </a:t>
            </a:r>
            <a:r>
              <a:rPr lang="en-US" sz="1600" dirty="0" smtClean="0"/>
              <a:t>{</a:t>
            </a:r>
            <a:endParaRPr lang="en-US" sz="1600" dirty="0"/>
          </a:p>
          <a:p>
            <a:pPr marL="342900" indent="-342900" algn="l">
              <a:buFont typeface="Wingdings" pitchFamily="2" charset="2"/>
              <a:buChar char="ü"/>
            </a:pPr>
            <a:r>
              <a:rPr lang="en-US" sz="1600" dirty="0"/>
              <a:t>	@Override</a:t>
            </a:r>
          </a:p>
          <a:p>
            <a:pPr marL="342900" indent="-342900" algn="l">
              <a:buFont typeface="Wingdings" pitchFamily="2" charset="2"/>
              <a:buChar char="ü"/>
            </a:pPr>
            <a:r>
              <a:rPr lang="en-US" sz="1600" dirty="0"/>
              <a:t>	public void notify(</a:t>
            </a:r>
            <a:r>
              <a:rPr lang="en-US" sz="1600" dirty="0" err="1"/>
              <a:t>DelegateExecution</a:t>
            </a:r>
            <a:r>
              <a:rPr lang="en-US" sz="1600" dirty="0"/>
              <a:t> execution) throws Exception {</a:t>
            </a:r>
          </a:p>
          <a:p>
            <a:pPr marL="342900" indent="-342900" algn="l">
              <a:buFont typeface="Wingdings" pitchFamily="2" charset="2"/>
              <a:buChar char="ü"/>
            </a:pPr>
            <a:r>
              <a:rPr lang="en-US" sz="1600" dirty="0"/>
              <a:t>		</a:t>
            </a:r>
            <a:r>
              <a:rPr lang="en-US" sz="1600" dirty="0" err="1"/>
              <a:t>System.out.println</a:t>
            </a:r>
            <a:r>
              <a:rPr lang="en-US" sz="1600" dirty="0"/>
              <a:t>("User Task - ended</a:t>
            </a:r>
            <a:r>
              <a:rPr lang="en-US" sz="1600" dirty="0" smtClean="0"/>
              <a:t>..");</a:t>
            </a:r>
            <a:r>
              <a:rPr lang="en-US" sz="1600" dirty="0"/>
              <a:t>	</a:t>
            </a:r>
          </a:p>
          <a:p>
            <a:pPr marL="342900" indent="-342900" algn="l">
              <a:buFont typeface="Wingdings" pitchFamily="2" charset="2"/>
              <a:buChar char="ü"/>
            </a:pPr>
            <a:r>
              <a:rPr lang="en-US" sz="1600" dirty="0"/>
              <a:t>	</a:t>
            </a:r>
            <a:r>
              <a:rPr lang="en-US" sz="1600" dirty="0" smtClean="0"/>
              <a:t>}</a:t>
            </a:r>
            <a:endParaRPr lang="en-US" sz="1600" dirty="0"/>
          </a:p>
          <a:p>
            <a:pPr marL="342900" indent="-342900" algn="l">
              <a:buFont typeface="Wingdings" pitchFamily="2" charset="2"/>
              <a:buChar char="ü"/>
            </a:pPr>
            <a:r>
              <a:rPr lang="en-US" sz="1600" dirty="0"/>
              <a:t>}</a:t>
            </a:r>
          </a:p>
          <a:p>
            <a:pPr marL="800100" lvl="1" indent="-342900" algn="l">
              <a:buFont typeface="Wingdings" pitchFamily="2" charset="2"/>
              <a:buChar char="ü"/>
            </a:pPr>
            <a:endParaRPr lang="en-US" sz="1200" dirty="0" smtClean="0"/>
          </a:p>
          <a:p>
            <a:pPr marL="342900" indent="-342900" algn="l">
              <a:buFont typeface="Wingdings" pitchFamily="2" charset="2"/>
              <a:buChar char="ü"/>
            </a:pPr>
            <a:endParaRPr lang="en-IN" sz="1600" dirty="0" smtClean="0"/>
          </a:p>
        </p:txBody>
      </p:sp>
    </p:spTree>
    <p:extLst>
      <p:ext uri="{BB962C8B-B14F-4D97-AF65-F5344CB8AC3E}">
        <p14:creationId xmlns:p14="http://schemas.microsoft.com/office/powerpoint/2010/main" val="1644867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UT – Task / Execution Listener</a:t>
            </a:r>
            <a:endParaRPr lang="en-IN" dirty="0"/>
          </a:p>
        </p:txBody>
      </p:sp>
      <p:sp>
        <p:nvSpPr>
          <p:cNvPr id="5" name="Subtitle 4"/>
          <p:cNvSpPr>
            <a:spLocks noGrp="1"/>
          </p:cNvSpPr>
          <p:nvPr>
            <p:ph type="subTitle" idx="1"/>
          </p:nvPr>
        </p:nvSpPr>
        <p:spPr>
          <a:xfrm>
            <a:off x="685800" y="2118697"/>
            <a:ext cx="8278688" cy="3542551"/>
          </a:xfrm>
        </p:spPr>
        <p:txBody>
          <a:bodyPr>
            <a:normAutofit/>
          </a:bodyPr>
          <a:lstStyle/>
          <a:p>
            <a:pPr marL="342900" indent="-342900" algn="l">
              <a:buFont typeface="Wingdings" pitchFamily="2" charset="2"/>
              <a:buChar char="ü"/>
            </a:pPr>
            <a:r>
              <a:rPr lang="en-US" sz="1600" dirty="0"/>
              <a:t>When the user task is </a:t>
            </a:r>
            <a:r>
              <a:rPr lang="en-US" sz="1600" dirty="0" smtClean="0"/>
              <a:t>executed</a:t>
            </a:r>
            <a:endParaRPr lang="en-US" sz="1600" dirty="0"/>
          </a:p>
          <a:p>
            <a:pPr marL="800100" lvl="1" indent="-342900" algn="l">
              <a:buFont typeface="Wingdings" pitchFamily="2" charset="2"/>
              <a:buChar char="ü"/>
            </a:pPr>
            <a:r>
              <a:rPr lang="en-US" sz="1200" dirty="0"/>
              <a:t>The execution listener is called</a:t>
            </a:r>
          </a:p>
          <a:p>
            <a:pPr marL="800100" lvl="1" indent="-342900" algn="l">
              <a:buFont typeface="Wingdings" pitchFamily="2" charset="2"/>
              <a:buChar char="ü"/>
            </a:pPr>
            <a:r>
              <a:rPr lang="en-US" sz="1200" dirty="0"/>
              <a:t>The task listener is </a:t>
            </a:r>
            <a:r>
              <a:rPr lang="en-US" sz="1200" dirty="0" smtClean="0"/>
              <a:t>called</a:t>
            </a:r>
          </a:p>
          <a:p>
            <a:pPr marL="800100" lvl="1" indent="-342900" algn="l">
              <a:buFont typeface="Wingdings" pitchFamily="2" charset="2"/>
              <a:buChar char="ü"/>
            </a:pPr>
            <a:endParaRPr lang="en-IN" sz="1200" dirty="0" smtClean="0"/>
          </a:p>
          <a:p>
            <a:pPr marL="342900" indent="-342900" algn="l">
              <a:buFont typeface="Wingdings" pitchFamily="2" charset="2"/>
              <a:buChar char="ü"/>
            </a:pPr>
            <a:r>
              <a:rPr lang="en-IN" sz="1600" dirty="0" smtClean="0"/>
              <a:t>In </a:t>
            </a:r>
            <a:r>
              <a:rPr lang="en-IN" sz="1600" dirty="0"/>
              <a:t>general, the task listener event cycle is contained between execution listener events start and end. So the cycle when a user task is executed is</a:t>
            </a:r>
            <a:r>
              <a:rPr lang="en-IN" sz="1600" dirty="0" smtClean="0"/>
              <a:t>:</a:t>
            </a:r>
            <a:endParaRPr lang="en-IN" sz="1600" dirty="0"/>
          </a:p>
          <a:p>
            <a:pPr marL="800100" lvl="1" indent="-342900" algn="l">
              <a:buFont typeface="Wingdings" pitchFamily="2" charset="2"/>
              <a:buChar char="ü"/>
            </a:pPr>
            <a:r>
              <a:rPr lang="en-IN" sz="1200" dirty="0" err="1"/>
              <a:t>ExecutionListener#start</a:t>
            </a:r>
            <a:endParaRPr lang="en-IN" sz="1200" dirty="0"/>
          </a:p>
          <a:p>
            <a:pPr marL="800100" lvl="1" indent="-342900" algn="l">
              <a:buFont typeface="Wingdings" pitchFamily="2" charset="2"/>
              <a:buChar char="ü"/>
            </a:pPr>
            <a:r>
              <a:rPr lang="en-IN" sz="1200" dirty="0" err="1"/>
              <a:t>TaskListener#create</a:t>
            </a:r>
            <a:endParaRPr lang="en-IN" sz="1200" dirty="0"/>
          </a:p>
          <a:p>
            <a:pPr marL="800100" lvl="1" indent="-342900" algn="l">
              <a:buFont typeface="Wingdings" pitchFamily="2" charset="2"/>
              <a:buChar char="ü"/>
            </a:pPr>
            <a:r>
              <a:rPr lang="en-IN" sz="1200" dirty="0" err="1"/>
              <a:t>TaskListener</a:t>
            </a:r>
            <a:r>
              <a:rPr lang="en-IN" sz="1200" dirty="0"/>
              <a:t>#{assignment}*</a:t>
            </a:r>
          </a:p>
          <a:p>
            <a:pPr marL="800100" lvl="1" indent="-342900" algn="l">
              <a:buFont typeface="Wingdings" pitchFamily="2" charset="2"/>
              <a:buChar char="ü"/>
            </a:pPr>
            <a:r>
              <a:rPr lang="en-IN" sz="1200" dirty="0" err="1"/>
              <a:t>TaskListener</a:t>
            </a:r>
            <a:r>
              <a:rPr lang="en-IN" sz="1200" dirty="0"/>
              <a:t>#{complete, delete}</a:t>
            </a:r>
          </a:p>
          <a:p>
            <a:pPr marL="800100" lvl="1" indent="-342900" algn="l">
              <a:buFont typeface="Wingdings" pitchFamily="2" charset="2"/>
              <a:buChar char="ü"/>
            </a:pPr>
            <a:r>
              <a:rPr lang="en-IN" sz="1200" dirty="0" err="1"/>
              <a:t>ExecutionListener#end</a:t>
            </a:r>
            <a:endParaRPr lang="en-IN" sz="1200" dirty="0" smtClean="0"/>
          </a:p>
        </p:txBody>
      </p:sp>
    </p:spTree>
    <p:extLst>
      <p:ext uri="{BB962C8B-B14F-4D97-AF65-F5344CB8AC3E}">
        <p14:creationId xmlns:p14="http://schemas.microsoft.com/office/powerpoint/2010/main" val="27949802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US" dirty="0" smtClean="0"/>
              <a:t>Multi-instance </a:t>
            </a:r>
            <a:br>
              <a:rPr lang="en-US" dirty="0" smtClean="0"/>
            </a:br>
            <a:r>
              <a:rPr lang="en-US" dirty="0" smtClean="0"/>
              <a:t>User Task</a:t>
            </a:r>
            <a:endParaRPr lang="en-IN" dirty="0"/>
          </a:p>
        </p:txBody>
      </p:sp>
      <p:sp>
        <p:nvSpPr>
          <p:cNvPr id="5" name="Subtitle 4"/>
          <p:cNvSpPr>
            <a:spLocks noGrp="1"/>
          </p:cNvSpPr>
          <p:nvPr>
            <p:ph type="subTitle" idx="1"/>
          </p:nvPr>
        </p:nvSpPr>
        <p:spPr>
          <a:xfrm>
            <a:off x="685800" y="2118697"/>
            <a:ext cx="8278688" cy="3542551"/>
          </a:xfrm>
        </p:spPr>
        <p:txBody>
          <a:bodyPr>
            <a:normAutofit/>
          </a:bodyPr>
          <a:lstStyle/>
          <a:p>
            <a:pPr marL="342900" indent="-342900" algn="l">
              <a:buFont typeface="Wingdings" pitchFamily="2" charset="2"/>
              <a:buChar char="ü"/>
            </a:pPr>
            <a:r>
              <a:rPr lang="en-US" sz="1800" dirty="0"/>
              <a:t>We can create multiple instances of a task.</a:t>
            </a:r>
          </a:p>
          <a:p>
            <a:pPr algn="l"/>
            <a:r>
              <a:rPr lang="en-US" sz="1600" dirty="0" smtClean="0"/>
              <a:t>	For </a:t>
            </a:r>
            <a:r>
              <a:rPr lang="en-US" sz="1600" dirty="0"/>
              <a:t>Ex: user task needs to approved by multiple user.</a:t>
            </a:r>
          </a:p>
          <a:p>
            <a:pPr marL="1257300" lvl="2" indent="-342900" algn="l">
              <a:buFont typeface="Wingdings" pitchFamily="2" charset="2"/>
              <a:buChar char="ü"/>
            </a:pPr>
            <a:r>
              <a:rPr lang="en-US" sz="1400" dirty="0" err="1"/>
              <a:t>def</a:t>
            </a:r>
            <a:r>
              <a:rPr lang="en-US" sz="1400" dirty="0"/>
              <a:t> assignee = ["</a:t>
            </a:r>
            <a:r>
              <a:rPr lang="en-US" sz="1400" dirty="0" err="1"/>
              <a:t>demo","john","demo</a:t>
            </a:r>
            <a:r>
              <a:rPr lang="en-US" sz="1400" dirty="0"/>
              <a:t>"]</a:t>
            </a:r>
          </a:p>
          <a:p>
            <a:pPr marL="1257300" lvl="2" indent="-342900" algn="l">
              <a:buFont typeface="Wingdings" pitchFamily="2" charset="2"/>
              <a:buChar char="ü"/>
            </a:pPr>
            <a:r>
              <a:rPr lang="en-US" sz="1400" dirty="0" err="1"/>
              <a:t>execution.setVariable</a:t>
            </a:r>
            <a:r>
              <a:rPr lang="en-US" sz="1400" dirty="0"/>
              <a:t>("</a:t>
            </a:r>
            <a:r>
              <a:rPr lang="en-US" sz="1400" dirty="0" err="1"/>
              <a:t>assignee",assignee</a:t>
            </a:r>
            <a:r>
              <a:rPr lang="en-US" sz="1400" dirty="0" smtClean="0"/>
              <a:t>)</a:t>
            </a:r>
          </a:p>
          <a:p>
            <a:pPr marL="1257300" lvl="2" indent="-342900" algn="l">
              <a:buFont typeface="Wingdings" pitchFamily="2" charset="2"/>
              <a:buChar char="ü"/>
            </a:pPr>
            <a:endParaRPr lang="en-US" sz="1000" dirty="0"/>
          </a:p>
          <a:p>
            <a:pPr marL="342900" indent="-342900" algn="l">
              <a:buFont typeface="Wingdings" pitchFamily="2" charset="2"/>
              <a:buChar char="ü"/>
            </a:pPr>
            <a:r>
              <a:rPr lang="en-US" sz="1800" dirty="0"/>
              <a:t>User task:</a:t>
            </a:r>
          </a:p>
          <a:p>
            <a:pPr marL="800100" lvl="1" indent="-342900" algn="l">
              <a:buFont typeface="Wingdings" pitchFamily="2" charset="2"/>
              <a:buChar char="ü"/>
            </a:pPr>
            <a:r>
              <a:rPr lang="en-US" sz="1400" dirty="0"/>
              <a:t>Loop cardinality – 3</a:t>
            </a:r>
          </a:p>
          <a:p>
            <a:pPr marL="800100" lvl="1" indent="-342900" algn="l">
              <a:buFont typeface="Wingdings" pitchFamily="2" charset="2"/>
              <a:buChar char="ü"/>
            </a:pPr>
            <a:r>
              <a:rPr lang="en-US" sz="1400" dirty="0"/>
              <a:t>Assignee: ${assignee[</a:t>
            </a:r>
            <a:r>
              <a:rPr lang="en-US" sz="1400" dirty="0" err="1"/>
              <a:t>loopCounter</a:t>
            </a:r>
            <a:r>
              <a:rPr lang="en-US" sz="1400" dirty="0"/>
              <a:t>]}</a:t>
            </a:r>
          </a:p>
        </p:txBody>
      </p:sp>
    </p:spTree>
    <p:extLst>
      <p:ext uri="{BB962C8B-B14F-4D97-AF65-F5344CB8AC3E}">
        <p14:creationId xmlns:p14="http://schemas.microsoft.com/office/powerpoint/2010/main" val="157977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Use Case</a:t>
            </a:r>
            <a:r>
              <a:rPr lang="en-IN" dirty="0"/>
              <a:t/>
            </a:r>
            <a:br>
              <a:rPr lang="en-IN" dirty="0"/>
            </a:br>
            <a:r>
              <a:rPr lang="en-IN" sz="2700" dirty="0" smtClean="0"/>
              <a:t>(Buy a Book)</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Start</a:t>
            </a:r>
            <a:endParaRPr lang="en-US" sz="2000" dirty="0"/>
          </a:p>
          <a:p>
            <a:pPr marL="342900" indent="-342900" algn="l">
              <a:buFont typeface="Wingdings" pitchFamily="2" charset="2"/>
              <a:buChar char="ü"/>
            </a:pPr>
            <a:r>
              <a:rPr lang="en-US" sz="2000" dirty="0"/>
              <a:t>Went to a bookstore</a:t>
            </a:r>
          </a:p>
          <a:p>
            <a:pPr marL="342900" indent="-342900" algn="l">
              <a:buFont typeface="Wingdings" pitchFamily="2" charset="2"/>
              <a:buChar char="ü"/>
            </a:pPr>
            <a:r>
              <a:rPr lang="en-US" sz="2000" dirty="0"/>
              <a:t>Searched for a book</a:t>
            </a:r>
          </a:p>
          <a:p>
            <a:pPr marL="342900" indent="-342900" algn="l">
              <a:buFont typeface="Wingdings" pitchFamily="2" charset="2"/>
              <a:buChar char="ü"/>
            </a:pPr>
            <a:r>
              <a:rPr lang="en-US" sz="2000" dirty="0"/>
              <a:t>Got the book billed</a:t>
            </a:r>
          </a:p>
          <a:p>
            <a:pPr marL="342900" indent="-342900" algn="l">
              <a:buFont typeface="Wingdings" pitchFamily="2" charset="2"/>
              <a:buChar char="ü"/>
            </a:pPr>
            <a:r>
              <a:rPr lang="en-US" sz="2000" dirty="0"/>
              <a:t>Payment </a:t>
            </a:r>
          </a:p>
          <a:p>
            <a:pPr marL="342900" indent="-342900" algn="l">
              <a:buFont typeface="Wingdings" pitchFamily="2" charset="2"/>
              <a:buChar char="ü"/>
            </a:pPr>
            <a:r>
              <a:rPr lang="en-US" sz="2000" dirty="0"/>
              <a:t>Delivery</a:t>
            </a:r>
          </a:p>
          <a:p>
            <a:pPr marL="342900" indent="-342900" algn="l">
              <a:buFont typeface="Wingdings" pitchFamily="2" charset="2"/>
              <a:buChar char="ü"/>
            </a:pPr>
            <a:r>
              <a:rPr lang="en-US" sz="2000" dirty="0" smtClean="0"/>
              <a:t>End</a:t>
            </a:r>
            <a:endParaRPr lang="en-US" sz="2000" dirty="0"/>
          </a:p>
        </p:txBody>
      </p:sp>
    </p:spTree>
    <p:extLst>
      <p:ext uri="{BB962C8B-B14F-4D97-AF65-F5344CB8AC3E}">
        <p14:creationId xmlns:p14="http://schemas.microsoft.com/office/powerpoint/2010/main" val="4087530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User Task</a:t>
            </a:r>
            <a:endParaRPr lang="en-IN" dirty="0"/>
          </a:p>
        </p:txBody>
      </p:sp>
      <p:pic>
        <p:nvPicPr>
          <p:cNvPr id="2050" name="Picture 2" descr="Task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96752"/>
            <a:ext cx="8964488" cy="513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423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Service Task</a:t>
            </a:r>
            <a:endParaRPr lang="en-IN" dirty="0"/>
          </a:p>
        </p:txBody>
      </p:sp>
      <p:sp>
        <p:nvSpPr>
          <p:cNvPr id="5" name="Subtitle 4"/>
          <p:cNvSpPr>
            <a:spLocks noGrp="1"/>
          </p:cNvSpPr>
          <p:nvPr>
            <p:ph type="subTitle" idx="1"/>
          </p:nvPr>
        </p:nvSpPr>
        <p:spPr>
          <a:xfrm>
            <a:off x="685800" y="1614641"/>
            <a:ext cx="8278688" cy="3542551"/>
          </a:xfrm>
        </p:spPr>
        <p:txBody>
          <a:bodyPr>
            <a:normAutofit/>
          </a:bodyPr>
          <a:lstStyle/>
          <a:p>
            <a:pPr marL="342900" indent="-342900" algn="l">
              <a:buFont typeface="Wingdings" pitchFamily="2" charset="2"/>
              <a:buChar char="ü"/>
            </a:pPr>
            <a:r>
              <a:rPr lang="en-US" sz="1600" dirty="0"/>
              <a:t>A Service Task is used to invoke services. </a:t>
            </a:r>
            <a:endParaRPr lang="en-US" sz="1600" dirty="0" smtClean="0"/>
          </a:p>
          <a:p>
            <a:pPr marL="342900" indent="-342900" algn="l">
              <a:buFont typeface="Wingdings" pitchFamily="2" charset="2"/>
              <a:buChar char="ü"/>
            </a:pPr>
            <a:r>
              <a:rPr lang="en-US" sz="1600" dirty="0" smtClean="0"/>
              <a:t>Can Call </a:t>
            </a:r>
            <a:r>
              <a:rPr lang="en-US" sz="1600" dirty="0"/>
              <a:t>Java code or </a:t>
            </a:r>
            <a:r>
              <a:rPr lang="en-US" sz="1600" dirty="0" smtClean="0"/>
              <a:t>provide </a:t>
            </a:r>
            <a:r>
              <a:rPr lang="en-US" sz="1600" dirty="0"/>
              <a:t>a work item for an external worker to complete asynchronously or invoking a logic which is implemented in form of </a:t>
            </a:r>
            <a:r>
              <a:rPr lang="en-US" sz="1600" dirty="0" err="1"/>
              <a:t>webservices</a:t>
            </a:r>
            <a:r>
              <a:rPr lang="en-US" sz="1600" dirty="0" smtClean="0"/>
              <a:t>.</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Calling Java Code</a:t>
            </a:r>
          </a:p>
          <a:p>
            <a:pPr marL="342900" indent="-342900" algn="l">
              <a:buFont typeface="Wingdings" pitchFamily="2" charset="2"/>
              <a:buChar char="ü"/>
            </a:pPr>
            <a:r>
              <a:rPr lang="en-US" sz="1600" dirty="0"/>
              <a:t>There are four ways of declaring how to invoke Java logic</a:t>
            </a:r>
            <a:r>
              <a:rPr lang="en-US" sz="1600" dirty="0" smtClean="0"/>
              <a:t>:</a:t>
            </a:r>
            <a:endParaRPr lang="en-US" sz="1600" dirty="0"/>
          </a:p>
          <a:p>
            <a:pPr marL="800100" lvl="1" indent="-342900" algn="l">
              <a:buFont typeface="Wingdings" pitchFamily="2" charset="2"/>
              <a:buChar char="ü"/>
            </a:pPr>
            <a:r>
              <a:rPr lang="en-US" sz="1200" dirty="0"/>
              <a:t>Specifying a class that implements a </a:t>
            </a:r>
            <a:r>
              <a:rPr lang="en-US" sz="1200" dirty="0" err="1"/>
              <a:t>JavaDelegate</a:t>
            </a:r>
            <a:r>
              <a:rPr lang="en-US" sz="1200" dirty="0"/>
              <a:t> or </a:t>
            </a:r>
            <a:r>
              <a:rPr lang="en-US" sz="1200" dirty="0" err="1"/>
              <a:t>ActivityBehavior</a:t>
            </a:r>
            <a:endParaRPr lang="en-US" sz="1200" dirty="0"/>
          </a:p>
          <a:p>
            <a:pPr marL="800100" lvl="1" indent="-342900" algn="l">
              <a:buFont typeface="Wingdings" pitchFamily="2" charset="2"/>
              <a:buChar char="ü"/>
            </a:pPr>
            <a:r>
              <a:rPr lang="en-US" sz="1200" dirty="0"/>
              <a:t>Evaluating an expression that resolves to a delegation object</a:t>
            </a:r>
          </a:p>
          <a:p>
            <a:pPr marL="800100" lvl="1" indent="-342900" algn="l">
              <a:buFont typeface="Wingdings" pitchFamily="2" charset="2"/>
              <a:buChar char="ü"/>
            </a:pPr>
            <a:r>
              <a:rPr lang="en-US" sz="1200" dirty="0"/>
              <a:t>Invoking a method expression</a:t>
            </a:r>
          </a:p>
          <a:p>
            <a:pPr marL="800100" lvl="1" indent="-342900" algn="l">
              <a:buFont typeface="Wingdings" pitchFamily="2" charset="2"/>
              <a:buChar char="ü"/>
            </a:pPr>
            <a:r>
              <a:rPr lang="en-US" sz="1200" dirty="0"/>
              <a:t>Evaluating a value expression</a:t>
            </a:r>
            <a:endParaRPr lang="en-IN" sz="1200" dirty="0" smtClean="0"/>
          </a:p>
        </p:txBody>
      </p:sp>
    </p:spTree>
    <p:extLst>
      <p:ext uri="{BB962C8B-B14F-4D97-AF65-F5344CB8AC3E}">
        <p14:creationId xmlns:p14="http://schemas.microsoft.com/office/powerpoint/2010/main" val="1232920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Service Task</a:t>
            </a:r>
            <a:endParaRPr lang="en-IN" dirty="0"/>
          </a:p>
        </p:txBody>
      </p:sp>
      <p:sp>
        <p:nvSpPr>
          <p:cNvPr id="5" name="Subtitle 4"/>
          <p:cNvSpPr>
            <a:spLocks noGrp="1"/>
          </p:cNvSpPr>
          <p:nvPr>
            <p:ph type="subTitle" idx="1"/>
          </p:nvPr>
        </p:nvSpPr>
        <p:spPr>
          <a:xfrm>
            <a:off x="685800" y="1614641"/>
            <a:ext cx="8278688" cy="3542551"/>
          </a:xfrm>
        </p:spPr>
        <p:txBody>
          <a:bodyPr>
            <a:normAutofit fontScale="70000" lnSpcReduction="20000"/>
          </a:bodyPr>
          <a:lstStyle/>
          <a:p>
            <a:pPr marL="342900" indent="-342900" algn="l">
              <a:buFont typeface="Wingdings" pitchFamily="2" charset="2"/>
              <a:buChar char="ü"/>
            </a:pPr>
            <a:r>
              <a:rPr lang="en-IN" sz="2400" dirty="0" smtClean="0"/>
              <a:t>java-delegate-</a:t>
            </a:r>
            <a:r>
              <a:rPr lang="en-IN" sz="2400" dirty="0" err="1" smtClean="0"/>
              <a:t>vs</a:t>
            </a:r>
            <a:r>
              <a:rPr lang="en-IN" sz="2400" dirty="0" smtClean="0"/>
              <a:t>-expressions-in-service-task</a:t>
            </a:r>
          </a:p>
          <a:p>
            <a:pPr marL="800100" lvl="1" indent="-342900" algn="l">
              <a:buFont typeface="Wingdings" pitchFamily="2" charset="2"/>
              <a:buChar char="ü"/>
            </a:pPr>
            <a:r>
              <a:rPr lang="en-US" sz="2000" dirty="0"/>
              <a:t>If </a:t>
            </a:r>
            <a:r>
              <a:rPr lang="en-US" sz="2000" dirty="0" smtClean="0"/>
              <a:t>our business </a:t>
            </a:r>
            <a:r>
              <a:rPr lang="en-US" sz="2000" dirty="0"/>
              <a:t>logic is written in Java then </a:t>
            </a:r>
            <a:r>
              <a:rPr lang="en-US" sz="2000" dirty="0" smtClean="0"/>
              <a:t>we’re </a:t>
            </a:r>
            <a:r>
              <a:rPr lang="en-US" sz="2000" dirty="0"/>
              <a:t>likely to want to use the implementation type of Java </a:t>
            </a:r>
            <a:r>
              <a:rPr lang="en-US" sz="2000" dirty="0" smtClean="0"/>
              <a:t>Class or</a:t>
            </a:r>
            <a:r>
              <a:rPr lang="en-US" sz="2000" dirty="0"/>
              <a:t> Delegate Expression in both cases they would be calling a Java class which implements a </a:t>
            </a:r>
            <a:r>
              <a:rPr lang="en-US" sz="2000" dirty="0" err="1"/>
              <a:t>JavaDelegate</a:t>
            </a:r>
            <a:r>
              <a:rPr lang="en-US" sz="2000" dirty="0"/>
              <a:t> </a:t>
            </a:r>
            <a:r>
              <a:rPr lang="en-US" sz="2000" dirty="0" smtClean="0"/>
              <a:t>.</a:t>
            </a:r>
          </a:p>
          <a:p>
            <a:pPr marL="800100" lvl="1" indent="-342900" algn="l">
              <a:buFont typeface="Wingdings" pitchFamily="2" charset="2"/>
              <a:buChar char="ü"/>
            </a:pPr>
            <a:endParaRPr lang="en-US" sz="2000" dirty="0" smtClean="0"/>
          </a:p>
          <a:p>
            <a:pPr marL="342900" indent="-342900" algn="l">
              <a:buFont typeface="Wingdings" pitchFamily="2" charset="2"/>
              <a:buChar char="ü"/>
            </a:pPr>
            <a:r>
              <a:rPr lang="en-US" sz="2400" dirty="0" smtClean="0"/>
              <a:t>The </a:t>
            </a:r>
            <a:r>
              <a:rPr lang="en-US" sz="2400" dirty="0"/>
              <a:t>difference is mainly based on how they are called</a:t>
            </a:r>
            <a:r>
              <a:rPr lang="en-US" sz="2400" dirty="0" smtClean="0"/>
              <a:t>.</a:t>
            </a:r>
          </a:p>
          <a:p>
            <a:pPr marL="800100" lvl="1" indent="-342900" algn="l">
              <a:buFont typeface="Wingdings" pitchFamily="2" charset="2"/>
              <a:buChar char="ü"/>
            </a:pPr>
            <a:r>
              <a:rPr lang="en-US" sz="2000" dirty="0"/>
              <a:t>Java Class would be called through the package </a:t>
            </a:r>
            <a:r>
              <a:rPr lang="en-US" sz="2000" dirty="0" smtClean="0"/>
              <a:t>name: </a:t>
            </a:r>
            <a:r>
              <a:rPr lang="en-US" sz="2000" dirty="0" err="1" smtClean="0"/>
              <a:t>com.example.workflow.TestingFun.TestingBear</a:t>
            </a:r>
            <a:endParaRPr lang="en-US" sz="2000" dirty="0" smtClean="0"/>
          </a:p>
          <a:p>
            <a:pPr marL="800100" lvl="1" indent="-342900" algn="l">
              <a:buFont typeface="Wingdings" pitchFamily="2" charset="2"/>
              <a:buChar char="ü"/>
            </a:pPr>
            <a:endParaRPr lang="en-US" sz="2000" dirty="0" smtClean="0"/>
          </a:p>
          <a:p>
            <a:pPr marL="800100" lvl="1" indent="-342900" algn="l">
              <a:buFont typeface="Wingdings" pitchFamily="2" charset="2"/>
              <a:buChar char="ü"/>
            </a:pPr>
            <a:r>
              <a:rPr lang="en-US" sz="2000" dirty="0"/>
              <a:t>Delegate Expression If </a:t>
            </a:r>
            <a:r>
              <a:rPr lang="en-US" sz="2000" dirty="0" smtClean="0"/>
              <a:t>we’re </a:t>
            </a:r>
            <a:r>
              <a:rPr lang="en-US" sz="2000" dirty="0"/>
              <a:t>using beans you can call the class by it’s name, in the above example the bean has a @Named property so you can just call it by the name e.g. #{</a:t>
            </a:r>
            <a:r>
              <a:rPr lang="en-US" sz="2000" dirty="0" err="1"/>
              <a:t>TestingBear</a:t>
            </a:r>
            <a:r>
              <a:rPr lang="en-US" sz="2000" dirty="0" smtClean="0"/>
              <a:t>}</a:t>
            </a:r>
          </a:p>
          <a:p>
            <a:pPr marL="342900" indent="-342900" algn="l">
              <a:buFont typeface="Wingdings" pitchFamily="2" charset="2"/>
              <a:buChar char="ü"/>
            </a:pPr>
            <a:endParaRPr lang="en-US" sz="2400" dirty="0"/>
          </a:p>
          <a:p>
            <a:pPr marL="342900" indent="-342900" algn="l">
              <a:buFont typeface="Wingdings" pitchFamily="2" charset="2"/>
              <a:buChar char="ü"/>
            </a:pPr>
            <a:r>
              <a:rPr lang="en-US" sz="2000" dirty="0"/>
              <a:t>Usually Delegate Expression is preferred because it becomes much easier to manage things like </a:t>
            </a:r>
            <a:r>
              <a:rPr lang="en-US" sz="2000" dirty="0" smtClean="0"/>
              <a:t>refactoring </a:t>
            </a:r>
            <a:r>
              <a:rPr lang="en-US" sz="2000" dirty="0"/>
              <a:t>and replacing business logic. So i would tend go with that.</a:t>
            </a:r>
            <a:endParaRPr lang="en-IN" sz="2400" dirty="0" smtClean="0"/>
          </a:p>
        </p:txBody>
      </p:sp>
    </p:spTree>
    <p:extLst>
      <p:ext uri="{BB962C8B-B14F-4D97-AF65-F5344CB8AC3E}">
        <p14:creationId xmlns:p14="http://schemas.microsoft.com/office/powerpoint/2010/main" val="1007860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Service Task</a:t>
            </a:r>
            <a:endParaRPr lang="en-IN" dirty="0"/>
          </a:p>
        </p:txBody>
      </p:sp>
      <p:sp>
        <p:nvSpPr>
          <p:cNvPr id="5" name="Subtitle 4"/>
          <p:cNvSpPr>
            <a:spLocks noGrp="1"/>
          </p:cNvSpPr>
          <p:nvPr>
            <p:ph type="subTitle" idx="1"/>
          </p:nvPr>
        </p:nvSpPr>
        <p:spPr>
          <a:xfrm>
            <a:off x="685800" y="1614641"/>
            <a:ext cx="8278688" cy="3542551"/>
          </a:xfrm>
        </p:spPr>
        <p:txBody>
          <a:bodyPr>
            <a:normAutofit/>
          </a:bodyPr>
          <a:lstStyle/>
          <a:p>
            <a:pPr marL="342900" indent="-342900" algn="l">
              <a:buFont typeface="Wingdings" pitchFamily="2" charset="2"/>
              <a:buChar char="ü"/>
            </a:pPr>
            <a:r>
              <a:rPr lang="en-IN" sz="2400" dirty="0" smtClean="0"/>
              <a:t>Start a Process from another Process by delegating:</a:t>
            </a:r>
          </a:p>
          <a:p>
            <a:pPr marL="800100" lvl="1" indent="-342900" algn="l">
              <a:buFont typeface="Wingdings" pitchFamily="2" charset="2"/>
              <a:buChar char="ü"/>
            </a:pPr>
            <a:r>
              <a:rPr lang="en-IN" sz="2000" dirty="0" smtClean="0"/>
              <a:t>Create two </a:t>
            </a:r>
            <a:r>
              <a:rPr lang="en-IN" sz="2000" dirty="0" err="1" smtClean="0"/>
              <a:t>bpmn</a:t>
            </a:r>
            <a:r>
              <a:rPr lang="en-IN" sz="2000" dirty="0" smtClean="0"/>
              <a:t> workflow – </a:t>
            </a:r>
            <a:r>
              <a:rPr lang="en-IN" sz="2000" dirty="0" err="1" smtClean="0"/>
              <a:t>CallerProcess</a:t>
            </a:r>
            <a:r>
              <a:rPr lang="en-IN" sz="2000" dirty="0" smtClean="0"/>
              <a:t>, </a:t>
            </a:r>
            <a:r>
              <a:rPr lang="en-IN" sz="2000" dirty="0" err="1" smtClean="0"/>
              <a:t>process_to_call</a:t>
            </a:r>
            <a:endParaRPr lang="en-IN" sz="2000" dirty="0" smtClean="0"/>
          </a:p>
          <a:p>
            <a:pPr marL="800100" lvl="1" indent="-342900" algn="l">
              <a:buFont typeface="Wingdings" pitchFamily="2" charset="2"/>
              <a:buChar char="ü"/>
            </a:pPr>
            <a:endParaRPr lang="en-IN" sz="2000" dirty="0" smtClean="0"/>
          </a:p>
          <a:p>
            <a:pPr marL="800100" lvl="1" indent="-342900" algn="l">
              <a:buFont typeface="Wingdings" pitchFamily="2" charset="2"/>
              <a:buChar char="ü"/>
            </a:pPr>
            <a:r>
              <a:rPr lang="en-IN" sz="2000" dirty="0" smtClean="0"/>
              <a:t>Create a service task in </a:t>
            </a:r>
            <a:r>
              <a:rPr lang="en-IN" sz="2000" dirty="0" err="1" smtClean="0"/>
              <a:t>CallerProcess</a:t>
            </a:r>
            <a:r>
              <a:rPr lang="en-IN" sz="2000" dirty="0" smtClean="0"/>
              <a:t>, with below implementation in execute method:</a:t>
            </a:r>
          </a:p>
          <a:p>
            <a:pPr marL="1257300" lvl="2" indent="-342900" algn="l">
              <a:buFont typeface="Wingdings" pitchFamily="2" charset="2"/>
              <a:buChar char="ü"/>
            </a:pPr>
            <a:r>
              <a:rPr lang="en-IN" sz="1800" dirty="0" err="1" smtClean="0"/>
              <a:t>RuntimeService</a:t>
            </a:r>
            <a:r>
              <a:rPr lang="en-IN" sz="1800" dirty="0" smtClean="0"/>
              <a:t> </a:t>
            </a:r>
            <a:r>
              <a:rPr lang="en-IN" sz="1800" dirty="0" err="1"/>
              <a:t>runtimeService</a:t>
            </a:r>
            <a:r>
              <a:rPr lang="en-IN" sz="1800" dirty="0"/>
              <a:t> = </a:t>
            </a:r>
            <a:r>
              <a:rPr lang="en-IN" sz="1800" dirty="0" err="1"/>
              <a:t>execution.getProcessEngineServices</a:t>
            </a:r>
            <a:r>
              <a:rPr lang="en-IN" sz="1800" dirty="0"/>
              <a:t>().</a:t>
            </a:r>
            <a:r>
              <a:rPr lang="en-IN" sz="1800" dirty="0" err="1"/>
              <a:t>getRuntimeService</a:t>
            </a:r>
            <a:r>
              <a:rPr lang="en-IN" sz="1800" dirty="0"/>
              <a:t>();</a:t>
            </a:r>
          </a:p>
          <a:p>
            <a:pPr marL="1257300" lvl="2" indent="-342900" algn="l">
              <a:buFont typeface="Wingdings" pitchFamily="2" charset="2"/>
              <a:buChar char="ü"/>
            </a:pPr>
            <a:r>
              <a:rPr lang="en-IN" sz="1800" dirty="0" err="1" smtClean="0"/>
              <a:t>runtimeService.startProcessInstanceByKey</a:t>
            </a:r>
            <a:r>
              <a:rPr lang="en-IN" sz="1800" dirty="0" smtClean="0"/>
              <a:t> ("</a:t>
            </a:r>
            <a:r>
              <a:rPr lang="en-IN" sz="1800" dirty="0" err="1" smtClean="0"/>
              <a:t>process_to_call</a:t>
            </a:r>
            <a:r>
              <a:rPr lang="en-IN" sz="1800" dirty="0" smtClean="0"/>
              <a:t>");</a:t>
            </a:r>
          </a:p>
        </p:txBody>
      </p:sp>
    </p:spTree>
    <p:extLst>
      <p:ext uri="{BB962C8B-B14F-4D97-AF65-F5344CB8AC3E}">
        <p14:creationId xmlns:p14="http://schemas.microsoft.com/office/powerpoint/2010/main" val="4037101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sz="4000" dirty="0" smtClean="0"/>
              <a:t>Service Task - connector</a:t>
            </a:r>
            <a:endParaRPr lang="en-IN" sz="4000" dirty="0"/>
          </a:p>
        </p:txBody>
      </p:sp>
      <p:sp>
        <p:nvSpPr>
          <p:cNvPr id="5" name="Subtitle 4"/>
          <p:cNvSpPr>
            <a:spLocks noGrp="1"/>
          </p:cNvSpPr>
          <p:nvPr>
            <p:ph type="subTitle" idx="1"/>
          </p:nvPr>
        </p:nvSpPr>
        <p:spPr>
          <a:xfrm>
            <a:off x="685800" y="1614641"/>
            <a:ext cx="8278688" cy="3542551"/>
          </a:xfrm>
        </p:spPr>
        <p:txBody>
          <a:bodyPr>
            <a:normAutofit/>
          </a:bodyPr>
          <a:lstStyle/>
          <a:p>
            <a:pPr marL="342900" indent="-342900" algn="l">
              <a:buFont typeface="Wingdings" pitchFamily="2" charset="2"/>
              <a:buChar char="ü"/>
            </a:pPr>
            <a:r>
              <a:rPr lang="en-IN" sz="1800" dirty="0" smtClean="0"/>
              <a:t>Connector: http-connector</a:t>
            </a:r>
          </a:p>
          <a:p>
            <a:pPr marL="342900" indent="-342900" algn="l">
              <a:buFont typeface="Wingdings" pitchFamily="2" charset="2"/>
              <a:buChar char="ü"/>
            </a:pPr>
            <a:endParaRPr lang="en-IN" sz="1800" dirty="0" smtClean="0"/>
          </a:p>
          <a:p>
            <a:pPr marL="342900" indent="-342900" algn="l">
              <a:buFont typeface="Wingdings" pitchFamily="2" charset="2"/>
              <a:buChar char="ü"/>
            </a:pPr>
            <a:r>
              <a:rPr lang="en-IN" sz="1800" dirty="0" smtClean="0"/>
              <a:t>Input-</a:t>
            </a:r>
            <a:r>
              <a:rPr lang="en-IN" sz="1800" dirty="0" err="1" smtClean="0"/>
              <a:t>paramaters</a:t>
            </a:r>
            <a:endParaRPr lang="en-IN" sz="1800" dirty="0" smtClean="0"/>
          </a:p>
          <a:p>
            <a:pPr marL="800100" lvl="1" indent="-342900" algn="l">
              <a:buFont typeface="Wingdings" pitchFamily="2" charset="2"/>
              <a:buChar char="ü"/>
            </a:pPr>
            <a:r>
              <a:rPr lang="en-IN" sz="1400" dirty="0" err="1" smtClean="0"/>
              <a:t>url</a:t>
            </a:r>
            <a:endParaRPr lang="en-IN" sz="1400" dirty="0" smtClean="0"/>
          </a:p>
          <a:p>
            <a:pPr marL="800100" lvl="1" indent="-342900" algn="l">
              <a:buFont typeface="Wingdings" pitchFamily="2" charset="2"/>
              <a:buChar char="ü"/>
            </a:pPr>
            <a:r>
              <a:rPr lang="en-IN" sz="1400" dirty="0" smtClean="0"/>
              <a:t>Method</a:t>
            </a:r>
          </a:p>
          <a:p>
            <a:pPr marL="800100" lvl="1" indent="-342900" algn="l">
              <a:buFont typeface="Wingdings" pitchFamily="2" charset="2"/>
              <a:buChar char="ü"/>
            </a:pPr>
            <a:r>
              <a:rPr lang="en-IN" sz="1400" dirty="0" smtClean="0"/>
              <a:t>Headers</a:t>
            </a:r>
          </a:p>
          <a:p>
            <a:pPr marL="342900" indent="-342900" algn="l">
              <a:buFont typeface="Wingdings" pitchFamily="2" charset="2"/>
              <a:buChar char="ü"/>
            </a:pPr>
            <a:endParaRPr lang="en-IN" sz="1800" dirty="0"/>
          </a:p>
          <a:p>
            <a:pPr marL="342900" indent="-342900" algn="l">
              <a:buFont typeface="Wingdings" pitchFamily="2" charset="2"/>
              <a:buChar char="ü"/>
            </a:pPr>
            <a:r>
              <a:rPr lang="en-IN" sz="1800" dirty="0" smtClean="0"/>
              <a:t>Output-parameter</a:t>
            </a:r>
          </a:p>
          <a:p>
            <a:pPr marL="800100" lvl="1" indent="-342900" algn="l">
              <a:buFont typeface="Wingdings" pitchFamily="2" charset="2"/>
              <a:buChar char="ü"/>
            </a:pPr>
            <a:r>
              <a:rPr lang="en-IN" sz="1400" dirty="0" smtClean="0"/>
              <a:t>Response</a:t>
            </a:r>
          </a:p>
          <a:p>
            <a:pPr lvl="1" algn="l"/>
            <a:endParaRPr lang="en-IN" sz="1400" dirty="0" smtClean="0"/>
          </a:p>
        </p:txBody>
      </p:sp>
    </p:spTree>
    <p:extLst>
      <p:ext uri="{BB962C8B-B14F-4D97-AF65-F5344CB8AC3E}">
        <p14:creationId xmlns:p14="http://schemas.microsoft.com/office/powerpoint/2010/main" val="3309837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Script Task</a:t>
            </a:r>
            <a:endParaRPr lang="en-IN" dirty="0"/>
          </a:p>
        </p:txBody>
      </p:sp>
      <p:sp>
        <p:nvSpPr>
          <p:cNvPr id="5" name="Subtitle 4"/>
          <p:cNvSpPr>
            <a:spLocks noGrp="1"/>
          </p:cNvSpPr>
          <p:nvPr>
            <p:ph type="subTitle" idx="1"/>
          </p:nvPr>
        </p:nvSpPr>
        <p:spPr>
          <a:xfrm>
            <a:off x="685800" y="1614641"/>
            <a:ext cx="8278688" cy="3542551"/>
          </a:xfrm>
        </p:spPr>
        <p:txBody>
          <a:bodyPr>
            <a:normAutofit/>
          </a:bodyPr>
          <a:lstStyle/>
          <a:p>
            <a:pPr marL="342900" indent="-342900" algn="l">
              <a:buFont typeface="Wingdings" pitchFamily="2" charset="2"/>
              <a:buChar char="ü"/>
            </a:pPr>
            <a:r>
              <a:rPr lang="en-US" sz="1600" dirty="0"/>
              <a:t>A Script Task is an automated activity.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When </a:t>
            </a:r>
            <a:r>
              <a:rPr lang="en-US" sz="1600" dirty="0"/>
              <a:t>a process execution arrives at the Script Task, the corresponding script is executed</a:t>
            </a:r>
            <a:r>
              <a:rPr lang="en-US" sz="1600" dirty="0" smtClean="0"/>
              <a:t>.</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We can Add Script Task or We can use Script where ever available.</a:t>
            </a:r>
          </a:p>
          <a:p>
            <a:pPr marL="342900" indent="-342900" algn="l">
              <a:buFont typeface="Wingdings" pitchFamily="2" charset="2"/>
              <a:buChar char="ü"/>
            </a:pPr>
            <a:endParaRPr lang="en-US" sz="1600" dirty="0" smtClean="0"/>
          </a:p>
          <a:p>
            <a:pPr marL="342900" indent="-342900" algn="l">
              <a:buFont typeface="Wingdings" pitchFamily="2" charset="2"/>
              <a:buChar char="ü"/>
            </a:pPr>
            <a:r>
              <a:rPr lang="en-US" sz="1600" dirty="0" smtClean="0"/>
              <a:t>Groovy Script Ex:</a:t>
            </a:r>
          </a:p>
          <a:p>
            <a:pPr marL="800100" lvl="1" indent="-342900" algn="l">
              <a:buFont typeface="Wingdings" pitchFamily="2" charset="2"/>
              <a:buChar char="ü"/>
            </a:pPr>
            <a:r>
              <a:rPr lang="en-US" sz="1200" dirty="0" err="1"/>
              <a:t>println</a:t>
            </a:r>
            <a:r>
              <a:rPr lang="en-US" sz="1200" dirty="0"/>
              <a:t> "</a:t>
            </a:r>
            <a:r>
              <a:rPr lang="en-US" sz="1200" dirty="0" err="1"/>
              <a:t>activityId</a:t>
            </a:r>
            <a:r>
              <a:rPr lang="en-US" sz="1200" dirty="0"/>
              <a:t> -- " + </a:t>
            </a:r>
            <a:r>
              <a:rPr lang="en-US" sz="1200" dirty="0" err="1"/>
              <a:t>execution.activityId</a:t>
            </a:r>
            <a:r>
              <a:rPr lang="en-US" sz="1200" dirty="0"/>
              <a:t> </a:t>
            </a:r>
          </a:p>
          <a:p>
            <a:pPr marL="342900" indent="-342900" algn="l">
              <a:buFont typeface="Wingdings" pitchFamily="2" charset="2"/>
              <a:buChar char="ü"/>
            </a:pPr>
            <a:endParaRPr lang="en-IN" sz="1600" dirty="0" smtClean="0"/>
          </a:p>
        </p:txBody>
      </p:sp>
    </p:spTree>
    <p:extLst>
      <p:ext uri="{BB962C8B-B14F-4D97-AF65-F5344CB8AC3E}">
        <p14:creationId xmlns:p14="http://schemas.microsoft.com/office/powerpoint/2010/main" val="376911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IN" dirty="0" smtClean="0"/>
              <a:t>Script Task</a:t>
            </a:r>
            <a:endParaRPr lang="en-IN" dirty="0"/>
          </a:p>
        </p:txBody>
      </p:sp>
      <p:sp>
        <p:nvSpPr>
          <p:cNvPr id="5" name="Subtitle 4"/>
          <p:cNvSpPr>
            <a:spLocks noGrp="1"/>
          </p:cNvSpPr>
          <p:nvPr>
            <p:ph type="subTitle" idx="1"/>
          </p:nvPr>
        </p:nvSpPr>
        <p:spPr>
          <a:xfrm>
            <a:off x="685800" y="1614641"/>
            <a:ext cx="8278688" cy="3542551"/>
          </a:xfrm>
        </p:spPr>
        <p:txBody>
          <a:bodyPr>
            <a:normAutofit lnSpcReduction="10000"/>
          </a:bodyPr>
          <a:lstStyle/>
          <a:p>
            <a:pPr marL="342900" indent="-342900" algn="l">
              <a:buFont typeface="Wingdings" pitchFamily="2" charset="2"/>
              <a:buChar char="ü"/>
            </a:pPr>
            <a:r>
              <a:rPr lang="en-US" sz="1600" dirty="0" smtClean="0"/>
              <a:t>Java Script Ex:</a:t>
            </a:r>
          </a:p>
          <a:p>
            <a:pPr marL="800100" lvl="1" indent="-342900" algn="l">
              <a:buFont typeface="Wingdings" pitchFamily="2" charset="2"/>
              <a:buChar char="ü"/>
            </a:pPr>
            <a:r>
              <a:rPr lang="en-IN" sz="1200" dirty="0" err="1"/>
              <a:t>var</a:t>
            </a:r>
            <a:r>
              <a:rPr lang="en-IN" sz="1200" dirty="0"/>
              <a:t> </a:t>
            </a:r>
            <a:r>
              <a:rPr lang="en-IN" sz="1200" dirty="0" err="1"/>
              <a:t>jsonData</a:t>
            </a:r>
            <a:r>
              <a:rPr lang="en-IN" sz="1200" dirty="0"/>
              <a:t> = </a:t>
            </a:r>
            <a:r>
              <a:rPr lang="en-IN" sz="1200" dirty="0" err="1"/>
              <a:t>JSON.parse</a:t>
            </a:r>
            <a:r>
              <a:rPr lang="en-IN" sz="1200" dirty="0"/>
              <a:t>(response);</a:t>
            </a:r>
          </a:p>
          <a:p>
            <a:pPr marL="800100" lvl="1" indent="-342900" algn="l">
              <a:buFont typeface="Wingdings" pitchFamily="2" charset="2"/>
              <a:buChar char="ü"/>
            </a:pPr>
            <a:r>
              <a:rPr lang="en-IN" sz="1200" dirty="0"/>
              <a:t>for (</a:t>
            </a:r>
            <a:r>
              <a:rPr lang="en-IN" sz="1200" dirty="0" err="1"/>
              <a:t>var</a:t>
            </a:r>
            <a:r>
              <a:rPr lang="en-IN" sz="1200" dirty="0"/>
              <a:t> i = 0; i &lt; </a:t>
            </a:r>
            <a:r>
              <a:rPr lang="en-IN" sz="1200" dirty="0" err="1"/>
              <a:t>jsonData.data.length</a:t>
            </a:r>
            <a:r>
              <a:rPr lang="en-IN" sz="1200" dirty="0"/>
              <a:t>; i++) {</a:t>
            </a:r>
          </a:p>
          <a:p>
            <a:pPr marL="800100" lvl="1" indent="-342900" algn="l">
              <a:buFont typeface="Wingdings" pitchFamily="2" charset="2"/>
              <a:buChar char="ü"/>
            </a:pPr>
            <a:r>
              <a:rPr lang="en-IN" sz="1200" dirty="0"/>
              <a:t>	</a:t>
            </a:r>
            <a:r>
              <a:rPr lang="en-IN" sz="1200" dirty="0" err="1"/>
              <a:t>var</a:t>
            </a:r>
            <a:r>
              <a:rPr lang="en-IN" sz="1200" dirty="0"/>
              <a:t> counter = </a:t>
            </a:r>
            <a:r>
              <a:rPr lang="en-IN" sz="1200" dirty="0" err="1"/>
              <a:t>jsonData.data</a:t>
            </a:r>
            <a:r>
              <a:rPr lang="en-IN" sz="1200" dirty="0"/>
              <a:t>[i];</a:t>
            </a:r>
          </a:p>
          <a:p>
            <a:pPr marL="800100" lvl="1" indent="-342900" algn="l">
              <a:buFont typeface="Wingdings" pitchFamily="2" charset="2"/>
              <a:buChar char="ü"/>
            </a:pPr>
            <a:r>
              <a:rPr lang="en-IN" sz="1200" dirty="0"/>
              <a:t>	console.log(counter.id + " " +</a:t>
            </a:r>
            <a:r>
              <a:rPr lang="en-IN" sz="1200" dirty="0" err="1"/>
              <a:t>counter.email</a:t>
            </a:r>
            <a:r>
              <a:rPr lang="en-IN" sz="1200" dirty="0"/>
              <a:t>);</a:t>
            </a:r>
          </a:p>
          <a:p>
            <a:pPr marL="800100" lvl="1" indent="-342900" algn="l">
              <a:buFont typeface="Wingdings" pitchFamily="2" charset="2"/>
              <a:buChar char="ü"/>
            </a:pPr>
            <a:r>
              <a:rPr lang="en-IN" sz="1200" dirty="0"/>
              <a:t>	if(counter.id == 2){</a:t>
            </a:r>
          </a:p>
          <a:p>
            <a:pPr marL="800100" lvl="1" indent="-342900" algn="l">
              <a:buFont typeface="Wingdings" pitchFamily="2" charset="2"/>
              <a:buChar char="ü"/>
            </a:pPr>
            <a:r>
              <a:rPr lang="en-IN" sz="1200" dirty="0"/>
              <a:t>		</a:t>
            </a:r>
            <a:r>
              <a:rPr lang="en-IN" sz="1200" dirty="0" err="1"/>
              <a:t>var</a:t>
            </a:r>
            <a:r>
              <a:rPr lang="en-IN" sz="1200" dirty="0"/>
              <a:t> </a:t>
            </a:r>
            <a:r>
              <a:rPr lang="en-IN" sz="1200" dirty="0" err="1"/>
              <a:t>userEmail</a:t>
            </a:r>
            <a:r>
              <a:rPr lang="en-IN" sz="1200" dirty="0"/>
              <a:t> = </a:t>
            </a:r>
            <a:r>
              <a:rPr lang="en-IN" sz="1200" dirty="0" err="1"/>
              <a:t>counter.email</a:t>
            </a:r>
            <a:r>
              <a:rPr lang="en-IN" sz="1200" dirty="0"/>
              <a:t>;</a:t>
            </a:r>
          </a:p>
          <a:p>
            <a:pPr marL="800100" lvl="1" indent="-342900" algn="l">
              <a:buFont typeface="Wingdings" pitchFamily="2" charset="2"/>
              <a:buChar char="ü"/>
            </a:pPr>
            <a:r>
              <a:rPr lang="en-IN" sz="1200" dirty="0"/>
              <a:t>	}</a:t>
            </a:r>
          </a:p>
          <a:p>
            <a:pPr marL="800100" lvl="1" indent="-342900" algn="l">
              <a:buFont typeface="Wingdings" pitchFamily="2" charset="2"/>
              <a:buChar char="ü"/>
            </a:pPr>
            <a:r>
              <a:rPr lang="en-IN" sz="1200" dirty="0"/>
              <a:t>}</a:t>
            </a:r>
          </a:p>
          <a:p>
            <a:pPr marL="800100" lvl="1" indent="-342900" algn="l">
              <a:buFont typeface="Wingdings" pitchFamily="2" charset="2"/>
              <a:buChar char="ü"/>
            </a:pPr>
            <a:endParaRPr lang="en-IN" sz="1200" dirty="0"/>
          </a:p>
          <a:p>
            <a:pPr marL="800100" lvl="1" indent="-342900" algn="l">
              <a:buFont typeface="Wingdings" pitchFamily="2" charset="2"/>
              <a:buChar char="ü"/>
            </a:pPr>
            <a:r>
              <a:rPr lang="en-IN" sz="1200" dirty="0" err="1"/>
              <a:t>var</a:t>
            </a:r>
            <a:r>
              <a:rPr lang="en-IN" sz="1200" dirty="0"/>
              <a:t> execution = </a:t>
            </a:r>
            <a:r>
              <a:rPr lang="en-IN" sz="1200" dirty="0" err="1"/>
              <a:t>connector.getParentVariableScope</a:t>
            </a:r>
            <a:r>
              <a:rPr lang="en-IN" sz="1200" dirty="0"/>
              <a:t>();</a:t>
            </a:r>
          </a:p>
          <a:p>
            <a:pPr marL="800100" lvl="1" indent="-342900" algn="l">
              <a:buFont typeface="Wingdings" pitchFamily="2" charset="2"/>
              <a:buChar char="ü"/>
            </a:pPr>
            <a:r>
              <a:rPr lang="en-IN" sz="1200" dirty="0" err="1"/>
              <a:t>var</a:t>
            </a:r>
            <a:r>
              <a:rPr lang="en-IN" sz="1200" dirty="0"/>
              <a:t> </a:t>
            </a:r>
            <a:r>
              <a:rPr lang="en-IN" sz="1200" dirty="0" err="1"/>
              <a:t>activityId</a:t>
            </a:r>
            <a:r>
              <a:rPr lang="en-IN" sz="1200" dirty="0"/>
              <a:t> = </a:t>
            </a:r>
            <a:r>
              <a:rPr lang="en-IN" sz="1200" dirty="0" err="1"/>
              <a:t>execution.getCurrentActivityId</a:t>
            </a:r>
            <a:r>
              <a:rPr lang="en-IN" sz="1200" dirty="0"/>
              <a:t>();</a:t>
            </a:r>
          </a:p>
          <a:p>
            <a:pPr marL="800100" lvl="1" indent="-342900" algn="l">
              <a:buFont typeface="Wingdings" pitchFamily="2" charset="2"/>
              <a:buChar char="ü"/>
            </a:pPr>
            <a:endParaRPr lang="en-IN" sz="1200" dirty="0"/>
          </a:p>
          <a:p>
            <a:pPr marL="800100" lvl="1" indent="-342900" algn="l">
              <a:buFont typeface="Wingdings" pitchFamily="2" charset="2"/>
              <a:buChar char="ü"/>
            </a:pPr>
            <a:r>
              <a:rPr lang="en-IN" sz="1200" dirty="0"/>
              <a:t>console.log("</a:t>
            </a:r>
            <a:r>
              <a:rPr lang="en-IN" sz="1200" dirty="0" err="1"/>
              <a:t>userEmail</a:t>
            </a:r>
            <a:r>
              <a:rPr lang="en-IN" sz="1200" dirty="0"/>
              <a:t> = "+</a:t>
            </a:r>
            <a:r>
              <a:rPr lang="en-IN" sz="1200" dirty="0" err="1" smtClean="0"/>
              <a:t>userEmail</a:t>
            </a:r>
            <a:r>
              <a:rPr lang="en-IN" sz="1200" dirty="0" smtClean="0"/>
              <a:t>+ “ | </a:t>
            </a:r>
            <a:r>
              <a:rPr lang="en-IN" sz="1200" dirty="0" err="1" smtClean="0"/>
              <a:t>activityId</a:t>
            </a:r>
            <a:r>
              <a:rPr lang="en-IN" sz="1200" dirty="0" smtClean="0"/>
              <a:t> </a:t>
            </a:r>
            <a:r>
              <a:rPr lang="en-IN" sz="1200" dirty="0"/>
              <a:t>= "+</a:t>
            </a:r>
            <a:r>
              <a:rPr lang="en-IN" sz="1200" dirty="0" err="1"/>
              <a:t>activityId</a:t>
            </a:r>
            <a:r>
              <a:rPr lang="en-IN" sz="1200" dirty="0"/>
              <a:t>);</a:t>
            </a:r>
          </a:p>
          <a:p>
            <a:pPr marL="800100" lvl="1" indent="-342900" algn="l">
              <a:buFont typeface="Wingdings" pitchFamily="2" charset="2"/>
              <a:buChar char="ü"/>
            </a:pPr>
            <a:endParaRPr lang="en-IN" sz="1200" dirty="0"/>
          </a:p>
          <a:p>
            <a:pPr marL="800100" lvl="1" indent="-342900" algn="l">
              <a:buFont typeface="Wingdings" pitchFamily="2" charset="2"/>
              <a:buChar char="ü"/>
            </a:pPr>
            <a:r>
              <a:rPr lang="en-IN" sz="1200" dirty="0" err="1"/>
              <a:t>execution.setVariable</a:t>
            </a:r>
            <a:r>
              <a:rPr lang="en-IN" sz="1200" dirty="0"/>
              <a:t>("</a:t>
            </a:r>
            <a:r>
              <a:rPr lang="en-IN" sz="1200" dirty="0" err="1"/>
              <a:t>userEmail</a:t>
            </a:r>
            <a:r>
              <a:rPr lang="en-IN" sz="1200" dirty="0"/>
              <a:t>",</a:t>
            </a:r>
            <a:r>
              <a:rPr lang="en-IN" sz="1200" dirty="0" err="1"/>
              <a:t>userEmail</a:t>
            </a:r>
            <a:r>
              <a:rPr lang="en-IN" sz="1200" dirty="0"/>
              <a:t>);</a:t>
            </a:r>
            <a:endParaRPr lang="en-IN" sz="1200" dirty="0" smtClean="0"/>
          </a:p>
        </p:txBody>
      </p:sp>
    </p:spTree>
    <p:extLst>
      <p:ext uri="{BB962C8B-B14F-4D97-AF65-F5344CB8AC3E}">
        <p14:creationId xmlns:p14="http://schemas.microsoft.com/office/powerpoint/2010/main" val="29090098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42900" indent="-342900" algn="l">
              <a:buFont typeface="Wingdings" pitchFamily="2" charset="2"/>
              <a:buChar char="ü"/>
            </a:pPr>
            <a:r>
              <a:rPr lang="en-US" sz="2000" dirty="0"/>
              <a:t>Data-based Exclusive Gateway (XOR)</a:t>
            </a:r>
          </a:p>
          <a:p>
            <a:pPr marL="800100" lvl="1" indent="-342900" algn="l">
              <a:buFont typeface="Wingdings" pitchFamily="2" charset="2"/>
              <a:buChar char="ü"/>
            </a:pPr>
            <a:r>
              <a:rPr lang="en-US" sz="1600" dirty="0"/>
              <a:t>Model decisions based on data.</a:t>
            </a:r>
          </a:p>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Parallel </a:t>
            </a:r>
            <a:r>
              <a:rPr lang="en-US" sz="2000" dirty="0"/>
              <a:t>Gateway</a:t>
            </a:r>
          </a:p>
          <a:p>
            <a:pPr marL="800100" lvl="1" indent="-342900" algn="l">
              <a:buFont typeface="Wingdings" pitchFamily="2" charset="2"/>
              <a:buChar char="ü"/>
            </a:pPr>
            <a:r>
              <a:rPr lang="en-US" sz="1600" dirty="0"/>
              <a:t>Model fork / join concurrency.</a:t>
            </a:r>
          </a:p>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Inclusive </a:t>
            </a:r>
            <a:r>
              <a:rPr lang="en-US" sz="2000" dirty="0"/>
              <a:t>Gateway</a:t>
            </a:r>
          </a:p>
          <a:p>
            <a:pPr marL="800100" lvl="1" indent="-342900" algn="l">
              <a:buFont typeface="Wingdings" pitchFamily="2" charset="2"/>
              <a:buChar char="ü"/>
            </a:pPr>
            <a:r>
              <a:rPr lang="en-US" sz="1600" dirty="0"/>
              <a:t>Model conditional fork / join concurrency.</a:t>
            </a:r>
          </a:p>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Event-based </a:t>
            </a:r>
            <a:r>
              <a:rPr lang="en-US" sz="2000" dirty="0"/>
              <a:t>Gateway</a:t>
            </a:r>
          </a:p>
          <a:p>
            <a:pPr marL="800100" lvl="1" indent="-342900" algn="l">
              <a:buFont typeface="Wingdings" pitchFamily="2" charset="2"/>
              <a:buChar char="ü"/>
            </a:pPr>
            <a:r>
              <a:rPr lang="en-US" sz="1600" dirty="0"/>
              <a:t>Model decisions based on events.</a:t>
            </a:r>
            <a:endParaRPr lang="en-IN" sz="1600" dirty="0" smtClean="0"/>
          </a:p>
        </p:txBody>
      </p:sp>
    </p:spTree>
    <p:extLst>
      <p:ext uri="{BB962C8B-B14F-4D97-AF65-F5344CB8AC3E}">
        <p14:creationId xmlns:p14="http://schemas.microsoft.com/office/powerpoint/2010/main" val="2778326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 - Exclusive</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42900" indent="-342900" algn="l">
              <a:buFont typeface="Wingdings" pitchFamily="2" charset="2"/>
              <a:buChar char="ü"/>
            </a:pPr>
            <a:r>
              <a:rPr lang="en-US" sz="1800" dirty="0"/>
              <a:t>An exclusive gateway (also called the XOR gateway or, in more technical terms, the exclusive data-based gateway), is used to model a decision in the process. </a:t>
            </a:r>
            <a:endParaRPr lang="en-US" sz="1800" dirty="0" smtClean="0"/>
          </a:p>
          <a:p>
            <a:pPr marL="342900" indent="-342900" algn="l">
              <a:buFont typeface="Wingdings" pitchFamily="2" charset="2"/>
              <a:buChar char="ü"/>
            </a:pPr>
            <a:r>
              <a:rPr lang="en-US" sz="1800" dirty="0"/>
              <a:t>When the execution arrives at this gateway, all outgoing sequence flows are evaluated in the order in which they have been defined. </a:t>
            </a:r>
            <a:endParaRPr lang="en-US" sz="1800" dirty="0" smtClean="0"/>
          </a:p>
          <a:p>
            <a:pPr marL="342900" indent="-342900" algn="l">
              <a:buFont typeface="Wingdings" pitchFamily="2" charset="2"/>
              <a:buChar char="ü"/>
            </a:pPr>
            <a:r>
              <a:rPr lang="en-US" sz="1800" dirty="0"/>
              <a:t>Note that only one sequence flow is selected when using the exclusive gateway. In case multiple sequence flow have a condition that evaluates to ‘true’, the first one defined in the XML is exclusively selected for continuing the process</a:t>
            </a:r>
            <a:r>
              <a:rPr lang="en-US" sz="1800" dirty="0" smtClean="0"/>
              <a:t>.</a:t>
            </a:r>
          </a:p>
          <a:p>
            <a:pPr marL="342900" indent="-342900" algn="l">
              <a:buFont typeface="Wingdings" pitchFamily="2" charset="2"/>
              <a:buChar char="ü"/>
            </a:pPr>
            <a:r>
              <a:rPr lang="en-US" sz="1800" dirty="0"/>
              <a:t>If no sequence flow can be selected (no condition evaluates to ‘true’) this will result in a runtime exception, unless you have a default flow defined.</a:t>
            </a:r>
            <a:endParaRPr lang="en-IN" sz="1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6381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274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 - </a:t>
            </a:r>
            <a:r>
              <a:rPr lang="en-US" dirty="0" smtClean="0"/>
              <a:t>Parallel</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42900" indent="-342900" algn="l">
              <a:buFont typeface="Wingdings" pitchFamily="2" charset="2"/>
              <a:buChar char="ü"/>
            </a:pPr>
            <a:r>
              <a:rPr lang="en-US" sz="1800" dirty="0"/>
              <a:t>Gateways can also be used to model concurrency in a process. </a:t>
            </a:r>
            <a:endParaRPr lang="en-US" sz="1800" dirty="0" smtClean="0"/>
          </a:p>
          <a:p>
            <a:pPr marL="342900" indent="-342900" algn="l">
              <a:buFont typeface="Wingdings" pitchFamily="2" charset="2"/>
              <a:buChar char="ü"/>
            </a:pPr>
            <a:endParaRPr lang="en-US" sz="1800" dirty="0"/>
          </a:p>
          <a:p>
            <a:pPr marL="342900" indent="-342900" algn="l">
              <a:buFont typeface="Wingdings" pitchFamily="2" charset="2"/>
              <a:buChar char="ü"/>
            </a:pPr>
            <a:r>
              <a:rPr lang="en-US" sz="1800" dirty="0" smtClean="0"/>
              <a:t>The </a:t>
            </a:r>
            <a:r>
              <a:rPr lang="en-US" sz="1800" dirty="0"/>
              <a:t>most straightforward gateway to introduce concurrency in a process model is the Parallel Gateway, which allows forking into multiple paths of execution or joining multiple incoming paths of execution</a:t>
            </a:r>
            <a:r>
              <a:rPr lang="en-US" sz="1800" dirty="0" smtClean="0"/>
              <a:t>.</a:t>
            </a:r>
          </a:p>
          <a:p>
            <a:pPr marL="342900" indent="-342900" algn="l">
              <a:buFont typeface="Wingdings" pitchFamily="2" charset="2"/>
              <a:buChar char="ü"/>
            </a:pPr>
            <a:endParaRPr lang="en-US" sz="1800" dirty="0"/>
          </a:p>
          <a:p>
            <a:pPr marL="342900" indent="-342900" algn="l">
              <a:buFont typeface="Wingdings" pitchFamily="2" charset="2"/>
              <a:buChar char="ü"/>
            </a:pPr>
            <a:r>
              <a:rPr lang="en-US" sz="1800" dirty="0"/>
              <a:t>P</a:t>
            </a:r>
            <a:r>
              <a:rPr lang="en-US" sz="1800" dirty="0" smtClean="0"/>
              <a:t>arallel </a:t>
            </a:r>
            <a:r>
              <a:rPr lang="en-US" sz="1800" dirty="0"/>
              <a:t>gateway does not evaluate conditions. </a:t>
            </a:r>
            <a:endParaRPr lang="en-US" sz="1800" dirty="0" smtClean="0"/>
          </a:p>
          <a:p>
            <a:pPr marL="342900" indent="-342900" algn="l">
              <a:buFont typeface="Wingdings" pitchFamily="2" charset="2"/>
              <a:buChar char="ü"/>
            </a:pPr>
            <a:endParaRPr lang="en-US" sz="1800" dirty="0"/>
          </a:p>
          <a:p>
            <a:pPr marL="342900" indent="-342900" algn="l">
              <a:buFont typeface="Wingdings" pitchFamily="2" charset="2"/>
              <a:buChar char="ü"/>
            </a:pPr>
            <a:r>
              <a:rPr lang="en-US" sz="1800" dirty="0"/>
              <a:t>A parallel gateway will simply wait for all incoming sequence flows and create a concurrent path of execution for each outgoing sequence flow</a:t>
            </a:r>
            <a:endParaRPr lang="en-US" sz="1800" dirty="0" smtClean="0"/>
          </a:p>
          <a:p>
            <a:pPr marL="342900" indent="-342900" algn="l">
              <a:buFont typeface="Wingdings" pitchFamily="2" charset="2"/>
              <a:buChar char="ü"/>
            </a:pPr>
            <a:endParaRPr lang="en-IN" sz="18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6286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904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Use Case</a:t>
            </a:r>
            <a:r>
              <a:rPr lang="en-IN" dirty="0"/>
              <a:t/>
            </a:r>
            <a:br>
              <a:rPr lang="en-IN" dirty="0"/>
            </a:br>
            <a:r>
              <a:rPr lang="en-IN" sz="2700" dirty="0" smtClean="0"/>
              <a:t>(Online Food Order)</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l">
              <a:buFont typeface="Wingdings" pitchFamily="2" charset="2"/>
              <a:buChar char="ü"/>
            </a:pPr>
            <a:r>
              <a:rPr lang="en-US" sz="2000" dirty="0"/>
              <a:t>Start</a:t>
            </a:r>
          </a:p>
          <a:p>
            <a:pPr marL="342900" indent="-342900" algn="l">
              <a:buFont typeface="Wingdings" pitchFamily="2" charset="2"/>
              <a:buChar char="ü"/>
            </a:pPr>
            <a:r>
              <a:rPr lang="en-US" sz="2000" dirty="0"/>
              <a:t>Opened </a:t>
            </a:r>
            <a:r>
              <a:rPr lang="en-US" sz="2000" dirty="0" err="1" smtClean="0"/>
              <a:t>Zomato</a:t>
            </a:r>
            <a:r>
              <a:rPr lang="en-US" sz="2000" dirty="0" smtClean="0"/>
              <a:t>/</a:t>
            </a:r>
            <a:r>
              <a:rPr lang="en-US" sz="2000" dirty="0" err="1" smtClean="0"/>
              <a:t>Swiggy</a:t>
            </a:r>
            <a:r>
              <a:rPr lang="en-US" sz="2000" dirty="0" smtClean="0"/>
              <a:t> </a:t>
            </a:r>
            <a:endParaRPr lang="en-US" sz="2000" dirty="0"/>
          </a:p>
          <a:p>
            <a:pPr marL="342900" indent="-342900" algn="l">
              <a:buFont typeface="Wingdings" pitchFamily="2" charset="2"/>
              <a:buChar char="ü"/>
            </a:pPr>
            <a:r>
              <a:rPr lang="en-US" sz="2000" dirty="0"/>
              <a:t>Ordered a veg </a:t>
            </a:r>
            <a:r>
              <a:rPr lang="en-US" sz="2000" dirty="0" smtClean="0"/>
              <a:t>combo  </a:t>
            </a:r>
            <a:endParaRPr lang="en-US" sz="2000" dirty="0"/>
          </a:p>
          <a:p>
            <a:pPr marL="342900" indent="-342900" algn="l">
              <a:buFont typeface="Wingdings" pitchFamily="2" charset="2"/>
              <a:buChar char="ü"/>
            </a:pPr>
            <a:r>
              <a:rPr lang="en-US" sz="2000" dirty="0"/>
              <a:t>Provided </a:t>
            </a:r>
            <a:r>
              <a:rPr lang="en-US" sz="2000" dirty="0" smtClean="0"/>
              <a:t>address</a:t>
            </a:r>
            <a:endParaRPr lang="en-US" sz="2000" dirty="0"/>
          </a:p>
          <a:p>
            <a:pPr marL="342900" indent="-342900" algn="l">
              <a:buFont typeface="Wingdings" pitchFamily="2" charset="2"/>
              <a:buChar char="ü"/>
            </a:pPr>
            <a:r>
              <a:rPr lang="en-US" sz="2000" dirty="0"/>
              <a:t>Payment </a:t>
            </a:r>
            <a:r>
              <a:rPr lang="en-US" sz="2000" dirty="0" smtClean="0"/>
              <a:t>done</a:t>
            </a:r>
            <a:endParaRPr lang="en-US" sz="2000" dirty="0"/>
          </a:p>
          <a:p>
            <a:pPr marL="342900" indent="-342900" algn="l">
              <a:buFont typeface="Wingdings" pitchFamily="2" charset="2"/>
              <a:buChar char="ü"/>
            </a:pPr>
            <a:r>
              <a:rPr lang="en-US" sz="2000" dirty="0"/>
              <a:t>Food preparation </a:t>
            </a:r>
            <a:r>
              <a:rPr lang="en-US" sz="2000" dirty="0" smtClean="0"/>
              <a:t>start </a:t>
            </a:r>
            <a:endParaRPr lang="en-US" sz="2000" dirty="0"/>
          </a:p>
          <a:p>
            <a:pPr marL="342900" indent="-342900" algn="l">
              <a:buFont typeface="Wingdings" pitchFamily="2" charset="2"/>
              <a:buChar char="ü"/>
            </a:pPr>
            <a:r>
              <a:rPr lang="en-US" sz="2000" dirty="0"/>
              <a:t>Delivery notification </a:t>
            </a:r>
            <a:r>
              <a:rPr lang="en-US" sz="2000" dirty="0" smtClean="0"/>
              <a:t>sent</a:t>
            </a:r>
            <a:endParaRPr lang="en-US" sz="2000" dirty="0"/>
          </a:p>
          <a:p>
            <a:pPr marL="342900" indent="-342900" algn="l">
              <a:buFont typeface="Wingdings" pitchFamily="2" charset="2"/>
              <a:buChar char="ü"/>
            </a:pPr>
            <a:r>
              <a:rPr lang="en-US" sz="2000" dirty="0" smtClean="0"/>
              <a:t>Delivered </a:t>
            </a:r>
            <a:endParaRPr lang="en-US" sz="2000" dirty="0"/>
          </a:p>
          <a:p>
            <a:pPr marL="342900" indent="-342900" algn="l">
              <a:buFont typeface="Wingdings" pitchFamily="2" charset="2"/>
              <a:buChar char="ü"/>
            </a:pPr>
            <a:r>
              <a:rPr lang="en-US" sz="2000" dirty="0"/>
              <a:t>End</a:t>
            </a:r>
          </a:p>
        </p:txBody>
      </p:sp>
    </p:spTree>
    <p:extLst>
      <p:ext uri="{BB962C8B-B14F-4D97-AF65-F5344CB8AC3E}">
        <p14:creationId xmlns:p14="http://schemas.microsoft.com/office/powerpoint/2010/main" val="958717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 - Inclusive</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42900" indent="-342900" algn="l">
              <a:buFont typeface="Wingdings" pitchFamily="2" charset="2"/>
              <a:buChar char="ü"/>
            </a:pPr>
            <a:r>
              <a:rPr lang="en-US" sz="1800" dirty="0"/>
              <a:t>The Inclusive Gateway can be seen as a combination of an exclusive and a parallel gateway. </a:t>
            </a:r>
            <a:endParaRPr lang="en-US" sz="1800" dirty="0" smtClean="0"/>
          </a:p>
          <a:p>
            <a:pPr marL="342900" indent="-342900" algn="l">
              <a:buFont typeface="Wingdings" pitchFamily="2" charset="2"/>
              <a:buChar char="ü"/>
            </a:pPr>
            <a:endParaRPr lang="en-US" sz="1800" dirty="0"/>
          </a:p>
          <a:p>
            <a:pPr marL="342900" indent="-342900" algn="l">
              <a:buFont typeface="Wingdings" pitchFamily="2" charset="2"/>
              <a:buChar char="ü"/>
            </a:pPr>
            <a:r>
              <a:rPr lang="en-US" sz="1800" dirty="0" smtClean="0"/>
              <a:t>Like </a:t>
            </a:r>
            <a:r>
              <a:rPr lang="en-US" sz="1800" dirty="0"/>
              <a:t>an exclusive gateway, </a:t>
            </a:r>
            <a:r>
              <a:rPr lang="en-US" sz="1800" dirty="0" smtClean="0"/>
              <a:t>we can </a:t>
            </a:r>
            <a:r>
              <a:rPr lang="en-US" sz="1800" dirty="0"/>
              <a:t>define conditions on outgoing sequence flows and the inclusive gateway will evaluate them. </a:t>
            </a:r>
            <a:endParaRPr lang="en-US" sz="1800" dirty="0" smtClean="0"/>
          </a:p>
          <a:p>
            <a:pPr marL="342900" indent="-342900" algn="l">
              <a:buFont typeface="Wingdings" pitchFamily="2" charset="2"/>
              <a:buChar char="ü"/>
            </a:pPr>
            <a:endParaRPr lang="en-US" sz="1800" dirty="0"/>
          </a:p>
          <a:p>
            <a:pPr marL="342900" indent="-342900" algn="l">
              <a:buFont typeface="Wingdings" pitchFamily="2" charset="2"/>
              <a:buChar char="ü"/>
            </a:pPr>
            <a:r>
              <a:rPr lang="en-US" sz="1800" dirty="0" smtClean="0"/>
              <a:t>However</a:t>
            </a:r>
            <a:r>
              <a:rPr lang="en-US" sz="1800" dirty="0"/>
              <a:t>, the main difference is that the inclusive gateway can receive more than one sequence flow, like a parallel gateway.</a:t>
            </a:r>
            <a:endParaRPr lang="en-IN" sz="1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600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31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 - Inclusive</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42900" indent="-342900" algn="l">
              <a:buFont typeface="Wingdings" pitchFamily="2" charset="2"/>
              <a:buChar char="ü"/>
            </a:pPr>
            <a:r>
              <a:rPr lang="en-US" sz="1200" dirty="0"/>
              <a:t>Exclusive ----&gt; Exclusive : works  as diagram</a:t>
            </a:r>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Parallel -----&gt; Parallel :  works as diagram</a:t>
            </a:r>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Exclusive -----&gt; Parallel : Not work</a:t>
            </a:r>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Parallel ----&gt; Exclusive : each outgoing branch from parallel will execute separately for each connected exclusive </a:t>
            </a:r>
            <a:r>
              <a:rPr lang="en-US" sz="1200" dirty="0" err="1"/>
              <a:t>gw</a:t>
            </a:r>
            <a:endParaRPr lang="en-US" sz="1200" dirty="0"/>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Inclusive -----&gt; Inclusive :  work as diagram</a:t>
            </a:r>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Inclusive --&gt; Parallel : Not work (parallel will for all the flows to complete)</a:t>
            </a:r>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Parallel ---&gt; Inclusive : works as diagram</a:t>
            </a:r>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Inclusive ---&gt; Exclusive : each matched outgoing branch from inclusive will execute separately for each connected exclusive </a:t>
            </a:r>
            <a:r>
              <a:rPr lang="en-US" sz="1200" dirty="0" err="1"/>
              <a:t>gw</a:t>
            </a:r>
            <a:endParaRPr lang="en-US" sz="1200" dirty="0"/>
          </a:p>
          <a:p>
            <a:pPr marL="342900" indent="-342900" algn="l">
              <a:buFont typeface="Wingdings" pitchFamily="2" charset="2"/>
              <a:buChar char="ü"/>
            </a:pPr>
            <a:endParaRPr lang="en-US" sz="1200" dirty="0"/>
          </a:p>
          <a:p>
            <a:pPr marL="342900" indent="-342900" algn="l">
              <a:buFont typeface="Wingdings" pitchFamily="2" charset="2"/>
              <a:buChar char="ü"/>
            </a:pPr>
            <a:r>
              <a:rPr lang="en-US" sz="1200" dirty="0"/>
              <a:t>Exclusive --&gt; Inclusive : works as diagram</a:t>
            </a:r>
            <a:endParaRPr lang="en-IN" sz="12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600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68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 - Inclusive</a:t>
            </a:r>
            <a:endParaRPr lang="en-IN" sz="27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600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3212976"/>
            <a:ext cx="4536504" cy="19824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297510"/>
            <a:ext cx="4032448" cy="176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1321340"/>
            <a:ext cx="4653027" cy="17382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3212976"/>
            <a:ext cx="4032448" cy="19824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861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 – Event Based</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42900" indent="-342900" algn="l">
              <a:buFont typeface="Wingdings" pitchFamily="2" charset="2"/>
              <a:buChar char="ü"/>
            </a:pPr>
            <a:r>
              <a:rPr lang="en-US" sz="1600" dirty="0"/>
              <a:t>The event-based Gateway allows you to make a decision based on events. </a:t>
            </a:r>
            <a:endParaRPr lang="en-US" sz="1600" dirty="0" smtClean="0"/>
          </a:p>
          <a:p>
            <a:pPr marL="342900" indent="-342900" algn="l">
              <a:buFont typeface="Wingdings" pitchFamily="2" charset="2"/>
              <a:buChar char="ü"/>
            </a:pPr>
            <a:r>
              <a:rPr lang="en-US" sz="1600" dirty="0" smtClean="0"/>
              <a:t>Each </a:t>
            </a:r>
            <a:r>
              <a:rPr lang="en-US" sz="1600" dirty="0"/>
              <a:t>outgoing sequence flow of the gateway needs to be connected to an intermediate catching event. </a:t>
            </a:r>
            <a:endParaRPr lang="en-US" sz="1600" dirty="0" smtClean="0"/>
          </a:p>
          <a:p>
            <a:pPr marL="342900" indent="-342900" algn="l">
              <a:buFont typeface="Wingdings" pitchFamily="2" charset="2"/>
              <a:buChar char="ü"/>
            </a:pPr>
            <a:r>
              <a:rPr lang="en-US" sz="1600" dirty="0" smtClean="0"/>
              <a:t>When </a:t>
            </a:r>
            <a:r>
              <a:rPr lang="en-US" sz="1600" dirty="0"/>
              <a:t>process execution reaches an event-based Gateway, the gateway acts like a wait state: execution is suspended. In addition, an event subscription is created for each outgoing sequence flow</a:t>
            </a:r>
            <a:r>
              <a:rPr lang="en-US" sz="1600" dirty="0" smtClean="0"/>
              <a:t>.</a:t>
            </a:r>
          </a:p>
          <a:p>
            <a:pPr marL="342900" indent="-342900" algn="l">
              <a:buFont typeface="Wingdings" pitchFamily="2" charset="2"/>
              <a:buChar char="ü"/>
            </a:pPr>
            <a:r>
              <a:rPr lang="en-US" sz="1600" dirty="0"/>
              <a:t>An event-based Gateway must have two or more outgoing sequence flows.</a:t>
            </a:r>
          </a:p>
          <a:p>
            <a:pPr marL="342900" indent="-342900" algn="l">
              <a:buFont typeface="Wingdings" pitchFamily="2" charset="2"/>
              <a:buChar char="ü"/>
            </a:pPr>
            <a:r>
              <a:rPr lang="en-US" sz="1600" dirty="0"/>
              <a:t>An event-based Gateway may only be followed by elements of the type </a:t>
            </a:r>
            <a:r>
              <a:rPr lang="en-US" sz="1600" dirty="0" err="1"/>
              <a:t>intermediateCatchEvent</a:t>
            </a:r>
            <a:r>
              <a:rPr lang="en-US" sz="1600" dirty="0"/>
              <a:t>. (Receive Tasks after an event-based Gateway are not supported by the engine yet.)</a:t>
            </a:r>
          </a:p>
          <a:p>
            <a:pPr marL="342900" indent="-342900" algn="l">
              <a:buFont typeface="Wingdings" pitchFamily="2" charset="2"/>
              <a:buChar char="ü"/>
            </a:pPr>
            <a:r>
              <a:rPr lang="en-US" sz="1600" dirty="0"/>
              <a:t>An </a:t>
            </a:r>
            <a:r>
              <a:rPr lang="en-US" sz="1600" dirty="0" err="1"/>
              <a:t>intermediateCatchEvent</a:t>
            </a:r>
            <a:r>
              <a:rPr lang="en-US" sz="1600" dirty="0"/>
              <a:t> connected to an event-based Gateway must have a single incoming sequence flow.</a:t>
            </a:r>
            <a:endParaRPr lang="en-IN" sz="16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5715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396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Gateway – Event Based</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42900" indent="-342900" algn="l">
              <a:buFont typeface="Wingdings" pitchFamily="2" charset="2"/>
              <a:buChar char="ü"/>
            </a:pPr>
            <a:r>
              <a:rPr lang="en-US" sz="1600" dirty="0" smtClean="0"/>
              <a:t>Event base gateway can be added to a flow where </a:t>
            </a:r>
            <a:r>
              <a:rPr lang="en-US" sz="1600" dirty="0"/>
              <a:t>next node/branch it will go based on event fired</a:t>
            </a:r>
            <a:r>
              <a:rPr lang="en-US" sz="1600" dirty="0" smtClean="0"/>
              <a:t>.</a:t>
            </a:r>
            <a:endParaRPr lang="en-US" sz="1600" dirty="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Events like – Timer, Message, Signal </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It is an exclusive gateway type, so at any given time – only one flow will continue.</a:t>
            </a:r>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a:t>We can join event based gateway to exclusive gateway </a:t>
            </a:r>
          </a:p>
          <a:p>
            <a:pPr marL="342900" indent="-342900" algn="l">
              <a:buFont typeface="Wingdings" pitchFamily="2" charset="2"/>
              <a:buChar char="ü"/>
            </a:pP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5715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956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4</a:t>
            </a:r>
            <a:br>
              <a:rPr lang="en-IN" dirty="0"/>
            </a:br>
            <a:r>
              <a:rPr lang="en-IN" sz="2700" dirty="0"/>
              <a:t>(Process Engine and Server)</a:t>
            </a:r>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smtClean="0"/>
              <a:t>Embedded </a:t>
            </a:r>
            <a:r>
              <a:rPr lang="en-US" sz="2000" dirty="0"/>
              <a:t>Process Engine</a:t>
            </a:r>
          </a:p>
          <a:p>
            <a:pPr marL="342900" indent="-342900" algn="l">
              <a:buFont typeface="Wingdings" pitchFamily="2" charset="2"/>
              <a:buChar char="ü"/>
            </a:pPr>
            <a:r>
              <a:rPr lang="en-US" sz="2000" dirty="0" smtClean="0"/>
              <a:t>Container</a:t>
            </a:r>
            <a:r>
              <a:rPr lang="en-US" sz="2000" dirty="0"/>
              <a:t>, Managed, Shared Process Engine</a:t>
            </a:r>
          </a:p>
          <a:p>
            <a:pPr marL="342900" indent="-342900" algn="l">
              <a:buFont typeface="Wingdings" pitchFamily="2" charset="2"/>
              <a:buChar char="ü"/>
            </a:pPr>
            <a:r>
              <a:rPr lang="en-US" sz="2000" dirty="0" smtClean="0"/>
              <a:t>Standalone </a:t>
            </a:r>
            <a:r>
              <a:rPr lang="en-US" sz="2000" dirty="0"/>
              <a:t>Process Engine</a:t>
            </a:r>
          </a:p>
          <a:p>
            <a:pPr marL="342900" indent="-342900" algn="l">
              <a:buFont typeface="Wingdings" pitchFamily="2" charset="2"/>
              <a:buChar char="ü"/>
            </a:pPr>
            <a:r>
              <a:rPr lang="en-US" sz="2000" dirty="0" smtClean="0"/>
              <a:t>Getting </a:t>
            </a:r>
            <a:r>
              <a:rPr lang="en-US" sz="2000" dirty="0"/>
              <a:t>started with </a:t>
            </a:r>
            <a:r>
              <a:rPr lang="en-US" sz="2000" dirty="0" err="1"/>
              <a:t>Camunda</a:t>
            </a:r>
            <a:r>
              <a:rPr lang="en-US" sz="2000" dirty="0"/>
              <a:t> </a:t>
            </a:r>
            <a:r>
              <a:rPr lang="en-US" sz="2000" dirty="0" err="1"/>
              <a:t>Wildfly</a:t>
            </a:r>
            <a:r>
              <a:rPr lang="en-US" sz="2000" dirty="0"/>
              <a:t> server</a:t>
            </a:r>
          </a:p>
          <a:p>
            <a:pPr marL="342900" indent="-342900" algn="l">
              <a:buFont typeface="Wingdings" pitchFamily="2" charset="2"/>
              <a:buChar char="ü"/>
            </a:pPr>
            <a:r>
              <a:rPr lang="en-US" sz="2000" dirty="0" smtClean="0"/>
              <a:t>Access </a:t>
            </a:r>
            <a:r>
              <a:rPr lang="en-US" sz="2000" dirty="0"/>
              <a:t>the server log and work with Server </a:t>
            </a:r>
            <a:r>
              <a:rPr lang="en-US" sz="2000" dirty="0" err="1" smtClean="0"/>
              <a:t>config</a:t>
            </a:r>
            <a:r>
              <a:rPr lang="en-US" sz="2000" dirty="0" smtClean="0"/>
              <a:t> </a:t>
            </a:r>
            <a:r>
              <a:rPr lang="en-US" sz="2000" dirty="0"/>
              <a:t>Module</a:t>
            </a:r>
            <a:endParaRPr lang="en-IN" sz="2000" dirty="0" smtClean="0"/>
          </a:p>
        </p:txBody>
      </p:sp>
    </p:spTree>
    <p:extLst>
      <p:ext uri="{BB962C8B-B14F-4D97-AF65-F5344CB8AC3E}">
        <p14:creationId xmlns:p14="http://schemas.microsoft.com/office/powerpoint/2010/main" val="3450226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116632"/>
            <a:ext cx="7702624" cy="720080"/>
          </a:xfrm>
        </p:spPr>
        <p:txBody>
          <a:bodyPr anchor="t">
            <a:normAutofit/>
          </a:bodyPr>
          <a:lstStyle/>
          <a:p>
            <a:pPr marL="342900" indent="-342900" algn="ctr"/>
            <a:r>
              <a:rPr lang="en-US" sz="4000" dirty="0" smtClean="0"/>
              <a:t>Embedded </a:t>
            </a:r>
            <a:r>
              <a:rPr lang="en-US" sz="4000" dirty="0"/>
              <a:t>Process Engine</a:t>
            </a:r>
          </a:p>
        </p:txBody>
      </p:sp>
      <p:sp>
        <p:nvSpPr>
          <p:cNvPr id="5" name="Subtitle 4"/>
          <p:cNvSpPr>
            <a:spLocks noGrp="1"/>
          </p:cNvSpPr>
          <p:nvPr>
            <p:ph type="subTitle" idx="1"/>
          </p:nvPr>
        </p:nvSpPr>
        <p:spPr>
          <a:xfrm>
            <a:off x="685800" y="2406729"/>
            <a:ext cx="8278688" cy="3542551"/>
          </a:xfrm>
        </p:spPr>
        <p:txBody>
          <a:bodyPr>
            <a:normAutofit/>
          </a:bodyPr>
          <a:lstStyle/>
          <a:p>
            <a:pPr marL="342900" indent="-342900" algn="l">
              <a:buFont typeface="Wingdings" pitchFamily="2" charset="2"/>
              <a:buChar char="ü"/>
            </a:pPr>
            <a:endParaRPr lang="en-US" sz="1600" dirty="0" smtClean="0"/>
          </a:p>
          <a:p>
            <a:pPr marL="342900" indent="-342900" algn="l">
              <a:buFont typeface="Wingdings" pitchFamily="2" charset="2"/>
              <a:buChar char="ü"/>
            </a:pPr>
            <a:r>
              <a:rPr lang="en-US" sz="1600" dirty="0" smtClean="0"/>
              <a:t>Camunda </a:t>
            </a:r>
            <a:r>
              <a:rPr lang="en-US" sz="1600" dirty="0"/>
              <a:t>is a flexible framework which can be deployed in different scenarios. </a:t>
            </a:r>
            <a:endParaRPr lang="en-US" sz="1600" dirty="0" smtClean="0"/>
          </a:p>
          <a:p>
            <a:pPr marL="342900" indent="-342900" algn="l">
              <a:buFont typeface="Wingdings" pitchFamily="2" charset="2"/>
              <a:buChar char="ü"/>
            </a:pPr>
            <a:endParaRPr lang="en-US" sz="1600" dirty="0" smtClean="0"/>
          </a:p>
          <a:p>
            <a:pPr marL="342900" indent="-342900" algn="l">
              <a:buFont typeface="Wingdings" pitchFamily="2" charset="2"/>
              <a:buChar char="ü"/>
            </a:pPr>
            <a:r>
              <a:rPr lang="en-US" sz="1600" dirty="0" smtClean="0"/>
              <a:t>In </a:t>
            </a:r>
            <a:r>
              <a:rPr lang="en-US" sz="1600" dirty="0"/>
              <a:t>this case, the process engine is added as an application library to a custom application. </a:t>
            </a:r>
            <a:endParaRPr lang="en-US" sz="1600" dirty="0" smtClean="0"/>
          </a:p>
          <a:p>
            <a:pPr marL="342900" indent="-342900" algn="l">
              <a:buFont typeface="Wingdings" pitchFamily="2" charset="2"/>
              <a:buChar char="ü"/>
            </a:pPr>
            <a:r>
              <a:rPr lang="en-US" sz="1600" dirty="0" smtClean="0"/>
              <a:t>This </a:t>
            </a:r>
            <a:r>
              <a:rPr lang="en-US" sz="1600" dirty="0"/>
              <a:t>way, the process engine can easily be started and stopped with the application lifecycle. </a:t>
            </a:r>
            <a:endParaRPr lang="en-US" sz="1600" dirty="0" smtClean="0"/>
          </a:p>
          <a:p>
            <a:pPr marL="342900" indent="-342900" algn="l">
              <a:buFont typeface="Wingdings" pitchFamily="2" charset="2"/>
              <a:buChar char="ü"/>
            </a:pPr>
            <a:r>
              <a:rPr lang="en-US" sz="1600" dirty="0" smtClean="0"/>
              <a:t>It </a:t>
            </a:r>
            <a:r>
              <a:rPr lang="en-US" sz="1600" dirty="0"/>
              <a:t>is possible to run multiple embedded process engines on top of a shared database.</a:t>
            </a:r>
            <a:endParaRPr lang="en-IN" sz="1600" dirty="0" smtClean="0"/>
          </a:p>
        </p:txBody>
      </p:sp>
      <p:pic>
        <p:nvPicPr>
          <p:cNvPr id="1026" name="Picture 2" descr="https://docs.camunda.org/manual/7.21/introduction/img/embedded-process-eng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836712"/>
            <a:ext cx="3400425"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331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6632"/>
            <a:ext cx="7772400" cy="1829761"/>
          </a:xfrm>
        </p:spPr>
        <p:txBody>
          <a:bodyPr anchor="t">
            <a:normAutofit/>
          </a:bodyPr>
          <a:lstStyle/>
          <a:p>
            <a:pPr marL="342900" indent="-342900" algn="ctr"/>
            <a:r>
              <a:rPr lang="en-US" sz="4400" dirty="0" smtClean="0"/>
              <a:t>Shared, Container-Managed Process </a:t>
            </a:r>
            <a:r>
              <a:rPr lang="en-US" sz="4400" dirty="0"/>
              <a:t>Engine</a:t>
            </a:r>
          </a:p>
        </p:txBody>
      </p:sp>
      <p:sp>
        <p:nvSpPr>
          <p:cNvPr id="5" name="Subtitle 4"/>
          <p:cNvSpPr>
            <a:spLocks noGrp="1"/>
          </p:cNvSpPr>
          <p:nvPr>
            <p:ph type="subTitle" idx="1"/>
          </p:nvPr>
        </p:nvSpPr>
        <p:spPr>
          <a:xfrm>
            <a:off x="685800" y="1614641"/>
            <a:ext cx="8278688" cy="3542551"/>
          </a:xfrm>
        </p:spPr>
        <p:txBody>
          <a:bodyPr>
            <a:normAutofit lnSpcReduction="10000"/>
          </a:bodyPr>
          <a:lstStyle/>
          <a:p>
            <a:pPr marL="342900" indent="-342900" algn="l">
              <a:buFont typeface="Wingdings" pitchFamily="2" charset="2"/>
              <a:buChar char="ü"/>
            </a:pPr>
            <a:endParaRPr lang="en-US" sz="1600" dirty="0" smtClean="0"/>
          </a:p>
          <a:p>
            <a:pPr marL="342900" indent="-342900" algn="l">
              <a:buFont typeface="Wingdings" pitchFamily="2" charset="2"/>
              <a:buChar char="ü"/>
            </a:pPr>
            <a:r>
              <a:rPr lang="en-US" sz="1600" dirty="0" smtClean="0"/>
              <a:t>In </a:t>
            </a:r>
            <a:r>
              <a:rPr lang="en-US" sz="1600" dirty="0"/>
              <a:t>this case, the process engine is started inside the runtime container (Servlet Container, Application Server, …).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The </a:t>
            </a:r>
            <a:r>
              <a:rPr lang="en-US" sz="1600" dirty="0"/>
              <a:t>process engine is provided as a container service and can be shared by all applications deployed inside the container.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The </a:t>
            </a:r>
            <a:r>
              <a:rPr lang="en-US" sz="1600" dirty="0"/>
              <a:t>concept can be compared to a JMS Message Queue which is provided by the runtime and can be used by all applications.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There </a:t>
            </a:r>
            <a:r>
              <a:rPr lang="en-US" sz="1600" dirty="0"/>
              <a:t>is a one-to-one mapping between process deployments and applications: the process engine keeps track of the process definitions deployed by an application and delegates execution to the application in question.</a:t>
            </a:r>
            <a:endParaRPr lang="en-IN" sz="1600" dirty="0" smtClean="0"/>
          </a:p>
        </p:txBody>
      </p:sp>
      <p:pic>
        <p:nvPicPr>
          <p:cNvPr id="2050" name="Picture 2" descr="https://docs.camunda.org/manual/7.21/introduction/img/shared-process-eng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941168"/>
            <a:ext cx="3476625" cy="1933576"/>
          </a:xfrm>
          <a:prstGeom prst="rect">
            <a:avLst/>
          </a:prstGeom>
          <a:noFill/>
          <a:ln>
            <a:solidFill>
              <a:schemeClr val="accent1">
                <a:alpha val="67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901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US" sz="4000" dirty="0"/>
              <a:t>Standalone Process </a:t>
            </a:r>
            <a:r>
              <a:rPr lang="en-US" sz="4000" dirty="0" smtClean="0"/>
              <a:t>Engine</a:t>
            </a:r>
            <a:endParaRPr lang="en-US" sz="4000" dirty="0"/>
          </a:p>
        </p:txBody>
      </p:sp>
      <p:sp>
        <p:nvSpPr>
          <p:cNvPr id="5" name="Subtitle 4"/>
          <p:cNvSpPr>
            <a:spLocks noGrp="1"/>
          </p:cNvSpPr>
          <p:nvPr>
            <p:ph type="subTitle" idx="1"/>
          </p:nvPr>
        </p:nvSpPr>
        <p:spPr>
          <a:xfrm>
            <a:off x="685800" y="1614641"/>
            <a:ext cx="8278688" cy="3542551"/>
          </a:xfrm>
        </p:spPr>
        <p:txBody>
          <a:bodyPr>
            <a:normAutofit/>
          </a:bodyPr>
          <a:lstStyle/>
          <a:p>
            <a:pPr marL="342900" indent="-342900" algn="l">
              <a:buFont typeface="Wingdings" pitchFamily="2" charset="2"/>
              <a:buChar char="ü"/>
            </a:pPr>
            <a:r>
              <a:rPr lang="en-US" sz="1600" dirty="0"/>
              <a:t>In this case, the process engine is provided as a network service.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Different </a:t>
            </a:r>
            <a:r>
              <a:rPr lang="en-US" sz="1600" dirty="0"/>
              <a:t>applications running on the network can interact with the process engine through a remote communication channel.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The </a:t>
            </a:r>
            <a:r>
              <a:rPr lang="en-US" sz="1600" dirty="0"/>
              <a:t>easiest way to make the process engine accessible remotely is to use the built-in REST API. </a:t>
            </a:r>
            <a:endParaRPr lang="en-US" sz="1600" dirty="0" smtClean="0"/>
          </a:p>
          <a:p>
            <a:pPr marL="342900" indent="-342900" algn="l">
              <a:buFont typeface="Wingdings" pitchFamily="2" charset="2"/>
              <a:buChar char="ü"/>
            </a:pPr>
            <a:endParaRPr lang="en-US" sz="1600" dirty="0"/>
          </a:p>
          <a:p>
            <a:pPr marL="342900" indent="-342900" algn="l">
              <a:buFont typeface="Wingdings" pitchFamily="2" charset="2"/>
              <a:buChar char="ü"/>
            </a:pPr>
            <a:r>
              <a:rPr lang="en-US" sz="1600" dirty="0" smtClean="0"/>
              <a:t>Different </a:t>
            </a:r>
            <a:r>
              <a:rPr lang="en-US" sz="1600" dirty="0"/>
              <a:t>communication channels such as SOAP </a:t>
            </a:r>
            <a:r>
              <a:rPr lang="en-US" sz="1600" dirty="0" err="1"/>
              <a:t>Webservices</a:t>
            </a:r>
            <a:r>
              <a:rPr lang="en-US" sz="1600" dirty="0"/>
              <a:t> or JMS are possible but need to be implemented by users.</a:t>
            </a:r>
            <a:endParaRPr lang="en-IN" sz="1600" dirty="0" smtClean="0"/>
          </a:p>
        </p:txBody>
      </p:sp>
      <p:pic>
        <p:nvPicPr>
          <p:cNvPr id="3074" name="Picture 2" descr="https://docs.camunda.org/manual/7.21/introduction/img/standalone-process-eng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697853"/>
            <a:ext cx="4277941" cy="216368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178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sz="4000" b="0" dirty="0">
                <a:effectLst/>
              </a:rPr>
              <a:t>Clustering Model</a:t>
            </a:r>
          </a:p>
        </p:txBody>
      </p:sp>
      <p:sp>
        <p:nvSpPr>
          <p:cNvPr id="5" name="Subtitle 4"/>
          <p:cNvSpPr>
            <a:spLocks noGrp="1"/>
          </p:cNvSpPr>
          <p:nvPr>
            <p:ph type="subTitle" idx="1"/>
          </p:nvPr>
        </p:nvSpPr>
        <p:spPr>
          <a:xfrm>
            <a:off x="685800" y="1614641"/>
            <a:ext cx="8278688" cy="3542551"/>
          </a:xfrm>
        </p:spPr>
        <p:txBody>
          <a:bodyPr>
            <a:normAutofit/>
          </a:bodyPr>
          <a:lstStyle/>
          <a:p>
            <a:pPr marL="342900" indent="-342900" algn="l">
              <a:buFont typeface="Wingdings" pitchFamily="2" charset="2"/>
              <a:buChar char="ü"/>
            </a:pPr>
            <a:endParaRPr lang="en-IN" sz="1600" dirty="0" smtClean="0"/>
          </a:p>
        </p:txBody>
      </p:sp>
      <p:pic>
        <p:nvPicPr>
          <p:cNvPr id="4098" name="Picture 2" descr="https://docs.camunda.org/manual/7.21/introduction/img/clustered-process-eng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7419975" cy="375285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03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What is </a:t>
            </a:r>
            <a:r>
              <a:rPr lang="en-US" dirty="0" smtClean="0"/>
              <a:t>Workflow</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just">
              <a:buFont typeface="Wingdings" pitchFamily="2" charset="2"/>
              <a:buChar char="ü"/>
            </a:pPr>
            <a:r>
              <a:rPr lang="en-US" sz="2000" dirty="0"/>
              <a:t>A sequence of operations to complete a task end to end.</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It might consists of an orchestrated and repeatable pattern of activity.</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Workflow may be considered a view or representation of real work.</a:t>
            </a:r>
          </a:p>
          <a:p>
            <a:pPr marL="342900" indent="-342900" algn="just">
              <a:buFont typeface="Wingdings" pitchFamily="2" charset="2"/>
              <a:buChar char="ü"/>
            </a:pPr>
            <a:endParaRPr lang="en-US" sz="2000" dirty="0"/>
          </a:p>
        </p:txBody>
      </p:sp>
    </p:spTree>
    <p:extLst>
      <p:ext uri="{BB962C8B-B14F-4D97-AF65-F5344CB8AC3E}">
        <p14:creationId xmlns:p14="http://schemas.microsoft.com/office/powerpoint/2010/main" val="9637949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marL="342900" indent="-342900" algn="ctr"/>
            <a:r>
              <a:rPr lang="en-US" sz="4000" dirty="0"/>
              <a:t>Server log and work with Server </a:t>
            </a:r>
            <a:r>
              <a:rPr lang="en-US" sz="4000" dirty="0" err="1"/>
              <a:t>config</a:t>
            </a:r>
            <a:endParaRPr lang="en-US" sz="4000" dirty="0"/>
          </a:p>
        </p:txBody>
      </p:sp>
      <p:sp>
        <p:nvSpPr>
          <p:cNvPr id="5" name="Subtitle 4"/>
          <p:cNvSpPr>
            <a:spLocks noGrp="1"/>
          </p:cNvSpPr>
          <p:nvPr>
            <p:ph type="subTitle" idx="1"/>
          </p:nvPr>
        </p:nvSpPr>
        <p:spPr>
          <a:xfrm>
            <a:off x="685800" y="1614641"/>
            <a:ext cx="8278688" cy="3542551"/>
          </a:xfrm>
        </p:spPr>
        <p:txBody>
          <a:bodyPr>
            <a:normAutofit/>
          </a:bodyPr>
          <a:lstStyle/>
          <a:p>
            <a:pPr marL="342900" indent="-342900" algn="l">
              <a:buFont typeface="Wingdings" pitchFamily="2" charset="2"/>
              <a:buChar char="ü"/>
            </a:pPr>
            <a:r>
              <a:rPr lang="en-IN" sz="1600" dirty="0">
                <a:hlinkClick r:id="rId2"/>
              </a:rPr>
              <a:t>https://docs.camunda.org/manual/7.21/user-guide/logging/#</a:t>
            </a:r>
            <a:r>
              <a:rPr lang="en-IN" sz="1600" dirty="0" smtClean="0">
                <a:hlinkClick r:id="rId2"/>
              </a:rPr>
              <a:t>logging-categories</a:t>
            </a:r>
            <a:endParaRPr lang="en-IN" sz="1600" dirty="0" smtClean="0"/>
          </a:p>
          <a:p>
            <a:pPr marL="342900" indent="-342900" algn="l">
              <a:buFont typeface="Wingdings" pitchFamily="2" charset="2"/>
              <a:buChar char="ü"/>
            </a:pPr>
            <a:endParaRPr lang="en-IN" sz="1600" dirty="0"/>
          </a:p>
          <a:p>
            <a:pPr marL="342900" indent="-342900" algn="l">
              <a:buFont typeface="Wingdings" pitchFamily="2" charset="2"/>
              <a:buChar char="ü"/>
            </a:pPr>
            <a:r>
              <a:rPr lang="en-IN" sz="1600" dirty="0"/>
              <a:t>&lt;!-- added logging start--&gt;			</a:t>
            </a:r>
            <a:endParaRPr lang="en-IN" sz="1600" dirty="0" smtClean="0"/>
          </a:p>
          <a:p>
            <a:pPr marL="800100" lvl="1" indent="-342900" algn="l">
              <a:buFont typeface="Wingdings" pitchFamily="2" charset="2"/>
              <a:buChar char="ü"/>
            </a:pPr>
            <a:r>
              <a:rPr lang="en-IN" sz="1200" dirty="0" smtClean="0"/>
              <a:t>&lt;</a:t>
            </a:r>
            <a:r>
              <a:rPr lang="en-IN" sz="1200" dirty="0"/>
              <a:t>logger category="</a:t>
            </a:r>
            <a:r>
              <a:rPr lang="en-IN" sz="1200" dirty="0" err="1"/>
              <a:t>org.camunda.bpm.application</a:t>
            </a:r>
            <a:r>
              <a:rPr lang="en-IN" sz="1200" dirty="0"/>
              <a:t>"&gt;                </a:t>
            </a:r>
            <a:endParaRPr lang="en-IN" sz="1200" dirty="0" smtClean="0"/>
          </a:p>
          <a:p>
            <a:pPr marL="1257300" lvl="2" indent="-342900" algn="l">
              <a:buFont typeface="Wingdings" pitchFamily="2" charset="2"/>
              <a:buChar char="ü"/>
            </a:pPr>
            <a:r>
              <a:rPr lang="en-IN" sz="1000" dirty="0" smtClean="0"/>
              <a:t>&lt;</a:t>
            </a:r>
            <a:r>
              <a:rPr lang="en-IN" sz="1000" dirty="0"/>
              <a:t>level name="DEBUG"/&gt;            </a:t>
            </a:r>
          </a:p>
          <a:p>
            <a:pPr marL="800100" lvl="1" indent="-342900" algn="l">
              <a:buFont typeface="Wingdings" pitchFamily="2" charset="2"/>
              <a:buChar char="ü"/>
            </a:pPr>
            <a:r>
              <a:rPr lang="en-IN" sz="1200" dirty="0" smtClean="0"/>
              <a:t>&lt;/</a:t>
            </a:r>
            <a:r>
              <a:rPr lang="en-IN" sz="1200" dirty="0"/>
              <a:t>logger&gt;			</a:t>
            </a:r>
            <a:endParaRPr lang="en-IN" sz="1200" dirty="0" smtClean="0"/>
          </a:p>
          <a:p>
            <a:pPr marL="800100" lvl="1" indent="-342900" algn="l">
              <a:buFont typeface="Wingdings" pitchFamily="2" charset="2"/>
              <a:buChar char="ü"/>
            </a:pPr>
            <a:r>
              <a:rPr lang="en-IN" sz="1200" dirty="0" smtClean="0"/>
              <a:t>&lt;</a:t>
            </a:r>
            <a:r>
              <a:rPr lang="en-IN" sz="1200" dirty="0"/>
              <a:t>logger category="</a:t>
            </a:r>
            <a:r>
              <a:rPr lang="en-IN" sz="1200" dirty="0" err="1"/>
              <a:t>org.camunda.bpm.engine.dmn</a:t>
            </a:r>
            <a:r>
              <a:rPr lang="en-IN" sz="1200" dirty="0"/>
              <a:t>"&gt;                </a:t>
            </a:r>
            <a:endParaRPr lang="en-IN" sz="1200" dirty="0" smtClean="0"/>
          </a:p>
          <a:p>
            <a:pPr marL="1257300" lvl="2" indent="-342900" algn="l">
              <a:buFont typeface="Wingdings" pitchFamily="2" charset="2"/>
              <a:buChar char="ü"/>
            </a:pPr>
            <a:r>
              <a:rPr lang="en-IN" sz="1000" dirty="0" smtClean="0"/>
              <a:t>&lt;</a:t>
            </a:r>
            <a:r>
              <a:rPr lang="en-IN" sz="1000" dirty="0"/>
              <a:t>level name="DEBUG"/&gt;            </a:t>
            </a:r>
            <a:endParaRPr lang="en-IN" sz="1000" dirty="0" smtClean="0"/>
          </a:p>
          <a:p>
            <a:pPr marL="800100" lvl="1" indent="-342900" algn="l">
              <a:buFont typeface="Wingdings" pitchFamily="2" charset="2"/>
              <a:buChar char="ü"/>
            </a:pPr>
            <a:r>
              <a:rPr lang="en-IN" sz="1200" dirty="0" smtClean="0"/>
              <a:t>&lt;/</a:t>
            </a:r>
            <a:r>
              <a:rPr lang="en-IN" sz="1200" dirty="0"/>
              <a:t>logger&gt;			</a:t>
            </a:r>
            <a:endParaRPr lang="en-IN" sz="1200" dirty="0" smtClean="0"/>
          </a:p>
          <a:p>
            <a:pPr marL="342900" indent="-342900" algn="l">
              <a:buFont typeface="Wingdings" pitchFamily="2" charset="2"/>
              <a:buChar char="ü"/>
            </a:pPr>
            <a:r>
              <a:rPr lang="en-IN" sz="1600" dirty="0" smtClean="0"/>
              <a:t>&lt;!-- </a:t>
            </a:r>
            <a:r>
              <a:rPr lang="en-IN" sz="1600" dirty="0"/>
              <a:t>added logging end--&gt;</a:t>
            </a:r>
            <a:endParaRPr lang="en-IN" sz="1600" dirty="0" smtClean="0"/>
          </a:p>
        </p:txBody>
      </p:sp>
    </p:spTree>
    <p:extLst>
      <p:ext uri="{BB962C8B-B14F-4D97-AF65-F5344CB8AC3E}">
        <p14:creationId xmlns:p14="http://schemas.microsoft.com/office/powerpoint/2010/main" val="8236695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5</a:t>
            </a:r>
            <a:r>
              <a:rPr lang="en-IN" dirty="0"/>
              <a:t/>
            </a:r>
            <a:br>
              <a:rPr lang="en-IN" dirty="0"/>
            </a:br>
            <a:r>
              <a:rPr lang="en-IN" sz="2700" dirty="0"/>
              <a:t>(Camunda Events and Error Handling)</a:t>
            </a:r>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smtClean="0"/>
              <a:t>Start </a:t>
            </a:r>
            <a:r>
              <a:rPr lang="en-IN" sz="2000" dirty="0"/>
              <a:t>Event, Intermediate Event, and End Event</a:t>
            </a:r>
          </a:p>
          <a:p>
            <a:pPr marL="342900" indent="-342900" algn="l">
              <a:buFont typeface="Wingdings" pitchFamily="2" charset="2"/>
              <a:buChar char="ü"/>
            </a:pPr>
            <a:r>
              <a:rPr lang="en-IN" sz="2000" dirty="0" smtClean="0"/>
              <a:t>Boundary </a:t>
            </a:r>
            <a:r>
              <a:rPr lang="en-IN" sz="2000" dirty="0"/>
              <a:t>Events(Timer, Message)</a:t>
            </a:r>
          </a:p>
          <a:p>
            <a:pPr marL="342900" indent="-342900" algn="l">
              <a:buFont typeface="Wingdings" pitchFamily="2" charset="2"/>
              <a:buChar char="ü"/>
            </a:pPr>
            <a:r>
              <a:rPr lang="en-IN" sz="2000" dirty="0" smtClean="0"/>
              <a:t>Error </a:t>
            </a:r>
            <a:r>
              <a:rPr lang="en-IN" sz="2000" dirty="0"/>
              <a:t>Handling with </a:t>
            </a:r>
            <a:r>
              <a:rPr lang="en-IN" sz="2000" dirty="0" smtClean="0"/>
              <a:t>Retry</a:t>
            </a:r>
          </a:p>
          <a:p>
            <a:pPr marL="342900" indent="-342900" algn="l">
              <a:buFont typeface="Wingdings" pitchFamily="2" charset="2"/>
              <a:buChar char="ü"/>
            </a:pPr>
            <a:r>
              <a:rPr lang="en-IN" sz="2000" dirty="0"/>
              <a:t>Event and Embedded-based </a:t>
            </a:r>
            <a:r>
              <a:rPr lang="en-IN" sz="2000" dirty="0" err="1" smtClean="0"/>
              <a:t>subprocess</a:t>
            </a:r>
            <a:endParaRPr lang="en-IN" sz="2000" dirty="0"/>
          </a:p>
          <a:p>
            <a:pPr marL="342900" indent="-342900" algn="l">
              <a:buFont typeface="Wingdings" pitchFamily="2" charset="2"/>
              <a:buChar char="ü"/>
            </a:pPr>
            <a:r>
              <a:rPr lang="en-IN" sz="2000" dirty="0" smtClean="0"/>
              <a:t>Error </a:t>
            </a:r>
            <a:r>
              <a:rPr lang="en-IN" sz="2000" dirty="0"/>
              <a:t>Handling through Event-based </a:t>
            </a:r>
            <a:r>
              <a:rPr lang="en-IN" sz="2000" dirty="0" err="1"/>
              <a:t>subprocess</a:t>
            </a:r>
            <a:endParaRPr lang="en-IN" sz="2000" dirty="0"/>
          </a:p>
          <a:p>
            <a:pPr marL="342900" indent="-342900" algn="l">
              <a:buFont typeface="Wingdings" pitchFamily="2" charset="2"/>
              <a:buChar char="ü"/>
            </a:pPr>
            <a:r>
              <a:rPr lang="en-IN" sz="2000" dirty="0" smtClean="0"/>
              <a:t>Call </a:t>
            </a:r>
            <a:r>
              <a:rPr lang="en-IN" sz="2000" dirty="0"/>
              <a:t>Activity Module</a:t>
            </a:r>
            <a:endParaRPr lang="en-IN" sz="2000" dirty="0" smtClean="0"/>
          </a:p>
        </p:txBody>
      </p:sp>
    </p:spTree>
    <p:extLst>
      <p:ext uri="{BB962C8B-B14F-4D97-AF65-F5344CB8AC3E}">
        <p14:creationId xmlns:p14="http://schemas.microsoft.com/office/powerpoint/2010/main" val="26629283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Events</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l">
              <a:buFont typeface="Wingdings" pitchFamily="2" charset="2"/>
              <a:buChar char="ü"/>
            </a:pPr>
            <a:r>
              <a:rPr lang="en-US" sz="2000" dirty="0"/>
              <a:t>Start </a:t>
            </a:r>
            <a:r>
              <a:rPr lang="en-US" sz="2000" dirty="0" smtClean="0"/>
              <a:t>Event: </a:t>
            </a:r>
          </a:p>
          <a:p>
            <a:pPr marL="800100" lvl="1" indent="-342900" algn="l">
              <a:buFont typeface="Wingdings" pitchFamily="2" charset="2"/>
              <a:buChar char="ü"/>
            </a:pPr>
            <a:r>
              <a:rPr lang="en-US" sz="1600" dirty="0" smtClean="0"/>
              <a:t>Can </a:t>
            </a:r>
            <a:r>
              <a:rPr lang="en-US" sz="1600" dirty="0"/>
              <a:t>be started with a message(REST-API) or Timer start Event or Signal Start Event </a:t>
            </a:r>
            <a:r>
              <a:rPr lang="en-US" sz="1600" dirty="0" err="1"/>
              <a:t>etc</a:t>
            </a:r>
            <a:endParaRPr lang="en-US" sz="1600" dirty="0"/>
          </a:p>
          <a:p>
            <a:pPr marL="342900" indent="-342900" algn="l">
              <a:buFont typeface="Wingdings" pitchFamily="2" charset="2"/>
              <a:buChar char="ü"/>
            </a:pPr>
            <a:endParaRPr lang="en-US" sz="1400" dirty="0"/>
          </a:p>
          <a:p>
            <a:pPr marL="342900" indent="-342900" algn="l">
              <a:buFont typeface="Wingdings" pitchFamily="2" charset="2"/>
              <a:buChar char="ü"/>
            </a:pPr>
            <a:r>
              <a:rPr lang="en-US" sz="2000" dirty="0"/>
              <a:t>End </a:t>
            </a:r>
            <a:r>
              <a:rPr lang="en-US" sz="2000" dirty="0" smtClean="0"/>
              <a:t>Event: </a:t>
            </a:r>
          </a:p>
          <a:p>
            <a:pPr marL="800100" lvl="1" indent="-342900" algn="l">
              <a:buFont typeface="Wingdings" pitchFamily="2" charset="2"/>
              <a:buChar char="ü"/>
            </a:pPr>
            <a:r>
              <a:rPr lang="en-US" sz="1600" dirty="0" smtClean="0"/>
              <a:t>Event </a:t>
            </a:r>
            <a:r>
              <a:rPr lang="en-US" sz="1600" dirty="0"/>
              <a:t>occurs when flow reaches to End task.</a:t>
            </a:r>
          </a:p>
          <a:p>
            <a:pPr marL="342900" indent="-342900" algn="l">
              <a:buFont typeface="Wingdings" pitchFamily="2" charset="2"/>
              <a:buChar char="ü"/>
            </a:pPr>
            <a:endParaRPr lang="en-US" sz="1400" dirty="0"/>
          </a:p>
          <a:p>
            <a:pPr marL="342900" indent="-342900" algn="l">
              <a:buFont typeface="Wingdings" pitchFamily="2" charset="2"/>
              <a:buChar char="ü"/>
            </a:pPr>
            <a:r>
              <a:rPr lang="en-US" sz="2000" dirty="0"/>
              <a:t>Intermediate Event (Boundary Event):</a:t>
            </a:r>
          </a:p>
          <a:p>
            <a:pPr marL="800100" lvl="1" indent="-342900" algn="l">
              <a:buFont typeface="Wingdings" pitchFamily="2" charset="2"/>
              <a:buChar char="ü"/>
            </a:pPr>
            <a:r>
              <a:rPr lang="en-US" sz="1600" dirty="0"/>
              <a:t>Intermediate – When we add an intermediate Event between two task.</a:t>
            </a:r>
          </a:p>
          <a:p>
            <a:pPr marL="800100" lvl="1" indent="-342900" algn="l">
              <a:buFont typeface="Wingdings" pitchFamily="2" charset="2"/>
              <a:buChar char="ü"/>
            </a:pPr>
            <a:r>
              <a:rPr lang="en-US" sz="1600" dirty="0"/>
              <a:t>Boundary – when we add an intermediate event on boundary of any other task.</a:t>
            </a:r>
          </a:p>
        </p:txBody>
      </p:sp>
    </p:spTree>
    <p:extLst>
      <p:ext uri="{BB962C8B-B14F-4D97-AF65-F5344CB8AC3E}">
        <p14:creationId xmlns:p14="http://schemas.microsoft.com/office/powerpoint/2010/main" val="14457242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Intermediate/Boundary Event</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l">
              <a:buFont typeface="Wingdings" pitchFamily="2" charset="2"/>
              <a:buChar char="ü"/>
            </a:pPr>
            <a:r>
              <a:rPr lang="en-US" sz="2000" dirty="0"/>
              <a:t>Intermediate </a:t>
            </a:r>
          </a:p>
          <a:p>
            <a:pPr marL="800100" lvl="1" indent="-342900" algn="l">
              <a:buFont typeface="Wingdings" pitchFamily="2" charset="2"/>
              <a:buChar char="ü"/>
            </a:pPr>
            <a:r>
              <a:rPr lang="en-US" sz="1600" dirty="0"/>
              <a:t>Throw</a:t>
            </a:r>
          </a:p>
          <a:p>
            <a:pPr marL="800100" lvl="1" indent="-342900" algn="l">
              <a:buFont typeface="Wingdings" pitchFamily="2" charset="2"/>
              <a:buChar char="ü"/>
            </a:pPr>
            <a:r>
              <a:rPr lang="en-US" sz="1600" dirty="0"/>
              <a:t>Catch</a:t>
            </a:r>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a:t>Boundary</a:t>
            </a:r>
          </a:p>
          <a:p>
            <a:pPr marL="800100" lvl="1" indent="-342900" algn="l">
              <a:buFont typeface="Wingdings" pitchFamily="2" charset="2"/>
              <a:buChar char="ü"/>
            </a:pPr>
            <a:r>
              <a:rPr lang="en-US" sz="1600" dirty="0"/>
              <a:t>Interrupting – it will interrupt current flow and only one flow will be executed.</a:t>
            </a:r>
          </a:p>
          <a:p>
            <a:pPr marL="800100" lvl="1" indent="-342900" algn="l">
              <a:buFont typeface="Wingdings" pitchFamily="2" charset="2"/>
              <a:buChar char="ü"/>
            </a:pPr>
            <a:r>
              <a:rPr lang="en-US" sz="1600" dirty="0"/>
              <a:t>Non-Interrupting – both flow will </a:t>
            </a:r>
            <a:r>
              <a:rPr lang="en-US" sz="1600" dirty="0" smtClean="0"/>
              <a:t>execute, just does the task.</a:t>
            </a:r>
            <a:endParaRPr lang="en-US" sz="1600" dirty="0"/>
          </a:p>
        </p:txBody>
      </p:sp>
    </p:spTree>
    <p:extLst>
      <p:ext uri="{BB962C8B-B14F-4D97-AF65-F5344CB8AC3E}">
        <p14:creationId xmlns:p14="http://schemas.microsoft.com/office/powerpoint/2010/main" val="25953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Intermediate Events</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l">
              <a:buFont typeface="Wingdings" pitchFamily="2" charset="2"/>
              <a:buChar char="ü"/>
            </a:pPr>
            <a:r>
              <a:rPr lang="en-US" sz="2000" dirty="0"/>
              <a:t>Link</a:t>
            </a:r>
          </a:p>
          <a:p>
            <a:pPr marL="342900" indent="-342900" algn="l">
              <a:buFont typeface="Wingdings" pitchFamily="2" charset="2"/>
              <a:buChar char="ü"/>
            </a:pPr>
            <a:r>
              <a:rPr lang="en-US" sz="2000" dirty="0"/>
              <a:t>Message</a:t>
            </a:r>
          </a:p>
          <a:p>
            <a:pPr marL="342900" indent="-342900" algn="l">
              <a:buFont typeface="Wingdings" pitchFamily="2" charset="2"/>
              <a:buChar char="ü"/>
            </a:pPr>
            <a:r>
              <a:rPr lang="en-US" sz="2000" dirty="0"/>
              <a:t>Signal</a:t>
            </a:r>
          </a:p>
          <a:p>
            <a:pPr marL="342900" indent="-342900" algn="l">
              <a:buFont typeface="Wingdings" pitchFamily="2" charset="2"/>
              <a:buChar char="ü"/>
            </a:pPr>
            <a:r>
              <a:rPr lang="en-US" sz="2000" dirty="0"/>
              <a:t>Timer</a:t>
            </a:r>
          </a:p>
          <a:p>
            <a:pPr marL="342900" indent="-342900" algn="l">
              <a:buFont typeface="Wingdings" pitchFamily="2" charset="2"/>
              <a:buChar char="ü"/>
            </a:pPr>
            <a:r>
              <a:rPr lang="en-US" sz="2000" dirty="0"/>
              <a:t>Error</a:t>
            </a:r>
          </a:p>
          <a:p>
            <a:pPr marL="342900" indent="-342900" algn="l">
              <a:buFont typeface="Wingdings" pitchFamily="2" charset="2"/>
              <a:buChar char="ü"/>
            </a:pPr>
            <a:r>
              <a:rPr lang="en-US" sz="2000" dirty="0"/>
              <a:t>Conditional</a:t>
            </a:r>
          </a:p>
          <a:p>
            <a:pPr marL="342900" indent="-342900" algn="l">
              <a:buFont typeface="Wingdings" pitchFamily="2" charset="2"/>
              <a:buChar char="ü"/>
            </a:pPr>
            <a:r>
              <a:rPr lang="en-US" sz="2000" dirty="0"/>
              <a:t>Escalation</a:t>
            </a:r>
          </a:p>
          <a:p>
            <a:pPr marL="342900" indent="-342900" algn="l">
              <a:buFont typeface="Wingdings" pitchFamily="2" charset="2"/>
              <a:buChar char="ü"/>
            </a:pPr>
            <a:r>
              <a:rPr lang="en-US" sz="2000" dirty="0"/>
              <a:t>Compensation</a:t>
            </a:r>
          </a:p>
        </p:txBody>
      </p:sp>
    </p:spTree>
    <p:extLst>
      <p:ext uri="{BB962C8B-B14F-4D97-AF65-F5344CB8AC3E}">
        <p14:creationId xmlns:p14="http://schemas.microsoft.com/office/powerpoint/2010/main" val="6963986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b="0" dirty="0">
                <a:effectLst/>
              </a:rPr>
              <a:t>Start </a:t>
            </a:r>
            <a:r>
              <a:rPr lang="en-IN" b="0" dirty="0" smtClean="0">
                <a:effectLst/>
              </a:rPr>
              <a:t>Events</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l">
              <a:buFont typeface="Wingdings" pitchFamily="2" charset="2"/>
              <a:buChar char="ü"/>
            </a:pPr>
            <a:r>
              <a:rPr lang="en-US" sz="2000" dirty="0"/>
              <a:t>Start events define where a Process or Sub Process starts.</a:t>
            </a:r>
          </a:p>
          <a:p>
            <a:pPr marL="800100" lvl="1" indent="-342900" algn="l">
              <a:buFont typeface="Wingdings" pitchFamily="2" charset="2"/>
              <a:buChar char="ü"/>
            </a:pPr>
            <a:r>
              <a:rPr lang="en-US" sz="1600" dirty="0"/>
              <a:t>Blank</a:t>
            </a:r>
          </a:p>
          <a:p>
            <a:pPr marL="800100" lvl="1" indent="-342900" algn="l">
              <a:buFont typeface="Wingdings" pitchFamily="2" charset="2"/>
              <a:buChar char="ü"/>
            </a:pPr>
            <a:r>
              <a:rPr lang="en-US" sz="1600" dirty="0"/>
              <a:t>Timer</a:t>
            </a:r>
          </a:p>
          <a:p>
            <a:pPr marL="800100" lvl="1" indent="-342900" algn="l">
              <a:buFont typeface="Wingdings" pitchFamily="2" charset="2"/>
              <a:buChar char="ü"/>
            </a:pPr>
            <a:r>
              <a:rPr lang="en-US" sz="1600" dirty="0"/>
              <a:t>Message</a:t>
            </a:r>
          </a:p>
          <a:p>
            <a:pPr marL="800100" lvl="1" indent="-342900" algn="l">
              <a:buFont typeface="Wingdings" pitchFamily="2" charset="2"/>
              <a:buChar char="ü"/>
            </a:pPr>
            <a:r>
              <a:rPr lang="en-US" sz="1600" dirty="0"/>
              <a:t>Signal</a:t>
            </a:r>
          </a:p>
          <a:p>
            <a:pPr marL="800100" lvl="1" indent="-342900" algn="l">
              <a:buFont typeface="Wingdings" pitchFamily="2" charset="2"/>
              <a:buChar char="ü"/>
            </a:pPr>
            <a:r>
              <a:rPr lang="en-US" sz="1600" dirty="0" smtClean="0"/>
              <a:t>Conditional</a:t>
            </a:r>
          </a:p>
          <a:p>
            <a:pPr marL="800100" lvl="1" indent="-342900" algn="l">
              <a:buFont typeface="Wingdings" pitchFamily="2" charset="2"/>
              <a:buChar char="ü"/>
            </a:pPr>
            <a:endParaRPr lang="en-US" sz="1600" dirty="0" smtClean="0"/>
          </a:p>
          <a:p>
            <a:pPr marL="342900" indent="-342900" algn="l">
              <a:buFont typeface="Wingdings" pitchFamily="2" charset="2"/>
              <a:buChar char="ü"/>
            </a:pPr>
            <a:r>
              <a:rPr lang="en-US" sz="2000" dirty="0"/>
              <a:t>The engine requires at least one start event to instantiate a process</a:t>
            </a:r>
            <a:r>
              <a:rPr lang="en-US" sz="2000" dirty="0" smtClean="0"/>
              <a:t>.</a:t>
            </a:r>
          </a:p>
          <a:p>
            <a:pPr marL="342900" indent="-342900" algn="l">
              <a:buFont typeface="Wingdings" pitchFamily="2" charset="2"/>
              <a:buChar char="ü"/>
            </a:pPr>
            <a:endParaRPr lang="en-US" sz="2000" dirty="0"/>
          </a:p>
        </p:txBody>
      </p:sp>
    </p:spTree>
    <p:extLst>
      <p:ext uri="{BB962C8B-B14F-4D97-AF65-F5344CB8AC3E}">
        <p14:creationId xmlns:p14="http://schemas.microsoft.com/office/powerpoint/2010/main" val="3077289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0648"/>
            <a:ext cx="7772400" cy="720080"/>
          </a:xfrm>
        </p:spPr>
        <p:txBody>
          <a:bodyPr anchor="t">
            <a:normAutofit fontScale="90000"/>
          </a:bodyPr>
          <a:lstStyle/>
          <a:p>
            <a:pPr algn="ctr"/>
            <a:r>
              <a:rPr lang="en-IN" b="0" dirty="0">
                <a:effectLst/>
              </a:rPr>
              <a:t>Start </a:t>
            </a:r>
            <a:r>
              <a:rPr lang="en-IN" b="0" dirty="0" smtClean="0">
                <a:effectLst/>
              </a:rPr>
              <a:t>Events</a:t>
            </a:r>
            <a:endParaRPr lang="en-IN" sz="2700" dirty="0"/>
          </a:p>
        </p:txBody>
      </p:sp>
      <p:sp>
        <p:nvSpPr>
          <p:cNvPr id="5" name="Subtitle 4"/>
          <p:cNvSpPr>
            <a:spLocks noGrp="1"/>
          </p:cNvSpPr>
          <p:nvPr>
            <p:ph type="subTitle" idx="1"/>
          </p:nvPr>
        </p:nvSpPr>
        <p:spPr>
          <a:xfrm>
            <a:off x="539552" y="1182593"/>
            <a:ext cx="8424936" cy="4190623"/>
          </a:xfrm>
        </p:spPr>
        <p:txBody>
          <a:bodyPr>
            <a:normAutofit fontScale="85000" lnSpcReduction="20000"/>
          </a:bodyPr>
          <a:lstStyle/>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Blank(None Event): </a:t>
            </a:r>
          </a:p>
          <a:p>
            <a:pPr marL="800100" lvl="1" indent="-342900" algn="l">
              <a:buFont typeface="Wingdings" pitchFamily="2" charset="2"/>
              <a:buChar char="ü"/>
            </a:pPr>
            <a:r>
              <a:rPr lang="en-US" sz="1600" dirty="0"/>
              <a:t>None </a:t>
            </a:r>
            <a:r>
              <a:rPr lang="en-US" sz="1600" dirty="0" smtClean="0"/>
              <a:t>start events </a:t>
            </a:r>
            <a:r>
              <a:rPr lang="en-US" sz="1600" dirty="0"/>
              <a:t>are unspecified events, also called ‘blank’ events. </a:t>
            </a:r>
            <a:endParaRPr lang="en-US" sz="1600" dirty="0" smtClean="0"/>
          </a:p>
          <a:p>
            <a:pPr marL="800100" lvl="1" indent="-342900" algn="l">
              <a:buFont typeface="Wingdings" pitchFamily="2" charset="2"/>
              <a:buChar char="ü"/>
            </a:pPr>
            <a:r>
              <a:rPr lang="en-US" sz="1600" dirty="0"/>
              <a:t>A ‘none’ end event means that the result thrown when the event is reached is unspecified.</a:t>
            </a:r>
            <a:endParaRPr lang="en-US" sz="16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Timer:</a:t>
            </a:r>
          </a:p>
          <a:p>
            <a:pPr marL="800100" lvl="1" indent="-342900" algn="l">
              <a:buFont typeface="Wingdings" pitchFamily="2" charset="2"/>
              <a:buChar char="ü"/>
            </a:pPr>
            <a:r>
              <a:rPr lang="en-US" sz="1600" dirty="0"/>
              <a:t>Events waiting on a timer condition.</a:t>
            </a:r>
            <a:br>
              <a:rPr lang="en-US" sz="1600" dirty="0"/>
            </a:br>
            <a:endParaRPr lang="en-US" sz="1600" dirty="0"/>
          </a:p>
          <a:p>
            <a:pPr marL="342900" indent="-342900" algn="l">
              <a:buFont typeface="Wingdings" pitchFamily="2" charset="2"/>
              <a:buChar char="ü"/>
            </a:pPr>
            <a:r>
              <a:rPr lang="en-US" sz="2000" dirty="0" smtClean="0"/>
              <a:t>Message:</a:t>
            </a:r>
          </a:p>
          <a:p>
            <a:pPr marL="800100" lvl="1" indent="-342900" algn="l">
              <a:buFont typeface="Wingdings" pitchFamily="2" charset="2"/>
              <a:buChar char="ü"/>
            </a:pPr>
            <a:r>
              <a:rPr lang="en-IN" sz="1600" dirty="0"/>
              <a:t>Events catching / throwing messages.</a:t>
            </a:r>
            <a:br>
              <a:rPr lang="en-IN" sz="1600" dirty="0"/>
            </a:br>
            <a:endParaRPr lang="en-US" sz="1600" dirty="0"/>
          </a:p>
          <a:p>
            <a:pPr marL="342900" indent="-342900" algn="l">
              <a:buFont typeface="Wingdings" pitchFamily="2" charset="2"/>
              <a:buChar char="ü"/>
            </a:pPr>
            <a:r>
              <a:rPr lang="en-US" sz="2000" dirty="0" smtClean="0"/>
              <a:t>Signal:</a:t>
            </a:r>
          </a:p>
          <a:p>
            <a:pPr marL="800100" lvl="1" indent="-342900" algn="l">
              <a:buFont typeface="Wingdings" pitchFamily="2" charset="2"/>
              <a:buChar char="ü"/>
            </a:pPr>
            <a:r>
              <a:rPr lang="en-IN" sz="1600" dirty="0"/>
              <a:t>Events catching / throwing signals.</a:t>
            </a:r>
            <a:br>
              <a:rPr lang="en-IN" sz="1600" dirty="0"/>
            </a:br>
            <a:endParaRPr lang="en-US" sz="1600" dirty="0"/>
          </a:p>
          <a:p>
            <a:pPr marL="342900" indent="-342900" algn="l">
              <a:buFont typeface="Wingdings" pitchFamily="2" charset="2"/>
              <a:buChar char="ü"/>
            </a:pPr>
            <a:r>
              <a:rPr lang="en-US" sz="2000" dirty="0" smtClean="0"/>
              <a:t>Conditional</a:t>
            </a:r>
          </a:p>
          <a:p>
            <a:pPr marL="800100" lvl="1" indent="-342900" algn="l">
              <a:buFont typeface="Wingdings" pitchFamily="2" charset="2"/>
              <a:buChar char="ü"/>
            </a:pPr>
            <a:r>
              <a:rPr lang="en-IN" sz="1600" dirty="0"/>
              <a:t>Events catching conditional events.</a:t>
            </a:r>
            <a:br>
              <a:rPr lang="en-IN" sz="1600" dirty="0"/>
            </a:br>
            <a:endParaRPr lang="en-US" sz="1600" dirty="0" smtClean="0"/>
          </a:p>
        </p:txBody>
      </p:sp>
    </p:spTree>
    <p:extLst>
      <p:ext uri="{BB962C8B-B14F-4D97-AF65-F5344CB8AC3E}">
        <p14:creationId xmlns:p14="http://schemas.microsoft.com/office/powerpoint/2010/main" val="7111912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smtClean="0"/>
              <a:t>Timer Event</a:t>
            </a:r>
            <a:endParaRPr lang="en-IN" sz="2700" dirty="0"/>
          </a:p>
        </p:txBody>
      </p:sp>
      <p:sp>
        <p:nvSpPr>
          <p:cNvPr id="5" name="Subtitle 4"/>
          <p:cNvSpPr>
            <a:spLocks noGrp="1"/>
          </p:cNvSpPr>
          <p:nvPr>
            <p:ph type="subTitle" idx="1"/>
          </p:nvPr>
        </p:nvSpPr>
        <p:spPr>
          <a:xfrm>
            <a:off x="685800" y="1412776"/>
            <a:ext cx="8278688" cy="3744416"/>
          </a:xfrm>
        </p:spPr>
        <p:txBody>
          <a:bodyPr>
            <a:normAutofit fontScale="92500" lnSpcReduction="10000"/>
          </a:bodyPr>
          <a:lstStyle/>
          <a:p>
            <a:pPr marL="342900" indent="-342900" algn="l">
              <a:buFont typeface="Wingdings" pitchFamily="2" charset="2"/>
              <a:buChar char="ü"/>
            </a:pPr>
            <a:r>
              <a:rPr lang="en-US" sz="2000" dirty="0"/>
              <a:t>Timer events are events which are triggered by a defined timer. </a:t>
            </a:r>
            <a:endParaRPr lang="en-US" sz="2000" dirty="0" smtClean="0"/>
          </a:p>
          <a:p>
            <a:pPr marL="342900" indent="-342900" algn="l">
              <a:buFont typeface="Wingdings" pitchFamily="2" charset="2"/>
              <a:buChar char="ü"/>
            </a:pPr>
            <a:r>
              <a:rPr lang="en-US" sz="2000" dirty="0" smtClean="0"/>
              <a:t>They </a:t>
            </a:r>
            <a:r>
              <a:rPr lang="en-US" sz="2000" dirty="0"/>
              <a:t>can be used as start event, intermediate event or boundary event. </a:t>
            </a:r>
            <a:endParaRPr lang="en-US" sz="2000" dirty="0" smtClean="0"/>
          </a:p>
          <a:p>
            <a:pPr marL="342900" indent="-342900" algn="l">
              <a:buFont typeface="Wingdings" pitchFamily="2" charset="2"/>
              <a:buChar char="ü"/>
            </a:pPr>
            <a:r>
              <a:rPr lang="en-US" sz="2000" dirty="0" smtClean="0"/>
              <a:t>Boundary </a:t>
            </a:r>
            <a:r>
              <a:rPr lang="en-US" sz="2000" dirty="0"/>
              <a:t>events can be interrupting or not</a:t>
            </a:r>
            <a:r>
              <a:rPr lang="en-US" sz="2000" dirty="0" smtClean="0"/>
              <a:t>.</a:t>
            </a:r>
          </a:p>
          <a:p>
            <a:pPr marL="342900" indent="-342900" algn="l">
              <a:buFont typeface="Wingdings" pitchFamily="2" charset="2"/>
              <a:buChar char="ü"/>
            </a:pPr>
            <a:endParaRPr lang="en-US" sz="2000" dirty="0" smtClean="0"/>
          </a:p>
          <a:p>
            <a:pPr marL="342900" indent="-342900" algn="l">
              <a:buFont typeface="Wingdings" pitchFamily="2" charset="2"/>
              <a:buChar char="ü"/>
            </a:pPr>
            <a:r>
              <a:rPr lang="en-IN" sz="2000" dirty="0"/>
              <a:t>Defining a Timer</a:t>
            </a:r>
          </a:p>
          <a:p>
            <a:pPr marL="800100" lvl="1" indent="-342900" algn="l">
              <a:buFont typeface="Wingdings" pitchFamily="2" charset="2"/>
              <a:buChar char="ü"/>
            </a:pPr>
            <a:r>
              <a:rPr lang="en-US" sz="1600" dirty="0"/>
              <a:t>Time </a:t>
            </a:r>
            <a:r>
              <a:rPr lang="en-US" sz="1600" dirty="0" smtClean="0"/>
              <a:t>Date: </a:t>
            </a:r>
            <a:r>
              <a:rPr lang="en-IN" sz="1600" dirty="0"/>
              <a:t>&lt;</a:t>
            </a:r>
            <a:r>
              <a:rPr lang="en-IN" sz="1600" dirty="0" err="1"/>
              <a:t>timeDate</a:t>
            </a:r>
            <a:r>
              <a:rPr lang="en-IN" sz="1600" dirty="0"/>
              <a:t>&gt;2011-03-11T12:13:14Z&lt;/</a:t>
            </a:r>
            <a:r>
              <a:rPr lang="en-IN" sz="1600" dirty="0" err="1"/>
              <a:t>timeDate</a:t>
            </a:r>
            <a:r>
              <a:rPr lang="en-IN" sz="1600" dirty="0" smtClean="0"/>
              <a:t>&gt; (</a:t>
            </a:r>
            <a:r>
              <a:rPr lang="en-IN" sz="1600" dirty="0">
                <a:hlinkClick r:id="rId2"/>
              </a:rPr>
              <a:t>ISO </a:t>
            </a:r>
            <a:r>
              <a:rPr lang="en-IN" sz="1600" dirty="0" smtClean="0">
                <a:hlinkClick r:id="rId2"/>
              </a:rPr>
              <a:t>8601</a:t>
            </a:r>
            <a:r>
              <a:rPr lang="en-IN" sz="1600" dirty="0" smtClean="0"/>
              <a:t>)</a:t>
            </a:r>
          </a:p>
          <a:p>
            <a:pPr marL="800100" lvl="1" indent="-342900" algn="l">
              <a:buFont typeface="Wingdings" pitchFamily="2" charset="2"/>
              <a:buChar char="ü"/>
            </a:pPr>
            <a:r>
              <a:rPr lang="en-IN" sz="1600" dirty="0"/>
              <a:t>Time </a:t>
            </a:r>
            <a:r>
              <a:rPr lang="en-IN" sz="1600" dirty="0" smtClean="0"/>
              <a:t>Duration: P10D or PT10M or PT4H (</a:t>
            </a:r>
            <a:r>
              <a:rPr lang="en-IN" sz="1600" dirty="0" err="1" smtClean="0"/>
              <a:t>PnYnMnDTnHnMnS</a:t>
            </a:r>
            <a:r>
              <a:rPr lang="en-IN" sz="1600" dirty="0" smtClean="0"/>
              <a:t> or </a:t>
            </a:r>
            <a:r>
              <a:rPr lang="en-IN" sz="1600" dirty="0" err="1" smtClean="0"/>
              <a:t>PnW</a:t>
            </a:r>
            <a:r>
              <a:rPr lang="en-IN" sz="1600" dirty="0" smtClean="0"/>
              <a:t>)</a:t>
            </a:r>
          </a:p>
          <a:p>
            <a:pPr marL="800100" lvl="1" indent="-342900" algn="l">
              <a:buFont typeface="Wingdings" pitchFamily="2" charset="2"/>
              <a:buChar char="ü"/>
            </a:pPr>
            <a:r>
              <a:rPr lang="en-IN" sz="1600" dirty="0"/>
              <a:t>Time </a:t>
            </a:r>
            <a:r>
              <a:rPr lang="en-IN" sz="1600" dirty="0" smtClean="0"/>
              <a:t>Cycle</a:t>
            </a:r>
            <a:r>
              <a:rPr lang="en-IN" sz="1600" dirty="0"/>
              <a:t>: R3/PT10H (</a:t>
            </a:r>
            <a:r>
              <a:rPr lang="en-IN" sz="1600" dirty="0" err="1"/>
              <a:t>Rn</a:t>
            </a:r>
            <a:r>
              <a:rPr lang="en-IN" sz="1600" dirty="0"/>
              <a:t>/&lt;interval&gt;) or 0 0/5 * * * </a:t>
            </a:r>
            <a:r>
              <a:rPr lang="en-IN" sz="1600" dirty="0" smtClean="0"/>
              <a:t>? (</a:t>
            </a:r>
            <a:r>
              <a:rPr lang="en-US" sz="1600" dirty="0"/>
              <a:t>every 5 minutes, starting at full </a:t>
            </a:r>
            <a:r>
              <a:rPr lang="en-US" sz="1600" dirty="0" smtClean="0"/>
              <a:t>hour)</a:t>
            </a:r>
          </a:p>
          <a:p>
            <a:pPr marL="342900" indent="-342900" algn="l">
              <a:buFont typeface="Wingdings" pitchFamily="2" charset="2"/>
              <a:buChar char="ü"/>
            </a:pPr>
            <a:r>
              <a:rPr lang="en-IN" sz="2000" dirty="0"/>
              <a:t>Handling of </a:t>
            </a:r>
            <a:r>
              <a:rPr lang="en-IN" sz="2000" dirty="0" err="1" smtClean="0"/>
              <a:t>Timezones</a:t>
            </a:r>
            <a:endParaRPr lang="en-IN" sz="2000" dirty="0" smtClean="0"/>
          </a:p>
          <a:p>
            <a:pPr marL="800100" lvl="1" indent="-342900" algn="l">
              <a:buFont typeface="Wingdings" pitchFamily="2" charset="2"/>
              <a:buChar char="ü"/>
            </a:pPr>
            <a:r>
              <a:rPr lang="en-IN" sz="1600" dirty="0" smtClean="0"/>
              <a:t>If </a:t>
            </a:r>
            <a:r>
              <a:rPr lang="en-IN" sz="1600" dirty="0" err="1" smtClean="0"/>
              <a:t>Timezone</a:t>
            </a:r>
            <a:r>
              <a:rPr lang="en-IN" sz="1600" dirty="0" smtClean="0"/>
              <a:t> is not specified in </a:t>
            </a:r>
            <a:r>
              <a:rPr lang="en-IN" sz="1600" dirty="0" err="1" smtClean="0"/>
              <a:t>timezon</a:t>
            </a:r>
            <a:r>
              <a:rPr lang="en-IN" sz="1600" dirty="0" smtClean="0"/>
              <a:t> format.</a:t>
            </a:r>
            <a:endParaRPr lang="en-IN" sz="1600" dirty="0"/>
          </a:p>
          <a:p>
            <a:pPr marL="800100" lvl="1" indent="-342900" algn="l">
              <a:buFont typeface="Wingdings" pitchFamily="2" charset="2"/>
              <a:buChar char="ü"/>
            </a:pPr>
            <a:r>
              <a:rPr lang="en-IN" sz="1600" dirty="0" smtClean="0"/>
              <a:t>Example of UTC format – (e.g</a:t>
            </a:r>
            <a:r>
              <a:rPr lang="en-IN" sz="1600" dirty="0"/>
              <a:t>., 2022-03-11T12:13:14Z)</a:t>
            </a:r>
          </a:p>
          <a:p>
            <a:pPr marL="800100" lvl="1" indent="-342900" algn="l">
              <a:buFont typeface="Wingdings" pitchFamily="2" charset="2"/>
              <a:buChar char="ü"/>
            </a:pPr>
            <a:endParaRPr lang="en-IN" sz="1600" dirty="0"/>
          </a:p>
          <a:p>
            <a:pPr marL="800100" lvl="1" indent="-342900" algn="l">
              <a:buFont typeface="Wingdings" pitchFamily="2" charset="2"/>
              <a:buChar char="ü"/>
            </a:pPr>
            <a:endParaRPr lang="en-IN" sz="1600" dirty="0"/>
          </a:p>
        </p:txBody>
      </p:sp>
    </p:spTree>
    <p:extLst>
      <p:ext uri="{BB962C8B-B14F-4D97-AF65-F5344CB8AC3E}">
        <p14:creationId xmlns:p14="http://schemas.microsoft.com/office/powerpoint/2010/main" val="34692047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7544" y="-27384"/>
            <a:ext cx="7772400" cy="720080"/>
          </a:xfrm>
        </p:spPr>
        <p:txBody>
          <a:bodyPr anchor="t">
            <a:normAutofit fontScale="90000"/>
          </a:bodyPr>
          <a:lstStyle/>
          <a:p>
            <a:pPr algn="ctr"/>
            <a:r>
              <a:rPr lang="en-US" dirty="0"/>
              <a:t>Timer Event Ex</a:t>
            </a:r>
            <a:endParaRPr lang="en-IN" sz="27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784941"/>
            <a:ext cx="7418586" cy="595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6150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7544" y="-27384"/>
            <a:ext cx="7772400" cy="720080"/>
          </a:xfrm>
        </p:spPr>
        <p:txBody>
          <a:bodyPr anchor="t">
            <a:normAutofit fontScale="90000"/>
          </a:bodyPr>
          <a:lstStyle/>
          <a:p>
            <a:pPr algn="ctr"/>
            <a:r>
              <a:rPr lang="en-US" dirty="0"/>
              <a:t>Timer Event Ex</a:t>
            </a:r>
            <a:endParaRPr lang="en-IN" sz="27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00175"/>
            <a:ext cx="56102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640535"/>
            <a:ext cx="5859463"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7584" y="1052736"/>
            <a:ext cx="3672408" cy="369332"/>
          </a:xfrm>
          <a:prstGeom prst="rect">
            <a:avLst/>
          </a:prstGeom>
          <a:noFill/>
        </p:spPr>
        <p:txBody>
          <a:bodyPr wrap="square" rtlCol="0">
            <a:spAutoFit/>
          </a:bodyPr>
          <a:lstStyle/>
          <a:p>
            <a:r>
              <a:rPr lang="en-IN" dirty="0" smtClean="0"/>
              <a:t>Timer Boundary Interrupting</a:t>
            </a:r>
            <a:endParaRPr lang="en-IN" dirty="0"/>
          </a:p>
        </p:txBody>
      </p:sp>
      <p:sp>
        <p:nvSpPr>
          <p:cNvPr id="7" name="TextBox 6"/>
          <p:cNvSpPr txBox="1"/>
          <p:nvPr/>
        </p:nvSpPr>
        <p:spPr>
          <a:xfrm>
            <a:off x="899592" y="4211796"/>
            <a:ext cx="4464496" cy="369332"/>
          </a:xfrm>
          <a:prstGeom prst="rect">
            <a:avLst/>
          </a:prstGeom>
          <a:noFill/>
        </p:spPr>
        <p:txBody>
          <a:bodyPr wrap="square" rtlCol="0">
            <a:spAutoFit/>
          </a:bodyPr>
          <a:lstStyle/>
          <a:p>
            <a:r>
              <a:rPr lang="en-IN" dirty="0" smtClean="0"/>
              <a:t>Timer Boundary Non-Interrupting</a:t>
            </a:r>
            <a:endParaRPr lang="en-IN" dirty="0"/>
          </a:p>
        </p:txBody>
      </p:sp>
    </p:spTree>
    <p:extLst>
      <p:ext uri="{BB962C8B-B14F-4D97-AF65-F5344CB8AC3E}">
        <p14:creationId xmlns:p14="http://schemas.microsoft.com/office/powerpoint/2010/main" val="1356975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GB" dirty="0"/>
              <a:t>OMG </a:t>
            </a:r>
            <a:r>
              <a:rPr lang="en-GB" dirty="0" smtClean="0"/>
              <a:t>trio</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just">
              <a:buFont typeface="Wingdings" pitchFamily="2" charset="2"/>
              <a:buChar char="ü"/>
            </a:pPr>
            <a:r>
              <a:rPr lang="en-US" sz="2000" dirty="0"/>
              <a:t>The Object Management Group (OMG) is a computer industry standards consortium. </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The three leading business </a:t>
            </a:r>
            <a:r>
              <a:rPr lang="en-US" sz="2000" dirty="0" err="1"/>
              <a:t>modelling</a:t>
            </a:r>
            <a:r>
              <a:rPr lang="en-US" sz="2000" dirty="0"/>
              <a:t> standards produced by the Object Management Group (OMG) in recent years: </a:t>
            </a:r>
          </a:p>
          <a:p>
            <a:pPr marL="800100" lvl="1" indent="-342900" algn="just">
              <a:buFont typeface="Wingdings" pitchFamily="2" charset="2"/>
              <a:buChar char="ü"/>
            </a:pPr>
            <a:r>
              <a:rPr lang="en-US" sz="1600" dirty="0"/>
              <a:t>Business Process Model and Notation </a:t>
            </a:r>
            <a:r>
              <a:rPr lang="en-US" sz="1600" dirty="0" smtClean="0"/>
              <a:t>(</a:t>
            </a:r>
            <a:r>
              <a:rPr lang="en-US" sz="1600" dirty="0"/>
              <a:t>BPMN)</a:t>
            </a:r>
          </a:p>
          <a:p>
            <a:pPr marL="800100" lvl="1" indent="-342900" algn="just">
              <a:buFont typeface="Wingdings" pitchFamily="2" charset="2"/>
              <a:buChar char="ü"/>
            </a:pPr>
            <a:r>
              <a:rPr lang="en-US" sz="1600" dirty="0"/>
              <a:t>Case Management Model and Notation (CMMN) and </a:t>
            </a:r>
          </a:p>
          <a:p>
            <a:pPr marL="800100" lvl="1" indent="-342900" algn="just">
              <a:buFont typeface="Wingdings" pitchFamily="2" charset="2"/>
              <a:buChar char="ü"/>
            </a:pPr>
            <a:r>
              <a:rPr lang="en-US" sz="1600" dirty="0"/>
              <a:t>Decision Model Notation (DMN). </a:t>
            </a:r>
          </a:p>
        </p:txBody>
      </p:sp>
    </p:spTree>
    <p:extLst>
      <p:ext uri="{BB962C8B-B14F-4D97-AF65-F5344CB8AC3E}">
        <p14:creationId xmlns:p14="http://schemas.microsoft.com/office/powerpoint/2010/main" val="3438470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US" dirty="0" smtClean="0"/>
              <a:t>Signal Event</a:t>
            </a:r>
            <a:endParaRPr lang="en-IN" sz="2700" dirty="0"/>
          </a:p>
        </p:txBody>
      </p:sp>
      <p:sp>
        <p:nvSpPr>
          <p:cNvPr id="5" name="Subtitle 4"/>
          <p:cNvSpPr>
            <a:spLocks noGrp="1"/>
          </p:cNvSpPr>
          <p:nvPr>
            <p:ph type="subTitle" idx="1"/>
          </p:nvPr>
        </p:nvSpPr>
        <p:spPr>
          <a:xfrm>
            <a:off x="685800" y="1412776"/>
            <a:ext cx="8278688" cy="3744416"/>
          </a:xfrm>
        </p:spPr>
        <p:txBody>
          <a:bodyPr>
            <a:normAutofit fontScale="85000" lnSpcReduction="20000"/>
          </a:bodyPr>
          <a:lstStyle/>
          <a:p>
            <a:pPr marL="342900" indent="-342900" algn="l">
              <a:buFont typeface="Wingdings" pitchFamily="2" charset="2"/>
              <a:buChar char="ü"/>
            </a:pPr>
            <a:r>
              <a:rPr lang="en-US" sz="2000" dirty="0" smtClean="0"/>
              <a:t>Signal </a:t>
            </a:r>
            <a:r>
              <a:rPr lang="en-US" sz="2000" dirty="0"/>
              <a:t>events are events which reference a named signal. A signal is an event of global scope (broadcast semantics) and is delivered to all active handlers</a:t>
            </a:r>
            <a:r>
              <a:rPr lang="en-US" sz="2000" dirty="0" smtClean="0"/>
              <a:t>.</a:t>
            </a:r>
          </a:p>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Define a Signal:</a:t>
            </a:r>
          </a:p>
          <a:p>
            <a:pPr marL="800100" lvl="1" indent="-342900" algn="l">
              <a:buFont typeface="Wingdings" pitchFamily="2" charset="2"/>
              <a:buChar char="ü"/>
            </a:pPr>
            <a:r>
              <a:rPr lang="en-US" sz="1600" dirty="0"/>
              <a:t>&lt;</a:t>
            </a:r>
            <a:r>
              <a:rPr lang="en-US" sz="1600" dirty="0" err="1"/>
              <a:t>bpmn:signal</a:t>
            </a:r>
            <a:r>
              <a:rPr lang="en-US" sz="1600" dirty="0"/>
              <a:t> id="Signal_1mbsynv" name="</a:t>
            </a:r>
            <a:r>
              <a:rPr lang="en-US" sz="1600" dirty="0" err="1" smtClean="0"/>
              <a:t>Signal_Modify_flow</a:t>
            </a:r>
            <a:r>
              <a:rPr lang="en-US" sz="1600" dirty="0" smtClean="0"/>
              <a:t>" /&gt;</a:t>
            </a:r>
          </a:p>
          <a:p>
            <a:pPr marL="800100" lvl="1" indent="-342900" algn="l">
              <a:buFont typeface="Wingdings" pitchFamily="2" charset="2"/>
              <a:buChar char="ü"/>
            </a:pPr>
            <a:endParaRPr lang="en-US" sz="1600" dirty="0"/>
          </a:p>
          <a:p>
            <a:pPr marL="342900" indent="-342900" algn="l">
              <a:buFont typeface="Wingdings" pitchFamily="2" charset="2"/>
              <a:buChar char="ü"/>
            </a:pPr>
            <a:r>
              <a:rPr lang="en-US" sz="2000" dirty="0" smtClean="0"/>
              <a:t>Rest </a:t>
            </a:r>
            <a:r>
              <a:rPr lang="en-US" sz="2000" dirty="0" err="1" smtClean="0"/>
              <a:t>Api</a:t>
            </a:r>
            <a:r>
              <a:rPr lang="en-US" sz="2000" dirty="0" smtClean="0"/>
              <a:t> to call Signal Event:</a:t>
            </a:r>
          </a:p>
          <a:p>
            <a:pPr marL="800100" lvl="1" indent="-342900" algn="l">
              <a:buFont typeface="Wingdings" pitchFamily="2" charset="2"/>
              <a:buChar char="ü"/>
            </a:pPr>
            <a:r>
              <a:rPr lang="en-IN" sz="1600" dirty="0">
                <a:hlinkClick r:id="rId2"/>
              </a:rPr>
              <a:t>http://</a:t>
            </a:r>
            <a:r>
              <a:rPr lang="en-IN" sz="1600" dirty="0" smtClean="0">
                <a:hlinkClick r:id="rId2"/>
              </a:rPr>
              <a:t>localhost:8080/engine-rest/signal</a:t>
            </a:r>
            <a:endParaRPr lang="en-IN" sz="1600" dirty="0" smtClean="0"/>
          </a:p>
          <a:p>
            <a:pPr lvl="2" algn="l"/>
            <a:r>
              <a:rPr lang="en-US" sz="1400" dirty="0"/>
              <a:t>{</a:t>
            </a:r>
          </a:p>
          <a:p>
            <a:pPr lvl="2" algn="l"/>
            <a:r>
              <a:rPr lang="en-US" sz="1400" dirty="0"/>
              <a:t>    "name": "</a:t>
            </a:r>
            <a:r>
              <a:rPr lang="en-US" sz="1400" dirty="0" err="1" smtClean="0"/>
              <a:t>Signal_Modify_flow</a:t>
            </a:r>
            <a:r>
              <a:rPr lang="en-US" sz="1400" dirty="0" smtClean="0"/>
              <a:t>",</a:t>
            </a:r>
            <a:endParaRPr lang="en-US" sz="1400" dirty="0"/>
          </a:p>
          <a:p>
            <a:pPr lvl="2" algn="l"/>
            <a:r>
              <a:rPr lang="en-US" sz="1400" dirty="0"/>
              <a:t>    "variable": {</a:t>
            </a:r>
          </a:p>
          <a:p>
            <a:pPr lvl="2" algn="l"/>
            <a:r>
              <a:rPr lang="en-US" sz="1400" dirty="0"/>
              <a:t>        "</a:t>
            </a:r>
            <a:r>
              <a:rPr lang="en-US" sz="1400" dirty="0" err="1"/>
              <a:t>alertType</a:t>
            </a:r>
            <a:r>
              <a:rPr lang="en-US" sz="1400" dirty="0"/>
              <a:t>": {</a:t>
            </a:r>
          </a:p>
          <a:p>
            <a:pPr lvl="2" algn="l"/>
            <a:r>
              <a:rPr lang="en-US" sz="1400" dirty="0"/>
              <a:t>            "</a:t>
            </a:r>
            <a:r>
              <a:rPr lang="en-US" sz="1400" dirty="0" err="1"/>
              <a:t>designChange</a:t>
            </a:r>
            <a:r>
              <a:rPr lang="en-US" sz="1400" dirty="0"/>
              <a:t>": "add a pool in the workflow design"</a:t>
            </a:r>
          </a:p>
          <a:p>
            <a:pPr lvl="2" algn="l"/>
            <a:r>
              <a:rPr lang="en-US" sz="1400" dirty="0"/>
              <a:t>        }</a:t>
            </a:r>
          </a:p>
          <a:p>
            <a:pPr lvl="2" algn="l"/>
            <a:r>
              <a:rPr lang="en-US" sz="1400" dirty="0"/>
              <a:t>    }</a:t>
            </a:r>
          </a:p>
          <a:p>
            <a:pPr lvl="2" algn="l"/>
            <a:r>
              <a:rPr lang="en-US" sz="1400" dirty="0"/>
              <a:t>}	</a:t>
            </a:r>
            <a:endParaRPr lang="en-IN" sz="1400" dirty="0"/>
          </a:p>
        </p:txBody>
      </p:sp>
    </p:spTree>
    <p:extLst>
      <p:ext uri="{BB962C8B-B14F-4D97-AF65-F5344CB8AC3E}">
        <p14:creationId xmlns:p14="http://schemas.microsoft.com/office/powerpoint/2010/main" val="23537634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624"/>
            <a:ext cx="7772400" cy="792088"/>
          </a:xfrm>
        </p:spPr>
        <p:txBody>
          <a:bodyPr anchor="t">
            <a:normAutofit fontScale="90000"/>
          </a:bodyPr>
          <a:lstStyle/>
          <a:p>
            <a:pPr algn="ctr"/>
            <a:r>
              <a:rPr lang="en-US" dirty="0" smtClean="0"/>
              <a:t>Signal Event</a:t>
            </a:r>
            <a:br>
              <a:rPr lang="en-US" dirty="0" smtClean="0"/>
            </a:br>
            <a:r>
              <a:rPr lang="en-US" sz="2200" dirty="0" smtClean="0"/>
              <a:t>(as Boundary Event)</a:t>
            </a:r>
            <a:endParaRPr lang="en-IN" sz="2200" dirty="0"/>
          </a:p>
        </p:txBody>
      </p:sp>
      <p:sp>
        <p:nvSpPr>
          <p:cNvPr id="5" name="Subtitle 4"/>
          <p:cNvSpPr>
            <a:spLocks noGrp="1"/>
          </p:cNvSpPr>
          <p:nvPr>
            <p:ph type="subTitle" idx="1"/>
          </p:nvPr>
        </p:nvSpPr>
        <p:spPr>
          <a:xfrm>
            <a:off x="685800" y="1412776"/>
            <a:ext cx="8278688" cy="3744416"/>
          </a:xfrm>
        </p:spPr>
        <p:txBody>
          <a:bodyPr>
            <a:noAutofit/>
          </a:bodyPr>
          <a:lstStyle/>
          <a:p>
            <a:pPr marL="342900" indent="-342900" algn="l">
              <a:buFont typeface="Wingdings" pitchFamily="2" charset="2"/>
              <a:buChar char="ü"/>
            </a:pPr>
            <a:r>
              <a:rPr lang="en-IN" sz="1400" dirty="0" smtClean="0"/>
              <a:t>We can call specific process, if we make signal key unique</a:t>
            </a:r>
          </a:p>
          <a:p>
            <a:pPr marL="342900" indent="-342900" algn="l">
              <a:buFont typeface="Wingdings" pitchFamily="2" charset="2"/>
              <a:buChar char="ü"/>
            </a:pPr>
            <a:endParaRPr lang="en-IN" sz="1400" dirty="0"/>
          </a:p>
          <a:p>
            <a:pPr marL="342900" indent="-342900" algn="l">
              <a:buFont typeface="Wingdings" pitchFamily="2" charset="2"/>
              <a:buChar char="ü"/>
            </a:pPr>
            <a:r>
              <a:rPr lang="en-IN" sz="1400" dirty="0" smtClean="0"/>
              <a:t>Ex: </a:t>
            </a:r>
            <a:r>
              <a:rPr lang="en-US" sz="1400" dirty="0"/>
              <a:t>Define a Signal:</a:t>
            </a:r>
          </a:p>
          <a:p>
            <a:pPr marL="800100" lvl="1" indent="-342900" algn="l">
              <a:buFont typeface="Wingdings" pitchFamily="2" charset="2"/>
              <a:buChar char="ü"/>
            </a:pPr>
            <a:r>
              <a:rPr lang="en-US" sz="1400" dirty="0"/>
              <a:t>&lt;</a:t>
            </a:r>
            <a:r>
              <a:rPr lang="en-US" sz="1400" dirty="0" err="1"/>
              <a:t>bpmn:signal</a:t>
            </a:r>
            <a:r>
              <a:rPr lang="en-US" sz="1400" dirty="0"/>
              <a:t> id="Signal_1mbsynv" name="</a:t>
            </a:r>
            <a:r>
              <a:rPr lang="en-US" sz="1400" dirty="0" err="1"/>
              <a:t>Signal_Modify_flow</a:t>
            </a:r>
            <a:r>
              <a:rPr lang="en-US" sz="1400" dirty="0"/>
              <a:t> </a:t>
            </a:r>
            <a:r>
              <a:rPr lang="en-US" sz="1400" b="1" dirty="0"/>
              <a:t>-${</a:t>
            </a:r>
            <a:r>
              <a:rPr lang="en-US" sz="1400" b="1" dirty="0" err="1"/>
              <a:t>execution.processBusinessKey</a:t>
            </a:r>
            <a:r>
              <a:rPr lang="en-US" sz="1400" b="1" dirty="0" smtClean="0"/>
              <a:t>}</a:t>
            </a:r>
            <a:r>
              <a:rPr lang="en-US" sz="1400" dirty="0" smtClean="0"/>
              <a:t>" </a:t>
            </a:r>
            <a:r>
              <a:rPr lang="en-US" sz="1400" dirty="0"/>
              <a:t>/&gt;</a:t>
            </a:r>
          </a:p>
          <a:p>
            <a:pPr marL="800100" lvl="1" indent="-342900" algn="l">
              <a:buFont typeface="Wingdings" pitchFamily="2" charset="2"/>
              <a:buChar char="ü"/>
            </a:pPr>
            <a:endParaRPr lang="en-US" sz="1400" dirty="0"/>
          </a:p>
          <a:p>
            <a:pPr marL="342900" indent="-342900" algn="l">
              <a:buFont typeface="Wingdings" pitchFamily="2" charset="2"/>
              <a:buChar char="ü"/>
            </a:pPr>
            <a:r>
              <a:rPr lang="en-US" sz="1400" dirty="0"/>
              <a:t>Rest </a:t>
            </a:r>
            <a:r>
              <a:rPr lang="en-US" sz="1400" dirty="0" err="1"/>
              <a:t>Api</a:t>
            </a:r>
            <a:r>
              <a:rPr lang="en-US" sz="1400" dirty="0"/>
              <a:t> to call Signal Event:</a:t>
            </a:r>
          </a:p>
          <a:p>
            <a:pPr marL="800100" lvl="1" indent="-342900" algn="l">
              <a:buFont typeface="Wingdings" pitchFamily="2" charset="2"/>
              <a:buChar char="ü"/>
            </a:pPr>
            <a:r>
              <a:rPr lang="en-IN" sz="1400" dirty="0">
                <a:hlinkClick r:id="rId2"/>
              </a:rPr>
              <a:t>http://localhost:8080/engine-rest/signal</a:t>
            </a:r>
            <a:endParaRPr lang="en-IN" sz="1400" dirty="0"/>
          </a:p>
          <a:p>
            <a:pPr lvl="2" algn="l"/>
            <a:r>
              <a:rPr lang="en-US" sz="1400" dirty="0"/>
              <a:t>{</a:t>
            </a:r>
          </a:p>
          <a:p>
            <a:pPr lvl="2" algn="l"/>
            <a:r>
              <a:rPr lang="en-US" sz="1400" dirty="0"/>
              <a:t>    "name": "</a:t>
            </a:r>
            <a:r>
              <a:rPr lang="en-US" sz="1400" dirty="0" smtClean="0"/>
              <a:t>Signal_Modify_flow</a:t>
            </a:r>
            <a:r>
              <a:rPr lang="en-US" sz="1400" b="1" dirty="0" smtClean="0"/>
              <a:t>-123123</a:t>
            </a:r>
            <a:r>
              <a:rPr lang="en-US" sz="1400" dirty="0" smtClean="0"/>
              <a:t>",</a:t>
            </a:r>
            <a:endParaRPr lang="en-US" sz="1400" dirty="0"/>
          </a:p>
          <a:p>
            <a:pPr lvl="2" algn="l"/>
            <a:r>
              <a:rPr lang="en-US" sz="1400" dirty="0"/>
              <a:t>    "variable": {</a:t>
            </a:r>
          </a:p>
          <a:p>
            <a:pPr lvl="2" algn="l"/>
            <a:r>
              <a:rPr lang="en-US" sz="1400" dirty="0"/>
              <a:t>        "</a:t>
            </a:r>
            <a:r>
              <a:rPr lang="en-US" sz="1400" dirty="0" err="1"/>
              <a:t>alertType</a:t>
            </a:r>
            <a:r>
              <a:rPr lang="en-US" sz="1400" dirty="0"/>
              <a:t>": {</a:t>
            </a:r>
          </a:p>
          <a:p>
            <a:pPr lvl="2" algn="l"/>
            <a:r>
              <a:rPr lang="en-US" sz="1400" dirty="0"/>
              <a:t>            "</a:t>
            </a:r>
            <a:r>
              <a:rPr lang="en-US" sz="1400" dirty="0" err="1"/>
              <a:t>designChange</a:t>
            </a:r>
            <a:r>
              <a:rPr lang="en-US" sz="1400" dirty="0"/>
              <a:t>": "add a pool in the workflow design"</a:t>
            </a:r>
          </a:p>
          <a:p>
            <a:pPr lvl="2" algn="l"/>
            <a:r>
              <a:rPr lang="en-US" sz="1400" dirty="0"/>
              <a:t>        }</a:t>
            </a:r>
          </a:p>
          <a:p>
            <a:pPr lvl="2" algn="l"/>
            <a:r>
              <a:rPr lang="en-US" sz="1400" dirty="0"/>
              <a:t>    }</a:t>
            </a:r>
          </a:p>
          <a:p>
            <a:pPr lvl="2" algn="l"/>
            <a:r>
              <a:rPr lang="en-US" sz="1400" dirty="0"/>
              <a:t>}</a:t>
            </a:r>
            <a:endParaRPr lang="en-IN" sz="1400" dirty="0"/>
          </a:p>
        </p:txBody>
      </p:sp>
    </p:spTree>
    <p:extLst>
      <p:ext uri="{BB962C8B-B14F-4D97-AF65-F5344CB8AC3E}">
        <p14:creationId xmlns:p14="http://schemas.microsoft.com/office/powerpoint/2010/main" val="9551643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624"/>
            <a:ext cx="7772400" cy="792088"/>
          </a:xfrm>
        </p:spPr>
        <p:txBody>
          <a:bodyPr anchor="t">
            <a:normAutofit fontScale="90000"/>
          </a:bodyPr>
          <a:lstStyle/>
          <a:p>
            <a:pPr algn="ctr"/>
            <a:r>
              <a:rPr lang="en-US" dirty="0" smtClean="0"/>
              <a:t>Signal Event</a:t>
            </a:r>
            <a:br>
              <a:rPr lang="en-US" dirty="0" smtClean="0"/>
            </a:br>
            <a:r>
              <a:rPr lang="en-US" sz="2200" dirty="0" smtClean="0"/>
              <a:t>(as Intermediate Throw-Catch Event)</a:t>
            </a:r>
            <a:endParaRPr lang="en-IN" sz="2200" dirty="0"/>
          </a:p>
        </p:txBody>
      </p:sp>
      <p:sp>
        <p:nvSpPr>
          <p:cNvPr id="5" name="Subtitle 4"/>
          <p:cNvSpPr>
            <a:spLocks noGrp="1"/>
          </p:cNvSpPr>
          <p:nvPr>
            <p:ph type="subTitle" idx="1"/>
          </p:nvPr>
        </p:nvSpPr>
        <p:spPr>
          <a:xfrm>
            <a:off x="685800" y="1412776"/>
            <a:ext cx="8278688" cy="3744416"/>
          </a:xfrm>
        </p:spPr>
        <p:txBody>
          <a:bodyPr>
            <a:noAutofit/>
          </a:bodyPr>
          <a:lstStyle/>
          <a:p>
            <a:pPr marL="342900" indent="-342900" algn="l">
              <a:buFont typeface="Wingdings" pitchFamily="2" charset="2"/>
              <a:buChar char="ü"/>
            </a:pPr>
            <a:r>
              <a:rPr lang="en-IN" sz="1400" dirty="0" smtClean="0"/>
              <a:t>Create a workflow with Signal Intermediate Throw Event. (</a:t>
            </a:r>
            <a:r>
              <a:rPr lang="en-IN" sz="1400" dirty="0" err="1" smtClean="0"/>
              <a:t>Signal_One</a:t>
            </a:r>
            <a:r>
              <a:rPr lang="en-IN" sz="1400" dirty="0" smtClean="0"/>
              <a:t>)</a:t>
            </a:r>
          </a:p>
          <a:p>
            <a:pPr marL="342900" indent="-342900" algn="l">
              <a:buFont typeface="Wingdings" pitchFamily="2" charset="2"/>
              <a:buChar char="ü"/>
            </a:pPr>
            <a:r>
              <a:rPr lang="en-IN" sz="1400" dirty="0"/>
              <a:t>Create a workflow with Signal Intermediate </a:t>
            </a:r>
            <a:r>
              <a:rPr lang="en-IN" sz="1400" dirty="0" smtClean="0"/>
              <a:t>Catch Event. </a:t>
            </a:r>
            <a:r>
              <a:rPr lang="en-IN" sz="1400" dirty="0"/>
              <a:t>(</a:t>
            </a:r>
            <a:r>
              <a:rPr lang="en-IN" sz="1400" dirty="0" err="1"/>
              <a:t>Signal_One</a:t>
            </a:r>
            <a:r>
              <a:rPr lang="en-IN" sz="1400" dirty="0" smtClean="0"/>
              <a:t>)</a:t>
            </a:r>
          </a:p>
          <a:p>
            <a:pPr marL="342900" indent="-342900" algn="l">
              <a:buFont typeface="Wingdings" pitchFamily="2" charset="2"/>
              <a:buChar char="ü"/>
            </a:pPr>
            <a:endParaRPr lang="en-IN" sz="1400" dirty="0"/>
          </a:p>
          <a:p>
            <a:pPr marL="342900" indent="-342900" algn="l">
              <a:buFont typeface="Wingdings" pitchFamily="2" charset="2"/>
              <a:buChar char="ü"/>
            </a:pPr>
            <a:r>
              <a:rPr lang="en-IN" sz="1400" dirty="0" smtClean="0"/>
              <a:t>Start multiple process instance of Catch Event.</a:t>
            </a:r>
          </a:p>
          <a:p>
            <a:pPr marL="342900" indent="-342900" algn="l">
              <a:buFont typeface="Wingdings" pitchFamily="2" charset="2"/>
              <a:buChar char="ü"/>
            </a:pPr>
            <a:endParaRPr lang="en-IN" sz="1400" dirty="0"/>
          </a:p>
          <a:p>
            <a:pPr marL="342900" indent="-342900" algn="l">
              <a:buFont typeface="Wingdings" pitchFamily="2" charset="2"/>
              <a:buChar char="ü"/>
            </a:pPr>
            <a:r>
              <a:rPr lang="en-IN" sz="1400" dirty="0" smtClean="0"/>
              <a:t>Start process – throw event.</a:t>
            </a:r>
          </a:p>
          <a:p>
            <a:pPr marL="342900" indent="-342900" algn="l">
              <a:buFont typeface="Wingdings" pitchFamily="2" charset="2"/>
              <a:buChar char="ü"/>
            </a:pPr>
            <a:endParaRPr lang="en-IN" sz="1400" dirty="0"/>
          </a:p>
          <a:p>
            <a:pPr marL="342900" indent="-342900" algn="l">
              <a:buFont typeface="Wingdings" pitchFamily="2" charset="2"/>
              <a:buChar char="ü"/>
            </a:pPr>
            <a:endParaRPr lang="en-IN" sz="1400" dirty="0"/>
          </a:p>
        </p:txBody>
      </p:sp>
    </p:spTree>
    <p:extLst>
      <p:ext uri="{BB962C8B-B14F-4D97-AF65-F5344CB8AC3E}">
        <p14:creationId xmlns:p14="http://schemas.microsoft.com/office/powerpoint/2010/main" val="35802459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624"/>
            <a:ext cx="7772400" cy="792088"/>
          </a:xfrm>
        </p:spPr>
        <p:txBody>
          <a:bodyPr anchor="t">
            <a:normAutofit fontScale="90000"/>
          </a:bodyPr>
          <a:lstStyle/>
          <a:p>
            <a:pPr algn="ctr"/>
            <a:r>
              <a:rPr lang="en-US" dirty="0"/>
              <a:t>Message </a:t>
            </a:r>
            <a:r>
              <a:rPr lang="en-US" dirty="0" smtClean="0"/>
              <a:t>event</a:t>
            </a:r>
            <a:endParaRPr lang="en-IN" sz="2700" dirty="0"/>
          </a:p>
        </p:txBody>
      </p:sp>
      <p:sp>
        <p:nvSpPr>
          <p:cNvPr id="5" name="Subtitle 4"/>
          <p:cNvSpPr>
            <a:spLocks noGrp="1"/>
          </p:cNvSpPr>
          <p:nvPr>
            <p:ph type="subTitle" idx="1"/>
          </p:nvPr>
        </p:nvSpPr>
        <p:spPr>
          <a:xfrm>
            <a:off x="685800" y="1124744"/>
            <a:ext cx="8278688" cy="3744416"/>
          </a:xfrm>
        </p:spPr>
        <p:txBody>
          <a:bodyPr>
            <a:noAutofit/>
          </a:bodyPr>
          <a:lstStyle/>
          <a:p>
            <a:pPr marL="342900" indent="-342900" algn="l">
              <a:buFont typeface="Wingdings" pitchFamily="2" charset="2"/>
              <a:buChar char="ü"/>
            </a:pPr>
            <a:r>
              <a:rPr lang="en-US" sz="1400" dirty="0"/>
              <a:t>Message events are events which reference a named message. A message has a name and a payload. </a:t>
            </a:r>
            <a:endParaRPr lang="en-US" sz="1400" dirty="0" smtClean="0"/>
          </a:p>
          <a:p>
            <a:pPr marL="342900" indent="-342900" algn="l">
              <a:buFont typeface="Wingdings" pitchFamily="2" charset="2"/>
              <a:buChar char="ü"/>
            </a:pPr>
            <a:r>
              <a:rPr lang="en-US" sz="1400" dirty="0" smtClean="0"/>
              <a:t>Unlike </a:t>
            </a:r>
            <a:r>
              <a:rPr lang="en-US" sz="1400" dirty="0"/>
              <a:t>a signal, a message event is always directed at a single recipient</a:t>
            </a:r>
            <a:r>
              <a:rPr lang="en-US" sz="1400" dirty="0" smtClean="0"/>
              <a:t>.</a:t>
            </a:r>
          </a:p>
          <a:p>
            <a:pPr marL="342900" indent="-342900" algn="l">
              <a:buFont typeface="Wingdings" pitchFamily="2" charset="2"/>
              <a:buChar char="ü"/>
            </a:pPr>
            <a:r>
              <a:rPr lang="en-US" sz="1400" dirty="0" smtClean="0"/>
              <a:t>A </a:t>
            </a:r>
            <a:r>
              <a:rPr lang="en-US" sz="1400" dirty="0"/>
              <a:t>message start event can be used to start a process instance using a named message</a:t>
            </a:r>
            <a:r>
              <a:rPr lang="en-US" sz="1400" dirty="0" smtClean="0"/>
              <a:t>.</a:t>
            </a:r>
          </a:p>
          <a:p>
            <a:pPr marL="342900" indent="-342900" algn="l">
              <a:buFont typeface="Wingdings" pitchFamily="2" charset="2"/>
              <a:buChar char="ü"/>
            </a:pPr>
            <a:r>
              <a:rPr lang="en-US" sz="1400" dirty="0" smtClean="0"/>
              <a:t>This </a:t>
            </a:r>
            <a:r>
              <a:rPr lang="en-US" sz="1400" dirty="0"/>
              <a:t>effectively allows us to select the right start event from a set of alternative start events using the message name</a:t>
            </a:r>
            <a:r>
              <a:rPr lang="en-US" sz="1400" dirty="0" smtClean="0"/>
              <a:t>.</a:t>
            </a:r>
          </a:p>
          <a:p>
            <a:pPr marL="342900" indent="-342900" algn="l">
              <a:buFont typeface="Wingdings" pitchFamily="2" charset="2"/>
              <a:buChar char="ü"/>
            </a:pPr>
            <a:endParaRPr lang="en-US" sz="1400" dirty="0"/>
          </a:p>
          <a:p>
            <a:pPr marL="800100" lvl="1" indent="-342900" algn="l">
              <a:buFont typeface="Wingdings" pitchFamily="2" charset="2"/>
              <a:buChar char="ü"/>
            </a:pPr>
            <a:r>
              <a:rPr lang="en-US" sz="1400" dirty="0"/>
              <a:t>When we hit rest </a:t>
            </a:r>
            <a:r>
              <a:rPr lang="en-US" sz="1400" dirty="0" err="1"/>
              <a:t>api</a:t>
            </a:r>
            <a:r>
              <a:rPr lang="en-US" sz="1400" dirty="0"/>
              <a:t> – the process will </a:t>
            </a:r>
            <a:r>
              <a:rPr lang="en-US" sz="1400" dirty="0" smtClean="0"/>
              <a:t>start or message will be caught by </a:t>
            </a:r>
            <a:r>
              <a:rPr lang="en-US" sz="1400" dirty="0" err="1" smtClean="0"/>
              <a:t>Intemediate</a:t>
            </a:r>
            <a:r>
              <a:rPr lang="en-US" sz="1400" dirty="0" smtClean="0"/>
              <a:t> Catch or Message Boundary event… </a:t>
            </a:r>
            <a:endParaRPr lang="en-US" sz="1400" dirty="0"/>
          </a:p>
          <a:p>
            <a:pPr marL="800100" lvl="1" indent="-342900" algn="l">
              <a:buFont typeface="Wingdings" pitchFamily="2" charset="2"/>
              <a:buChar char="ü"/>
            </a:pPr>
            <a:endParaRPr lang="en-US" sz="1400" dirty="0"/>
          </a:p>
          <a:p>
            <a:pPr marL="800100" lvl="1" indent="-342900" algn="l">
              <a:buFont typeface="Wingdings" pitchFamily="2" charset="2"/>
              <a:buChar char="ü"/>
            </a:pPr>
            <a:r>
              <a:rPr lang="en-US" sz="1400" dirty="0"/>
              <a:t>Rest API</a:t>
            </a:r>
            <a:r>
              <a:rPr lang="en-US" sz="1400" dirty="0" smtClean="0"/>
              <a:t>: http</a:t>
            </a:r>
            <a:r>
              <a:rPr lang="en-US" sz="1400" dirty="0"/>
              <a:t>://localhost:8080/engine-rest/message</a:t>
            </a:r>
          </a:p>
          <a:p>
            <a:pPr lvl="2" algn="l"/>
            <a:r>
              <a:rPr lang="en-US" sz="1400" dirty="0"/>
              <a:t>{</a:t>
            </a:r>
          </a:p>
          <a:p>
            <a:pPr lvl="2" algn="l"/>
            <a:r>
              <a:rPr lang="en-US" sz="1400" dirty="0"/>
              <a:t>    "</a:t>
            </a:r>
            <a:r>
              <a:rPr lang="en-US" sz="1400" dirty="0" err="1"/>
              <a:t>messageName</a:t>
            </a:r>
            <a:r>
              <a:rPr lang="en-US" sz="1400" dirty="0"/>
              <a:t>" : "</a:t>
            </a:r>
            <a:r>
              <a:rPr lang="en-US" sz="1400" dirty="0" err="1"/>
              <a:t>MsgEvent</a:t>
            </a:r>
            <a:r>
              <a:rPr lang="en-US" sz="1400" dirty="0"/>
              <a:t>",</a:t>
            </a:r>
          </a:p>
          <a:p>
            <a:pPr lvl="2" algn="l"/>
            <a:r>
              <a:rPr lang="en-US" sz="1400" dirty="0"/>
              <a:t>    "</a:t>
            </a:r>
            <a:r>
              <a:rPr lang="en-US" sz="1400" dirty="0" err="1"/>
              <a:t>businessKey</a:t>
            </a:r>
            <a:r>
              <a:rPr lang="en-US" sz="1400" dirty="0"/>
              <a:t>" : "1",</a:t>
            </a:r>
          </a:p>
          <a:p>
            <a:pPr lvl="2" algn="l"/>
            <a:r>
              <a:rPr lang="en-US" sz="1400" dirty="0"/>
              <a:t>    "</a:t>
            </a:r>
            <a:r>
              <a:rPr lang="en-US" sz="1400" dirty="0" err="1"/>
              <a:t>processVariables</a:t>
            </a:r>
            <a:r>
              <a:rPr lang="en-US" sz="1400" dirty="0"/>
              <a:t>" : {</a:t>
            </a:r>
          </a:p>
          <a:p>
            <a:pPr lvl="2" algn="l"/>
            <a:r>
              <a:rPr lang="en-US" sz="1400" dirty="0"/>
              <a:t>        "question" : {"value" : "what is </a:t>
            </a:r>
            <a:r>
              <a:rPr lang="en-US" sz="1400" dirty="0" err="1"/>
              <a:t>camunda</a:t>
            </a:r>
            <a:r>
              <a:rPr lang="en-US" sz="1400" dirty="0"/>
              <a:t>", "</a:t>
            </a:r>
            <a:r>
              <a:rPr lang="en-US" sz="1400" dirty="0" err="1"/>
              <a:t>type":"String</a:t>
            </a:r>
            <a:r>
              <a:rPr lang="en-US" sz="1400" dirty="0"/>
              <a:t>"}</a:t>
            </a:r>
          </a:p>
          <a:p>
            <a:pPr lvl="2" algn="l"/>
            <a:r>
              <a:rPr lang="en-US" sz="1400" dirty="0"/>
              <a:t>    }</a:t>
            </a:r>
          </a:p>
          <a:p>
            <a:pPr lvl="2" algn="l"/>
            <a:r>
              <a:rPr lang="en-US" sz="1400" dirty="0" smtClean="0"/>
              <a:t>}</a:t>
            </a:r>
            <a:endParaRPr lang="en-US" sz="1400" dirty="0"/>
          </a:p>
          <a:p>
            <a:pPr marL="800100" lvl="1" indent="-342900" algn="l">
              <a:buFont typeface="Wingdings" pitchFamily="2" charset="2"/>
              <a:buChar char="ü"/>
            </a:pPr>
            <a:endParaRPr lang="en-US" sz="1400" dirty="0"/>
          </a:p>
          <a:p>
            <a:pPr marL="800100" lvl="1" indent="-342900" algn="l">
              <a:buFont typeface="Wingdings" pitchFamily="2" charset="2"/>
              <a:buChar char="ü"/>
            </a:pPr>
            <a:endParaRPr lang="en-IN" sz="1400" dirty="0"/>
          </a:p>
        </p:txBody>
      </p:sp>
    </p:spTree>
    <p:extLst>
      <p:ext uri="{BB962C8B-B14F-4D97-AF65-F5344CB8AC3E}">
        <p14:creationId xmlns:p14="http://schemas.microsoft.com/office/powerpoint/2010/main" val="1500062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4624"/>
            <a:ext cx="7772400" cy="792088"/>
          </a:xfrm>
        </p:spPr>
        <p:txBody>
          <a:bodyPr anchor="t">
            <a:normAutofit/>
          </a:bodyPr>
          <a:lstStyle/>
          <a:p>
            <a:pPr marL="342900" indent="-342900" algn="ctr"/>
            <a:r>
              <a:rPr lang="en-US" sz="4000" dirty="0"/>
              <a:t>Message Boundary Event</a:t>
            </a:r>
          </a:p>
        </p:txBody>
      </p:sp>
      <p:sp>
        <p:nvSpPr>
          <p:cNvPr id="5" name="Subtitle 4"/>
          <p:cNvSpPr>
            <a:spLocks noGrp="1"/>
          </p:cNvSpPr>
          <p:nvPr>
            <p:ph type="subTitle" idx="1"/>
          </p:nvPr>
        </p:nvSpPr>
        <p:spPr>
          <a:xfrm>
            <a:off x="685800" y="1124744"/>
            <a:ext cx="8278688" cy="3744416"/>
          </a:xfrm>
        </p:spPr>
        <p:txBody>
          <a:bodyPr>
            <a:noAutofit/>
          </a:bodyPr>
          <a:lstStyle/>
          <a:p>
            <a:pPr marL="342900" indent="-342900" algn="l">
              <a:buFont typeface="Wingdings" pitchFamily="2" charset="2"/>
              <a:buChar char="ü"/>
            </a:pPr>
            <a:r>
              <a:rPr lang="en-US" sz="1400" dirty="0" smtClean="0"/>
              <a:t>Boundary </a:t>
            </a:r>
            <a:r>
              <a:rPr lang="en-US" sz="1400" dirty="0"/>
              <a:t>events are catching events that are attached to an activity. </a:t>
            </a:r>
            <a:endParaRPr lang="en-US" sz="1400" dirty="0" smtClean="0"/>
          </a:p>
          <a:p>
            <a:pPr marL="342900" indent="-342900" algn="l">
              <a:buFont typeface="Wingdings" pitchFamily="2" charset="2"/>
              <a:buChar char="ü"/>
            </a:pPr>
            <a:endParaRPr lang="en-US" sz="1400" dirty="0"/>
          </a:p>
          <a:p>
            <a:pPr marL="342900" indent="-342900" algn="l">
              <a:buFont typeface="Wingdings" pitchFamily="2" charset="2"/>
              <a:buChar char="ü"/>
            </a:pPr>
            <a:r>
              <a:rPr lang="en-US" sz="1400" dirty="0" smtClean="0"/>
              <a:t>This </a:t>
            </a:r>
            <a:r>
              <a:rPr lang="en-US" sz="1400" dirty="0"/>
              <a:t>means that while the activity is running, the message boundary event is listening for named message. </a:t>
            </a:r>
            <a:endParaRPr lang="en-US" sz="1400" dirty="0" smtClean="0"/>
          </a:p>
          <a:p>
            <a:pPr marL="342900" indent="-342900" algn="l">
              <a:buFont typeface="Wingdings" pitchFamily="2" charset="2"/>
              <a:buChar char="ü"/>
            </a:pPr>
            <a:endParaRPr lang="en-US" sz="1400" dirty="0"/>
          </a:p>
          <a:p>
            <a:pPr marL="342900" indent="-342900" algn="l">
              <a:buFont typeface="Wingdings" pitchFamily="2" charset="2"/>
              <a:buChar char="ü"/>
            </a:pPr>
            <a:r>
              <a:rPr lang="en-US" sz="1400" dirty="0" smtClean="0"/>
              <a:t>When </a:t>
            </a:r>
            <a:r>
              <a:rPr lang="en-US" sz="1400" dirty="0"/>
              <a:t>this is caught, </a:t>
            </a:r>
            <a:r>
              <a:rPr lang="en-US" sz="1400" dirty="0" smtClean="0"/>
              <a:t>either of  the flow will continue:</a:t>
            </a:r>
            <a:endParaRPr lang="en-US" sz="1400" dirty="0"/>
          </a:p>
          <a:p>
            <a:pPr marL="800100" lvl="1" indent="-342900" algn="l">
              <a:buFont typeface="Wingdings" pitchFamily="2" charset="2"/>
              <a:buChar char="ü"/>
            </a:pPr>
            <a:r>
              <a:rPr lang="en-US" sz="1200" dirty="0" smtClean="0"/>
              <a:t>Interrupting </a:t>
            </a:r>
            <a:r>
              <a:rPr lang="en-US" sz="1200" dirty="0"/>
              <a:t>boundary event: The activity is interrupted and the sequence flow going out of the event is followed.</a:t>
            </a:r>
          </a:p>
          <a:p>
            <a:pPr marL="800100" lvl="1" indent="-342900" algn="l">
              <a:buFont typeface="Wingdings" pitchFamily="2" charset="2"/>
              <a:buChar char="ü"/>
            </a:pPr>
            <a:r>
              <a:rPr lang="en-US" sz="1200" dirty="0"/>
              <a:t>Non-interrupting boundary event: One token stays in the activity and an additional token is created which follows the sequence flow going out of the event.</a:t>
            </a:r>
            <a:endParaRPr lang="en-IN" sz="1200" dirty="0"/>
          </a:p>
        </p:txBody>
      </p:sp>
    </p:spTree>
    <p:extLst>
      <p:ext uri="{BB962C8B-B14F-4D97-AF65-F5344CB8AC3E}">
        <p14:creationId xmlns:p14="http://schemas.microsoft.com/office/powerpoint/2010/main" val="23630383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20688"/>
            <a:ext cx="7772400" cy="792088"/>
          </a:xfrm>
        </p:spPr>
        <p:txBody>
          <a:bodyPr anchor="t">
            <a:normAutofit fontScale="90000"/>
          </a:bodyPr>
          <a:lstStyle/>
          <a:p>
            <a:pPr algn="ctr"/>
            <a:r>
              <a:rPr lang="en-US" dirty="0"/>
              <a:t>Message </a:t>
            </a:r>
            <a:r>
              <a:rPr lang="en-US" dirty="0" smtClean="0"/>
              <a:t>Start event</a:t>
            </a:r>
            <a:endParaRPr lang="en-IN" sz="27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23963"/>
            <a:ext cx="6659637" cy="271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838200" y="1412776"/>
            <a:ext cx="7772400" cy="792088"/>
          </a:xfrm>
          <a:prstGeom prst="rect">
            <a:avLst/>
          </a:prstGeom>
        </p:spPr>
        <p:txBody>
          <a:bodyPr vert="horz" anchor="t">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285750" indent="-285750" algn="l">
              <a:buFont typeface="Wingdings" pitchFamily="2" charset="2"/>
              <a:buChar char="ü"/>
            </a:pPr>
            <a:r>
              <a:rPr lang="en-IN" sz="1800" dirty="0" smtClean="0"/>
              <a:t>We Can have multiple message start event and one will be called depending on the message type</a:t>
            </a:r>
            <a:endParaRPr lang="en-IN" sz="1800" dirty="0"/>
          </a:p>
        </p:txBody>
      </p:sp>
    </p:spTree>
    <p:extLst>
      <p:ext uri="{BB962C8B-B14F-4D97-AF65-F5344CB8AC3E}">
        <p14:creationId xmlns:p14="http://schemas.microsoft.com/office/powerpoint/2010/main" val="15141661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IN" b="0" dirty="0">
                <a:solidFill>
                  <a:srgbClr val="555555"/>
                </a:solidFill>
                <a:effectLst/>
                <a:latin typeface="IBM Plex Sans"/>
              </a:rPr>
              <a:t>Message Intermediate Catching Event</a:t>
            </a:r>
            <a:endParaRPr lang="en-IN" b="0" i="0" dirty="0">
              <a:solidFill>
                <a:srgbClr val="555555"/>
              </a:solidFill>
              <a:effectLst/>
              <a:latin typeface="IBM Plex Sans"/>
            </a:endParaRPr>
          </a:p>
        </p:txBody>
      </p:sp>
      <p:sp>
        <p:nvSpPr>
          <p:cNvPr id="5" name="Subtitle 4"/>
          <p:cNvSpPr>
            <a:spLocks noGrp="1"/>
          </p:cNvSpPr>
          <p:nvPr>
            <p:ph type="subTitle" idx="1"/>
          </p:nvPr>
        </p:nvSpPr>
        <p:spPr>
          <a:xfrm>
            <a:off x="685800" y="1844824"/>
            <a:ext cx="8278688" cy="3744416"/>
          </a:xfrm>
        </p:spPr>
        <p:txBody>
          <a:bodyPr>
            <a:normAutofit/>
          </a:bodyPr>
          <a:lstStyle/>
          <a:p>
            <a:pPr marL="342900" indent="-342900" algn="l">
              <a:buFont typeface="Wingdings" pitchFamily="2" charset="2"/>
              <a:buChar char="ü"/>
            </a:pPr>
            <a:r>
              <a:rPr lang="en-US" sz="1800" dirty="0"/>
              <a:t>When a token arrives at the message intermediate catching event it will wait there until a message with the proper name arrives. </a:t>
            </a:r>
            <a:endParaRPr lang="en-US" sz="1800" dirty="0" smtClean="0"/>
          </a:p>
          <a:p>
            <a:pPr marL="342900" indent="-342900" algn="l">
              <a:buFont typeface="Wingdings" pitchFamily="2" charset="2"/>
              <a:buChar char="ü"/>
            </a:pPr>
            <a:endParaRPr lang="en-US" sz="1800" dirty="0"/>
          </a:p>
          <a:p>
            <a:pPr marL="342900" indent="-342900" algn="l">
              <a:buFont typeface="Wingdings" pitchFamily="2" charset="2"/>
              <a:buChar char="ü"/>
            </a:pPr>
            <a:endParaRPr lang="en-IN"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36912"/>
            <a:ext cx="63547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8263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IN" b="0" dirty="0">
                <a:solidFill>
                  <a:srgbClr val="555555"/>
                </a:solidFill>
                <a:effectLst/>
                <a:latin typeface="IBM Plex Sans"/>
              </a:rPr>
              <a:t>Message Intermediate Throwing Event</a:t>
            </a:r>
            <a:endParaRPr lang="en-IN" b="0" i="0" dirty="0">
              <a:solidFill>
                <a:srgbClr val="555555"/>
              </a:solidFill>
              <a:effectLst/>
              <a:latin typeface="IBM Plex Sans"/>
            </a:endParaRPr>
          </a:p>
        </p:txBody>
      </p:sp>
      <p:sp>
        <p:nvSpPr>
          <p:cNvPr id="5" name="Subtitle 4"/>
          <p:cNvSpPr>
            <a:spLocks noGrp="1"/>
          </p:cNvSpPr>
          <p:nvPr>
            <p:ph type="subTitle" idx="1"/>
          </p:nvPr>
        </p:nvSpPr>
        <p:spPr>
          <a:xfrm>
            <a:off x="685800" y="1700808"/>
            <a:ext cx="8278688" cy="3744416"/>
          </a:xfrm>
        </p:spPr>
        <p:txBody>
          <a:bodyPr>
            <a:normAutofit/>
          </a:bodyPr>
          <a:lstStyle/>
          <a:p>
            <a:pPr marL="342900" indent="-342900" algn="l">
              <a:buFont typeface="Wingdings" pitchFamily="2" charset="2"/>
              <a:buChar char="ü"/>
            </a:pPr>
            <a:r>
              <a:rPr lang="en-US" sz="1800" dirty="0"/>
              <a:t>A Message Intermediate Throwing event sends a message to an external service. </a:t>
            </a:r>
            <a:endParaRPr lang="en-IN"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6107113"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9124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US" dirty="0" smtClean="0"/>
              <a:t>Message event</a:t>
            </a:r>
            <a:endParaRPr lang="en-IN" sz="2700" dirty="0"/>
          </a:p>
        </p:txBody>
      </p:sp>
      <p:sp>
        <p:nvSpPr>
          <p:cNvPr id="5" name="Subtitle 4"/>
          <p:cNvSpPr>
            <a:spLocks noGrp="1"/>
          </p:cNvSpPr>
          <p:nvPr>
            <p:ph type="subTitle" idx="1"/>
          </p:nvPr>
        </p:nvSpPr>
        <p:spPr>
          <a:xfrm>
            <a:off x="685800" y="1412776"/>
            <a:ext cx="8278688" cy="3744416"/>
          </a:xfrm>
        </p:spPr>
        <p:txBody>
          <a:bodyPr>
            <a:normAutofit/>
          </a:bodyPr>
          <a:lstStyle/>
          <a:p>
            <a:pPr marL="342900" indent="-342900" algn="l">
              <a:buFont typeface="Wingdings" pitchFamily="2" charset="2"/>
              <a:buChar char="ü"/>
            </a:pPr>
            <a:r>
              <a:rPr lang="en-IN" sz="1800" dirty="0" smtClean="0"/>
              <a:t>Programmatically handle message</a:t>
            </a:r>
          </a:p>
          <a:p>
            <a:pPr marL="800100" lvl="1" indent="-342900" algn="l">
              <a:buFont typeface="Wingdings" pitchFamily="2" charset="2"/>
              <a:buChar char="ü"/>
            </a:pPr>
            <a:r>
              <a:rPr lang="en-IN" sz="1400" dirty="0" smtClean="0"/>
              <a:t>// </a:t>
            </a:r>
            <a:r>
              <a:rPr lang="en-IN" sz="1400" dirty="0"/>
              <a:t>correlate the message </a:t>
            </a:r>
            <a:endParaRPr lang="en-IN" sz="1400" dirty="0" smtClean="0"/>
          </a:p>
          <a:p>
            <a:pPr marL="800100" lvl="1" indent="-342900" algn="l">
              <a:buFont typeface="Wingdings" pitchFamily="2" charset="2"/>
              <a:buChar char="ü"/>
            </a:pPr>
            <a:r>
              <a:rPr lang="en-IN" sz="1400" dirty="0" err="1" smtClean="0"/>
              <a:t>MessageCorrelationResult</a:t>
            </a:r>
            <a:r>
              <a:rPr lang="en-IN" sz="1400" dirty="0" smtClean="0"/>
              <a:t> </a:t>
            </a:r>
            <a:r>
              <a:rPr lang="en-IN" sz="1400" dirty="0"/>
              <a:t>result = </a:t>
            </a:r>
            <a:r>
              <a:rPr lang="en-IN" sz="1400" dirty="0" err="1"/>
              <a:t>runtimeService.createMessageCorrelation</a:t>
            </a:r>
            <a:r>
              <a:rPr lang="en-IN" sz="1400" dirty="0"/>
              <a:t>("</a:t>
            </a:r>
            <a:r>
              <a:rPr lang="en-IN" sz="1400" dirty="0" err="1"/>
              <a:t>messageName</a:t>
            </a:r>
            <a:r>
              <a:rPr lang="en-IN" sz="1400" dirty="0"/>
              <a:t>") .</a:t>
            </a:r>
            <a:r>
              <a:rPr lang="en-IN" sz="1400" dirty="0" err="1"/>
              <a:t>processInstanceBusinessKey</a:t>
            </a:r>
            <a:r>
              <a:rPr lang="en-IN" sz="1400" dirty="0"/>
              <a:t>("AB-123") .</a:t>
            </a:r>
            <a:r>
              <a:rPr lang="en-IN" sz="1400" dirty="0" err="1"/>
              <a:t>setVariable</a:t>
            </a:r>
            <a:r>
              <a:rPr lang="en-IN" sz="1400" dirty="0"/>
              <a:t>("</a:t>
            </a:r>
            <a:r>
              <a:rPr lang="en-IN" sz="1400" dirty="0" err="1"/>
              <a:t>payment_type</a:t>
            </a:r>
            <a:r>
              <a:rPr lang="en-IN" sz="1400" dirty="0"/>
              <a:t>", "</a:t>
            </a:r>
            <a:r>
              <a:rPr lang="en-IN" sz="1400" dirty="0" err="1"/>
              <a:t>creditCard</a:t>
            </a:r>
            <a:r>
              <a:rPr lang="en-IN" sz="1400" dirty="0"/>
              <a:t>") .</a:t>
            </a:r>
            <a:r>
              <a:rPr lang="en-IN" sz="1400" dirty="0" err="1"/>
              <a:t>correlateWithResult</a:t>
            </a:r>
            <a:r>
              <a:rPr lang="en-IN" sz="1400" dirty="0"/>
              <a:t>();</a:t>
            </a:r>
            <a:endParaRPr lang="en-IN" sz="1200" dirty="0"/>
          </a:p>
        </p:txBody>
      </p:sp>
    </p:spTree>
    <p:extLst>
      <p:ext uri="{BB962C8B-B14F-4D97-AF65-F5344CB8AC3E}">
        <p14:creationId xmlns:p14="http://schemas.microsoft.com/office/powerpoint/2010/main" val="9284053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US" dirty="0" smtClean="0"/>
              <a:t>Pool, Lane</a:t>
            </a:r>
            <a:endParaRPr lang="en-IN" sz="2700" dirty="0"/>
          </a:p>
        </p:txBody>
      </p:sp>
      <p:sp>
        <p:nvSpPr>
          <p:cNvPr id="5" name="Subtitle 4"/>
          <p:cNvSpPr>
            <a:spLocks noGrp="1"/>
          </p:cNvSpPr>
          <p:nvPr>
            <p:ph type="subTitle" idx="1"/>
          </p:nvPr>
        </p:nvSpPr>
        <p:spPr>
          <a:xfrm>
            <a:off x="685800" y="1412776"/>
            <a:ext cx="8278688" cy="3744416"/>
          </a:xfrm>
        </p:spPr>
        <p:txBody>
          <a:bodyPr>
            <a:normAutofit/>
          </a:bodyPr>
          <a:lstStyle/>
          <a:p>
            <a:pPr marL="342900" indent="-342900" algn="l">
              <a:buFont typeface="Wingdings" pitchFamily="2" charset="2"/>
              <a:buChar char="ü"/>
            </a:pPr>
            <a:r>
              <a:rPr lang="en-US" sz="2000" dirty="0"/>
              <a:t>Pool can contain throw objects vertically or horizontally.</a:t>
            </a:r>
          </a:p>
          <a:p>
            <a:pPr marL="342900" indent="-342900" algn="l">
              <a:buFont typeface="Wingdings" pitchFamily="2" charset="2"/>
              <a:buChar char="ü"/>
            </a:pPr>
            <a:r>
              <a:rPr lang="en-US" sz="2000" dirty="0"/>
              <a:t>Lane helps to organize and categorize activities within a pool.</a:t>
            </a:r>
          </a:p>
          <a:p>
            <a:pPr marL="342900" indent="-342900" algn="l">
              <a:buFont typeface="Wingdings" pitchFamily="2" charset="2"/>
              <a:buChar char="ü"/>
            </a:pPr>
            <a:r>
              <a:rPr lang="en-US" sz="2000" b="1" dirty="0"/>
              <a:t>Link</a:t>
            </a:r>
            <a:r>
              <a:rPr lang="en-US" sz="2000" dirty="0"/>
              <a:t> Event helps us to connect from one lane to another lane.</a:t>
            </a:r>
          </a:p>
          <a:p>
            <a:pPr marL="342900" indent="-342900" algn="l">
              <a:buFont typeface="Wingdings" pitchFamily="2" charset="2"/>
              <a:buChar char="ü"/>
            </a:pPr>
            <a:r>
              <a:rPr lang="en-US" sz="2000" dirty="0"/>
              <a:t>End task of a lane should be intermediate boundary  </a:t>
            </a:r>
            <a:r>
              <a:rPr lang="en-US" sz="2000" dirty="0" smtClean="0">
                <a:sym typeface="Wingdings" pitchFamily="2" charset="2"/>
              </a:rPr>
              <a:t> </a:t>
            </a:r>
            <a:r>
              <a:rPr lang="en-US" sz="2000" dirty="0" smtClean="0"/>
              <a:t>then </a:t>
            </a:r>
            <a:r>
              <a:rPr lang="en-US" sz="2000" dirty="0"/>
              <a:t>should be configured as link throw event. </a:t>
            </a:r>
          </a:p>
          <a:p>
            <a:pPr marL="342900" indent="-342900" algn="l">
              <a:buFont typeface="Wingdings" pitchFamily="2" charset="2"/>
              <a:buChar char="ü"/>
            </a:pPr>
            <a:r>
              <a:rPr lang="en-US" sz="2000" dirty="0"/>
              <a:t>In next lane – start option should be intermediate start  </a:t>
            </a:r>
            <a:r>
              <a:rPr lang="en-US" sz="2000" dirty="0" smtClean="0">
                <a:sym typeface="Wingdings" pitchFamily="2" charset="2"/>
              </a:rPr>
              <a:t> </a:t>
            </a:r>
            <a:r>
              <a:rPr lang="en-US" sz="2000" dirty="0" smtClean="0"/>
              <a:t>and </a:t>
            </a:r>
            <a:r>
              <a:rPr lang="en-US" sz="2000" dirty="0"/>
              <a:t>should be connected as link catch.</a:t>
            </a:r>
          </a:p>
          <a:p>
            <a:pPr marL="342900" indent="-342900" algn="l">
              <a:buFont typeface="Wingdings" pitchFamily="2" charset="2"/>
              <a:buChar char="ü"/>
            </a:pPr>
            <a:r>
              <a:rPr lang="en-US" sz="2000" dirty="0"/>
              <a:t>Both lane needs to be connected with same </a:t>
            </a:r>
            <a:r>
              <a:rPr lang="en-US" sz="2000" dirty="0" err="1"/>
              <a:t>linkName</a:t>
            </a:r>
            <a:r>
              <a:rPr lang="en-US" sz="2000" dirty="0"/>
              <a:t>.</a:t>
            </a:r>
          </a:p>
          <a:p>
            <a:pPr marL="800100" lvl="1" indent="-342900" algn="l">
              <a:buFont typeface="Wingdings" pitchFamily="2" charset="2"/>
              <a:buChar char="ü"/>
            </a:pPr>
            <a:endParaRPr lang="en-IN" sz="1600" dirty="0"/>
          </a:p>
        </p:txBody>
      </p:sp>
    </p:spTree>
    <p:extLst>
      <p:ext uri="{BB962C8B-B14F-4D97-AF65-F5344CB8AC3E}">
        <p14:creationId xmlns:p14="http://schemas.microsoft.com/office/powerpoint/2010/main" val="2752365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BPMN - introduction</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just">
              <a:buFont typeface="Wingdings" pitchFamily="2" charset="2"/>
              <a:buChar char="ü"/>
            </a:pPr>
            <a:r>
              <a:rPr lang="en-US" sz="2000" dirty="0"/>
              <a:t>BPMN – Business Process Modeling Notation – 2.0</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BPMN is a flow chart method that models the steps of a planned business process from end to end.</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BPMN is targeted at participants and other stakeholders in a business process to gain understanding through an easy-to-understand visual representation of the steps</a:t>
            </a:r>
            <a:r>
              <a:rPr lang="en-US" sz="2000" dirty="0" smtClean="0"/>
              <a:t>.</a:t>
            </a:r>
            <a:endParaRPr lang="en-US" sz="2000" dirty="0"/>
          </a:p>
        </p:txBody>
      </p:sp>
    </p:spTree>
    <p:extLst>
      <p:ext uri="{BB962C8B-B14F-4D97-AF65-F5344CB8AC3E}">
        <p14:creationId xmlns:p14="http://schemas.microsoft.com/office/powerpoint/2010/main" val="2810398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Link Intermediate Event</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l">
              <a:buFont typeface="Wingdings" pitchFamily="2" charset="2"/>
              <a:buChar char="ü"/>
            </a:pPr>
            <a:r>
              <a:rPr lang="en-US" sz="2000" dirty="0"/>
              <a:t>Link can be added at end event and can be connected to start event in two different flow of a process. </a:t>
            </a:r>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err="1"/>
              <a:t>Linkname</a:t>
            </a:r>
            <a:r>
              <a:rPr lang="en-US" sz="2000" dirty="0"/>
              <a:t> is common identifier to join them. </a:t>
            </a:r>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a:t>Link can be used to connect multiple sub flows.</a:t>
            </a:r>
          </a:p>
        </p:txBody>
      </p:sp>
    </p:spTree>
    <p:extLst>
      <p:ext uri="{BB962C8B-B14F-4D97-AF65-F5344CB8AC3E}">
        <p14:creationId xmlns:p14="http://schemas.microsoft.com/office/powerpoint/2010/main" val="7941358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GB" dirty="0"/>
              <a:t>Conditional Events</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65760" marR="0" lvl="0" indent="-256032" algn="l">
              <a:buClr>
                <a:srgbClr val="2DA2BF"/>
              </a:buClr>
              <a:buFont typeface="Wingdings 3"/>
              <a:buChar char=""/>
            </a:pPr>
            <a:r>
              <a:rPr lang="en-US" dirty="0">
                <a:solidFill>
                  <a:prstClr val="black"/>
                </a:solidFill>
              </a:rPr>
              <a:t>It defines an event is triggered if a given condition is true.</a:t>
            </a:r>
          </a:p>
          <a:p>
            <a:pPr marL="365760" marR="0" lvl="0" indent="-256032" algn="l">
              <a:buClr>
                <a:srgbClr val="2DA2BF"/>
              </a:buClr>
              <a:buFont typeface="Wingdings 3"/>
              <a:buChar char=""/>
            </a:pPr>
            <a:r>
              <a:rPr lang="en-US" dirty="0">
                <a:solidFill>
                  <a:prstClr val="black"/>
                </a:solidFill>
              </a:rPr>
              <a:t>It can be a Start </a:t>
            </a:r>
            <a:r>
              <a:rPr lang="en-US" dirty="0" smtClean="0">
                <a:solidFill>
                  <a:prstClr val="black"/>
                </a:solidFill>
              </a:rPr>
              <a:t>event, </a:t>
            </a:r>
            <a:r>
              <a:rPr lang="en-US" dirty="0">
                <a:solidFill>
                  <a:prstClr val="black"/>
                </a:solidFill>
              </a:rPr>
              <a:t>intermediate or boundary.</a:t>
            </a:r>
          </a:p>
          <a:p>
            <a:pPr marL="365760" marR="0" lvl="0" indent="-256032" algn="l">
              <a:buClr>
                <a:srgbClr val="2DA2BF"/>
              </a:buClr>
              <a:buFont typeface="Wingdings 3"/>
              <a:buChar char=""/>
            </a:pPr>
            <a:r>
              <a:rPr lang="en-US" dirty="0">
                <a:solidFill>
                  <a:prstClr val="black"/>
                </a:solidFill>
              </a:rPr>
              <a:t>Boundary event can be interrupting or non-interrupting.</a:t>
            </a:r>
          </a:p>
          <a:p>
            <a:pPr marL="365760" marR="0" lvl="0" indent="-256032" algn="l">
              <a:buClr>
                <a:srgbClr val="2DA2BF"/>
              </a:buClr>
              <a:buFont typeface="Wingdings 3"/>
              <a:buChar char=""/>
            </a:pPr>
            <a:endParaRPr lang="en-GB" dirty="0">
              <a:solidFill>
                <a:prstClr val="black"/>
              </a:solidFill>
            </a:endParaRPr>
          </a:p>
        </p:txBody>
      </p:sp>
    </p:spTree>
    <p:extLst>
      <p:ext uri="{BB962C8B-B14F-4D97-AF65-F5344CB8AC3E}">
        <p14:creationId xmlns:p14="http://schemas.microsoft.com/office/powerpoint/2010/main" val="18792983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864096"/>
          </a:xfrm>
        </p:spPr>
        <p:txBody>
          <a:bodyPr anchor="t">
            <a:normAutofit/>
          </a:bodyPr>
          <a:lstStyle/>
          <a:p>
            <a:pPr algn="ctr"/>
            <a:r>
              <a:rPr lang="en-IN" sz="4000" b="0" dirty="0">
                <a:effectLst/>
              </a:rPr>
              <a:t>Conditional Start Event</a:t>
            </a:r>
          </a:p>
        </p:txBody>
      </p:sp>
      <p:sp>
        <p:nvSpPr>
          <p:cNvPr id="5" name="Subtitle 4"/>
          <p:cNvSpPr>
            <a:spLocks noGrp="1"/>
          </p:cNvSpPr>
          <p:nvPr>
            <p:ph type="subTitle" idx="1"/>
          </p:nvPr>
        </p:nvSpPr>
        <p:spPr>
          <a:xfrm>
            <a:off x="685800" y="1916832"/>
            <a:ext cx="8278688" cy="3542551"/>
          </a:xfrm>
        </p:spPr>
        <p:txBody>
          <a:bodyPr>
            <a:normAutofit/>
          </a:bodyPr>
          <a:lstStyle/>
          <a:p>
            <a:pPr marL="457200" indent="-457200" algn="l">
              <a:buFont typeface="Wingdings" pitchFamily="2" charset="2"/>
              <a:buChar char="ü"/>
            </a:pPr>
            <a:r>
              <a:rPr lang="en-US" sz="1800" dirty="0"/>
              <a:t>A conditional start event can be used to start a process by evaluating some condition. One process can have one or more conditional start events</a:t>
            </a:r>
            <a:r>
              <a:rPr lang="en-US" sz="1800" dirty="0" smtClean="0"/>
              <a:t>.</a:t>
            </a:r>
          </a:p>
          <a:p>
            <a:pPr marL="457200" indent="-457200" algn="l">
              <a:buFont typeface="Wingdings" pitchFamily="2" charset="2"/>
              <a:buChar char="ü"/>
            </a:pPr>
            <a:r>
              <a:rPr lang="en-US" sz="1800" dirty="0"/>
              <a:t>If more than one conditions are fulfilled the respective number of processes will be triggered</a:t>
            </a:r>
            <a:r>
              <a:rPr lang="en-US" sz="1800" dirty="0" smtClean="0"/>
              <a:t>.</a:t>
            </a:r>
          </a:p>
          <a:p>
            <a:pPr marL="457200" indent="-457200" algn="l">
              <a:buFont typeface="Wingdings" pitchFamily="2" charset="2"/>
              <a:buChar char="ü"/>
            </a:pPr>
            <a:endParaRPr lang="en-US" sz="1800" dirty="0"/>
          </a:p>
        </p:txBody>
      </p:sp>
    </p:spTree>
    <p:extLst>
      <p:ext uri="{BB962C8B-B14F-4D97-AF65-F5344CB8AC3E}">
        <p14:creationId xmlns:p14="http://schemas.microsoft.com/office/powerpoint/2010/main" val="36370834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864096"/>
          </a:xfrm>
        </p:spPr>
        <p:txBody>
          <a:bodyPr anchor="t">
            <a:normAutofit/>
          </a:bodyPr>
          <a:lstStyle/>
          <a:p>
            <a:pPr algn="ctr"/>
            <a:r>
              <a:rPr lang="en-IN" sz="4000" b="0" dirty="0">
                <a:solidFill>
                  <a:srgbClr val="555555"/>
                </a:solidFill>
                <a:effectLst/>
                <a:latin typeface="IBM Plex Sans"/>
              </a:rPr>
              <a:t>Conditional Boundary Event</a:t>
            </a:r>
            <a:endParaRPr lang="en-IN" sz="4000" b="0" i="0" dirty="0">
              <a:solidFill>
                <a:srgbClr val="555555"/>
              </a:solidFill>
              <a:effectLst/>
              <a:latin typeface="IBM Plex Sans"/>
            </a:endParaRPr>
          </a:p>
        </p:txBody>
      </p:sp>
      <p:sp>
        <p:nvSpPr>
          <p:cNvPr id="5" name="Subtitle 4"/>
          <p:cNvSpPr>
            <a:spLocks noGrp="1"/>
          </p:cNvSpPr>
          <p:nvPr>
            <p:ph type="subTitle" idx="1"/>
          </p:nvPr>
        </p:nvSpPr>
        <p:spPr>
          <a:xfrm>
            <a:off x="685800" y="1916832"/>
            <a:ext cx="8278688" cy="3542551"/>
          </a:xfrm>
        </p:spPr>
        <p:txBody>
          <a:bodyPr>
            <a:normAutofit/>
          </a:bodyPr>
          <a:lstStyle/>
          <a:p>
            <a:pPr marL="457200" indent="-457200" algn="l">
              <a:buFont typeface="Wingdings" pitchFamily="2" charset="2"/>
              <a:buChar char="ü"/>
            </a:pPr>
            <a:r>
              <a:rPr lang="en-US" sz="1800" dirty="0">
                <a:solidFill>
                  <a:srgbClr val="555555"/>
                </a:solidFill>
              </a:rPr>
              <a:t>A conditional boundary event acts like an observer which is triggered if a specific condition is satisfied</a:t>
            </a:r>
            <a:r>
              <a:rPr lang="en-US" sz="1800" dirty="0" smtClean="0">
                <a:solidFill>
                  <a:srgbClr val="555555"/>
                </a:solidFill>
              </a:rPr>
              <a:t>.</a:t>
            </a:r>
          </a:p>
          <a:p>
            <a:pPr marL="457200" indent="-457200" algn="l">
              <a:buFont typeface="Wingdings" pitchFamily="2" charset="2"/>
              <a:buChar char="ü"/>
            </a:pPr>
            <a:r>
              <a:rPr lang="en-US" sz="1800" dirty="0"/>
              <a:t>The interrupting event is the default. </a:t>
            </a:r>
            <a:endParaRPr lang="en-US" sz="1800" dirty="0" smtClean="0"/>
          </a:p>
          <a:p>
            <a:pPr marL="457200" indent="-457200" algn="l">
              <a:buFont typeface="Wingdings" pitchFamily="2" charset="2"/>
              <a:buChar char="ü"/>
            </a:pPr>
            <a:r>
              <a:rPr lang="en-US" sz="1800" dirty="0" smtClean="0"/>
              <a:t>The </a:t>
            </a:r>
            <a:r>
              <a:rPr lang="en-US" sz="1800" dirty="0"/>
              <a:t>non-interrupting event leads to the original activity not being interrupted, the instance remains active. </a:t>
            </a:r>
            <a:endParaRPr lang="en-US" sz="1800" dirty="0" smtClean="0"/>
          </a:p>
          <a:p>
            <a:pPr marL="457200" indent="-457200" algn="l">
              <a:buFont typeface="Wingdings" pitchFamily="2" charset="2"/>
              <a:buChar char="ü"/>
            </a:pPr>
            <a:endParaRPr lang="en-IN" sz="1800" dirty="0"/>
          </a:p>
        </p:txBody>
      </p:sp>
    </p:spTree>
    <p:extLst>
      <p:ext uri="{BB962C8B-B14F-4D97-AF65-F5344CB8AC3E}">
        <p14:creationId xmlns:p14="http://schemas.microsoft.com/office/powerpoint/2010/main" val="20321127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864096"/>
          </a:xfrm>
        </p:spPr>
        <p:txBody>
          <a:bodyPr anchor="t">
            <a:normAutofit fontScale="90000"/>
          </a:bodyPr>
          <a:lstStyle/>
          <a:p>
            <a:pPr algn="ctr"/>
            <a:r>
              <a:rPr lang="en-IN" sz="4000" b="0" dirty="0">
                <a:solidFill>
                  <a:srgbClr val="555555"/>
                </a:solidFill>
                <a:effectLst/>
                <a:latin typeface="IBM Plex Sans"/>
              </a:rPr>
              <a:t>Intermediate Conditional </a:t>
            </a:r>
            <a:r>
              <a:rPr lang="en-IN" sz="4000" b="0" dirty="0" smtClean="0">
                <a:solidFill>
                  <a:srgbClr val="555555"/>
                </a:solidFill>
                <a:effectLst/>
                <a:latin typeface="IBM Plex Sans"/>
              </a:rPr>
              <a:t/>
            </a:r>
            <a:br>
              <a:rPr lang="en-IN" sz="4000" b="0" dirty="0" smtClean="0">
                <a:solidFill>
                  <a:srgbClr val="555555"/>
                </a:solidFill>
                <a:effectLst/>
                <a:latin typeface="IBM Plex Sans"/>
              </a:rPr>
            </a:br>
            <a:r>
              <a:rPr lang="en-IN" sz="4000" b="0" dirty="0" smtClean="0">
                <a:solidFill>
                  <a:srgbClr val="555555"/>
                </a:solidFill>
                <a:effectLst/>
                <a:latin typeface="IBM Plex Sans"/>
              </a:rPr>
              <a:t>Catch </a:t>
            </a:r>
            <a:r>
              <a:rPr lang="en-IN" sz="4000" b="0" dirty="0">
                <a:solidFill>
                  <a:srgbClr val="555555"/>
                </a:solidFill>
                <a:effectLst/>
                <a:latin typeface="IBM Plex Sans"/>
              </a:rPr>
              <a:t>Event</a:t>
            </a:r>
            <a:endParaRPr lang="en-IN" sz="4000" b="0" i="0" dirty="0">
              <a:solidFill>
                <a:srgbClr val="555555"/>
              </a:solidFill>
              <a:effectLst/>
              <a:latin typeface="IBM Plex Sans"/>
            </a:endParaRPr>
          </a:p>
        </p:txBody>
      </p:sp>
      <p:sp>
        <p:nvSpPr>
          <p:cNvPr id="5" name="Subtitle 4"/>
          <p:cNvSpPr>
            <a:spLocks noGrp="1"/>
          </p:cNvSpPr>
          <p:nvPr>
            <p:ph type="subTitle" idx="1"/>
          </p:nvPr>
        </p:nvSpPr>
        <p:spPr>
          <a:xfrm>
            <a:off x="685800" y="1916832"/>
            <a:ext cx="8278688" cy="3542551"/>
          </a:xfrm>
        </p:spPr>
        <p:txBody>
          <a:bodyPr>
            <a:normAutofit/>
          </a:bodyPr>
          <a:lstStyle/>
          <a:p>
            <a:pPr marL="285750" indent="-285750" algn="l">
              <a:buFont typeface="Wingdings" pitchFamily="2" charset="2"/>
              <a:buChar char="ü"/>
            </a:pPr>
            <a:r>
              <a:rPr lang="en-US" sz="1800" dirty="0">
                <a:solidFill>
                  <a:srgbClr val="555555"/>
                </a:solidFill>
                <a:latin typeface="IBM Plex Sans"/>
              </a:rPr>
              <a:t>An intermediate conditional event is like a wait until the condition is true. </a:t>
            </a:r>
            <a:endParaRPr lang="en-US" sz="1800" dirty="0" smtClean="0">
              <a:solidFill>
                <a:srgbClr val="555555"/>
              </a:solidFill>
              <a:latin typeface="IBM Plex Sans"/>
            </a:endParaRPr>
          </a:p>
          <a:p>
            <a:pPr marL="285750" indent="-285750" algn="l">
              <a:buFont typeface="Wingdings" pitchFamily="2" charset="2"/>
              <a:buChar char="ü"/>
            </a:pPr>
            <a:r>
              <a:rPr lang="en-US" sz="1800" dirty="0" smtClean="0">
                <a:solidFill>
                  <a:srgbClr val="555555"/>
                </a:solidFill>
                <a:latin typeface="IBM Plex Sans"/>
              </a:rPr>
              <a:t>When </a:t>
            </a:r>
            <a:r>
              <a:rPr lang="en-US" sz="1800" dirty="0">
                <a:solidFill>
                  <a:srgbClr val="555555"/>
                </a:solidFill>
                <a:latin typeface="IBM Plex Sans"/>
              </a:rPr>
              <a:t>the execution arrives at the catching event activity, the condition is evaluated for the first time. </a:t>
            </a:r>
            <a:endParaRPr lang="en-US" sz="1800" dirty="0" smtClean="0">
              <a:solidFill>
                <a:srgbClr val="555555"/>
              </a:solidFill>
              <a:latin typeface="IBM Plex Sans"/>
            </a:endParaRPr>
          </a:p>
          <a:p>
            <a:pPr marL="285750" indent="-285750" algn="l">
              <a:buFont typeface="Wingdings" pitchFamily="2" charset="2"/>
              <a:buChar char="ü"/>
            </a:pPr>
            <a:r>
              <a:rPr lang="en-US" sz="1800" dirty="0" smtClean="0">
                <a:solidFill>
                  <a:srgbClr val="555555"/>
                </a:solidFill>
                <a:latin typeface="IBM Plex Sans"/>
              </a:rPr>
              <a:t>If </a:t>
            </a:r>
            <a:r>
              <a:rPr lang="en-US" sz="1800" dirty="0">
                <a:solidFill>
                  <a:srgbClr val="555555"/>
                </a:solidFill>
                <a:latin typeface="IBM Plex Sans"/>
              </a:rPr>
              <a:t>the condition is satisfied, the execution process continues to the next activity. </a:t>
            </a:r>
            <a:endParaRPr lang="en-US" sz="1800" dirty="0" smtClean="0">
              <a:solidFill>
                <a:srgbClr val="555555"/>
              </a:solidFill>
              <a:latin typeface="IBM Plex Sans"/>
            </a:endParaRPr>
          </a:p>
          <a:p>
            <a:pPr marL="285750" indent="-285750" algn="l">
              <a:buFont typeface="Wingdings" pitchFamily="2" charset="2"/>
              <a:buChar char="ü"/>
            </a:pPr>
            <a:r>
              <a:rPr lang="en-US" sz="1800" dirty="0" smtClean="0">
                <a:solidFill>
                  <a:srgbClr val="555555"/>
                </a:solidFill>
                <a:latin typeface="IBM Plex Sans"/>
              </a:rPr>
              <a:t>If </a:t>
            </a:r>
            <a:r>
              <a:rPr lang="en-US" sz="1800" dirty="0">
                <a:solidFill>
                  <a:srgbClr val="555555"/>
                </a:solidFill>
                <a:latin typeface="IBM Plex Sans"/>
              </a:rPr>
              <a:t>the condition is not satisfied, the execution stays in this activity until the condition is satisfied.</a:t>
            </a:r>
            <a:endParaRPr lang="en-IN" sz="1800" dirty="0"/>
          </a:p>
        </p:txBody>
      </p:sp>
    </p:spTree>
    <p:extLst>
      <p:ext uri="{BB962C8B-B14F-4D97-AF65-F5344CB8AC3E}">
        <p14:creationId xmlns:p14="http://schemas.microsoft.com/office/powerpoint/2010/main" val="21943658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864096"/>
          </a:xfrm>
        </p:spPr>
        <p:txBody>
          <a:bodyPr anchor="t">
            <a:normAutofit/>
          </a:bodyPr>
          <a:lstStyle/>
          <a:p>
            <a:pPr algn="ctr"/>
            <a:r>
              <a:rPr lang="en-IN" sz="4000" b="0" dirty="0" smtClean="0">
                <a:solidFill>
                  <a:srgbClr val="555555"/>
                </a:solidFill>
                <a:effectLst/>
                <a:latin typeface="IBM Plex Sans"/>
              </a:rPr>
              <a:t>Error Event</a:t>
            </a:r>
            <a:endParaRPr lang="en-IN" sz="4000" b="0" i="0" dirty="0">
              <a:solidFill>
                <a:srgbClr val="555555"/>
              </a:solidFill>
              <a:effectLst/>
              <a:latin typeface="IBM Plex Sans"/>
            </a:endParaRPr>
          </a:p>
        </p:txBody>
      </p:sp>
      <p:sp>
        <p:nvSpPr>
          <p:cNvPr id="5" name="Subtitle 4"/>
          <p:cNvSpPr>
            <a:spLocks noGrp="1"/>
          </p:cNvSpPr>
          <p:nvPr>
            <p:ph type="subTitle" idx="1"/>
          </p:nvPr>
        </p:nvSpPr>
        <p:spPr>
          <a:xfrm>
            <a:off x="685800" y="1916832"/>
            <a:ext cx="8278688" cy="3542551"/>
          </a:xfrm>
        </p:spPr>
        <p:txBody>
          <a:bodyPr>
            <a:normAutofit/>
          </a:bodyPr>
          <a:lstStyle/>
          <a:p>
            <a:pPr marL="285750" indent="-285750" algn="l">
              <a:buFont typeface="Wingdings" pitchFamily="2" charset="2"/>
              <a:buChar char="ü"/>
            </a:pPr>
            <a:r>
              <a:rPr lang="en-US" sz="1800" dirty="0">
                <a:solidFill>
                  <a:srgbClr val="555555"/>
                </a:solidFill>
                <a:latin typeface="IBM Plex Sans"/>
              </a:rPr>
              <a:t>Error events are events which are triggered by a defined error.</a:t>
            </a:r>
          </a:p>
          <a:p>
            <a:pPr marL="285750" indent="-285750" algn="l">
              <a:buFont typeface="Wingdings" pitchFamily="2" charset="2"/>
              <a:buChar char="ü"/>
            </a:pPr>
            <a:r>
              <a:rPr lang="en-US" sz="1800" dirty="0">
                <a:solidFill>
                  <a:srgbClr val="555555"/>
                </a:solidFill>
                <a:latin typeface="IBM Plex Sans"/>
              </a:rPr>
              <a:t>Business Errors vs. Technical </a:t>
            </a:r>
            <a:r>
              <a:rPr lang="en-US" sz="1800" dirty="0" smtClean="0">
                <a:solidFill>
                  <a:srgbClr val="555555"/>
                </a:solidFill>
                <a:latin typeface="IBM Plex Sans"/>
              </a:rPr>
              <a:t>Errors</a:t>
            </a:r>
          </a:p>
          <a:p>
            <a:pPr marL="742950" lvl="1" indent="-285750" algn="l">
              <a:buFont typeface="Wingdings" pitchFamily="2" charset="2"/>
              <a:buChar char="ü"/>
            </a:pPr>
            <a:r>
              <a:rPr lang="en-US" sz="1400" dirty="0" smtClean="0">
                <a:solidFill>
                  <a:srgbClr val="555555"/>
                </a:solidFill>
                <a:latin typeface="IBM Plex Sans"/>
              </a:rPr>
              <a:t>A </a:t>
            </a:r>
            <a:r>
              <a:rPr lang="en-US" sz="1400" dirty="0">
                <a:solidFill>
                  <a:srgbClr val="555555"/>
                </a:solidFill>
                <a:latin typeface="IBM Plex Sans"/>
              </a:rPr>
              <a:t>BPMN error is meant for business errors - which are different than technical exceptions. So, this is different than Java exceptions - which are, by default, handled in their own way</a:t>
            </a:r>
            <a:r>
              <a:rPr lang="en-US" sz="1400" dirty="0" smtClean="0">
                <a:solidFill>
                  <a:srgbClr val="555555"/>
                </a:solidFill>
                <a:latin typeface="IBM Plex Sans"/>
              </a:rPr>
              <a:t>.</a:t>
            </a:r>
          </a:p>
          <a:p>
            <a:pPr marL="285750" indent="-285750" algn="l">
              <a:buFont typeface="Wingdings" pitchFamily="2" charset="2"/>
              <a:buChar char="ü"/>
            </a:pPr>
            <a:r>
              <a:rPr lang="en-US" sz="1800" dirty="0" smtClean="0">
                <a:solidFill>
                  <a:srgbClr val="555555"/>
                </a:solidFill>
                <a:latin typeface="IBM Plex Sans"/>
              </a:rPr>
              <a:t>We can </a:t>
            </a:r>
            <a:r>
              <a:rPr lang="en-US" sz="1800" dirty="0">
                <a:solidFill>
                  <a:srgbClr val="555555"/>
                </a:solidFill>
                <a:latin typeface="IBM Plex Sans"/>
              </a:rPr>
              <a:t>trigger </a:t>
            </a:r>
            <a:r>
              <a:rPr lang="en-US" sz="1800" dirty="0" smtClean="0">
                <a:solidFill>
                  <a:srgbClr val="555555"/>
                </a:solidFill>
                <a:latin typeface="IBM Plex Sans"/>
              </a:rPr>
              <a:t>error </a:t>
            </a:r>
            <a:r>
              <a:rPr lang="en-US" sz="1800" dirty="0">
                <a:solidFill>
                  <a:srgbClr val="555555"/>
                </a:solidFill>
                <a:latin typeface="IBM Plex Sans"/>
              </a:rPr>
              <a:t>event either with a throwing error event within your process definition or from Delegation </a:t>
            </a:r>
            <a:r>
              <a:rPr lang="en-US" sz="1800" dirty="0" smtClean="0">
                <a:solidFill>
                  <a:srgbClr val="555555"/>
                </a:solidFill>
                <a:latin typeface="IBM Plex Sans"/>
              </a:rPr>
              <a:t>Code.</a:t>
            </a:r>
          </a:p>
          <a:p>
            <a:pPr marL="285750" indent="-285750" algn="l">
              <a:buFont typeface="Wingdings" pitchFamily="2" charset="2"/>
              <a:buChar char="ü"/>
            </a:pPr>
            <a:r>
              <a:rPr lang="en-US" sz="1800" dirty="0">
                <a:solidFill>
                  <a:srgbClr val="555555"/>
                </a:solidFill>
                <a:latin typeface="IBM Plex Sans"/>
              </a:rPr>
              <a:t>Another possibility to define an error is setting of the type (class name) of any Java Exception as error code</a:t>
            </a:r>
            <a:r>
              <a:rPr lang="en-US" sz="1800" dirty="0" smtClean="0">
                <a:solidFill>
                  <a:srgbClr val="555555"/>
                </a:solidFill>
                <a:latin typeface="IBM Plex Sans"/>
              </a:rPr>
              <a:t>.</a:t>
            </a:r>
          </a:p>
          <a:p>
            <a:pPr marL="285750" indent="-285750" algn="l">
              <a:buFont typeface="Wingdings" pitchFamily="2" charset="2"/>
              <a:buChar char="ü"/>
            </a:pPr>
            <a:r>
              <a:rPr lang="en-US" sz="1800" dirty="0">
                <a:solidFill>
                  <a:srgbClr val="555555"/>
                </a:solidFill>
                <a:latin typeface="IBM Plex Sans"/>
              </a:rPr>
              <a:t>When the error thrown by the error end event is </a:t>
            </a:r>
            <a:r>
              <a:rPr lang="en-US" sz="1800" dirty="0" err="1">
                <a:solidFill>
                  <a:srgbClr val="555555"/>
                </a:solidFill>
                <a:latin typeface="IBM Plex Sans"/>
              </a:rPr>
              <a:t>catched</a:t>
            </a:r>
            <a:r>
              <a:rPr lang="en-US" sz="1800" dirty="0">
                <a:solidFill>
                  <a:srgbClr val="555555"/>
                </a:solidFill>
                <a:latin typeface="IBM Plex Sans"/>
              </a:rPr>
              <a:t> a process variable with the name err will be created that holds the evaluated message.</a:t>
            </a:r>
          </a:p>
        </p:txBody>
      </p:sp>
    </p:spTree>
    <p:extLst>
      <p:ext uri="{BB962C8B-B14F-4D97-AF65-F5344CB8AC3E}">
        <p14:creationId xmlns:p14="http://schemas.microsoft.com/office/powerpoint/2010/main" val="3331768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864096"/>
          </a:xfrm>
        </p:spPr>
        <p:txBody>
          <a:bodyPr anchor="t">
            <a:normAutofit/>
          </a:bodyPr>
          <a:lstStyle/>
          <a:p>
            <a:pPr marL="285750" indent="-285750" algn="ctr"/>
            <a:r>
              <a:rPr lang="en-US" sz="4000" dirty="0">
                <a:solidFill>
                  <a:srgbClr val="555555"/>
                </a:solidFill>
                <a:latin typeface="IBM Plex Sans"/>
              </a:rPr>
              <a:t>Error Start Event</a:t>
            </a:r>
          </a:p>
        </p:txBody>
      </p:sp>
      <p:sp>
        <p:nvSpPr>
          <p:cNvPr id="5" name="Subtitle 4"/>
          <p:cNvSpPr>
            <a:spLocks noGrp="1"/>
          </p:cNvSpPr>
          <p:nvPr>
            <p:ph type="subTitle" idx="1"/>
          </p:nvPr>
        </p:nvSpPr>
        <p:spPr>
          <a:xfrm>
            <a:off x="685800" y="1916832"/>
            <a:ext cx="8278688" cy="3542551"/>
          </a:xfrm>
        </p:spPr>
        <p:txBody>
          <a:bodyPr>
            <a:normAutofit/>
          </a:bodyPr>
          <a:lstStyle/>
          <a:p>
            <a:pPr marL="285750" indent="-285750" algn="l">
              <a:buFont typeface="Wingdings" pitchFamily="2" charset="2"/>
              <a:buChar char="ü"/>
            </a:pPr>
            <a:r>
              <a:rPr lang="en-US" sz="1800" dirty="0" smtClean="0">
                <a:solidFill>
                  <a:srgbClr val="555555"/>
                </a:solidFill>
                <a:latin typeface="IBM Plex Sans"/>
              </a:rPr>
              <a:t>An </a:t>
            </a:r>
            <a:r>
              <a:rPr lang="en-US" sz="1800" dirty="0">
                <a:solidFill>
                  <a:srgbClr val="555555"/>
                </a:solidFill>
                <a:latin typeface="IBM Plex Sans"/>
              </a:rPr>
              <a:t>error start event can only be used to trigger an Event Sub-Process - it cannot be used to start a process instance. The error start event is always interrupting</a:t>
            </a:r>
            <a:r>
              <a:rPr lang="en-US" sz="1800" dirty="0" smtClean="0">
                <a:solidFill>
                  <a:srgbClr val="555555"/>
                </a:solidFill>
                <a:latin typeface="IBM Plex Sans"/>
              </a:rPr>
              <a:t>.</a:t>
            </a:r>
          </a:p>
          <a:p>
            <a:pPr marL="285750" indent="-285750" algn="l">
              <a:buFont typeface="Wingdings" pitchFamily="2" charset="2"/>
              <a:buChar char="ü"/>
            </a:pPr>
            <a:endParaRPr lang="en-US" sz="1800" dirty="0" smtClean="0">
              <a:solidFill>
                <a:srgbClr val="555555"/>
              </a:solidFill>
              <a:latin typeface="IBM Plex Sans"/>
            </a:endParaRPr>
          </a:p>
          <a:p>
            <a:pPr marL="285750" indent="-285750" algn="l">
              <a:buFont typeface="Wingdings" pitchFamily="2" charset="2"/>
              <a:buChar char="ü"/>
            </a:pPr>
            <a:r>
              <a:rPr lang="en-US" sz="2400" dirty="0">
                <a:solidFill>
                  <a:srgbClr val="555555"/>
                </a:solidFill>
                <a:latin typeface="IBM Plex Sans"/>
              </a:rPr>
              <a:t>Error End </a:t>
            </a:r>
            <a:r>
              <a:rPr lang="en-US" sz="2400" dirty="0" smtClean="0">
                <a:solidFill>
                  <a:srgbClr val="555555"/>
                </a:solidFill>
                <a:latin typeface="IBM Plex Sans"/>
              </a:rPr>
              <a:t>Event</a:t>
            </a:r>
          </a:p>
          <a:p>
            <a:pPr marL="742950" marR="64008" lvl="2" indent="-285750" algn="l">
              <a:spcBef>
                <a:spcPts val="400"/>
              </a:spcBef>
              <a:buSzPct val="68000"/>
              <a:buFont typeface="Wingdings" pitchFamily="2" charset="2"/>
              <a:buChar char="ü"/>
            </a:pPr>
            <a:r>
              <a:rPr lang="en-US" sz="1600" dirty="0">
                <a:solidFill>
                  <a:srgbClr val="555555"/>
                </a:solidFill>
                <a:latin typeface="IBM Plex Sans"/>
              </a:rPr>
              <a:t>When process execution arrives at an error end event, the current path of execution is ended and an error is thrown</a:t>
            </a:r>
            <a:r>
              <a:rPr lang="en-US" sz="1600" dirty="0" smtClean="0">
                <a:solidFill>
                  <a:srgbClr val="555555"/>
                </a:solidFill>
                <a:latin typeface="IBM Plex Sans"/>
              </a:rPr>
              <a:t>.</a:t>
            </a:r>
          </a:p>
          <a:p>
            <a:pPr marL="742950" marR="64008" lvl="2" indent="-285750" algn="l">
              <a:spcBef>
                <a:spcPts val="400"/>
              </a:spcBef>
              <a:buSzPct val="68000"/>
              <a:buFont typeface="Wingdings" pitchFamily="2" charset="2"/>
              <a:buChar char="ü"/>
            </a:pPr>
            <a:r>
              <a:rPr lang="en-US" sz="1600" dirty="0">
                <a:solidFill>
                  <a:srgbClr val="555555"/>
                </a:solidFill>
                <a:latin typeface="IBM Plex Sans"/>
              </a:rPr>
              <a:t>This error can be caught by a matching intermediate error boundary event.</a:t>
            </a:r>
          </a:p>
        </p:txBody>
      </p:sp>
    </p:spTree>
    <p:extLst>
      <p:ext uri="{BB962C8B-B14F-4D97-AF65-F5344CB8AC3E}">
        <p14:creationId xmlns:p14="http://schemas.microsoft.com/office/powerpoint/2010/main" val="21100850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864096"/>
          </a:xfrm>
        </p:spPr>
        <p:txBody>
          <a:bodyPr anchor="t">
            <a:normAutofit/>
          </a:bodyPr>
          <a:lstStyle/>
          <a:p>
            <a:pPr algn="ctr"/>
            <a:r>
              <a:rPr lang="en-IN" sz="4000" b="0" dirty="0">
                <a:effectLst/>
              </a:rPr>
              <a:t>Error Boundary Event</a:t>
            </a:r>
          </a:p>
        </p:txBody>
      </p:sp>
      <p:sp>
        <p:nvSpPr>
          <p:cNvPr id="5" name="Subtitle 4"/>
          <p:cNvSpPr>
            <a:spLocks noGrp="1"/>
          </p:cNvSpPr>
          <p:nvPr>
            <p:ph type="subTitle" idx="1"/>
          </p:nvPr>
        </p:nvSpPr>
        <p:spPr>
          <a:xfrm>
            <a:off x="685800" y="1916832"/>
            <a:ext cx="8278688" cy="3542551"/>
          </a:xfrm>
        </p:spPr>
        <p:txBody>
          <a:bodyPr>
            <a:normAutofit/>
          </a:bodyPr>
          <a:lstStyle/>
          <a:p>
            <a:pPr marL="285750" indent="-285750" algn="l">
              <a:buFont typeface="Wingdings" pitchFamily="2" charset="2"/>
              <a:buChar char="ü"/>
            </a:pPr>
            <a:r>
              <a:rPr lang="en-US" sz="1800" dirty="0">
                <a:solidFill>
                  <a:srgbClr val="555555"/>
                </a:solidFill>
                <a:latin typeface="IBM Plex Sans"/>
              </a:rPr>
              <a:t>An intermediate catching error event on the boundary of an activity, or error boundary event for short, catches errors that are thrown within the scope of the activity on which it is </a:t>
            </a:r>
            <a:r>
              <a:rPr lang="en-US" sz="1800">
                <a:solidFill>
                  <a:srgbClr val="555555"/>
                </a:solidFill>
                <a:latin typeface="IBM Plex Sans"/>
              </a:rPr>
              <a:t>defined</a:t>
            </a:r>
            <a:r>
              <a:rPr lang="en-US" sz="1800" smtClean="0">
                <a:solidFill>
                  <a:srgbClr val="555555"/>
                </a:solidFill>
                <a:latin typeface="IBM Plex Sans"/>
              </a:rPr>
              <a:t>.</a:t>
            </a:r>
          </a:p>
          <a:p>
            <a:pPr marL="285750" indent="-285750" algn="l">
              <a:buFont typeface="Wingdings" pitchFamily="2" charset="2"/>
              <a:buChar char="ü"/>
            </a:pPr>
            <a:endParaRPr lang="en-US" sz="1800" dirty="0" smtClean="0">
              <a:solidFill>
                <a:srgbClr val="555555"/>
              </a:solidFill>
              <a:latin typeface="IBM Plex Sans"/>
            </a:endParaRPr>
          </a:p>
          <a:p>
            <a:pPr marL="285750" indent="-285750" algn="l">
              <a:buFont typeface="Wingdings" pitchFamily="2" charset="2"/>
              <a:buChar char="ü"/>
            </a:pPr>
            <a:r>
              <a:rPr lang="en-US" sz="1600" dirty="0"/>
              <a:t>Defining a error boundary event makes most sense on an embedded </a:t>
            </a:r>
            <a:r>
              <a:rPr lang="en-US" sz="1600" dirty="0" err="1"/>
              <a:t>subprocess</a:t>
            </a:r>
            <a:r>
              <a:rPr lang="en-US" sz="1600" dirty="0"/>
              <a:t>, or a call activity, as a </a:t>
            </a:r>
            <a:r>
              <a:rPr lang="en-US" sz="1600" dirty="0" err="1"/>
              <a:t>subprocess</a:t>
            </a:r>
            <a:r>
              <a:rPr lang="en-US" sz="1600" dirty="0"/>
              <a:t> creates a scope for all activities inside the </a:t>
            </a:r>
            <a:r>
              <a:rPr lang="en-US" sz="1600" dirty="0" err="1"/>
              <a:t>subprocess</a:t>
            </a:r>
            <a:r>
              <a:rPr lang="en-US" sz="1600" dirty="0" smtClean="0"/>
              <a:t>.</a:t>
            </a:r>
          </a:p>
          <a:p>
            <a:pPr marL="285750" indent="-285750" algn="l">
              <a:buFont typeface="Wingdings" pitchFamily="2" charset="2"/>
              <a:buChar char="ü"/>
            </a:pPr>
            <a:endParaRPr lang="en-US" sz="1600" dirty="0">
              <a:solidFill>
                <a:srgbClr val="555555"/>
              </a:solidFill>
              <a:latin typeface="IBM Plex Sans"/>
            </a:endParaRPr>
          </a:p>
        </p:txBody>
      </p:sp>
    </p:spTree>
    <p:extLst>
      <p:ext uri="{BB962C8B-B14F-4D97-AF65-F5344CB8AC3E}">
        <p14:creationId xmlns:p14="http://schemas.microsoft.com/office/powerpoint/2010/main" val="13080136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44624"/>
            <a:ext cx="7772400" cy="864096"/>
          </a:xfrm>
        </p:spPr>
        <p:txBody>
          <a:bodyPr anchor="t">
            <a:normAutofit/>
          </a:bodyPr>
          <a:lstStyle/>
          <a:p>
            <a:pPr algn="ctr"/>
            <a:r>
              <a:rPr lang="en-IN" sz="4000" b="0" dirty="0">
                <a:effectLst/>
              </a:rPr>
              <a:t>Catch and Re-Throw Pattern</a:t>
            </a:r>
          </a:p>
        </p:txBody>
      </p:sp>
      <p:sp>
        <p:nvSpPr>
          <p:cNvPr id="5" name="Subtitle 4"/>
          <p:cNvSpPr>
            <a:spLocks noGrp="1"/>
          </p:cNvSpPr>
          <p:nvPr>
            <p:ph type="subTitle" idx="1"/>
          </p:nvPr>
        </p:nvSpPr>
        <p:spPr>
          <a:xfrm>
            <a:off x="685800" y="908721"/>
            <a:ext cx="8278688" cy="1080120"/>
          </a:xfrm>
        </p:spPr>
        <p:txBody>
          <a:bodyPr>
            <a:normAutofit/>
          </a:bodyPr>
          <a:lstStyle/>
          <a:p>
            <a:pPr marL="285750" indent="-285750" algn="l">
              <a:buFont typeface="Wingdings" pitchFamily="2" charset="2"/>
              <a:buChar char="ü"/>
            </a:pPr>
            <a:r>
              <a:rPr lang="en-US" sz="1800" dirty="0"/>
              <a:t>An error can be handled by the error start event in the event sub process and the same error can be thrown from the event sub process to handle the error on the higher level scope</a:t>
            </a:r>
            <a:endParaRPr lang="en-US" sz="1600" dirty="0">
              <a:solidFill>
                <a:srgbClr val="555555"/>
              </a:solidFill>
              <a:latin typeface="IBM Plex San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16832"/>
            <a:ext cx="7776864" cy="468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5934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smtClean="0"/>
              <a:t>Error Event</a:t>
            </a:r>
            <a:endParaRPr lang="en-IN" sz="2700" dirty="0"/>
          </a:p>
        </p:txBody>
      </p:sp>
      <p:sp>
        <p:nvSpPr>
          <p:cNvPr id="5" name="Subtitle 4"/>
          <p:cNvSpPr>
            <a:spLocks noGrp="1"/>
          </p:cNvSpPr>
          <p:nvPr>
            <p:ph type="subTitle" idx="1"/>
          </p:nvPr>
        </p:nvSpPr>
        <p:spPr>
          <a:xfrm>
            <a:off x="685800" y="1700808"/>
            <a:ext cx="8278688" cy="3542551"/>
          </a:xfrm>
        </p:spPr>
        <p:txBody>
          <a:bodyPr>
            <a:normAutofit/>
          </a:bodyPr>
          <a:lstStyle/>
          <a:p>
            <a:pPr marL="365760" marR="0" lvl="0" indent="-256032" algn="l">
              <a:buClr>
                <a:srgbClr val="2DA2BF"/>
              </a:buClr>
              <a:buFont typeface="Wingdings 3"/>
              <a:buChar char=""/>
            </a:pPr>
            <a:r>
              <a:rPr lang="en-US" dirty="0" smtClean="0">
                <a:solidFill>
                  <a:prstClr val="black"/>
                </a:solidFill>
              </a:rPr>
              <a:t>Show re-throw Error</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smtClean="0">
                <a:solidFill>
                  <a:prstClr val="black"/>
                </a:solidFill>
              </a:rPr>
              <a:t>Show Error attributes in variable </a:t>
            </a:r>
            <a:endParaRPr lang="en-GB" dirty="0">
              <a:solidFill>
                <a:prstClr val="black"/>
              </a:solidFill>
            </a:endParaRPr>
          </a:p>
        </p:txBody>
      </p:sp>
    </p:spTree>
    <p:extLst>
      <p:ext uri="{BB962C8B-B14F-4D97-AF65-F5344CB8AC3E}">
        <p14:creationId xmlns:p14="http://schemas.microsoft.com/office/powerpoint/2010/main" val="157829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BPMN - </a:t>
            </a:r>
            <a:r>
              <a:rPr lang="en-US" dirty="0" smtClean="0"/>
              <a:t>Advantage</a:t>
            </a:r>
            <a:endParaRPr lang="en-IN" sz="27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just">
              <a:buFont typeface="Wingdings" pitchFamily="2" charset="2"/>
              <a:buChar char="ü"/>
            </a:pPr>
            <a:r>
              <a:rPr lang="en-US" sz="2000" dirty="0"/>
              <a:t>It provides a standard, common language for all stakeholders, whether technical or non-technical: business analysts, process participants, managers and technical developers, as well as external teams and consultants.</a:t>
            </a:r>
          </a:p>
          <a:p>
            <a:pPr marL="342900" indent="-342900" algn="just">
              <a:buFont typeface="Wingdings" pitchFamily="2" charset="2"/>
              <a:buChar char="ü"/>
            </a:pPr>
            <a:endParaRPr lang="en-US" sz="2000" dirty="0"/>
          </a:p>
          <a:p>
            <a:pPr marL="342900" indent="-342900" algn="just">
              <a:buFont typeface="Wingdings" pitchFamily="2" charset="2"/>
              <a:buChar char="ü"/>
            </a:pPr>
            <a:r>
              <a:rPr lang="en-US" sz="2000" dirty="0"/>
              <a:t>It also helps with communication leading to XML (Extensible Markup Language) documents needed to execute various processes</a:t>
            </a:r>
            <a:r>
              <a:rPr lang="en-US" sz="2000" dirty="0" smtClean="0"/>
              <a:t>.</a:t>
            </a:r>
            <a:endParaRPr lang="en-US" sz="2000" dirty="0"/>
          </a:p>
        </p:txBody>
      </p:sp>
    </p:spTree>
    <p:extLst>
      <p:ext uri="{BB962C8B-B14F-4D97-AF65-F5344CB8AC3E}">
        <p14:creationId xmlns:p14="http://schemas.microsoft.com/office/powerpoint/2010/main" val="8190018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a:t>Escalation Event</a:t>
            </a:r>
            <a:endParaRPr lang="en-IN" sz="2700" dirty="0"/>
          </a:p>
        </p:txBody>
      </p:sp>
      <p:sp>
        <p:nvSpPr>
          <p:cNvPr id="5" name="Subtitle 4"/>
          <p:cNvSpPr>
            <a:spLocks noGrp="1"/>
          </p:cNvSpPr>
          <p:nvPr>
            <p:ph type="subTitle" idx="1"/>
          </p:nvPr>
        </p:nvSpPr>
        <p:spPr>
          <a:xfrm>
            <a:off x="685800" y="1700808"/>
            <a:ext cx="8278688" cy="3542551"/>
          </a:xfrm>
        </p:spPr>
        <p:txBody>
          <a:bodyPr>
            <a:normAutofit fontScale="77500" lnSpcReduction="20000"/>
          </a:bodyPr>
          <a:lstStyle/>
          <a:p>
            <a:pPr marL="365760" marR="0" lvl="0" indent="-256032" algn="l">
              <a:buClr>
                <a:srgbClr val="2DA2BF"/>
              </a:buClr>
              <a:buFont typeface="Wingdings 3"/>
              <a:buChar char=""/>
            </a:pPr>
            <a:r>
              <a:rPr lang="en-US" dirty="0">
                <a:solidFill>
                  <a:prstClr val="black"/>
                </a:solidFill>
              </a:rPr>
              <a:t>This event can be added as boundary or intermediate event but mostly used from a </a:t>
            </a:r>
            <a:r>
              <a:rPr lang="en-US" dirty="0" err="1">
                <a:solidFill>
                  <a:prstClr val="black"/>
                </a:solidFill>
              </a:rPr>
              <a:t>subprocess</a:t>
            </a:r>
            <a:r>
              <a:rPr lang="en-US" dirty="0">
                <a:solidFill>
                  <a:prstClr val="black"/>
                </a:solidFill>
              </a:rPr>
              <a:t> to main process</a:t>
            </a:r>
            <a:r>
              <a:rPr lang="en-US" dirty="0" smtClean="0">
                <a:solidFill>
                  <a:prstClr val="black"/>
                </a:solidFill>
              </a:rPr>
              <a:t>.</a:t>
            </a:r>
          </a:p>
          <a:p>
            <a:pPr marL="365760" marR="0" lvl="0" indent="-256032" algn="l">
              <a:buClr>
                <a:srgbClr val="2DA2BF"/>
              </a:buClr>
              <a:buFont typeface="Wingdings 3"/>
              <a:buChar char=""/>
            </a:pPr>
            <a:endParaRPr lang="en-US" dirty="0" smtClean="0">
              <a:solidFill>
                <a:prstClr val="black"/>
              </a:solidFill>
            </a:endParaRPr>
          </a:p>
          <a:p>
            <a:pPr marL="365760" marR="0" lvl="0" indent="-256032" algn="l">
              <a:buClr>
                <a:srgbClr val="2DA2BF"/>
              </a:buClr>
              <a:buFont typeface="Wingdings 3"/>
              <a:buChar char=""/>
            </a:pPr>
            <a:r>
              <a:rPr lang="en-US" dirty="0" smtClean="0">
                <a:solidFill>
                  <a:prstClr val="black"/>
                </a:solidFill>
              </a:rPr>
              <a:t>Unlike </a:t>
            </a:r>
            <a:r>
              <a:rPr lang="en-US" dirty="0">
                <a:solidFill>
                  <a:prstClr val="black"/>
                </a:solidFill>
              </a:rPr>
              <a:t>an error, escalation event is not very critical and process can execute to next node/event/task.</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Escalation event like other events, it needs to thrown and needs to caught/called, through an escalation ID object.</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Escalation Id needs to have escalation name and code.</a:t>
            </a:r>
            <a:endParaRPr lang="en-GB" dirty="0">
              <a:solidFill>
                <a:prstClr val="black"/>
              </a:solidFill>
            </a:endParaRPr>
          </a:p>
        </p:txBody>
      </p:sp>
    </p:spTree>
    <p:extLst>
      <p:ext uri="{BB962C8B-B14F-4D97-AF65-F5344CB8AC3E}">
        <p14:creationId xmlns:p14="http://schemas.microsoft.com/office/powerpoint/2010/main" val="31898680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US" dirty="0"/>
              <a:t>Escalation Event</a:t>
            </a:r>
            <a:endParaRPr lang="en-IN" sz="2700" dirty="0"/>
          </a:p>
        </p:txBody>
      </p:sp>
      <p:sp>
        <p:nvSpPr>
          <p:cNvPr id="5" name="Subtitle 4"/>
          <p:cNvSpPr>
            <a:spLocks noGrp="1"/>
          </p:cNvSpPr>
          <p:nvPr>
            <p:ph type="subTitle" idx="1"/>
          </p:nvPr>
        </p:nvSpPr>
        <p:spPr>
          <a:xfrm>
            <a:off x="685800" y="1412776"/>
            <a:ext cx="8278688" cy="3542551"/>
          </a:xfrm>
        </p:spPr>
        <p:txBody>
          <a:bodyPr>
            <a:normAutofit fontScale="92500" lnSpcReduction="10000"/>
          </a:bodyPr>
          <a:lstStyle/>
          <a:p>
            <a:pPr marL="365760" marR="0" lvl="0" indent="-256032" algn="l">
              <a:buClr>
                <a:srgbClr val="2DA2BF"/>
              </a:buClr>
              <a:buFont typeface="Wingdings 3"/>
              <a:buChar char=""/>
            </a:pPr>
            <a:r>
              <a:rPr lang="en-US" dirty="0"/>
              <a:t>Escalation events are events which reference a named escalation. </a:t>
            </a:r>
            <a:endParaRPr lang="en-US" dirty="0" smtClean="0"/>
          </a:p>
          <a:p>
            <a:pPr marL="365760" marR="0" lvl="0" indent="-256032" algn="l">
              <a:buClr>
                <a:srgbClr val="2DA2BF"/>
              </a:buClr>
              <a:buFont typeface="Wingdings 3"/>
              <a:buChar char=""/>
            </a:pPr>
            <a:endParaRPr lang="en-US" dirty="0" smtClean="0"/>
          </a:p>
          <a:p>
            <a:pPr marL="365760" marR="0" lvl="0" indent="-256032" algn="l">
              <a:buClr>
                <a:srgbClr val="2DA2BF"/>
              </a:buClr>
              <a:buFont typeface="Wingdings 3"/>
              <a:buChar char=""/>
            </a:pPr>
            <a:r>
              <a:rPr lang="en-US" dirty="0" smtClean="0"/>
              <a:t>They </a:t>
            </a:r>
            <a:r>
              <a:rPr lang="en-US" dirty="0"/>
              <a:t>are mostly used to communicate from a </a:t>
            </a:r>
            <a:r>
              <a:rPr lang="en-US" dirty="0" err="1"/>
              <a:t>subprocess</a:t>
            </a:r>
            <a:r>
              <a:rPr lang="en-US" dirty="0"/>
              <a:t> to an upper process</a:t>
            </a:r>
            <a:r>
              <a:rPr lang="en-US" dirty="0" smtClean="0"/>
              <a:t>.</a:t>
            </a:r>
          </a:p>
          <a:p>
            <a:pPr marL="365760" marR="0" lvl="0" indent="-256032" algn="l">
              <a:buClr>
                <a:srgbClr val="2DA2BF"/>
              </a:buClr>
              <a:buFont typeface="Wingdings 3"/>
              <a:buChar char=""/>
            </a:pPr>
            <a:endParaRPr lang="en-US" dirty="0" smtClean="0"/>
          </a:p>
          <a:p>
            <a:pPr marL="365760" marR="0" lvl="0" indent="-256032" algn="l">
              <a:buClr>
                <a:srgbClr val="2DA2BF"/>
              </a:buClr>
              <a:buFont typeface="Wingdings 3"/>
              <a:buChar char=""/>
            </a:pPr>
            <a:r>
              <a:rPr lang="en-US" dirty="0" smtClean="0"/>
              <a:t>Unlike </a:t>
            </a:r>
            <a:r>
              <a:rPr lang="en-US" dirty="0"/>
              <a:t>an error, an escalation event is non critical and execution continues at the location of throwing</a:t>
            </a:r>
            <a:r>
              <a:rPr lang="en-US" dirty="0" smtClean="0"/>
              <a:t>.</a:t>
            </a:r>
          </a:p>
          <a:p>
            <a:pPr marL="365760" marR="0" lvl="0" indent="-256032" algn="l">
              <a:buClr>
                <a:srgbClr val="2DA2BF"/>
              </a:buClr>
              <a:buFont typeface="Wingdings 3"/>
              <a:buChar char=""/>
            </a:pPr>
            <a:endParaRPr lang="en-GB" dirty="0">
              <a:solidFill>
                <a:prstClr val="black"/>
              </a:solidFill>
            </a:endParaRPr>
          </a:p>
        </p:txBody>
      </p:sp>
    </p:spTree>
    <p:extLst>
      <p:ext uri="{BB962C8B-B14F-4D97-AF65-F5344CB8AC3E}">
        <p14:creationId xmlns:p14="http://schemas.microsoft.com/office/powerpoint/2010/main" val="20003407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US" dirty="0"/>
              <a:t>Escalation </a:t>
            </a:r>
            <a:r>
              <a:rPr lang="en-US" dirty="0" smtClean="0"/>
              <a:t>Catch Event</a:t>
            </a:r>
            <a:endParaRPr lang="en-IN" sz="2700" dirty="0"/>
          </a:p>
        </p:txBody>
      </p:sp>
      <p:sp>
        <p:nvSpPr>
          <p:cNvPr id="5" name="Subtitle 4"/>
          <p:cNvSpPr>
            <a:spLocks noGrp="1"/>
          </p:cNvSpPr>
          <p:nvPr>
            <p:ph type="subTitle" idx="1"/>
          </p:nvPr>
        </p:nvSpPr>
        <p:spPr>
          <a:xfrm>
            <a:off x="685800" y="1412776"/>
            <a:ext cx="8278688" cy="3542551"/>
          </a:xfrm>
        </p:spPr>
        <p:txBody>
          <a:bodyPr>
            <a:normAutofit/>
          </a:bodyPr>
          <a:lstStyle/>
          <a:p>
            <a:pPr marL="365760" marR="0" lvl="0" indent="-256032" algn="l">
              <a:buClr>
                <a:srgbClr val="2DA2BF"/>
              </a:buClr>
              <a:buFont typeface="Wingdings 3"/>
              <a:buChar char=""/>
            </a:pPr>
            <a:r>
              <a:rPr lang="en-US" dirty="0"/>
              <a:t>Escalation Start </a:t>
            </a:r>
            <a:r>
              <a:rPr lang="en-US" dirty="0" smtClean="0"/>
              <a:t>Event</a:t>
            </a:r>
          </a:p>
          <a:p>
            <a:pPr marL="822960" lvl="1" indent="-256032" algn="l">
              <a:buClr>
                <a:srgbClr val="2DA2BF"/>
              </a:buClr>
              <a:buFont typeface="Wingdings 3"/>
              <a:buChar char=""/>
            </a:pPr>
            <a:r>
              <a:rPr lang="en-US" dirty="0"/>
              <a:t>An escalation start event can only be used to trigger an event </a:t>
            </a:r>
            <a:r>
              <a:rPr lang="en-US" dirty="0" smtClean="0"/>
              <a:t>sub-process.</a:t>
            </a:r>
          </a:p>
          <a:p>
            <a:pPr marL="822960" lvl="1" indent="-256032" algn="l">
              <a:buClr>
                <a:srgbClr val="2DA2BF"/>
              </a:buClr>
              <a:buFont typeface="Wingdings 3"/>
              <a:buChar char=""/>
            </a:pPr>
            <a:endParaRPr lang="en-US" dirty="0" smtClean="0"/>
          </a:p>
          <a:p>
            <a:pPr marL="365760" indent="-256032" algn="l">
              <a:buClr>
                <a:srgbClr val="2DA2BF"/>
              </a:buClr>
              <a:buFont typeface="Wingdings 3"/>
              <a:buChar char=""/>
            </a:pPr>
            <a:r>
              <a:rPr lang="en-IN" dirty="0"/>
              <a:t>Escalation Boundary Event</a:t>
            </a:r>
          </a:p>
          <a:p>
            <a:pPr marL="822960" lvl="1" indent="-256032" algn="l">
              <a:buClr>
                <a:srgbClr val="2DA2BF"/>
              </a:buClr>
              <a:buFont typeface="Wingdings 3"/>
              <a:buChar char=""/>
            </a:pPr>
            <a:r>
              <a:rPr lang="en-US" dirty="0"/>
              <a:t>escalation boundary </a:t>
            </a:r>
            <a:r>
              <a:rPr lang="en-US" dirty="0" smtClean="0"/>
              <a:t>event, </a:t>
            </a:r>
            <a:r>
              <a:rPr lang="en-US" dirty="0"/>
              <a:t>catches escalations that are thrown within the scope of the activity on which it is defined</a:t>
            </a:r>
            <a:r>
              <a:rPr lang="en-US" dirty="0" smtClean="0"/>
              <a:t>.</a:t>
            </a:r>
          </a:p>
          <a:p>
            <a:pPr marL="365760" indent="-256032" algn="l">
              <a:buClr>
                <a:srgbClr val="2DA2BF"/>
              </a:buClr>
              <a:buFont typeface="Wingdings 3"/>
              <a:buChar char=""/>
            </a:pPr>
            <a:endParaRPr lang="en-GB" dirty="0">
              <a:solidFill>
                <a:prstClr val="black"/>
              </a:solidFill>
            </a:endParaRPr>
          </a:p>
        </p:txBody>
      </p:sp>
    </p:spTree>
    <p:extLst>
      <p:ext uri="{BB962C8B-B14F-4D97-AF65-F5344CB8AC3E}">
        <p14:creationId xmlns:p14="http://schemas.microsoft.com/office/powerpoint/2010/main" val="35306092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5"/>
            <a:ext cx="7772400" cy="792088"/>
          </a:xfrm>
        </p:spPr>
        <p:txBody>
          <a:bodyPr anchor="t">
            <a:normAutofit fontScale="90000"/>
          </a:bodyPr>
          <a:lstStyle/>
          <a:p>
            <a:pPr algn="ctr"/>
            <a:r>
              <a:rPr lang="en-US" dirty="0"/>
              <a:t>Escalation </a:t>
            </a:r>
            <a:r>
              <a:rPr lang="en-US" dirty="0" smtClean="0"/>
              <a:t>Throw Event</a:t>
            </a:r>
            <a:endParaRPr lang="en-IN" sz="2700" dirty="0"/>
          </a:p>
        </p:txBody>
      </p:sp>
      <p:sp>
        <p:nvSpPr>
          <p:cNvPr id="5" name="Subtitle 4"/>
          <p:cNvSpPr>
            <a:spLocks noGrp="1"/>
          </p:cNvSpPr>
          <p:nvPr>
            <p:ph type="subTitle" idx="1"/>
          </p:nvPr>
        </p:nvSpPr>
        <p:spPr>
          <a:xfrm>
            <a:off x="685800" y="1412776"/>
            <a:ext cx="8278688" cy="3542551"/>
          </a:xfrm>
        </p:spPr>
        <p:txBody>
          <a:bodyPr>
            <a:normAutofit fontScale="92500" lnSpcReduction="20000"/>
          </a:bodyPr>
          <a:lstStyle/>
          <a:p>
            <a:pPr marL="365760" marR="0" lvl="0" indent="-256032" algn="l">
              <a:buClr>
                <a:srgbClr val="2DA2BF"/>
              </a:buClr>
              <a:buFont typeface="Wingdings 3"/>
              <a:buChar char=""/>
            </a:pPr>
            <a:r>
              <a:rPr lang="en-US" dirty="0"/>
              <a:t>Escalation Intermediate Throw </a:t>
            </a:r>
            <a:r>
              <a:rPr lang="en-US" dirty="0" smtClean="0"/>
              <a:t>Event</a:t>
            </a:r>
          </a:p>
          <a:p>
            <a:pPr marL="822960" lvl="1" indent="-256032" algn="l">
              <a:buClr>
                <a:srgbClr val="2DA2BF"/>
              </a:buClr>
              <a:buFont typeface="Wingdings 3"/>
              <a:buChar char=""/>
            </a:pPr>
            <a:r>
              <a:rPr lang="en-US" dirty="0"/>
              <a:t>When process execution arrives </a:t>
            </a:r>
            <a:r>
              <a:rPr lang="en-US" dirty="0" smtClean="0"/>
              <a:t>escalation event</a:t>
            </a:r>
            <a:r>
              <a:rPr lang="en-US" dirty="0"/>
              <a:t>, </a:t>
            </a:r>
            <a:r>
              <a:rPr lang="en-US" dirty="0" smtClean="0"/>
              <a:t>an escalation </a:t>
            </a:r>
            <a:r>
              <a:rPr lang="en-US" dirty="0"/>
              <a:t>is thrown.. This escalation can be caught by an escalation boundary event or an event sub-process with an escalation start event which has the same or none escalation </a:t>
            </a:r>
            <a:r>
              <a:rPr lang="en-US" dirty="0" smtClean="0"/>
              <a:t>code.</a:t>
            </a:r>
          </a:p>
          <a:p>
            <a:pPr marL="822960" lvl="1" indent="-256032" algn="l">
              <a:buClr>
                <a:srgbClr val="2DA2BF"/>
              </a:buClr>
              <a:buFont typeface="Wingdings 3"/>
              <a:buChar char=""/>
            </a:pPr>
            <a:endParaRPr lang="en-US" dirty="0"/>
          </a:p>
          <a:p>
            <a:pPr marL="365760" indent="-256032" algn="l">
              <a:buClr>
                <a:srgbClr val="2DA2BF"/>
              </a:buClr>
              <a:buFont typeface="Wingdings 3"/>
              <a:buChar char=""/>
            </a:pPr>
            <a:r>
              <a:rPr lang="en-IN" dirty="0"/>
              <a:t>Escalation End </a:t>
            </a:r>
            <a:r>
              <a:rPr lang="en-IN" dirty="0" smtClean="0"/>
              <a:t>Event</a:t>
            </a:r>
          </a:p>
          <a:p>
            <a:pPr marL="822960" lvl="1" indent="-256032" algn="l">
              <a:buClr>
                <a:srgbClr val="2DA2BF"/>
              </a:buClr>
              <a:buFont typeface="Wingdings 3"/>
              <a:buChar char=""/>
            </a:pPr>
            <a:r>
              <a:rPr lang="en-US" dirty="0"/>
              <a:t>When process execution arrives at an escalation end event, the current path of execution is ended and a named escalation is thrown</a:t>
            </a:r>
            <a:r>
              <a:rPr lang="en-US" dirty="0" smtClean="0"/>
              <a:t>.. </a:t>
            </a:r>
            <a:r>
              <a:rPr lang="en-US" dirty="0"/>
              <a:t>can be caught by an escalation </a:t>
            </a:r>
            <a:r>
              <a:rPr lang="en-US" dirty="0" smtClean="0"/>
              <a:t>catch event</a:t>
            </a:r>
          </a:p>
          <a:p>
            <a:pPr marL="365760" indent="-256032" algn="l">
              <a:buClr>
                <a:srgbClr val="2DA2BF"/>
              </a:buClr>
              <a:buFont typeface="Wingdings 3"/>
              <a:buChar char=""/>
            </a:pPr>
            <a:endParaRPr lang="en-GB" dirty="0">
              <a:solidFill>
                <a:prstClr val="black"/>
              </a:solidFill>
            </a:endParaRPr>
          </a:p>
        </p:txBody>
      </p:sp>
    </p:spTree>
    <p:extLst>
      <p:ext uri="{BB962C8B-B14F-4D97-AF65-F5344CB8AC3E}">
        <p14:creationId xmlns:p14="http://schemas.microsoft.com/office/powerpoint/2010/main" val="4513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8640"/>
            <a:ext cx="7772400" cy="2045785"/>
          </a:xfrm>
        </p:spPr>
        <p:txBody>
          <a:bodyPr anchor="t">
            <a:normAutofit/>
          </a:bodyPr>
          <a:lstStyle/>
          <a:p>
            <a:pPr algn="ctr"/>
            <a:r>
              <a:rPr lang="en-US" sz="4400" dirty="0"/>
              <a:t>Cancel and Compensation Event</a:t>
            </a:r>
            <a:endParaRPr lang="en-IN" sz="4400" dirty="0"/>
          </a:p>
        </p:txBody>
      </p:sp>
      <p:sp>
        <p:nvSpPr>
          <p:cNvPr id="5" name="Subtitle 4"/>
          <p:cNvSpPr>
            <a:spLocks noGrp="1"/>
          </p:cNvSpPr>
          <p:nvPr>
            <p:ph type="subTitle" idx="1"/>
          </p:nvPr>
        </p:nvSpPr>
        <p:spPr>
          <a:xfrm>
            <a:off x="685800" y="1700808"/>
            <a:ext cx="8278688" cy="3542551"/>
          </a:xfrm>
        </p:spPr>
        <p:txBody>
          <a:bodyPr>
            <a:normAutofit fontScale="70000" lnSpcReduction="20000"/>
          </a:bodyPr>
          <a:lstStyle/>
          <a:p>
            <a:pPr marL="365760" marR="0" lvl="0" indent="-256032" algn="l">
              <a:buClr>
                <a:srgbClr val="2DA2BF"/>
              </a:buClr>
              <a:buFont typeface="Wingdings 3"/>
              <a:buChar char=""/>
            </a:pPr>
            <a:r>
              <a:rPr lang="en-US" dirty="0">
                <a:solidFill>
                  <a:prstClr val="black"/>
                </a:solidFill>
              </a:rPr>
              <a:t>Cancel end event can be only used with transaction </a:t>
            </a:r>
            <a:r>
              <a:rPr lang="en-US" dirty="0" err="1">
                <a:solidFill>
                  <a:prstClr val="black"/>
                </a:solidFill>
              </a:rPr>
              <a:t>subprocess</a:t>
            </a:r>
            <a:r>
              <a:rPr lang="en-US" dirty="0" smtClean="0">
                <a:solidFill>
                  <a:prstClr val="black"/>
                </a:solidFill>
              </a:rPr>
              <a:t>.</a:t>
            </a:r>
          </a:p>
          <a:p>
            <a:pPr marL="365760" marR="0" lvl="0" indent="-256032" algn="l">
              <a:buClr>
                <a:srgbClr val="2DA2BF"/>
              </a:buClr>
              <a:buFont typeface="Wingdings 3"/>
              <a:buChar char=""/>
            </a:pPr>
            <a:endParaRPr lang="en-US" dirty="0">
              <a:solidFill>
                <a:prstClr val="black"/>
              </a:solidFill>
            </a:endParaRPr>
          </a:p>
          <a:p>
            <a:pPr marL="365760" marR="0" lvl="0" indent="-256032" algn="l">
              <a:buClr>
                <a:srgbClr val="2DA2BF"/>
              </a:buClr>
              <a:buFont typeface="Wingdings 3"/>
              <a:buChar char=""/>
            </a:pPr>
            <a:r>
              <a:rPr lang="en-US" dirty="0">
                <a:solidFill>
                  <a:prstClr val="black"/>
                </a:solidFill>
              </a:rPr>
              <a:t>Intermediate compensation throw:</a:t>
            </a:r>
          </a:p>
          <a:p>
            <a:pPr marL="621792" lvl="1" indent="-228600" algn="l">
              <a:buClr>
                <a:srgbClr val="2DA2BF"/>
              </a:buClr>
              <a:buFont typeface="Verdana"/>
              <a:buChar char="◦"/>
            </a:pPr>
            <a:r>
              <a:rPr lang="en-US" dirty="0">
                <a:solidFill>
                  <a:prstClr val="black"/>
                </a:solidFill>
              </a:rPr>
              <a:t>It will throw compensation event.</a:t>
            </a:r>
          </a:p>
          <a:p>
            <a:pPr marL="621792" lvl="1" indent="-228600" algn="l">
              <a:buClr>
                <a:srgbClr val="2DA2BF"/>
              </a:buClr>
              <a:buFont typeface="Verdana"/>
              <a:buChar char="◦"/>
            </a:pPr>
            <a:r>
              <a:rPr lang="en-US" dirty="0">
                <a:solidFill>
                  <a:prstClr val="black"/>
                </a:solidFill>
              </a:rPr>
              <a:t>Compensation start event() can catch it</a:t>
            </a:r>
          </a:p>
          <a:p>
            <a:pPr marL="365760" marR="0" lvl="0" indent="-256032" algn="l">
              <a:buClr>
                <a:srgbClr val="2DA2BF"/>
              </a:buClr>
              <a:buFont typeface="Wingdings 3"/>
              <a:buChar char=""/>
            </a:pPr>
            <a:endParaRPr lang="en-US" dirty="0" smtClean="0">
              <a:solidFill>
                <a:prstClr val="black"/>
              </a:solidFill>
            </a:endParaRPr>
          </a:p>
          <a:p>
            <a:pPr marL="365760" marR="0" lvl="0" indent="-256032" algn="l">
              <a:buClr>
                <a:srgbClr val="2DA2BF"/>
              </a:buClr>
              <a:buFont typeface="Wingdings 3"/>
              <a:buChar char=""/>
            </a:pPr>
            <a:r>
              <a:rPr lang="en-US" dirty="0" smtClean="0">
                <a:solidFill>
                  <a:prstClr val="black"/>
                </a:solidFill>
              </a:rPr>
              <a:t>When </a:t>
            </a:r>
            <a:r>
              <a:rPr lang="en-US" dirty="0">
                <a:solidFill>
                  <a:prstClr val="black"/>
                </a:solidFill>
              </a:rPr>
              <a:t>cancel end event occurs, </a:t>
            </a:r>
          </a:p>
          <a:p>
            <a:pPr marL="621792" lvl="1" indent="-228600" algn="l">
              <a:buClr>
                <a:srgbClr val="2DA2BF"/>
              </a:buClr>
              <a:buFont typeface="Verdana"/>
              <a:buChar char="◦"/>
            </a:pPr>
            <a:r>
              <a:rPr lang="en-US" dirty="0">
                <a:solidFill>
                  <a:prstClr val="black"/>
                </a:solidFill>
              </a:rPr>
              <a:t>a cancel event will be thrown, </a:t>
            </a:r>
          </a:p>
          <a:p>
            <a:pPr marL="621792" lvl="1" indent="-228600" algn="l">
              <a:buClr>
                <a:srgbClr val="2DA2BF"/>
              </a:buClr>
              <a:buFont typeface="Verdana"/>
              <a:buChar char="◦"/>
            </a:pPr>
            <a:r>
              <a:rPr lang="en-US" dirty="0">
                <a:solidFill>
                  <a:prstClr val="black"/>
                </a:solidFill>
              </a:rPr>
              <a:t>will be caught cancel boundary event.</a:t>
            </a:r>
          </a:p>
          <a:p>
            <a:pPr marL="365760" marR="0" lvl="0" indent="-256032" algn="l">
              <a:buClr>
                <a:srgbClr val="2DA2BF"/>
              </a:buClr>
              <a:buFont typeface="Wingdings 3"/>
              <a:buChar char=""/>
            </a:pPr>
            <a:r>
              <a:rPr lang="en-US" dirty="0">
                <a:solidFill>
                  <a:prstClr val="black"/>
                </a:solidFill>
              </a:rPr>
              <a:t>Cancel boundary event: </a:t>
            </a:r>
          </a:p>
          <a:p>
            <a:pPr marL="621792" lvl="1" indent="-228600" algn="l">
              <a:buClr>
                <a:srgbClr val="2DA2BF"/>
              </a:buClr>
              <a:buFont typeface="Verdana"/>
              <a:buChar char="◦"/>
            </a:pPr>
            <a:r>
              <a:rPr lang="en-US" dirty="0">
                <a:solidFill>
                  <a:prstClr val="black"/>
                </a:solidFill>
              </a:rPr>
              <a:t>cancels the transaction and </a:t>
            </a:r>
          </a:p>
          <a:p>
            <a:pPr marL="621792" lvl="1" indent="-228600" algn="l">
              <a:buClr>
                <a:srgbClr val="2DA2BF"/>
              </a:buClr>
              <a:buFont typeface="Verdana"/>
              <a:buChar char="◦"/>
            </a:pPr>
            <a:r>
              <a:rPr lang="en-US" dirty="0">
                <a:solidFill>
                  <a:prstClr val="black"/>
                </a:solidFill>
              </a:rPr>
              <a:t>triggers compensation</a:t>
            </a:r>
            <a:r>
              <a:rPr lang="en-US" dirty="0" smtClean="0">
                <a:solidFill>
                  <a:prstClr val="black"/>
                </a:solidFill>
              </a:rPr>
              <a:t>.</a:t>
            </a:r>
          </a:p>
          <a:p>
            <a:pPr marL="621792" lvl="1" indent="-228600" algn="l">
              <a:buClr>
                <a:srgbClr val="2DA2BF"/>
              </a:buClr>
              <a:buFont typeface="Verdana"/>
              <a:buChar char="◦"/>
            </a:pPr>
            <a:endParaRPr lang="en-US" dirty="0">
              <a:solidFill>
                <a:prstClr val="black"/>
              </a:solidFill>
            </a:endParaRPr>
          </a:p>
        </p:txBody>
      </p:sp>
    </p:spTree>
    <p:extLst>
      <p:ext uri="{BB962C8B-B14F-4D97-AF65-F5344CB8AC3E}">
        <p14:creationId xmlns:p14="http://schemas.microsoft.com/office/powerpoint/2010/main" val="35334205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8640"/>
            <a:ext cx="7772400" cy="2045785"/>
          </a:xfrm>
        </p:spPr>
        <p:txBody>
          <a:bodyPr anchor="t">
            <a:normAutofit/>
          </a:bodyPr>
          <a:lstStyle/>
          <a:p>
            <a:pPr algn="ctr"/>
            <a:r>
              <a:rPr lang="en-US" sz="4000" dirty="0" smtClean="0"/>
              <a:t>Compensation throw Event</a:t>
            </a:r>
            <a:endParaRPr lang="en-IN" sz="4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9074"/>
            <a:ext cx="8568951" cy="51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7473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8640"/>
            <a:ext cx="7772400" cy="2045785"/>
          </a:xfrm>
        </p:spPr>
        <p:txBody>
          <a:bodyPr anchor="t">
            <a:normAutofit/>
          </a:bodyPr>
          <a:lstStyle/>
          <a:p>
            <a:pPr algn="ctr"/>
            <a:r>
              <a:rPr lang="en-US" sz="4000" dirty="0" smtClean="0"/>
              <a:t>Compensation start </a:t>
            </a:r>
            <a:r>
              <a:rPr lang="en-US" sz="4000" dirty="0"/>
              <a:t>Event</a:t>
            </a:r>
            <a:endParaRPr lang="en-IN"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28849"/>
            <a:ext cx="8352928" cy="551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4887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8640"/>
            <a:ext cx="7772400" cy="2045785"/>
          </a:xfrm>
        </p:spPr>
        <p:txBody>
          <a:bodyPr anchor="t">
            <a:normAutofit/>
          </a:bodyPr>
          <a:lstStyle/>
          <a:p>
            <a:pPr algn="ctr"/>
            <a:r>
              <a:rPr lang="en-US" sz="4400" dirty="0"/>
              <a:t>Cancel and Compensation Event</a:t>
            </a:r>
            <a:endParaRPr lang="en-IN" sz="4400" dirty="0"/>
          </a:p>
        </p:txBody>
      </p:sp>
      <p:sp>
        <p:nvSpPr>
          <p:cNvPr id="5" name="Subtitle 4"/>
          <p:cNvSpPr>
            <a:spLocks noGrp="1"/>
          </p:cNvSpPr>
          <p:nvPr>
            <p:ph type="subTitle" idx="1"/>
          </p:nvPr>
        </p:nvSpPr>
        <p:spPr>
          <a:xfrm>
            <a:off x="685800" y="1700808"/>
            <a:ext cx="8278688" cy="4176464"/>
          </a:xfrm>
        </p:spPr>
        <p:txBody>
          <a:bodyPr>
            <a:normAutofit fontScale="92500" lnSpcReduction="20000"/>
          </a:bodyPr>
          <a:lstStyle/>
          <a:p>
            <a:pPr marL="365760" marR="0" lvl="0" indent="-256032" algn="l">
              <a:buClr>
                <a:srgbClr val="2DA2BF"/>
              </a:buClr>
              <a:buFont typeface="Wingdings 3"/>
              <a:buChar char=""/>
            </a:pPr>
            <a:r>
              <a:rPr lang="en-US" sz="2400" dirty="0">
                <a:solidFill>
                  <a:prstClr val="black"/>
                </a:solidFill>
              </a:rPr>
              <a:t>Cancel End </a:t>
            </a:r>
            <a:r>
              <a:rPr lang="en-US" sz="2400" dirty="0" smtClean="0">
                <a:solidFill>
                  <a:prstClr val="black"/>
                </a:solidFill>
              </a:rPr>
              <a:t>Event</a:t>
            </a:r>
          </a:p>
          <a:p>
            <a:pPr marL="822960" lvl="1" indent="-256032" algn="l">
              <a:buClr>
                <a:srgbClr val="2DA2BF"/>
              </a:buClr>
              <a:buFont typeface="Wingdings 3"/>
              <a:buChar char=""/>
            </a:pPr>
            <a:r>
              <a:rPr lang="en-US" sz="2000" dirty="0"/>
              <a:t>The cancel end event can only be used in combination with a </a:t>
            </a:r>
            <a:r>
              <a:rPr lang="en-US" sz="2000" dirty="0">
                <a:hlinkClick r:id="rId2"/>
              </a:rPr>
              <a:t>transaction </a:t>
            </a:r>
            <a:r>
              <a:rPr lang="en-US" sz="2000" dirty="0" err="1">
                <a:hlinkClick r:id="rId2"/>
              </a:rPr>
              <a:t>subprocess</a:t>
            </a:r>
            <a:r>
              <a:rPr lang="en-US" sz="2000" dirty="0"/>
              <a:t>. </a:t>
            </a:r>
            <a:endParaRPr lang="en-US" sz="2000" dirty="0" smtClean="0"/>
          </a:p>
          <a:p>
            <a:pPr marL="822960" lvl="1" indent="-256032" algn="l">
              <a:buClr>
                <a:srgbClr val="2DA2BF"/>
              </a:buClr>
              <a:buFont typeface="Wingdings 3"/>
              <a:buChar char=""/>
            </a:pPr>
            <a:endParaRPr lang="en-US" sz="2000" dirty="0">
              <a:solidFill>
                <a:prstClr val="black"/>
              </a:solidFill>
            </a:endParaRPr>
          </a:p>
          <a:p>
            <a:pPr marL="365760" marR="0" indent="-256032" algn="l">
              <a:buClr>
                <a:srgbClr val="2DA2BF"/>
              </a:buClr>
              <a:buFont typeface="Wingdings 3"/>
              <a:buChar char=""/>
            </a:pPr>
            <a:r>
              <a:rPr lang="en-IN" sz="2400" dirty="0"/>
              <a:t>Cancel Boundary </a:t>
            </a:r>
            <a:r>
              <a:rPr lang="en-IN" sz="2400" dirty="0" smtClean="0"/>
              <a:t>Event</a:t>
            </a:r>
          </a:p>
          <a:p>
            <a:pPr marL="822960" lvl="1" indent="-256032" algn="l">
              <a:buClr>
                <a:srgbClr val="2DA2BF"/>
              </a:buClr>
              <a:buFont typeface="Wingdings 3"/>
              <a:buChar char=""/>
            </a:pPr>
            <a:r>
              <a:rPr lang="en-US" sz="2000" dirty="0"/>
              <a:t>An attached intermediate catching </a:t>
            </a:r>
            <a:r>
              <a:rPr lang="en-US" sz="2000" dirty="0" smtClean="0"/>
              <a:t>cancel </a:t>
            </a:r>
            <a:r>
              <a:rPr lang="en-US" sz="2000" dirty="0"/>
              <a:t>boundary event, is triggered when a transaction is canceled</a:t>
            </a:r>
            <a:r>
              <a:rPr lang="en-US" sz="2000" dirty="0" smtClean="0"/>
              <a:t>.</a:t>
            </a:r>
          </a:p>
          <a:p>
            <a:pPr marL="822960" lvl="1" indent="-256032" algn="l">
              <a:buClr>
                <a:srgbClr val="2DA2BF"/>
              </a:buClr>
              <a:buFont typeface="Wingdings 3"/>
              <a:buChar char=""/>
            </a:pPr>
            <a:endParaRPr lang="en-IN" sz="2000" dirty="0"/>
          </a:p>
          <a:p>
            <a:pPr marL="365760" marR="0" indent="-256032" algn="l">
              <a:buClr>
                <a:srgbClr val="2DA2BF"/>
              </a:buClr>
              <a:buFont typeface="Wingdings 3"/>
              <a:buChar char=""/>
            </a:pPr>
            <a:r>
              <a:rPr lang="en-IN" sz="2400" dirty="0"/>
              <a:t>Compensation Boundary </a:t>
            </a:r>
            <a:r>
              <a:rPr lang="en-IN" sz="2400" dirty="0" smtClean="0"/>
              <a:t>Event</a:t>
            </a:r>
          </a:p>
          <a:p>
            <a:pPr marL="822960" lvl="1" indent="-256032" algn="l">
              <a:buClr>
                <a:srgbClr val="2DA2BF"/>
              </a:buClr>
              <a:buFont typeface="Wingdings 3"/>
              <a:buChar char=""/>
            </a:pPr>
            <a:r>
              <a:rPr lang="en-US" sz="2000" dirty="0"/>
              <a:t>An attached intermediate catching compensation boundary event, can be used to attach a compensation handler to an activity or an embedded </a:t>
            </a:r>
            <a:r>
              <a:rPr lang="en-US" sz="2000" dirty="0" err="1"/>
              <a:t>subprocess</a:t>
            </a:r>
            <a:r>
              <a:rPr lang="en-US" sz="2000" dirty="0"/>
              <a:t>.</a:t>
            </a:r>
            <a:endParaRPr lang="en-IN" sz="2000" dirty="0"/>
          </a:p>
          <a:p>
            <a:pPr marL="365760" marR="0" indent="-256032" algn="l">
              <a:buClr>
                <a:srgbClr val="2DA2BF"/>
              </a:buClr>
              <a:buFont typeface="Wingdings 3"/>
              <a:buChar char=""/>
            </a:pPr>
            <a:endParaRPr lang="en-IN" sz="2400" dirty="0" smtClean="0"/>
          </a:p>
          <a:p>
            <a:pPr marL="365760" marR="0" indent="-256032" algn="l">
              <a:buClr>
                <a:srgbClr val="2DA2BF"/>
              </a:buClr>
              <a:buFont typeface="Wingdings 3"/>
              <a:buChar char=""/>
            </a:pPr>
            <a:r>
              <a:rPr lang="en-IN" sz="2400" dirty="0" smtClean="0"/>
              <a:t>Transaction Sub Process</a:t>
            </a:r>
          </a:p>
        </p:txBody>
      </p:sp>
    </p:spTree>
    <p:extLst>
      <p:ext uri="{BB962C8B-B14F-4D97-AF65-F5344CB8AC3E}">
        <p14:creationId xmlns:p14="http://schemas.microsoft.com/office/powerpoint/2010/main" val="20758724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More Tasks</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smtClean="0"/>
              <a:t>Send Task</a:t>
            </a:r>
          </a:p>
          <a:p>
            <a:pPr marL="342900" indent="-342900" algn="l">
              <a:buFont typeface="Wingdings" pitchFamily="2" charset="2"/>
              <a:buChar char="ü"/>
            </a:pPr>
            <a:endParaRPr lang="en-IN" sz="2000" dirty="0"/>
          </a:p>
          <a:p>
            <a:pPr marL="342900" indent="-342900" algn="l">
              <a:buFont typeface="Wingdings" pitchFamily="2" charset="2"/>
              <a:buChar char="ü"/>
            </a:pPr>
            <a:r>
              <a:rPr lang="en-IN" sz="2000" dirty="0"/>
              <a:t>Receive </a:t>
            </a:r>
            <a:r>
              <a:rPr lang="en-IN" sz="2000" dirty="0" smtClean="0"/>
              <a:t>Task</a:t>
            </a:r>
          </a:p>
          <a:p>
            <a:pPr marL="342900" indent="-342900" algn="l">
              <a:buFont typeface="Wingdings" pitchFamily="2" charset="2"/>
              <a:buChar char="ü"/>
            </a:pPr>
            <a:endParaRPr lang="en-IN" sz="2000" dirty="0"/>
          </a:p>
          <a:p>
            <a:pPr marL="342900" indent="-342900" algn="l">
              <a:buFont typeface="Wingdings" pitchFamily="2" charset="2"/>
              <a:buChar char="ü"/>
            </a:pPr>
            <a:r>
              <a:rPr lang="en-IN" sz="2000" dirty="0"/>
              <a:t>Manual Task</a:t>
            </a:r>
          </a:p>
          <a:p>
            <a:pPr marL="342900" indent="-342900" algn="l">
              <a:buFont typeface="Wingdings" pitchFamily="2" charset="2"/>
              <a:buChar char="ü"/>
            </a:pPr>
            <a:endParaRPr lang="en-IN" sz="2000" dirty="0"/>
          </a:p>
          <a:p>
            <a:pPr marL="342900" indent="-342900" algn="l">
              <a:buFont typeface="Wingdings" pitchFamily="2" charset="2"/>
              <a:buChar char="ü"/>
            </a:pPr>
            <a:endParaRPr lang="en-IN" sz="2000" dirty="0" smtClean="0"/>
          </a:p>
          <a:p>
            <a:pPr marL="342900" indent="-342900" algn="l">
              <a:buFont typeface="Wingdings" pitchFamily="2" charset="2"/>
              <a:buChar char="ü"/>
            </a:pPr>
            <a:endParaRPr lang="en-IN" sz="2000" dirty="0" smtClean="0"/>
          </a:p>
        </p:txBody>
      </p:sp>
    </p:spTree>
    <p:extLst>
      <p:ext uri="{BB962C8B-B14F-4D97-AF65-F5344CB8AC3E}">
        <p14:creationId xmlns:p14="http://schemas.microsoft.com/office/powerpoint/2010/main" val="3867532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Send Tasks</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It’s a visual indication of what the execution is doing. </a:t>
            </a:r>
            <a:endParaRPr lang="en-US" sz="2000" dirty="0" smtClean="0"/>
          </a:p>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When we’re </a:t>
            </a:r>
            <a:r>
              <a:rPr lang="en-US" sz="2000" dirty="0"/>
              <a:t>creating a message or making a call to an external system use a message task. </a:t>
            </a:r>
            <a:endParaRPr lang="en-US" sz="2000" dirty="0" smtClean="0"/>
          </a:p>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When we’re </a:t>
            </a:r>
            <a:r>
              <a:rPr lang="en-US" sz="2000" dirty="0"/>
              <a:t>just calculating something then use a service task</a:t>
            </a:r>
            <a:r>
              <a:rPr lang="en-US" sz="2000" dirty="0" smtClean="0"/>
              <a:t>.</a:t>
            </a:r>
          </a:p>
          <a:p>
            <a:pPr marL="342900" indent="-342900" algn="l">
              <a:buFont typeface="Wingdings" pitchFamily="2" charset="2"/>
              <a:buChar char="ü"/>
            </a:pPr>
            <a:endParaRPr lang="en-US" sz="2000" dirty="0" smtClean="0"/>
          </a:p>
          <a:p>
            <a:pPr marL="342900" indent="-342900" algn="l">
              <a:buFont typeface="Wingdings" pitchFamily="2" charset="2"/>
              <a:buChar char="ü"/>
            </a:pPr>
            <a:r>
              <a:rPr lang="en-US" sz="2000" dirty="0" smtClean="0"/>
              <a:t>It </a:t>
            </a:r>
            <a:r>
              <a:rPr lang="en-US" sz="2000" dirty="0"/>
              <a:t>helps operators understand what the system might be doing</a:t>
            </a:r>
            <a:endParaRPr lang="en-IN" sz="2000" dirty="0" smtClean="0"/>
          </a:p>
        </p:txBody>
      </p:sp>
    </p:spTree>
    <p:extLst>
      <p:ext uri="{BB962C8B-B14F-4D97-AF65-F5344CB8AC3E}">
        <p14:creationId xmlns:p14="http://schemas.microsoft.com/office/powerpoint/2010/main" val="2105323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err="1"/>
              <a:t>Camunda</a:t>
            </a:r>
            <a:r>
              <a:rPr lang="en-US" sz="4400" dirty="0"/>
              <a:t> BPMN</a:t>
            </a:r>
            <a:endParaRPr lang="en-IN" sz="4400" dirty="0"/>
          </a:p>
        </p:txBody>
      </p:sp>
      <p:sp>
        <p:nvSpPr>
          <p:cNvPr id="5" name="Subtitle 4"/>
          <p:cNvSpPr>
            <a:spLocks noGrp="1"/>
          </p:cNvSpPr>
          <p:nvPr>
            <p:ph type="subTitle" idx="1"/>
          </p:nvPr>
        </p:nvSpPr>
        <p:spPr>
          <a:xfrm>
            <a:off x="685800" y="1916832"/>
            <a:ext cx="8278688" cy="3542551"/>
          </a:xfrm>
        </p:spPr>
        <p:txBody>
          <a:bodyPr>
            <a:normAutofit/>
          </a:bodyPr>
          <a:lstStyle/>
          <a:p>
            <a:pPr marL="342900" indent="-342900" algn="just">
              <a:buFont typeface="Wingdings" pitchFamily="2" charset="2"/>
              <a:buChar char="ü"/>
            </a:pPr>
            <a:r>
              <a:rPr lang="en-US" sz="2000" dirty="0"/>
              <a:t>Camunda core is a Native BPMN 2.0 process engine that runs inside JVM.</a:t>
            </a:r>
          </a:p>
          <a:p>
            <a:pPr marL="342900" indent="-342900" algn="just">
              <a:buFont typeface="Wingdings" pitchFamily="2" charset="2"/>
              <a:buChar char="ü"/>
            </a:pPr>
            <a:r>
              <a:rPr lang="en-US" sz="2000" dirty="0"/>
              <a:t>Light-weight, open source</a:t>
            </a:r>
          </a:p>
          <a:p>
            <a:pPr marL="342900" indent="-342900" algn="just">
              <a:buFont typeface="Wingdings" pitchFamily="2" charset="2"/>
              <a:buChar char="ü"/>
            </a:pPr>
            <a:r>
              <a:rPr lang="en-US" sz="2000" dirty="0"/>
              <a:t>It is Java based framework but support other scripts and languages.</a:t>
            </a:r>
          </a:p>
          <a:p>
            <a:pPr marL="342900" indent="-342900" algn="just">
              <a:buFont typeface="Wingdings" pitchFamily="2" charset="2"/>
              <a:buChar char="ü"/>
            </a:pPr>
            <a:r>
              <a:rPr lang="en-US" sz="2000" dirty="0"/>
              <a:t>Camunda can be used as standalone process engine server or embedded inside Java App</a:t>
            </a:r>
          </a:p>
          <a:p>
            <a:pPr marL="342900" indent="-342900" algn="just">
              <a:buFont typeface="Wingdings" pitchFamily="2" charset="2"/>
              <a:buChar char="ü"/>
            </a:pPr>
            <a:r>
              <a:rPr lang="en-US" sz="2000" dirty="0"/>
              <a:t>Camunda supports Spring framework, </a:t>
            </a:r>
            <a:r>
              <a:rPr lang="en-US" sz="2000" dirty="0" err="1"/>
              <a:t>microservices</a:t>
            </a:r>
            <a:endParaRPr lang="en-US" sz="2000" dirty="0"/>
          </a:p>
          <a:p>
            <a:pPr marL="342900" indent="-342900" algn="just">
              <a:buFont typeface="Wingdings" pitchFamily="2" charset="2"/>
              <a:buChar char="ü"/>
            </a:pPr>
            <a:r>
              <a:rPr lang="en-US" sz="2000" dirty="0"/>
              <a:t>It also provide and supports REST </a:t>
            </a:r>
            <a:r>
              <a:rPr lang="en-US" sz="2000" dirty="0" err="1"/>
              <a:t>Api</a:t>
            </a:r>
            <a:r>
              <a:rPr lang="en-US" sz="2000" dirty="0"/>
              <a:t>.</a:t>
            </a:r>
          </a:p>
        </p:txBody>
      </p:sp>
    </p:spTree>
    <p:extLst>
      <p:ext uri="{BB962C8B-B14F-4D97-AF65-F5344CB8AC3E}">
        <p14:creationId xmlns:p14="http://schemas.microsoft.com/office/powerpoint/2010/main" val="19803358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sz="4000" b="0" dirty="0">
                <a:effectLst/>
              </a:rPr>
              <a:t>Receive </a:t>
            </a:r>
            <a:r>
              <a:rPr lang="en-IN" sz="4000" b="0" dirty="0" smtClean="0">
                <a:effectLst/>
              </a:rPr>
              <a:t>Task</a:t>
            </a:r>
            <a:endParaRPr lang="en-IN" sz="40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a:t>A Receive Task is a simple task that waits for the arrival of a certain message.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When </a:t>
            </a:r>
            <a:r>
              <a:rPr lang="en-US" sz="2000" dirty="0"/>
              <a:t>the process execution arrives at a Receive Task, the process state is committed to the persistence storage.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This </a:t>
            </a:r>
            <a:r>
              <a:rPr lang="en-US" sz="2000" dirty="0"/>
              <a:t>means that the process will stay in this wait state until a specific message is received by the engine, which triggers continuation of the process beyond the Receive Task.</a:t>
            </a:r>
          </a:p>
          <a:p>
            <a:pPr marL="342900" indent="-342900" algn="l">
              <a:buFont typeface="Wingdings" pitchFamily="2" charset="2"/>
              <a:buChar char="ü"/>
            </a:pPr>
            <a:endParaRPr lang="en-US" sz="2000" dirty="0"/>
          </a:p>
          <a:p>
            <a:pPr marL="342900" indent="-342900" algn="l">
              <a:buFont typeface="Wingdings" pitchFamily="2" charset="2"/>
              <a:buChar char="ü"/>
            </a:pPr>
            <a:endParaRPr lang="en-IN" sz="2000" dirty="0" smtClean="0"/>
          </a:p>
        </p:txBody>
      </p:sp>
    </p:spTree>
    <p:extLst>
      <p:ext uri="{BB962C8B-B14F-4D97-AF65-F5344CB8AC3E}">
        <p14:creationId xmlns:p14="http://schemas.microsoft.com/office/powerpoint/2010/main" val="1405950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sz="4000" b="0" dirty="0" smtClean="0">
                <a:effectLst/>
              </a:rPr>
              <a:t>Manual Task</a:t>
            </a:r>
            <a:endParaRPr lang="en-IN" sz="4000" dirty="0"/>
          </a:p>
        </p:txBody>
      </p:sp>
      <p:sp>
        <p:nvSpPr>
          <p:cNvPr id="5" name="Subtitle 4"/>
          <p:cNvSpPr>
            <a:spLocks noGrp="1"/>
          </p:cNvSpPr>
          <p:nvPr>
            <p:ph type="subTitle" idx="1"/>
          </p:nvPr>
        </p:nvSpPr>
        <p:spPr>
          <a:xfrm>
            <a:off x="685800" y="2190705"/>
            <a:ext cx="8278688" cy="3038495"/>
          </a:xfrm>
        </p:spPr>
        <p:txBody>
          <a:bodyPr>
            <a:normAutofit lnSpcReduction="10000"/>
          </a:bodyPr>
          <a:lstStyle/>
          <a:p>
            <a:pPr marL="342900" indent="-342900" algn="l">
              <a:buFont typeface="Wingdings" pitchFamily="2" charset="2"/>
              <a:buChar char="ü"/>
            </a:pPr>
            <a:r>
              <a:rPr lang="en-US" sz="2000" dirty="0"/>
              <a:t>A Manual Task defines a task that is external to the BPM engine.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It </a:t>
            </a:r>
            <a:r>
              <a:rPr lang="en-US" sz="2000" dirty="0"/>
              <a:t>is used to model work that is done by somebody who the engine does not need to know of and that has no known system or UI interface. </a:t>
            </a:r>
            <a:endParaRPr lang="en-US" sz="2000" dirty="0" smtClean="0"/>
          </a:p>
          <a:p>
            <a:pPr marL="342900" indent="-342900" algn="l">
              <a:buFont typeface="Wingdings" pitchFamily="2" charset="2"/>
              <a:buChar char="ü"/>
            </a:pPr>
            <a:endParaRPr lang="en-US" sz="2000" dirty="0"/>
          </a:p>
          <a:p>
            <a:pPr marL="342900" indent="-342900" algn="l">
              <a:buFont typeface="Wingdings" pitchFamily="2" charset="2"/>
              <a:buChar char="ü"/>
            </a:pPr>
            <a:r>
              <a:rPr lang="en-US" sz="2000" dirty="0" smtClean="0"/>
              <a:t>For </a:t>
            </a:r>
            <a:r>
              <a:rPr lang="en-US" sz="2000" dirty="0"/>
              <a:t>the engine, a manual task is handled as a pass-through activity, automatically continuing the process when the process execution arrives at it.</a:t>
            </a:r>
            <a:endParaRPr lang="en-IN" sz="2000" dirty="0" smtClean="0"/>
          </a:p>
        </p:txBody>
      </p:sp>
    </p:spTree>
    <p:extLst>
      <p:ext uri="{BB962C8B-B14F-4D97-AF65-F5344CB8AC3E}">
        <p14:creationId xmlns:p14="http://schemas.microsoft.com/office/powerpoint/2010/main" val="11023368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IN" dirty="0" smtClean="0"/>
              <a:t>Topic </a:t>
            </a:r>
            <a:r>
              <a:rPr lang="en-IN" dirty="0"/>
              <a:t>– </a:t>
            </a:r>
            <a:r>
              <a:rPr lang="en-IN" dirty="0" smtClean="0"/>
              <a:t>6</a:t>
            </a:r>
            <a:r>
              <a:rPr lang="en-IN" dirty="0"/>
              <a:t/>
            </a:r>
            <a:br>
              <a:rPr lang="en-IN" dirty="0"/>
            </a:br>
            <a:r>
              <a:rPr lang="en-IN" sz="2700" dirty="0" smtClean="0"/>
              <a:t>(Camunda </a:t>
            </a:r>
            <a:r>
              <a:rPr lang="en-IN" sz="2700" dirty="0"/>
              <a:t>Tasks)</a:t>
            </a:r>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IN" sz="2000" dirty="0" smtClean="0"/>
              <a:t>Spin</a:t>
            </a:r>
            <a:endParaRPr lang="en-IN" sz="2000" dirty="0"/>
          </a:p>
          <a:p>
            <a:pPr marL="342900" indent="-342900" algn="l">
              <a:buFont typeface="Wingdings" pitchFamily="2" charset="2"/>
              <a:buChar char="ü"/>
            </a:pPr>
            <a:r>
              <a:rPr lang="en-IN" sz="2000" dirty="0" smtClean="0"/>
              <a:t>Call </a:t>
            </a:r>
            <a:r>
              <a:rPr lang="en-IN" sz="2000" dirty="0"/>
              <a:t>Activity</a:t>
            </a:r>
          </a:p>
          <a:p>
            <a:pPr marL="342900" indent="-342900" algn="l">
              <a:buFont typeface="Wingdings" pitchFamily="2" charset="2"/>
              <a:buChar char="ü"/>
            </a:pPr>
            <a:r>
              <a:rPr lang="en-IN" sz="2000" dirty="0" smtClean="0"/>
              <a:t>Embedded </a:t>
            </a:r>
            <a:r>
              <a:rPr lang="en-IN" sz="2000" dirty="0"/>
              <a:t>and Event-based </a:t>
            </a:r>
            <a:r>
              <a:rPr lang="en-IN" sz="2000" dirty="0" err="1"/>
              <a:t>Subprocess</a:t>
            </a:r>
            <a:endParaRPr lang="en-IN" sz="2000" dirty="0"/>
          </a:p>
          <a:p>
            <a:pPr marL="342900" indent="-342900" algn="l">
              <a:buFont typeface="Wingdings" pitchFamily="2" charset="2"/>
              <a:buChar char="ü"/>
            </a:pPr>
            <a:r>
              <a:rPr lang="en-IN" sz="2000" dirty="0" smtClean="0"/>
              <a:t>Business </a:t>
            </a:r>
            <a:r>
              <a:rPr lang="en-IN" sz="2000" dirty="0"/>
              <a:t>Rule Task</a:t>
            </a:r>
          </a:p>
          <a:p>
            <a:pPr marL="342900" indent="-342900" algn="l">
              <a:buFont typeface="Wingdings" pitchFamily="2" charset="2"/>
              <a:buChar char="ü"/>
            </a:pPr>
            <a:r>
              <a:rPr lang="en-IN" sz="2000" dirty="0" smtClean="0"/>
              <a:t>DMN </a:t>
            </a:r>
            <a:r>
              <a:rPr lang="en-IN" sz="2000" dirty="0"/>
              <a:t>Business Rule Task &amp; DMN Hit Policy Module</a:t>
            </a:r>
            <a:endParaRPr lang="en-IN" sz="2000" dirty="0" smtClean="0"/>
          </a:p>
        </p:txBody>
      </p:sp>
    </p:spTree>
    <p:extLst>
      <p:ext uri="{BB962C8B-B14F-4D97-AF65-F5344CB8AC3E}">
        <p14:creationId xmlns:p14="http://schemas.microsoft.com/office/powerpoint/2010/main" val="2703529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err="1" smtClean="0"/>
              <a:t>Subprocess</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2000" dirty="0" smtClean="0"/>
              <a:t>Divide </a:t>
            </a:r>
            <a:r>
              <a:rPr lang="en-US" sz="2000" dirty="0"/>
              <a:t>a process into multiple small processes.</a:t>
            </a:r>
          </a:p>
          <a:p>
            <a:pPr marL="342900" indent="-342900" algn="l">
              <a:buFont typeface="Wingdings" pitchFamily="2" charset="2"/>
              <a:buChar char="ü"/>
            </a:pPr>
            <a:r>
              <a:rPr lang="en-US" sz="2000" dirty="0" err="1"/>
              <a:t>Subprocess</a:t>
            </a:r>
            <a:r>
              <a:rPr lang="en-US" sz="2000" dirty="0"/>
              <a:t> gives re-usability.</a:t>
            </a:r>
          </a:p>
          <a:p>
            <a:pPr marL="342900" indent="-342900" algn="l">
              <a:buFont typeface="Wingdings" pitchFamily="2" charset="2"/>
              <a:buChar char="ü"/>
            </a:pPr>
            <a:r>
              <a:rPr lang="en-US" sz="2000" dirty="0" err="1"/>
              <a:t>Subprocess</a:t>
            </a:r>
            <a:r>
              <a:rPr lang="en-US" sz="2000" dirty="0"/>
              <a:t> is a part of main process.</a:t>
            </a:r>
          </a:p>
          <a:p>
            <a:pPr marL="342900" indent="-342900" algn="l">
              <a:buFont typeface="Wingdings" pitchFamily="2" charset="2"/>
              <a:buChar char="ü"/>
            </a:pPr>
            <a:r>
              <a:rPr lang="en-US" sz="2000" dirty="0" err="1"/>
              <a:t>Subprocess</a:t>
            </a:r>
            <a:r>
              <a:rPr lang="en-US" sz="2000" dirty="0"/>
              <a:t> can be defined as:</a:t>
            </a:r>
          </a:p>
          <a:p>
            <a:pPr marL="800100" lvl="1" indent="-342900" algn="l">
              <a:buFont typeface="Wingdings" pitchFamily="2" charset="2"/>
              <a:buChar char="ü"/>
            </a:pPr>
            <a:r>
              <a:rPr lang="en-US" sz="1600" dirty="0"/>
              <a:t>Call activity</a:t>
            </a:r>
          </a:p>
          <a:p>
            <a:pPr marL="800100" lvl="1" indent="-342900" algn="l">
              <a:buFont typeface="Wingdings" pitchFamily="2" charset="2"/>
              <a:buChar char="ü"/>
            </a:pPr>
            <a:r>
              <a:rPr lang="en-US" sz="1600" dirty="0"/>
              <a:t>Event </a:t>
            </a:r>
            <a:r>
              <a:rPr lang="en-US" sz="1600" dirty="0" err="1"/>
              <a:t>subprocess</a:t>
            </a:r>
            <a:endParaRPr lang="en-US" sz="1600" dirty="0"/>
          </a:p>
          <a:p>
            <a:pPr marL="800100" lvl="1" indent="-342900" algn="l">
              <a:buFont typeface="Wingdings" pitchFamily="2" charset="2"/>
              <a:buChar char="ü"/>
            </a:pPr>
            <a:r>
              <a:rPr lang="en-US" sz="1600" dirty="0" err="1"/>
              <a:t>Embeded</a:t>
            </a:r>
            <a:r>
              <a:rPr lang="en-US" sz="1600" dirty="0"/>
              <a:t> Sub process</a:t>
            </a:r>
          </a:p>
          <a:p>
            <a:pPr marL="800100" lvl="1" indent="-342900" algn="l">
              <a:buFont typeface="Wingdings" pitchFamily="2" charset="2"/>
              <a:buChar char="ü"/>
            </a:pPr>
            <a:r>
              <a:rPr lang="en-US" sz="1600" dirty="0"/>
              <a:t>Transaction </a:t>
            </a:r>
            <a:r>
              <a:rPr lang="en-US" sz="1600" dirty="0" err="1"/>
              <a:t>subprocess</a:t>
            </a:r>
            <a:endParaRPr lang="en-US" sz="1600" dirty="0"/>
          </a:p>
          <a:p>
            <a:pPr marL="342900" indent="-342900" algn="l">
              <a:buFont typeface="Wingdings" pitchFamily="2" charset="2"/>
              <a:buChar char="ü"/>
            </a:pPr>
            <a:endParaRPr lang="en-US" sz="2000" dirty="0"/>
          </a:p>
        </p:txBody>
      </p:sp>
    </p:spTree>
    <p:extLst>
      <p:ext uri="{BB962C8B-B14F-4D97-AF65-F5344CB8AC3E}">
        <p14:creationId xmlns:p14="http://schemas.microsoft.com/office/powerpoint/2010/main" val="42749870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smtClean="0"/>
              <a:t>Call Activity</a:t>
            </a:r>
            <a:endParaRPr lang="en-IN" sz="2700" dirty="0"/>
          </a:p>
        </p:txBody>
      </p:sp>
      <p:sp>
        <p:nvSpPr>
          <p:cNvPr id="5" name="Subtitle 4"/>
          <p:cNvSpPr>
            <a:spLocks noGrp="1"/>
          </p:cNvSpPr>
          <p:nvPr>
            <p:ph type="subTitle" idx="1"/>
          </p:nvPr>
        </p:nvSpPr>
        <p:spPr>
          <a:xfrm>
            <a:off x="539552" y="1412777"/>
            <a:ext cx="8424936" cy="4320480"/>
          </a:xfrm>
        </p:spPr>
        <p:txBody>
          <a:bodyPr>
            <a:normAutofit/>
          </a:bodyPr>
          <a:lstStyle/>
          <a:p>
            <a:pPr marL="342900" indent="-342900" algn="l">
              <a:buFont typeface="Wingdings" pitchFamily="2" charset="2"/>
              <a:buChar char="ü"/>
            </a:pPr>
            <a:r>
              <a:rPr lang="en-US" sz="1800" dirty="0" smtClean="0">
                <a:solidFill>
                  <a:srgbClr val="555555"/>
                </a:solidFill>
              </a:rPr>
              <a:t>Call </a:t>
            </a:r>
            <a:r>
              <a:rPr lang="en-US" sz="1800" dirty="0">
                <a:solidFill>
                  <a:srgbClr val="555555"/>
                </a:solidFill>
              </a:rPr>
              <a:t>activity references a process that is external to the process definition, whereas the </a:t>
            </a:r>
            <a:r>
              <a:rPr lang="en-US" sz="1800" dirty="0" err="1">
                <a:solidFill>
                  <a:srgbClr val="555555"/>
                </a:solidFill>
              </a:rPr>
              <a:t>subprocess</a:t>
            </a:r>
            <a:r>
              <a:rPr lang="en-US" sz="1800" dirty="0">
                <a:solidFill>
                  <a:srgbClr val="555555"/>
                </a:solidFill>
              </a:rPr>
              <a:t> is embedded within the original process definition. </a:t>
            </a:r>
            <a:endParaRPr lang="en-US" sz="1800" dirty="0" smtClean="0">
              <a:solidFill>
                <a:srgbClr val="555555"/>
              </a:solidFill>
            </a:endParaRPr>
          </a:p>
          <a:p>
            <a:pPr marL="342900" indent="-342900" algn="l">
              <a:buFont typeface="Wingdings" pitchFamily="2" charset="2"/>
              <a:buChar char="ü"/>
            </a:pPr>
            <a:endParaRPr lang="en-US" sz="1800" dirty="0" smtClean="0">
              <a:solidFill>
                <a:srgbClr val="555555"/>
              </a:solidFill>
            </a:endParaRPr>
          </a:p>
          <a:p>
            <a:pPr marL="342900" indent="-342900" algn="l">
              <a:buFont typeface="Wingdings" pitchFamily="2" charset="2"/>
              <a:buChar char="ü"/>
            </a:pPr>
            <a:r>
              <a:rPr lang="en-US" sz="1800" dirty="0" smtClean="0">
                <a:solidFill>
                  <a:srgbClr val="555555"/>
                </a:solidFill>
              </a:rPr>
              <a:t>The </a:t>
            </a:r>
            <a:r>
              <a:rPr lang="en-US" sz="1800" dirty="0">
                <a:solidFill>
                  <a:srgbClr val="555555"/>
                </a:solidFill>
              </a:rPr>
              <a:t>main use case for the call activity is to have a reusable process definition that can be called from multiple other process definitions. </a:t>
            </a:r>
            <a:endParaRPr lang="en-US" sz="1800" dirty="0" smtClean="0">
              <a:solidFill>
                <a:srgbClr val="555555"/>
              </a:solidFill>
            </a:endParaRPr>
          </a:p>
          <a:p>
            <a:pPr marL="342900" indent="-342900" algn="l">
              <a:buFont typeface="Wingdings" pitchFamily="2" charset="2"/>
              <a:buChar char="ü"/>
            </a:pPr>
            <a:endParaRPr lang="en-US" sz="1800" dirty="0" smtClean="0">
              <a:solidFill>
                <a:srgbClr val="555555"/>
              </a:solidFill>
            </a:endParaRPr>
          </a:p>
          <a:p>
            <a:pPr marL="342900" indent="-342900" algn="l">
              <a:buFont typeface="Wingdings" pitchFamily="2" charset="2"/>
              <a:buChar char="ü"/>
            </a:pPr>
            <a:r>
              <a:rPr lang="en-US" sz="1800" dirty="0"/>
              <a:t>When process execution arrives at the call activity, a new process instance is created, which is used to execute the </a:t>
            </a:r>
            <a:r>
              <a:rPr lang="en-US" sz="1800" dirty="0" err="1"/>
              <a:t>subprocess</a:t>
            </a:r>
            <a:r>
              <a:rPr lang="en-US" sz="1800" dirty="0"/>
              <a:t>, potentially creating parallel child executions as within a regular process. The main process instance waits until the </a:t>
            </a:r>
            <a:r>
              <a:rPr lang="en-US" sz="1800" dirty="0" err="1"/>
              <a:t>subprocess</a:t>
            </a:r>
            <a:r>
              <a:rPr lang="en-US" sz="1800" dirty="0"/>
              <a:t> is completely ended, and continues the original process afterwards.</a:t>
            </a:r>
          </a:p>
        </p:txBody>
      </p:sp>
    </p:spTree>
    <p:extLst>
      <p:ext uri="{BB962C8B-B14F-4D97-AF65-F5344CB8AC3E}">
        <p14:creationId xmlns:p14="http://schemas.microsoft.com/office/powerpoint/2010/main" val="33781379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smtClean="0"/>
              <a:t>Call Activity</a:t>
            </a:r>
            <a:endParaRPr lang="en-IN" sz="2700" dirty="0"/>
          </a:p>
        </p:txBody>
      </p:sp>
      <p:sp>
        <p:nvSpPr>
          <p:cNvPr id="5" name="Subtitle 4"/>
          <p:cNvSpPr>
            <a:spLocks noGrp="1"/>
          </p:cNvSpPr>
          <p:nvPr>
            <p:ph type="subTitle" idx="1"/>
          </p:nvPr>
        </p:nvSpPr>
        <p:spPr>
          <a:xfrm>
            <a:off x="685800" y="2190705"/>
            <a:ext cx="8278688" cy="3542551"/>
          </a:xfrm>
        </p:spPr>
        <p:txBody>
          <a:bodyPr>
            <a:normAutofit/>
          </a:bodyPr>
          <a:lstStyle/>
          <a:p>
            <a:pPr marL="342900" indent="-342900" algn="l">
              <a:buFont typeface="Wingdings" pitchFamily="2" charset="2"/>
              <a:buChar char="ü"/>
            </a:pPr>
            <a:r>
              <a:rPr lang="en-US" sz="1400" dirty="0"/>
              <a:t>To create a </a:t>
            </a:r>
            <a:r>
              <a:rPr lang="en-US" sz="1400" dirty="0" err="1"/>
              <a:t>subprocess</a:t>
            </a:r>
            <a:r>
              <a:rPr lang="en-US" sz="1400" dirty="0"/>
              <a:t> and invoke it from other processes.</a:t>
            </a:r>
          </a:p>
          <a:p>
            <a:pPr marL="342900" indent="-342900" algn="l">
              <a:buFont typeface="Wingdings" pitchFamily="2" charset="2"/>
              <a:buChar char="ü"/>
            </a:pPr>
            <a:r>
              <a:rPr lang="en-US" sz="1400" dirty="0"/>
              <a:t>Collaborate multiple processes.</a:t>
            </a:r>
          </a:p>
          <a:p>
            <a:pPr marL="342900" indent="-342900" algn="l">
              <a:buFont typeface="Wingdings" pitchFamily="2" charset="2"/>
              <a:buChar char="ü"/>
            </a:pPr>
            <a:r>
              <a:rPr lang="en-US" sz="1400" dirty="0"/>
              <a:t>Make sure – called element: sub process id</a:t>
            </a:r>
          </a:p>
          <a:p>
            <a:pPr marL="342900" indent="-342900" algn="l">
              <a:buFont typeface="Wingdings" pitchFamily="2" charset="2"/>
              <a:buChar char="ü"/>
            </a:pPr>
            <a:r>
              <a:rPr lang="en-US" sz="1400" dirty="0"/>
              <a:t>We can create a separate file(</a:t>
            </a:r>
            <a:r>
              <a:rPr lang="en-US" sz="1400" dirty="0" err="1"/>
              <a:t>subprocess</a:t>
            </a:r>
            <a:r>
              <a:rPr lang="en-US" sz="1400" dirty="0"/>
              <a:t>), which can be called from other parent process as well.</a:t>
            </a:r>
          </a:p>
          <a:p>
            <a:pPr marL="342900" indent="-342900" algn="l">
              <a:buFont typeface="Wingdings" pitchFamily="2" charset="2"/>
              <a:buChar char="ü"/>
            </a:pPr>
            <a:endParaRPr lang="en-US" sz="1400" dirty="0"/>
          </a:p>
          <a:p>
            <a:pPr marL="342900" indent="-342900" algn="l">
              <a:buFont typeface="Wingdings" pitchFamily="2" charset="2"/>
              <a:buChar char="ü"/>
            </a:pPr>
            <a:r>
              <a:rPr lang="en-US" sz="1400" dirty="0"/>
              <a:t>&lt;</a:t>
            </a:r>
            <a:r>
              <a:rPr lang="en-US" sz="1400" dirty="0" err="1"/>
              <a:t>camunda:in</a:t>
            </a:r>
            <a:r>
              <a:rPr lang="en-US" sz="1400" dirty="0"/>
              <a:t> source="</a:t>
            </a:r>
            <a:r>
              <a:rPr lang="en-US" sz="1400" dirty="0" err="1"/>
              <a:t>someVariableInMainProcess</a:t>
            </a:r>
            <a:r>
              <a:rPr lang="en-US" sz="1400" dirty="0"/>
              <a:t>" target="</a:t>
            </a:r>
            <a:r>
              <a:rPr lang="en-US" sz="1400" dirty="0" err="1"/>
              <a:t>nameOfVariableInSubProcess</a:t>
            </a:r>
            <a:r>
              <a:rPr lang="en-US" sz="1400" dirty="0"/>
              <a:t>" /&gt;</a:t>
            </a:r>
          </a:p>
          <a:p>
            <a:pPr marL="342900" indent="-342900" algn="l">
              <a:buFont typeface="Wingdings" pitchFamily="2" charset="2"/>
              <a:buChar char="ü"/>
            </a:pPr>
            <a:r>
              <a:rPr lang="en-US" sz="1400" dirty="0"/>
              <a:t>    &lt;</a:t>
            </a:r>
            <a:r>
              <a:rPr lang="en-US" sz="1400" dirty="0" err="1"/>
              <a:t>camunda:out</a:t>
            </a:r>
            <a:r>
              <a:rPr lang="en-US" sz="1400" dirty="0"/>
              <a:t> source="</a:t>
            </a:r>
            <a:r>
              <a:rPr lang="en-US" sz="1400" dirty="0" err="1"/>
              <a:t>someVariableInSubProcss</a:t>
            </a:r>
            <a:r>
              <a:rPr lang="en-US" sz="1400" dirty="0"/>
              <a:t>" target="</a:t>
            </a:r>
            <a:r>
              <a:rPr lang="en-US" sz="1400" dirty="0" err="1"/>
              <a:t>nameOfVariableInMainProcess</a:t>
            </a:r>
            <a:r>
              <a:rPr lang="en-US" sz="1400" dirty="0"/>
              <a:t>" /&gt;</a:t>
            </a:r>
          </a:p>
        </p:txBody>
      </p:sp>
    </p:spTree>
    <p:extLst>
      <p:ext uri="{BB962C8B-B14F-4D97-AF65-F5344CB8AC3E}">
        <p14:creationId xmlns:p14="http://schemas.microsoft.com/office/powerpoint/2010/main" val="33268697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dirty="0" err="1"/>
              <a:t>Embeded</a:t>
            </a:r>
            <a:r>
              <a:rPr lang="en-US" dirty="0"/>
              <a:t> </a:t>
            </a:r>
            <a:r>
              <a:rPr lang="en-US" dirty="0" err="1"/>
              <a:t>Subprocess</a:t>
            </a:r>
            <a:endParaRPr lang="en-IN" sz="2700" dirty="0"/>
          </a:p>
        </p:txBody>
      </p:sp>
      <p:sp>
        <p:nvSpPr>
          <p:cNvPr id="5" name="Subtitle 4"/>
          <p:cNvSpPr>
            <a:spLocks noGrp="1"/>
          </p:cNvSpPr>
          <p:nvPr>
            <p:ph type="subTitle" idx="1"/>
          </p:nvPr>
        </p:nvSpPr>
        <p:spPr>
          <a:xfrm>
            <a:off x="539552" y="1340769"/>
            <a:ext cx="8424936" cy="4392488"/>
          </a:xfrm>
        </p:spPr>
        <p:txBody>
          <a:bodyPr>
            <a:normAutofit/>
          </a:bodyPr>
          <a:lstStyle/>
          <a:p>
            <a:pPr marL="365760" marR="0" lvl="0" indent="-256032" algn="l">
              <a:buClr>
                <a:srgbClr val="2DA2BF"/>
              </a:buClr>
              <a:buFont typeface="Wingdings 3"/>
              <a:buChar char=""/>
            </a:pPr>
            <a:r>
              <a:rPr lang="en-US" sz="1800" dirty="0"/>
              <a:t>A </a:t>
            </a:r>
            <a:r>
              <a:rPr lang="en-US" sz="1800" dirty="0" err="1"/>
              <a:t>subprocess</a:t>
            </a:r>
            <a:r>
              <a:rPr lang="en-US" sz="1800" dirty="0"/>
              <a:t> is an activity that contains other activities, gateways, events, etc., which itself forms a process that is part of a bigger process. A </a:t>
            </a:r>
            <a:r>
              <a:rPr lang="en-US" sz="1800" dirty="0" err="1"/>
              <a:t>subprocess</a:t>
            </a:r>
            <a:r>
              <a:rPr lang="en-US" sz="1800" dirty="0"/>
              <a:t> is completely defined inside a parent process (that’s why it’s often called an embedded </a:t>
            </a:r>
            <a:r>
              <a:rPr lang="en-US" sz="1800" dirty="0" err="1"/>
              <a:t>Subprocess</a:t>
            </a:r>
            <a:r>
              <a:rPr lang="en-US" sz="1800" dirty="0" smtClean="0"/>
              <a:t>).</a:t>
            </a:r>
          </a:p>
          <a:p>
            <a:pPr marL="365760" marR="0" lvl="0" indent="-256032" algn="l">
              <a:buClr>
                <a:srgbClr val="2DA2BF"/>
              </a:buClr>
              <a:buFont typeface="Wingdings 3"/>
              <a:buChar char=""/>
            </a:pPr>
            <a:endParaRPr lang="en-US" sz="1800" dirty="0" smtClean="0">
              <a:solidFill>
                <a:prstClr val="black"/>
              </a:solidFill>
            </a:endParaRPr>
          </a:p>
          <a:p>
            <a:pPr marL="365760" marR="0" lvl="0" indent="-256032" algn="l">
              <a:buClr>
                <a:srgbClr val="2DA2BF"/>
              </a:buClr>
              <a:buFont typeface="Wingdings 3"/>
              <a:buChar char=""/>
            </a:pPr>
            <a:r>
              <a:rPr lang="en-US" sz="1800" dirty="0" smtClean="0">
                <a:solidFill>
                  <a:prstClr val="black"/>
                </a:solidFill>
              </a:rPr>
              <a:t>We </a:t>
            </a:r>
            <a:r>
              <a:rPr lang="en-US" sz="1800" dirty="0">
                <a:solidFill>
                  <a:prstClr val="black"/>
                </a:solidFill>
              </a:rPr>
              <a:t>can have a sub process defined in parent process(</a:t>
            </a:r>
            <a:r>
              <a:rPr lang="en-US" sz="1800" dirty="0" err="1">
                <a:solidFill>
                  <a:prstClr val="black"/>
                </a:solidFill>
              </a:rPr>
              <a:t>bpmn</a:t>
            </a:r>
            <a:r>
              <a:rPr lang="en-US" sz="1800" dirty="0" smtClean="0">
                <a:solidFill>
                  <a:prstClr val="black"/>
                </a:solidFill>
              </a:rPr>
              <a:t>).</a:t>
            </a:r>
          </a:p>
          <a:p>
            <a:pPr marL="365760" marR="0" lvl="0" indent="-256032" algn="l">
              <a:buClr>
                <a:srgbClr val="2DA2BF"/>
              </a:buClr>
              <a:buFont typeface="Wingdings 3"/>
              <a:buChar char=""/>
            </a:pPr>
            <a:endParaRPr lang="en-US" sz="1800" dirty="0">
              <a:solidFill>
                <a:prstClr val="black"/>
              </a:solidFill>
            </a:endParaRPr>
          </a:p>
          <a:p>
            <a:pPr marL="365760" marR="0" lvl="0" indent="-256032" algn="l">
              <a:buClr>
                <a:srgbClr val="2DA2BF"/>
              </a:buClr>
              <a:buFont typeface="Wingdings 3"/>
              <a:buChar char=""/>
            </a:pPr>
            <a:r>
              <a:rPr lang="en-US" sz="1800" dirty="0">
                <a:solidFill>
                  <a:prstClr val="black"/>
                </a:solidFill>
              </a:rPr>
              <a:t>Is it to show – part of the parent process is actually a set of specific tasks.</a:t>
            </a:r>
          </a:p>
          <a:p>
            <a:pPr marL="365760" marR="0" lvl="0" indent="-256032" algn="l">
              <a:buClr>
                <a:srgbClr val="2DA2BF"/>
              </a:buClr>
              <a:buFont typeface="Wingdings 3"/>
              <a:buChar char=""/>
            </a:pPr>
            <a:endParaRPr lang="en-US" sz="1800" dirty="0">
              <a:solidFill>
                <a:prstClr val="black"/>
              </a:solidFill>
            </a:endParaRPr>
          </a:p>
          <a:p>
            <a:pPr marL="365760" marR="0" lvl="0" indent="-256032" algn="l">
              <a:buClr>
                <a:srgbClr val="2DA2BF"/>
              </a:buClr>
              <a:buFont typeface="Wingdings 3"/>
              <a:buChar char=""/>
            </a:pPr>
            <a:r>
              <a:rPr lang="en-US" sz="1800" dirty="0">
                <a:solidFill>
                  <a:prstClr val="black"/>
                </a:solidFill>
              </a:rPr>
              <a:t>We can select a task </a:t>
            </a:r>
            <a:r>
              <a:rPr lang="en-US" sz="1800" dirty="0">
                <a:solidFill>
                  <a:prstClr val="black"/>
                </a:solidFill>
                <a:sym typeface="Wingdings" panose="05000000000000000000" pitchFamily="2" charset="2"/>
              </a:rPr>
              <a:t> configure it to make it an embedded </a:t>
            </a:r>
            <a:r>
              <a:rPr lang="en-US" sz="1800" dirty="0" err="1">
                <a:solidFill>
                  <a:prstClr val="black"/>
                </a:solidFill>
                <a:sym typeface="Wingdings" panose="05000000000000000000" pitchFamily="2" charset="2"/>
              </a:rPr>
              <a:t>subprocess</a:t>
            </a:r>
            <a:r>
              <a:rPr lang="en-US" sz="1800" dirty="0">
                <a:solidFill>
                  <a:prstClr val="black"/>
                </a:solidFill>
                <a:sym typeface="Wingdings" panose="05000000000000000000" pitchFamily="2" charset="2"/>
              </a:rPr>
              <a:t>.</a:t>
            </a:r>
            <a:endParaRPr lang="en-GB" sz="1800" dirty="0">
              <a:solidFill>
                <a:prstClr val="black"/>
              </a:solidFill>
            </a:endParaRPr>
          </a:p>
        </p:txBody>
      </p:sp>
    </p:spTree>
    <p:extLst>
      <p:ext uri="{BB962C8B-B14F-4D97-AF65-F5344CB8AC3E}">
        <p14:creationId xmlns:p14="http://schemas.microsoft.com/office/powerpoint/2010/main" val="17405559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a:t>Event based </a:t>
            </a:r>
            <a:r>
              <a:rPr lang="en-US" sz="4400" dirty="0" err="1"/>
              <a:t>subprocess</a:t>
            </a:r>
            <a:endParaRPr lang="en-IN" sz="4400" dirty="0"/>
          </a:p>
        </p:txBody>
      </p:sp>
      <p:sp>
        <p:nvSpPr>
          <p:cNvPr id="5" name="Subtitle 4"/>
          <p:cNvSpPr>
            <a:spLocks noGrp="1"/>
          </p:cNvSpPr>
          <p:nvPr>
            <p:ph type="subTitle" idx="1"/>
          </p:nvPr>
        </p:nvSpPr>
        <p:spPr>
          <a:xfrm>
            <a:off x="685800" y="1628800"/>
            <a:ext cx="8278688" cy="3542551"/>
          </a:xfrm>
        </p:spPr>
        <p:txBody>
          <a:bodyPr>
            <a:normAutofit/>
          </a:bodyPr>
          <a:lstStyle/>
          <a:p>
            <a:pPr marL="365760" marR="0" lvl="0" indent="-256032" algn="l">
              <a:buClr>
                <a:srgbClr val="2DA2BF"/>
              </a:buClr>
              <a:buFont typeface="Wingdings 3"/>
              <a:buChar char=""/>
            </a:pPr>
            <a:r>
              <a:rPr lang="en-US" sz="2000" dirty="0">
                <a:solidFill>
                  <a:prstClr val="black"/>
                </a:solidFill>
              </a:rPr>
              <a:t>We can define event based </a:t>
            </a:r>
            <a:r>
              <a:rPr lang="en-US" sz="2000" dirty="0" err="1">
                <a:solidFill>
                  <a:prstClr val="black"/>
                </a:solidFill>
              </a:rPr>
              <a:t>subprocess</a:t>
            </a:r>
            <a:r>
              <a:rPr lang="en-US" sz="2000" dirty="0">
                <a:solidFill>
                  <a:prstClr val="black"/>
                </a:solidFill>
              </a:rPr>
              <a:t> which will be called based on event triggered. Ex: error event.</a:t>
            </a:r>
          </a:p>
          <a:p>
            <a:pPr marL="365760" marR="0" lvl="0" indent="-256032" algn="l">
              <a:buClr>
                <a:srgbClr val="2DA2BF"/>
              </a:buClr>
              <a:buFont typeface="Wingdings 3"/>
              <a:buChar char=""/>
            </a:pPr>
            <a:endParaRPr lang="en-US" sz="2000" dirty="0">
              <a:solidFill>
                <a:prstClr val="black"/>
              </a:solidFill>
            </a:endParaRPr>
          </a:p>
          <a:p>
            <a:pPr marL="365760" marR="0" lvl="0" indent="-256032" algn="l">
              <a:buClr>
                <a:srgbClr val="2DA2BF"/>
              </a:buClr>
              <a:buFont typeface="Wingdings 3"/>
              <a:buChar char=""/>
            </a:pPr>
            <a:r>
              <a:rPr lang="en-US" sz="2000" dirty="0">
                <a:solidFill>
                  <a:prstClr val="black"/>
                </a:solidFill>
              </a:rPr>
              <a:t>To do this – we can use pool and lane, then we can configure a task into </a:t>
            </a:r>
            <a:r>
              <a:rPr lang="en-US" sz="2000" dirty="0" err="1">
                <a:solidFill>
                  <a:prstClr val="black"/>
                </a:solidFill>
              </a:rPr>
              <a:t>subprocess</a:t>
            </a:r>
            <a:r>
              <a:rPr lang="en-US" sz="2000" dirty="0">
                <a:solidFill>
                  <a:prstClr val="black"/>
                </a:solidFill>
              </a:rPr>
              <a:t>, then change it to event based </a:t>
            </a:r>
            <a:r>
              <a:rPr lang="en-US" sz="2000" dirty="0" err="1">
                <a:solidFill>
                  <a:prstClr val="black"/>
                </a:solidFill>
              </a:rPr>
              <a:t>subprocess</a:t>
            </a:r>
            <a:r>
              <a:rPr lang="en-US" sz="2000" dirty="0">
                <a:solidFill>
                  <a:prstClr val="black"/>
                </a:solidFill>
              </a:rPr>
              <a:t>.</a:t>
            </a:r>
          </a:p>
          <a:p>
            <a:pPr marL="365760" marR="0" lvl="0" indent="-256032" algn="l">
              <a:buClr>
                <a:srgbClr val="2DA2BF"/>
              </a:buClr>
              <a:buFont typeface="Wingdings 3"/>
              <a:buChar char=""/>
            </a:pPr>
            <a:endParaRPr lang="en-US" sz="2000" dirty="0">
              <a:solidFill>
                <a:prstClr val="black"/>
              </a:solidFill>
            </a:endParaRPr>
          </a:p>
          <a:p>
            <a:pPr marL="365760" marR="0" lvl="0" indent="-256032" algn="l">
              <a:buClr>
                <a:srgbClr val="2DA2BF"/>
              </a:buClr>
              <a:buFont typeface="Wingdings 3"/>
              <a:buChar char=""/>
            </a:pPr>
            <a:r>
              <a:rPr lang="en-US" sz="2000" dirty="0">
                <a:solidFill>
                  <a:prstClr val="black"/>
                </a:solidFill>
              </a:rPr>
              <a:t>In event based </a:t>
            </a:r>
            <a:r>
              <a:rPr lang="en-US" sz="2000" dirty="0" err="1">
                <a:solidFill>
                  <a:prstClr val="black"/>
                </a:solidFill>
              </a:rPr>
              <a:t>subprocess</a:t>
            </a:r>
            <a:r>
              <a:rPr lang="en-US" sz="2000" dirty="0">
                <a:solidFill>
                  <a:prstClr val="black"/>
                </a:solidFill>
              </a:rPr>
              <a:t> </a:t>
            </a:r>
            <a:r>
              <a:rPr lang="en-US" sz="2000" dirty="0">
                <a:solidFill>
                  <a:prstClr val="black"/>
                </a:solidFill>
                <a:sym typeface="Wingdings" panose="05000000000000000000" pitchFamily="2" charset="2"/>
              </a:rPr>
              <a:t> we can have start event as error start event which will be called in case of any error occurs.</a:t>
            </a:r>
            <a:endParaRPr lang="en-GB" sz="2000" dirty="0">
              <a:solidFill>
                <a:prstClr val="black"/>
              </a:solidFill>
            </a:endParaRPr>
          </a:p>
        </p:txBody>
      </p:sp>
    </p:spTree>
    <p:extLst>
      <p:ext uri="{BB962C8B-B14F-4D97-AF65-F5344CB8AC3E}">
        <p14:creationId xmlns:p14="http://schemas.microsoft.com/office/powerpoint/2010/main" val="341107699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a:t>Event based </a:t>
            </a:r>
            <a:r>
              <a:rPr lang="en-US" sz="4400" dirty="0" err="1"/>
              <a:t>subprocess</a:t>
            </a:r>
            <a:endParaRPr lang="en-IN" sz="4400" dirty="0"/>
          </a:p>
        </p:txBody>
      </p:sp>
      <p:sp>
        <p:nvSpPr>
          <p:cNvPr id="5" name="Subtitle 4"/>
          <p:cNvSpPr>
            <a:spLocks noGrp="1"/>
          </p:cNvSpPr>
          <p:nvPr>
            <p:ph type="subTitle" idx="1"/>
          </p:nvPr>
        </p:nvSpPr>
        <p:spPr>
          <a:xfrm>
            <a:off x="685800" y="1628800"/>
            <a:ext cx="8278688" cy="3542551"/>
          </a:xfrm>
        </p:spPr>
        <p:txBody>
          <a:bodyPr>
            <a:normAutofit fontScale="85000" lnSpcReduction="20000"/>
          </a:bodyPr>
          <a:lstStyle/>
          <a:p>
            <a:pPr marL="365760" marR="0" lvl="0" indent="-256032" algn="l">
              <a:buClr>
                <a:srgbClr val="2DA2BF"/>
              </a:buClr>
              <a:buFont typeface="Wingdings 3"/>
              <a:buChar char=""/>
            </a:pPr>
            <a:r>
              <a:rPr lang="en-US" sz="2100" dirty="0">
                <a:solidFill>
                  <a:prstClr val="black"/>
                </a:solidFill>
              </a:rPr>
              <a:t>Business Error</a:t>
            </a:r>
          </a:p>
          <a:p>
            <a:pPr marL="365760" marR="0" lvl="0" indent="-256032" algn="l">
              <a:buClr>
                <a:srgbClr val="2DA2BF"/>
              </a:buClr>
              <a:buFont typeface="Wingdings 3"/>
              <a:buChar char=""/>
            </a:pPr>
            <a:r>
              <a:rPr lang="en-US" sz="2100" dirty="0">
                <a:solidFill>
                  <a:prstClr val="black"/>
                </a:solidFill>
              </a:rPr>
              <a:t>Technical Error</a:t>
            </a:r>
          </a:p>
          <a:p>
            <a:pPr marL="365760" marR="0" lvl="0" indent="-256032" algn="l">
              <a:buClr>
                <a:srgbClr val="2DA2BF"/>
              </a:buClr>
              <a:buFont typeface="Wingdings 3"/>
              <a:buChar char=""/>
            </a:pPr>
            <a:endParaRPr lang="en-US" sz="2100" dirty="0">
              <a:solidFill>
                <a:prstClr val="black"/>
              </a:solidFill>
            </a:endParaRPr>
          </a:p>
          <a:p>
            <a:pPr marL="365760" marR="0" lvl="0" indent="-256032" algn="l">
              <a:buClr>
                <a:srgbClr val="2DA2BF"/>
              </a:buClr>
              <a:buFont typeface="Wingdings 3"/>
              <a:buChar char=""/>
            </a:pPr>
            <a:r>
              <a:rPr lang="en-US" sz="2100" dirty="0">
                <a:solidFill>
                  <a:prstClr val="black"/>
                </a:solidFill>
              </a:rPr>
              <a:t>Handling the error – error throw and error catch.</a:t>
            </a:r>
          </a:p>
          <a:p>
            <a:pPr marL="365760" marR="0" lvl="0" indent="-256032" algn="l">
              <a:buClr>
                <a:srgbClr val="2DA2BF"/>
              </a:buClr>
              <a:buFont typeface="Wingdings 3"/>
              <a:buChar char=""/>
            </a:pPr>
            <a:endParaRPr lang="en-US" sz="2100" dirty="0">
              <a:solidFill>
                <a:prstClr val="black"/>
              </a:solidFill>
            </a:endParaRPr>
          </a:p>
          <a:p>
            <a:pPr marL="365760" marR="0" lvl="0" indent="-256032" algn="l">
              <a:buClr>
                <a:srgbClr val="2DA2BF"/>
              </a:buClr>
              <a:buFont typeface="Wingdings 3"/>
              <a:buChar char=""/>
            </a:pPr>
            <a:r>
              <a:rPr lang="en-US" sz="2100" dirty="0">
                <a:solidFill>
                  <a:prstClr val="black"/>
                </a:solidFill>
              </a:rPr>
              <a:t>Error throw: We can define end event as – error end event. </a:t>
            </a:r>
          </a:p>
          <a:p>
            <a:pPr marL="822960" lvl="1" indent="-256032" algn="l">
              <a:buClr>
                <a:srgbClr val="2DA2BF"/>
              </a:buClr>
              <a:buFont typeface="Wingdings 3"/>
              <a:buChar char=""/>
            </a:pPr>
            <a:r>
              <a:rPr lang="en-US" sz="1700" dirty="0">
                <a:solidFill>
                  <a:prstClr val="black"/>
                </a:solidFill>
              </a:rPr>
              <a:t>Error Catch: define </a:t>
            </a:r>
            <a:r>
              <a:rPr lang="en-US" sz="1700" dirty="0" err="1">
                <a:solidFill>
                  <a:prstClr val="black"/>
                </a:solidFill>
              </a:rPr>
              <a:t>Subprocess</a:t>
            </a:r>
            <a:r>
              <a:rPr lang="en-US" sz="1700" dirty="0">
                <a:solidFill>
                  <a:prstClr val="black"/>
                </a:solidFill>
              </a:rPr>
              <a:t>(expanded), change it to Event </a:t>
            </a:r>
            <a:r>
              <a:rPr lang="en-US" sz="1700" dirty="0" err="1">
                <a:solidFill>
                  <a:prstClr val="black"/>
                </a:solidFill>
              </a:rPr>
              <a:t>Subprocess</a:t>
            </a:r>
            <a:r>
              <a:rPr lang="en-US" sz="1700" dirty="0">
                <a:solidFill>
                  <a:prstClr val="black"/>
                </a:solidFill>
              </a:rPr>
              <a:t> </a:t>
            </a:r>
            <a:r>
              <a:rPr lang="en-US" sz="1700" dirty="0">
                <a:solidFill>
                  <a:prstClr val="black"/>
                </a:solidFill>
                <a:sym typeface="Wingdings" panose="05000000000000000000" pitchFamily="2" charset="2"/>
              </a:rPr>
              <a:t> change start event  error start event.</a:t>
            </a:r>
          </a:p>
          <a:p>
            <a:pPr marL="365760" marR="0" lvl="0" indent="-256032" algn="l">
              <a:buClr>
                <a:srgbClr val="2DA2BF"/>
              </a:buClr>
              <a:buFont typeface="Wingdings 3"/>
              <a:buChar char=""/>
            </a:pPr>
            <a:endParaRPr lang="en-US" sz="2100" dirty="0">
              <a:solidFill>
                <a:prstClr val="black"/>
              </a:solidFill>
              <a:sym typeface="Wingdings" panose="05000000000000000000" pitchFamily="2" charset="2"/>
            </a:endParaRPr>
          </a:p>
          <a:p>
            <a:pPr marL="365760" marR="0" lvl="0" indent="-256032" algn="l">
              <a:buClr>
                <a:srgbClr val="2DA2BF"/>
              </a:buClr>
              <a:buFont typeface="Wingdings 3"/>
              <a:buChar char=""/>
            </a:pPr>
            <a:r>
              <a:rPr lang="en-US" sz="2100" dirty="0">
                <a:solidFill>
                  <a:prstClr val="black"/>
                </a:solidFill>
                <a:sym typeface="Wingdings" panose="05000000000000000000" pitchFamily="2" charset="2"/>
              </a:rPr>
              <a:t>We can throw multiple errors, which can be caught using specific or generic error start event.</a:t>
            </a:r>
          </a:p>
          <a:p>
            <a:pPr marL="822960" lvl="1" indent="-256032" algn="l">
              <a:buClr>
                <a:srgbClr val="2DA2BF"/>
              </a:buClr>
              <a:buFont typeface="Wingdings 3"/>
              <a:buChar char=""/>
            </a:pPr>
            <a:r>
              <a:rPr lang="en-US" sz="1700" dirty="0">
                <a:solidFill>
                  <a:prstClr val="black"/>
                </a:solidFill>
                <a:sym typeface="Wingdings" panose="05000000000000000000" pitchFamily="2" charset="2"/>
              </a:rPr>
              <a:t>Specific error catch: we can use error object(defined while throwing the error).</a:t>
            </a:r>
          </a:p>
          <a:p>
            <a:pPr marL="822960" lvl="1" indent="-256032" algn="l">
              <a:buClr>
                <a:srgbClr val="2DA2BF"/>
              </a:buClr>
              <a:buFont typeface="Wingdings 3"/>
              <a:buChar char=""/>
            </a:pPr>
            <a:r>
              <a:rPr lang="en-US" sz="1700" dirty="0">
                <a:solidFill>
                  <a:prstClr val="black"/>
                </a:solidFill>
                <a:sym typeface="Wingdings" panose="05000000000000000000" pitchFamily="2" charset="2"/>
              </a:rPr>
              <a:t>Generic error catch: if we do not provide and error object ref in error start event then it is generic error catch.</a:t>
            </a:r>
            <a:endParaRPr lang="en-US" sz="1700" dirty="0">
              <a:solidFill>
                <a:prstClr val="black"/>
              </a:solidFill>
            </a:endParaRPr>
          </a:p>
          <a:p>
            <a:pPr marL="365760" marR="0" lvl="0" indent="-256032" algn="l">
              <a:buClr>
                <a:srgbClr val="2DA2BF"/>
              </a:buClr>
              <a:buFont typeface="Wingdings 3"/>
              <a:buChar char=""/>
            </a:pPr>
            <a:endParaRPr lang="en-GB" sz="2100" dirty="0">
              <a:solidFill>
                <a:prstClr val="black"/>
              </a:solidFill>
            </a:endParaRPr>
          </a:p>
        </p:txBody>
      </p:sp>
    </p:spTree>
    <p:extLst>
      <p:ext uri="{BB962C8B-B14F-4D97-AF65-F5344CB8AC3E}">
        <p14:creationId xmlns:p14="http://schemas.microsoft.com/office/powerpoint/2010/main" val="37495031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1829761"/>
          </a:xfrm>
        </p:spPr>
        <p:txBody>
          <a:bodyPr anchor="t">
            <a:normAutofit/>
          </a:bodyPr>
          <a:lstStyle/>
          <a:p>
            <a:pPr algn="ctr"/>
            <a:r>
              <a:rPr lang="en-US" sz="4400" dirty="0"/>
              <a:t>DMN </a:t>
            </a:r>
            <a:endParaRPr lang="en-IN" sz="4400" dirty="0"/>
          </a:p>
        </p:txBody>
      </p:sp>
      <p:sp>
        <p:nvSpPr>
          <p:cNvPr id="5" name="Subtitle 4"/>
          <p:cNvSpPr>
            <a:spLocks noGrp="1"/>
          </p:cNvSpPr>
          <p:nvPr>
            <p:ph type="subTitle" idx="1"/>
          </p:nvPr>
        </p:nvSpPr>
        <p:spPr>
          <a:xfrm>
            <a:off x="685800" y="3140968"/>
            <a:ext cx="8278688" cy="2160240"/>
          </a:xfrm>
        </p:spPr>
        <p:txBody>
          <a:bodyPr>
            <a:normAutofit/>
          </a:bodyPr>
          <a:lstStyle/>
          <a:p>
            <a:pPr marL="285750" marR="0" lvl="0" indent="-285750" algn="l">
              <a:spcBef>
                <a:spcPts val="0"/>
              </a:spcBef>
              <a:buClrTx/>
              <a:buSzTx/>
              <a:buFont typeface="Arial" pitchFamily="34" charset="0"/>
              <a:buChar char="•"/>
            </a:pPr>
            <a:r>
              <a:rPr lang="en-US" sz="1800" dirty="0">
                <a:solidFill>
                  <a:prstClr val="black"/>
                </a:solidFill>
              </a:rPr>
              <a:t>Specification of popular group – OMG.</a:t>
            </a:r>
          </a:p>
          <a:p>
            <a:pPr marL="285750" marR="0" lvl="0" indent="-285750" algn="l">
              <a:spcBef>
                <a:spcPts val="0"/>
              </a:spcBef>
              <a:buClrTx/>
              <a:buSzTx/>
              <a:buFont typeface="Arial" pitchFamily="34" charset="0"/>
              <a:buChar char="•"/>
            </a:pPr>
            <a:r>
              <a:rPr lang="en-US" sz="1800" dirty="0">
                <a:solidFill>
                  <a:prstClr val="black"/>
                </a:solidFill>
              </a:rPr>
              <a:t>Helps to reduce multiple if-else in BPMN.</a:t>
            </a:r>
          </a:p>
          <a:p>
            <a:pPr marL="285750" marR="0" lvl="0" indent="-285750" algn="l">
              <a:spcBef>
                <a:spcPts val="0"/>
              </a:spcBef>
              <a:buClrTx/>
              <a:buSzTx/>
              <a:buFont typeface="Arial" pitchFamily="34" charset="0"/>
              <a:buChar char="•"/>
            </a:pPr>
            <a:r>
              <a:rPr lang="en-US" sz="1800" dirty="0">
                <a:solidFill>
                  <a:prstClr val="black"/>
                </a:solidFill>
              </a:rPr>
              <a:t>Provides tabular format to write business rules.</a:t>
            </a:r>
          </a:p>
          <a:p>
            <a:pPr marL="285750" marR="0" lvl="0" indent="-285750" algn="l">
              <a:spcBef>
                <a:spcPts val="0"/>
              </a:spcBef>
              <a:buClrTx/>
              <a:buSzTx/>
              <a:buFont typeface="Arial" pitchFamily="34" charset="0"/>
              <a:buChar char="•"/>
            </a:pPr>
            <a:r>
              <a:rPr lang="en-US" sz="1800" dirty="0">
                <a:solidFill>
                  <a:prstClr val="black"/>
                </a:solidFill>
              </a:rPr>
              <a:t>Easy for business analyst or non-technical guy.</a:t>
            </a:r>
          </a:p>
          <a:p>
            <a:pPr marL="285750" marR="0" lvl="0" indent="-285750" algn="l">
              <a:spcBef>
                <a:spcPts val="0"/>
              </a:spcBef>
              <a:buClrTx/>
              <a:buSzTx/>
              <a:buFont typeface="Arial" pitchFamily="34" charset="0"/>
              <a:buChar char="•"/>
            </a:pPr>
            <a:r>
              <a:rPr lang="en-US" sz="1800" dirty="0">
                <a:solidFill>
                  <a:prstClr val="black"/>
                </a:solidFill>
              </a:rPr>
              <a:t>Supports FEEL (friendly enough expression </a:t>
            </a:r>
            <a:r>
              <a:rPr lang="en-US" sz="1800" dirty="0" err="1">
                <a:solidFill>
                  <a:prstClr val="black"/>
                </a:solidFill>
              </a:rPr>
              <a:t>lang</a:t>
            </a:r>
            <a:r>
              <a:rPr lang="en-US" sz="1800" dirty="0">
                <a:solidFill>
                  <a:prstClr val="black"/>
                </a:solidFill>
              </a:rPr>
              <a:t>)</a:t>
            </a:r>
            <a:endParaRPr lang="en-GB" sz="1800" dirty="0">
              <a:solidFill>
                <a:prstClr val="black"/>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856346156"/>
              </p:ext>
            </p:extLst>
          </p:nvPr>
        </p:nvGraphicFramePr>
        <p:xfrm>
          <a:off x="467544" y="1755656"/>
          <a:ext cx="8282880" cy="1097280"/>
        </p:xfrm>
        <a:graphic>
          <a:graphicData uri="http://schemas.openxmlformats.org/drawingml/2006/table">
            <a:tbl>
              <a:tblPr firstRow="1" bandRow="1">
                <a:tableStyleId>{5C22544A-7EE6-4342-B048-85BDC9FD1C3A}</a:tableStyleId>
              </a:tblPr>
              <a:tblGrid>
                <a:gridCol w="2760960"/>
                <a:gridCol w="2760960"/>
                <a:gridCol w="2760960"/>
              </a:tblGrid>
              <a:tr h="361255">
                <a:tc>
                  <a:txBody>
                    <a:bodyPr/>
                    <a:lstStyle/>
                    <a:p>
                      <a:r>
                        <a:rPr lang="en-US" dirty="0" smtClean="0"/>
                        <a:t>Make</a:t>
                      </a:r>
                      <a:endParaRPr lang="en-GB" dirty="0"/>
                    </a:p>
                  </a:txBody>
                  <a:tcPr marL="95416" marR="95416"/>
                </a:tc>
                <a:tc>
                  <a:txBody>
                    <a:bodyPr/>
                    <a:lstStyle/>
                    <a:p>
                      <a:r>
                        <a:rPr lang="en-US" dirty="0" smtClean="0"/>
                        <a:t>Model year</a:t>
                      </a:r>
                      <a:endParaRPr lang="en-GB" dirty="0"/>
                    </a:p>
                  </a:txBody>
                  <a:tcPr marL="95416" marR="95416"/>
                </a:tc>
                <a:tc>
                  <a:txBody>
                    <a:bodyPr/>
                    <a:lstStyle/>
                    <a:p>
                      <a:r>
                        <a:rPr lang="en-US" dirty="0" smtClean="0"/>
                        <a:t>Price Discount</a:t>
                      </a:r>
                      <a:endParaRPr lang="en-GB" dirty="0"/>
                    </a:p>
                  </a:txBody>
                  <a:tcPr marL="95416" marR="95416"/>
                </a:tc>
              </a:tr>
              <a:tr h="361255">
                <a:tc>
                  <a:txBody>
                    <a:bodyPr/>
                    <a:lstStyle/>
                    <a:p>
                      <a:r>
                        <a:rPr lang="en-US" dirty="0" smtClean="0"/>
                        <a:t>Samsung</a:t>
                      </a:r>
                      <a:endParaRPr lang="en-GB" dirty="0"/>
                    </a:p>
                  </a:txBody>
                  <a:tcPr marL="95416" marR="95416"/>
                </a:tc>
                <a:tc>
                  <a:txBody>
                    <a:bodyPr/>
                    <a:lstStyle/>
                    <a:p>
                      <a:r>
                        <a:rPr lang="en-US" dirty="0" smtClean="0"/>
                        <a:t>2015</a:t>
                      </a:r>
                      <a:r>
                        <a:rPr lang="en-US" baseline="0" dirty="0" smtClean="0"/>
                        <a:t> - 2020</a:t>
                      </a:r>
                      <a:endParaRPr lang="en-GB" dirty="0"/>
                    </a:p>
                  </a:txBody>
                  <a:tcPr marL="95416" marR="95416"/>
                </a:tc>
                <a:tc>
                  <a:txBody>
                    <a:bodyPr/>
                    <a:lstStyle/>
                    <a:p>
                      <a:r>
                        <a:rPr lang="en-US" dirty="0" smtClean="0"/>
                        <a:t>10%</a:t>
                      </a:r>
                      <a:endParaRPr lang="en-GB" dirty="0"/>
                    </a:p>
                  </a:txBody>
                  <a:tcPr marL="95416" marR="95416"/>
                </a:tc>
              </a:tr>
              <a:tr h="361255">
                <a:tc>
                  <a:txBody>
                    <a:bodyPr/>
                    <a:lstStyle/>
                    <a:p>
                      <a:r>
                        <a:rPr lang="en-US" dirty="0" smtClean="0"/>
                        <a:t>Nokia</a:t>
                      </a:r>
                      <a:endParaRPr lang="en-GB" dirty="0"/>
                    </a:p>
                  </a:txBody>
                  <a:tcPr marL="95416" marR="95416"/>
                </a:tc>
                <a:tc>
                  <a:txBody>
                    <a:bodyPr/>
                    <a:lstStyle/>
                    <a:p>
                      <a:r>
                        <a:rPr lang="en-US" dirty="0" smtClean="0"/>
                        <a:t>2015</a:t>
                      </a:r>
                      <a:r>
                        <a:rPr lang="en-US" baseline="0" dirty="0" smtClean="0"/>
                        <a:t> - 2020</a:t>
                      </a:r>
                      <a:endParaRPr lang="en-GB" dirty="0"/>
                    </a:p>
                  </a:txBody>
                  <a:tcPr marL="95416" marR="95416"/>
                </a:tc>
                <a:tc>
                  <a:txBody>
                    <a:bodyPr/>
                    <a:lstStyle/>
                    <a:p>
                      <a:r>
                        <a:rPr lang="en-US" dirty="0" smtClean="0"/>
                        <a:t>8%</a:t>
                      </a:r>
                      <a:endParaRPr lang="en-GB" dirty="0"/>
                    </a:p>
                  </a:txBody>
                  <a:tcPr marL="95416" marR="95416"/>
                </a:tc>
              </a:tr>
            </a:tbl>
          </a:graphicData>
        </a:graphic>
      </p:graphicFrame>
    </p:spTree>
    <p:extLst>
      <p:ext uri="{BB962C8B-B14F-4D97-AF65-F5344CB8AC3E}">
        <p14:creationId xmlns:p14="http://schemas.microsoft.com/office/powerpoint/2010/main" val="14432545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25017</TotalTime>
  <Words>9266</Words>
  <Application>Microsoft Office PowerPoint</Application>
  <PresentationFormat>On-screen Show (4:3)</PresentationFormat>
  <Paragraphs>1775</Paragraphs>
  <Slides>187</Slides>
  <Notes>1</Notes>
  <HiddenSlides>0</HiddenSlides>
  <MMClips>0</MMClips>
  <ScaleCrop>false</ScaleCrop>
  <HeadingPairs>
    <vt:vector size="4" baseType="variant">
      <vt:variant>
        <vt:lpstr>Theme</vt:lpstr>
      </vt:variant>
      <vt:variant>
        <vt:i4>1</vt:i4>
      </vt:variant>
      <vt:variant>
        <vt:lpstr>Slide Titles</vt:lpstr>
      </vt:variant>
      <vt:variant>
        <vt:i4>187</vt:i4>
      </vt:variant>
    </vt:vector>
  </HeadingPairs>
  <TitlesOfParts>
    <vt:vector size="188" baseType="lpstr">
      <vt:lpstr>Concourse</vt:lpstr>
      <vt:lpstr>PowerPoint Presentation</vt:lpstr>
      <vt:lpstr>Topic – 1 (Introduction to BPM2.0 &amp; Camunda)</vt:lpstr>
      <vt:lpstr>Use Case (Buy a Book)</vt:lpstr>
      <vt:lpstr>Use Case (Online Food Order)</vt:lpstr>
      <vt:lpstr>What is Workflow</vt:lpstr>
      <vt:lpstr>OMG trio</vt:lpstr>
      <vt:lpstr>BPMN - introduction</vt:lpstr>
      <vt:lpstr>BPMN - Advantage</vt:lpstr>
      <vt:lpstr>Camunda BPMN</vt:lpstr>
      <vt:lpstr>Questionnaire</vt:lpstr>
      <vt:lpstr>Topic – 2 (Camunda Modeler &amp; Architecture)</vt:lpstr>
      <vt:lpstr>Camunda Ecosystem</vt:lpstr>
      <vt:lpstr>Cockpit</vt:lpstr>
      <vt:lpstr>Tasklist</vt:lpstr>
      <vt:lpstr>Camunda Architecture </vt:lpstr>
      <vt:lpstr>Camunda Modeler Installtion</vt:lpstr>
      <vt:lpstr>Wildfly Server Installation</vt:lpstr>
      <vt:lpstr>Wildfly Server</vt:lpstr>
      <vt:lpstr>Deployment from Camunda modeler</vt:lpstr>
      <vt:lpstr>Questionnaire</vt:lpstr>
      <vt:lpstr>Deployment from eclipse</vt:lpstr>
      <vt:lpstr>Questions</vt:lpstr>
      <vt:lpstr>Topic – 3 (BPM Notations)</vt:lpstr>
      <vt:lpstr>    Basic BPM Notations </vt:lpstr>
      <vt:lpstr>User Task</vt:lpstr>
      <vt:lpstr>UT – Task Listener</vt:lpstr>
      <vt:lpstr>UT –Execution Listener</vt:lpstr>
      <vt:lpstr>UT – Task / Execution Listener</vt:lpstr>
      <vt:lpstr>Multi-instance  User Task</vt:lpstr>
      <vt:lpstr>User Task</vt:lpstr>
      <vt:lpstr>Service Task</vt:lpstr>
      <vt:lpstr>Service Task</vt:lpstr>
      <vt:lpstr>Service Task</vt:lpstr>
      <vt:lpstr>Service Task - connector</vt:lpstr>
      <vt:lpstr>Script Task</vt:lpstr>
      <vt:lpstr>Script Task</vt:lpstr>
      <vt:lpstr>Gateway</vt:lpstr>
      <vt:lpstr>Gateway - Exclusive</vt:lpstr>
      <vt:lpstr>Gateway - Parallel</vt:lpstr>
      <vt:lpstr>Gateway - Inclusive</vt:lpstr>
      <vt:lpstr>Gateway - Inclusive</vt:lpstr>
      <vt:lpstr>Gateway - Inclusive</vt:lpstr>
      <vt:lpstr>Gateway – Event Based</vt:lpstr>
      <vt:lpstr>Gateway – Event Based</vt:lpstr>
      <vt:lpstr>Topic – 4 (Process Engine and Server)</vt:lpstr>
      <vt:lpstr>Embedded Process Engine</vt:lpstr>
      <vt:lpstr>Shared, Container-Managed Process Engine</vt:lpstr>
      <vt:lpstr>Standalone Process Engine</vt:lpstr>
      <vt:lpstr>Clustering Model</vt:lpstr>
      <vt:lpstr>Server log and work with Server config</vt:lpstr>
      <vt:lpstr>Topic – 5 (Camunda Events and Error Handling)</vt:lpstr>
      <vt:lpstr>Events</vt:lpstr>
      <vt:lpstr>Intermediate/Boundary Event</vt:lpstr>
      <vt:lpstr>Intermediate Events</vt:lpstr>
      <vt:lpstr>Start Events</vt:lpstr>
      <vt:lpstr>Start Events</vt:lpstr>
      <vt:lpstr>Timer Event</vt:lpstr>
      <vt:lpstr>Timer Event Ex</vt:lpstr>
      <vt:lpstr>Timer Event Ex</vt:lpstr>
      <vt:lpstr>Signal Event</vt:lpstr>
      <vt:lpstr>Signal Event (as Boundary Event)</vt:lpstr>
      <vt:lpstr>Signal Event (as Intermediate Throw-Catch Event)</vt:lpstr>
      <vt:lpstr>Message event</vt:lpstr>
      <vt:lpstr>Message Boundary Event</vt:lpstr>
      <vt:lpstr>Message Start event</vt:lpstr>
      <vt:lpstr>Message Intermediate Catching Event</vt:lpstr>
      <vt:lpstr>Message Intermediate Throwing Event</vt:lpstr>
      <vt:lpstr>Message event</vt:lpstr>
      <vt:lpstr>Pool, Lane</vt:lpstr>
      <vt:lpstr>Link Intermediate Event</vt:lpstr>
      <vt:lpstr>Conditional Events</vt:lpstr>
      <vt:lpstr>Conditional Start Event</vt:lpstr>
      <vt:lpstr>Conditional Boundary Event</vt:lpstr>
      <vt:lpstr>Intermediate Conditional  Catch Event</vt:lpstr>
      <vt:lpstr>Error Event</vt:lpstr>
      <vt:lpstr>Error Start Event</vt:lpstr>
      <vt:lpstr>Error Boundary Event</vt:lpstr>
      <vt:lpstr>Catch and Re-Throw Pattern</vt:lpstr>
      <vt:lpstr>Error Event</vt:lpstr>
      <vt:lpstr>Escalation Event</vt:lpstr>
      <vt:lpstr>Escalation Event</vt:lpstr>
      <vt:lpstr>Escalation Catch Event</vt:lpstr>
      <vt:lpstr>Escalation Throw Event</vt:lpstr>
      <vt:lpstr>Cancel and Compensation Event</vt:lpstr>
      <vt:lpstr>Compensation throw Event</vt:lpstr>
      <vt:lpstr>Compensation start Event</vt:lpstr>
      <vt:lpstr>Cancel and Compensation Event</vt:lpstr>
      <vt:lpstr>More Tasks</vt:lpstr>
      <vt:lpstr>Send Tasks</vt:lpstr>
      <vt:lpstr>Receive Task</vt:lpstr>
      <vt:lpstr>Manual Task</vt:lpstr>
      <vt:lpstr>Topic – 6 (Camunda Tasks)</vt:lpstr>
      <vt:lpstr>Subprocess</vt:lpstr>
      <vt:lpstr>Call Activity</vt:lpstr>
      <vt:lpstr>Call Activity</vt:lpstr>
      <vt:lpstr>Embeded Subprocess</vt:lpstr>
      <vt:lpstr>Event based subprocess</vt:lpstr>
      <vt:lpstr>Event based subprocess</vt:lpstr>
      <vt:lpstr>DMN </vt:lpstr>
      <vt:lpstr>DMN </vt:lpstr>
      <vt:lpstr>DMN Rest API</vt:lpstr>
      <vt:lpstr>FEEL Language Elements</vt:lpstr>
      <vt:lpstr>DMN Hit Policy</vt:lpstr>
      <vt:lpstr>Wildfly server – info and conf</vt:lpstr>
      <vt:lpstr>Topic – 7 (Custom Form)</vt:lpstr>
      <vt:lpstr>Task Form</vt:lpstr>
      <vt:lpstr>Generic Task Form</vt:lpstr>
      <vt:lpstr>Embedded Task Form</vt:lpstr>
      <vt:lpstr>Process Variable Binding</vt:lpstr>
      <vt:lpstr>Generated Task Form</vt:lpstr>
      <vt:lpstr>External Task Form</vt:lpstr>
      <vt:lpstr>Topic – 8 (BPMN in Java Application)</vt:lpstr>
      <vt:lpstr>Topic – 8 (Junit Testing)</vt:lpstr>
      <vt:lpstr>Topic – 9 (Gateway)</vt:lpstr>
      <vt:lpstr>Topic – 10 (APIs)</vt:lpstr>
      <vt:lpstr>Camunda Rest apis</vt:lpstr>
      <vt:lpstr>Delete a process</vt:lpstr>
      <vt:lpstr>Topic – 11 (Working with Camunda BPM)</vt:lpstr>
      <vt:lpstr>LDAP configuration</vt:lpstr>
      <vt:lpstr>PowerPoint Presentation</vt:lpstr>
      <vt:lpstr>Camunda Database</vt:lpstr>
      <vt:lpstr>Camunda Database configuration</vt:lpstr>
      <vt:lpstr>Camunda and APP  Database configuration St. 1</vt:lpstr>
      <vt:lpstr>Camunda and APP  Database configuration St. 2</vt:lpstr>
      <vt:lpstr>Camunda in Standalone Server and APP in other Server</vt:lpstr>
      <vt:lpstr>Process Orchestration</vt:lpstr>
      <vt:lpstr>Useful tables</vt:lpstr>
      <vt:lpstr>Useful tables</vt:lpstr>
      <vt:lpstr>Useful tables</vt:lpstr>
      <vt:lpstr>Useful tables</vt:lpstr>
      <vt:lpstr>Useful tables</vt:lpstr>
      <vt:lpstr>Use Case</vt:lpstr>
      <vt:lpstr>Topic – 1 (Spin)</vt:lpstr>
      <vt:lpstr>Working with XML</vt:lpstr>
      <vt:lpstr>Mapping XML to Java :</vt:lpstr>
      <vt:lpstr>Working with JSON</vt:lpstr>
      <vt:lpstr>Mapping JSON to Java</vt:lpstr>
      <vt:lpstr>Topic – 2 (External Task)</vt:lpstr>
      <vt:lpstr>External Task</vt:lpstr>
      <vt:lpstr>External Task</vt:lpstr>
      <vt:lpstr>Topic – 3 (Camunda Transaction Agenda)</vt:lpstr>
      <vt:lpstr>Transaction Boundaries</vt:lpstr>
      <vt:lpstr>Async After and Before</vt:lpstr>
      <vt:lpstr>Configure Asynchronous Continuations  </vt:lpstr>
      <vt:lpstr>Configure Asynchronous Continuations  </vt:lpstr>
      <vt:lpstr>Incidents</vt:lpstr>
      <vt:lpstr>Creating and Resolving  Custom Incidents</vt:lpstr>
      <vt:lpstr>Topic – 4 (Platform-microservices)</vt:lpstr>
      <vt:lpstr>Process Engine Concepts</vt:lpstr>
      <vt:lpstr>Process Engine Concepts</vt:lpstr>
      <vt:lpstr>Jobs and Job Definitions</vt:lpstr>
      <vt:lpstr>Process Variables</vt:lpstr>
      <vt:lpstr>Process Variables</vt:lpstr>
      <vt:lpstr>Process Variables</vt:lpstr>
      <vt:lpstr>Process Variables</vt:lpstr>
      <vt:lpstr>Error Handling Strategies</vt:lpstr>
      <vt:lpstr>Error Handling Strategies</vt:lpstr>
      <vt:lpstr>Error Handling Strategies</vt:lpstr>
      <vt:lpstr>Error Handling Strategies</vt:lpstr>
      <vt:lpstr>Topic – 5 (Platform Config)</vt:lpstr>
      <vt:lpstr>Configure logging </vt:lpstr>
      <vt:lpstr>Configure logging </vt:lpstr>
      <vt:lpstr>Configure clustering</vt:lpstr>
      <vt:lpstr>Configure clustering</vt:lpstr>
      <vt:lpstr>Configure clustering</vt:lpstr>
      <vt:lpstr>Configure clustering</vt:lpstr>
      <vt:lpstr>Configure clustering</vt:lpstr>
      <vt:lpstr>Configure clustering</vt:lpstr>
      <vt:lpstr>Multi-tenancy</vt:lpstr>
      <vt:lpstr>Multi-tenancy</vt:lpstr>
      <vt:lpstr>Multi-tenancy (working with Single Tenant)</vt:lpstr>
      <vt:lpstr>Multi-tenancy (Working with all Tenants)</vt:lpstr>
      <vt:lpstr>Multi-tenancy (One Process Engine Per Tenant)</vt:lpstr>
      <vt:lpstr>Multi-tenancy (One Process Engine Per Tenant)</vt:lpstr>
      <vt:lpstr>Multi-tenancy (One Process Engine Per Tenant)</vt:lpstr>
      <vt:lpstr>Multi-tenancy (One Process Engine Per Tenant)</vt:lpstr>
      <vt:lpstr>Secure a Camunda environment</vt:lpstr>
      <vt:lpstr>Secure a Camunda environment</vt:lpstr>
      <vt:lpstr>Secure a Camunda environment</vt:lpstr>
      <vt:lpstr>Secure a Camunda environment</vt:lpstr>
      <vt:lpstr>Secure a Camunda environment</vt:lpstr>
      <vt:lpstr>Topic – 6 (Sizing &amp; Performance)</vt:lpstr>
      <vt:lpstr>Topic – 7 (Manage Environments)</vt:lpstr>
      <vt:lpstr>Best Practices</vt:lpstr>
      <vt:lpstr>Assessment</vt:lpstr>
      <vt:lpstr>Troubleshooting</vt:lpstr>
      <vt:lpstr>   Thank you - Subrat   Das - subratagreen@gmail.com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 Use Case:1</dc:title>
  <dc:creator>Malashri Das</dc:creator>
  <cp:lastModifiedBy>Malashri Das</cp:lastModifiedBy>
  <cp:revision>558</cp:revision>
  <dcterms:created xsi:type="dcterms:W3CDTF">2024-06-01T11:32:42Z</dcterms:created>
  <dcterms:modified xsi:type="dcterms:W3CDTF">2024-06-25T12:43:49Z</dcterms:modified>
</cp:coreProperties>
</file>