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85" r:id="rId3"/>
    <p:sldId id="262" r:id="rId4"/>
    <p:sldId id="260" r:id="rId5"/>
    <p:sldId id="338" r:id="rId6"/>
    <p:sldId id="339" r:id="rId7"/>
    <p:sldId id="265" r:id="rId8"/>
    <p:sldId id="286" r:id="rId9"/>
    <p:sldId id="337" r:id="rId10"/>
    <p:sldId id="267" r:id="rId11"/>
    <p:sldId id="257" r:id="rId12"/>
    <p:sldId id="294" r:id="rId13"/>
    <p:sldId id="279" r:id="rId14"/>
    <p:sldId id="278" r:id="rId15"/>
    <p:sldId id="268" r:id="rId16"/>
    <p:sldId id="280" r:id="rId17"/>
    <p:sldId id="335" r:id="rId18"/>
    <p:sldId id="296" r:id="rId19"/>
    <p:sldId id="336" r:id="rId20"/>
    <p:sldId id="323" r:id="rId21"/>
    <p:sldId id="327" r:id="rId22"/>
    <p:sldId id="324" r:id="rId23"/>
    <p:sldId id="332" r:id="rId24"/>
    <p:sldId id="333" r:id="rId25"/>
    <p:sldId id="326" r:id="rId26"/>
    <p:sldId id="329" r:id="rId27"/>
    <p:sldId id="330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800E6-165B-423E-AA48-95723EEADCDC}">
          <p14:sldIdLst>
            <p14:sldId id="292"/>
            <p14:sldId id="285"/>
            <p14:sldId id="262"/>
            <p14:sldId id="260"/>
            <p14:sldId id="338"/>
            <p14:sldId id="339"/>
            <p14:sldId id="265"/>
            <p14:sldId id="286"/>
            <p14:sldId id="337"/>
            <p14:sldId id="267"/>
            <p14:sldId id="257"/>
            <p14:sldId id="294"/>
            <p14:sldId id="279"/>
            <p14:sldId id="278"/>
            <p14:sldId id="268"/>
            <p14:sldId id="280"/>
            <p14:sldId id="335"/>
            <p14:sldId id="296"/>
            <p14:sldId id="336"/>
            <p14:sldId id="323"/>
            <p14:sldId id="327"/>
            <p14:sldId id="324"/>
            <p14:sldId id="332"/>
            <p14:sldId id="333"/>
            <p14:sldId id="326"/>
            <p14:sldId id="329"/>
            <p14:sldId id="33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9668112"/>
        <c:axId val="1729020160"/>
      </c:barChart>
      <c:catAx>
        <c:axId val="165966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020160"/>
        <c:crosses val="autoZero"/>
        <c:auto val="1"/>
        <c:lblAlgn val="ctr"/>
        <c:lblOffset val="100"/>
        <c:noMultiLvlLbl val="0"/>
      </c:catAx>
      <c:valAx>
        <c:axId val="172902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66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 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B-4AA6-933B-F61FAE9A6118}"/>
              </c:ext>
            </c:extLst>
          </c:dPt>
          <c:cat>
            <c:strRef>
              <c:f>Sheet1!$A$2:$A$9</c:f>
              <c:strCache>
                <c:ptCount val="8"/>
                <c:pt idx="0">
                  <c:v>2010</c:v>
                </c:pt>
                <c:pt idx="1">
                  <c:v>2010</c:v>
                </c:pt>
                <c:pt idx="2">
                  <c:v>2013</c:v>
                </c:pt>
                <c:pt idx="3">
                  <c:v>2014</c:v>
                </c:pt>
                <c:pt idx="4">
                  <c:v>2014</c:v>
                </c:pt>
                <c:pt idx="5">
                  <c:v>2016</c:v>
                </c:pt>
                <c:pt idx="6">
                  <c:v>2016</c:v>
                </c:pt>
                <c:pt idx="7">
                  <c:v>Proposed Approach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30.11</c:v>
                </c:pt>
                <c:pt idx="1">
                  <c:v>39.0627</c:v>
                </c:pt>
                <c:pt idx="2">
                  <c:v>33.8506</c:v>
                </c:pt>
                <c:pt idx="3">
                  <c:v>28.44</c:v>
                </c:pt>
                <c:pt idx="4">
                  <c:v>30.79</c:v>
                </c:pt>
                <c:pt idx="5">
                  <c:v>38.063899999999997</c:v>
                </c:pt>
                <c:pt idx="6">
                  <c:v>38.905999999999999</c:v>
                </c:pt>
                <c:pt idx="7">
                  <c:v>42.0946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FB-4AA6-933B-F61FAE9A6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9668112"/>
        <c:axId val="1729020160"/>
      </c:barChart>
      <c:catAx>
        <c:axId val="165966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020160"/>
        <c:crosses val="autoZero"/>
        <c:auto val="1"/>
        <c:lblAlgn val="ctr"/>
        <c:lblOffset val="100"/>
        <c:noMultiLvlLbl val="0"/>
      </c:catAx>
      <c:valAx>
        <c:axId val="172902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66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313363-580C-4FD2-A4D9-60315344C2A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5D7B4B-A8C4-417D-B440-9C7AE29103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cnsns.2009.09.042" TargetMode="External"/><Relationship Id="rId2" Type="http://schemas.openxmlformats.org/officeDocument/2006/relationships/hyperlink" Target="https://doi.org/10.1109/ICCCCM.2016.7918256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/>
          <p:nvPr/>
        </p:nvSpPr>
        <p:spPr>
          <a:xfrm>
            <a:off x="2095499" y="617130"/>
            <a:ext cx="7269480" cy="81661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1" vert="horz" wrap="square" lIns="91440" tIns="45720" rIns="91440" bIns="45720" numCol="1" spcCol="0" rtlCol="0" fromWordArt="0" anchor="t" anchorCtr="0" forceAA="0" compatLnSpc="1">
            <a:prstTxWarp prst="textArchUp">
              <a:avLst>
                <a:gd name="adj" fmla="val 10856160"/>
              </a:avLst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ln>
                  <a:noFill/>
                </a:ln>
                <a:gradFill>
                  <a:gsLst>
                    <a:gs pos="0">
                      <a:srgbClr val="203864"/>
                    </a:gs>
                    <a:gs pos="50000">
                      <a:srgbClr val="4472C4"/>
                    </a:gs>
                    <a:gs pos="100000">
                      <a:srgbClr val="8FAADC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College of Engineering</a:t>
            </a:r>
            <a:r>
              <a:rPr lang="en-IN" sz="3600" b="1" dirty="0">
                <a:ln>
                  <a:noFill/>
                </a:ln>
                <a:gradFill>
                  <a:gsLst>
                    <a:gs pos="0">
                      <a:srgbClr val="203864"/>
                    </a:gs>
                    <a:gs pos="50000">
                      <a:srgbClr val="4472C4"/>
                    </a:gs>
                    <a:gs pos="100000">
                      <a:srgbClr val="8FAADC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sng" dirty="0">
                <a:ln>
                  <a:noFill/>
                </a:ln>
                <a:gradFill>
                  <a:gsLst>
                    <a:gs pos="0">
                      <a:srgbClr val="203864"/>
                    </a:gs>
                    <a:gs pos="50000">
                      <a:srgbClr val="4472C4"/>
                    </a:gs>
                    <a:gs pos="100000">
                      <a:srgbClr val="8FAADC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Ceramic Technology</a:t>
            </a:r>
            <a:endParaRPr lang="en-IN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E:\images (4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77" y="777240"/>
            <a:ext cx="1838325" cy="16393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70264" y="2695290"/>
            <a:ext cx="11377747" cy="106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Seminar on proposed project 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E-DOCUMENT VALIDATION WITH AUTHENTIC SIGNATURE SHARE BASED DIGITAL SIGNATURE PROTOCOL IMPLEMENTATION APPROACH </a:t>
            </a:r>
            <a:r>
              <a:rPr lang="en-IN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473" y="3977513"/>
            <a:ext cx="5734593" cy="168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UNDER THE GUIDANCE OF </a:t>
            </a:r>
            <a:endParaRPr lang="en-IN" sz="24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SOUMIT CHOWDHURY,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(Assistant Professor of Computer Science and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Engineering)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7691" y="3500826"/>
            <a:ext cx="6096000" cy="28812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     Submitted by</a:t>
            </a:r>
            <a:endParaRPr lang="en-IN" sz="24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KOJAGORI MAITY (GCECTB-R16-3040)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SAHELI CHAKRABORTY (GCECTB-R16-3041)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SUBRATA MAITY (GCECTB-R16-3033)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ZEBA IQBAL (GCECTB-R16-3038)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(2016-2020 CSE 4</a:t>
            </a:r>
            <a:r>
              <a:rPr lang="en-IN" b="1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YEAR)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99034" y="805970"/>
            <a:ext cx="8473082" cy="5776146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2269227" y="63849"/>
            <a:ext cx="6225416" cy="6361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/>
              <a:t>Signature fabrication concept </a:t>
            </a:r>
            <a:endParaRPr lang="en-IN" sz="4000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27971" y="1048625"/>
                <a:ext cx="5226341" cy="187910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baseline="-2500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 = [(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𝐏𝐍𝐎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𝐌𝐨𝐝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] +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baseline="-2500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 = [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𝐏𝐍𝐎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>
                          <a:latin typeface="Cambria Math" panose="02040503050406030204" pitchFamily="18" charset="0"/>
                        </a:rPr>
                        <m:t>   )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𝐌𝐨𝐝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] +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71" y="1048625"/>
                <a:ext cx="5226341" cy="1879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19390" y="4360006"/>
                <a:ext cx="4442292" cy="89255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 [(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𝐌𝐌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𝐌𝐨𝐝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] 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baseline="-2500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 = [(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𝐃𝐃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𝐌𝐌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𝐘𝐘𝐘𝐘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𝐌𝐨𝐝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] +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90" y="4360006"/>
                <a:ext cx="4442292" cy="892552"/>
              </a:xfrm>
              <a:prstGeom prst="rect">
                <a:avLst/>
              </a:prstGeom>
              <a:blipFill rotWithShape="1">
                <a:blip r:embed="rId3"/>
                <a:stretch>
                  <a:fillRect b="-5369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pic>
        <p:nvPicPr>
          <p:cNvPr id="6" name="Graphic 5" descr="Box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1500" y="403698"/>
            <a:ext cx="914400" cy="914400"/>
          </a:xfrm>
          <a:prstGeom prst="rect">
            <a:avLst/>
          </a:prstGeom>
        </p:spPr>
      </p:pic>
      <p:pic>
        <p:nvPicPr>
          <p:cNvPr id="21" name="Graphic 20" descr="Box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6826" y="1605442"/>
            <a:ext cx="914400" cy="914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81500" y="206480"/>
            <a:ext cx="12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 1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7391" y="2434147"/>
            <a:ext cx="10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 2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5795900" y="860898"/>
            <a:ext cx="1003734" cy="5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5671226" y="2062642"/>
            <a:ext cx="1181419" cy="1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Box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9328" y="4398917"/>
            <a:ext cx="914400" cy="914400"/>
          </a:xfrm>
          <a:prstGeom prst="rect">
            <a:avLst/>
          </a:prstGeom>
        </p:spPr>
      </p:pic>
      <p:pic>
        <p:nvPicPr>
          <p:cNvPr id="40" name="Graphic 39" descr="Box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485" y="3790026"/>
            <a:ext cx="914400" cy="914400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40" idx="3"/>
          </p:cNvCxnSpPr>
          <p:nvPr/>
        </p:nvCxnSpPr>
        <p:spPr>
          <a:xfrm>
            <a:off x="4591885" y="4247226"/>
            <a:ext cx="1034222" cy="28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20370" y="5009746"/>
            <a:ext cx="275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3926" y="3446945"/>
            <a:ext cx="12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 1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12368" y="5210741"/>
            <a:ext cx="10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 2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621" y="860898"/>
            <a:ext cx="2750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PARTITION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657" y="3687841"/>
            <a:ext cx="2750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PARTITION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3125" y="1048625"/>
                <a:ext cx="5668876" cy="187910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 = [(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𝐀𝐦𝐨𝐮𝐧𝐭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𝐌𝐨𝐝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] +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 = [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𝐑𝐞𝐯𝐞𝐫𝐬𝐞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𝐨𝐟𝐀𝐦𝐨𝐮𝐧𝐭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>
                          <a:latin typeface="Cambria Math" panose="02040503050406030204" pitchFamily="18" charset="0"/>
                        </a:rPr>
                        <m:t>   )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𝐌𝐨𝐝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] +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25" y="1048625"/>
                <a:ext cx="5668876" cy="1879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pic>
        <p:nvPicPr>
          <p:cNvPr id="6" name="Graphic 5" descr="Box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990" y="334137"/>
            <a:ext cx="914400" cy="914400"/>
          </a:xfrm>
          <a:prstGeom prst="rect">
            <a:avLst/>
          </a:prstGeom>
        </p:spPr>
      </p:pic>
      <p:pic>
        <p:nvPicPr>
          <p:cNvPr id="21" name="Graphic 20" descr="Box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0191" y="1605113"/>
            <a:ext cx="914400" cy="914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81500" y="206480"/>
            <a:ext cx="12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 1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7391" y="2434147"/>
            <a:ext cx="10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 2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5519390" y="791337"/>
            <a:ext cx="1003734" cy="5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5214591" y="2062313"/>
            <a:ext cx="1181419" cy="1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Box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9507" y="4128477"/>
            <a:ext cx="914400" cy="914400"/>
          </a:xfrm>
          <a:prstGeom prst="rect">
            <a:avLst/>
          </a:prstGeom>
        </p:spPr>
      </p:pic>
      <p:pic>
        <p:nvPicPr>
          <p:cNvPr id="40" name="Graphic 39" descr="Box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1701" y="3311164"/>
            <a:ext cx="914400" cy="914400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40" idx="3"/>
          </p:cNvCxnSpPr>
          <p:nvPr/>
        </p:nvCxnSpPr>
        <p:spPr>
          <a:xfrm>
            <a:off x="5166101" y="3768364"/>
            <a:ext cx="1034222" cy="28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49467" y="4585677"/>
            <a:ext cx="275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71011" y="3115066"/>
            <a:ext cx="12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 1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55398" y="4986606"/>
            <a:ext cx="10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 2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1621" y="860898"/>
            <a:ext cx="2750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PARTITION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657" y="3687841"/>
            <a:ext cx="2750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PARTITION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02427" y="3040509"/>
                <a:ext cx="5668876" cy="187910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 = [(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𝐌𝐨𝐝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 =[(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𝐌𝐨𝐝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427" y="3040509"/>
                <a:ext cx="5668876" cy="18791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44" y="114301"/>
            <a:ext cx="9680713" cy="6629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844"/>
            <a:ext cx="10515600" cy="1114218"/>
          </a:xfrm>
        </p:spPr>
        <p:txBody>
          <a:bodyPr>
            <a:normAutofit fontScale="90000"/>
          </a:bodyPr>
          <a:lstStyle/>
          <a:p>
            <a:r>
              <a:rPr lang="en-IN" dirty="0"/>
              <a:t>Sub-image block matrix transformation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2817"/>
                <a:ext cx="10515600" cy="5202816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/>
                  <a:t>Bit Transformation Expressions For R-Block</a:t>
                </a:r>
                <a:endParaRPr lang="en-US" dirty="0"/>
              </a:p>
              <a:p>
                <a:r>
                  <a:rPr lang="en-US" dirty="0"/>
                  <a:t>Forward transform on each element of </a:t>
                </a:r>
                <a:r>
                  <a:rPr lang="en-US" dirty="0" err="1"/>
                  <a:t>M’</a:t>
                </a:r>
                <a:r>
                  <a:rPr lang="en-US" baseline="-25000" dirty="0" err="1"/>
                  <a:t>bn</a:t>
                </a:r>
                <a:r>
                  <a:rPr lang="en-US" dirty="0"/>
                  <a:t>=[a, b, c, d],resulting the corresponding transformed matrix M</a:t>
                </a:r>
                <a:r>
                  <a:rPr lang="en-US" baseline="-25000" dirty="0"/>
                  <a:t>P</a:t>
                </a:r>
                <a:r>
                  <a:rPr lang="en-US" baseline="30000" dirty="0"/>
                  <a:t>/</a:t>
                </a:r>
                <a:r>
                  <a:rPr lang="en-US" dirty="0"/>
                  <a:t>=[A</a:t>
                </a:r>
                <a:r>
                  <a:rPr lang="en-US" baseline="-25000" dirty="0"/>
                  <a:t>i</a:t>
                </a:r>
                <a:r>
                  <a:rPr lang="en-US" dirty="0"/>
                  <a:t>], for element index </a:t>
                </a:r>
                <a:r>
                  <a:rPr lang="en-US" dirty="0" err="1"/>
                  <a:t>i</a:t>
                </a:r>
                <a:r>
                  <a:rPr lang="en-US" dirty="0"/>
                  <a:t>ϵ{1,2,3,4} as shown in expression (9)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M</m:t>
                    </m:r>
                    <m:r>
                      <m:rPr>
                        <m:nor/>
                      </m:rPr>
                      <a:rPr lang="en-US" b="1" dirty="0"/>
                      <m:t>’</m:t>
                    </m:r>
                    <m:r>
                      <m:rPr>
                        <m:nor/>
                      </m:rPr>
                      <a:rPr lang="en-US" b="1" baseline="-25000" dirty="0"/>
                      <m:t>bn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                               </a:t>
                </a:r>
              </a:p>
              <a:p>
                <a:r>
                  <a:rPr lang="en-US" dirty="0"/>
                  <a:t>Now reverse transformation on each element of M</a:t>
                </a:r>
                <a:r>
                  <a:rPr lang="en-US" baseline="-25000" dirty="0"/>
                  <a:t>P</a:t>
                </a:r>
                <a:r>
                  <a:rPr lang="en-US" baseline="30000" dirty="0"/>
                  <a:t>/ </a:t>
                </a:r>
                <a:r>
                  <a:rPr lang="en-US" dirty="0"/>
                  <a:t>again produces the original matrix </a:t>
                </a:r>
                <a:r>
                  <a:rPr lang="en-US" dirty="0" err="1"/>
                  <a:t>M’’</a:t>
                </a:r>
                <a:r>
                  <a:rPr lang="en-US" baseline="-25000" dirty="0" err="1"/>
                  <a:t>bn</a:t>
                </a:r>
                <a:r>
                  <a:rPr lang="en-US" dirty="0"/>
                  <a:t>=[a</a:t>
                </a:r>
                <a:r>
                  <a:rPr lang="en-US" baseline="-25000" dirty="0"/>
                  <a:t>i</a:t>
                </a:r>
                <a:r>
                  <a:rPr lang="en-US" dirty="0"/>
                  <a:t>], for each element index </a:t>
                </a:r>
                <a:r>
                  <a:rPr lang="en-US" dirty="0" err="1"/>
                  <a:t>i</a:t>
                </a:r>
                <a:r>
                  <a:rPr lang="en-US" dirty="0"/>
                  <a:t>ϵ{1,2,3,4},and is shown through the expression (10) </a:t>
                </a:r>
              </a:p>
              <a:p>
                <a:r>
                  <a:rPr lang="en-US" b="1" dirty="0" err="1"/>
                  <a:t>M’’</a:t>
                </a:r>
                <a:r>
                  <a:rPr lang="en-US" b="1" baseline="-25000" dirty="0" err="1"/>
                  <a:t>bn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2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2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b="1" i="1" baseline="-2500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IN" b="1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1" baseline="-25000"/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2817"/>
                <a:ext cx="10515600" cy="5202816"/>
              </a:xfrm>
              <a:blipFill rotWithShape="1">
                <a:blip r:embed="rId2"/>
                <a:stretch>
                  <a:fillRect l="-290" t="-1171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p:sp>
        <p:nvSpPr>
          <p:cNvPr id="13" name="Text Box 7838"/>
          <p:cNvSpPr txBox="1"/>
          <p:nvPr/>
        </p:nvSpPr>
        <p:spPr>
          <a:xfrm>
            <a:off x="6734175" y="9663113"/>
            <a:ext cx="2095500" cy="7524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N" sz="1100" b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r>
              <a:rPr lang="en-IN" sz="1100" b="1" baseline="-2500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1</a:t>
            </a:r>
            <a:r>
              <a:rPr lang="en-IN" sz="1100" b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=(a-c)/2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N" sz="1100" b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r>
              <a:rPr lang="en-IN" sz="1100" b="1" baseline="-2500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2</a:t>
            </a:r>
            <a:r>
              <a:rPr lang="en-IN" sz="1100" b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=(b-c)/2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N" sz="1100" b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</a:t>
            </a:r>
            <a:r>
              <a:rPr lang="en-IN" sz="1100" b="1" baseline="-2500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3</a:t>
            </a:r>
            <a:r>
              <a:rPr lang="en-IN" sz="1100" b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=(a+b)/2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100" b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  A</a:t>
            </a:r>
            <a:r>
              <a:rPr lang="en-IN" sz="1100" b="1" baseline="-2500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4</a:t>
            </a:r>
            <a:r>
              <a:rPr lang="en-IN" sz="1100" b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=d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PMingLiU" panose="02020500000000000000" pitchFamily="18" charset="-120"/>
                <a:cs typeface="Vrinda" panose="020B0502040204020203" pitchFamily="34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49" y="301553"/>
            <a:ext cx="11214901" cy="1609344"/>
          </a:xfrm>
        </p:spPr>
        <p:txBody>
          <a:bodyPr/>
          <a:lstStyle/>
          <a:p>
            <a:r>
              <a:rPr lang="en-IN" dirty="0"/>
              <a:t>Threshold computation for bit encoding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384313" y="2187669"/>
            <a:ext cx="7712765" cy="4050792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n-US" sz="2400" b="1" dirty="0"/>
              <a:t>M</a:t>
            </a:r>
            <a:r>
              <a:rPr lang="en-US" sz="2400" b="1" baseline="-25000" dirty="0"/>
              <a:t>t</a:t>
            </a:r>
            <a:r>
              <a:rPr lang="en-US" sz="2400" b="1" dirty="0"/>
              <a:t>=[X</a:t>
            </a:r>
            <a:r>
              <a:rPr lang="en-US" sz="2400" b="1" baseline="-25000" dirty="0"/>
              <a:t>1</a:t>
            </a:r>
            <a:r>
              <a:rPr lang="en-US" sz="2400" b="1" dirty="0"/>
              <a:t>,X</a:t>
            </a:r>
            <a:r>
              <a:rPr lang="en-US" sz="2400" b="1" baseline="-25000" dirty="0"/>
              <a:t>2</a:t>
            </a:r>
            <a:r>
              <a:rPr lang="en-US" sz="2400" b="1" dirty="0"/>
              <a:t>,X</a:t>
            </a:r>
            <a:r>
              <a:rPr lang="en-US" sz="2400" b="1" baseline="-25000" dirty="0"/>
              <a:t>3</a:t>
            </a:r>
            <a:r>
              <a:rPr lang="en-US" sz="2400" b="1" dirty="0"/>
              <a:t>,X</a:t>
            </a:r>
            <a:r>
              <a:rPr lang="en-US" sz="2400" b="1" baseline="-25000" dirty="0"/>
              <a:t>4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/>
              <a:t>                 </a:t>
            </a:r>
            <a:r>
              <a:rPr lang="en-US" sz="2400" b="1" dirty="0" err="1"/>
              <a:t>Lower</a:t>
            </a:r>
            <a:r>
              <a:rPr lang="en-US" sz="2400" b="1" baseline="-25000" dirty="0" err="1"/>
              <a:t>M</a:t>
            </a:r>
            <a:r>
              <a:rPr lang="en-US" sz="2400" b="1" dirty="0"/>
              <a:t>(d)                 X</a:t>
            </a:r>
            <a:r>
              <a:rPr lang="en-US" sz="2400" b="1" baseline="-25000" dirty="0"/>
              <a:t>i</a:t>
            </a:r>
            <a:r>
              <a:rPr lang="en-US" sz="2400" b="1" dirty="0"/>
              <a:t>                    </a:t>
            </a:r>
            <a:r>
              <a:rPr lang="en-US" sz="2400" b="1" dirty="0" err="1"/>
              <a:t>Upper</a:t>
            </a:r>
            <a:r>
              <a:rPr lang="en-US" sz="2400" b="1" baseline="-25000" dirty="0" err="1"/>
              <a:t>M</a:t>
            </a:r>
            <a:r>
              <a:rPr lang="en-US" sz="2400" b="1" dirty="0"/>
              <a:t>(d)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            </a:t>
            </a:r>
            <a:r>
              <a:rPr lang="en-US" sz="2400" b="1" dirty="0" err="1"/>
              <a:t>Rf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  </a:t>
            </a:r>
            <a:r>
              <a:rPr lang="en-US" sz="2400" dirty="0"/>
              <a:t>=</a:t>
            </a:r>
            <a:r>
              <a:rPr lang="en-US" sz="2400" b="1" dirty="0"/>
              <a:t>  </a:t>
            </a:r>
            <a:r>
              <a:rPr lang="en-US" sz="2400" b="1" dirty="0" err="1"/>
              <a:t>Lower</a:t>
            </a:r>
            <a:r>
              <a:rPr lang="en-US" sz="2400" b="1" baseline="-25000" dirty="0" err="1"/>
              <a:t>M</a:t>
            </a:r>
            <a:r>
              <a:rPr lang="en-US" sz="2400" b="1" dirty="0"/>
              <a:t>(d) + </a:t>
            </a:r>
            <a:r>
              <a:rPr lang="en-US" sz="2400" b="1" dirty="0" err="1"/>
              <a:t>Upper</a:t>
            </a:r>
            <a:r>
              <a:rPr lang="en-US" sz="2400" b="1" baseline="-25000" dirty="0" err="1"/>
              <a:t>M</a:t>
            </a:r>
            <a:r>
              <a:rPr lang="en-US" sz="2400" b="1" dirty="0"/>
              <a:t>(d)</a:t>
            </a:r>
          </a:p>
          <a:p>
            <a:pPr marL="0" indent="0">
              <a:buNone/>
            </a:pPr>
            <a:r>
              <a:rPr lang="en-US" sz="2400" b="1" dirty="0"/>
              <a:t>                                            2</a:t>
            </a:r>
          </a:p>
          <a:p>
            <a:pPr marL="0" indent="0">
              <a:buNone/>
            </a:pPr>
            <a:r>
              <a:rPr lang="en-US" sz="2400" b="1" dirty="0"/>
              <a:t>                                 Where, d  € {4,6,8,12} </a:t>
            </a:r>
          </a:p>
          <a:p>
            <a:pPr marL="0" indent="0">
              <a:buNone/>
            </a:pPr>
            <a:r>
              <a:rPr lang="en-US" sz="2400" b="1" dirty="0"/>
              <a:t>		if (</a:t>
            </a:r>
            <a:r>
              <a:rPr lang="en-IN" sz="2400" dirty="0" err="1"/>
              <a:t>Ф</a:t>
            </a:r>
            <a:r>
              <a:rPr lang="en-IN" sz="2400" baseline="-25000" dirty="0" err="1"/>
              <a:t>i</a:t>
            </a:r>
            <a:r>
              <a:rPr lang="en-US" sz="2400" b="1" baseline="-25000" dirty="0"/>
              <a:t> </a:t>
            </a:r>
            <a:r>
              <a:rPr lang="en-US" sz="2400" b="1" dirty="0"/>
              <a:t>= 1)       C</a:t>
            </a:r>
            <a:r>
              <a:rPr lang="en-US" sz="2400" b="1" baseline="-25000" dirty="0"/>
              <a:t>i</a:t>
            </a:r>
            <a:r>
              <a:rPr lang="en-US" sz="2400" b="1" dirty="0"/>
              <a:t>  =      </a:t>
            </a:r>
            <a:r>
              <a:rPr lang="en-US" sz="2400" b="1" dirty="0" err="1"/>
              <a:t>Rf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 </a:t>
            </a:r>
            <a:r>
              <a:rPr lang="en-US" sz="2400" b="1" dirty="0"/>
              <a:t>+ 1;</a:t>
            </a:r>
          </a:p>
          <a:p>
            <a:pPr marL="0" indent="0">
              <a:buNone/>
            </a:pPr>
            <a:r>
              <a:rPr lang="en-US" sz="2400" b="1" dirty="0"/>
              <a:t>                           else             C</a:t>
            </a:r>
            <a:r>
              <a:rPr lang="en-US" sz="2400" b="1" baseline="-25000" dirty="0"/>
              <a:t>i</a:t>
            </a:r>
            <a:r>
              <a:rPr lang="en-US" sz="2400" b="1" dirty="0"/>
              <a:t>   =      </a:t>
            </a:r>
            <a:r>
              <a:rPr lang="en-US" sz="2400" b="1" dirty="0" err="1"/>
              <a:t>Rf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 </a:t>
            </a:r>
            <a:r>
              <a:rPr lang="en-US" sz="2400" b="1" dirty="0"/>
              <a:t>- 1; </a:t>
            </a:r>
          </a:p>
          <a:p>
            <a:pPr marL="0" indent="0">
              <a:buNone/>
            </a:pPr>
            <a:r>
              <a:rPr lang="en-US" sz="2400" b="1" dirty="0"/>
              <a:t>                                                                   </a:t>
            </a:r>
          </a:p>
          <a:p>
            <a:pPr marL="0" indent="0">
              <a:buNone/>
            </a:pPr>
            <a:r>
              <a:rPr lang="en-US" sz="2400" b="1" dirty="0"/>
              <a:t>                       </a:t>
            </a:r>
          </a:p>
          <a:p>
            <a:pPr marL="0" indent="0">
              <a:buNone/>
            </a:pPr>
            <a:r>
              <a:rPr lang="en-US" sz="2400" b="1" dirty="0"/>
              <a:t>              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baseline="-25000" dirty="0"/>
              <a:t>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400" b="1" dirty="0"/>
              <a:t>                                                              </a:t>
            </a:r>
            <a:endParaRPr lang="en-US" sz="2400" b="1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67399" y="3452191"/>
            <a:ext cx="8845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74234" y="3859696"/>
            <a:ext cx="9243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0B654A8-EE0E-4EC0-8383-2C1267E90DB6}"/>
              </a:ext>
            </a:extLst>
          </p:cNvPr>
          <p:cNvSpPr/>
          <p:nvPr/>
        </p:nvSpPr>
        <p:spPr>
          <a:xfrm>
            <a:off x="7911547" y="2968415"/>
            <a:ext cx="41876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 </a:t>
            </a:r>
            <a:r>
              <a:rPr lang="en-IN" sz="2800" b="1" dirty="0"/>
              <a:t>Index=[block no +sum of the digits of block number] mod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5DC4-6CC5-4B11-9588-59856D757EDC}"/>
              </a:ext>
            </a:extLst>
          </p:cNvPr>
          <p:cNvCxnSpPr/>
          <p:nvPr/>
        </p:nvCxnSpPr>
        <p:spPr>
          <a:xfrm>
            <a:off x="7447722" y="2411896"/>
            <a:ext cx="0" cy="38265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041"/>
            <a:ext cx="5850835" cy="715887"/>
          </a:xfrm>
        </p:spPr>
        <p:txBody>
          <a:bodyPr>
            <a:noAutofit/>
          </a:bodyPr>
          <a:lstStyle/>
          <a:p>
            <a:r>
              <a:rPr lang="en-IN" sz="4800" u="sng" dirty="0"/>
              <a:t>Bit Encoding Algorithm 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518985"/>
            <a:ext cx="5365377" cy="4935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2600" b="1" dirty="0"/>
              <a:t>If</a:t>
            </a:r>
            <a:r>
              <a:rPr lang="en-IN" sz="2600" dirty="0"/>
              <a:t>(INDEX==0) </a:t>
            </a:r>
            <a:r>
              <a:rPr lang="en-IN" sz="2600" b="1" dirty="0"/>
              <a:t>Then</a:t>
            </a:r>
          </a:p>
          <a:p>
            <a:pPr marL="0" indent="0">
              <a:buNone/>
            </a:pPr>
            <a:r>
              <a:rPr lang="en-IN" sz="2600" dirty="0"/>
              <a:t>[</a:t>
            </a:r>
          </a:p>
          <a:p>
            <a:pPr marL="0" indent="0">
              <a:buNone/>
            </a:pPr>
            <a:r>
              <a:rPr lang="en-IN" sz="2600" b="1" dirty="0"/>
              <a:t> </a:t>
            </a:r>
            <a:r>
              <a:rPr lang="en-IN" sz="2600" dirty="0" err="1"/>
              <a:t>Rf</a:t>
            </a:r>
            <a:r>
              <a:rPr lang="en-IN" sz="2600" baseline="-25000" dirty="0" err="1"/>
              <a:t>i</a:t>
            </a:r>
            <a:r>
              <a:rPr lang="en-IN" sz="2600" dirty="0"/>
              <a:t> = FUNCTION2(A</a:t>
            </a:r>
            <a:r>
              <a:rPr lang="en-IN" sz="2600" baseline="-25000" dirty="0"/>
              <a:t>i</a:t>
            </a:r>
            <a:r>
              <a:rPr lang="en-IN" sz="2600" dirty="0"/>
              <a:t>,{4, 6, 8,12});     </a:t>
            </a:r>
            <a:r>
              <a:rPr lang="en-IN" sz="2600" dirty="0" err="1"/>
              <a:t>i</a:t>
            </a:r>
            <a:r>
              <a:rPr lang="en-IN" sz="2600" dirty="0"/>
              <a:t>=1,2,3,4</a:t>
            </a:r>
          </a:p>
          <a:p>
            <a:pPr marL="0" indent="0">
              <a:buNone/>
            </a:pPr>
            <a:r>
              <a:rPr lang="en-IN" sz="2600" b="1" dirty="0"/>
              <a:t> If </a:t>
            </a:r>
            <a:r>
              <a:rPr lang="en-IN" sz="2600" dirty="0"/>
              <a:t>(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==1) </a:t>
            </a:r>
            <a:r>
              <a:rPr lang="en-IN" sz="2600" b="1" dirty="0"/>
              <a:t>Then</a:t>
            </a:r>
            <a:r>
              <a:rPr lang="en-IN" sz="2600" dirty="0"/>
              <a:t> C</a:t>
            </a:r>
            <a:r>
              <a:rPr lang="en-IN" sz="2600" baseline="-25000" dirty="0"/>
              <a:t>i</a:t>
            </a:r>
            <a:r>
              <a:rPr lang="en-IN" sz="2600" dirty="0"/>
              <a:t> = Rf</a:t>
            </a:r>
            <a:r>
              <a:rPr lang="en-IN" sz="2600" baseline="-25000" dirty="0"/>
              <a:t>i</a:t>
            </a:r>
            <a:r>
              <a:rPr lang="en-IN" sz="2600" dirty="0"/>
              <a:t>+1;</a:t>
            </a:r>
          </a:p>
          <a:p>
            <a:pPr marL="0" indent="0">
              <a:buNone/>
            </a:pPr>
            <a:r>
              <a:rPr lang="en-IN" sz="2600" b="1" dirty="0"/>
              <a:t> Else 	     		</a:t>
            </a:r>
            <a:r>
              <a:rPr lang="en-IN" sz="2600" dirty="0"/>
              <a:t>C</a:t>
            </a:r>
            <a:r>
              <a:rPr lang="en-IN" sz="2600" baseline="-25000" dirty="0"/>
              <a:t>i</a:t>
            </a:r>
            <a:r>
              <a:rPr lang="en-IN" sz="2600" dirty="0"/>
              <a:t> = Rf</a:t>
            </a:r>
            <a:r>
              <a:rPr lang="en-IN" sz="2600" baseline="-25000" dirty="0"/>
              <a:t>i</a:t>
            </a:r>
            <a:r>
              <a:rPr lang="en-IN" sz="2600" dirty="0"/>
              <a:t>-1;</a:t>
            </a:r>
          </a:p>
          <a:p>
            <a:pPr marL="0" indent="0">
              <a:buNone/>
            </a:pPr>
            <a:r>
              <a:rPr lang="en-IN" sz="2600" dirty="0"/>
              <a:t> ]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6493565" y="-90360"/>
            <a:ext cx="6480313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dirty="0"/>
              <a:t>Bit</a:t>
            </a:r>
            <a:r>
              <a:rPr lang="en-IN" u="sng" dirty="0"/>
              <a:t> </a:t>
            </a:r>
            <a:r>
              <a:rPr lang="en-IN" sz="4800" u="sng" dirty="0"/>
              <a:t>Decoding</a:t>
            </a:r>
            <a:r>
              <a:rPr lang="en-IN" u="sng" dirty="0"/>
              <a:t> </a:t>
            </a:r>
            <a:r>
              <a:rPr lang="en-IN" sz="4800" u="sng" dirty="0"/>
              <a:t>Algorithm</a:t>
            </a:r>
            <a:r>
              <a:rPr lang="en-IN" u="sng" dirty="0"/>
              <a:t> </a:t>
            </a:r>
            <a:endParaRPr lang="en-US" u="sng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6957390" y="1161041"/>
            <a:ext cx="648031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If</a:t>
            </a:r>
            <a:r>
              <a:rPr lang="en-IN" sz="2600" dirty="0"/>
              <a:t>(INDEX==0) </a:t>
            </a:r>
            <a:r>
              <a:rPr lang="en-IN" sz="2600" b="1" dirty="0"/>
              <a:t>Then</a:t>
            </a:r>
            <a:endParaRPr lang="en-IN" sz="2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   [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dirty="0" err="1">
                <a:solidFill>
                  <a:prstClr val="black"/>
                </a:solidFill>
              </a:rPr>
              <a:t>Rf</a:t>
            </a:r>
            <a:r>
              <a:rPr lang="en-IN" sz="2600" baseline="-25000" dirty="0" err="1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 = FUNCTION2(A</a:t>
            </a:r>
            <a:r>
              <a:rPr lang="en-IN" sz="2600" baseline="-25000" dirty="0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,{4, 6, 8,12});   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dirty="0">
                <a:solidFill>
                  <a:prstClr val="black"/>
                </a:solidFill>
              </a:rPr>
              <a:t>  </a:t>
            </a:r>
            <a:r>
              <a:rPr lang="en-IN" sz="2600" dirty="0" err="1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=1,2,3,4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b="1" dirty="0">
                <a:solidFill>
                  <a:prstClr val="black"/>
                </a:solidFill>
              </a:rPr>
              <a:t> If </a:t>
            </a:r>
            <a:r>
              <a:rPr lang="en-IN" sz="2600" dirty="0">
                <a:solidFill>
                  <a:prstClr val="black"/>
                </a:solidFill>
              </a:rPr>
              <a:t>(</a:t>
            </a:r>
            <a:r>
              <a:rPr lang="en-IN" sz="2600" dirty="0"/>
              <a:t>C</a:t>
            </a:r>
            <a:r>
              <a:rPr lang="en-IN" sz="2600" baseline="-25000" dirty="0"/>
              <a:t>i </a:t>
            </a:r>
            <a:r>
              <a:rPr lang="en-IN" sz="2600" dirty="0"/>
              <a:t>&gt;= </a:t>
            </a:r>
            <a:r>
              <a:rPr lang="en-IN" sz="2600" dirty="0" err="1"/>
              <a:t>Rf</a:t>
            </a:r>
            <a:r>
              <a:rPr lang="en-IN" sz="2600" baseline="-25000" dirty="0" err="1"/>
              <a:t>i</a:t>
            </a:r>
            <a:r>
              <a:rPr lang="en-IN" sz="2600" dirty="0">
                <a:solidFill>
                  <a:prstClr val="black"/>
                </a:solidFill>
              </a:rPr>
              <a:t>) </a:t>
            </a:r>
            <a:r>
              <a:rPr lang="en-IN" sz="2600" b="1" dirty="0">
                <a:solidFill>
                  <a:prstClr val="black"/>
                </a:solidFill>
              </a:rPr>
              <a:t>Then</a:t>
            </a:r>
            <a:r>
              <a:rPr lang="en-IN" sz="2600" dirty="0">
                <a:solidFill>
                  <a:prstClr val="black"/>
                </a:solidFill>
              </a:rPr>
              <a:t> 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=1 </a:t>
            </a:r>
            <a:r>
              <a:rPr lang="en-IN" sz="2600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b="1" dirty="0">
                <a:solidFill>
                  <a:prstClr val="black"/>
                </a:solidFill>
              </a:rPr>
              <a:t> Else 	     	</a:t>
            </a:r>
            <a:r>
              <a:rPr lang="en-IN" sz="2600" dirty="0"/>
              <a:t> 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=0</a:t>
            </a:r>
            <a:r>
              <a:rPr lang="en-IN" sz="2600" dirty="0">
                <a:solidFill>
                  <a:prstClr val="black"/>
                </a:solidFill>
              </a:rPr>
              <a:t>;</a:t>
            </a:r>
            <a:endParaRPr lang="en-IN" sz="26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IN" sz="2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 ]   </a:t>
            </a:r>
            <a:endParaRPr lang="en-US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1278832"/>
            <a:ext cx="5850835" cy="7158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dirty="0"/>
              <a:t>Bit Encoding Algorithm </a:t>
            </a:r>
            <a:endParaRPr lang="en-US" sz="4800" u="sng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0" y="1662111"/>
            <a:ext cx="5365377" cy="493526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N" sz="32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If</a:t>
            </a:r>
            <a:r>
              <a:rPr lang="en-IN" sz="2600" dirty="0"/>
              <a:t>(INDEX==1) </a:t>
            </a:r>
            <a:r>
              <a:rPr lang="en-IN" sz="2600" b="1" dirty="0"/>
              <a:t>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dirty="0"/>
              <a:t>[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</a:t>
            </a:r>
            <a:r>
              <a:rPr lang="en-IN" sz="2600" dirty="0" err="1"/>
              <a:t>Rf</a:t>
            </a:r>
            <a:r>
              <a:rPr lang="en-IN" sz="2600" baseline="-25000" dirty="0" err="1"/>
              <a:t>i</a:t>
            </a:r>
            <a:r>
              <a:rPr lang="en-IN" sz="2600" dirty="0"/>
              <a:t> = FUNCTION2(A</a:t>
            </a:r>
            <a:r>
              <a:rPr lang="en-IN" sz="2600" baseline="-25000" dirty="0"/>
              <a:t>i</a:t>
            </a:r>
            <a:r>
              <a:rPr lang="en-IN" sz="2600" dirty="0"/>
              <a:t>,{6,8,4,12});     </a:t>
            </a:r>
            <a:r>
              <a:rPr lang="en-IN" sz="2600" dirty="0" err="1"/>
              <a:t>i</a:t>
            </a:r>
            <a:r>
              <a:rPr lang="en-IN" sz="2600" dirty="0"/>
              <a:t>=1,2,3,4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If </a:t>
            </a:r>
            <a:r>
              <a:rPr lang="en-IN" sz="2600" dirty="0"/>
              <a:t>(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==1) </a:t>
            </a:r>
            <a:r>
              <a:rPr lang="en-IN" sz="2600" b="1" dirty="0"/>
              <a:t>Then</a:t>
            </a:r>
            <a:r>
              <a:rPr lang="en-IN" sz="2600" dirty="0"/>
              <a:t> C</a:t>
            </a:r>
            <a:r>
              <a:rPr lang="en-IN" sz="2600" baseline="-25000" dirty="0"/>
              <a:t>i</a:t>
            </a:r>
            <a:r>
              <a:rPr lang="en-IN" sz="2600" dirty="0"/>
              <a:t> = Rf</a:t>
            </a:r>
            <a:r>
              <a:rPr lang="en-IN" sz="2600" baseline="-25000" dirty="0"/>
              <a:t>i</a:t>
            </a:r>
            <a:r>
              <a:rPr lang="en-IN" sz="2600" dirty="0"/>
              <a:t>+1;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Else 	     		</a:t>
            </a:r>
            <a:r>
              <a:rPr lang="en-IN" sz="2600" dirty="0"/>
              <a:t>C</a:t>
            </a:r>
            <a:r>
              <a:rPr lang="en-IN" sz="2600" baseline="-25000" dirty="0"/>
              <a:t>i</a:t>
            </a:r>
            <a:r>
              <a:rPr lang="en-IN" sz="2600" dirty="0"/>
              <a:t> = Rf</a:t>
            </a:r>
            <a:r>
              <a:rPr lang="en-IN" sz="2600" baseline="-25000" dirty="0"/>
              <a:t>i</a:t>
            </a:r>
            <a:r>
              <a:rPr lang="en-IN" sz="2600" dirty="0"/>
              <a:t>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dirty="0"/>
              <a:t> ]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6096000" y="0"/>
            <a:ext cx="6480313" cy="8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dirty="0"/>
              <a:t>Bit</a:t>
            </a:r>
            <a:r>
              <a:rPr lang="en-IN" u="sng" dirty="0"/>
              <a:t> </a:t>
            </a:r>
            <a:r>
              <a:rPr lang="en-IN" sz="4800" u="sng" dirty="0"/>
              <a:t>Decoding</a:t>
            </a:r>
            <a:r>
              <a:rPr lang="en-IN" u="sng" dirty="0"/>
              <a:t> </a:t>
            </a:r>
            <a:r>
              <a:rPr lang="en-IN" sz="4800" u="sng" dirty="0"/>
              <a:t>Algorithm</a:t>
            </a:r>
            <a:r>
              <a:rPr lang="en-IN" u="sng" dirty="0"/>
              <a:t> </a:t>
            </a:r>
            <a:endParaRPr lang="en-US" u="sng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7142920" y="882881"/>
            <a:ext cx="648031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If</a:t>
            </a:r>
            <a:r>
              <a:rPr lang="en-IN" sz="2600" dirty="0"/>
              <a:t>(INDEX==1) </a:t>
            </a:r>
            <a:r>
              <a:rPr lang="en-IN" sz="2600" b="1" dirty="0"/>
              <a:t>Then</a:t>
            </a:r>
            <a:endParaRPr lang="en-IN" sz="2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   [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dirty="0" err="1">
                <a:solidFill>
                  <a:prstClr val="black"/>
                </a:solidFill>
              </a:rPr>
              <a:t>Rf</a:t>
            </a:r>
            <a:r>
              <a:rPr lang="en-IN" sz="2600" baseline="-25000" dirty="0" err="1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 = FUNCTION2(A</a:t>
            </a:r>
            <a:r>
              <a:rPr lang="en-IN" sz="2600" baseline="-25000" dirty="0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,{</a:t>
            </a:r>
            <a:r>
              <a:rPr lang="en-IN" sz="2600" dirty="0"/>
              <a:t>6,8,4,12</a:t>
            </a:r>
            <a:r>
              <a:rPr lang="en-IN" sz="2600" dirty="0">
                <a:solidFill>
                  <a:prstClr val="black"/>
                </a:solidFill>
              </a:rPr>
              <a:t>});   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dirty="0">
                <a:solidFill>
                  <a:prstClr val="black"/>
                </a:solidFill>
              </a:rPr>
              <a:t>  </a:t>
            </a:r>
            <a:r>
              <a:rPr lang="en-IN" sz="2600" dirty="0" err="1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=1,2,3,4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b="1" dirty="0">
                <a:solidFill>
                  <a:prstClr val="black"/>
                </a:solidFill>
              </a:rPr>
              <a:t> If </a:t>
            </a:r>
            <a:r>
              <a:rPr lang="en-IN" sz="2600" dirty="0">
                <a:solidFill>
                  <a:prstClr val="black"/>
                </a:solidFill>
              </a:rPr>
              <a:t>(</a:t>
            </a:r>
            <a:r>
              <a:rPr lang="en-IN" sz="2600" dirty="0"/>
              <a:t>C</a:t>
            </a:r>
            <a:r>
              <a:rPr lang="en-IN" sz="2600" baseline="-25000" dirty="0"/>
              <a:t>i </a:t>
            </a:r>
            <a:r>
              <a:rPr lang="en-IN" sz="2600" dirty="0"/>
              <a:t>&gt;= </a:t>
            </a:r>
            <a:r>
              <a:rPr lang="en-IN" sz="2600" dirty="0" err="1"/>
              <a:t>Rf</a:t>
            </a:r>
            <a:r>
              <a:rPr lang="en-IN" sz="2600" baseline="-25000" dirty="0" err="1"/>
              <a:t>i</a:t>
            </a:r>
            <a:r>
              <a:rPr lang="en-IN" sz="2600" dirty="0">
                <a:solidFill>
                  <a:prstClr val="black"/>
                </a:solidFill>
              </a:rPr>
              <a:t>) </a:t>
            </a:r>
            <a:r>
              <a:rPr lang="en-IN" sz="2600" b="1" dirty="0">
                <a:solidFill>
                  <a:prstClr val="black"/>
                </a:solidFill>
              </a:rPr>
              <a:t>Then</a:t>
            </a:r>
            <a:r>
              <a:rPr lang="en-IN" sz="2600" dirty="0">
                <a:solidFill>
                  <a:prstClr val="black"/>
                </a:solidFill>
              </a:rPr>
              <a:t> 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=1 </a:t>
            </a:r>
            <a:r>
              <a:rPr lang="en-IN" sz="2600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b="1" dirty="0">
                <a:solidFill>
                  <a:prstClr val="black"/>
                </a:solidFill>
              </a:rPr>
              <a:t> Else 	     	</a:t>
            </a:r>
            <a:r>
              <a:rPr lang="en-IN" sz="2600" dirty="0"/>
              <a:t> 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=0</a:t>
            </a:r>
            <a:r>
              <a:rPr lang="en-IN" sz="2600" dirty="0">
                <a:solidFill>
                  <a:prstClr val="black"/>
                </a:solidFill>
              </a:rPr>
              <a:t>;</a:t>
            </a:r>
            <a:endParaRPr lang="en-IN" sz="26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IN" sz="2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 ]   </a:t>
            </a:r>
            <a:endParaRPr lang="en-US"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08181" y="1212383"/>
            <a:ext cx="5850835" cy="1048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dirty="0"/>
              <a:t>Bit Encoding Algorithm </a:t>
            </a:r>
            <a:endParaRPr lang="en-US" sz="4800" u="sng" dirty="0"/>
          </a:p>
        </p:txBody>
      </p:sp>
      <p:sp>
        <p:nvSpPr>
          <p:cNvPr id="4" name="Title 1"/>
          <p:cNvSpPr txBox="1"/>
          <p:nvPr/>
        </p:nvSpPr>
        <p:spPr>
          <a:xfrm>
            <a:off x="6507491" y="407711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dirty="0"/>
              <a:t>Bit Decoding Algorithm </a:t>
            </a:r>
            <a:endParaRPr lang="en-US" sz="4800" u="sng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171198" y="1636776"/>
            <a:ext cx="5365377" cy="493526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N" sz="32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If</a:t>
            </a:r>
            <a:r>
              <a:rPr lang="en-IN" sz="2600" dirty="0"/>
              <a:t>(INDEX==2) </a:t>
            </a:r>
            <a:r>
              <a:rPr lang="en-IN" sz="2600" b="1" dirty="0"/>
              <a:t>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dirty="0"/>
              <a:t>[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</a:t>
            </a:r>
            <a:r>
              <a:rPr lang="en-IN" sz="2600" dirty="0" err="1"/>
              <a:t>Rf</a:t>
            </a:r>
            <a:r>
              <a:rPr lang="en-IN" sz="2600" baseline="-25000" dirty="0" err="1"/>
              <a:t>i</a:t>
            </a:r>
            <a:r>
              <a:rPr lang="en-IN" sz="2600" dirty="0"/>
              <a:t> = FUNCTION2(A</a:t>
            </a:r>
            <a:r>
              <a:rPr lang="en-IN" sz="2600" baseline="-25000" dirty="0"/>
              <a:t>i</a:t>
            </a:r>
            <a:r>
              <a:rPr lang="en-IN" sz="2600" dirty="0"/>
              <a:t>,{4,8,12,6});     </a:t>
            </a:r>
            <a:r>
              <a:rPr lang="en-IN" sz="2600" dirty="0" err="1"/>
              <a:t>i</a:t>
            </a:r>
            <a:r>
              <a:rPr lang="en-IN" sz="2600" dirty="0"/>
              <a:t>=1,2,3,4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If </a:t>
            </a:r>
            <a:r>
              <a:rPr lang="en-IN" sz="2600" dirty="0"/>
              <a:t>(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==1) </a:t>
            </a:r>
            <a:r>
              <a:rPr lang="en-IN" sz="2600" b="1" dirty="0"/>
              <a:t>Then</a:t>
            </a:r>
            <a:r>
              <a:rPr lang="en-IN" sz="2600" dirty="0"/>
              <a:t> C</a:t>
            </a:r>
            <a:r>
              <a:rPr lang="en-IN" sz="2600" baseline="-25000" dirty="0"/>
              <a:t>i</a:t>
            </a:r>
            <a:r>
              <a:rPr lang="en-IN" sz="2600" dirty="0"/>
              <a:t> = Rf</a:t>
            </a:r>
            <a:r>
              <a:rPr lang="en-IN" sz="2600" baseline="-25000" dirty="0"/>
              <a:t>i</a:t>
            </a:r>
            <a:r>
              <a:rPr lang="en-IN" sz="2600" dirty="0"/>
              <a:t>+1;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Else 	     		</a:t>
            </a:r>
            <a:r>
              <a:rPr lang="en-IN" sz="2600" dirty="0"/>
              <a:t>C</a:t>
            </a:r>
            <a:r>
              <a:rPr lang="en-IN" sz="2600" baseline="-25000" dirty="0"/>
              <a:t>i</a:t>
            </a:r>
            <a:r>
              <a:rPr lang="en-IN" sz="2600" dirty="0"/>
              <a:t> = Rf</a:t>
            </a:r>
            <a:r>
              <a:rPr lang="en-IN" sz="2600" baseline="-25000" dirty="0"/>
              <a:t>i</a:t>
            </a:r>
            <a:r>
              <a:rPr lang="en-IN" sz="2600" dirty="0"/>
              <a:t>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dirty="0"/>
              <a:t> ]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7474423" y="1197780"/>
            <a:ext cx="4717577" cy="40507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If</a:t>
            </a:r>
            <a:r>
              <a:rPr lang="en-IN" sz="2600" dirty="0"/>
              <a:t>(INDEX==2) </a:t>
            </a:r>
            <a:r>
              <a:rPr lang="en-IN" sz="2600" b="1" dirty="0"/>
              <a:t>Then</a:t>
            </a:r>
            <a:endParaRPr lang="en-IN" sz="2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   [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dirty="0" err="1">
                <a:solidFill>
                  <a:prstClr val="black"/>
                </a:solidFill>
              </a:rPr>
              <a:t>Rf</a:t>
            </a:r>
            <a:r>
              <a:rPr lang="en-IN" sz="2600" baseline="-25000" dirty="0" err="1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 = FUNCTION2(A</a:t>
            </a:r>
            <a:r>
              <a:rPr lang="en-IN" sz="2600" baseline="-25000" dirty="0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,{</a:t>
            </a:r>
            <a:r>
              <a:rPr lang="en-IN" sz="2600" dirty="0"/>
              <a:t>4,8,12,6</a:t>
            </a:r>
            <a:r>
              <a:rPr lang="en-IN" sz="2600" dirty="0">
                <a:solidFill>
                  <a:prstClr val="black"/>
                </a:solidFill>
              </a:rPr>
              <a:t>});   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dirty="0">
                <a:solidFill>
                  <a:prstClr val="black"/>
                </a:solidFill>
              </a:rPr>
              <a:t>  </a:t>
            </a:r>
            <a:r>
              <a:rPr lang="en-IN" sz="2600" dirty="0" err="1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=1,2,3,4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b="1" dirty="0">
                <a:solidFill>
                  <a:prstClr val="black"/>
                </a:solidFill>
              </a:rPr>
              <a:t> If </a:t>
            </a:r>
            <a:r>
              <a:rPr lang="en-IN" sz="2600" dirty="0">
                <a:solidFill>
                  <a:prstClr val="black"/>
                </a:solidFill>
              </a:rPr>
              <a:t>(</a:t>
            </a:r>
            <a:r>
              <a:rPr lang="en-IN" sz="2600" dirty="0"/>
              <a:t>C</a:t>
            </a:r>
            <a:r>
              <a:rPr lang="en-IN" sz="2600" baseline="-25000" dirty="0"/>
              <a:t>i </a:t>
            </a:r>
            <a:r>
              <a:rPr lang="en-IN" sz="2600" dirty="0"/>
              <a:t>&gt;= </a:t>
            </a:r>
            <a:r>
              <a:rPr lang="en-IN" sz="2600" dirty="0" err="1"/>
              <a:t>Rf</a:t>
            </a:r>
            <a:r>
              <a:rPr lang="en-IN" sz="2600" baseline="-25000" dirty="0" err="1"/>
              <a:t>i</a:t>
            </a:r>
            <a:r>
              <a:rPr lang="en-IN" sz="2600" dirty="0">
                <a:solidFill>
                  <a:prstClr val="black"/>
                </a:solidFill>
              </a:rPr>
              <a:t>) </a:t>
            </a:r>
            <a:r>
              <a:rPr lang="en-IN" sz="2600" b="1" dirty="0">
                <a:solidFill>
                  <a:prstClr val="black"/>
                </a:solidFill>
              </a:rPr>
              <a:t>Then</a:t>
            </a:r>
            <a:r>
              <a:rPr lang="en-IN" sz="2600" dirty="0">
                <a:solidFill>
                  <a:prstClr val="black"/>
                </a:solidFill>
              </a:rPr>
              <a:t> 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=1 </a:t>
            </a:r>
            <a:r>
              <a:rPr lang="en-IN" sz="2600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b="1" dirty="0">
                <a:solidFill>
                  <a:prstClr val="black"/>
                </a:solidFill>
              </a:rPr>
              <a:t> Else 	     	</a:t>
            </a:r>
            <a:r>
              <a:rPr lang="en-IN" sz="2600" dirty="0"/>
              <a:t> 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=0</a:t>
            </a:r>
            <a:r>
              <a:rPr lang="en-IN" sz="2600" dirty="0">
                <a:solidFill>
                  <a:prstClr val="black"/>
                </a:solidFill>
              </a:rPr>
              <a:t>;</a:t>
            </a:r>
            <a:endParaRPr lang="en-IN" sz="26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IN" sz="2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 ]   </a:t>
            </a:r>
            <a:endParaRPr 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1492972"/>
            <a:ext cx="5701010" cy="1048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dirty="0"/>
              <a:t>Bit Encoding Algorithm </a:t>
            </a:r>
            <a:endParaRPr lang="en-US" sz="4800" u="sng" dirty="0"/>
          </a:p>
        </p:txBody>
      </p:sp>
      <p:sp>
        <p:nvSpPr>
          <p:cNvPr id="3" name="Title 1"/>
          <p:cNvSpPr txBox="1"/>
          <p:nvPr/>
        </p:nvSpPr>
        <p:spPr>
          <a:xfrm>
            <a:off x="6490992" y="27432"/>
            <a:ext cx="5850835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dirty="0"/>
              <a:t>Bit Decoding Algorithm </a:t>
            </a:r>
            <a:endParaRPr lang="en-US" sz="4800" u="sng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0" y="1636776"/>
            <a:ext cx="5227983" cy="493526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IN" sz="32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If</a:t>
            </a:r>
            <a:r>
              <a:rPr lang="en-IN" sz="2600" dirty="0"/>
              <a:t>(INDEX==3) </a:t>
            </a:r>
            <a:r>
              <a:rPr lang="en-IN" sz="2600" b="1" dirty="0"/>
              <a:t>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dirty="0"/>
              <a:t>[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</a:t>
            </a:r>
            <a:r>
              <a:rPr lang="en-IN" sz="2600" dirty="0" err="1"/>
              <a:t>Rf</a:t>
            </a:r>
            <a:r>
              <a:rPr lang="en-IN" sz="2600" baseline="-25000" dirty="0" err="1"/>
              <a:t>i</a:t>
            </a:r>
            <a:r>
              <a:rPr lang="en-IN" sz="2600" dirty="0"/>
              <a:t> = FUNCTION2(A</a:t>
            </a:r>
            <a:r>
              <a:rPr lang="en-IN" sz="2600" baseline="-25000" dirty="0"/>
              <a:t>i</a:t>
            </a:r>
            <a:r>
              <a:rPr lang="en-IN" sz="2600" dirty="0"/>
              <a:t>,{4,12,6,8});     </a:t>
            </a:r>
            <a:r>
              <a:rPr lang="en-IN" sz="2600" dirty="0" err="1"/>
              <a:t>i</a:t>
            </a:r>
            <a:r>
              <a:rPr lang="en-IN" sz="2600" dirty="0"/>
              <a:t>=1,2,3,4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If </a:t>
            </a:r>
            <a:r>
              <a:rPr lang="en-IN" sz="2600" dirty="0"/>
              <a:t>(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==1) </a:t>
            </a:r>
            <a:r>
              <a:rPr lang="en-IN" sz="2600" b="1" dirty="0"/>
              <a:t>Then</a:t>
            </a:r>
            <a:r>
              <a:rPr lang="en-IN" sz="2600" dirty="0"/>
              <a:t> C</a:t>
            </a:r>
            <a:r>
              <a:rPr lang="en-IN" sz="2600" baseline="-25000" dirty="0"/>
              <a:t>i</a:t>
            </a:r>
            <a:r>
              <a:rPr lang="en-IN" sz="2600" dirty="0"/>
              <a:t> = Rf</a:t>
            </a:r>
            <a:r>
              <a:rPr lang="en-IN" sz="2600" baseline="-25000" dirty="0"/>
              <a:t>i</a:t>
            </a:r>
            <a:r>
              <a:rPr lang="en-IN" sz="2600" dirty="0"/>
              <a:t>+1;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Else 	     		</a:t>
            </a:r>
            <a:r>
              <a:rPr lang="en-IN" sz="2600" dirty="0"/>
              <a:t>C</a:t>
            </a:r>
            <a:r>
              <a:rPr lang="en-IN" sz="2600" baseline="-25000" dirty="0"/>
              <a:t>i</a:t>
            </a:r>
            <a:r>
              <a:rPr lang="en-IN" sz="2600" dirty="0"/>
              <a:t> = Rf</a:t>
            </a:r>
            <a:r>
              <a:rPr lang="en-IN" sz="2600" baseline="-25000" dirty="0"/>
              <a:t>i</a:t>
            </a:r>
            <a:r>
              <a:rPr lang="en-IN" sz="2600" dirty="0"/>
              <a:t>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dirty="0"/>
              <a:t> ]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7262191" y="960916"/>
            <a:ext cx="492981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If</a:t>
            </a:r>
            <a:r>
              <a:rPr lang="en-IN" sz="2600" dirty="0"/>
              <a:t>(INDEX==3) </a:t>
            </a:r>
            <a:r>
              <a:rPr lang="en-IN" sz="2600" b="1" dirty="0"/>
              <a:t>Then</a:t>
            </a:r>
            <a:endParaRPr lang="en-IN" sz="2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   [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dirty="0" err="1">
                <a:solidFill>
                  <a:prstClr val="black"/>
                </a:solidFill>
              </a:rPr>
              <a:t>Rf</a:t>
            </a:r>
            <a:r>
              <a:rPr lang="en-IN" sz="2600" baseline="-25000" dirty="0" err="1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 = FUNCTION2(A</a:t>
            </a:r>
            <a:r>
              <a:rPr lang="en-IN" sz="2600" baseline="-25000" dirty="0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,{</a:t>
            </a:r>
            <a:r>
              <a:rPr lang="en-IN" sz="2600" dirty="0"/>
              <a:t>4,12,6,8</a:t>
            </a:r>
            <a:r>
              <a:rPr lang="en-IN" sz="2600" dirty="0">
                <a:solidFill>
                  <a:prstClr val="black"/>
                </a:solidFill>
              </a:rPr>
              <a:t>});   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dirty="0">
                <a:solidFill>
                  <a:prstClr val="black"/>
                </a:solidFill>
              </a:rPr>
              <a:t>  </a:t>
            </a:r>
            <a:r>
              <a:rPr lang="en-IN" sz="2600" dirty="0" err="1">
                <a:solidFill>
                  <a:prstClr val="black"/>
                </a:solidFill>
              </a:rPr>
              <a:t>i</a:t>
            </a:r>
            <a:r>
              <a:rPr lang="en-IN" sz="2600" dirty="0">
                <a:solidFill>
                  <a:prstClr val="black"/>
                </a:solidFill>
              </a:rPr>
              <a:t>=1,2,3,4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b="1" dirty="0">
                <a:solidFill>
                  <a:prstClr val="black"/>
                </a:solidFill>
              </a:rPr>
              <a:t> If </a:t>
            </a:r>
            <a:r>
              <a:rPr lang="en-IN" sz="2600" dirty="0">
                <a:solidFill>
                  <a:prstClr val="black"/>
                </a:solidFill>
              </a:rPr>
              <a:t>(</a:t>
            </a:r>
            <a:r>
              <a:rPr lang="en-IN" sz="2600" dirty="0"/>
              <a:t>C</a:t>
            </a:r>
            <a:r>
              <a:rPr lang="en-IN" sz="2600" baseline="-25000" dirty="0"/>
              <a:t>i </a:t>
            </a:r>
            <a:r>
              <a:rPr lang="en-IN" sz="2600" dirty="0"/>
              <a:t>&gt;= </a:t>
            </a:r>
            <a:r>
              <a:rPr lang="en-IN" sz="2600" dirty="0" err="1"/>
              <a:t>Rf</a:t>
            </a:r>
            <a:r>
              <a:rPr lang="en-IN" sz="2600" baseline="-25000" dirty="0" err="1"/>
              <a:t>i</a:t>
            </a:r>
            <a:r>
              <a:rPr lang="en-IN" sz="2600" dirty="0">
                <a:solidFill>
                  <a:prstClr val="black"/>
                </a:solidFill>
              </a:rPr>
              <a:t>) </a:t>
            </a:r>
            <a:r>
              <a:rPr lang="en-IN" sz="2600" b="1" dirty="0">
                <a:solidFill>
                  <a:prstClr val="black"/>
                </a:solidFill>
              </a:rPr>
              <a:t>Then</a:t>
            </a:r>
            <a:r>
              <a:rPr lang="en-IN" sz="2600" dirty="0">
                <a:solidFill>
                  <a:prstClr val="black"/>
                </a:solidFill>
              </a:rPr>
              <a:t> 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=1 </a:t>
            </a:r>
            <a:r>
              <a:rPr lang="en-IN" sz="2600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IN" sz="2600" b="1" dirty="0">
                <a:solidFill>
                  <a:prstClr val="black"/>
                </a:solidFill>
              </a:rPr>
              <a:t> Else 	     	</a:t>
            </a:r>
            <a:r>
              <a:rPr lang="en-IN" sz="2600" dirty="0"/>
              <a:t> </a:t>
            </a:r>
            <a:r>
              <a:rPr lang="en-IN" sz="2600" dirty="0" err="1"/>
              <a:t>Ф</a:t>
            </a:r>
            <a:r>
              <a:rPr lang="en-IN" sz="2600" baseline="-25000" dirty="0" err="1"/>
              <a:t>i</a:t>
            </a:r>
            <a:r>
              <a:rPr lang="en-IN" sz="2600" baseline="-25000" dirty="0"/>
              <a:t> </a:t>
            </a:r>
            <a:r>
              <a:rPr lang="en-IN" sz="2600" dirty="0"/>
              <a:t>=0</a:t>
            </a:r>
            <a:r>
              <a:rPr lang="en-IN" sz="2600" dirty="0">
                <a:solidFill>
                  <a:prstClr val="black"/>
                </a:solidFill>
              </a:rPr>
              <a:t>;</a:t>
            </a:r>
            <a:endParaRPr lang="en-IN" sz="2600" b="1" dirty="0"/>
          </a:p>
          <a:p>
            <a:pPr marL="0" indent="0">
              <a:buFont typeface="Wingdings" panose="05000000000000000000" pitchFamily="2" charset="2"/>
              <a:buNone/>
            </a:pPr>
            <a:endParaRPr lang="en-IN" sz="2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600" b="1" dirty="0"/>
              <a:t>  ]   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517"/>
            <a:ext cx="12021672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Issues of the Proposed Application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Ownership validation of both issuing authority and client perspectives.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Sensitive data validation with self designed hash data based signature hiding.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Verification of unauthorized claim by the nominee for the same 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certicate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" y="1999954"/>
            <a:ext cx="11430000" cy="4737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4" name="Oval 3"/>
          <p:cNvSpPr/>
          <p:nvPr/>
        </p:nvSpPr>
        <p:spPr>
          <a:xfrm>
            <a:off x="278296" y="3465443"/>
            <a:ext cx="3419061" cy="1527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293703" y="4620570"/>
            <a:ext cx="2398645" cy="2876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684104" y="3194713"/>
            <a:ext cx="2398644" cy="172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545496" y="4306958"/>
            <a:ext cx="1696278" cy="172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70610" y="155388"/>
            <a:ext cx="10058400" cy="7632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EXPERIMENTAL RESULTS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4894838"/>
              </p:ext>
            </p:extLst>
          </p:nvPr>
        </p:nvGraphicFramePr>
        <p:xfrm>
          <a:off x="768626" y="918658"/>
          <a:ext cx="10588487" cy="587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Bitmap Image" r:id="rId3" imgW="4371975" imgH="3609975" progId="Paint.Picture">
                  <p:embed/>
                </p:oleObj>
              </mc:Choice>
              <mc:Fallback>
                <p:oleObj name="Bitmap Image" r:id="rId3" imgW="4371975" imgH="36099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626" y="918658"/>
                        <a:ext cx="10588487" cy="5874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251835" y="0"/>
            <a:ext cx="5560060" cy="8763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/>
          <p:cNvSpPr/>
          <p:nvPr/>
        </p:nvSpPr>
        <p:spPr>
          <a:xfrm>
            <a:off x="2001078" y="0"/>
            <a:ext cx="6810817" cy="8763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29446" y="-47030"/>
            <a:ext cx="6435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EXPERIMENTAL RESULTS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BA6D0-A348-487D-A050-34779BE0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1" y="1090612"/>
            <a:ext cx="9417534" cy="57673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186180"/>
          </a:xfrm>
        </p:spPr>
        <p:txBody>
          <a:bodyPr/>
          <a:lstStyle/>
          <a:p>
            <a:pPr algn="ctr"/>
            <a:r>
              <a:rPr lang="en-US" dirty="0"/>
              <a:t>HISTOGRAM ANALYSIS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325370" y="1670685"/>
          <a:ext cx="77216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r:id="rId3" imgW="3990975" imgH="3133725" progId="Paint.Picture">
                  <p:embed/>
                </p:oleObj>
              </mc:Choice>
              <mc:Fallback>
                <p:oleObj r:id="rId3" imgW="3990975" imgH="3133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5370" y="1670685"/>
                        <a:ext cx="772160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156585" y="588010"/>
            <a:ext cx="6058535" cy="8763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10212"/>
              </p:ext>
            </p:extLst>
          </p:nvPr>
        </p:nvGraphicFramePr>
        <p:xfrm>
          <a:off x="1236406" y="619432"/>
          <a:ext cx="9719188" cy="3082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9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Works / Approach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Signature Copies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Signature Image Type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Dispersing Capacity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PSNR (db)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4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[5,2010] Segmented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03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Grey scale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6144 bytes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30.11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4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[4,2010] Segmented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16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Binary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4,096 bits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39.0627 (max.)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84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[6,2013] Segmented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09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Grey Scale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5,120 bytes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33.8506 (max)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84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[7,2014] Segmented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04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Binary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4,096 bits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28.44 (max)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4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[15,2014] Successive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02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Grey Scale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320 bytes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30.79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4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[10,2016] Segmented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02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Color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13,824 bytes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38.0639 (max.)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5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[11,2016] Segmented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08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Binary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8,192 bits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38.9060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84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Proposed Approach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16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Color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30,000 bytes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38.01 (</a:t>
                      </a:r>
                      <a:r>
                        <a:rPr lang="en-IN" sz="1600" b="1" dirty="0" err="1">
                          <a:effectLst/>
                        </a:rPr>
                        <a:t>avg</a:t>
                      </a:r>
                      <a:r>
                        <a:rPr lang="en-IN" sz="1600" b="1" dirty="0">
                          <a:effectLst/>
                        </a:rPr>
                        <a:t>)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3025" marR="73025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236405" y="3701841"/>
          <a:ext cx="9928123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51515474"/>
              </p:ext>
            </p:extLst>
          </p:nvPr>
        </p:nvGraphicFramePr>
        <p:xfrm>
          <a:off x="1236404" y="3701841"/>
          <a:ext cx="9379973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191729" y="158851"/>
            <a:ext cx="11651225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"/>
              </a:spcAft>
            </a:pPr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Comparison of Signature Fabrication Imperceptibility with Other Existing Approaches</a:t>
            </a:r>
            <a:endParaRPr lang="en-IN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7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1226" y="1755058"/>
            <a:ext cx="11135032" cy="51029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3524" y="739674"/>
            <a:ext cx="7886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Pixel Intensity Value Wise Distortion Graph</a:t>
            </a: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247140"/>
          </a:xfrm>
        </p:spPr>
        <p:txBody>
          <a:bodyPr/>
          <a:lstStyle/>
          <a:p>
            <a:pPr algn="ctr"/>
            <a:r>
              <a:rPr lang="en-US" dirty="0"/>
              <a:t>FUTURE SCOPE OF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220" y="2194560"/>
            <a:ext cx="9739630" cy="281432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Arial" panose="020B0604020202020204" pitchFamily="34" charset="0"/>
              <a:buChar char="⮚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The work can still be further improved in the following aspects</a:t>
            </a:r>
            <a:endParaRPr lang="en-IN" sz="2400" b="1" dirty="0"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Arial" panose="020B0604020202020204" pitchFamily="34" charset="0"/>
              <a:buChar char="⮚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Resisting geometrical attacks through standardized transformation techniques.</a:t>
            </a:r>
            <a:endParaRPr lang="en-IN" sz="2400" b="1" dirty="0"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Arial" panose="020B0604020202020204" pitchFamily="34" charset="0"/>
              <a:buChar char="⮚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Introduction of pattern recognition based ideas for fetching and validating the sensitive data from the e-document image and this can work as an additional layer for sensitive data validation.</a:t>
            </a:r>
            <a:endParaRPr lang="en-IN" sz="2400" b="1" dirty="0"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Font typeface="Arial" panose="020B0604020202020204" pitchFamily="34" charset="0"/>
              <a:buChar char="⮚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Robustness analysis against various attacks and also the study of attack impact on the secret signature sharing approach in terms quality of the resultant merged signature.</a:t>
            </a:r>
            <a:endParaRPr lang="en-IN" sz="2400" b="1" dirty="0"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30525" y="558165"/>
            <a:ext cx="6360160" cy="9969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41062" y="168484"/>
            <a:ext cx="2598788" cy="527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6000"/>
              </a:lnSpc>
              <a:spcAft>
                <a:spcPts val="0"/>
              </a:spcAft>
            </a:pPr>
            <a:r>
              <a:rPr lang="en-IN" sz="28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sz="2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832" y="724823"/>
            <a:ext cx="11383619" cy="595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Anitha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R. Leela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Velusamy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“Authentication of Digital Documents Using Secret Key Biometric Watermarking”,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Communication Network Security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Vol 1, Issue 4, 2012. ISSN: 2231 – 1882.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K. N. Mishra, “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AAdhar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based smartcard system for security management in South Asia”,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the Proceedings of International Conference on Control, Computing, Communication and Materials (ICCCCM)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pp. 1-6, 2016, E. ISBN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978-1-4673-9084-2.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10.1109/ICCCCM.2016.7918256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H. R. Hasan, “Copyright Protection for Digital Certificate using Blind Watermarking Technique”,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Kurdistan Journal of Applied Research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Vol 3, Issue 1, pp: 75-79, June 2018. ISSN: 2411-7706.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I. Nasir, Y. Weng, J. Jiang, S.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Ipson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(2009). “Multiple spatial watermarking technique in color images”,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Signal Image &amp; Video Processing (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SiViP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Vol. 4, Issue. 2, pp. 145–154.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10.1007/s11760-009-0106-7.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Behnia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M.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Teshnehlab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P.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Ayubi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“Multiple watermarking scheme based on improved chaotic maps”,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Communication in Nonlinear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Science and Numerical Simulation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Vol. 15, Issue. 9, pp. 2469-78. 2010, </a:t>
            </a:r>
            <a:r>
              <a:rPr lang="en-IN" u="sng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doi:10.1016/j.cnsns.2009.09.042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39370" lvl="0" indent="-34290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G. Bhatnagar, Q. M. J. Wu, “A new robust and efficient multiple watermarking scheme”,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Multimedia Tools &amp; Application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Vol. 74, Issue. 19, pp. 8421-8444, 2013, </a:t>
            </a:r>
            <a:r>
              <a:rPr lang="en-IN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doi:10.1007/s11042-013-1681-8.</a:t>
            </a:r>
          </a:p>
          <a:p>
            <a:pPr marL="342900" marR="39370" lvl="0" indent="-34290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	M.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Babaei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K. Ng, H.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Babei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H. G.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Niknajeh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“Robust multi watermarking scheme for multiple digital input images in DWT domain” International Journal of Computer and Information Technology, Vol. 3, Issue. 4, pp. 834-840, 2014</a:t>
            </a:r>
          </a:p>
          <a:p>
            <a:pPr marL="342900" marR="39370" lvl="0" indent="-34290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M. Natarajan, Y. Govindarajan, “Performance comparison of single and multiple watermarking techniques”, International Journal of Computer Network and Information Security, vol. 6, Issue. 7, pp 28-34, 2014. DOI: 10.5815/ijcnis.2014.07.04</a:t>
            </a:r>
          </a:p>
          <a:p>
            <a:pPr marR="39370" lvl="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809" y="1274502"/>
            <a:ext cx="11184835" cy="536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9370" lvl="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9.	N.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Mohananthini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G. Yamuna, “Image fusion process for multiple watermarking schemes against attacks”, Journal of Network Communications and Emerging Technologies, vol. 1, Issue. 2, pp. 1–8, 2015. ISSN: 2395-5317.</a:t>
            </a:r>
          </a:p>
          <a:p>
            <a:pPr marR="39370" lvl="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10.	N.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Mohananthini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G. Yamuna, “Comparison of multiple watermarking techniques using genetic algorithms”, Journal of Electrical Systems &amp; Information Technology, vol. 3, issue 1, pp.68–80, 2016, DOI: https://doi.org/10.1016/j.jesit.2015.11.009</a:t>
            </a:r>
          </a:p>
          <a:p>
            <a:pPr marR="39370" lvl="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11.	R. Sadh, N. Mishra, S. Sharma, “Dual plane multiple spatial watermarking with self encryption”, Sadhana, Indian Academy of Sciences, Vol. 4, Issue. 1, pp. 1-14, 2016</a:t>
            </a:r>
          </a:p>
          <a:p>
            <a:pPr marR="39370" lvl="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12.	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Radharani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S.,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Valamathi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M.L. (2011), “Multiple Watermarking Scheme for Image Authentication and Copyright Protection Using Wavelet Based Texture Properties and Visual Cryptography” Int. Journal of Computer Applications (IJCA), 23(3), 29-36.</a:t>
            </a:r>
          </a:p>
          <a:p>
            <a:pPr marR="39370" lvl="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13.	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Thanki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R.M.,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Borisagar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K.R. (2013), “Combined DCT–CS Theory Based Digital Watermarking Technique for Color Images” In Proc. of National Conf. on Emerging Trends in Information &amp; Communication Technology (NCETICT 2013), Chennai, Tamil Nadu: Published by Int. Journal of Computer Applications (IJCA), 17-23.</a:t>
            </a:r>
          </a:p>
          <a:p>
            <a:pPr marR="39370" lvl="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14.	A.K. Singh, B. Kumar, M. Dave, A. Mohan, “Multiple watermarking on medical images using selective DWT coefficients”, Journal of Medical Imaging and Health Informatics, vol. 5, Issue. 3, pp. 607-614, 2015. </a:t>
            </a:r>
          </a:p>
          <a:p>
            <a:pPr marR="39370" lvl="0" algn="just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15.	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Thanki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R. M.,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</a:rPr>
              <a:t>Borisagar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, K. R. (2014) “Compressive Sensing Based Multiple Watermarking Technique for Biometric Template Protection”, International Journal of Image Graphics and Signal Processing, Vol. 7, Issue 1, pp 53–60.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41062" y="168484"/>
            <a:ext cx="2598788" cy="527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6000"/>
              </a:lnSpc>
              <a:spcAft>
                <a:spcPts val="0"/>
              </a:spcAft>
            </a:pPr>
            <a:r>
              <a:rPr lang="en-IN" sz="28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sz="2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149" y="2755885"/>
            <a:ext cx="4723701" cy="1346229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latin typeface="Adobe Garamond Pro" panose="02020502060506020403" pitchFamily="18" charset="0"/>
                <a:ea typeface="Adobe Gothic Std B" panose="020B0800000000000000" pitchFamily="34" charset="-128"/>
              </a:rPr>
              <a:t>Thank You</a:t>
            </a:r>
            <a:endParaRPr lang="en-US" sz="8000" dirty="0">
              <a:latin typeface="Adobe Garamond Pro" panose="02020502060506020403" pitchFamily="18" charset="0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1141864"/>
            <a:ext cx="11779625" cy="510032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IN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Dual phase validation of client authentication with secret signature sharing </a:t>
            </a:r>
            <a:r>
              <a:rPr lang="en-US" altLang="en-IN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concepts</a:t>
            </a:r>
            <a:r>
              <a:rPr lang="en-IN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(equivalent idea of visual cryptography) and Biometric fingerprinting.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Compliance of critical data security issues like authentication, confidentiality, data integrity and non-repudiation.</a:t>
            </a:r>
            <a:endParaRPr lang="en-IN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Design of secure signature share for color images aimed for robustness.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Variable encoding of secret data bits using variable threshold ranges on different pixel byte components of an image block.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Improved data hiding imperceptibility under high data payload embedding.</a:t>
            </a:r>
            <a:endParaRPr lang="en-IN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919358" y="124409"/>
            <a:ext cx="7775972" cy="923326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dobe Garamond Pro Bold" panose="02020702060506020403" pitchFamily="18" charset="0"/>
              </a:rPr>
              <a:t> Enhancement Proposed in this Work</a:t>
            </a:r>
            <a:endParaRPr lang="en-US" dirty="0">
              <a:latin typeface="Adobe Garamond Pro Bold" panose="020207020605060204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944934" y="301472"/>
            <a:ext cx="9672506" cy="1040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latin typeface="Adobe Garamond Pro Bold" panose="02020702060506020403" pitchFamily="18" charset="0"/>
                <a:cs typeface="Times New Roman" panose="02020603050405020304" pitchFamily="18" charset="0"/>
              </a:rPr>
              <a:t>Validation of non-repudiation PROPERTY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659" y="1451610"/>
            <a:ext cx="8235453" cy="5207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5427" y="4309118"/>
            <a:ext cx="1881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SHARE GENERATION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757" y="1765307"/>
            <a:ext cx="10933044" cy="4315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Each pixel bytes of RGB denoted as X is represented as separate pixel byte X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X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Original image pixel byte – X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	First share pixel byte – X</a:t>
            </a: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	Second share pixel byte –X</a:t>
            </a: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+ X</a:t>
            </a: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= X    [ Original reconstructed signature ]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Aft>
                <a:spcPts val="400"/>
              </a:spcAf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7538" y="95096"/>
            <a:ext cx="889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rgbClr val="92D050"/>
                </a:solidFill>
              </a:rPr>
              <a:t>SHARE GENERATION AND VERIFICATION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528B66-D87E-4420-9770-1D5C55AED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42129"/>
              </p:ext>
            </p:extLst>
          </p:nvPr>
        </p:nvGraphicFramePr>
        <p:xfrm>
          <a:off x="0" y="411481"/>
          <a:ext cx="1333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126725" imgH="126725" progId="Equation.3">
                  <p:embed/>
                </p:oleObj>
              </mc:Choice>
              <mc:Fallback>
                <p:oleObj name="Equation" r:id="rId3" imgW="126725" imgH="126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1"/>
                        <a:ext cx="1333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82959A8-32EB-4EF6-A731-50CC036F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3" y="609895"/>
            <a:ext cx="76530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13141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{1,2,3,...,N}.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400" b="1" i="0" u="none" strike="noStrike" cap="none" normalizeH="0" baseline="-30000" dirty="0" err="1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=R[pos] mod 9 + (pos) mod 9 + tr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400" b="1" i="0" u="none" strike="noStrike" cap="none" normalizeH="0" baseline="-30000" dirty="0" err="1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=G[pos] mod 10 + (pos) mod 11 +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13141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400" b="1" i="0" u="none" strike="noStrike" cap="none" normalizeH="0" baseline="-30000" dirty="0" err="1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3141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=B[pos] mod 12 + (pos) mod 13 + tb…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460F-3CE8-4343-B127-356C5D261746}"/>
              </a:ext>
            </a:extLst>
          </p:cNvPr>
          <p:cNvSpPr/>
          <p:nvPr/>
        </p:nvSpPr>
        <p:spPr>
          <a:xfrm>
            <a:off x="726593" y="1860893"/>
            <a:ext cx="234791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" marR="82550" algn="just">
              <a:lnSpc>
                <a:spcPct val="105000"/>
              </a:lnSpc>
              <a:spcAft>
                <a:spcPts val="0"/>
              </a:spcAft>
            </a:pPr>
            <a:r>
              <a:rPr lang="en-US" sz="2400" b="1" spc="-5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=R[pos]-</a:t>
            </a:r>
            <a:r>
              <a:rPr lang="en-US" sz="2400" b="1" spc="-5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="1" spc="-5" baseline="-25000" dirty="0">
              <a:solidFill>
                <a:srgbClr val="13141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82550" algn="just">
              <a:lnSpc>
                <a:spcPct val="105000"/>
              </a:lnSpc>
              <a:spcAft>
                <a:spcPts val="0"/>
              </a:spcAft>
            </a:pPr>
            <a:r>
              <a:rPr lang="en-US" sz="2400" b="1" spc="-5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=G[pos]-</a:t>
            </a:r>
            <a:r>
              <a:rPr lang="en-US" sz="2400" b="1" spc="-5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spc="-5" dirty="0" err="1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spc="-5" dirty="0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=B[pos]-</a:t>
            </a:r>
            <a:r>
              <a:rPr lang="en-US" sz="2400" b="1" spc="-5" dirty="0" err="1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8E4E7-1160-4EBC-89BA-68DF79437BAC}"/>
              </a:ext>
            </a:extLst>
          </p:cNvPr>
          <p:cNvSpPr/>
          <p:nvPr/>
        </p:nvSpPr>
        <p:spPr>
          <a:xfrm>
            <a:off x="726593" y="3162705"/>
            <a:ext cx="6096000" cy="1618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170" marR="82550" algn="just">
              <a:lnSpc>
                <a:spcPct val="105000"/>
              </a:lnSpc>
              <a:spcAft>
                <a:spcPts val="0"/>
              </a:spcAft>
            </a:pP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b="1" spc="-5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&lt;0) Then	S1</a:t>
            </a:r>
            <a:r>
              <a:rPr lang="en-US" sz="2400" b="1" spc="-5" baseline="-25000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R[pos]; and S2</a:t>
            </a:r>
            <a:r>
              <a:rPr lang="en-US" sz="2400" b="1" spc="-5" baseline="-25000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82550" indent="367030" algn="just">
              <a:lnSpc>
                <a:spcPct val="105000"/>
              </a:lnSpc>
              <a:spcAft>
                <a:spcPts val="0"/>
              </a:spcAft>
            </a:pP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370" marR="82550" algn="just">
              <a:lnSpc>
                <a:spcPct val="105000"/>
              </a:lnSpc>
              <a:spcAft>
                <a:spcPts val="0"/>
              </a:spcAft>
            </a:pP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2400" b="1" spc="-5" baseline="-25000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spc="-5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and S2</a:t>
            </a:r>
            <a:r>
              <a:rPr lang="en-US" sz="2400" b="1" spc="-5" baseline="-25000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="1" spc="-5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spc="-5" baseline="-25000" dirty="0" err="1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82550">
              <a:lnSpc>
                <a:spcPct val="105000"/>
              </a:lnSpc>
              <a:spcAft>
                <a:spcPts val="0"/>
              </a:spcAft>
            </a:pP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9390E-3C9C-4234-8194-341B0253D90C}"/>
              </a:ext>
            </a:extLst>
          </p:cNvPr>
          <p:cNvSpPr/>
          <p:nvPr/>
        </p:nvSpPr>
        <p:spPr>
          <a:xfrm>
            <a:off x="726593" y="4926169"/>
            <a:ext cx="3911668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" marR="82550" algn="just">
              <a:lnSpc>
                <a:spcPct val="105000"/>
              </a:lnSpc>
              <a:spcAft>
                <a:spcPts val="0"/>
              </a:spcAft>
            </a:pP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2400" b="1" spc="-5" baseline="-25000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[pos]+S2</a:t>
            </a:r>
            <a:r>
              <a:rPr lang="en-US" sz="2400" b="1" spc="-5" baseline="-25000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[pos]=R[pos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82550" algn="just">
              <a:lnSpc>
                <a:spcPct val="105000"/>
              </a:lnSpc>
              <a:spcAft>
                <a:spcPts val="0"/>
              </a:spcAft>
            </a:pP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2400" b="1" spc="-5" baseline="-25000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[pos]+S2</a:t>
            </a:r>
            <a:r>
              <a:rPr lang="en-US" sz="2400" b="1" spc="-5" baseline="-25000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spc="-5" dirty="0">
                <a:solidFill>
                  <a:srgbClr val="13141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[pos]=G[pos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spc="-5" dirty="0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</a:t>
            </a:r>
            <a:r>
              <a:rPr lang="en-US" sz="2400" b="1" spc="-5" baseline="-25000" dirty="0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spc="-5" dirty="0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[pos]+S2</a:t>
            </a:r>
            <a:r>
              <a:rPr lang="en-US" sz="2400" b="1" spc="-5" baseline="-25000" dirty="0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spc="-5" dirty="0">
                <a:solidFill>
                  <a:srgbClr val="1314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[pos]=B[pos]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8FEB1-628B-4FE2-8741-CFDAAE87BCA0}"/>
              </a:ext>
            </a:extLst>
          </p:cNvPr>
          <p:cNvSpPr txBox="1"/>
          <p:nvPr/>
        </p:nvSpPr>
        <p:spPr>
          <a:xfrm>
            <a:off x="6825279" y="3162705"/>
            <a:ext cx="43153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FF0000"/>
                </a:solidFill>
              </a:rPr>
              <a:t>//S1</a:t>
            </a:r>
            <a:r>
              <a:rPr lang="en-US" sz="1400" b="1" baseline="-25000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, S1</a:t>
            </a:r>
            <a:r>
              <a:rPr lang="en-US" sz="1400" b="1" baseline="-25000" dirty="0">
                <a:solidFill>
                  <a:srgbClr val="FF0000"/>
                </a:solidFill>
              </a:rPr>
              <a:t>g</a:t>
            </a:r>
            <a:r>
              <a:rPr lang="en-US" sz="1400" b="1" dirty="0">
                <a:solidFill>
                  <a:srgbClr val="FF0000"/>
                </a:solidFill>
              </a:rPr>
              <a:t>, S1</a:t>
            </a:r>
            <a:r>
              <a:rPr lang="en-US" sz="1400" b="1" baseline="-25000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 denoting the red, green, blue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</a:rPr>
              <a:t> intensity values respectively for the first share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</a:rPr>
              <a:t> image at pixel position ‘pos’ and S2</a:t>
            </a:r>
            <a:r>
              <a:rPr lang="en-US" sz="1400" b="1" baseline="-25000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, S2</a:t>
            </a:r>
            <a:r>
              <a:rPr lang="en-US" sz="1400" b="1" baseline="-25000" dirty="0">
                <a:solidFill>
                  <a:srgbClr val="FF0000"/>
                </a:solidFill>
              </a:rPr>
              <a:t>g</a:t>
            </a:r>
            <a:r>
              <a:rPr lang="en-US" sz="1400" b="1" dirty="0">
                <a:solidFill>
                  <a:srgbClr val="FF0000"/>
                </a:solidFill>
              </a:rPr>
              <a:t>, S2</a:t>
            </a:r>
            <a:r>
              <a:rPr lang="en-US" sz="1400" b="1" baseline="-25000" dirty="0">
                <a:solidFill>
                  <a:srgbClr val="FF0000"/>
                </a:solidFill>
              </a:rPr>
              <a:t>b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</a:rPr>
              <a:t> representing the red, green, blue intensity 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</a:rPr>
              <a:t>values respectively for the second share image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</a:rPr>
              <a:t> at the same pixel position ‘pos’,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3BA2E-6C56-438D-8785-E90921AB2197}"/>
              </a:ext>
            </a:extLst>
          </p:cNvPr>
          <p:cNvSpPr txBox="1"/>
          <p:nvPr/>
        </p:nvSpPr>
        <p:spPr>
          <a:xfrm>
            <a:off x="5247860" y="5237022"/>
            <a:ext cx="3044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// Color intensity index j={</a:t>
            </a:r>
            <a:r>
              <a:rPr lang="en-IN" sz="1400" b="1" dirty="0" err="1">
                <a:solidFill>
                  <a:srgbClr val="FF0000"/>
                </a:solidFill>
              </a:rPr>
              <a:t>r,g,b</a:t>
            </a:r>
            <a:r>
              <a:rPr lang="en-IN" sz="14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BF7F7-650A-49EB-B9DF-5B25A0C90B2E}"/>
              </a:ext>
            </a:extLst>
          </p:cNvPr>
          <p:cNvSpPr txBox="1"/>
          <p:nvPr/>
        </p:nvSpPr>
        <p:spPr>
          <a:xfrm>
            <a:off x="8733183" y="609895"/>
            <a:ext cx="29968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>
                <a:solidFill>
                  <a:srgbClr val="FF0000"/>
                </a:solidFill>
              </a:rPr>
              <a:t>X</a:t>
            </a:r>
            <a:r>
              <a:rPr lang="en-US" sz="1400" b="1" baseline="-25000" dirty="0" err="1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X</a:t>
            </a:r>
            <a:r>
              <a:rPr lang="en-US" sz="1400" b="1" baseline="-25000" dirty="0" err="1">
                <a:solidFill>
                  <a:srgbClr val="FF0000"/>
                </a:solidFill>
              </a:rPr>
              <a:t>g</a:t>
            </a:r>
            <a:r>
              <a:rPr lang="en-US" sz="1400" b="1" dirty="0">
                <a:solidFill>
                  <a:srgbClr val="FF0000"/>
                </a:solidFill>
              </a:rPr>
              <a:t> and </a:t>
            </a:r>
            <a:r>
              <a:rPr lang="en-US" sz="1400" b="1" dirty="0" err="1">
                <a:solidFill>
                  <a:srgbClr val="FF0000"/>
                </a:solidFill>
              </a:rPr>
              <a:t>X</a:t>
            </a:r>
            <a:r>
              <a:rPr lang="en-US" sz="1400" b="1" baseline="-25000" dirty="0" err="1">
                <a:solidFill>
                  <a:srgbClr val="FF0000"/>
                </a:solidFill>
              </a:rPr>
              <a:t>b</a:t>
            </a:r>
            <a:r>
              <a:rPr lang="en-US" sz="1400" b="1" baseline="-25000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denoting one set of variables for storing the intermediate encryption values for the red, green and blue intensities respectively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1FB377-9D5C-4D4D-9A49-7E79DDA90098}"/>
              </a:ext>
            </a:extLst>
          </p:cNvPr>
          <p:cNvSpPr txBox="1"/>
          <p:nvPr/>
        </p:nvSpPr>
        <p:spPr>
          <a:xfrm>
            <a:off x="3786858" y="1969556"/>
            <a:ext cx="7353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FF0000"/>
                </a:solidFill>
              </a:rPr>
              <a:t>// R[pos], G[pos], and B[pos] are the respective red, green and blue intensity values for the original image at pixel position ‘pos’ with tr, </a:t>
            </a:r>
            <a:r>
              <a:rPr lang="en-US" sz="1400" b="1" dirty="0" err="1">
                <a:solidFill>
                  <a:srgbClr val="FF0000"/>
                </a:solidFill>
              </a:rPr>
              <a:t>tg</a:t>
            </a:r>
            <a:r>
              <a:rPr lang="en-US" sz="1400" b="1" dirty="0">
                <a:solidFill>
                  <a:srgbClr val="FF0000"/>
                </a:solidFill>
              </a:rPr>
              <a:t> and tb denoting the threshold values used in this encryption respective to these intensities at the same pixel position ‘pos’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68B095-3FFE-4B35-B5C3-0302AACC2C09}"/>
              </a:ext>
            </a:extLst>
          </p:cNvPr>
          <p:cNvSpPr txBox="1"/>
          <p:nvPr/>
        </p:nvSpPr>
        <p:spPr>
          <a:xfrm>
            <a:off x="1672253" y="-79321"/>
            <a:ext cx="7445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rgbClr val="92D050"/>
                </a:solidFill>
              </a:rPr>
              <a:t>SHARE GENERATION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21219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87" y="0"/>
            <a:ext cx="10562852" cy="70159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Server side signature fabrication concept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770890"/>
            <a:ext cx="11622156" cy="6087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813654" y="0"/>
            <a:ext cx="6967537" cy="5709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/>
              <a:t>e-certificate validation for client</a:t>
            </a:r>
            <a:endParaRPr lang="en-IN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6" y="530087"/>
            <a:ext cx="10204174" cy="6327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34" y="477078"/>
            <a:ext cx="9879496" cy="66525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2504" y="0"/>
            <a:ext cx="7566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E-CERTIFICATE VALIDATION FOR NOMINEE</a:t>
            </a:r>
            <a:endParaRPr lang="en-I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186</TotalTime>
  <Words>2292</Words>
  <Application>Microsoft Office PowerPoint</Application>
  <PresentationFormat>Widescreen</PresentationFormat>
  <Paragraphs>258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Adobe Arabic</vt:lpstr>
      <vt:lpstr>Adobe Garamond Pro</vt:lpstr>
      <vt:lpstr>Adobe Garamond Pro Bold</vt:lpstr>
      <vt:lpstr>Adobe Gothic Std B</vt:lpstr>
      <vt:lpstr>Algerian</vt:lpstr>
      <vt:lpstr>Arial</vt:lpstr>
      <vt:lpstr>Calibri</vt:lpstr>
      <vt:lpstr>Cambria Math</vt:lpstr>
      <vt:lpstr>Noto Sans Symbols</vt:lpstr>
      <vt:lpstr>Rockwell</vt:lpstr>
      <vt:lpstr>Rockwell Condensed</vt:lpstr>
      <vt:lpstr>Times New Roman</vt:lpstr>
      <vt:lpstr>Wingdings</vt:lpstr>
      <vt:lpstr>Wingdings 3</vt:lpstr>
      <vt:lpstr>Wood Type</vt:lpstr>
      <vt:lpstr>Bitmap Image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side signature fabrication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Sub-image block matrix transformation </vt:lpstr>
      <vt:lpstr>Threshold computation for bit encoding </vt:lpstr>
      <vt:lpstr>Bit Encoding Algorithm </vt:lpstr>
      <vt:lpstr>PowerPoint Presentation</vt:lpstr>
      <vt:lpstr>PowerPoint Presentation</vt:lpstr>
      <vt:lpstr>PowerPoint Presentation</vt:lpstr>
      <vt:lpstr>EXPERIMENTAL RESULTS</vt:lpstr>
      <vt:lpstr>PowerPoint Presentation</vt:lpstr>
      <vt:lpstr>HISTOGRAM ANALYSIS</vt:lpstr>
      <vt:lpstr>PowerPoint Presentation</vt:lpstr>
      <vt:lpstr>PowerPoint Presentation</vt:lpstr>
      <vt:lpstr>FUTURE SCOPE OF WORK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Saheli Chakraborty</dc:creator>
  <cp:keywords>GCECT - 7th Sem Presentation</cp:keywords>
  <cp:lastModifiedBy>sahelichakraborty73@outlook.com</cp:lastModifiedBy>
  <cp:revision>150</cp:revision>
  <dcterms:created xsi:type="dcterms:W3CDTF">2019-11-23T23:04:00Z</dcterms:created>
  <dcterms:modified xsi:type="dcterms:W3CDTF">2020-06-21T17:40:52Z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