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63" r:id="rId6"/>
    <p:sldId id="264" r:id="rId7"/>
    <p:sldId id="265" r:id="rId8"/>
    <p:sldId id="266"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942093"/>
    <a:srgbClr val="ED0DFF"/>
    <a:srgbClr val="E45BEE"/>
    <a:srgbClr val="8B0797"/>
    <a:srgbClr val="EA89EE"/>
    <a:srgbClr val="9437FF"/>
    <a:srgbClr val="4C91FF"/>
    <a:srgbClr val="40AEF4"/>
    <a:srgbClr val="39A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6"/>
    <p:restoredTop sz="94580"/>
  </p:normalViewPr>
  <p:slideViewPr>
    <p:cSldViewPr snapToGrid="0">
      <p:cViewPr varScale="1">
        <p:scale>
          <a:sx n="93" d="100"/>
          <a:sy n="93" d="100"/>
        </p:scale>
        <p:origin x="224"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ubratamondal/Data/MySql/top_5_used_hashtag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dirty="0">
                <a:solidFill>
                  <a:schemeClr val="bg1"/>
                </a:solidFill>
              </a:rPr>
              <a:t>OLDEST</a:t>
            </a:r>
            <a:r>
              <a:rPr lang="en-US" baseline="0" dirty="0">
                <a:solidFill>
                  <a:schemeClr val="bg1"/>
                </a:solidFill>
              </a:rPr>
              <a:t> USERS (DAY WISE)</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duration</c:v>
                </c:pt>
              </c:strCache>
            </c:strRef>
          </c:tx>
          <c:spPr>
            <a:solidFill>
              <a:srgbClr val="00B0F0"/>
            </a:soli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Sheet1!$B$2:$B$6</c:f>
              <c:strCache>
                <c:ptCount val="5"/>
                <c:pt idx="0">
                  <c:v>Darby_Herzog</c:v>
                </c:pt>
                <c:pt idx="1">
                  <c:v>Emilio_Bernier52</c:v>
                </c:pt>
                <c:pt idx="2">
                  <c:v>Elenor88</c:v>
                </c:pt>
                <c:pt idx="3">
                  <c:v>Nicole71</c:v>
                </c:pt>
                <c:pt idx="4">
                  <c:v>Jordyn.Jacobson2</c:v>
                </c:pt>
              </c:strCache>
            </c:strRef>
          </c:cat>
          <c:val>
            <c:numRef>
              <c:f>Sheet1!$C$2:$C$6</c:f>
              <c:numCache>
                <c:formatCode>General</c:formatCode>
                <c:ptCount val="5"/>
                <c:pt idx="0">
                  <c:v>2565</c:v>
                </c:pt>
                <c:pt idx="1">
                  <c:v>2565</c:v>
                </c:pt>
                <c:pt idx="2">
                  <c:v>2563</c:v>
                </c:pt>
                <c:pt idx="3">
                  <c:v>2562</c:v>
                </c:pt>
                <c:pt idx="4">
                  <c:v>2557</c:v>
                </c:pt>
              </c:numCache>
            </c:numRef>
          </c:val>
          <c:extLst>
            <c:ext xmlns:c16="http://schemas.microsoft.com/office/drawing/2014/chart" uri="{C3380CC4-5D6E-409C-BE32-E72D297353CC}">
              <c16:uniqueId val="{00000000-4B6F-DB46-B4EC-C8CF2C98F016}"/>
            </c:ext>
          </c:extLst>
        </c:ser>
        <c:dLbls>
          <c:dLblPos val="inEnd"/>
          <c:showLegendKey val="0"/>
          <c:showVal val="1"/>
          <c:showCatName val="0"/>
          <c:showSerName val="0"/>
          <c:showPercent val="0"/>
          <c:showBubbleSize val="0"/>
        </c:dLbls>
        <c:gapWidth val="41"/>
        <c:axId val="1246816319"/>
        <c:axId val="1310446799"/>
      </c:barChart>
      <c:catAx>
        <c:axId val="12468163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effectLst/>
                <a:latin typeface="+mn-lt"/>
                <a:ea typeface="+mn-ea"/>
                <a:cs typeface="+mn-cs"/>
              </a:defRPr>
            </a:pPr>
            <a:endParaRPr lang="en-US"/>
          </a:p>
        </c:txPr>
        <c:crossAx val="1310446799"/>
        <c:crosses val="autoZero"/>
        <c:auto val="1"/>
        <c:lblAlgn val="ctr"/>
        <c:lblOffset val="100"/>
        <c:noMultiLvlLbl val="0"/>
      </c:catAx>
      <c:valAx>
        <c:axId val="1310446799"/>
        <c:scaling>
          <c:orientation val="minMax"/>
        </c:scaling>
        <c:delete val="1"/>
        <c:axPos val="l"/>
        <c:numFmt formatCode="General" sourceLinked="1"/>
        <c:majorTickMark val="none"/>
        <c:minorTickMark val="none"/>
        <c:tickLblPos val="nextTo"/>
        <c:crossAx val="1246816319"/>
        <c:crosses val="autoZero"/>
        <c:crossBetween val="between"/>
      </c:valAx>
      <c:spPr>
        <a:noFill/>
        <a:ln>
          <a:noFill/>
        </a:ln>
        <a:effectLst/>
      </c:spPr>
    </c:plotArea>
    <c:plotVisOnly val="1"/>
    <c:dispBlanksAs val="gap"/>
    <c:showDLblsOverMax val="0"/>
  </c:chart>
  <c:spPr>
    <a:noFill/>
    <a:ln w="9525" cap="flat" cmpd="sng" algn="ctr">
      <a:solidFill>
        <a:schemeClr val="bg1"/>
      </a:solidFill>
      <a:prstDash val="sysDot"/>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dirty="0">
                <a:solidFill>
                  <a:schemeClr val="bg1"/>
                </a:solidFill>
              </a:rPr>
              <a:t>Top 5 used </a:t>
            </a:r>
            <a:r>
              <a:rPr lang="en-US" sz="1800" dirty="0" err="1">
                <a:solidFill>
                  <a:schemeClr val="bg1"/>
                </a:solidFill>
              </a:rPr>
              <a:t>hastags</a:t>
            </a:r>
            <a:r>
              <a:rPr lang="en-US" sz="1800" baseline="0" dirty="0">
                <a:solidFill>
                  <a:schemeClr val="bg1"/>
                </a:solidFill>
              </a:rPr>
              <a:t> (count)</a:t>
            </a:r>
            <a:endParaRPr lang="en-US" sz="1800" dirty="0">
              <a:solidFill>
                <a:schemeClr val="bg1"/>
              </a:solidFill>
            </a:endParaRP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top_5_used_hashtags!$C$1</c:f>
              <c:strCache>
                <c:ptCount val="1"/>
                <c:pt idx="0">
                  <c:v>tag_count</c:v>
                </c:pt>
              </c:strCache>
            </c:strRef>
          </c:tx>
          <c:spPr>
            <a:solidFill>
              <a:srgbClr val="00B0F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top_5_used_hashtags!$B$2:$B$6</c:f>
              <c:strCache>
                <c:ptCount val="5"/>
                <c:pt idx="0">
                  <c:v>smile</c:v>
                </c:pt>
                <c:pt idx="1">
                  <c:v>beach</c:v>
                </c:pt>
                <c:pt idx="2">
                  <c:v>party</c:v>
                </c:pt>
                <c:pt idx="3">
                  <c:v>fun</c:v>
                </c:pt>
                <c:pt idx="4">
                  <c:v>concert</c:v>
                </c:pt>
              </c:strCache>
            </c:strRef>
          </c:cat>
          <c:val>
            <c:numRef>
              <c:f>top_5_used_hashtags!$C$2:$C$6</c:f>
              <c:numCache>
                <c:formatCode>General</c:formatCode>
                <c:ptCount val="5"/>
                <c:pt idx="0">
                  <c:v>59</c:v>
                </c:pt>
                <c:pt idx="1">
                  <c:v>42</c:v>
                </c:pt>
                <c:pt idx="2">
                  <c:v>39</c:v>
                </c:pt>
                <c:pt idx="3">
                  <c:v>38</c:v>
                </c:pt>
                <c:pt idx="4">
                  <c:v>24</c:v>
                </c:pt>
              </c:numCache>
            </c:numRef>
          </c:val>
          <c:extLst>
            <c:ext xmlns:c16="http://schemas.microsoft.com/office/drawing/2014/chart" uri="{C3380CC4-5D6E-409C-BE32-E72D297353CC}">
              <c16:uniqueId val="{00000000-9D61-5548-A65A-DA026FEFA5A3}"/>
            </c:ext>
          </c:extLst>
        </c:ser>
        <c:dLbls>
          <c:dLblPos val="outEnd"/>
          <c:showLegendKey val="0"/>
          <c:showVal val="1"/>
          <c:showCatName val="0"/>
          <c:showSerName val="0"/>
          <c:showPercent val="0"/>
          <c:showBubbleSize val="0"/>
        </c:dLbls>
        <c:gapWidth val="444"/>
        <c:overlap val="-90"/>
        <c:axId val="1242442783"/>
        <c:axId val="1242249519"/>
      </c:barChart>
      <c:catAx>
        <c:axId val="12424427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cap="all" spc="120" normalizeH="0" baseline="0">
                <a:solidFill>
                  <a:schemeClr val="bg1"/>
                </a:solidFill>
                <a:latin typeface="+mn-lt"/>
                <a:ea typeface="+mn-ea"/>
                <a:cs typeface="+mn-cs"/>
              </a:defRPr>
            </a:pPr>
            <a:endParaRPr lang="en-US"/>
          </a:p>
        </c:txPr>
        <c:crossAx val="1242249519"/>
        <c:crosses val="autoZero"/>
        <c:auto val="1"/>
        <c:lblAlgn val="ctr"/>
        <c:lblOffset val="100"/>
        <c:noMultiLvlLbl val="0"/>
      </c:catAx>
      <c:valAx>
        <c:axId val="1242249519"/>
        <c:scaling>
          <c:orientation val="minMax"/>
        </c:scaling>
        <c:delete val="1"/>
        <c:axPos val="l"/>
        <c:numFmt formatCode="General" sourceLinked="1"/>
        <c:majorTickMark val="none"/>
        <c:minorTickMark val="none"/>
        <c:tickLblPos val="nextTo"/>
        <c:crossAx val="1242442783"/>
        <c:crosses val="autoZero"/>
        <c:crossBetween val="between"/>
      </c:valAx>
      <c:spPr>
        <a:noFill/>
        <a:ln>
          <a:noFill/>
        </a:ln>
        <a:effectLst/>
      </c:spPr>
    </c:plotArea>
    <c:plotVisOnly val="1"/>
    <c:dispBlanksAs val="gap"/>
    <c:showDLblsOverMax val="0"/>
  </c:chart>
  <c:spPr>
    <a:noFill/>
    <a:ln>
      <a:solidFill>
        <a:schemeClr val="bg1"/>
      </a:solidFill>
      <a:prstDash val="sysDot"/>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C2D9-1D64-D115-DAF2-0D7F66F44FF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F08F43B-F2A4-7FFD-C76B-1EAFF990ED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8514B13-2E96-5B64-FDDA-2F5A5175B49E}"/>
              </a:ext>
            </a:extLst>
          </p:cNvPr>
          <p:cNvSpPr>
            <a:spLocks noGrp="1"/>
          </p:cNvSpPr>
          <p:nvPr>
            <p:ph type="dt" sz="half" idx="10"/>
          </p:nvPr>
        </p:nvSpPr>
        <p:spPr/>
        <p:txBody>
          <a:bodyPr/>
          <a:lstStyle/>
          <a:p>
            <a:fld id="{434A9D1A-237B-9740-86FC-0FBDDC7C0DC4}" type="datetimeFigureOut">
              <a:rPr lang="en-US" smtClean="0"/>
              <a:t>5/14/23</a:t>
            </a:fld>
            <a:endParaRPr lang="en-US"/>
          </a:p>
        </p:txBody>
      </p:sp>
      <p:sp>
        <p:nvSpPr>
          <p:cNvPr id="5" name="Footer Placeholder 4">
            <a:extLst>
              <a:ext uri="{FF2B5EF4-FFF2-40B4-BE49-F238E27FC236}">
                <a16:creationId xmlns:a16="http://schemas.microsoft.com/office/drawing/2014/main" id="{AC0EB5B0-1570-E0A5-7F00-1065E70A9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A7FBC-6D8C-B13C-B00F-00648195E96E}"/>
              </a:ext>
            </a:extLst>
          </p:cNvPr>
          <p:cNvSpPr>
            <a:spLocks noGrp="1"/>
          </p:cNvSpPr>
          <p:nvPr>
            <p:ph type="sldNum" sz="quarter" idx="12"/>
          </p:nvPr>
        </p:nvSpPr>
        <p:spPr/>
        <p:txBody>
          <a:bodyPr/>
          <a:lstStyle/>
          <a:p>
            <a:fld id="{D5F49283-2D2D-8243-B4E8-89BDD95E2FFB}" type="slidenum">
              <a:rPr lang="en-US" smtClean="0"/>
              <a:t>‹#›</a:t>
            </a:fld>
            <a:endParaRPr lang="en-US"/>
          </a:p>
        </p:txBody>
      </p:sp>
    </p:spTree>
    <p:extLst>
      <p:ext uri="{BB962C8B-B14F-4D97-AF65-F5344CB8AC3E}">
        <p14:creationId xmlns:p14="http://schemas.microsoft.com/office/powerpoint/2010/main" val="165214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sights">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969818"/>
            <a:ext cx="10474037" cy="707886"/>
          </a:xfrm>
          <a:prstGeom prst="rect">
            <a:avLst/>
          </a:prstGeom>
          <a:noFill/>
        </p:spPr>
        <p:txBody>
          <a:bodyPr wrap="square" rtlCol="0">
            <a:spAutoFit/>
          </a:bodyPr>
          <a:lstStyle/>
          <a:p>
            <a:pPr algn="ctr"/>
            <a:r>
              <a:rPr lang="en-US" sz="4000" b="1" dirty="0">
                <a:solidFill>
                  <a:schemeClr val="bg1">
                    <a:alpha val="72000"/>
                  </a:schemeClr>
                </a:solidFill>
                <a:latin typeface="Lucida Handwriting" panose="03010101010101010101" pitchFamily="66" charset="77"/>
              </a:rPr>
              <a:t>INSIGHTS</a:t>
            </a:r>
          </a:p>
        </p:txBody>
      </p:sp>
      <p:sp>
        <p:nvSpPr>
          <p:cNvPr id="19" name="TextBox 18">
            <a:extLst>
              <a:ext uri="{FF2B5EF4-FFF2-40B4-BE49-F238E27FC236}">
                <a16:creationId xmlns:a16="http://schemas.microsoft.com/office/drawing/2014/main" id="{DB1630FE-A01F-39CB-F05A-7BF8ACF8F4E5}"/>
              </a:ext>
            </a:extLst>
          </p:cNvPr>
          <p:cNvSpPr txBox="1"/>
          <p:nvPr userDrawn="1"/>
        </p:nvSpPr>
        <p:spPr>
          <a:xfrm>
            <a:off x="1280162" y="1809445"/>
            <a:ext cx="9563546" cy="3477875"/>
          </a:xfrm>
          <a:prstGeom prst="rect">
            <a:avLst/>
          </a:prstGeom>
          <a:noFill/>
        </p:spPr>
        <p:txBody>
          <a:bodyPr wrap="square" rtlCol="0">
            <a:spAutoFit/>
          </a:bodyPr>
          <a:lstStyle/>
          <a:p>
            <a:r>
              <a:rPr lang="en-IN" sz="2000" b="0" i="0" kern="1200" dirty="0">
                <a:solidFill>
                  <a:schemeClr val="bg1">
                    <a:alpha val="70000"/>
                  </a:schemeClr>
                </a:solidFill>
                <a:effectLst/>
                <a:latin typeface="+mn-lt"/>
                <a:ea typeface="+mn-ea"/>
                <a:cs typeface="+mn-cs"/>
              </a:rPr>
              <a:t>Some of the insights and knowledge I gained while making the project are:</a:t>
            </a:r>
          </a:p>
          <a:p>
            <a:pPr marL="342900" indent="-342900">
              <a:buFont typeface="Arial" panose="020B0604020202020204" pitchFamily="34" charset="0"/>
              <a:buChar char="•"/>
            </a:pPr>
            <a:r>
              <a:rPr lang="en-IN" sz="2000" b="0" i="0" kern="1200" dirty="0">
                <a:solidFill>
                  <a:schemeClr val="bg1">
                    <a:alpha val="70000"/>
                  </a:schemeClr>
                </a:solidFill>
                <a:effectLst/>
                <a:latin typeface="+mn-lt"/>
                <a:ea typeface="+mn-ea"/>
                <a:cs typeface="+mn-cs"/>
              </a:rPr>
              <a:t>Learnt how to use SQL to query, manipulate, and </a:t>
            </a:r>
            <a:r>
              <a:rPr lang="en-IN" sz="2000" b="0" i="0" kern="1200" dirty="0" err="1">
                <a:solidFill>
                  <a:schemeClr val="bg1">
                    <a:alpha val="70000"/>
                  </a:schemeClr>
                </a:solidFill>
                <a:effectLst/>
                <a:latin typeface="+mn-lt"/>
                <a:ea typeface="+mn-ea"/>
                <a:cs typeface="+mn-cs"/>
              </a:rPr>
              <a:t>analyze</a:t>
            </a:r>
            <a:r>
              <a:rPr lang="en-IN" sz="2000" b="0" i="0" kern="1200" dirty="0">
                <a:solidFill>
                  <a:schemeClr val="bg1">
                    <a:alpha val="70000"/>
                  </a:schemeClr>
                </a:solidFill>
                <a:effectLst/>
                <a:latin typeface="+mn-lt"/>
                <a:ea typeface="+mn-ea"/>
                <a:cs typeface="+mn-cs"/>
              </a:rPr>
              <a:t> data.</a:t>
            </a:r>
          </a:p>
          <a:p>
            <a:pPr marL="342900" indent="-342900">
              <a:buFont typeface="Arial" panose="020B0604020202020204" pitchFamily="34" charset="0"/>
              <a:buChar char="•"/>
            </a:pPr>
            <a:endParaRPr lang="en-IN" sz="2000" b="0" i="0" kern="1200" dirty="0">
              <a:solidFill>
                <a:schemeClr val="bg1">
                  <a:alpha val="70000"/>
                </a:schemeClr>
              </a:solidFill>
              <a:effectLst/>
              <a:latin typeface="+mn-lt"/>
              <a:ea typeface="+mn-ea"/>
              <a:cs typeface="+mn-cs"/>
            </a:endParaRPr>
          </a:p>
          <a:p>
            <a:pPr marL="342900" indent="-342900">
              <a:buFont typeface="Arial" panose="020B0604020202020204" pitchFamily="34" charset="0"/>
              <a:buChar char="•"/>
            </a:pPr>
            <a:r>
              <a:rPr lang="en-IN" sz="2000" b="0" i="0" kern="1200" dirty="0">
                <a:solidFill>
                  <a:schemeClr val="bg1">
                    <a:alpha val="70000"/>
                  </a:schemeClr>
                </a:solidFill>
                <a:effectLst/>
                <a:latin typeface="+mn-lt"/>
                <a:ea typeface="+mn-ea"/>
                <a:cs typeface="+mn-cs"/>
              </a:rPr>
              <a:t>Learnt how to use PowerPoint to create a report that summarizes the findings from the data analysis. </a:t>
            </a:r>
          </a:p>
          <a:p>
            <a:pPr marL="342900" indent="-342900">
              <a:buFont typeface="Arial" panose="020B0604020202020204" pitchFamily="34" charset="0"/>
              <a:buChar char="•"/>
            </a:pPr>
            <a:endParaRPr lang="en-IN" sz="2000" b="0" i="0" kern="1200" dirty="0">
              <a:solidFill>
                <a:schemeClr val="bg1">
                  <a:alpha val="70000"/>
                </a:schemeClr>
              </a:solidFill>
              <a:effectLst/>
              <a:latin typeface="+mn-lt"/>
              <a:ea typeface="+mn-ea"/>
              <a:cs typeface="+mn-cs"/>
            </a:endParaRPr>
          </a:p>
          <a:p>
            <a:pPr marL="342900" indent="-342900">
              <a:buFont typeface="Arial" panose="020B0604020202020204" pitchFamily="34" charset="0"/>
              <a:buChar char="•"/>
            </a:pPr>
            <a:r>
              <a:rPr lang="en-IN" sz="2000" b="0" i="0" kern="1200" dirty="0">
                <a:solidFill>
                  <a:schemeClr val="bg1">
                    <a:alpha val="70000"/>
                  </a:schemeClr>
                </a:solidFill>
                <a:effectLst/>
                <a:latin typeface="+mn-lt"/>
                <a:ea typeface="+mn-ea"/>
                <a:cs typeface="+mn-cs"/>
              </a:rPr>
              <a:t>Learnt how to create visualizations in PowerPoint and Excel, such as charts</a:t>
            </a:r>
            <a:r>
              <a:rPr lang="en-IN" sz="2000" b="0" i="0" kern="1200" baseline="0" dirty="0">
                <a:solidFill>
                  <a:schemeClr val="bg1">
                    <a:alpha val="70000"/>
                  </a:schemeClr>
                </a:solidFill>
                <a:effectLst/>
                <a:latin typeface="+mn-lt"/>
                <a:ea typeface="+mn-ea"/>
                <a:cs typeface="+mn-cs"/>
              </a:rPr>
              <a:t> and </a:t>
            </a:r>
            <a:r>
              <a:rPr lang="en-IN" sz="2000" b="0" i="0" kern="1200" dirty="0">
                <a:solidFill>
                  <a:schemeClr val="bg1">
                    <a:alpha val="70000"/>
                  </a:schemeClr>
                </a:solidFill>
                <a:effectLst/>
                <a:latin typeface="+mn-lt"/>
                <a:ea typeface="+mn-ea"/>
                <a:cs typeface="+mn-cs"/>
              </a:rPr>
              <a:t>graphs, to illustrate the data and insights.</a:t>
            </a:r>
          </a:p>
          <a:p>
            <a:pPr marL="0" indent="0">
              <a:buFont typeface="Arial" panose="020B0604020202020204" pitchFamily="34" charset="0"/>
              <a:buNone/>
            </a:pPr>
            <a:r>
              <a:rPr lang="en-IN" sz="2000" b="0" i="0" kern="1200" dirty="0">
                <a:solidFill>
                  <a:schemeClr val="bg1">
                    <a:alpha val="70000"/>
                  </a:schemeClr>
                </a:solidFill>
                <a:effectLst/>
                <a:latin typeface="+mn-lt"/>
                <a:ea typeface="+mn-ea"/>
                <a:cs typeface="+mn-cs"/>
              </a:rPr>
              <a:t> </a:t>
            </a:r>
          </a:p>
          <a:p>
            <a:pPr marL="342900" indent="-342900">
              <a:buFont typeface="Arial" panose="020B0604020202020204" pitchFamily="34" charset="0"/>
              <a:buChar char="•"/>
            </a:pPr>
            <a:r>
              <a:rPr lang="en-IN" sz="2000" b="0" i="0" kern="1200" dirty="0">
                <a:solidFill>
                  <a:schemeClr val="bg1">
                    <a:alpha val="70000"/>
                  </a:schemeClr>
                </a:solidFill>
                <a:effectLst/>
                <a:latin typeface="+mn-lt"/>
                <a:ea typeface="+mn-ea"/>
                <a:cs typeface="+mn-cs"/>
              </a:rPr>
              <a:t>Learnt</a:t>
            </a:r>
            <a:r>
              <a:rPr lang="en-IN" sz="2000" b="0" i="0" kern="1200" baseline="0" dirty="0">
                <a:solidFill>
                  <a:schemeClr val="bg1">
                    <a:alpha val="70000"/>
                  </a:schemeClr>
                </a:solidFill>
                <a:effectLst/>
                <a:latin typeface="+mn-lt"/>
                <a:ea typeface="+mn-ea"/>
                <a:cs typeface="+mn-cs"/>
              </a:rPr>
              <a:t> </a:t>
            </a:r>
            <a:r>
              <a:rPr lang="en-IN" sz="2000" b="0" i="0" kern="1200" dirty="0">
                <a:solidFill>
                  <a:schemeClr val="bg1">
                    <a:alpha val="70000"/>
                  </a:schemeClr>
                </a:solidFill>
                <a:effectLst/>
                <a:latin typeface="+mn-lt"/>
                <a:ea typeface="+mn-ea"/>
                <a:cs typeface="+mn-cs"/>
              </a:rPr>
              <a:t>how to conduct user analysis for Instagram, a popular social media platform that allows users to share photos and videos, follow other users, and interact with them. </a:t>
            </a:r>
          </a:p>
        </p:txBody>
      </p:sp>
    </p:spTree>
    <p:extLst>
      <p:ext uri="{BB962C8B-B14F-4D97-AF65-F5344CB8AC3E}">
        <p14:creationId xmlns:p14="http://schemas.microsoft.com/office/powerpoint/2010/main" val="1563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par>
                                <p:cTn id="8" presetID="5" presetClass="entr" presetSubtype="10" repeatCount="0" fill="hold" grpId="0" nodeType="withEffect">
                                  <p:stCondLst>
                                    <p:cond delay="500"/>
                                  </p:stCondLst>
                                  <p:childTnLst>
                                    <p:set>
                                      <p:cBhvr>
                                        <p:cTn id="9" dur="1" fill="hold">
                                          <p:stCondLst>
                                            <p:cond delay="0"/>
                                          </p:stCondLst>
                                        </p:cTn>
                                        <p:tgtEl>
                                          <p:spTgt spid="19"/>
                                        </p:tgtEl>
                                        <p:attrNameLst>
                                          <p:attrName>style.visibility</p:attrName>
                                        </p:attrNameLst>
                                      </p:cBhvr>
                                      <p:to>
                                        <p:strVal val="visible"/>
                                      </p:to>
                                    </p:set>
                                    <p:animEffect transition="in" filter="checkerboard(across)">
                                      <p:cBhvr>
                                        <p:cTn id="1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ult">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969818"/>
            <a:ext cx="10474037" cy="707886"/>
          </a:xfrm>
          <a:prstGeom prst="rect">
            <a:avLst/>
          </a:prstGeom>
          <a:noFill/>
        </p:spPr>
        <p:txBody>
          <a:bodyPr wrap="square" rtlCol="0">
            <a:spAutoFit/>
          </a:bodyPr>
          <a:lstStyle/>
          <a:p>
            <a:pPr algn="ctr"/>
            <a:r>
              <a:rPr lang="en-US" sz="4000" b="1" dirty="0">
                <a:solidFill>
                  <a:schemeClr val="bg1">
                    <a:alpha val="72000"/>
                  </a:schemeClr>
                </a:solidFill>
                <a:latin typeface="Lucida Handwriting" panose="03010101010101010101" pitchFamily="66" charset="77"/>
              </a:rPr>
              <a:t>RESULT</a:t>
            </a:r>
          </a:p>
        </p:txBody>
      </p:sp>
      <p:sp>
        <p:nvSpPr>
          <p:cNvPr id="19" name="TextBox 18">
            <a:extLst>
              <a:ext uri="{FF2B5EF4-FFF2-40B4-BE49-F238E27FC236}">
                <a16:creationId xmlns:a16="http://schemas.microsoft.com/office/drawing/2014/main" id="{DB1630FE-A01F-39CB-F05A-7BF8ACF8F4E5}"/>
              </a:ext>
            </a:extLst>
          </p:cNvPr>
          <p:cNvSpPr txBox="1"/>
          <p:nvPr userDrawn="1"/>
        </p:nvSpPr>
        <p:spPr>
          <a:xfrm>
            <a:off x="1324981" y="1797435"/>
            <a:ext cx="9542034" cy="2862322"/>
          </a:xfrm>
          <a:prstGeom prst="rect">
            <a:avLst/>
          </a:prstGeom>
          <a:noFill/>
        </p:spPr>
        <p:txBody>
          <a:bodyPr wrap="square" rtlCol="0">
            <a:spAutoFit/>
          </a:bodyPr>
          <a:lstStyle/>
          <a:p>
            <a:pPr marL="285750" indent="-285750">
              <a:buFont typeface="Arial" panose="020B0604020202020204" pitchFamily="34" charset="0"/>
              <a:buChar char="•"/>
            </a:pPr>
            <a:r>
              <a:rPr lang="en-IN" sz="2000" b="0" i="0" kern="1200" dirty="0">
                <a:solidFill>
                  <a:schemeClr val="bg1">
                    <a:alpha val="70000"/>
                  </a:schemeClr>
                </a:solidFill>
                <a:effectLst/>
                <a:latin typeface="+mn-lt"/>
                <a:ea typeface="+mn-ea"/>
                <a:cs typeface="+mn-cs"/>
              </a:rPr>
              <a:t>Successfully completed the project within the given deadline. Delivered a comprehensive report that summarizes the findings from the user analysis.</a:t>
            </a:r>
          </a:p>
          <a:p>
            <a:pPr marL="285750" indent="-285750">
              <a:buFont typeface="Arial" panose="020B0604020202020204" pitchFamily="34" charset="0"/>
              <a:buChar char="•"/>
            </a:pPr>
            <a:r>
              <a:rPr lang="en-IN" sz="2000" b="0" i="0" kern="1200" dirty="0">
                <a:solidFill>
                  <a:schemeClr val="bg1">
                    <a:alpha val="70000"/>
                  </a:schemeClr>
                </a:solidFill>
                <a:effectLst/>
                <a:latin typeface="+mn-lt"/>
                <a:ea typeface="+mn-ea"/>
                <a:cs typeface="+mn-cs"/>
              </a:rPr>
              <a:t> Improved my skills and knowledge in SQL</a:t>
            </a:r>
            <a:r>
              <a:rPr lang="en-IN" sz="2000" b="0" i="0" kern="1200" baseline="0" dirty="0">
                <a:solidFill>
                  <a:schemeClr val="bg1">
                    <a:alpha val="70000"/>
                  </a:schemeClr>
                </a:solidFill>
                <a:effectLst/>
                <a:latin typeface="+mn-lt"/>
                <a:ea typeface="+mn-ea"/>
                <a:cs typeface="+mn-cs"/>
              </a:rPr>
              <a:t> and</a:t>
            </a:r>
            <a:r>
              <a:rPr lang="en-IN" sz="2000" b="0" i="0" kern="1200" dirty="0">
                <a:solidFill>
                  <a:schemeClr val="bg1">
                    <a:alpha val="70000"/>
                  </a:schemeClr>
                </a:solidFill>
                <a:effectLst/>
                <a:latin typeface="+mn-lt"/>
                <a:ea typeface="+mn-ea"/>
                <a:cs typeface="+mn-cs"/>
              </a:rPr>
              <a:t> PowerPoint.</a:t>
            </a:r>
            <a:r>
              <a:rPr lang="en-IN" sz="2000" b="0" i="0" kern="1200" baseline="0" dirty="0">
                <a:solidFill>
                  <a:schemeClr val="bg1">
                    <a:alpha val="70000"/>
                  </a:schemeClr>
                </a:solidFill>
                <a:effectLst/>
                <a:latin typeface="+mn-lt"/>
                <a:ea typeface="+mn-ea"/>
                <a:cs typeface="+mn-cs"/>
              </a:rPr>
              <a:t> </a:t>
            </a:r>
            <a:r>
              <a:rPr lang="en-IN" sz="2000" b="0" i="0" kern="1200" dirty="0">
                <a:solidFill>
                  <a:schemeClr val="bg1">
                    <a:alpha val="70000"/>
                  </a:schemeClr>
                </a:solidFill>
                <a:effectLst/>
                <a:latin typeface="+mn-lt"/>
                <a:ea typeface="+mn-ea"/>
                <a:cs typeface="+mn-cs"/>
              </a:rPr>
              <a:t>It has enhanced my resume and portfolio by showcasing my skills and abilities in SQL, PowerPoint and Excel. </a:t>
            </a:r>
          </a:p>
          <a:p>
            <a:pPr marL="285750" indent="-285750">
              <a:buFont typeface="Arial" panose="020B0604020202020204" pitchFamily="34" charset="0"/>
              <a:buChar char="•"/>
            </a:pPr>
            <a:r>
              <a:rPr lang="en-IN" sz="2000" b="0" i="0" kern="1200" dirty="0">
                <a:solidFill>
                  <a:schemeClr val="bg1">
                    <a:alpha val="70000"/>
                  </a:schemeClr>
                </a:solidFill>
                <a:effectLst/>
                <a:latin typeface="+mn-lt"/>
                <a:ea typeface="+mn-ea"/>
                <a:cs typeface="+mn-cs"/>
              </a:rPr>
              <a:t>It has also demonstrated my ability to work independently and deliver high-quality results within a given deadline.</a:t>
            </a:r>
          </a:p>
          <a:p>
            <a:pPr marL="285750" indent="-285750">
              <a:buFont typeface="Arial" panose="020B0604020202020204" pitchFamily="34" charset="0"/>
              <a:buChar char="•"/>
            </a:pPr>
            <a:r>
              <a:rPr lang="en-IN" sz="2000" b="0" i="0" kern="1200" dirty="0">
                <a:solidFill>
                  <a:schemeClr val="bg1">
                    <a:alpha val="70000"/>
                  </a:schemeClr>
                </a:solidFill>
                <a:effectLst/>
                <a:latin typeface="+mn-lt"/>
                <a:ea typeface="+mn-ea"/>
                <a:cs typeface="+mn-cs"/>
              </a:rPr>
              <a:t>It has increased my confidence and interest in pursuing a career in data analytics. It has also exposed me to different domains and applications of data science or analytics, such as social media, marketing, product development, user engagement, etc.</a:t>
            </a:r>
          </a:p>
        </p:txBody>
      </p:sp>
    </p:spTree>
    <p:extLst>
      <p:ext uri="{BB962C8B-B14F-4D97-AF65-F5344CB8AC3E}">
        <p14:creationId xmlns:p14="http://schemas.microsoft.com/office/powerpoint/2010/main" val="20274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par>
                                <p:cTn id="8" presetID="5" presetClass="entr" presetSubtype="10" repeatCount="0" fill="hold" grpId="0" nodeType="withEffect">
                                  <p:stCondLst>
                                    <p:cond delay="500"/>
                                  </p:stCondLst>
                                  <p:childTnLst>
                                    <p:set>
                                      <p:cBhvr>
                                        <p:cTn id="9" dur="1" fill="hold">
                                          <p:stCondLst>
                                            <p:cond delay="0"/>
                                          </p:stCondLst>
                                        </p:cTn>
                                        <p:tgtEl>
                                          <p:spTgt spid="19"/>
                                        </p:tgtEl>
                                        <p:attrNameLst>
                                          <p:attrName>style.visibility</p:attrName>
                                        </p:attrNameLst>
                                      </p:cBhvr>
                                      <p:to>
                                        <p:strVal val="visible"/>
                                      </p:to>
                                    </p:set>
                                    <p:animEffect transition="in" filter="checkerboard(across)">
                                      <p:cBhvr>
                                        <p:cTn id="1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Page">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2A35CB1-8448-4D33-19CD-06C018E2A24C}"/>
              </a:ext>
            </a:extLst>
          </p:cNvPr>
          <p:cNvSpPr/>
          <p:nvPr userDrawn="1"/>
        </p:nvSpPr>
        <p:spPr>
          <a:xfrm>
            <a:off x="1794708" y="3575019"/>
            <a:ext cx="1800000" cy="1800000"/>
          </a:xfrm>
          <a:prstGeom prst="ellipse">
            <a:avLst/>
          </a:prstGeom>
          <a:gradFill flip="none" rotWithShape="1">
            <a:gsLst>
              <a:gs pos="99000">
                <a:srgbClr val="4C91FF"/>
              </a:gs>
              <a:gs pos="0">
                <a:schemeClr val="accent5">
                  <a:lumMod val="40000"/>
                  <a:lumOff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3CE236A-FA5C-DA5E-F282-65E04592F024}"/>
              </a:ext>
            </a:extLst>
          </p:cNvPr>
          <p:cNvSpPr/>
          <p:nvPr userDrawn="1"/>
        </p:nvSpPr>
        <p:spPr>
          <a:xfrm>
            <a:off x="8555728" y="1639391"/>
            <a:ext cx="1800000" cy="1800000"/>
          </a:xfrm>
          <a:prstGeom prst="ellipse">
            <a:avLst/>
          </a:prstGeom>
          <a:gradFill flip="none" rotWithShape="1">
            <a:gsLst>
              <a:gs pos="99000">
                <a:srgbClr val="8B0797"/>
              </a:gs>
              <a:gs pos="0">
                <a:srgbClr val="ED0DF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Glass_01">
            <a:extLst>
              <a:ext uri="{FF2B5EF4-FFF2-40B4-BE49-F238E27FC236}">
                <a16:creationId xmlns:a16="http://schemas.microsoft.com/office/drawing/2014/main" id="{F799833B-8504-2C8F-BB0B-2899A254D303}"/>
              </a:ext>
            </a:extLst>
          </p:cNvPr>
          <p:cNvSpPr/>
          <p:nvPr userDrawn="1"/>
        </p:nvSpPr>
        <p:spPr>
          <a:xfrm>
            <a:off x="2694709" y="1253836"/>
            <a:ext cx="6802581" cy="4350327"/>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2A61EB4D-E7F7-A3E0-5807-45C0088F17A7}"/>
              </a:ext>
            </a:extLst>
          </p:cNvPr>
          <p:cNvSpPr/>
          <p:nvPr userDrawn="1"/>
        </p:nvSpPr>
        <p:spPr>
          <a:xfrm rot="10800000">
            <a:off x="8482365" y="1503763"/>
            <a:ext cx="1178180" cy="2071256"/>
          </a:xfrm>
          <a:custGeom>
            <a:avLst/>
            <a:gdLst>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88147"/>
              <a:gd name="connsiteY0" fmla="*/ 0 h 1800000"/>
              <a:gd name="connsiteX1" fmla="*/ 1066145 w 1088147"/>
              <a:gd name="connsiteY1" fmla="*/ 900000 h 1800000"/>
              <a:gd name="connsiteX2" fmla="*/ 166145 w 1088147"/>
              <a:gd name="connsiteY2" fmla="*/ 1800000 h 1800000"/>
              <a:gd name="connsiteX3" fmla="*/ 74125 w 1088147"/>
              <a:gd name="connsiteY3" fmla="*/ 1795354 h 1800000"/>
              <a:gd name="connsiteX4" fmla="*/ 0 w 1088147"/>
              <a:gd name="connsiteY4" fmla="*/ 1784041 h 1800000"/>
              <a:gd name="connsiteX5" fmla="*/ 0 w 1088147"/>
              <a:gd name="connsiteY5" fmla="*/ 15960 h 1800000"/>
              <a:gd name="connsiteX6" fmla="*/ 74125 w 1088147"/>
              <a:gd name="connsiteY6" fmla="*/ 4647 h 1800000"/>
              <a:gd name="connsiteX7" fmla="*/ 166145 w 1088147"/>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7701"/>
              <a:gd name="connsiteY0" fmla="*/ 0 h 1800000"/>
              <a:gd name="connsiteX1" fmla="*/ 1066145 w 1067701"/>
              <a:gd name="connsiteY1" fmla="*/ 900000 h 1800000"/>
              <a:gd name="connsiteX2" fmla="*/ 166145 w 1067701"/>
              <a:gd name="connsiteY2" fmla="*/ 1800000 h 1800000"/>
              <a:gd name="connsiteX3" fmla="*/ 74125 w 1067701"/>
              <a:gd name="connsiteY3" fmla="*/ 1795354 h 1800000"/>
              <a:gd name="connsiteX4" fmla="*/ 0 w 1067701"/>
              <a:gd name="connsiteY4" fmla="*/ 1784041 h 1800000"/>
              <a:gd name="connsiteX5" fmla="*/ 0 w 1067701"/>
              <a:gd name="connsiteY5" fmla="*/ 15960 h 1800000"/>
              <a:gd name="connsiteX6" fmla="*/ 74125 w 1067701"/>
              <a:gd name="connsiteY6" fmla="*/ 4647 h 1800000"/>
              <a:gd name="connsiteX7" fmla="*/ 166145 w 1067701"/>
              <a:gd name="connsiteY7" fmla="*/ 0 h 1800000"/>
              <a:gd name="connsiteX0" fmla="*/ 166145 w 1074463"/>
              <a:gd name="connsiteY0" fmla="*/ 0 h 1800000"/>
              <a:gd name="connsiteX1" fmla="*/ 1066145 w 1074463"/>
              <a:gd name="connsiteY1" fmla="*/ 900000 h 1800000"/>
              <a:gd name="connsiteX2" fmla="*/ 166145 w 1074463"/>
              <a:gd name="connsiteY2" fmla="*/ 1800000 h 1800000"/>
              <a:gd name="connsiteX3" fmla="*/ 74125 w 1074463"/>
              <a:gd name="connsiteY3" fmla="*/ 1795354 h 1800000"/>
              <a:gd name="connsiteX4" fmla="*/ 0 w 1074463"/>
              <a:gd name="connsiteY4" fmla="*/ 1784041 h 1800000"/>
              <a:gd name="connsiteX5" fmla="*/ 0 w 1074463"/>
              <a:gd name="connsiteY5" fmla="*/ 15960 h 1800000"/>
              <a:gd name="connsiteX6" fmla="*/ 74125 w 1074463"/>
              <a:gd name="connsiteY6" fmla="*/ 4647 h 1800000"/>
              <a:gd name="connsiteX7" fmla="*/ 166145 w 1074463"/>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6227"/>
              <a:gd name="connsiteY0" fmla="*/ 0 h 1800000"/>
              <a:gd name="connsiteX1" fmla="*/ 1066145 w 1066227"/>
              <a:gd name="connsiteY1" fmla="*/ 900000 h 1800000"/>
              <a:gd name="connsiteX2" fmla="*/ 166145 w 1066227"/>
              <a:gd name="connsiteY2" fmla="*/ 1800000 h 1800000"/>
              <a:gd name="connsiteX3" fmla="*/ 74125 w 1066227"/>
              <a:gd name="connsiteY3" fmla="*/ 1795354 h 1800000"/>
              <a:gd name="connsiteX4" fmla="*/ 0 w 1066227"/>
              <a:gd name="connsiteY4" fmla="*/ 1784041 h 1800000"/>
              <a:gd name="connsiteX5" fmla="*/ 0 w 1066227"/>
              <a:gd name="connsiteY5" fmla="*/ 15960 h 1800000"/>
              <a:gd name="connsiteX6" fmla="*/ 74125 w 1066227"/>
              <a:gd name="connsiteY6" fmla="*/ 4647 h 1800000"/>
              <a:gd name="connsiteX7" fmla="*/ 166145 w 1066227"/>
              <a:gd name="connsiteY7"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227" h="1800000">
                <a:moveTo>
                  <a:pt x="166145" y="0"/>
                </a:moveTo>
                <a:cubicBezTo>
                  <a:pt x="663201" y="0"/>
                  <a:pt x="1072896" y="401375"/>
                  <a:pt x="1066145" y="900000"/>
                </a:cubicBezTo>
                <a:cubicBezTo>
                  <a:pt x="1059394" y="1398625"/>
                  <a:pt x="663201" y="1800000"/>
                  <a:pt x="166145" y="1800000"/>
                </a:cubicBezTo>
                <a:cubicBezTo>
                  <a:pt x="135079" y="1800000"/>
                  <a:pt x="104381" y="1798426"/>
                  <a:pt x="74125" y="1795354"/>
                </a:cubicBezTo>
                <a:lnTo>
                  <a:pt x="0" y="1784041"/>
                </a:lnTo>
                <a:lnTo>
                  <a:pt x="0" y="15960"/>
                </a:lnTo>
                <a:lnTo>
                  <a:pt x="74125" y="4647"/>
                </a:lnTo>
                <a:cubicBezTo>
                  <a:pt x="104381" y="1574"/>
                  <a:pt x="135079" y="0"/>
                  <a:pt x="166145" y="0"/>
                </a:cubicBezTo>
                <a:close/>
              </a:path>
            </a:pathLst>
          </a:custGeom>
          <a:gradFill flip="none" rotWithShape="1">
            <a:gsLst>
              <a:gs pos="99000">
                <a:srgbClr val="8B0797"/>
              </a:gs>
              <a:gs pos="0">
                <a:srgbClr val="ED0DFF"/>
              </a:gs>
            </a:gsLst>
            <a:path path="circle">
              <a:fillToRect l="100000" b="100000"/>
            </a:path>
            <a:tileRect t="-100000" r="-100000"/>
          </a:gra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lass_00">
            <a:extLst>
              <a:ext uri="{FF2B5EF4-FFF2-40B4-BE49-F238E27FC236}">
                <a16:creationId xmlns:a16="http://schemas.microsoft.com/office/drawing/2014/main" id="{F885AB1B-811B-AF4F-332D-66717E6957F7}"/>
              </a:ext>
            </a:extLst>
          </p:cNvPr>
          <p:cNvSpPr/>
          <p:nvPr userDrawn="1"/>
        </p:nvSpPr>
        <p:spPr>
          <a:xfrm>
            <a:off x="2694707" y="1253835"/>
            <a:ext cx="6802581" cy="4350327"/>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1CFB58DE-74EB-4D22-1A0B-9ACAC7F9199D}"/>
              </a:ext>
            </a:extLst>
          </p:cNvPr>
          <p:cNvSpPr/>
          <p:nvPr userDrawn="1"/>
        </p:nvSpPr>
        <p:spPr>
          <a:xfrm>
            <a:off x="2531455" y="3439391"/>
            <a:ext cx="1223126" cy="2071255"/>
          </a:xfrm>
          <a:custGeom>
            <a:avLst/>
            <a:gdLst>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88147"/>
              <a:gd name="connsiteY0" fmla="*/ 0 h 1800000"/>
              <a:gd name="connsiteX1" fmla="*/ 1066145 w 1088147"/>
              <a:gd name="connsiteY1" fmla="*/ 900000 h 1800000"/>
              <a:gd name="connsiteX2" fmla="*/ 166145 w 1088147"/>
              <a:gd name="connsiteY2" fmla="*/ 1800000 h 1800000"/>
              <a:gd name="connsiteX3" fmla="*/ 74125 w 1088147"/>
              <a:gd name="connsiteY3" fmla="*/ 1795354 h 1800000"/>
              <a:gd name="connsiteX4" fmla="*/ 0 w 1088147"/>
              <a:gd name="connsiteY4" fmla="*/ 1784041 h 1800000"/>
              <a:gd name="connsiteX5" fmla="*/ 0 w 1088147"/>
              <a:gd name="connsiteY5" fmla="*/ 15960 h 1800000"/>
              <a:gd name="connsiteX6" fmla="*/ 74125 w 1088147"/>
              <a:gd name="connsiteY6" fmla="*/ 4647 h 1800000"/>
              <a:gd name="connsiteX7" fmla="*/ 166145 w 1088147"/>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7701"/>
              <a:gd name="connsiteY0" fmla="*/ 0 h 1800000"/>
              <a:gd name="connsiteX1" fmla="*/ 1066145 w 1067701"/>
              <a:gd name="connsiteY1" fmla="*/ 900000 h 1800000"/>
              <a:gd name="connsiteX2" fmla="*/ 166145 w 1067701"/>
              <a:gd name="connsiteY2" fmla="*/ 1800000 h 1800000"/>
              <a:gd name="connsiteX3" fmla="*/ 74125 w 1067701"/>
              <a:gd name="connsiteY3" fmla="*/ 1795354 h 1800000"/>
              <a:gd name="connsiteX4" fmla="*/ 0 w 1067701"/>
              <a:gd name="connsiteY4" fmla="*/ 1784041 h 1800000"/>
              <a:gd name="connsiteX5" fmla="*/ 0 w 1067701"/>
              <a:gd name="connsiteY5" fmla="*/ 15960 h 1800000"/>
              <a:gd name="connsiteX6" fmla="*/ 74125 w 1067701"/>
              <a:gd name="connsiteY6" fmla="*/ 4647 h 1800000"/>
              <a:gd name="connsiteX7" fmla="*/ 166145 w 1067701"/>
              <a:gd name="connsiteY7" fmla="*/ 0 h 1800000"/>
              <a:gd name="connsiteX0" fmla="*/ 166145 w 1074463"/>
              <a:gd name="connsiteY0" fmla="*/ 0 h 1800000"/>
              <a:gd name="connsiteX1" fmla="*/ 1066145 w 1074463"/>
              <a:gd name="connsiteY1" fmla="*/ 900000 h 1800000"/>
              <a:gd name="connsiteX2" fmla="*/ 166145 w 1074463"/>
              <a:gd name="connsiteY2" fmla="*/ 1800000 h 1800000"/>
              <a:gd name="connsiteX3" fmla="*/ 74125 w 1074463"/>
              <a:gd name="connsiteY3" fmla="*/ 1795354 h 1800000"/>
              <a:gd name="connsiteX4" fmla="*/ 0 w 1074463"/>
              <a:gd name="connsiteY4" fmla="*/ 1784041 h 1800000"/>
              <a:gd name="connsiteX5" fmla="*/ 0 w 1074463"/>
              <a:gd name="connsiteY5" fmla="*/ 15960 h 1800000"/>
              <a:gd name="connsiteX6" fmla="*/ 74125 w 1074463"/>
              <a:gd name="connsiteY6" fmla="*/ 4647 h 1800000"/>
              <a:gd name="connsiteX7" fmla="*/ 166145 w 1074463"/>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6227"/>
              <a:gd name="connsiteY0" fmla="*/ 0 h 1800000"/>
              <a:gd name="connsiteX1" fmla="*/ 1066145 w 1066227"/>
              <a:gd name="connsiteY1" fmla="*/ 900000 h 1800000"/>
              <a:gd name="connsiteX2" fmla="*/ 166145 w 1066227"/>
              <a:gd name="connsiteY2" fmla="*/ 1800000 h 1800000"/>
              <a:gd name="connsiteX3" fmla="*/ 74125 w 1066227"/>
              <a:gd name="connsiteY3" fmla="*/ 1795354 h 1800000"/>
              <a:gd name="connsiteX4" fmla="*/ 0 w 1066227"/>
              <a:gd name="connsiteY4" fmla="*/ 1784041 h 1800000"/>
              <a:gd name="connsiteX5" fmla="*/ 0 w 1066227"/>
              <a:gd name="connsiteY5" fmla="*/ 15960 h 1800000"/>
              <a:gd name="connsiteX6" fmla="*/ 74125 w 1066227"/>
              <a:gd name="connsiteY6" fmla="*/ 4647 h 1800000"/>
              <a:gd name="connsiteX7" fmla="*/ 166145 w 1066227"/>
              <a:gd name="connsiteY7"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227" h="1800000">
                <a:moveTo>
                  <a:pt x="166145" y="0"/>
                </a:moveTo>
                <a:cubicBezTo>
                  <a:pt x="663201" y="0"/>
                  <a:pt x="1072896" y="401375"/>
                  <a:pt x="1066145" y="900000"/>
                </a:cubicBezTo>
                <a:cubicBezTo>
                  <a:pt x="1059394" y="1398625"/>
                  <a:pt x="663201" y="1800000"/>
                  <a:pt x="166145" y="1800000"/>
                </a:cubicBezTo>
                <a:cubicBezTo>
                  <a:pt x="135079" y="1800000"/>
                  <a:pt x="104381" y="1798426"/>
                  <a:pt x="74125" y="1795354"/>
                </a:cubicBezTo>
                <a:lnTo>
                  <a:pt x="0" y="1784041"/>
                </a:lnTo>
                <a:lnTo>
                  <a:pt x="0" y="15960"/>
                </a:lnTo>
                <a:lnTo>
                  <a:pt x="74125" y="4647"/>
                </a:lnTo>
                <a:cubicBezTo>
                  <a:pt x="104381" y="1574"/>
                  <a:pt x="135079" y="0"/>
                  <a:pt x="166145" y="0"/>
                </a:cubicBezTo>
                <a:close/>
              </a:path>
            </a:pathLst>
          </a:custGeom>
          <a:gradFill flip="none" rotWithShape="1">
            <a:gsLst>
              <a:gs pos="99000">
                <a:srgbClr val="4C91FF"/>
              </a:gs>
              <a:gs pos="0">
                <a:schemeClr val="accent5">
                  <a:lumMod val="40000"/>
                  <a:lumOff val="60000"/>
                </a:schemeClr>
              </a:gs>
            </a:gsLst>
            <a:path path="circle">
              <a:fillToRect r="100000" b="100000"/>
            </a:path>
            <a:tileRect l="-100000" t="-100000"/>
          </a:gra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DCCA422-1FED-0414-BB3A-6816C2AEB1F8}"/>
              </a:ext>
            </a:extLst>
          </p:cNvPr>
          <p:cNvSpPr txBox="1"/>
          <p:nvPr userDrawn="1"/>
        </p:nvSpPr>
        <p:spPr>
          <a:xfrm>
            <a:off x="2694707" y="2340175"/>
            <a:ext cx="6802581" cy="1323439"/>
          </a:xfrm>
          <a:prstGeom prst="rect">
            <a:avLst/>
          </a:prstGeom>
          <a:noFill/>
        </p:spPr>
        <p:txBody>
          <a:bodyPr wrap="square" rtlCol="0">
            <a:spAutoFit/>
          </a:bodyPr>
          <a:lstStyle/>
          <a:p>
            <a:pPr algn="ctr"/>
            <a:r>
              <a:rPr lang="en-US" sz="4000" spc="300" dirty="0">
                <a:solidFill>
                  <a:schemeClr val="bg1">
                    <a:alpha val="72000"/>
                  </a:schemeClr>
                </a:solidFill>
                <a:latin typeface="Lucida Handwriting" panose="03010101010101010101" pitchFamily="66" charset="77"/>
              </a:rPr>
              <a:t>INSTAGRAM USER </a:t>
            </a:r>
          </a:p>
          <a:p>
            <a:pPr algn="ctr"/>
            <a:r>
              <a:rPr lang="en-US" sz="4000" spc="300" dirty="0">
                <a:solidFill>
                  <a:schemeClr val="bg1">
                    <a:alpha val="72000"/>
                  </a:schemeClr>
                </a:solidFill>
                <a:latin typeface="Lucida Handwriting" panose="03010101010101010101" pitchFamily="66" charset="77"/>
              </a:rPr>
              <a:t>ANALYTICS</a:t>
            </a:r>
          </a:p>
        </p:txBody>
      </p:sp>
      <p:sp>
        <p:nvSpPr>
          <p:cNvPr id="13" name="TextBox 12">
            <a:extLst>
              <a:ext uri="{FF2B5EF4-FFF2-40B4-BE49-F238E27FC236}">
                <a16:creationId xmlns:a16="http://schemas.microsoft.com/office/drawing/2014/main" id="{8BEA4BA4-A629-8ACE-8AE7-E8B27C5FA66C}"/>
              </a:ext>
            </a:extLst>
          </p:cNvPr>
          <p:cNvSpPr txBox="1"/>
          <p:nvPr userDrawn="1"/>
        </p:nvSpPr>
        <p:spPr>
          <a:xfrm>
            <a:off x="2653147" y="3835220"/>
            <a:ext cx="6802581" cy="400110"/>
          </a:xfrm>
          <a:prstGeom prst="rect">
            <a:avLst/>
          </a:prstGeom>
          <a:noFill/>
        </p:spPr>
        <p:txBody>
          <a:bodyPr wrap="square" rtlCol="0">
            <a:spAutoFit/>
          </a:bodyPr>
          <a:lstStyle/>
          <a:p>
            <a:pPr algn="ctr"/>
            <a:r>
              <a:rPr lang="en-US" sz="2000" dirty="0">
                <a:solidFill>
                  <a:schemeClr val="bg1">
                    <a:alpha val="70000"/>
                  </a:schemeClr>
                </a:solidFill>
                <a:latin typeface="Lucida Handwriting" panose="03010101010101010101" pitchFamily="66" charset="77"/>
              </a:rPr>
              <a:t>by Subrata Mondal</a:t>
            </a:r>
          </a:p>
        </p:txBody>
      </p:sp>
    </p:spTree>
    <p:extLst>
      <p:ext uri="{BB962C8B-B14F-4D97-AF65-F5344CB8AC3E}">
        <p14:creationId xmlns:p14="http://schemas.microsoft.com/office/powerpoint/2010/main" val="9583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utoRev="1" fill="hold" grpId="0" nodeType="withEffect">
                                  <p:stCondLst>
                                    <p:cond delay="500"/>
                                  </p:stCondLst>
                                  <p:childTnLst>
                                    <p:animMotion origin="layout" path="M 0 0 L 0 0.25 E" pathEditMode="relative" ptsTypes="">
                                      <p:cBhvr>
                                        <p:cTn id="6" dur="6750" fill="hold"/>
                                        <p:tgtEl>
                                          <p:spTgt spid="7"/>
                                        </p:tgtEl>
                                        <p:attrNameLst>
                                          <p:attrName>ppt_x</p:attrName>
                                          <p:attrName>ppt_y</p:attrName>
                                        </p:attrNameLst>
                                      </p:cBhvr>
                                    </p:animMotion>
                                  </p:childTnLst>
                                </p:cTn>
                              </p:par>
                              <p:par>
                                <p:cTn id="7" presetID="42" presetClass="path" presetSubtype="0" autoRev="1" fill="hold" grpId="0" nodeType="withEffect">
                                  <p:stCondLst>
                                    <p:cond delay="500"/>
                                  </p:stCondLst>
                                  <p:childTnLst>
                                    <p:animMotion origin="layout" path="M 0 0 L 0 0.25 E" pathEditMode="relative" ptsTypes="">
                                      <p:cBhvr>
                                        <p:cTn id="8" dur="6750" fill="hold"/>
                                        <p:tgtEl>
                                          <p:spTgt spid="9"/>
                                        </p:tgtEl>
                                        <p:attrNameLst>
                                          <p:attrName>ppt_x</p:attrName>
                                          <p:attrName>ppt_y</p:attrName>
                                        </p:attrNameLst>
                                      </p:cBhvr>
                                    </p:animMotion>
                                  </p:childTnLst>
                                </p:cTn>
                              </p:par>
                              <p:par>
                                <p:cTn id="9" presetID="42" presetClass="path" presetSubtype="0" autoRev="1" fill="hold" grpId="0" nodeType="withEffect">
                                  <p:stCondLst>
                                    <p:cond delay="500"/>
                                  </p:stCondLst>
                                  <p:childTnLst>
                                    <p:animMotion origin="layout" path="M -3.54167E-6 3.7037E-6 L -3.54167E-6 -0.30209 " pathEditMode="relative" rAng="0" ptsTypes="AA">
                                      <p:cBhvr>
                                        <p:cTn id="10" dur="6750" fill="hold"/>
                                        <p:tgtEl>
                                          <p:spTgt spid="6"/>
                                        </p:tgtEl>
                                        <p:attrNameLst>
                                          <p:attrName>ppt_x</p:attrName>
                                          <p:attrName>ppt_y</p:attrName>
                                        </p:attrNameLst>
                                      </p:cBhvr>
                                      <p:rCtr x="0" y="-15116"/>
                                    </p:animMotion>
                                  </p:childTnLst>
                                </p:cTn>
                              </p:par>
                              <p:par>
                                <p:cTn id="11" presetID="42" presetClass="path" presetSubtype="0" autoRev="1" fill="hold" grpId="0" nodeType="withEffect">
                                  <p:stCondLst>
                                    <p:cond delay="500"/>
                                  </p:stCondLst>
                                  <p:childTnLst>
                                    <p:animMotion origin="layout" path="M -3.54167E-6 3.7037E-6 L -3.54167E-6 -0.30209 " pathEditMode="relative" rAng="0" ptsTypes="AA">
                                      <p:cBhvr>
                                        <p:cTn id="12" dur="6750" fill="hold"/>
                                        <p:tgtEl>
                                          <p:spTgt spid="11"/>
                                        </p:tgtEl>
                                        <p:attrNameLst>
                                          <p:attrName>ppt_x</p:attrName>
                                          <p:attrName>ppt_y</p:attrName>
                                        </p:attrNameLst>
                                      </p:cBhvr>
                                      <p:rCtr x="0" y="-15116"/>
                                    </p:animMotion>
                                  </p:childTnLst>
                                </p:cTn>
                              </p:par>
                              <p:par>
                                <p:cTn id="13" presetID="5" presetClass="entr" presetSubtype="10" repeatCount="0"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1000"/>
                                        <p:tgtEl>
                                          <p:spTgt spid="12"/>
                                        </p:tgtEl>
                                      </p:cBhvr>
                                    </p:animEffect>
                                  </p:childTnLst>
                                </p:cTn>
                              </p:par>
                              <p:par>
                                <p:cTn id="16" presetID="5" presetClass="entr" presetSubtype="10" repeatCount="0" fill="hold" grpId="0" nodeType="withEffect">
                                  <p:stCondLst>
                                    <p:cond delay="800"/>
                                  </p:stCondLst>
                                  <p:childTnLst>
                                    <p:set>
                                      <p:cBhvr>
                                        <p:cTn id="17" dur="1" fill="hold">
                                          <p:stCondLst>
                                            <p:cond delay="0"/>
                                          </p:stCondLst>
                                        </p:cTn>
                                        <p:tgtEl>
                                          <p:spTgt spid="13"/>
                                        </p:tgtEl>
                                        <p:attrNameLst>
                                          <p:attrName>style.visibility</p:attrName>
                                        </p:attrNameLst>
                                      </p:cBhvr>
                                      <p:to>
                                        <p:strVal val="visible"/>
                                      </p:to>
                                    </p:set>
                                    <p:animEffect transition="in" filter="checkerboard(across)">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2" grpId="0"/>
      <p:bldP spid="13"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ject Description">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969818"/>
            <a:ext cx="10474037" cy="707886"/>
          </a:xfrm>
          <a:prstGeom prst="rect">
            <a:avLst/>
          </a:prstGeom>
          <a:noFill/>
        </p:spPr>
        <p:txBody>
          <a:bodyPr wrap="square" rtlCol="0">
            <a:spAutoFit/>
          </a:bodyPr>
          <a:lstStyle/>
          <a:p>
            <a:pPr algn="ctr"/>
            <a:r>
              <a:rPr lang="en-US" sz="4000" b="1" dirty="0">
                <a:solidFill>
                  <a:schemeClr val="bg1">
                    <a:alpha val="72000"/>
                  </a:schemeClr>
                </a:solidFill>
                <a:latin typeface="Lucida Handwriting" panose="03010101010101010101" pitchFamily="66" charset="77"/>
              </a:rPr>
              <a:t>PROJECT DESCRIPTION</a:t>
            </a:r>
          </a:p>
        </p:txBody>
      </p:sp>
      <p:sp>
        <p:nvSpPr>
          <p:cNvPr id="19" name="TextBox 18">
            <a:extLst>
              <a:ext uri="{FF2B5EF4-FFF2-40B4-BE49-F238E27FC236}">
                <a16:creationId xmlns:a16="http://schemas.microsoft.com/office/drawing/2014/main" id="{DB1630FE-A01F-39CB-F05A-7BF8ACF8F4E5}"/>
              </a:ext>
            </a:extLst>
          </p:cNvPr>
          <p:cNvSpPr txBox="1"/>
          <p:nvPr userDrawn="1"/>
        </p:nvSpPr>
        <p:spPr>
          <a:xfrm>
            <a:off x="1290914" y="1677704"/>
            <a:ext cx="9610167"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bg1">
                    <a:alpha val="70000"/>
                  </a:schemeClr>
                </a:solidFill>
                <a:effectLst/>
                <a:latin typeface="+mn-lt"/>
                <a:ea typeface="+mn-ea"/>
                <a:cs typeface="+mn-cs"/>
              </a:rPr>
              <a:t>The goal of this project is to conduct user analysis for Instagram, a popular social media platform that allows users to share photos and videos, follow other users, and interact with each</a:t>
            </a:r>
            <a:r>
              <a:rPr lang="en-IN" sz="2000" b="0" i="0" kern="1200" baseline="0" dirty="0">
                <a:solidFill>
                  <a:schemeClr val="bg1">
                    <a:alpha val="70000"/>
                  </a:schemeClr>
                </a:solidFill>
                <a:effectLst/>
                <a:latin typeface="+mn-lt"/>
                <a:ea typeface="+mn-ea"/>
                <a:cs typeface="+mn-cs"/>
              </a:rPr>
              <a:t> other</a:t>
            </a:r>
            <a:r>
              <a:rPr lang="en-IN" sz="2000" b="0" i="0" kern="1200" dirty="0">
                <a:solidFill>
                  <a:schemeClr val="bg1">
                    <a:alpha val="70000"/>
                  </a:schemeClr>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i="0" kern="1200" dirty="0">
              <a:solidFill>
                <a:schemeClr val="bg1">
                  <a:alpha val="7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bg1">
                    <a:alpha val="70000"/>
                  </a:schemeClr>
                </a:solidFill>
                <a:effectLst/>
                <a:latin typeface="+mn-lt"/>
                <a:ea typeface="+mn-ea"/>
                <a:cs typeface="+mn-cs"/>
              </a:rPr>
              <a:t>User analysis is the process by which we track how users engage and interact with our digital product (Instagram) in an attempt to derive business insights for marketing, product &amp; development teams. These insights are then used by teams across the business to launch a new marketing campaign, decide on features to build for an app, track the success of the app by measuring user engagement and improve the experience altogether while helping the business grow.</a:t>
            </a:r>
          </a:p>
        </p:txBody>
      </p:sp>
    </p:spTree>
    <p:extLst>
      <p:ext uri="{BB962C8B-B14F-4D97-AF65-F5344CB8AC3E}">
        <p14:creationId xmlns:p14="http://schemas.microsoft.com/office/powerpoint/2010/main" val="199134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par>
                                <p:cTn id="8" presetID="5" presetClass="entr" presetSubtype="10" repeatCount="0" fill="hold" grpId="0" nodeType="withEffect">
                                  <p:stCondLst>
                                    <p:cond delay="500"/>
                                  </p:stCondLst>
                                  <p:childTnLst>
                                    <p:set>
                                      <p:cBhvr>
                                        <p:cTn id="9" dur="1" fill="hold">
                                          <p:stCondLst>
                                            <p:cond delay="0"/>
                                          </p:stCondLst>
                                        </p:cTn>
                                        <p:tgtEl>
                                          <p:spTgt spid="19"/>
                                        </p:tgtEl>
                                        <p:attrNameLst>
                                          <p:attrName>style.visibility</p:attrName>
                                        </p:attrNameLst>
                                      </p:cBhvr>
                                      <p:to>
                                        <p:strVal val="visible"/>
                                      </p:to>
                                    </p:set>
                                    <p:animEffect transition="in" filter="checkerboard(across)">
                                      <p:cBhvr>
                                        <p:cTn id="1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roject Description">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4768853-744F-FE44-9A94-2CD6B25DE5E1}"/>
              </a:ext>
            </a:extLst>
          </p:cNvPr>
          <p:cNvSpPr txBox="1"/>
          <p:nvPr userDrawn="1"/>
        </p:nvSpPr>
        <p:spPr>
          <a:xfrm>
            <a:off x="1513242" y="1129554"/>
            <a:ext cx="9165515"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000" b="0" i="0" kern="1200" dirty="0">
                <a:solidFill>
                  <a:schemeClr val="bg1">
                    <a:alpha val="70000"/>
                  </a:schemeClr>
                </a:solidFill>
                <a:effectLst/>
                <a:latin typeface="+mn-lt"/>
                <a:ea typeface="+mn-ea"/>
                <a:cs typeface="+mn-cs"/>
              </a:rPr>
              <a:t>The project will involve </a:t>
            </a:r>
            <a:r>
              <a:rPr lang="en-IN" sz="2000" b="0" i="0" kern="1200" dirty="0" err="1">
                <a:solidFill>
                  <a:schemeClr val="bg1">
                    <a:alpha val="70000"/>
                  </a:schemeClr>
                </a:solidFill>
                <a:effectLst/>
                <a:latin typeface="+mn-lt"/>
                <a:ea typeface="+mn-ea"/>
                <a:cs typeface="+mn-cs"/>
              </a:rPr>
              <a:t>analyzing</a:t>
            </a:r>
            <a:r>
              <a:rPr lang="en-IN" sz="2000" b="0" i="0" kern="1200" baseline="0" dirty="0">
                <a:solidFill>
                  <a:schemeClr val="bg1">
                    <a:alpha val="70000"/>
                  </a:schemeClr>
                </a:solidFill>
                <a:effectLst/>
                <a:latin typeface="+mn-lt"/>
                <a:ea typeface="+mn-ea"/>
                <a:cs typeface="+mn-cs"/>
              </a:rPr>
              <a:t> the collected data and then use it to answer the following questions asked by the Product Manager:</a:t>
            </a:r>
            <a:endParaRPr lang="en-US" sz="2000" b="0" dirty="0">
              <a:solidFill>
                <a:schemeClr val="bg1">
                  <a:alpha val="70000"/>
                </a:schemeClr>
              </a:solidFill>
              <a:latin typeface="+mn-lt"/>
            </a:endParaRPr>
          </a:p>
          <a:p>
            <a:pPr marL="342900" indent="-342900" algn="l">
              <a:buFont typeface="Arial" panose="020B0604020202020204" pitchFamily="34" charset="0"/>
              <a:buAutoNum type="alphaUcPeriod"/>
            </a:pPr>
            <a:endParaRPr lang="en-US" sz="2000" dirty="0">
              <a:solidFill>
                <a:schemeClr val="bg1">
                  <a:alpha val="70000"/>
                </a:schemeClr>
              </a:solidFill>
            </a:endParaRPr>
          </a:p>
          <a:p>
            <a:pPr marL="342900" indent="-342900" algn="l">
              <a:buFont typeface="Arial" panose="020B0604020202020204" pitchFamily="34" charset="0"/>
              <a:buAutoNum type="alphaUcPeriod"/>
            </a:pPr>
            <a:r>
              <a:rPr lang="en-US" sz="2000" dirty="0">
                <a:solidFill>
                  <a:schemeClr val="bg1">
                    <a:alpha val="72000"/>
                  </a:schemeClr>
                </a:solidFill>
              </a:rPr>
              <a:t>MARKETING</a:t>
            </a:r>
          </a:p>
          <a:p>
            <a:pPr marL="800100" lvl="1" indent="-342900" algn="l">
              <a:buFont typeface="+mj-lt"/>
              <a:buAutoNum type="arabicPeriod"/>
            </a:pPr>
            <a:r>
              <a:rPr lang="en-US" sz="2000" dirty="0">
                <a:solidFill>
                  <a:schemeClr val="bg1">
                    <a:alpha val="70000"/>
                  </a:schemeClr>
                </a:solidFill>
              </a:rPr>
              <a:t>Rewarding the most loyal users.</a:t>
            </a:r>
          </a:p>
          <a:p>
            <a:pPr marL="800100" lvl="1" indent="-342900" algn="l">
              <a:buFont typeface="+mj-lt"/>
              <a:buAutoNum type="arabicPeriod"/>
            </a:pPr>
            <a:r>
              <a:rPr lang="en-US" sz="2000" dirty="0">
                <a:solidFill>
                  <a:schemeClr val="bg1">
                    <a:alpha val="70000"/>
                  </a:schemeClr>
                </a:solidFill>
              </a:rPr>
              <a:t>Remind inactive users to start posting.</a:t>
            </a:r>
          </a:p>
          <a:p>
            <a:pPr marL="800100" lvl="1" indent="-342900" algn="l">
              <a:buFont typeface="+mj-lt"/>
              <a:buAutoNum type="arabicPeriod"/>
            </a:pPr>
            <a:r>
              <a:rPr lang="en-US" sz="2000" dirty="0">
                <a:solidFill>
                  <a:schemeClr val="bg1">
                    <a:alpha val="70000"/>
                  </a:schemeClr>
                </a:solidFill>
              </a:rPr>
              <a:t>Declaring contest winner.</a:t>
            </a:r>
          </a:p>
          <a:p>
            <a:pPr marL="800100" lvl="1" indent="-342900" algn="l">
              <a:buFont typeface="+mj-lt"/>
              <a:buAutoNum type="arabicPeriod"/>
            </a:pPr>
            <a:r>
              <a:rPr lang="en-US" sz="2000" dirty="0">
                <a:solidFill>
                  <a:schemeClr val="bg1">
                    <a:alpha val="70000"/>
                  </a:schemeClr>
                </a:solidFill>
              </a:rPr>
              <a:t>Hashtag researching.</a:t>
            </a:r>
          </a:p>
          <a:p>
            <a:pPr marL="800100" lvl="1" indent="-342900" algn="l">
              <a:buFont typeface="+mj-lt"/>
              <a:buAutoNum type="arabicPeriod"/>
            </a:pPr>
            <a:r>
              <a:rPr lang="en-US" sz="2000" dirty="0">
                <a:solidFill>
                  <a:schemeClr val="bg1">
                    <a:alpha val="70000"/>
                  </a:schemeClr>
                </a:solidFill>
              </a:rPr>
              <a:t>Launch AD campaign.</a:t>
            </a:r>
          </a:p>
          <a:p>
            <a:pPr marL="800100" lvl="1" indent="-342900" algn="l">
              <a:buFont typeface="+mj-lt"/>
              <a:buAutoNum type="arabicPeriod"/>
            </a:pPr>
            <a:endParaRPr lang="en-US" sz="2000" dirty="0">
              <a:solidFill>
                <a:schemeClr val="bg1">
                  <a:alpha val="70000"/>
                </a:schemeClr>
              </a:solidFill>
            </a:endParaRPr>
          </a:p>
          <a:p>
            <a:pPr marL="342900" indent="-342900" algn="l">
              <a:buFont typeface="Arial" panose="020B0604020202020204" pitchFamily="34" charset="0"/>
              <a:buAutoNum type="alphaUcPeriod"/>
            </a:pPr>
            <a:r>
              <a:rPr lang="en-US" sz="2000" dirty="0">
                <a:solidFill>
                  <a:schemeClr val="bg1">
                    <a:alpha val="72000"/>
                  </a:schemeClr>
                </a:solidFill>
              </a:rPr>
              <a:t>INVESTOR METRICS</a:t>
            </a:r>
          </a:p>
          <a:p>
            <a:pPr marL="800100" lvl="1" indent="-342900" algn="l">
              <a:buFont typeface="+mj-lt"/>
              <a:buAutoNum type="arabicPeriod"/>
            </a:pPr>
            <a:r>
              <a:rPr lang="en-US" sz="2000" dirty="0">
                <a:solidFill>
                  <a:schemeClr val="bg1">
                    <a:alpha val="70000"/>
                  </a:schemeClr>
                </a:solidFill>
              </a:rPr>
              <a:t>User engagement</a:t>
            </a:r>
          </a:p>
          <a:p>
            <a:pPr marL="800100" lvl="1" indent="-342900" algn="l">
              <a:buFont typeface="+mj-lt"/>
              <a:buAutoNum type="arabicPeriod"/>
            </a:pPr>
            <a:r>
              <a:rPr lang="en-US" sz="2000" dirty="0">
                <a:solidFill>
                  <a:schemeClr val="bg1">
                    <a:alpha val="70000"/>
                  </a:schemeClr>
                </a:solidFill>
              </a:rPr>
              <a:t>Bots and fake accounts.</a:t>
            </a:r>
          </a:p>
        </p:txBody>
      </p:sp>
    </p:spTree>
    <p:extLst>
      <p:ext uri="{BB962C8B-B14F-4D97-AF65-F5344CB8AC3E}">
        <p14:creationId xmlns:p14="http://schemas.microsoft.com/office/powerpoint/2010/main" val="153858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pproach">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969818"/>
            <a:ext cx="10474037" cy="707886"/>
          </a:xfrm>
          <a:prstGeom prst="rect">
            <a:avLst/>
          </a:prstGeom>
          <a:noFill/>
        </p:spPr>
        <p:txBody>
          <a:bodyPr wrap="square" rtlCol="0">
            <a:spAutoFit/>
          </a:bodyPr>
          <a:lstStyle/>
          <a:p>
            <a:pPr algn="ctr"/>
            <a:r>
              <a:rPr lang="en-US" sz="4000" b="1" dirty="0">
                <a:solidFill>
                  <a:schemeClr val="bg1">
                    <a:alpha val="72000"/>
                  </a:schemeClr>
                </a:solidFill>
                <a:latin typeface="Lucida Handwriting" panose="03010101010101010101" pitchFamily="66" charset="77"/>
              </a:rPr>
              <a:t>MARKETING</a:t>
            </a:r>
          </a:p>
        </p:txBody>
      </p:sp>
    </p:spTree>
    <p:extLst>
      <p:ext uri="{BB962C8B-B14F-4D97-AF65-F5344CB8AC3E}">
        <p14:creationId xmlns:p14="http://schemas.microsoft.com/office/powerpoint/2010/main" val="112007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265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Approach">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969818"/>
            <a:ext cx="10474037" cy="707886"/>
          </a:xfrm>
          <a:prstGeom prst="rect">
            <a:avLst/>
          </a:prstGeom>
          <a:noFill/>
        </p:spPr>
        <p:txBody>
          <a:bodyPr wrap="square" rtlCol="0">
            <a:spAutoFit/>
          </a:bodyPr>
          <a:lstStyle/>
          <a:p>
            <a:pPr algn="ctr"/>
            <a:r>
              <a:rPr lang="en-US" sz="4000" b="1" dirty="0">
                <a:solidFill>
                  <a:schemeClr val="bg1">
                    <a:alpha val="72000"/>
                  </a:schemeClr>
                </a:solidFill>
                <a:latin typeface="Lucida Handwriting" panose="03010101010101010101" pitchFamily="66" charset="77"/>
              </a:rPr>
              <a:t>INVESTOR</a:t>
            </a:r>
            <a:r>
              <a:rPr lang="en-US" sz="4000" b="1" baseline="0" dirty="0">
                <a:solidFill>
                  <a:schemeClr val="bg1">
                    <a:alpha val="72000"/>
                  </a:schemeClr>
                </a:solidFill>
                <a:latin typeface="Lucida Handwriting" panose="03010101010101010101" pitchFamily="66" charset="77"/>
              </a:rPr>
              <a:t> METRICS</a:t>
            </a:r>
            <a:endParaRPr lang="en-US" sz="4000" b="1" dirty="0">
              <a:solidFill>
                <a:schemeClr val="bg1">
                  <a:alpha val="72000"/>
                </a:schemeClr>
              </a:solidFill>
              <a:latin typeface="Lucida Handwriting" panose="03010101010101010101" pitchFamily="66" charset="77"/>
            </a:endParaRPr>
          </a:p>
        </p:txBody>
      </p:sp>
    </p:spTree>
    <p:extLst>
      <p:ext uri="{BB962C8B-B14F-4D97-AF65-F5344CB8AC3E}">
        <p14:creationId xmlns:p14="http://schemas.microsoft.com/office/powerpoint/2010/main" val="347065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roach">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969818"/>
            <a:ext cx="10474037" cy="707886"/>
          </a:xfrm>
          <a:prstGeom prst="rect">
            <a:avLst/>
          </a:prstGeom>
          <a:noFill/>
        </p:spPr>
        <p:txBody>
          <a:bodyPr wrap="square" rtlCol="0">
            <a:spAutoFit/>
          </a:bodyPr>
          <a:lstStyle/>
          <a:p>
            <a:pPr algn="ctr"/>
            <a:r>
              <a:rPr lang="en-US" sz="4000" b="1" dirty="0">
                <a:solidFill>
                  <a:schemeClr val="bg1">
                    <a:alpha val="72000"/>
                  </a:schemeClr>
                </a:solidFill>
                <a:latin typeface="Lucida Handwriting" panose="03010101010101010101" pitchFamily="66" charset="77"/>
              </a:rPr>
              <a:t>APPROACH</a:t>
            </a:r>
          </a:p>
        </p:txBody>
      </p:sp>
      <p:sp>
        <p:nvSpPr>
          <p:cNvPr id="3" name="TextBox 2">
            <a:extLst>
              <a:ext uri="{FF2B5EF4-FFF2-40B4-BE49-F238E27FC236}">
                <a16:creationId xmlns:a16="http://schemas.microsoft.com/office/drawing/2014/main" id="{138CB88D-ECB6-C027-430C-1BCFAFC3F393}"/>
              </a:ext>
            </a:extLst>
          </p:cNvPr>
          <p:cNvSpPr txBox="1"/>
          <p:nvPr userDrawn="1"/>
        </p:nvSpPr>
        <p:spPr>
          <a:xfrm>
            <a:off x="1290914" y="1677704"/>
            <a:ext cx="9610167"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bg1">
                    <a:alpha val="70000"/>
                  </a:schemeClr>
                </a:solidFill>
                <a:effectLst/>
                <a:latin typeface="+mn-lt"/>
                <a:ea typeface="+mn-ea"/>
                <a:cs typeface="+mn-cs"/>
              </a:rPr>
              <a:t>The project was approached by using SQL to extract insights from the data and PowerPoint to produce a report.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i="0" kern="1200" dirty="0">
              <a:solidFill>
                <a:schemeClr val="bg1">
                  <a:alpha val="70000"/>
                </a:schemeClr>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dirty="0">
                <a:solidFill>
                  <a:schemeClr val="bg1">
                    <a:alpha val="70000"/>
                  </a:schemeClr>
                </a:solidFill>
                <a:effectLst/>
                <a:latin typeface="+mn-lt"/>
                <a:ea typeface="+mn-ea"/>
                <a:cs typeface="+mn-cs"/>
              </a:rPr>
              <a:t>SQL was used to query the data from various tables, such as users, comments, follows, likes,</a:t>
            </a:r>
            <a:r>
              <a:rPr lang="en-IN" sz="2000" b="0" i="0" kern="1200" baseline="0" dirty="0">
                <a:solidFill>
                  <a:schemeClr val="bg1">
                    <a:alpha val="70000"/>
                  </a:schemeClr>
                </a:solidFill>
                <a:effectLst/>
                <a:latin typeface="+mn-lt"/>
                <a:ea typeface="+mn-ea"/>
                <a:cs typeface="+mn-cs"/>
              </a:rPr>
              <a:t> photos, tags, </a:t>
            </a:r>
            <a:r>
              <a:rPr lang="en-IN" sz="2000" b="0" i="0" kern="1200" baseline="0" dirty="0" err="1">
                <a:solidFill>
                  <a:schemeClr val="bg1">
                    <a:alpha val="70000"/>
                  </a:schemeClr>
                </a:solidFill>
                <a:effectLst/>
                <a:latin typeface="+mn-lt"/>
                <a:ea typeface="+mn-ea"/>
                <a:cs typeface="+mn-cs"/>
              </a:rPr>
              <a:t>photo_tags</a:t>
            </a:r>
            <a:r>
              <a:rPr lang="en-IN" sz="2000" b="0" i="0" kern="1200" dirty="0">
                <a:solidFill>
                  <a:schemeClr val="bg1">
                    <a:alpha val="70000"/>
                  </a:schemeClr>
                </a:solidFill>
                <a:effectLst/>
                <a:latin typeface="+mn-l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000" b="0" i="0" kern="1200" dirty="0">
              <a:solidFill>
                <a:schemeClr val="bg1">
                  <a:alpha val="70000"/>
                </a:schemeClr>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dirty="0">
                <a:solidFill>
                  <a:schemeClr val="bg1">
                    <a:alpha val="70000"/>
                  </a:schemeClr>
                </a:solidFill>
                <a:effectLst/>
                <a:latin typeface="+mn-lt"/>
                <a:ea typeface="+mn-ea"/>
                <a:cs typeface="+mn-cs"/>
              </a:rPr>
              <a:t>PowerPoint was used to create slides that include visualizations, such as charts</a:t>
            </a:r>
            <a:r>
              <a:rPr lang="en-IN" sz="2000" b="0" i="0" kern="1200" baseline="0" dirty="0">
                <a:solidFill>
                  <a:schemeClr val="bg1">
                    <a:alpha val="70000"/>
                  </a:schemeClr>
                </a:solidFill>
                <a:effectLst/>
                <a:latin typeface="+mn-lt"/>
                <a:ea typeface="+mn-ea"/>
                <a:cs typeface="+mn-cs"/>
              </a:rPr>
              <a:t> and</a:t>
            </a:r>
            <a:r>
              <a:rPr lang="en-IN" sz="2000" b="0" i="0" kern="1200" dirty="0">
                <a:solidFill>
                  <a:schemeClr val="bg1">
                    <a:alpha val="70000"/>
                  </a:schemeClr>
                </a:solidFill>
                <a:effectLst/>
                <a:latin typeface="+mn-lt"/>
                <a:ea typeface="+mn-ea"/>
                <a:cs typeface="+mn-cs"/>
              </a:rPr>
              <a:t> graphs to illustrate the data and insights.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dirty="0">
                <a:solidFill>
                  <a:schemeClr val="bg1">
                    <a:alpha val="70000"/>
                  </a:schemeClr>
                </a:solidFill>
                <a:effectLst/>
                <a:latin typeface="+mn-lt"/>
                <a:ea typeface="+mn-ea"/>
                <a:cs typeface="+mn-cs"/>
              </a:rPr>
              <a:t>PowerPoint was also used to create slides that include text, bullet points, and headings to explain the approach,</a:t>
            </a:r>
            <a:r>
              <a:rPr lang="en-IN" sz="2000" b="0" i="0" kern="1200" baseline="0" dirty="0">
                <a:solidFill>
                  <a:schemeClr val="bg1">
                    <a:alpha val="70000"/>
                  </a:schemeClr>
                </a:solidFill>
                <a:effectLst/>
                <a:latin typeface="+mn-lt"/>
                <a:ea typeface="+mn-ea"/>
                <a:cs typeface="+mn-cs"/>
              </a:rPr>
              <a:t> insights, tech-stack and</a:t>
            </a:r>
            <a:r>
              <a:rPr lang="en-IN" sz="2000" b="0" i="0" kern="1200" dirty="0">
                <a:solidFill>
                  <a:schemeClr val="bg1">
                    <a:alpha val="70000"/>
                  </a:schemeClr>
                </a:solidFill>
                <a:effectLst/>
                <a:latin typeface="+mn-lt"/>
                <a:ea typeface="+mn-ea"/>
                <a:cs typeface="+mn-cs"/>
              </a:rPr>
              <a:t> results</a:t>
            </a:r>
            <a:r>
              <a:rPr lang="en-IN" sz="2000" b="0" i="0" kern="1200" baseline="0" dirty="0">
                <a:solidFill>
                  <a:schemeClr val="bg1">
                    <a:alpha val="70000"/>
                  </a:schemeClr>
                </a:solidFill>
                <a:effectLst/>
                <a:latin typeface="+mn-lt"/>
                <a:ea typeface="+mn-ea"/>
                <a:cs typeface="+mn-cs"/>
              </a:rPr>
              <a:t> </a:t>
            </a:r>
            <a:r>
              <a:rPr lang="en-IN" sz="2000" b="0" i="0" kern="1200" dirty="0">
                <a:solidFill>
                  <a:schemeClr val="bg1">
                    <a:alpha val="70000"/>
                  </a:schemeClr>
                </a:solidFill>
                <a:effectLst/>
                <a:latin typeface="+mn-lt"/>
                <a:ea typeface="+mn-ea"/>
                <a:cs typeface="+mn-cs"/>
              </a:rPr>
              <a:t>of the project.</a:t>
            </a:r>
          </a:p>
        </p:txBody>
      </p:sp>
    </p:spTree>
    <p:extLst>
      <p:ext uri="{BB962C8B-B14F-4D97-AF65-F5344CB8AC3E}">
        <p14:creationId xmlns:p14="http://schemas.microsoft.com/office/powerpoint/2010/main" val="82754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par>
                                <p:cTn id="8" presetID="5" presetClass="entr" presetSubtype="10" repeatCount="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ch Stack Used">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969818"/>
            <a:ext cx="10474037" cy="707886"/>
          </a:xfrm>
          <a:prstGeom prst="rect">
            <a:avLst/>
          </a:prstGeom>
          <a:noFill/>
        </p:spPr>
        <p:txBody>
          <a:bodyPr wrap="square" rtlCol="0">
            <a:spAutoFit/>
          </a:bodyPr>
          <a:lstStyle/>
          <a:p>
            <a:pPr algn="ctr"/>
            <a:r>
              <a:rPr lang="en-US" sz="4000" b="1" dirty="0">
                <a:solidFill>
                  <a:schemeClr val="bg1">
                    <a:alpha val="72000"/>
                  </a:schemeClr>
                </a:solidFill>
                <a:latin typeface="Lucida Handwriting" panose="03010101010101010101" pitchFamily="66" charset="77"/>
              </a:rPr>
              <a:t>TECH-STACK USED</a:t>
            </a:r>
          </a:p>
        </p:txBody>
      </p:sp>
      <p:sp>
        <p:nvSpPr>
          <p:cNvPr id="2" name="TextBox 1">
            <a:extLst>
              <a:ext uri="{FF2B5EF4-FFF2-40B4-BE49-F238E27FC236}">
                <a16:creationId xmlns:a16="http://schemas.microsoft.com/office/drawing/2014/main" id="{EBF654F9-EF20-70DC-0F80-8AF3C0FD231E}"/>
              </a:ext>
            </a:extLst>
          </p:cNvPr>
          <p:cNvSpPr txBox="1"/>
          <p:nvPr userDrawn="1"/>
        </p:nvSpPr>
        <p:spPr>
          <a:xfrm>
            <a:off x="1290914" y="1677704"/>
            <a:ext cx="9610167"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bg1">
                    <a:alpha val="70000"/>
                  </a:schemeClr>
                </a:solidFill>
                <a:effectLst/>
                <a:latin typeface="+mn-lt"/>
                <a:ea typeface="+mn-ea"/>
                <a:cs typeface="+mn-cs"/>
              </a:rPr>
              <a:t>At</a:t>
            </a:r>
            <a:r>
              <a:rPr lang="en-IN" sz="2000" b="0" i="0" kern="1200" baseline="0" dirty="0">
                <a:solidFill>
                  <a:schemeClr val="bg1">
                    <a:alpha val="70000"/>
                  </a:schemeClr>
                </a:solidFill>
                <a:effectLst/>
                <a:latin typeface="+mn-lt"/>
                <a:ea typeface="+mn-ea"/>
                <a:cs typeface="+mn-cs"/>
              </a:rPr>
              <a:t> core the following tools were used to develop and complete this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bg1">
                    <a:alpha val="70000"/>
                  </a:schemeClr>
                </a:solidFill>
                <a:effectLst/>
                <a:latin typeface="+mn-lt"/>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dirty="0">
                <a:solidFill>
                  <a:schemeClr val="bg1">
                    <a:alpha val="70000"/>
                  </a:schemeClr>
                </a:solidFill>
                <a:effectLst/>
                <a:latin typeface="+mn-lt"/>
                <a:ea typeface="+mn-ea"/>
                <a:cs typeface="+mn-cs"/>
              </a:rPr>
              <a:t>MySQL Workbench | 8.0.33</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dirty="0">
                <a:solidFill>
                  <a:schemeClr val="bg1">
                    <a:alpha val="70000"/>
                  </a:schemeClr>
                </a:solidFill>
                <a:effectLst/>
                <a:latin typeface="+mn-lt"/>
                <a:ea typeface="+mn-ea"/>
                <a:cs typeface="+mn-cs"/>
              </a:rPr>
              <a:t>Microsoft</a:t>
            </a:r>
            <a:r>
              <a:rPr lang="en-IN" sz="2000" b="0" i="0" kern="1200" baseline="0" dirty="0">
                <a:solidFill>
                  <a:schemeClr val="bg1">
                    <a:alpha val="70000"/>
                  </a:schemeClr>
                </a:solidFill>
                <a:effectLst/>
                <a:latin typeface="+mn-lt"/>
                <a:ea typeface="+mn-ea"/>
                <a:cs typeface="+mn-cs"/>
              </a:rPr>
              <a:t> </a:t>
            </a:r>
            <a:r>
              <a:rPr lang="en-IN" sz="2000" b="0" i="0" kern="1200" baseline="0" dirty="0" err="1">
                <a:solidFill>
                  <a:schemeClr val="bg1">
                    <a:alpha val="70000"/>
                  </a:schemeClr>
                </a:solidFill>
                <a:effectLst/>
                <a:latin typeface="+mn-lt"/>
                <a:ea typeface="+mn-ea"/>
                <a:cs typeface="+mn-cs"/>
              </a:rPr>
              <a:t>Powerpoint</a:t>
            </a:r>
            <a:r>
              <a:rPr lang="en-IN" sz="2000" b="0" i="0" kern="1200" baseline="0" dirty="0">
                <a:solidFill>
                  <a:schemeClr val="bg1">
                    <a:alpha val="70000"/>
                  </a:schemeClr>
                </a:solidFill>
                <a:effectLst/>
                <a:latin typeface="+mn-lt"/>
                <a:ea typeface="+mn-ea"/>
                <a:cs typeface="+mn-cs"/>
              </a:rPr>
              <a:t> | 16.72</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baseline="0" dirty="0">
                <a:solidFill>
                  <a:schemeClr val="bg1">
                    <a:alpha val="70000"/>
                  </a:schemeClr>
                </a:solidFill>
                <a:effectLst/>
                <a:latin typeface="+mn-lt"/>
                <a:ea typeface="+mn-ea"/>
                <a:cs typeface="+mn-cs"/>
              </a:rPr>
              <a:t>Microsoft Excel | 16.72</a:t>
            </a:r>
            <a:endParaRPr lang="en-IN" sz="2000" b="0" i="0" kern="1200" dirty="0">
              <a:solidFill>
                <a:schemeClr val="bg1">
                  <a:alpha val="70000"/>
                </a:schemeClr>
              </a:solidFill>
              <a:effectLst/>
              <a:latin typeface="+mn-lt"/>
              <a:ea typeface="+mn-ea"/>
              <a:cs typeface="+mn-cs"/>
            </a:endParaRPr>
          </a:p>
        </p:txBody>
      </p:sp>
    </p:spTree>
    <p:extLst>
      <p:ext uri="{BB962C8B-B14F-4D97-AF65-F5344CB8AC3E}">
        <p14:creationId xmlns:p14="http://schemas.microsoft.com/office/powerpoint/2010/main" val="344238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par>
                                <p:cTn id="8" presetID="5" presetClass="entr" presetSubtype="10" repeatCount="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87138-D97E-0FC3-DFB6-D96F29B0A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C1D63D-3CDC-D901-D80B-2673DD6B73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A6E40B-3612-94F1-F459-1945A02B4A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A9D1A-237B-9740-86FC-0FBDDC7C0DC4}" type="datetimeFigureOut">
              <a:rPr lang="en-US" smtClean="0"/>
              <a:t>5/14/23</a:t>
            </a:fld>
            <a:endParaRPr lang="en-US"/>
          </a:p>
        </p:txBody>
      </p:sp>
      <p:sp>
        <p:nvSpPr>
          <p:cNvPr id="5" name="Footer Placeholder 4">
            <a:extLst>
              <a:ext uri="{FF2B5EF4-FFF2-40B4-BE49-F238E27FC236}">
                <a16:creationId xmlns:a16="http://schemas.microsoft.com/office/drawing/2014/main" id="{73D3F31B-E138-FEFA-8337-855F99C73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C01F2C-955C-5C7A-50F3-861B91835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49283-2D2D-8243-B4E8-89BDD95E2FFB}" type="slidenum">
              <a:rPr lang="en-US" smtClean="0"/>
              <a:t>‹#›</a:t>
            </a:fld>
            <a:endParaRPr lang="en-US"/>
          </a:p>
        </p:txBody>
      </p:sp>
    </p:spTree>
    <p:extLst>
      <p:ext uri="{BB962C8B-B14F-4D97-AF65-F5344CB8AC3E}">
        <p14:creationId xmlns:p14="http://schemas.microsoft.com/office/powerpoint/2010/main" val="2131638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7" r:id="rId5"/>
    <p:sldLayoutId id="2147483659" r:id="rId6"/>
    <p:sldLayoutId id="2147483658" r:id="rId7"/>
    <p:sldLayoutId id="2147483652" r:id="rId8"/>
    <p:sldLayoutId id="2147483653" r:id="rId9"/>
    <p:sldLayoutId id="2147483654" r:id="rId10"/>
    <p:sldLayoutId id="21474836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1369558A-13D9-4405-8968-70320B851A54}"/>
              </a:ext>
            </a:extLst>
          </p:cNvPr>
          <p:cNvSpPr/>
          <p:nvPr/>
        </p:nvSpPr>
        <p:spPr>
          <a:xfrm>
            <a:off x="1794708" y="3575019"/>
            <a:ext cx="1800000" cy="1800000"/>
          </a:xfrm>
          <a:prstGeom prst="ellipse">
            <a:avLst/>
          </a:prstGeom>
          <a:gradFill flip="none" rotWithShape="1">
            <a:gsLst>
              <a:gs pos="99000">
                <a:srgbClr val="4C91FF"/>
              </a:gs>
              <a:gs pos="0">
                <a:schemeClr val="accent5">
                  <a:lumMod val="40000"/>
                  <a:lumOff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27A7C4C-DF37-DC97-3BB1-88AF887854E2}"/>
              </a:ext>
            </a:extLst>
          </p:cNvPr>
          <p:cNvSpPr/>
          <p:nvPr/>
        </p:nvSpPr>
        <p:spPr>
          <a:xfrm>
            <a:off x="8555728" y="1639391"/>
            <a:ext cx="1800000" cy="1800000"/>
          </a:xfrm>
          <a:prstGeom prst="ellipse">
            <a:avLst/>
          </a:prstGeom>
          <a:gradFill flip="none" rotWithShape="1">
            <a:gsLst>
              <a:gs pos="99000">
                <a:srgbClr val="8B0797"/>
              </a:gs>
              <a:gs pos="0">
                <a:srgbClr val="ED0DFF"/>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Glass_01">
            <a:extLst>
              <a:ext uri="{FF2B5EF4-FFF2-40B4-BE49-F238E27FC236}">
                <a16:creationId xmlns:a16="http://schemas.microsoft.com/office/drawing/2014/main" id="{303FDF99-001A-948B-01B8-AB3CA51DF0EB}"/>
              </a:ext>
            </a:extLst>
          </p:cNvPr>
          <p:cNvSpPr/>
          <p:nvPr/>
        </p:nvSpPr>
        <p:spPr>
          <a:xfrm>
            <a:off x="2694709" y="1253836"/>
            <a:ext cx="6802581" cy="4350327"/>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6">
            <a:extLst>
              <a:ext uri="{FF2B5EF4-FFF2-40B4-BE49-F238E27FC236}">
                <a16:creationId xmlns:a16="http://schemas.microsoft.com/office/drawing/2014/main" id="{D8E225DD-2D61-BFB7-3C7E-45D26F7A28E5}"/>
              </a:ext>
            </a:extLst>
          </p:cNvPr>
          <p:cNvSpPr/>
          <p:nvPr/>
        </p:nvSpPr>
        <p:spPr>
          <a:xfrm rot="10800000">
            <a:off x="8482365" y="1503763"/>
            <a:ext cx="1178180" cy="2071256"/>
          </a:xfrm>
          <a:custGeom>
            <a:avLst/>
            <a:gdLst>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88147"/>
              <a:gd name="connsiteY0" fmla="*/ 0 h 1800000"/>
              <a:gd name="connsiteX1" fmla="*/ 1066145 w 1088147"/>
              <a:gd name="connsiteY1" fmla="*/ 900000 h 1800000"/>
              <a:gd name="connsiteX2" fmla="*/ 166145 w 1088147"/>
              <a:gd name="connsiteY2" fmla="*/ 1800000 h 1800000"/>
              <a:gd name="connsiteX3" fmla="*/ 74125 w 1088147"/>
              <a:gd name="connsiteY3" fmla="*/ 1795354 h 1800000"/>
              <a:gd name="connsiteX4" fmla="*/ 0 w 1088147"/>
              <a:gd name="connsiteY4" fmla="*/ 1784041 h 1800000"/>
              <a:gd name="connsiteX5" fmla="*/ 0 w 1088147"/>
              <a:gd name="connsiteY5" fmla="*/ 15960 h 1800000"/>
              <a:gd name="connsiteX6" fmla="*/ 74125 w 1088147"/>
              <a:gd name="connsiteY6" fmla="*/ 4647 h 1800000"/>
              <a:gd name="connsiteX7" fmla="*/ 166145 w 1088147"/>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7701"/>
              <a:gd name="connsiteY0" fmla="*/ 0 h 1800000"/>
              <a:gd name="connsiteX1" fmla="*/ 1066145 w 1067701"/>
              <a:gd name="connsiteY1" fmla="*/ 900000 h 1800000"/>
              <a:gd name="connsiteX2" fmla="*/ 166145 w 1067701"/>
              <a:gd name="connsiteY2" fmla="*/ 1800000 h 1800000"/>
              <a:gd name="connsiteX3" fmla="*/ 74125 w 1067701"/>
              <a:gd name="connsiteY3" fmla="*/ 1795354 h 1800000"/>
              <a:gd name="connsiteX4" fmla="*/ 0 w 1067701"/>
              <a:gd name="connsiteY4" fmla="*/ 1784041 h 1800000"/>
              <a:gd name="connsiteX5" fmla="*/ 0 w 1067701"/>
              <a:gd name="connsiteY5" fmla="*/ 15960 h 1800000"/>
              <a:gd name="connsiteX6" fmla="*/ 74125 w 1067701"/>
              <a:gd name="connsiteY6" fmla="*/ 4647 h 1800000"/>
              <a:gd name="connsiteX7" fmla="*/ 166145 w 1067701"/>
              <a:gd name="connsiteY7" fmla="*/ 0 h 1800000"/>
              <a:gd name="connsiteX0" fmla="*/ 166145 w 1074463"/>
              <a:gd name="connsiteY0" fmla="*/ 0 h 1800000"/>
              <a:gd name="connsiteX1" fmla="*/ 1066145 w 1074463"/>
              <a:gd name="connsiteY1" fmla="*/ 900000 h 1800000"/>
              <a:gd name="connsiteX2" fmla="*/ 166145 w 1074463"/>
              <a:gd name="connsiteY2" fmla="*/ 1800000 h 1800000"/>
              <a:gd name="connsiteX3" fmla="*/ 74125 w 1074463"/>
              <a:gd name="connsiteY3" fmla="*/ 1795354 h 1800000"/>
              <a:gd name="connsiteX4" fmla="*/ 0 w 1074463"/>
              <a:gd name="connsiteY4" fmla="*/ 1784041 h 1800000"/>
              <a:gd name="connsiteX5" fmla="*/ 0 w 1074463"/>
              <a:gd name="connsiteY5" fmla="*/ 15960 h 1800000"/>
              <a:gd name="connsiteX6" fmla="*/ 74125 w 1074463"/>
              <a:gd name="connsiteY6" fmla="*/ 4647 h 1800000"/>
              <a:gd name="connsiteX7" fmla="*/ 166145 w 1074463"/>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6227"/>
              <a:gd name="connsiteY0" fmla="*/ 0 h 1800000"/>
              <a:gd name="connsiteX1" fmla="*/ 1066145 w 1066227"/>
              <a:gd name="connsiteY1" fmla="*/ 900000 h 1800000"/>
              <a:gd name="connsiteX2" fmla="*/ 166145 w 1066227"/>
              <a:gd name="connsiteY2" fmla="*/ 1800000 h 1800000"/>
              <a:gd name="connsiteX3" fmla="*/ 74125 w 1066227"/>
              <a:gd name="connsiteY3" fmla="*/ 1795354 h 1800000"/>
              <a:gd name="connsiteX4" fmla="*/ 0 w 1066227"/>
              <a:gd name="connsiteY4" fmla="*/ 1784041 h 1800000"/>
              <a:gd name="connsiteX5" fmla="*/ 0 w 1066227"/>
              <a:gd name="connsiteY5" fmla="*/ 15960 h 1800000"/>
              <a:gd name="connsiteX6" fmla="*/ 74125 w 1066227"/>
              <a:gd name="connsiteY6" fmla="*/ 4647 h 1800000"/>
              <a:gd name="connsiteX7" fmla="*/ 166145 w 1066227"/>
              <a:gd name="connsiteY7"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227" h="1800000">
                <a:moveTo>
                  <a:pt x="166145" y="0"/>
                </a:moveTo>
                <a:cubicBezTo>
                  <a:pt x="663201" y="0"/>
                  <a:pt x="1072896" y="401375"/>
                  <a:pt x="1066145" y="900000"/>
                </a:cubicBezTo>
                <a:cubicBezTo>
                  <a:pt x="1059394" y="1398625"/>
                  <a:pt x="663201" y="1800000"/>
                  <a:pt x="166145" y="1800000"/>
                </a:cubicBezTo>
                <a:cubicBezTo>
                  <a:pt x="135079" y="1800000"/>
                  <a:pt x="104381" y="1798426"/>
                  <a:pt x="74125" y="1795354"/>
                </a:cubicBezTo>
                <a:lnTo>
                  <a:pt x="0" y="1784041"/>
                </a:lnTo>
                <a:lnTo>
                  <a:pt x="0" y="15960"/>
                </a:lnTo>
                <a:lnTo>
                  <a:pt x="74125" y="4647"/>
                </a:lnTo>
                <a:cubicBezTo>
                  <a:pt x="104381" y="1574"/>
                  <a:pt x="135079" y="0"/>
                  <a:pt x="166145" y="0"/>
                </a:cubicBezTo>
                <a:close/>
              </a:path>
            </a:pathLst>
          </a:custGeom>
          <a:gradFill flip="none" rotWithShape="1">
            <a:gsLst>
              <a:gs pos="99000">
                <a:srgbClr val="8B0797"/>
              </a:gs>
              <a:gs pos="0">
                <a:srgbClr val="ED0DFF"/>
              </a:gs>
            </a:gsLst>
            <a:path path="circle">
              <a:fillToRect r="100000" b="100000"/>
            </a:path>
            <a:tileRect l="-100000" t="-100000"/>
          </a:gra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lass_00">
            <a:extLst>
              <a:ext uri="{FF2B5EF4-FFF2-40B4-BE49-F238E27FC236}">
                <a16:creationId xmlns:a16="http://schemas.microsoft.com/office/drawing/2014/main" id="{AEABD61B-18C8-2877-EA3B-C85074DF75B7}"/>
              </a:ext>
            </a:extLst>
          </p:cNvPr>
          <p:cNvSpPr/>
          <p:nvPr/>
        </p:nvSpPr>
        <p:spPr>
          <a:xfrm>
            <a:off x="2694710" y="1253837"/>
            <a:ext cx="6802581" cy="4350327"/>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a:extLst>
              <a:ext uri="{FF2B5EF4-FFF2-40B4-BE49-F238E27FC236}">
                <a16:creationId xmlns:a16="http://schemas.microsoft.com/office/drawing/2014/main" id="{0A8BCB7E-240F-FDB1-6E3B-66FF8028062D}"/>
              </a:ext>
            </a:extLst>
          </p:cNvPr>
          <p:cNvSpPr/>
          <p:nvPr/>
        </p:nvSpPr>
        <p:spPr>
          <a:xfrm>
            <a:off x="2531455" y="3439391"/>
            <a:ext cx="1223126" cy="2071255"/>
          </a:xfrm>
          <a:custGeom>
            <a:avLst/>
            <a:gdLst>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88147"/>
              <a:gd name="connsiteY0" fmla="*/ 0 h 1800000"/>
              <a:gd name="connsiteX1" fmla="*/ 1066145 w 1088147"/>
              <a:gd name="connsiteY1" fmla="*/ 900000 h 1800000"/>
              <a:gd name="connsiteX2" fmla="*/ 166145 w 1088147"/>
              <a:gd name="connsiteY2" fmla="*/ 1800000 h 1800000"/>
              <a:gd name="connsiteX3" fmla="*/ 74125 w 1088147"/>
              <a:gd name="connsiteY3" fmla="*/ 1795354 h 1800000"/>
              <a:gd name="connsiteX4" fmla="*/ 0 w 1088147"/>
              <a:gd name="connsiteY4" fmla="*/ 1784041 h 1800000"/>
              <a:gd name="connsiteX5" fmla="*/ 0 w 1088147"/>
              <a:gd name="connsiteY5" fmla="*/ 15960 h 1800000"/>
              <a:gd name="connsiteX6" fmla="*/ 74125 w 1088147"/>
              <a:gd name="connsiteY6" fmla="*/ 4647 h 1800000"/>
              <a:gd name="connsiteX7" fmla="*/ 166145 w 1088147"/>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7701"/>
              <a:gd name="connsiteY0" fmla="*/ 0 h 1800000"/>
              <a:gd name="connsiteX1" fmla="*/ 1066145 w 1067701"/>
              <a:gd name="connsiteY1" fmla="*/ 900000 h 1800000"/>
              <a:gd name="connsiteX2" fmla="*/ 166145 w 1067701"/>
              <a:gd name="connsiteY2" fmla="*/ 1800000 h 1800000"/>
              <a:gd name="connsiteX3" fmla="*/ 74125 w 1067701"/>
              <a:gd name="connsiteY3" fmla="*/ 1795354 h 1800000"/>
              <a:gd name="connsiteX4" fmla="*/ 0 w 1067701"/>
              <a:gd name="connsiteY4" fmla="*/ 1784041 h 1800000"/>
              <a:gd name="connsiteX5" fmla="*/ 0 w 1067701"/>
              <a:gd name="connsiteY5" fmla="*/ 15960 h 1800000"/>
              <a:gd name="connsiteX6" fmla="*/ 74125 w 1067701"/>
              <a:gd name="connsiteY6" fmla="*/ 4647 h 1800000"/>
              <a:gd name="connsiteX7" fmla="*/ 166145 w 1067701"/>
              <a:gd name="connsiteY7" fmla="*/ 0 h 1800000"/>
              <a:gd name="connsiteX0" fmla="*/ 166145 w 1074463"/>
              <a:gd name="connsiteY0" fmla="*/ 0 h 1800000"/>
              <a:gd name="connsiteX1" fmla="*/ 1066145 w 1074463"/>
              <a:gd name="connsiteY1" fmla="*/ 900000 h 1800000"/>
              <a:gd name="connsiteX2" fmla="*/ 166145 w 1074463"/>
              <a:gd name="connsiteY2" fmla="*/ 1800000 h 1800000"/>
              <a:gd name="connsiteX3" fmla="*/ 74125 w 1074463"/>
              <a:gd name="connsiteY3" fmla="*/ 1795354 h 1800000"/>
              <a:gd name="connsiteX4" fmla="*/ 0 w 1074463"/>
              <a:gd name="connsiteY4" fmla="*/ 1784041 h 1800000"/>
              <a:gd name="connsiteX5" fmla="*/ 0 w 1074463"/>
              <a:gd name="connsiteY5" fmla="*/ 15960 h 1800000"/>
              <a:gd name="connsiteX6" fmla="*/ 74125 w 1074463"/>
              <a:gd name="connsiteY6" fmla="*/ 4647 h 1800000"/>
              <a:gd name="connsiteX7" fmla="*/ 166145 w 1074463"/>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6227"/>
              <a:gd name="connsiteY0" fmla="*/ 0 h 1800000"/>
              <a:gd name="connsiteX1" fmla="*/ 1066145 w 1066227"/>
              <a:gd name="connsiteY1" fmla="*/ 900000 h 1800000"/>
              <a:gd name="connsiteX2" fmla="*/ 166145 w 1066227"/>
              <a:gd name="connsiteY2" fmla="*/ 1800000 h 1800000"/>
              <a:gd name="connsiteX3" fmla="*/ 74125 w 1066227"/>
              <a:gd name="connsiteY3" fmla="*/ 1795354 h 1800000"/>
              <a:gd name="connsiteX4" fmla="*/ 0 w 1066227"/>
              <a:gd name="connsiteY4" fmla="*/ 1784041 h 1800000"/>
              <a:gd name="connsiteX5" fmla="*/ 0 w 1066227"/>
              <a:gd name="connsiteY5" fmla="*/ 15960 h 1800000"/>
              <a:gd name="connsiteX6" fmla="*/ 74125 w 1066227"/>
              <a:gd name="connsiteY6" fmla="*/ 4647 h 1800000"/>
              <a:gd name="connsiteX7" fmla="*/ 166145 w 1066227"/>
              <a:gd name="connsiteY7"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227" h="1800000">
                <a:moveTo>
                  <a:pt x="166145" y="0"/>
                </a:moveTo>
                <a:cubicBezTo>
                  <a:pt x="663201" y="0"/>
                  <a:pt x="1072896" y="401375"/>
                  <a:pt x="1066145" y="900000"/>
                </a:cubicBezTo>
                <a:cubicBezTo>
                  <a:pt x="1059394" y="1398625"/>
                  <a:pt x="663201" y="1800000"/>
                  <a:pt x="166145" y="1800000"/>
                </a:cubicBezTo>
                <a:cubicBezTo>
                  <a:pt x="135079" y="1800000"/>
                  <a:pt x="104381" y="1798426"/>
                  <a:pt x="74125" y="1795354"/>
                </a:cubicBezTo>
                <a:lnTo>
                  <a:pt x="0" y="1784041"/>
                </a:lnTo>
                <a:lnTo>
                  <a:pt x="0" y="15960"/>
                </a:lnTo>
                <a:lnTo>
                  <a:pt x="74125" y="4647"/>
                </a:lnTo>
                <a:cubicBezTo>
                  <a:pt x="104381" y="1574"/>
                  <a:pt x="135079" y="0"/>
                  <a:pt x="166145" y="0"/>
                </a:cubicBezTo>
                <a:close/>
              </a:path>
            </a:pathLst>
          </a:custGeom>
          <a:gradFill flip="none" rotWithShape="1">
            <a:gsLst>
              <a:gs pos="99000">
                <a:srgbClr val="4C91FF"/>
              </a:gs>
              <a:gs pos="0">
                <a:schemeClr val="accent5">
                  <a:lumMod val="40000"/>
                  <a:lumOff val="60000"/>
                </a:schemeClr>
              </a:gs>
            </a:gsLst>
            <a:path path="circle">
              <a:fillToRect r="100000" b="100000"/>
            </a:path>
            <a:tileRect l="-100000" t="-100000"/>
          </a:gra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180F186-D45A-AF97-AE4E-117F60153CB3}"/>
              </a:ext>
            </a:extLst>
          </p:cNvPr>
          <p:cNvSpPr txBox="1"/>
          <p:nvPr/>
        </p:nvSpPr>
        <p:spPr>
          <a:xfrm>
            <a:off x="2694707" y="2340175"/>
            <a:ext cx="6802581" cy="1323439"/>
          </a:xfrm>
          <a:prstGeom prst="rect">
            <a:avLst/>
          </a:prstGeom>
          <a:noFill/>
        </p:spPr>
        <p:txBody>
          <a:bodyPr wrap="square" rtlCol="0">
            <a:spAutoFit/>
          </a:bodyPr>
          <a:lstStyle/>
          <a:p>
            <a:pPr algn="ctr"/>
            <a:r>
              <a:rPr lang="en-US" sz="4000" spc="300" dirty="0">
                <a:solidFill>
                  <a:schemeClr val="bg1">
                    <a:alpha val="70000"/>
                  </a:schemeClr>
                </a:solidFill>
                <a:latin typeface="Lucida Handwriting" panose="03010101010101010101" pitchFamily="66" charset="77"/>
              </a:rPr>
              <a:t>INSTAGRAM USER </a:t>
            </a:r>
          </a:p>
          <a:p>
            <a:pPr algn="ctr"/>
            <a:r>
              <a:rPr lang="en-US" sz="4000" spc="300" dirty="0">
                <a:solidFill>
                  <a:schemeClr val="bg1">
                    <a:alpha val="70000"/>
                  </a:schemeClr>
                </a:solidFill>
                <a:latin typeface="Lucida Handwriting" panose="03010101010101010101" pitchFamily="66" charset="77"/>
              </a:rPr>
              <a:t>ANALYTICS</a:t>
            </a:r>
          </a:p>
        </p:txBody>
      </p:sp>
      <p:sp>
        <p:nvSpPr>
          <p:cNvPr id="31" name="TextBox 30">
            <a:extLst>
              <a:ext uri="{FF2B5EF4-FFF2-40B4-BE49-F238E27FC236}">
                <a16:creationId xmlns:a16="http://schemas.microsoft.com/office/drawing/2014/main" id="{A26BA014-8DCA-38AA-991E-1983C3780EF6}"/>
              </a:ext>
            </a:extLst>
          </p:cNvPr>
          <p:cNvSpPr txBox="1"/>
          <p:nvPr/>
        </p:nvSpPr>
        <p:spPr>
          <a:xfrm>
            <a:off x="2653147" y="3835220"/>
            <a:ext cx="6802581" cy="400110"/>
          </a:xfrm>
          <a:prstGeom prst="rect">
            <a:avLst/>
          </a:prstGeom>
          <a:noFill/>
        </p:spPr>
        <p:txBody>
          <a:bodyPr wrap="square" rtlCol="0">
            <a:spAutoFit/>
          </a:bodyPr>
          <a:lstStyle/>
          <a:p>
            <a:pPr algn="ctr"/>
            <a:r>
              <a:rPr lang="en-US" sz="2000" dirty="0">
                <a:solidFill>
                  <a:schemeClr val="bg1">
                    <a:alpha val="60000"/>
                  </a:schemeClr>
                </a:solidFill>
                <a:latin typeface="Lucida Handwriting" panose="03010101010101010101" pitchFamily="66" charset="77"/>
              </a:rPr>
              <a:t>by Subrata Mondal</a:t>
            </a:r>
          </a:p>
        </p:txBody>
      </p:sp>
    </p:spTree>
    <p:extLst>
      <p:ext uri="{BB962C8B-B14F-4D97-AF65-F5344CB8AC3E}">
        <p14:creationId xmlns:p14="http://schemas.microsoft.com/office/powerpoint/2010/main" val="424587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utoRev="1" fill="hold" grpId="0" nodeType="withEffect">
                                  <p:stCondLst>
                                    <p:cond delay="500"/>
                                  </p:stCondLst>
                                  <p:childTnLst>
                                    <p:animMotion origin="layout" path="M 0 0 L 0 0.25 E" pathEditMode="relative" ptsTypes="">
                                      <p:cBhvr>
                                        <p:cTn id="6" dur="6750" fill="hold"/>
                                        <p:tgtEl>
                                          <p:spTgt spid="26"/>
                                        </p:tgtEl>
                                        <p:attrNameLst>
                                          <p:attrName>ppt_x</p:attrName>
                                          <p:attrName>ppt_y</p:attrName>
                                        </p:attrNameLst>
                                      </p:cBhvr>
                                    </p:animMotion>
                                  </p:childTnLst>
                                </p:cTn>
                              </p:par>
                              <p:par>
                                <p:cTn id="7" presetID="42" presetClass="path" presetSubtype="0" autoRev="1" fill="hold" grpId="0" nodeType="withEffect">
                                  <p:stCondLst>
                                    <p:cond delay="500"/>
                                  </p:stCondLst>
                                  <p:childTnLst>
                                    <p:animMotion origin="layout" path="M 0 0 L 0 0.25 E" pathEditMode="relative" ptsTypes="">
                                      <p:cBhvr>
                                        <p:cTn id="8" dur="6750" fill="hold"/>
                                        <p:tgtEl>
                                          <p:spTgt spid="27"/>
                                        </p:tgtEl>
                                        <p:attrNameLst>
                                          <p:attrName>ppt_x</p:attrName>
                                          <p:attrName>ppt_y</p:attrName>
                                        </p:attrNameLst>
                                      </p:cBhvr>
                                    </p:animMotion>
                                  </p:childTnLst>
                                </p:cTn>
                              </p:par>
                              <p:par>
                                <p:cTn id="9" presetID="42" presetClass="path" presetSubtype="0" autoRev="1" fill="hold" grpId="0" nodeType="withEffect">
                                  <p:stCondLst>
                                    <p:cond delay="500"/>
                                  </p:stCondLst>
                                  <p:childTnLst>
                                    <p:animMotion origin="layout" path="M -3.54167E-6 3.7037E-6 L -3.54167E-6 -0.30209 " pathEditMode="relative" rAng="0" ptsTypes="AA">
                                      <p:cBhvr>
                                        <p:cTn id="10" dur="6750" fill="hold"/>
                                        <p:tgtEl>
                                          <p:spTgt spid="6"/>
                                        </p:tgtEl>
                                        <p:attrNameLst>
                                          <p:attrName>ppt_x</p:attrName>
                                          <p:attrName>ppt_y</p:attrName>
                                        </p:attrNameLst>
                                      </p:cBhvr>
                                      <p:rCtr x="0" y="-15116"/>
                                    </p:animMotion>
                                  </p:childTnLst>
                                </p:cTn>
                              </p:par>
                              <p:par>
                                <p:cTn id="11" presetID="42" presetClass="path" presetSubtype="0" autoRev="1" fill="hold" grpId="0" nodeType="withEffect">
                                  <p:stCondLst>
                                    <p:cond delay="500"/>
                                  </p:stCondLst>
                                  <p:childTnLst>
                                    <p:animMotion origin="layout" path="M -3.54167E-6 3.7037E-6 L -3.54167E-6 -0.30209 " pathEditMode="relative" rAng="0" ptsTypes="AA">
                                      <p:cBhvr>
                                        <p:cTn id="12" dur="6750" fill="hold"/>
                                        <p:tgtEl>
                                          <p:spTgt spid="29"/>
                                        </p:tgtEl>
                                        <p:attrNameLst>
                                          <p:attrName>ppt_x</p:attrName>
                                          <p:attrName>ppt_y</p:attrName>
                                        </p:attrNameLst>
                                      </p:cBhvr>
                                      <p:rCtr x="0" y="-15116"/>
                                    </p:animMotion>
                                  </p:childTnLst>
                                </p:cTn>
                              </p:par>
                              <p:par>
                                <p:cTn id="13" presetID="5" presetClass="entr" presetSubtype="10" repeatCount="0" fill="hold" nodeType="withEffect">
                                  <p:stCondLst>
                                    <p:cond delay="500"/>
                                  </p:stCondLst>
                                  <p:childTnLst>
                                    <p:set>
                                      <p:cBhvr>
                                        <p:cTn id="14" dur="1" fill="hold">
                                          <p:stCondLst>
                                            <p:cond delay="0"/>
                                          </p:stCondLst>
                                        </p:cTn>
                                        <p:tgtEl>
                                          <p:spTgt spid="30">
                                            <p:txEl>
                                              <p:pRg st="0" end="0"/>
                                            </p:txEl>
                                          </p:spTgt>
                                        </p:tgtEl>
                                        <p:attrNameLst>
                                          <p:attrName>style.visibility</p:attrName>
                                        </p:attrNameLst>
                                      </p:cBhvr>
                                      <p:to>
                                        <p:strVal val="visible"/>
                                      </p:to>
                                    </p:set>
                                    <p:animEffect transition="in" filter="checkerboard(across)">
                                      <p:cBhvr>
                                        <p:cTn id="15" dur="1000"/>
                                        <p:tgtEl>
                                          <p:spTgt spid="30">
                                            <p:txEl>
                                              <p:pRg st="0" end="0"/>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0">
                                            <p:txEl>
                                              <p:pRg st="1" end="1"/>
                                            </p:txEl>
                                          </p:spTgt>
                                        </p:tgtEl>
                                        <p:attrNameLst>
                                          <p:attrName>style.visibility</p:attrName>
                                        </p:attrNameLst>
                                      </p:cBhvr>
                                      <p:to>
                                        <p:strVal val="visible"/>
                                      </p:to>
                                    </p:set>
                                    <p:animEffect transition="in" filter="checkerboard(across)">
                                      <p:cBhvr>
                                        <p:cTn id="18" dur="500"/>
                                        <p:tgtEl>
                                          <p:spTgt spid="30">
                                            <p:txEl>
                                              <p:pRg st="1" end="1"/>
                                            </p:txEl>
                                          </p:spTgt>
                                        </p:tgtEl>
                                      </p:cBhvr>
                                    </p:animEffect>
                                  </p:childTnLst>
                                </p:cTn>
                              </p:par>
                              <p:par>
                                <p:cTn id="19" presetID="5" presetClass="entr" presetSubtype="10" repeatCount="0" fill="hold" grpId="0" nodeType="withEffect">
                                  <p:stCondLst>
                                    <p:cond delay="500"/>
                                  </p:stCondLst>
                                  <p:childTnLst>
                                    <p:set>
                                      <p:cBhvr>
                                        <p:cTn id="20" dur="1" fill="hold">
                                          <p:stCondLst>
                                            <p:cond delay="0"/>
                                          </p:stCondLst>
                                        </p:cTn>
                                        <p:tgtEl>
                                          <p:spTgt spid="31"/>
                                        </p:tgtEl>
                                        <p:attrNameLst>
                                          <p:attrName>style.visibility</p:attrName>
                                        </p:attrNameLst>
                                      </p:cBhvr>
                                      <p:to>
                                        <p:strVal val="visible"/>
                                      </p:to>
                                    </p:set>
                                    <p:animEffect transition="in" filter="checkerboard(across)">
                                      <p:cBhvr>
                                        <p:cTn id="2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27" grpId="0" animBg="1"/>
      <p:bldP spid="29" grpId="0" animBg="1"/>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56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36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71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24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43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9D564F2-3721-57DF-4F92-B40B1D44B69B}"/>
              </a:ext>
            </a:extLst>
          </p:cNvPr>
          <p:cNvGraphicFramePr>
            <a:graphicFrameLocks/>
          </p:cNvGraphicFramePr>
          <p:nvPr>
            <p:extLst>
              <p:ext uri="{D42A27DB-BD31-4B8C-83A1-F6EECF244321}">
                <p14:modId xmlns:p14="http://schemas.microsoft.com/office/powerpoint/2010/main" val="3961478774"/>
              </p:ext>
            </p:extLst>
          </p:nvPr>
        </p:nvGraphicFramePr>
        <p:xfrm>
          <a:off x="1274618" y="2209440"/>
          <a:ext cx="4530438" cy="34155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AA4D9246-831D-3DB4-3F22-84521A4611C7}"/>
              </a:ext>
            </a:extLst>
          </p:cNvPr>
          <p:cNvGraphicFramePr>
            <a:graphicFrameLocks noGrp="1"/>
          </p:cNvGraphicFramePr>
          <p:nvPr>
            <p:extLst>
              <p:ext uri="{D42A27DB-BD31-4B8C-83A1-F6EECF244321}">
                <p14:modId xmlns:p14="http://schemas.microsoft.com/office/powerpoint/2010/main" val="2857955358"/>
              </p:ext>
            </p:extLst>
          </p:nvPr>
        </p:nvGraphicFramePr>
        <p:xfrm>
          <a:off x="6386944" y="2209440"/>
          <a:ext cx="4530438" cy="3415503"/>
        </p:xfrm>
        <a:graphic>
          <a:graphicData uri="http://schemas.openxmlformats.org/drawingml/2006/table">
            <a:tbl>
              <a:tblPr/>
              <a:tblGrid>
                <a:gridCol w="2265219">
                  <a:extLst>
                    <a:ext uri="{9D8B030D-6E8A-4147-A177-3AD203B41FA5}">
                      <a16:colId xmlns:a16="http://schemas.microsoft.com/office/drawing/2014/main" val="2179251478"/>
                    </a:ext>
                  </a:extLst>
                </a:gridCol>
                <a:gridCol w="2265219">
                  <a:extLst>
                    <a:ext uri="{9D8B030D-6E8A-4147-A177-3AD203B41FA5}">
                      <a16:colId xmlns:a16="http://schemas.microsoft.com/office/drawing/2014/main" val="437092945"/>
                    </a:ext>
                  </a:extLst>
                </a:gridCol>
              </a:tblGrid>
              <a:tr h="262731">
                <a:tc>
                  <a:txBody>
                    <a:bodyPr/>
                    <a:lstStyle/>
                    <a:p>
                      <a:pPr algn="l" fontAlgn="b"/>
                      <a:r>
                        <a:rPr lang="en-IN" sz="1400" u="none" strike="noStrike" dirty="0" err="1">
                          <a:ln>
                            <a:noFill/>
                          </a:ln>
                          <a:solidFill>
                            <a:schemeClr val="bg1"/>
                          </a:solidFill>
                          <a:effectLst/>
                        </a:rPr>
                        <a:t>Aniya_Hackett</a:t>
                      </a:r>
                      <a:endParaRPr lang="en-IN" sz="1400" b="0" i="0" u="none" strike="noStrike" dirty="0">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dirty="0" err="1">
                          <a:ln>
                            <a:noFill/>
                          </a:ln>
                          <a:solidFill>
                            <a:schemeClr val="bg1"/>
                          </a:solidFill>
                          <a:effectLst/>
                        </a:rPr>
                        <a:t>Julien_Schmidt</a:t>
                      </a:r>
                      <a:endParaRPr lang="en-IN" sz="1400" b="0" i="0" u="none" strike="noStrike" dirty="0">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1878330648"/>
                  </a:ext>
                </a:extLst>
              </a:tr>
              <a:tr h="262731">
                <a:tc>
                  <a:txBody>
                    <a:bodyPr/>
                    <a:lstStyle/>
                    <a:p>
                      <a:pPr algn="l" fontAlgn="b"/>
                      <a:r>
                        <a:rPr lang="en-IN" sz="1400" u="none" strike="noStrike" dirty="0" err="1">
                          <a:ln>
                            <a:noFill/>
                          </a:ln>
                          <a:solidFill>
                            <a:schemeClr val="bg1"/>
                          </a:solidFill>
                          <a:effectLst/>
                        </a:rPr>
                        <a:t>Kasandra_Homenick</a:t>
                      </a:r>
                      <a:endParaRPr lang="en-IN" sz="1400" b="0" i="0" u="none" strike="noStrike" dirty="0">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Mike.Auer39</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1304178823"/>
                  </a:ext>
                </a:extLst>
              </a:tr>
              <a:tr h="262731">
                <a:tc>
                  <a:txBody>
                    <a:bodyPr/>
                    <a:lstStyle/>
                    <a:p>
                      <a:pPr algn="l" fontAlgn="b"/>
                      <a:r>
                        <a:rPr lang="en-IN" sz="1400" u="none" strike="noStrike">
                          <a:ln>
                            <a:noFill/>
                          </a:ln>
                          <a:solidFill>
                            <a:schemeClr val="bg1"/>
                          </a:solidFill>
                          <a:effectLst/>
                        </a:rPr>
                        <a:t>Jaclyn81</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Franco_Keebler64</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2465081010"/>
                  </a:ext>
                </a:extLst>
              </a:tr>
              <a:tr h="262731">
                <a:tc>
                  <a:txBody>
                    <a:bodyPr/>
                    <a:lstStyle/>
                    <a:p>
                      <a:pPr algn="l" fontAlgn="b"/>
                      <a:r>
                        <a:rPr lang="en-IN" sz="1400" u="none" strike="noStrike" dirty="0">
                          <a:ln>
                            <a:noFill/>
                          </a:ln>
                          <a:solidFill>
                            <a:schemeClr val="bg1"/>
                          </a:solidFill>
                          <a:effectLst/>
                        </a:rPr>
                        <a:t>Rocio33</a:t>
                      </a:r>
                      <a:endParaRPr lang="en-IN" sz="1400" b="0" i="0" u="none" strike="noStrike" dirty="0">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Nia_Haag</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2879967870"/>
                  </a:ext>
                </a:extLst>
              </a:tr>
              <a:tr h="262731">
                <a:tc>
                  <a:txBody>
                    <a:bodyPr/>
                    <a:lstStyle/>
                    <a:p>
                      <a:pPr algn="l" fontAlgn="b"/>
                      <a:r>
                        <a:rPr lang="en-IN" sz="1400" u="none" strike="noStrike" dirty="0" err="1">
                          <a:ln>
                            <a:noFill/>
                          </a:ln>
                          <a:solidFill>
                            <a:schemeClr val="bg1"/>
                          </a:solidFill>
                          <a:effectLst/>
                        </a:rPr>
                        <a:t>Maxwell.Halvorson</a:t>
                      </a:r>
                      <a:endParaRPr lang="en-IN" sz="1400" b="0" i="0" u="none" strike="noStrike" dirty="0">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Hulda.Macejkovic</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3480557125"/>
                  </a:ext>
                </a:extLst>
              </a:tr>
              <a:tr h="262731">
                <a:tc>
                  <a:txBody>
                    <a:bodyPr/>
                    <a:lstStyle/>
                    <a:p>
                      <a:pPr algn="l" fontAlgn="b"/>
                      <a:r>
                        <a:rPr lang="en-IN" sz="1400" u="none" strike="noStrike">
                          <a:ln>
                            <a:noFill/>
                          </a:ln>
                          <a:solidFill>
                            <a:schemeClr val="bg1"/>
                          </a:solidFill>
                          <a:effectLst/>
                        </a:rPr>
                        <a:t>Tierra.Trantow</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Leslie67</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34197613"/>
                  </a:ext>
                </a:extLst>
              </a:tr>
              <a:tr h="262731">
                <a:tc>
                  <a:txBody>
                    <a:bodyPr/>
                    <a:lstStyle/>
                    <a:p>
                      <a:pPr algn="l" fontAlgn="b"/>
                      <a:r>
                        <a:rPr lang="en-IN" sz="1400" u="none" strike="noStrike">
                          <a:ln>
                            <a:noFill/>
                          </a:ln>
                          <a:solidFill>
                            <a:schemeClr val="bg1"/>
                          </a:solidFill>
                          <a:effectLst/>
                        </a:rPr>
                        <a:t>Pearl7</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Janelle.Nikolaus81</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820335721"/>
                  </a:ext>
                </a:extLst>
              </a:tr>
              <a:tr h="262731">
                <a:tc>
                  <a:txBody>
                    <a:bodyPr/>
                    <a:lstStyle/>
                    <a:p>
                      <a:pPr algn="l" fontAlgn="b"/>
                      <a:r>
                        <a:rPr lang="en-IN" sz="1400" u="none" strike="noStrike">
                          <a:ln>
                            <a:noFill/>
                          </a:ln>
                          <a:solidFill>
                            <a:schemeClr val="bg1"/>
                          </a:solidFill>
                          <a:effectLst/>
                        </a:rPr>
                        <a:t>Ollie_Ledner37</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Darby_Herzog</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1253962260"/>
                  </a:ext>
                </a:extLst>
              </a:tr>
              <a:tr h="262731">
                <a:tc>
                  <a:txBody>
                    <a:bodyPr/>
                    <a:lstStyle/>
                    <a:p>
                      <a:pPr algn="l" fontAlgn="b"/>
                      <a:r>
                        <a:rPr lang="en-IN" sz="1400" u="none" strike="noStrike">
                          <a:ln>
                            <a:noFill/>
                          </a:ln>
                          <a:solidFill>
                            <a:schemeClr val="bg1"/>
                          </a:solidFill>
                          <a:effectLst/>
                        </a:rPr>
                        <a:t>Mckenna17</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Esther.Zulauf61</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578615419"/>
                  </a:ext>
                </a:extLst>
              </a:tr>
              <a:tr h="262731">
                <a:tc>
                  <a:txBody>
                    <a:bodyPr/>
                    <a:lstStyle/>
                    <a:p>
                      <a:pPr algn="l" fontAlgn="b"/>
                      <a:r>
                        <a:rPr lang="en-IN" sz="1400" u="none" strike="noStrike">
                          <a:ln>
                            <a:noFill/>
                          </a:ln>
                          <a:solidFill>
                            <a:schemeClr val="bg1"/>
                          </a:solidFill>
                          <a:effectLst/>
                        </a:rPr>
                        <a:t>David.Osinski47</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Bartholome.Bernhard</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944490149"/>
                  </a:ext>
                </a:extLst>
              </a:tr>
              <a:tr h="262731">
                <a:tc>
                  <a:txBody>
                    <a:bodyPr/>
                    <a:lstStyle/>
                    <a:p>
                      <a:pPr algn="l" fontAlgn="b"/>
                      <a:r>
                        <a:rPr lang="en-IN" sz="1400" u="none" strike="noStrike">
                          <a:ln>
                            <a:noFill/>
                          </a:ln>
                          <a:solidFill>
                            <a:schemeClr val="bg1"/>
                          </a:solidFill>
                          <a:effectLst/>
                        </a:rPr>
                        <a:t>Morgan.Kassulke</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Jessyca_West</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2863657047"/>
                  </a:ext>
                </a:extLst>
              </a:tr>
              <a:tr h="262731">
                <a:tc>
                  <a:txBody>
                    <a:bodyPr/>
                    <a:lstStyle/>
                    <a:p>
                      <a:pPr algn="l" fontAlgn="b"/>
                      <a:r>
                        <a:rPr lang="en-IN" sz="1400" u="none" strike="noStrike">
                          <a:ln>
                            <a:noFill/>
                          </a:ln>
                          <a:solidFill>
                            <a:schemeClr val="bg1"/>
                          </a:solidFill>
                          <a:effectLst/>
                        </a:rPr>
                        <a:t>Linnea59</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a:ln>
                            <a:noFill/>
                          </a:ln>
                          <a:solidFill>
                            <a:schemeClr val="bg1"/>
                          </a:solidFill>
                          <a:effectLst/>
                        </a:rPr>
                        <a:t>Esmeralda.Mraz57</a:t>
                      </a:r>
                      <a:endParaRPr lang="en-IN" sz="1400" b="0" i="0" u="none" strike="noStrike">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2664106400"/>
                  </a:ext>
                </a:extLst>
              </a:tr>
              <a:tr h="262731">
                <a:tc>
                  <a:txBody>
                    <a:bodyPr/>
                    <a:lstStyle/>
                    <a:p>
                      <a:pPr algn="l" fontAlgn="b"/>
                      <a:r>
                        <a:rPr lang="en-IN" sz="1400" u="none" strike="noStrike" dirty="0">
                          <a:ln>
                            <a:noFill/>
                          </a:ln>
                          <a:solidFill>
                            <a:schemeClr val="bg1"/>
                          </a:solidFill>
                          <a:effectLst/>
                        </a:rPr>
                        <a:t>Duane60</a:t>
                      </a:r>
                      <a:endParaRPr lang="en-IN" sz="1400" b="0" i="0" u="none" strike="noStrike" dirty="0">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tc>
                  <a:txBody>
                    <a:bodyPr/>
                    <a:lstStyle/>
                    <a:p>
                      <a:pPr algn="l" fontAlgn="b"/>
                      <a:r>
                        <a:rPr lang="en-IN" sz="1400" u="none" strike="noStrike" dirty="0">
                          <a:ln>
                            <a:noFill/>
                          </a:ln>
                          <a:solidFill>
                            <a:schemeClr val="bg1"/>
                          </a:solidFill>
                          <a:effectLst/>
                        </a:rPr>
                        <a:t>Bethany20</a:t>
                      </a:r>
                      <a:endParaRPr lang="en-IN" sz="1400" b="0" i="0" u="none" strike="noStrike" dirty="0">
                        <a:ln>
                          <a:noFill/>
                        </a:ln>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noFill/>
                  </a:tcPr>
                </a:tc>
                <a:extLst>
                  <a:ext uri="{0D108BD9-81ED-4DB2-BD59-A6C34878D82A}">
                    <a16:rowId xmlns:a16="http://schemas.microsoft.com/office/drawing/2014/main" val="2920404071"/>
                  </a:ext>
                </a:extLst>
              </a:tr>
            </a:tbl>
          </a:graphicData>
        </a:graphic>
      </p:graphicFrame>
      <p:sp>
        <p:nvSpPr>
          <p:cNvPr id="7" name="TextBox 6">
            <a:extLst>
              <a:ext uri="{FF2B5EF4-FFF2-40B4-BE49-F238E27FC236}">
                <a16:creationId xmlns:a16="http://schemas.microsoft.com/office/drawing/2014/main" id="{10007BC8-B73E-47FA-CE5A-56BCD25C109C}"/>
              </a:ext>
            </a:extLst>
          </p:cNvPr>
          <p:cNvSpPr txBox="1"/>
          <p:nvPr/>
        </p:nvSpPr>
        <p:spPr>
          <a:xfrm>
            <a:off x="1274617" y="1659477"/>
            <a:ext cx="4530437" cy="400110"/>
          </a:xfrm>
          <a:prstGeom prst="rect">
            <a:avLst/>
          </a:prstGeom>
          <a:noFill/>
        </p:spPr>
        <p:txBody>
          <a:bodyPr wrap="square" rtlCol="0">
            <a:spAutoFit/>
          </a:bodyPr>
          <a:lstStyle/>
          <a:p>
            <a:pPr algn="ctr"/>
            <a:r>
              <a:rPr lang="en-US" sz="2000" dirty="0">
                <a:solidFill>
                  <a:schemeClr val="bg1"/>
                </a:solidFill>
              </a:rPr>
              <a:t>1. Top 5 oldest users.</a:t>
            </a:r>
          </a:p>
        </p:txBody>
      </p:sp>
      <p:sp>
        <p:nvSpPr>
          <p:cNvPr id="8" name="TextBox 7">
            <a:extLst>
              <a:ext uri="{FF2B5EF4-FFF2-40B4-BE49-F238E27FC236}">
                <a16:creationId xmlns:a16="http://schemas.microsoft.com/office/drawing/2014/main" id="{A480CED5-58DD-79A7-C5A0-B4C2A6CFD3D8}"/>
              </a:ext>
            </a:extLst>
          </p:cNvPr>
          <p:cNvSpPr txBox="1"/>
          <p:nvPr/>
        </p:nvSpPr>
        <p:spPr>
          <a:xfrm>
            <a:off x="6386944" y="1717964"/>
            <a:ext cx="4530437" cy="400110"/>
          </a:xfrm>
          <a:prstGeom prst="rect">
            <a:avLst/>
          </a:prstGeom>
          <a:noFill/>
        </p:spPr>
        <p:txBody>
          <a:bodyPr wrap="square" rtlCol="0">
            <a:spAutoFit/>
          </a:bodyPr>
          <a:lstStyle/>
          <a:p>
            <a:pPr algn="ctr"/>
            <a:r>
              <a:rPr lang="en-US" sz="2000" dirty="0">
                <a:solidFill>
                  <a:schemeClr val="bg1"/>
                </a:solidFill>
              </a:rPr>
              <a:t>2. Inactive users.</a:t>
            </a:r>
          </a:p>
        </p:txBody>
      </p:sp>
    </p:spTree>
    <p:extLst>
      <p:ext uri="{BB962C8B-B14F-4D97-AF65-F5344CB8AC3E}">
        <p14:creationId xmlns:p14="http://schemas.microsoft.com/office/powerpoint/2010/main" val="288975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1000"/>
                                        <p:tgtEl>
                                          <p:spTgt spid="7"/>
                                        </p:tgtEl>
                                      </p:cBhvr>
                                    </p:animEffect>
                                  </p:childTnLst>
                                </p:cTn>
                              </p:par>
                              <p:par>
                                <p:cTn id="8" presetID="5" presetClass="entr" presetSubtype="10" fill="hold" grpId="0" nodeType="withEffect">
                                  <p:stCondLst>
                                    <p:cond delay="50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1000"/>
                                        <p:tgtEl>
                                          <p:spTgt spid="8"/>
                                        </p:tgtEl>
                                      </p:cBhvr>
                                    </p:animEffect>
                                  </p:childTnLst>
                                </p:cTn>
                              </p:par>
                              <p:par>
                                <p:cTn id="11" presetID="31" presetClass="entr" presetSubtype="0" fill="hold" nodeType="withEffect">
                                  <p:stCondLst>
                                    <p:cond delay="8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80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79C2E26-B9C0-2D2B-09DC-0E6576DB3C38}"/>
              </a:ext>
            </a:extLst>
          </p:cNvPr>
          <p:cNvGraphicFramePr>
            <a:graphicFrameLocks noGrp="1"/>
          </p:cNvGraphicFramePr>
          <p:nvPr>
            <p:extLst>
              <p:ext uri="{D42A27DB-BD31-4B8C-83A1-F6EECF244321}">
                <p14:modId xmlns:p14="http://schemas.microsoft.com/office/powerpoint/2010/main" val="1292785708"/>
              </p:ext>
            </p:extLst>
          </p:nvPr>
        </p:nvGraphicFramePr>
        <p:xfrm>
          <a:off x="1579418" y="1678349"/>
          <a:ext cx="6527223" cy="445770"/>
        </p:xfrm>
        <a:graphic>
          <a:graphicData uri="http://schemas.openxmlformats.org/drawingml/2006/table">
            <a:tbl>
              <a:tblPr/>
              <a:tblGrid>
                <a:gridCol w="914442">
                  <a:extLst>
                    <a:ext uri="{9D8B030D-6E8A-4147-A177-3AD203B41FA5}">
                      <a16:colId xmlns:a16="http://schemas.microsoft.com/office/drawing/2014/main" val="4169217088"/>
                    </a:ext>
                  </a:extLst>
                </a:gridCol>
                <a:gridCol w="1250789">
                  <a:extLst>
                    <a:ext uri="{9D8B030D-6E8A-4147-A177-3AD203B41FA5}">
                      <a16:colId xmlns:a16="http://schemas.microsoft.com/office/drawing/2014/main" val="800206697"/>
                    </a:ext>
                  </a:extLst>
                </a:gridCol>
                <a:gridCol w="1303342">
                  <a:extLst>
                    <a:ext uri="{9D8B030D-6E8A-4147-A177-3AD203B41FA5}">
                      <a16:colId xmlns:a16="http://schemas.microsoft.com/office/drawing/2014/main" val="1735058088"/>
                    </a:ext>
                  </a:extLst>
                </a:gridCol>
                <a:gridCol w="1429472">
                  <a:extLst>
                    <a:ext uri="{9D8B030D-6E8A-4147-A177-3AD203B41FA5}">
                      <a16:colId xmlns:a16="http://schemas.microsoft.com/office/drawing/2014/main" val="884527096"/>
                    </a:ext>
                  </a:extLst>
                </a:gridCol>
                <a:gridCol w="1629178">
                  <a:extLst>
                    <a:ext uri="{9D8B030D-6E8A-4147-A177-3AD203B41FA5}">
                      <a16:colId xmlns:a16="http://schemas.microsoft.com/office/drawing/2014/main" val="2036351904"/>
                    </a:ext>
                  </a:extLst>
                </a:gridCol>
              </a:tblGrid>
              <a:tr h="203200">
                <a:tc>
                  <a:txBody>
                    <a:bodyPr/>
                    <a:lstStyle/>
                    <a:p>
                      <a:pPr algn="ctr" fontAlgn="b"/>
                      <a:r>
                        <a:rPr lang="en-IN" sz="1400" b="0" i="0" u="none" strike="noStrike">
                          <a:solidFill>
                            <a:schemeClr val="bg1"/>
                          </a:solidFill>
                          <a:effectLst/>
                          <a:latin typeface="Calibri" panose="020F0502020204030204" pitchFamily="34" charset="0"/>
                        </a:rPr>
                        <a:t>user_id</a:t>
                      </a:r>
                    </a:p>
                  </a:txBody>
                  <a:tcPr marL="9525" marR="9525" marT="9525" marB="0" anchor="b">
                    <a:lnL>
                      <a:noFill/>
                    </a:lnL>
                    <a:lnR>
                      <a:noFill/>
                    </a:lnR>
                    <a:lnT>
                      <a:noFill/>
                    </a:lnT>
                    <a:lnB>
                      <a:noFill/>
                    </a:lnB>
                  </a:tcPr>
                </a:tc>
                <a:tc>
                  <a:txBody>
                    <a:bodyPr/>
                    <a:lstStyle/>
                    <a:p>
                      <a:pPr algn="ctr" fontAlgn="b"/>
                      <a:r>
                        <a:rPr lang="en-IN" sz="1400" b="0" i="0" u="none" strike="noStrike">
                          <a:solidFill>
                            <a:schemeClr val="bg1"/>
                          </a:solidFill>
                          <a:effectLst/>
                          <a:latin typeface="Calibri" panose="020F0502020204030204" pitchFamily="34" charset="0"/>
                        </a:rPr>
                        <a:t>username</a:t>
                      </a:r>
                    </a:p>
                  </a:txBody>
                  <a:tcPr marL="9525" marR="9525" marT="9525" marB="0" anchor="b">
                    <a:lnL>
                      <a:noFill/>
                    </a:lnL>
                    <a:lnR>
                      <a:noFill/>
                    </a:lnR>
                    <a:lnT>
                      <a:noFill/>
                    </a:lnT>
                    <a:lnB>
                      <a:noFill/>
                    </a:lnB>
                  </a:tcPr>
                </a:tc>
                <a:tc>
                  <a:txBody>
                    <a:bodyPr/>
                    <a:lstStyle/>
                    <a:p>
                      <a:pPr algn="ctr" fontAlgn="b"/>
                      <a:r>
                        <a:rPr lang="en-IN" sz="1400" b="0" i="0" u="none" strike="noStrike">
                          <a:solidFill>
                            <a:schemeClr val="bg1"/>
                          </a:solidFill>
                          <a:effectLst/>
                          <a:latin typeface="Calibri" panose="020F0502020204030204" pitchFamily="34" charset="0"/>
                        </a:rPr>
                        <a:t>photo_id</a:t>
                      </a:r>
                    </a:p>
                  </a:txBody>
                  <a:tcPr marL="9525" marR="9525" marT="9525" marB="0" anchor="b">
                    <a:lnL>
                      <a:noFill/>
                    </a:lnL>
                    <a:lnR>
                      <a:noFill/>
                    </a:lnR>
                    <a:lnT>
                      <a:noFill/>
                    </a:lnT>
                    <a:lnB>
                      <a:noFill/>
                    </a:lnB>
                  </a:tcPr>
                </a:tc>
                <a:tc>
                  <a:txBody>
                    <a:bodyPr/>
                    <a:lstStyle/>
                    <a:p>
                      <a:pPr algn="ctr" fontAlgn="b"/>
                      <a:r>
                        <a:rPr lang="en-IN" sz="1400" b="0" i="0" u="none" strike="noStrike">
                          <a:solidFill>
                            <a:schemeClr val="bg1"/>
                          </a:solidFill>
                          <a:effectLst/>
                          <a:latin typeface="Calibri" panose="020F0502020204030204" pitchFamily="34" charset="0"/>
                        </a:rPr>
                        <a:t>total_likes</a:t>
                      </a:r>
                    </a:p>
                  </a:txBody>
                  <a:tcPr marL="9525" marR="9525" marT="9525" marB="0" anchor="b">
                    <a:lnL>
                      <a:noFill/>
                    </a:lnL>
                    <a:lnR>
                      <a:noFill/>
                    </a:lnR>
                    <a:lnT>
                      <a:noFill/>
                    </a:lnT>
                    <a:lnB>
                      <a:noFill/>
                    </a:lnB>
                  </a:tcPr>
                </a:tc>
                <a:tc>
                  <a:txBody>
                    <a:bodyPr/>
                    <a:lstStyle/>
                    <a:p>
                      <a:pPr algn="ctr" fontAlgn="b"/>
                      <a:r>
                        <a:rPr lang="en-IN" sz="1400" b="0" i="0" u="none" strike="noStrike">
                          <a:solidFill>
                            <a:schemeClr val="bg1"/>
                          </a:solidFill>
                          <a:effectLst/>
                          <a:latin typeface="Calibri" panose="020F0502020204030204" pitchFamily="34" charset="0"/>
                        </a:rPr>
                        <a:t>photo_upload_date</a:t>
                      </a:r>
                    </a:p>
                  </a:txBody>
                  <a:tcPr marL="9525" marR="9525" marT="9525" marB="0" anchor="b">
                    <a:lnL>
                      <a:noFill/>
                    </a:lnL>
                    <a:lnR>
                      <a:noFill/>
                    </a:lnR>
                    <a:lnT>
                      <a:noFill/>
                    </a:lnT>
                    <a:lnB>
                      <a:noFill/>
                    </a:lnB>
                  </a:tcPr>
                </a:tc>
                <a:extLst>
                  <a:ext uri="{0D108BD9-81ED-4DB2-BD59-A6C34878D82A}">
                    <a16:rowId xmlns:a16="http://schemas.microsoft.com/office/drawing/2014/main" val="3154101056"/>
                  </a:ext>
                </a:extLst>
              </a:tr>
              <a:tr h="203200">
                <a:tc>
                  <a:txBody>
                    <a:bodyPr/>
                    <a:lstStyle/>
                    <a:p>
                      <a:pPr algn="ctr" fontAlgn="b"/>
                      <a:r>
                        <a:rPr lang="en-IN" sz="1400" b="0" i="0" u="none" strike="noStrike">
                          <a:solidFill>
                            <a:schemeClr val="bg1"/>
                          </a:solidFill>
                          <a:effectLst/>
                          <a:latin typeface="Calibri" panose="020F0502020204030204" pitchFamily="34" charset="0"/>
                        </a:rPr>
                        <a:t>52</a:t>
                      </a:r>
                    </a:p>
                  </a:txBody>
                  <a:tcPr marL="9525" marR="9525" marT="9525" marB="0" anchor="b">
                    <a:lnL>
                      <a:noFill/>
                    </a:lnL>
                    <a:lnR>
                      <a:noFill/>
                    </a:lnR>
                    <a:lnT>
                      <a:noFill/>
                    </a:lnT>
                    <a:lnB>
                      <a:noFill/>
                    </a:lnB>
                  </a:tcPr>
                </a:tc>
                <a:tc>
                  <a:txBody>
                    <a:bodyPr/>
                    <a:lstStyle/>
                    <a:p>
                      <a:pPr algn="ctr" fontAlgn="b"/>
                      <a:r>
                        <a:rPr lang="en-IN" sz="1400" b="0" i="0" u="none" strike="noStrike">
                          <a:solidFill>
                            <a:schemeClr val="bg1"/>
                          </a:solidFill>
                          <a:effectLst/>
                          <a:latin typeface="Calibri" panose="020F0502020204030204" pitchFamily="34" charset="0"/>
                        </a:rPr>
                        <a:t>Zack_Kemmer93</a:t>
                      </a:r>
                    </a:p>
                  </a:txBody>
                  <a:tcPr marL="9525" marR="9525" marT="9525" marB="0" anchor="b">
                    <a:lnL>
                      <a:noFill/>
                    </a:lnL>
                    <a:lnR>
                      <a:noFill/>
                    </a:lnR>
                    <a:lnT>
                      <a:noFill/>
                    </a:lnT>
                    <a:lnB>
                      <a:noFill/>
                    </a:lnB>
                  </a:tcPr>
                </a:tc>
                <a:tc>
                  <a:txBody>
                    <a:bodyPr/>
                    <a:lstStyle/>
                    <a:p>
                      <a:pPr algn="ctr" fontAlgn="b"/>
                      <a:r>
                        <a:rPr lang="en-IN" sz="1400" b="0" i="0" u="none" strike="noStrike">
                          <a:solidFill>
                            <a:schemeClr val="bg1"/>
                          </a:solidFill>
                          <a:effectLst/>
                          <a:latin typeface="Calibri" panose="020F0502020204030204" pitchFamily="34" charset="0"/>
                        </a:rPr>
                        <a:t>145</a:t>
                      </a:r>
                    </a:p>
                  </a:txBody>
                  <a:tcPr marL="9525" marR="9525" marT="9525" marB="0" anchor="b">
                    <a:lnL>
                      <a:noFill/>
                    </a:lnL>
                    <a:lnR>
                      <a:noFill/>
                    </a:lnR>
                    <a:lnT>
                      <a:noFill/>
                    </a:lnT>
                    <a:lnB>
                      <a:noFill/>
                    </a:lnB>
                  </a:tcPr>
                </a:tc>
                <a:tc>
                  <a:txBody>
                    <a:bodyPr/>
                    <a:lstStyle/>
                    <a:p>
                      <a:pPr algn="ctr" fontAlgn="b"/>
                      <a:r>
                        <a:rPr lang="en-IN" sz="1400" b="0" i="0" u="none" strike="noStrike">
                          <a:solidFill>
                            <a:schemeClr val="bg1"/>
                          </a:solidFill>
                          <a:effectLst/>
                          <a:latin typeface="Calibri" panose="020F0502020204030204" pitchFamily="34" charset="0"/>
                        </a:rPr>
                        <a:t>48</a:t>
                      </a:r>
                    </a:p>
                  </a:txBody>
                  <a:tcPr marL="9525" marR="9525" marT="9525" marB="0" anchor="b">
                    <a:lnL>
                      <a:noFill/>
                    </a:lnL>
                    <a:lnR>
                      <a:noFill/>
                    </a:lnR>
                    <a:lnT>
                      <a:noFill/>
                    </a:lnT>
                    <a:lnB>
                      <a:noFill/>
                    </a:lnB>
                  </a:tcPr>
                </a:tc>
                <a:tc>
                  <a:txBody>
                    <a:bodyPr/>
                    <a:lstStyle/>
                    <a:p>
                      <a:pPr algn="ctr" fontAlgn="b"/>
                      <a:r>
                        <a:rPr lang="en-IN" sz="1400" b="0" i="0" u="none" strike="noStrike" dirty="0">
                          <a:solidFill>
                            <a:schemeClr val="bg1"/>
                          </a:solidFill>
                          <a:effectLst/>
                          <a:latin typeface="Calibri" panose="020F0502020204030204" pitchFamily="34" charset="0"/>
                        </a:rPr>
                        <a:t>06/05/23 12:18</a:t>
                      </a:r>
                    </a:p>
                  </a:txBody>
                  <a:tcPr marL="9525" marR="9525" marT="9525" marB="0" anchor="b">
                    <a:lnL>
                      <a:noFill/>
                    </a:lnL>
                    <a:lnR>
                      <a:noFill/>
                    </a:lnR>
                    <a:lnT>
                      <a:noFill/>
                    </a:lnT>
                    <a:lnB>
                      <a:noFill/>
                    </a:lnB>
                  </a:tcPr>
                </a:tc>
                <a:extLst>
                  <a:ext uri="{0D108BD9-81ED-4DB2-BD59-A6C34878D82A}">
                    <a16:rowId xmlns:a16="http://schemas.microsoft.com/office/drawing/2014/main" val="420362458"/>
                  </a:ext>
                </a:extLst>
              </a:tr>
            </a:tbl>
          </a:graphicData>
        </a:graphic>
      </p:graphicFrame>
      <p:sp>
        <p:nvSpPr>
          <p:cNvPr id="7" name="TextBox 6">
            <a:extLst>
              <a:ext uri="{FF2B5EF4-FFF2-40B4-BE49-F238E27FC236}">
                <a16:creationId xmlns:a16="http://schemas.microsoft.com/office/drawing/2014/main" id="{CC7B1171-EE39-C27F-A905-F88C4E26A97A}"/>
              </a:ext>
            </a:extLst>
          </p:cNvPr>
          <p:cNvSpPr txBox="1"/>
          <p:nvPr/>
        </p:nvSpPr>
        <p:spPr>
          <a:xfrm>
            <a:off x="1205345" y="1108364"/>
            <a:ext cx="2061655" cy="400110"/>
          </a:xfrm>
          <a:prstGeom prst="rect">
            <a:avLst/>
          </a:prstGeom>
          <a:noFill/>
        </p:spPr>
        <p:txBody>
          <a:bodyPr wrap="none" rtlCol="0">
            <a:spAutoFit/>
          </a:bodyPr>
          <a:lstStyle/>
          <a:p>
            <a:r>
              <a:rPr lang="en-US" sz="2000" dirty="0">
                <a:solidFill>
                  <a:schemeClr val="bg1"/>
                </a:solidFill>
              </a:rPr>
              <a:t>3. Contest winner.</a:t>
            </a:r>
          </a:p>
        </p:txBody>
      </p:sp>
      <p:sp>
        <p:nvSpPr>
          <p:cNvPr id="8" name="TextBox 7">
            <a:extLst>
              <a:ext uri="{FF2B5EF4-FFF2-40B4-BE49-F238E27FC236}">
                <a16:creationId xmlns:a16="http://schemas.microsoft.com/office/drawing/2014/main" id="{BD063865-9F57-97ED-256B-1E0F9701701C}"/>
              </a:ext>
            </a:extLst>
          </p:cNvPr>
          <p:cNvSpPr txBox="1"/>
          <p:nvPr/>
        </p:nvSpPr>
        <p:spPr>
          <a:xfrm>
            <a:off x="1205345" y="2660073"/>
            <a:ext cx="2491964" cy="400110"/>
          </a:xfrm>
          <a:prstGeom prst="rect">
            <a:avLst/>
          </a:prstGeom>
          <a:noFill/>
        </p:spPr>
        <p:txBody>
          <a:bodyPr wrap="none" rtlCol="0">
            <a:spAutoFit/>
          </a:bodyPr>
          <a:lstStyle/>
          <a:p>
            <a:r>
              <a:rPr lang="en-US" sz="2000" dirty="0">
                <a:solidFill>
                  <a:schemeClr val="bg1"/>
                </a:solidFill>
              </a:rPr>
              <a:t>4. Top 5 used hashtag.</a:t>
            </a:r>
          </a:p>
        </p:txBody>
      </p:sp>
      <p:graphicFrame>
        <p:nvGraphicFramePr>
          <p:cNvPr id="9" name="Chart 8">
            <a:extLst>
              <a:ext uri="{FF2B5EF4-FFF2-40B4-BE49-F238E27FC236}">
                <a16:creationId xmlns:a16="http://schemas.microsoft.com/office/drawing/2014/main" id="{F9CA15E3-8A95-D18A-D9F5-B942D3E6BFAE}"/>
              </a:ext>
            </a:extLst>
          </p:cNvPr>
          <p:cNvGraphicFramePr>
            <a:graphicFrameLocks/>
          </p:cNvGraphicFramePr>
          <p:nvPr>
            <p:extLst>
              <p:ext uri="{D42A27DB-BD31-4B8C-83A1-F6EECF244321}">
                <p14:modId xmlns:p14="http://schemas.microsoft.com/office/powerpoint/2010/main" val="2807295841"/>
              </p:ext>
            </p:extLst>
          </p:nvPr>
        </p:nvGraphicFramePr>
        <p:xfrm>
          <a:off x="1411309" y="3052373"/>
          <a:ext cx="9395236"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43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1000"/>
                                        <p:tgtEl>
                                          <p:spTgt spid="7"/>
                                        </p:tgtEl>
                                      </p:cBhvr>
                                    </p:animEffect>
                                  </p:childTnLst>
                                </p:cTn>
                              </p:par>
                              <p:par>
                                <p:cTn id="8" presetID="5" presetClass="entr" presetSubtype="10" fill="hold" grpId="0" nodeType="withEffect">
                                  <p:stCondLst>
                                    <p:cond delay="50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1000"/>
                                        <p:tgtEl>
                                          <p:spTgt spid="8"/>
                                        </p:tgtEl>
                                      </p:cBhvr>
                                    </p:animEffect>
                                  </p:childTnLst>
                                </p:cTn>
                              </p:par>
                              <p:par>
                                <p:cTn id="11" presetID="31" presetClass="entr" presetSubtype="0" fill="hold" grpId="0" nodeType="withEffect">
                                  <p:stCondLst>
                                    <p:cond delay="80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8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F89C32-99A8-9AE8-9B23-0EB636097F29}"/>
              </a:ext>
            </a:extLst>
          </p:cNvPr>
          <p:cNvSpPr txBox="1"/>
          <p:nvPr/>
        </p:nvSpPr>
        <p:spPr>
          <a:xfrm>
            <a:off x="1205344" y="1108364"/>
            <a:ext cx="9725891" cy="892552"/>
          </a:xfrm>
          <a:prstGeom prst="rect">
            <a:avLst/>
          </a:prstGeom>
          <a:noFill/>
        </p:spPr>
        <p:txBody>
          <a:bodyPr wrap="square" rtlCol="0">
            <a:spAutoFit/>
          </a:bodyPr>
          <a:lstStyle/>
          <a:p>
            <a:r>
              <a:rPr lang="en-US" sz="2000" dirty="0">
                <a:solidFill>
                  <a:schemeClr val="bg1"/>
                </a:solidFill>
              </a:rPr>
              <a:t>5. Best day to launch AD campaign.</a:t>
            </a:r>
          </a:p>
          <a:p>
            <a:pPr marL="800100" lvl="1" indent="-342900">
              <a:buFont typeface="Arial" panose="020B0604020202020204" pitchFamily="34" charset="0"/>
              <a:buChar char="•"/>
            </a:pPr>
            <a:r>
              <a:rPr lang="en-US" sz="1600" dirty="0">
                <a:solidFill>
                  <a:schemeClr val="bg1"/>
                </a:solidFill>
              </a:rPr>
              <a:t>Since, the maximum number of users registered are same on both Thursday and Sunday therefore, we can use either of the day to launch the AD campaign.</a:t>
            </a:r>
          </a:p>
        </p:txBody>
      </p:sp>
      <p:graphicFrame>
        <p:nvGraphicFramePr>
          <p:cNvPr id="5" name="Table 4">
            <a:extLst>
              <a:ext uri="{FF2B5EF4-FFF2-40B4-BE49-F238E27FC236}">
                <a16:creationId xmlns:a16="http://schemas.microsoft.com/office/drawing/2014/main" id="{E2A8FEFD-8064-D01F-1B6D-879A5BEDE20D}"/>
              </a:ext>
            </a:extLst>
          </p:cNvPr>
          <p:cNvGraphicFramePr>
            <a:graphicFrameLocks noGrp="1"/>
          </p:cNvGraphicFramePr>
          <p:nvPr>
            <p:extLst>
              <p:ext uri="{D42A27DB-BD31-4B8C-83A1-F6EECF244321}">
                <p14:modId xmlns:p14="http://schemas.microsoft.com/office/powerpoint/2010/main" val="1886524817"/>
              </p:ext>
            </p:extLst>
          </p:nvPr>
        </p:nvGraphicFramePr>
        <p:xfrm>
          <a:off x="3954029" y="2415540"/>
          <a:ext cx="4283941" cy="2026920"/>
        </p:xfrm>
        <a:graphic>
          <a:graphicData uri="http://schemas.openxmlformats.org/drawingml/2006/table">
            <a:tbl>
              <a:tblPr/>
              <a:tblGrid>
                <a:gridCol w="1442332">
                  <a:extLst>
                    <a:ext uri="{9D8B030D-6E8A-4147-A177-3AD203B41FA5}">
                      <a16:colId xmlns:a16="http://schemas.microsoft.com/office/drawing/2014/main" val="272302043"/>
                    </a:ext>
                  </a:extLst>
                </a:gridCol>
                <a:gridCol w="2841609">
                  <a:extLst>
                    <a:ext uri="{9D8B030D-6E8A-4147-A177-3AD203B41FA5}">
                      <a16:colId xmlns:a16="http://schemas.microsoft.com/office/drawing/2014/main" val="1934961866"/>
                    </a:ext>
                  </a:extLst>
                </a:gridCol>
              </a:tblGrid>
              <a:tr h="89420">
                <a:tc>
                  <a:txBody>
                    <a:bodyPr/>
                    <a:lstStyle/>
                    <a:p>
                      <a:pPr algn="ctr" fontAlgn="b"/>
                      <a:r>
                        <a:rPr lang="en-IN" sz="1600" b="1" i="0" u="none" strike="noStrike" dirty="0">
                          <a:solidFill>
                            <a:schemeClr val="bg1"/>
                          </a:solidFill>
                          <a:effectLst/>
                          <a:latin typeface="Calibri" panose="020F0502020204030204" pitchFamily="34" charset="0"/>
                        </a:rPr>
                        <a:t>DAYNAME</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b="1" i="0" u="none" strike="noStrike" dirty="0">
                          <a:solidFill>
                            <a:schemeClr val="bg1"/>
                          </a:solidFill>
                          <a:effectLst/>
                          <a:latin typeface="Calibri" panose="020F0502020204030204" pitchFamily="34" charset="0"/>
                        </a:rPr>
                        <a:t>TOTAL USERS REGISTERED</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1898985082"/>
                  </a:ext>
                </a:extLst>
              </a:tr>
              <a:tr h="203200">
                <a:tc>
                  <a:txBody>
                    <a:bodyPr/>
                    <a:lstStyle/>
                    <a:p>
                      <a:pPr algn="ctr" fontAlgn="b"/>
                      <a:r>
                        <a:rPr lang="en-IN" sz="1600" u="none" strike="noStrike" dirty="0">
                          <a:solidFill>
                            <a:schemeClr val="bg1"/>
                          </a:solidFill>
                          <a:effectLst/>
                        </a:rPr>
                        <a:t>Thursday</a:t>
                      </a:r>
                      <a:endParaRPr lang="en-IN" sz="16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u="none" strike="noStrike">
                          <a:solidFill>
                            <a:schemeClr val="bg1"/>
                          </a:solidFill>
                          <a:effectLst/>
                        </a:rPr>
                        <a:t>16</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3575625688"/>
                  </a:ext>
                </a:extLst>
              </a:tr>
              <a:tr h="203200">
                <a:tc>
                  <a:txBody>
                    <a:bodyPr/>
                    <a:lstStyle/>
                    <a:p>
                      <a:pPr algn="ctr" fontAlgn="b"/>
                      <a:r>
                        <a:rPr lang="en-IN" sz="1600" u="none" strike="noStrike">
                          <a:solidFill>
                            <a:schemeClr val="bg1"/>
                          </a:solidFill>
                          <a:effectLst/>
                        </a:rPr>
                        <a:t>Sunday</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u="none" strike="noStrike">
                          <a:solidFill>
                            <a:schemeClr val="bg1"/>
                          </a:solidFill>
                          <a:effectLst/>
                        </a:rPr>
                        <a:t>16</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2741967576"/>
                  </a:ext>
                </a:extLst>
              </a:tr>
              <a:tr h="203200">
                <a:tc>
                  <a:txBody>
                    <a:bodyPr/>
                    <a:lstStyle/>
                    <a:p>
                      <a:pPr algn="ctr" fontAlgn="b"/>
                      <a:r>
                        <a:rPr lang="en-IN" sz="1600" u="none" strike="noStrike">
                          <a:solidFill>
                            <a:schemeClr val="bg1"/>
                          </a:solidFill>
                          <a:effectLst/>
                        </a:rPr>
                        <a:t>Friday</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u="none" strike="noStrike">
                          <a:solidFill>
                            <a:schemeClr val="bg1"/>
                          </a:solidFill>
                          <a:effectLst/>
                        </a:rPr>
                        <a:t>15</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2594041870"/>
                  </a:ext>
                </a:extLst>
              </a:tr>
              <a:tr h="203200">
                <a:tc>
                  <a:txBody>
                    <a:bodyPr/>
                    <a:lstStyle/>
                    <a:p>
                      <a:pPr algn="ctr" fontAlgn="b"/>
                      <a:r>
                        <a:rPr lang="en-IN" sz="1600" u="none" strike="noStrike">
                          <a:solidFill>
                            <a:schemeClr val="bg1"/>
                          </a:solidFill>
                          <a:effectLst/>
                        </a:rPr>
                        <a:t>Tuesday</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u="none" strike="noStrike">
                          <a:solidFill>
                            <a:schemeClr val="bg1"/>
                          </a:solidFill>
                          <a:effectLst/>
                        </a:rPr>
                        <a:t>14</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1725988612"/>
                  </a:ext>
                </a:extLst>
              </a:tr>
              <a:tr h="203200">
                <a:tc>
                  <a:txBody>
                    <a:bodyPr/>
                    <a:lstStyle/>
                    <a:p>
                      <a:pPr algn="ctr" fontAlgn="b"/>
                      <a:r>
                        <a:rPr lang="en-IN" sz="1600" u="none" strike="noStrike">
                          <a:solidFill>
                            <a:schemeClr val="bg1"/>
                          </a:solidFill>
                          <a:effectLst/>
                        </a:rPr>
                        <a:t>Monday</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u="none" strike="noStrike">
                          <a:solidFill>
                            <a:schemeClr val="bg1"/>
                          </a:solidFill>
                          <a:effectLst/>
                        </a:rPr>
                        <a:t>14</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1951596797"/>
                  </a:ext>
                </a:extLst>
              </a:tr>
              <a:tr h="203200">
                <a:tc>
                  <a:txBody>
                    <a:bodyPr/>
                    <a:lstStyle/>
                    <a:p>
                      <a:pPr algn="ctr" fontAlgn="b"/>
                      <a:r>
                        <a:rPr lang="en-IN" sz="1600" u="none" strike="noStrike">
                          <a:solidFill>
                            <a:schemeClr val="bg1"/>
                          </a:solidFill>
                          <a:effectLst/>
                        </a:rPr>
                        <a:t>Wednesday</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u="none" strike="noStrike">
                          <a:solidFill>
                            <a:schemeClr val="bg1"/>
                          </a:solidFill>
                          <a:effectLst/>
                        </a:rPr>
                        <a:t>13</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3302170754"/>
                  </a:ext>
                </a:extLst>
              </a:tr>
              <a:tr h="203200">
                <a:tc>
                  <a:txBody>
                    <a:bodyPr/>
                    <a:lstStyle/>
                    <a:p>
                      <a:pPr algn="ctr" fontAlgn="b"/>
                      <a:r>
                        <a:rPr lang="en-IN" sz="1600" u="none" strike="noStrike">
                          <a:solidFill>
                            <a:schemeClr val="bg1"/>
                          </a:solidFill>
                          <a:effectLst/>
                        </a:rPr>
                        <a:t>Saturday</a:t>
                      </a:r>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u="none" strike="noStrike" dirty="0">
                          <a:solidFill>
                            <a:schemeClr val="bg1"/>
                          </a:solidFill>
                          <a:effectLst/>
                        </a:rPr>
                        <a:t>12</a:t>
                      </a:r>
                      <a:endParaRPr lang="en-IN" sz="16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3680244746"/>
                  </a:ext>
                </a:extLst>
              </a:tr>
            </a:tbl>
          </a:graphicData>
        </a:graphic>
      </p:graphicFrame>
    </p:spTree>
    <p:extLst>
      <p:ext uri="{BB962C8B-B14F-4D97-AF65-F5344CB8AC3E}">
        <p14:creationId xmlns:p14="http://schemas.microsoft.com/office/powerpoint/2010/main" val="4226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31" presetClass="entr" presetSubtype="0" fill="hold" nodeType="withEffect">
                                  <p:stCondLst>
                                    <p:cond delay="80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fltVal val="0"/>
                                          </p:val>
                                        </p:tav>
                                        <p:tav tm="100000">
                                          <p:val>
                                            <p:strVal val="#ppt_w"/>
                                          </p:val>
                                        </p:tav>
                                      </p:tavLst>
                                    </p:anim>
                                    <p:anim calcmode="lin" valueType="num">
                                      <p:cBhvr>
                                        <p:cTn id="11" dur="1000" fill="hold"/>
                                        <p:tgtEl>
                                          <p:spTgt spid="5"/>
                                        </p:tgtEl>
                                        <p:attrNameLst>
                                          <p:attrName>ppt_h</p:attrName>
                                        </p:attrNameLst>
                                      </p:cBhvr>
                                      <p:tavLst>
                                        <p:tav tm="0">
                                          <p:val>
                                            <p:fltVal val="0"/>
                                          </p:val>
                                        </p:tav>
                                        <p:tav tm="100000">
                                          <p:val>
                                            <p:strVal val="#ppt_h"/>
                                          </p:val>
                                        </p:tav>
                                      </p:tavLst>
                                    </p:anim>
                                    <p:anim calcmode="lin" valueType="num">
                                      <p:cBhvr>
                                        <p:cTn id="12" dur="1000" fill="hold"/>
                                        <p:tgtEl>
                                          <p:spTgt spid="5"/>
                                        </p:tgtEl>
                                        <p:attrNameLst>
                                          <p:attrName>style.rotation</p:attrName>
                                        </p:attrNameLst>
                                      </p:cBhvr>
                                      <p:tavLst>
                                        <p:tav tm="0">
                                          <p:val>
                                            <p:fltVal val="90"/>
                                          </p:val>
                                        </p:tav>
                                        <p:tav tm="100000">
                                          <p:val>
                                            <p:fltVal val="0"/>
                                          </p:val>
                                        </p:tav>
                                      </p:tavLst>
                                    </p:anim>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45A94E-DECF-0018-9A89-C0E84308AC7C}"/>
              </a:ext>
            </a:extLst>
          </p:cNvPr>
          <p:cNvSpPr txBox="1"/>
          <p:nvPr/>
        </p:nvSpPr>
        <p:spPr>
          <a:xfrm>
            <a:off x="1274617" y="1659477"/>
            <a:ext cx="9615056" cy="2554545"/>
          </a:xfrm>
          <a:prstGeom prst="rect">
            <a:avLst/>
          </a:prstGeom>
          <a:noFill/>
        </p:spPr>
        <p:txBody>
          <a:bodyPr wrap="square" rtlCol="0">
            <a:spAutoFit/>
          </a:bodyPr>
          <a:lstStyle/>
          <a:p>
            <a:pPr marL="457200" indent="-457200">
              <a:buAutoNum type="arabicPeriod"/>
            </a:pPr>
            <a:r>
              <a:rPr lang="en-US" sz="2000" dirty="0">
                <a:solidFill>
                  <a:schemeClr val="bg1"/>
                </a:solidFill>
              </a:rPr>
              <a:t>User engagement.</a:t>
            </a:r>
          </a:p>
          <a:p>
            <a:pPr marL="914400" lvl="1" indent="-457200">
              <a:buFont typeface="Arial" panose="020B0604020202020204" pitchFamily="34" charset="0"/>
              <a:buChar char="•"/>
            </a:pPr>
            <a:r>
              <a:rPr lang="en-US" sz="2000" dirty="0">
                <a:solidFill>
                  <a:schemeClr val="bg1"/>
                </a:solidFill>
              </a:rPr>
              <a:t>On an average each user posts about 3.47 or 3 to 4 photos on the platform.</a:t>
            </a:r>
          </a:p>
          <a:p>
            <a:pPr marL="914400" lvl="1" indent="-457200">
              <a:buFont typeface="Arial" panose="020B0604020202020204" pitchFamily="34" charset="0"/>
              <a:buChar char="•"/>
            </a:pPr>
            <a:r>
              <a:rPr lang="en-US" sz="2000" dirty="0">
                <a:solidFill>
                  <a:schemeClr val="bg1"/>
                </a:solidFill>
              </a:rPr>
              <a:t>Total number of photos: 257.</a:t>
            </a:r>
          </a:p>
          <a:p>
            <a:pPr marL="914400" lvl="1" indent="-457200">
              <a:buFont typeface="Arial" panose="020B0604020202020204" pitchFamily="34" charset="0"/>
              <a:buChar char="•"/>
            </a:pPr>
            <a:r>
              <a:rPr lang="en-US" sz="2000" dirty="0">
                <a:solidFill>
                  <a:schemeClr val="bg1"/>
                </a:solidFill>
              </a:rPr>
              <a:t>Total number of users: 100</a:t>
            </a:r>
          </a:p>
          <a:p>
            <a:pPr marL="914400" lvl="1" indent="-457200">
              <a:buFont typeface="Arial" panose="020B0604020202020204" pitchFamily="34" charset="0"/>
              <a:buChar char="•"/>
            </a:pPr>
            <a:endParaRPr lang="en-US" sz="2000" dirty="0">
              <a:solidFill>
                <a:schemeClr val="bg1"/>
              </a:solidFill>
            </a:endParaRPr>
          </a:p>
          <a:p>
            <a:pPr marL="457200" indent="-457200">
              <a:buAutoNum type="arabicPeriod"/>
            </a:pPr>
            <a:r>
              <a:rPr lang="en-US" sz="2000" dirty="0">
                <a:solidFill>
                  <a:schemeClr val="bg1"/>
                </a:solidFill>
              </a:rPr>
              <a:t>Bots and fake accounts.</a:t>
            </a:r>
          </a:p>
          <a:p>
            <a:pPr marL="914400" lvl="1" indent="-457200">
              <a:buFont typeface="Arial" panose="020B0604020202020204" pitchFamily="34" charset="0"/>
              <a:buChar char="•"/>
            </a:pPr>
            <a:r>
              <a:rPr lang="en-US" sz="2000" dirty="0">
                <a:solidFill>
                  <a:schemeClr val="bg1"/>
                </a:solidFill>
              </a:rPr>
              <a:t>There are total 13 bots/fake accounts that have liked all the 257 uploaded photos</a:t>
            </a:r>
          </a:p>
          <a:p>
            <a:pPr lvl="1"/>
            <a:endParaRPr lang="en-US" sz="2000" dirty="0">
              <a:solidFill>
                <a:schemeClr val="bg1"/>
              </a:solidFill>
            </a:endParaRPr>
          </a:p>
        </p:txBody>
      </p:sp>
      <p:graphicFrame>
        <p:nvGraphicFramePr>
          <p:cNvPr id="6" name="Table 5">
            <a:extLst>
              <a:ext uri="{FF2B5EF4-FFF2-40B4-BE49-F238E27FC236}">
                <a16:creationId xmlns:a16="http://schemas.microsoft.com/office/drawing/2014/main" id="{92E4DA4E-E96F-C6BD-4C10-AF9B5BD9E73A}"/>
              </a:ext>
            </a:extLst>
          </p:cNvPr>
          <p:cNvGraphicFramePr>
            <a:graphicFrameLocks noGrp="1"/>
          </p:cNvGraphicFramePr>
          <p:nvPr>
            <p:extLst>
              <p:ext uri="{D42A27DB-BD31-4B8C-83A1-F6EECF244321}">
                <p14:modId xmlns:p14="http://schemas.microsoft.com/office/powerpoint/2010/main" val="3736517105"/>
              </p:ext>
            </p:extLst>
          </p:nvPr>
        </p:nvGraphicFramePr>
        <p:xfrm>
          <a:off x="1925781" y="4107420"/>
          <a:ext cx="8312727" cy="1600655"/>
        </p:xfrm>
        <a:graphic>
          <a:graphicData uri="http://schemas.openxmlformats.org/drawingml/2006/table">
            <a:tbl>
              <a:tblPr/>
              <a:tblGrid>
                <a:gridCol w="2478221">
                  <a:extLst>
                    <a:ext uri="{9D8B030D-6E8A-4147-A177-3AD203B41FA5}">
                      <a16:colId xmlns:a16="http://schemas.microsoft.com/office/drawing/2014/main" val="3656260950"/>
                    </a:ext>
                  </a:extLst>
                </a:gridCol>
                <a:gridCol w="2908427">
                  <a:extLst>
                    <a:ext uri="{9D8B030D-6E8A-4147-A177-3AD203B41FA5}">
                      <a16:colId xmlns:a16="http://schemas.microsoft.com/office/drawing/2014/main" val="3526336655"/>
                    </a:ext>
                  </a:extLst>
                </a:gridCol>
                <a:gridCol w="2926079">
                  <a:extLst>
                    <a:ext uri="{9D8B030D-6E8A-4147-A177-3AD203B41FA5}">
                      <a16:colId xmlns:a16="http://schemas.microsoft.com/office/drawing/2014/main" val="1668747139"/>
                    </a:ext>
                  </a:extLst>
                </a:gridCol>
              </a:tblGrid>
              <a:tr h="320131">
                <a:tc>
                  <a:txBody>
                    <a:bodyPr/>
                    <a:lstStyle/>
                    <a:p>
                      <a:pPr algn="ctr" fontAlgn="b"/>
                      <a:r>
                        <a:rPr lang="en-IN" sz="1600" b="0" i="0" u="none" strike="noStrike">
                          <a:solidFill>
                            <a:schemeClr val="bg1"/>
                          </a:solidFill>
                          <a:effectLst/>
                          <a:latin typeface="Calibri" panose="020F0502020204030204" pitchFamily="34" charset="0"/>
                        </a:rPr>
                        <a:t>Aniya_Hackett</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b="0" i="0" u="none" strike="noStrike">
                          <a:solidFill>
                            <a:schemeClr val="bg1"/>
                          </a:solidFill>
                          <a:effectLst/>
                          <a:latin typeface="Calibri" panose="020F0502020204030204" pitchFamily="34" charset="0"/>
                        </a:rPr>
                        <a:t>Mckenna17</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b="0" i="0" u="none" strike="noStrike">
                          <a:solidFill>
                            <a:schemeClr val="bg1"/>
                          </a:solidFill>
                          <a:effectLst/>
                          <a:latin typeface="Calibri" panose="020F0502020204030204" pitchFamily="34" charset="0"/>
                        </a:rPr>
                        <a:t>Nia_Haag</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2458392901"/>
                  </a:ext>
                </a:extLst>
              </a:tr>
              <a:tr h="320131">
                <a:tc>
                  <a:txBody>
                    <a:bodyPr/>
                    <a:lstStyle/>
                    <a:p>
                      <a:pPr algn="ctr" fontAlgn="b"/>
                      <a:r>
                        <a:rPr lang="en-IN" sz="1600" b="0" i="0" u="none" strike="noStrike">
                          <a:solidFill>
                            <a:schemeClr val="bg1"/>
                          </a:solidFill>
                          <a:effectLst/>
                          <a:latin typeface="Calibri" panose="020F0502020204030204" pitchFamily="34" charset="0"/>
                        </a:rPr>
                        <a:t>Jaclyn81</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b="0" i="0" u="none" strike="noStrike">
                          <a:solidFill>
                            <a:schemeClr val="bg1"/>
                          </a:solidFill>
                          <a:effectLst/>
                          <a:latin typeface="Calibri" panose="020F0502020204030204" pitchFamily="34" charset="0"/>
                        </a:rPr>
                        <a:t>Duane60</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b="0" i="0" u="none" strike="noStrike" dirty="0">
                          <a:solidFill>
                            <a:schemeClr val="bg1"/>
                          </a:solidFill>
                          <a:effectLst/>
                          <a:latin typeface="Calibri" panose="020F0502020204030204" pitchFamily="34" charset="0"/>
                        </a:rPr>
                        <a:t>Leslie67</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1865373377"/>
                  </a:ext>
                </a:extLst>
              </a:tr>
              <a:tr h="320131">
                <a:tc>
                  <a:txBody>
                    <a:bodyPr/>
                    <a:lstStyle/>
                    <a:p>
                      <a:pPr algn="ctr" fontAlgn="b"/>
                      <a:r>
                        <a:rPr lang="en-IN" sz="1600" b="0" i="0" u="none" strike="noStrike">
                          <a:solidFill>
                            <a:schemeClr val="bg1"/>
                          </a:solidFill>
                          <a:effectLst/>
                          <a:latin typeface="Calibri" panose="020F0502020204030204" pitchFamily="34" charset="0"/>
                        </a:rPr>
                        <a:t>Rocio33</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b="0" i="0" u="none" strike="noStrike">
                          <a:solidFill>
                            <a:schemeClr val="bg1"/>
                          </a:solidFill>
                          <a:effectLst/>
                          <a:latin typeface="Calibri" panose="020F0502020204030204" pitchFamily="34" charset="0"/>
                        </a:rPr>
                        <a:t>Julien_Schmidt</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b="0" i="0" u="none" strike="noStrike">
                          <a:solidFill>
                            <a:schemeClr val="bg1"/>
                          </a:solidFill>
                          <a:effectLst/>
                          <a:latin typeface="Calibri" panose="020F0502020204030204" pitchFamily="34" charset="0"/>
                        </a:rPr>
                        <a:t>Janelle.Nikolaus81</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2309996196"/>
                  </a:ext>
                </a:extLst>
              </a:tr>
              <a:tr h="320131">
                <a:tc>
                  <a:txBody>
                    <a:bodyPr/>
                    <a:lstStyle/>
                    <a:p>
                      <a:pPr algn="ctr" fontAlgn="b"/>
                      <a:r>
                        <a:rPr lang="en-IN" sz="1600" b="0" i="0" u="none" strike="noStrike">
                          <a:solidFill>
                            <a:schemeClr val="bg1"/>
                          </a:solidFill>
                          <a:effectLst/>
                          <a:latin typeface="Calibri" panose="020F0502020204030204" pitchFamily="34" charset="0"/>
                        </a:rPr>
                        <a:t>Maxwell.Halvorson</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b="0" i="0" u="none" strike="noStrike">
                          <a:solidFill>
                            <a:schemeClr val="bg1"/>
                          </a:solidFill>
                          <a:effectLst/>
                          <a:latin typeface="Calibri" panose="020F0502020204030204" pitchFamily="34" charset="0"/>
                        </a:rPr>
                        <a:t>Mike.Auer39</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r>
                        <a:rPr lang="en-IN" sz="1600" b="0" i="0" u="none" strike="noStrike">
                          <a:solidFill>
                            <a:schemeClr val="bg1"/>
                          </a:solidFill>
                          <a:effectLst/>
                          <a:latin typeface="Calibri" panose="020F0502020204030204" pitchFamily="34" charset="0"/>
                        </a:rPr>
                        <a:t>Bethany20</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1436422360"/>
                  </a:ext>
                </a:extLst>
              </a:tr>
              <a:tr h="320131">
                <a:tc>
                  <a:txBody>
                    <a:bodyPr/>
                    <a:lstStyle/>
                    <a:p>
                      <a:pPr algn="ctr" fontAlgn="b"/>
                      <a:r>
                        <a:rPr lang="en-IN" sz="1600" b="0" i="0" u="none" strike="noStrike">
                          <a:solidFill>
                            <a:schemeClr val="bg1"/>
                          </a:solidFill>
                          <a:effectLst/>
                          <a:latin typeface="Calibri" panose="020F0502020204030204" pitchFamily="34" charset="0"/>
                        </a:rPr>
                        <a:t>Ollie_Ledner37</a:t>
                      </a: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endParaRPr lang="en-IN" sz="16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tc>
                  <a:txBody>
                    <a:bodyPr/>
                    <a:lstStyle/>
                    <a:p>
                      <a:pPr algn="ctr" fontAlgn="b"/>
                      <a:endParaRPr lang="en-IN" sz="16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4130288093"/>
                  </a:ext>
                </a:extLst>
              </a:tr>
            </a:tbl>
          </a:graphicData>
        </a:graphic>
      </p:graphicFrame>
    </p:spTree>
    <p:extLst>
      <p:ext uri="{BB962C8B-B14F-4D97-AF65-F5344CB8AC3E}">
        <p14:creationId xmlns:p14="http://schemas.microsoft.com/office/powerpoint/2010/main" val="311136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31" presetClass="entr" presetSubtype="0" fill="hold" nodeType="withEffect">
                                  <p:stCondLst>
                                    <p:cond delay="80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fltVal val="0"/>
                                          </p:val>
                                        </p:tav>
                                        <p:tav tm="100000">
                                          <p:val>
                                            <p:strVal val="#ppt_w"/>
                                          </p:val>
                                        </p:tav>
                                      </p:tavLst>
                                    </p:anim>
                                    <p:anim calcmode="lin" valueType="num">
                                      <p:cBhvr>
                                        <p:cTn id="11" dur="1000" fill="hold"/>
                                        <p:tgtEl>
                                          <p:spTgt spid="6"/>
                                        </p:tgtEl>
                                        <p:attrNameLst>
                                          <p:attrName>ppt_h</p:attrName>
                                        </p:attrNameLst>
                                      </p:cBhvr>
                                      <p:tavLst>
                                        <p:tav tm="0">
                                          <p:val>
                                            <p:fltVal val="0"/>
                                          </p:val>
                                        </p:tav>
                                        <p:tav tm="100000">
                                          <p:val>
                                            <p:strVal val="#ppt_h"/>
                                          </p:val>
                                        </p:tav>
                                      </p:tavLst>
                                    </p:anim>
                                    <p:anim calcmode="lin" valueType="num">
                                      <p:cBhvr>
                                        <p:cTn id="12" dur="1000" fill="hold"/>
                                        <p:tgtEl>
                                          <p:spTgt spid="6"/>
                                        </p:tgtEl>
                                        <p:attrNameLst>
                                          <p:attrName>style.rotation</p:attrName>
                                        </p:attrNameLst>
                                      </p:cBhvr>
                                      <p:tavLst>
                                        <p:tav tm="0">
                                          <p:val>
                                            <p:fltVal val="90"/>
                                          </p:val>
                                        </p:tav>
                                        <p:tav tm="100000">
                                          <p:val>
                                            <p:fltVal val="0"/>
                                          </p:val>
                                        </p:tav>
                                      </p:tavLst>
                                    </p:anim>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023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TotalTime>
  <Words>266</Words>
  <Application>Microsoft Macintosh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Lucida Handwriting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Subrata Mondal</dc:creator>
  <cp:lastModifiedBy>Subrata Mondal</cp:lastModifiedBy>
  <cp:revision>5</cp:revision>
  <dcterms:created xsi:type="dcterms:W3CDTF">2023-05-13T07:03:09Z</dcterms:created>
  <dcterms:modified xsi:type="dcterms:W3CDTF">2023-05-15T08:06:39Z</dcterms:modified>
</cp:coreProperties>
</file>