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57" r:id="rId3"/>
    <p:sldId id="262" r:id="rId4"/>
    <p:sldId id="267" r:id="rId5"/>
    <p:sldId id="263" r:id="rId6"/>
    <p:sldId id="264" r:id="rId7"/>
    <p:sldId id="266" r:id="rId8"/>
    <p:sldId id="268" r:id="rId9"/>
    <p:sldId id="269"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942093"/>
    <a:srgbClr val="ED0DFF"/>
    <a:srgbClr val="E45BEE"/>
    <a:srgbClr val="8B0797"/>
    <a:srgbClr val="EA89EE"/>
    <a:srgbClr val="9437FF"/>
    <a:srgbClr val="4C91FF"/>
    <a:srgbClr val="40AEF4"/>
    <a:srgbClr val="39A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94580"/>
  </p:normalViewPr>
  <p:slideViewPr>
    <p:cSldViewPr snapToGrid="0">
      <p:cViewPr varScale="1">
        <p:scale>
          <a:sx n="121" d="100"/>
          <a:sy n="121"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ubratamondal/Trainity/Projects/Project%203/1.1%20Number%20of%20jobs%20review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ubratamondal/Trainity/Projects/Project%203/1.2%20Throughpu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ubratamondal/Trainity/Projects/Project%203/1.3%20Language%20Percentage%20Shar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ubratamondal/Trainity/Projects/Project%203/2.2%20User%20Growth.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ubratamondal/Trainity/Projects/Project%203/2.3%20Weekly%20Retention.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ubratamondal/Trainity/Projects/Project%203/2.5%20Email%20Engagemen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subratamondal/Trainity/Projects/Project%203/2.4%20Weekly%20Engagement.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bg1">
                    <a:alpha val="70000"/>
                  </a:schemeClr>
                </a:solidFill>
                <a:latin typeface="+mn-lt"/>
                <a:ea typeface="+mn-ea"/>
                <a:cs typeface="+mn-cs"/>
              </a:defRPr>
            </a:pPr>
            <a:r>
              <a:rPr lang="en-US" sz="2000" dirty="0">
                <a:solidFill>
                  <a:schemeClr val="bg1">
                    <a:alpha val="70000"/>
                  </a:schemeClr>
                </a:solidFill>
              </a:rPr>
              <a:t>1. Jobs Reviewed</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bg1">
                  <a:alpha val="70000"/>
                </a:schemeClr>
              </a:solidFill>
              <a:latin typeface="+mn-lt"/>
              <a:ea typeface="+mn-ea"/>
              <a:cs typeface="+mn-cs"/>
            </a:defRPr>
          </a:pPr>
          <a:endParaRPr lang="en-US"/>
        </a:p>
      </c:txPr>
    </c:title>
    <c:autoTitleDeleted val="0"/>
    <c:plotArea>
      <c:layout/>
      <c:scatterChart>
        <c:scatterStyle val="lineMarker"/>
        <c:varyColors val="0"/>
        <c:ser>
          <c:idx val="0"/>
          <c:order val="0"/>
          <c:tx>
            <c:strRef>
              <c:f>'1.1 Number of jobs reviewed'!$B$1</c:f>
              <c:strCache>
                <c:ptCount val="1"/>
                <c:pt idx="0">
                  <c:v>jobs_reviewed</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'1.1 Number of jobs reviewed'!$A$2:$A$7</c:f>
              <c:numCache>
                <c:formatCode>General</c:formatCode>
                <c:ptCount val="6"/>
                <c:pt idx="0">
                  <c:v>30</c:v>
                </c:pt>
                <c:pt idx="1">
                  <c:v>29</c:v>
                </c:pt>
                <c:pt idx="2">
                  <c:v>28</c:v>
                </c:pt>
                <c:pt idx="3">
                  <c:v>27</c:v>
                </c:pt>
                <c:pt idx="4">
                  <c:v>26</c:v>
                </c:pt>
                <c:pt idx="5">
                  <c:v>25</c:v>
                </c:pt>
              </c:numCache>
            </c:numRef>
          </c:xVal>
          <c:yVal>
            <c:numRef>
              <c:f>'1.1 Number of jobs reviewed'!$B$2:$B$7</c:f>
              <c:numCache>
                <c:formatCode>General</c:formatCode>
                <c:ptCount val="6"/>
                <c:pt idx="0">
                  <c:v>2</c:v>
                </c:pt>
                <c:pt idx="1">
                  <c:v>1</c:v>
                </c:pt>
                <c:pt idx="2">
                  <c:v>2</c:v>
                </c:pt>
                <c:pt idx="3">
                  <c:v>1</c:v>
                </c:pt>
                <c:pt idx="4">
                  <c:v>1</c:v>
                </c:pt>
                <c:pt idx="5">
                  <c:v>1</c:v>
                </c:pt>
              </c:numCache>
            </c:numRef>
          </c:yVal>
          <c:smooth val="0"/>
          <c:extLst>
            <c:ext xmlns:c16="http://schemas.microsoft.com/office/drawing/2014/chart" uri="{C3380CC4-5D6E-409C-BE32-E72D297353CC}">
              <c16:uniqueId val="{00000000-4A4D-764C-8E9D-E10CE4C3706B}"/>
            </c:ext>
          </c:extLst>
        </c:ser>
        <c:dLbls>
          <c:showLegendKey val="0"/>
          <c:showVal val="0"/>
          <c:showCatName val="0"/>
          <c:showSerName val="0"/>
          <c:showPercent val="0"/>
          <c:showBubbleSize val="0"/>
        </c:dLbls>
        <c:axId val="2065249503"/>
        <c:axId val="2085369167"/>
      </c:scatterChart>
      <c:valAx>
        <c:axId val="2065249503"/>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alpha val="70000"/>
                  </a:schemeClr>
                </a:solidFill>
                <a:latin typeface="+mn-lt"/>
                <a:ea typeface="+mn-ea"/>
                <a:cs typeface="+mn-cs"/>
              </a:defRPr>
            </a:pPr>
            <a:endParaRPr lang="en-US"/>
          </a:p>
        </c:txPr>
        <c:crossAx val="2085369167"/>
        <c:crosses val="autoZero"/>
        <c:crossBetween val="midCat"/>
      </c:valAx>
      <c:valAx>
        <c:axId val="208536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alpha val="70000"/>
                  </a:schemeClr>
                </a:solidFill>
                <a:latin typeface="+mn-lt"/>
                <a:ea typeface="+mn-ea"/>
                <a:cs typeface="+mn-cs"/>
              </a:defRPr>
            </a:pPr>
            <a:endParaRPr lang="en-US"/>
          </a:p>
        </c:txPr>
        <c:crossAx val="20652495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alpha val="70000"/>
                  </a:schemeClr>
                </a:solidFill>
                <a:latin typeface="+mn-lt"/>
                <a:ea typeface="+mn-ea"/>
                <a:cs typeface="+mn-cs"/>
              </a:defRPr>
            </a:pPr>
            <a:r>
              <a:rPr lang="en-US" sz="2000" b="1" dirty="0">
                <a:solidFill>
                  <a:schemeClr val="bg1">
                    <a:alpha val="70000"/>
                  </a:schemeClr>
                </a:solidFill>
              </a:rPr>
              <a:t>2. THROUGHPUT</a:t>
            </a:r>
            <a:r>
              <a:rPr lang="en-US" sz="2000" b="1" baseline="0" dirty="0">
                <a:solidFill>
                  <a:schemeClr val="bg1">
                    <a:alpha val="70000"/>
                  </a:schemeClr>
                </a:solidFill>
              </a:rPr>
              <a:t> </a:t>
            </a:r>
            <a:r>
              <a:rPr lang="en-US" sz="2000" b="1" dirty="0">
                <a:solidFill>
                  <a:schemeClr val="bg1">
                    <a:alpha val="70000"/>
                  </a:schemeClr>
                </a:solidFill>
              </a:rPr>
              <a:t>7 DAY ROLLING AVERAGE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alpha val="70000"/>
                </a:schemeClr>
              </a:solidFill>
              <a:latin typeface="+mn-lt"/>
              <a:ea typeface="+mn-ea"/>
              <a:cs typeface="+mn-cs"/>
            </a:defRPr>
          </a:pPr>
          <a:endParaRPr lang="en-US"/>
        </a:p>
      </c:txPr>
    </c:title>
    <c:autoTitleDeleted val="0"/>
    <c:plotArea>
      <c:layout/>
      <c:scatterChart>
        <c:scatterStyle val="lineMarker"/>
        <c:varyColors val="0"/>
        <c:ser>
          <c:idx val="0"/>
          <c:order val="0"/>
          <c:tx>
            <c:strRef>
              <c:f>'1.2 Throughput'!$B$1</c:f>
              <c:strCache>
                <c:ptCount val="1"/>
                <c:pt idx="0">
                  <c:v>throughput_7d_rolling_avg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'1.2 Throughput'!$A$2:$A$7</c:f>
              <c:numCache>
                <c:formatCode>m/d/yy</c:formatCode>
                <c:ptCount val="6"/>
                <c:pt idx="0">
                  <c:v>44160</c:v>
                </c:pt>
                <c:pt idx="1">
                  <c:v>44161</c:v>
                </c:pt>
                <c:pt idx="2">
                  <c:v>44162</c:v>
                </c:pt>
                <c:pt idx="3">
                  <c:v>44163</c:v>
                </c:pt>
                <c:pt idx="4">
                  <c:v>44164</c:v>
                </c:pt>
                <c:pt idx="5">
                  <c:v>44165</c:v>
                </c:pt>
              </c:numCache>
            </c:numRef>
          </c:xVal>
          <c:yVal>
            <c:numRef>
              <c:f>'1.2 Throughput'!$B$2:$B$7</c:f>
              <c:numCache>
                <c:formatCode>General</c:formatCode>
                <c:ptCount val="6"/>
                <c:pt idx="0">
                  <c:v>2.2200000000000001E-2</c:v>
                </c:pt>
                <c:pt idx="1">
                  <c:v>1.9800000000000002E-2</c:v>
                </c:pt>
                <c:pt idx="2">
                  <c:v>1.46E-2</c:v>
                </c:pt>
                <c:pt idx="3">
                  <c:v>2.1000000000000001E-2</c:v>
                </c:pt>
                <c:pt idx="4">
                  <c:v>2.3300000000000001E-2</c:v>
                </c:pt>
                <c:pt idx="5">
                  <c:v>2.6800000000000001E-2</c:v>
                </c:pt>
              </c:numCache>
            </c:numRef>
          </c:yVal>
          <c:smooth val="0"/>
          <c:extLst>
            <c:ext xmlns:c16="http://schemas.microsoft.com/office/drawing/2014/chart" uri="{C3380CC4-5D6E-409C-BE32-E72D297353CC}">
              <c16:uniqueId val="{00000000-DAFA-5648-915B-19729FA42566}"/>
            </c:ext>
          </c:extLst>
        </c:ser>
        <c:dLbls>
          <c:showLegendKey val="0"/>
          <c:showVal val="0"/>
          <c:showCatName val="0"/>
          <c:showSerName val="0"/>
          <c:showPercent val="0"/>
          <c:showBubbleSize val="0"/>
        </c:dLbls>
        <c:axId val="2007916879"/>
        <c:axId val="2007375279"/>
      </c:scatterChart>
      <c:valAx>
        <c:axId val="2007916879"/>
        <c:scaling>
          <c:orientation val="minMax"/>
        </c:scaling>
        <c:delete val="0"/>
        <c:axPos val="b"/>
        <c:majorGridlines>
          <c:spPr>
            <a:ln w="9525" cap="flat" cmpd="sng" algn="ctr">
              <a:solidFill>
                <a:schemeClr val="tx1">
                  <a:lumMod val="15000"/>
                  <a:lumOff val="85000"/>
                </a:schemeClr>
              </a:solidFill>
              <a:round/>
            </a:ln>
            <a:effectLst/>
          </c:spPr>
        </c:majorGridlines>
        <c:numFmt formatCode="m/d/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alpha val="70000"/>
                  </a:schemeClr>
                </a:solidFill>
                <a:latin typeface="+mn-lt"/>
                <a:ea typeface="+mn-ea"/>
                <a:cs typeface="+mn-cs"/>
              </a:defRPr>
            </a:pPr>
            <a:endParaRPr lang="en-US"/>
          </a:p>
        </c:txPr>
        <c:crossAx val="2007375279"/>
        <c:crosses val="autoZero"/>
        <c:crossBetween val="midCat"/>
      </c:valAx>
      <c:valAx>
        <c:axId val="2007375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alpha val="70000"/>
                  </a:schemeClr>
                </a:solidFill>
                <a:latin typeface="+mn-lt"/>
                <a:ea typeface="+mn-ea"/>
                <a:cs typeface="+mn-cs"/>
              </a:defRPr>
            </a:pPr>
            <a:endParaRPr lang="en-US"/>
          </a:p>
        </c:txPr>
        <c:crossAx val="20079168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bg1">
                    <a:alpha val="70000"/>
                  </a:schemeClr>
                </a:solidFill>
                <a:latin typeface="+mn-lt"/>
                <a:ea typeface="+mn-ea"/>
                <a:cs typeface="+mn-cs"/>
              </a:defRPr>
            </a:pPr>
            <a:r>
              <a:rPr lang="en-US" sz="2000" dirty="0">
                <a:solidFill>
                  <a:schemeClr val="bg1">
                    <a:alpha val="70000"/>
                  </a:schemeClr>
                </a:solidFill>
              </a:rPr>
              <a:t>3. LANGUAGE SHARE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1">
                  <a:alpha val="70000"/>
                </a:schemeClr>
              </a:solidFill>
              <a:latin typeface="+mn-lt"/>
              <a:ea typeface="+mn-ea"/>
              <a:cs typeface="+mn-cs"/>
            </a:defRPr>
          </a:pPr>
          <a:endParaRPr lang="en-US"/>
        </a:p>
      </c:txPr>
    </c:title>
    <c:autoTitleDeleted val="0"/>
    <c:plotArea>
      <c:layout/>
      <c:pieChart>
        <c:varyColors val="1"/>
        <c:ser>
          <c:idx val="0"/>
          <c:order val="0"/>
          <c:tx>
            <c:strRef>
              <c:f>'1.3 Language Percentage Share'!$B$1</c:f>
              <c:strCache>
                <c:ptCount val="1"/>
                <c:pt idx="0">
                  <c:v>lang_count</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EB1-3B42-932A-72462A346CC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EB1-3B42-932A-72462A346CC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EB1-3B42-932A-72462A346CC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EB1-3B42-932A-72462A346CC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EB1-3B42-932A-72462A346CC4}"/>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EEB1-3B42-932A-72462A346CC4}"/>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alpha val="70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'1.3 Language Percentage Share'!$A$2:$A$7</c:f>
              <c:strCache>
                <c:ptCount val="6"/>
                <c:pt idx="0">
                  <c:v>Persian</c:v>
                </c:pt>
                <c:pt idx="1">
                  <c:v>Arabic</c:v>
                </c:pt>
                <c:pt idx="2">
                  <c:v>English</c:v>
                </c:pt>
                <c:pt idx="3">
                  <c:v>French</c:v>
                </c:pt>
                <c:pt idx="4">
                  <c:v>Hindi</c:v>
                </c:pt>
                <c:pt idx="5">
                  <c:v>Italian</c:v>
                </c:pt>
              </c:strCache>
            </c:strRef>
          </c:cat>
          <c:val>
            <c:numRef>
              <c:f>'1.3 Language Percentage Share'!$B$2:$B$7</c:f>
              <c:numCache>
                <c:formatCode>General</c:formatCode>
                <c:ptCount val="6"/>
                <c:pt idx="0">
                  <c:v>37.5</c:v>
                </c:pt>
                <c:pt idx="1">
                  <c:v>12.5</c:v>
                </c:pt>
                <c:pt idx="2">
                  <c:v>12.5</c:v>
                </c:pt>
                <c:pt idx="3">
                  <c:v>12.5</c:v>
                </c:pt>
                <c:pt idx="4">
                  <c:v>12.5</c:v>
                </c:pt>
                <c:pt idx="5">
                  <c:v>12.5</c:v>
                </c:pt>
              </c:numCache>
            </c:numRef>
          </c:val>
          <c:extLst>
            <c:ext xmlns:c16="http://schemas.microsoft.com/office/drawing/2014/chart" uri="{C3380CC4-5D6E-409C-BE32-E72D297353CC}">
              <c16:uniqueId val="{0000000C-EEB1-3B42-932A-72462A346CC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i="0" u="none" strike="noStrike" kern="1200" baseline="0" dirty="0">
                <a:solidFill>
                  <a:schemeClr val="bg1">
                    <a:alpha val="70000"/>
                  </a:schemeClr>
                </a:solidFill>
              </a:rPr>
              <a:t>2. USER 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'2.2 User Growth'!$B$43</c:f>
              <c:strCache>
                <c:ptCount val="1"/>
                <c:pt idx="0">
                  <c:v>Column2</c:v>
                </c:pt>
              </c:strCache>
            </c:strRef>
          </c:tx>
          <c:spPr>
            <a:solidFill>
              <a:schemeClr val="accent1"/>
            </a:solidFill>
            <a:ln>
              <a:noFill/>
            </a:ln>
            <a:effectLst/>
          </c:spPr>
          <c:invertIfNegative val="0"/>
          <c:cat>
            <c:strRef>
              <c:f>'2.2 User Growth'!$A$44:$A$90</c:f>
              <c:strCache>
                <c:ptCount val="47"/>
                <c:pt idx="0">
                  <c:v>2013-42</c:v>
                </c:pt>
                <c:pt idx="1">
                  <c:v>2013-43</c:v>
                </c:pt>
                <c:pt idx="2">
                  <c:v>2013-44</c:v>
                </c:pt>
                <c:pt idx="3">
                  <c:v>2013-45</c:v>
                </c:pt>
                <c:pt idx="4">
                  <c:v>2013-46</c:v>
                </c:pt>
                <c:pt idx="5">
                  <c:v>2013-47</c:v>
                </c:pt>
                <c:pt idx="6">
                  <c:v>2013-48</c:v>
                </c:pt>
                <c:pt idx="7">
                  <c:v>2013-49</c:v>
                </c:pt>
                <c:pt idx="8">
                  <c:v>2013-50</c:v>
                </c:pt>
                <c:pt idx="9">
                  <c:v>2013-51</c:v>
                </c:pt>
                <c:pt idx="10">
                  <c:v>2013-52</c:v>
                </c:pt>
                <c:pt idx="11">
                  <c:v>2013-53</c:v>
                </c:pt>
                <c:pt idx="12">
                  <c:v>2014-01</c:v>
                </c:pt>
                <c:pt idx="13">
                  <c:v>2014-02</c:v>
                </c:pt>
                <c:pt idx="14">
                  <c:v>2014-03</c:v>
                </c:pt>
                <c:pt idx="15">
                  <c:v>2014-04</c:v>
                </c:pt>
                <c:pt idx="16">
                  <c:v>2014-05</c:v>
                </c:pt>
                <c:pt idx="17">
                  <c:v>2014-06</c:v>
                </c:pt>
                <c:pt idx="18">
                  <c:v>2014-07</c:v>
                </c:pt>
                <c:pt idx="19">
                  <c:v>2014-08</c:v>
                </c:pt>
                <c:pt idx="20">
                  <c:v>2014-09</c:v>
                </c:pt>
                <c:pt idx="21">
                  <c:v>2014-10</c:v>
                </c:pt>
                <c:pt idx="22">
                  <c:v>2014-11</c:v>
                </c:pt>
                <c:pt idx="23">
                  <c:v>2014-12</c:v>
                </c:pt>
                <c:pt idx="24">
                  <c:v>2014-13</c:v>
                </c:pt>
                <c:pt idx="25">
                  <c:v>2014-14</c:v>
                </c:pt>
                <c:pt idx="26">
                  <c:v>2014-15</c:v>
                </c:pt>
                <c:pt idx="27">
                  <c:v>2014-16</c:v>
                </c:pt>
                <c:pt idx="28">
                  <c:v>2014-17</c:v>
                </c:pt>
                <c:pt idx="29">
                  <c:v>2014-18</c:v>
                </c:pt>
                <c:pt idx="30">
                  <c:v>2014-19</c:v>
                </c:pt>
                <c:pt idx="31">
                  <c:v>2014-20</c:v>
                </c:pt>
                <c:pt idx="32">
                  <c:v>2014-21</c:v>
                </c:pt>
                <c:pt idx="33">
                  <c:v>2014-22</c:v>
                </c:pt>
                <c:pt idx="34">
                  <c:v>2014-23</c:v>
                </c:pt>
                <c:pt idx="35">
                  <c:v>2014-24</c:v>
                </c:pt>
                <c:pt idx="36">
                  <c:v>2014-25</c:v>
                </c:pt>
                <c:pt idx="37">
                  <c:v>2014-26</c:v>
                </c:pt>
                <c:pt idx="38">
                  <c:v>2014-27</c:v>
                </c:pt>
                <c:pt idx="39">
                  <c:v>2014-28</c:v>
                </c:pt>
                <c:pt idx="40">
                  <c:v>2014-29</c:v>
                </c:pt>
                <c:pt idx="41">
                  <c:v>2014-30</c:v>
                </c:pt>
                <c:pt idx="42">
                  <c:v>2014-31</c:v>
                </c:pt>
                <c:pt idx="43">
                  <c:v>2014-32</c:v>
                </c:pt>
                <c:pt idx="44">
                  <c:v>2014-33</c:v>
                </c:pt>
                <c:pt idx="45">
                  <c:v>2014-34</c:v>
                </c:pt>
                <c:pt idx="46">
                  <c:v>2014-35</c:v>
                </c:pt>
              </c:strCache>
            </c:strRef>
          </c:cat>
          <c:val>
            <c:numRef>
              <c:f>'2.2 User Growth'!$B$44:$B$90</c:f>
              <c:numCache>
                <c:formatCode>General</c:formatCode>
                <c:ptCount val="47"/>
                <c:pt idx="0">
                  <c:v>173</c:v>
                </c:pt>
                <c:pt idx="1">
                  <c:v>190</c:v>
                </c:pt>
                <c:pt idx="2">
                  <c:v>195</c:v>
                </c:pt>
                <c:pt idx="3">
                  <c:v>195</c:v>
                </c:pt>
                <c:pt idx="4">
                  <c:v>193</c:v>
                </c:pt>
                <c:pt idx="5">
                  <c:v>177</c:v>
                </c:pt>
                <c:pt idx="6">
                  <c:v>208</c:v>
                </c:pt>
                <c:pt idx="7">
                  <c:v>214</c:v>
                </c:pt>
                <c:pt idx="8">
                  <c:v>216</c:v>
                </c:pt>
                <c:pt idx="9">
                  <c:v>221</c:v>
                </c:pt>
                <c:pt idx="10">
                  <c:v>233</c:v>
                </c:pt>
                <c:pt idx="11">
                  <c:v>77</c:v>
                </c:pt>
                <c:pt idx="12">
                  <c:v>156</c:v>
                </c:pt>
                <c:pt idx="13">
                  <c:v>232</c:v>
                </c:pt>
                <c:pt idx="14">
                  <c:v>224</c:v>
                </c:pt>
                <c:pt idx="15">
                  <c:v>249</c:v>
                </c:pt>
                <c:pt idx="16">
                  <c:v>246</c:v>
                </c:pt>
                <c:pt idx="17">
                  <c:v>257</c:v>
                </c:pt>
                <c:pt idx="18">
                  <c:v>262</c:v>
                </c:pt>
                <c:pt idx="19">
                  <c:v>272</c:v>
                </c:pt>
                <c:pt idx="20">
                  <c:v>268</c:v>
                </c:pt>
                <c:pt idx="21">
                  <c:v>272</c:v>
                </c:pt>
                <c:pt idx="22">
                  <c:v>288</c:v>
                </c:pt>
                <c:pt idx="23">
                  <c:v>286</c:v>
                </c:pt>
                <c:pt idx="24">
                  <c:v>300</c:v>
                </c:pt>
                <c:pt idx="25">
                  <c:v>306</c:v>
                </c:pt>
                <c:pt idx="26">
                  <c:v>319</c:v>
                </c:pt>
                <c:pt idx="27">
                  <c:v>303</c:v>
                </c:pt>
                <c:pt idx="28">
                  <c:v>365</c:v>
                </c:pt>
                <c:pt idx="29">
                  <c:v>353</c:v>
                </c:pt>
                <c:pt idx="30">
                  <c:v>350</c:v>
                </c:pt>
                <c:pt idx="31">
                  <c:v>362</c:v>
                </c:pt>
                <c:pt idx="32">
                  <c:v>371</c:v>
                </c:pt>
                <c:pt idx="33">
                  <c:v>366</c:v>
                </c:pt>
                <c:pt idx="34">
                  <c:v>390</c:v>
                </c:pt>
                <c:pt idx="35">
                  <c:v>413</c:v>
                </c:pt>
                <c:pt idx="36">
                  <c:v>421</c:v>
                </c:pt>
                <c:pt idx="37">
                  <c:v>404</c:v>
                </c:pt>
                <c:pt idx="38">
                  <c:v>405</c:v>
                </c:pt>
                <c:pt idx="39">
                  <c:v>424</c:v>
                </c:pt>
                <c:pt idx="40">
                  <c:v>426</c:v>
                </c:pt>
                <c:pt idx="41">
                  <c:v>458</c:v>
                </c:pt>
                <c:pt idx="42">
                  <c:v>476</c:v>
                </c:pt>
                <c:pt idx="43">
                  <c:v>406</c:v>
                </c:pt>
                <c:pt idx="44">
                  <c:v>473</c:v>
                </c:pt>
                <c:pt idx="45">
                  <c:v>468</c:v>
                </c:pt>
                <c:pt idx="46">
                  <c:v>514</c:v>
                </c:pt>
              </c:numCache>
            </c:numRef>
          </c:val>
          <c:extLst>
            <c:ext xmlns:c16="http://schemas.microsoft.com/office/drawing/2014/chart" uri="{C3380CC4-5D6E-409C-BE32-E72D297353CC}">
              <c16:uniqueId val="{00000000-D526-AB4C-8CA9-D7838BE413ED}"/>
            </c:ext>
          </c:extLst>
        </c:ser>
        <c:dLbls>
          <c:showLegendKey val="0"/>
          <c:showVal val="0"/>
          <c:showCatName val="0"/>
          <c:showSerName val="0"/>
          <c:showPercent val="0"/>
          <c:showBubbleSize val="0"/>
        </c:dLbls>
        <c:gapWidth val="219"/>
        <c:overlap val="-27"/>
        <c:axId val="2093738223"/>
        <c:axId val="2093108799"/>
      </c:barChart>
      <c:catAx>
        <c:axId val="209373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093108799"/>
        <c:crosses val="autoZero"/>
        <c:auto val="1"/>
        <c:lblAlgn val="ctr"/>
        <c:lblOffset val="100"/>
        <c:noMultiLvlLbl val="0"/>
      </c:catAx>
      <c:valAx>
        <c:axId val="2093108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0937382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i="0" u="none" strike="noStrike" kern="1200" spc="0" baseline="0" dirty="0">
                <a:solidFill>
                  <a:schemeClr val="bg1">
                    <a:alpha val="70000"/>
                  </a:schemeClr>
                </a:solidFill>
              </a:rPr>
              <a:t>3. WEEKLY RETENTION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'2.3 Weekly Retention'!$B$1</c:f>
              <c:strCache>
                <c:ptCount val="1"/>
                <c:pt idx="0">
                  <c:v>retention_rate</c:v>
                </c:pt>
              </c:strCache>
            </c:strRef>
          </c:tx>
          <c:spPr>
            <a:solidFill>
              <a:schemeClr val="accent1"/>
            </a:solidFill>
            <a:ln>
              <a:noFill/>
            </a:ln>
            <a:effectLst/>
          </c:spPr>
          <c:invertIfNegative val="0"/>
          <c:cat>
            <c:strRef>
              <c:f>'2.3 Weekly Retention'!$A$2:$A$19</c:f>
              <c:strCache>
                <c:ptCount val="18"/>
                <c:pt idx="0">
                  <c:v>2014-18</c:v>
                </c:pt>
                <c:pt idx="1">
                  <c:v>2014-19</c:v>
                </c:pt>
                <c:pt idx="2">
                  <c:v>2014-20</c:v>
                </c:pt>
                <c:pt idx="3">
                  <c:v>2014-21</c:v>
                </c:pt>
                <c:pt idx="4">
                  <c:v>2014-22</c:v>
                </c:pt>
                <c:pt idx="5">
                  <c:v>2014-23</c:v>
                </c:pt>
                <c:pt idx="6">
                  <c:v>2014-24</c:v>
                </c:pt>
                <c:pt idx="7">
                  <c:v>2014-25</c:v>
                </c:pt>
                <c:pt idx="8">
                  <c:v>2014-26</c:v>
                </c:pt>
                <c:pt idx="9">
                  <c:v>2014-27</c:v>
                </c:pt>
                <c:pt idx="10">
                  <c:v>2014-28</c:v>
                </c:pt>
                <c:pt idx="11">
                  <c:v>2014-29</c:v>
                </c:pt>
                <c:pt idx="12">
                  <c:v>2014-30</c:v>
                </c:pt>
                <c:pt idx="13">
                  <c:v>2014-31</c:v>
                </c:pt>
                <c:pt idx="14">
                  <c:v>2014-32</c:v>
                </c:pt>
                <c:pt idx="15">
                  <c:v>2014-33</c:v>
                </c:pt>
                <c:pt idx="16">
                  <c:v>2014-34</c:v>
                </c:pt>
                <c:pt idx="17">
                  <c:v>2014-35</c:v>
                </c:pt>
              </c:strCache>
            </c:strRef>
          </c:cat>
          <c:val>
            <c:numRef>
              <c:f>'2.3 Weekly Retention'!$B$2:$B$19</c:f>
              <c:numCache>
                <c:formatCode>General</c:formatCode>
                <c:ptCount val="18"/>
                <c:pt idx="0">
                  <c:v>198.58359999999999</c:v>
                </c:pt>
                <c:pt idx="1">
                  <c:v>301.1429</c:v>
                </c:pt>
                <c:pt idx="2">
                  <c:v>302.2099</c:v>
                </c:pt>
                <c:pt idx="3">
                  <c:v>309.1644</c:v>
                </c:pt>
                <c:pt idx="4">
                  <c:v>304.09840000000003</c:v>
                </c:pt>
                <c:pt idx="5">
                  <c:v>300.76920000000001</c:v>
                </c:pt>
                <c:pt idx="6">
                  <c:v>295.1574</c:v>
                </c:pt>
                <c:pt idx="7">
                  <c:v>299.76249999999999</c:v>
                </c:pt>
                <c:pt idx="8">
                  <c:v>309.15839999999997</c:v>
                </c:pt>
                <c:pt idx="9">
                  <c:v>313.8272</c:v>
                </c:pt>
                <c:pt idx="10">
                  <c:v>319.57549999999998</c:v>
                </c:pt>
                <c:pt idx="11">
                  <c:v>315.72770000000003</c:v>
                </c:pt>
                <c:pt idx="12">
                  <c:v>297.59829999999999</c:v>
                </c:pt>
                <c:pt idx="13">
                  <c:v>302.94119999999998</c:v>
                </c:pt>
                <c:pt idx="14">
                  <c:v>311.8227</c:v>
                </c:pt>
                <c:pt idx="15">
                  <c:v>256.87099999999998</c:v>
                </c:pt>
                <c:pt idx="16">
                  <c:v>257.05130000000003</c:v>
                </c:pt>
                <c:pt idx="17">
                  <c:v>232.29570000000001</c:v>
                </c:pt>
              </c:numCache>
            </c:numRef>
          </c:val>
          <c:extLst>
            <c:ext xmlns:c16="http://schemas.microsoft.com/office/drawing/2014/chart" uri="{C3380CC4-5D6E-409C-BE32-E72D297353CC}">
              <c16:uniqueId val="{00000000-E9A4-AB4C-A7F0-A933F3434448}"/>
            </c:ext>
          </c:extLst>
        </c:ser>
        <c:dLbls>
          <c:showLegendKey val="0"/>
          <c:showVal val="0"/>
          <c:showCatName val="0"/>
          <c:showSerName val="0"/>
          <c:showPercent val="0"/>
          <c:showBubbleSize val="0"/>
        </c:dLbls>
        <c:gapWidth val="219"/>
        <c:overlap val="-27"/>
        <c:axId val="2090528479"/>
        <c:axId val="2090276271"/>
      </c:barChart>
      <c:catAx>
        <c:axId val="209052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090276271"/>
        <c:crosses val="autoZero"/>
        <c:auto val="1"/>
        <c:lblAlgn val="ctr"/>
        <c:lblOffset val="100"/>
        <c:noMultiLvlLbl val="0"/>
      </c:catAx>
      <c:valAx>
        <c:axId val="209027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090528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i="0" u="none" strike="noStrike" kern="1200" spc="0" baseline="0" dirty="0">
                <a:solidFill>
                  <a:schemeClr val="bg1">
                    <a:alpha val="70000"/>
                  </a:schemeClr>
                </a:solidFill>
              </a:rPr>
              <a:t>5. EMAIL 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'2.5 Email Engagement'!$B$1</c:f>
              <c:strCache>
                <c:ptCount val="1"/>
                <c:pt idx="0">
                  <c:v>open_rate</c:v>
                </c:pt>
              </c:strCache>
            </c:strRef>
          </c:tx>
          <c:spPr>
            <a:solidFill>
              <a:schemeClr val="accent1"/>
            </a:solidFill>
            <a:ln>
              <a:noFill/>
            </a:ln>
            <a:effectLst/>
          </c:spPr>
          <c:invertIfNegative val="0"/>
          <c:cat>
            <c:strRef>
              <c:f>'2.5 Email Engagement'!$A$2:$A$19</c:f>
              <c:strCache>
                <c:ptCount val="18"/>
                <c:pt idx="0">
                  <c:v>2014-18</c:v>
                </c:pt>
                <c:pt idx="1">
                  <c:v>2014-19</c:v>
                </c:pt>
                <c:pt idx="2">
                  <c:v>2014-20</c:v>
                </c:pt>
                <c:pt idx="3">
                  <c:v>2014-21</c:v>
                </c:pt>
                <c:pt idx="4">
                  <c:v>2014-22</c:v>
                </c:pt>
                <c:pt idx="5">
                  <c:v>2014-23</c:v>
                </c:pt>
                <c:pt idx="6">
                  <c:v>2014-24</c:v>
                </c:pt>
                <c:pt idx="7">
                  <c:v>2014-25</c:v>
                </c:pt>
                <c:pt idx="8">
                  <c:v>2014-26</c:v>
                </c:pt>
                <c:pt idx="9">
                  <c:v>2014-27</c:v>
                </c:pt>
                <c:pt idx="10">
                  <c:v>2014-28</c:v>
                </c:pt>
                <c:pt idx="11">
                  <c:v>2014-29</c:v>
                </c:pt>
                <c:pt idx="12">
                  <c:v>2014-30</c:v>
                </c:pt>
                <c:pt idx="13">
                  <c:v>2014-31</c:v>
                </c:pt>
                <c:pt idx="14">
                  <c:v>2014-32</c:v>
                </c:pt>
                <c:pt idx="15">
                  <c:v>2014-33</c:v>
                </c:pt>
                <c:pt idx="16">
                  <c:v>2014-34</c:v>
                </c:pt>
                <c:pt idx="17">
                  <c:v>2014-35</c:v>
                </c:pt>
              </c:strCache>
            </c:strRef>
          </c:cat>
          <c:val>
            <c:numRef>
              <c:f>'2.5 Email Engagement'!$B$2:$B$19</c:f>
              <c:numCache>
                <c:formatCode>General</c:formatCode>
                <c:ptCount val="18"/>
                <c:pt idx="0">
                  <c:v>36.563899999999997</c:v>
                </c:pt>
                <c:pt idx="1">
                  <c:v>34.973100000000002</c:v>
                </c:pt>
                <c:pt idx="2">
                  <c:v>36.06</c:v>
                </c:pt>
                <c:pt idx="3">
                  <c:v>36.004399999999997</c:v>
                </c:pt>
                <c:pt idx="4">
                  <c:v>35.719299999999997</c:v>
                </c:pt>
                <c:pt idx="5">
                  <c:v>33.390599999999999</c:v>
                </c:pt>
                <c:pt idx="6">
                  <c:v>35.231400000000001</c:v>
                </c:pt>
                <c:pt idx="7">
                  <c:v>36.843800000000002</c:v>
                </c:pt>
                <c:pt idx="8">
                  <c:v>33.676299999999998</c:v>
                </c:pt>
                <c:pt idx="9">
                  <c:v>35.039400000000001</c:v>
                </c:pt>
                <c:pt idx="10">
                  <c:v>35.745800000000003</c:v>
                </c:pt>
                <c:pt idx="11">
                  <c:v>35.552999999999997</c:v>
                </c:pt>
                <c:pt idx="12">
                  <c:v>33.407600000000002</c:v>
                </c:pt>
                <c:pt idx="13">
                  <c:v>37.021000000000001</c:v>
                </c:pt>
                <c:pt idx="14">
                  <c:v>35.011899999999997</c:v>
                </c:pt>
                <c:pt idx="15">
                  <c:v>34.411099999999998</c:v>
                </c:pt>
                <c:pt idx="16">
                  <c:v>35.169499999999999</c:v>
                </c:pt>
                <c:pt idx="17">
                  <c:v>36.755000000000003</c:v>
                </c:pt>
              </c:numCache>
            </c:numRef>
          </c:val>
          <c:extLst>
            <c:ext xmlns:c16="http://schemas.microsoft.com/office/drawing/2014/chart" uri="{C3380CC4-5D6E-409C-BE32-E72D297353CC}">
              <c16:uniqueId val="{00000000-7E02-B64C-BCC0-995ED4B478D2}"/>
            </c:ext>
          </c:extLst>
        </c:ser>
        <c:dLbls>
          <c:showLegendKey val="0"/>
          <c:showVal val="0"/>
          <c:showCatName val="0"/>
          <c:showSerName val="0"/>
          <c:showPercent val="0"/>
          <c:showBubbleSize val="0"/>
        </c:dLbls>
        <c:gapWidth val="219"/>
        <c:overlap val="-27"/>
        <c:axId val="2103181871"/>
        <c:axId val="2103184143"/>
      </c:barChart>
      <c:catAx>
        <c:axId val="2103181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103184143"/>
        <c:crosses val="autoZero"/>
        <c:auto val="1"/>
        <c:lblAlgn val="ctr"/>
        <c:lblOffset val="100"/>
        <c:noMultiLvlLbl val="0"/>
      </c:catAx>
      <c:valAx>
        <c:axId val="210318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alpha val="70000"/>
                  </a:schemeClr>
                </a:solidFill>
                <a:latin typeface="+mn-lt"/>
                <a:ea typeface="+mn-ea"/>
                <a:cs typeface="+mn-cs"/>
              </a:defRPr>
            </a:pPr>
            <a:endParaRPr lang="en-US"/>
          </a:p>
        </c:txPr>
        <c:crossAx val="21031818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alpha val="70000"/>
                  </a:schemeClr>
                </a:solidFill>
                <a:latin typeface="+mn-lt"/>
                <a:ea typeface="+mn-ea"/>
                <a:cs typeface="+mn-cs"/>
              </a:defRPr>
            </a:pPr>
            <a:r>
              <a:rPr lang="en-US" sz="2000" b="1" dirty="0">
                <a:solidFill>
                  <a:schemeClr val="bg1">
                    <a:alpha val="70000"/>
                  </a:schemeClr>
                </a:solidFill>
              </a:rPr>
              <a:t>4. WEEKLY ENGAGEMENT OF WEEK 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alpha val="70000"/>
                </a:schemeClr>
              </a:solidFill>
              <a:latin typeface="+mn-lt"/>
              <a:ea typeface="+mn-ea"/>
              <a:cs typeface="+mn-cs"/>
            </a:defRPr>
          </a:pPr>
          <a:endParaRPr lang="en-US"/>
        </a:p>
      </c:txPr>
    </c:title>
    <c:autoTitleDeleted val="0"/>
    <c:plotArea>
      <c:layout/>
      <c:barChart>
        <c:barDir val="bar"/>
        <c:grouping val="clustered"/>
        <c:varyColors val="0"/>
        <c:ser>
          <c:idx val="0"/>
          <c:order val="0"/>
          <c:tx>
            <c:strRef>
              <c:f>'2.4 Weekly Engagement'!$C$1</c:f>
              <c:strCache>
                <c:ptCount val="1"/>
                <c:pt idx="0">
                  <c:v>event_count</c:v>
                </c:pt>
              </c:strCache>
            </c:strRef>
          </c:tx>
          <c:spPr>
            <a:solidFill>
              <a:schemeClr val="accent1"/>
            </a:solidFill>
            <a:ln>
              <a:noFill/>
            </a:ln>
            <a:effectLst/>
          </c:spPr>
          <c:invertIfNegative val="0"/>
          <c:cat>
            <c:strRef>
              <c:f>'2.4 Weekly Engagement'!$A$2:$A$27</c:f>
              <c:strCache>
                <c:ptCount val="26"/>
                <c:pt idx="0">
                  <c:v>acer aspire desktop</c:v>
                </c:pt>
                <c:pt idx="1">
                  <c:v>windows surface</c:v>
                </c:pt>
                <c:pt idx="2">
                  <c:v>samsung galaxy s4</c:v>
                </c:pt>
                <c:pt idx="3">
                  <c:v>samsung galaxy note</c:v>
                </c:pt>
                <c:pt idx="4">
                  <c:v>samsumg galaxy tablet</c:v>
                </c:pt>
                <c:pt idx="5">
                  <c:v>nokia lumia 635</c:v>
                </c:pt>
                <c:pt idx="6">
                  <c:v>nexus 7</c:v>
                </c:pt>
                <c:pt idx="7">
                  <c:v>nexus 5</c:v>
                </c:pt>
                <c:pt idx="8">
                  <c:v>nexus 10</c:v>
                </c:pt>
                <c:pt idx="9">
                  <c:v>macbook pro</c:v>
                </c:pt>
                <c:pt idx="10">
                  <c:v>macbook air</c:v>
                </c:pt>
                <c:pt idx="11">
                  <c:v>mac mini</c:v>
                </c:pt>
                <c:pt idx="12">
                  <c:v>lenovo thinkpad</c:v>
                </c:pt>
                <c:pt idx="13">
                  <c:v>kindle fire</c:v>
                </c:pt>
                <c:pt idx="14">
                  <c:v>iphone 5s</c:v>
                </c:pt>
                <c:pt idx="15">
                  <c:v>iphone 5</c:v>
                </c:pt>
                <c:pt idx="16">
                  <c:v>iphone 4s</c:v>
                </c:pt>
                <c:pt idx="17">
                  <c:v>ipad mini</c:v>
                </c:pt>
                <c:pt idx="18">
                  <c:v>acer aspire notebook</c:v>
                </c:pt>
                <c:pt idx="19">
                  <c:v>ipad air</c:v>
                </c:pt>
                <c:pt idx="20">
                  <c:v>htc one</c:v>
                </c:pt>
                <c:pt idx="21">
                  <c:v>hp pavilion desktop</c:v>
                </c:pt>
                <c:pt idx="22">
                  <c:v>dell inspiron notebook</c:v>
                </c:pt>
                <c:pt idx="23">
                  <c:v>dell inspiron desktop</c:v>
                </c:pt>
                <c:pt idx="24">
                  <c:v>asus chromebook</c:v>
                </c:pt>
                <c:pt idx="25">
                  <c:v>amazon fire phone</c:v>
                </c:pt>
              </c:strCache>
              <c:extLst/>
            </c:strRef>
          </c:cat>
          <c:val>
            <c:numRef>
              <c:f>'2.4 Weekly Engagement'!$C$2:$C$27</c:f>
              <c:numCache>
                <c:formatCode>General</c:formatCode>
                <c:ptCount val="26"/>
                <c:pt idx="0">
                  <c:v>83</c:v>
                </c:pt>
                <c:pt idx="1">
                  <c:v>89</c:v>
                </c:pt>
                <c:pt idx="2">
                  <c:v>549</c:v>
                </c:pt>
                <c:pt idx="3">
                  <c:v>121</c:v>
                </c:pt>
                <c:pt idx="4">
                  <c:v>74</c:v>
                </c:pt>
                <c:pt idx="5">
                  <c:v>148</c:v>
                </c:pt>
                <c:pt idx="6">
                  <c:v>199</c:v>
                </c:pt>
                <c:pt idx="7">
                  <c:v>472</c:v>
                </c:pt>
                <c:pt idx="8">
                  <c:v>145</c:v>
                </c:pt>
                <c:pt idx="9">
                  <c:v>1769</c:v>
                </c:pt>
                <c:pt idx="10">
                  <c:v>557</c:v>
                </c:pt>
                <c:pt idx="11">
                  <c:v>68</c:v>
                </c:pt>
                <c:pt idx="12">
                  <c:v>897</c:v>
                </c:pt>
                <c:pt idx="13">
                  <c:v>64</c:v>
                </c:pt>
                <c:pt idx="14">
                  <c:v>528</c:v>
                </c:pt>
                <c:pt idx="15">
                  <c:v>808</c:v>
                </c:pt>
                <c:pt idx="16">
                  <c:v>231</c:v>
                </c:pt>
                <c:pt idx="17">
                  <c:v>238</c:v>
                </c:pt>
                <c:pt idx="18">
                  <c:v>224</c:v>
                </c:pt>
                <c:pt idx="19">
                  <c:v>364</c:v>
                </c:pt>
                <c:pt idx="20">
                  <c:v>201</c:v>
                </c:pt>
                <c:pt idx="21">
                  <c:v>150</c:v>
                </c:pt>
                <c:pt idx="22">
                  <c:v>580</c:v>
                </c:pt>
                <c:pt idx="23">
                  <c:v>203</c:v>
                </c:pt>
                <c:pt idx="24">
                  <c:v>300</c:v>
                </c:pt>
                <c:pt idx="25">
                  <c:v>87</c:v>
                </c:pt>
              </c:numCache>
            </c:numRef>
          </c:val>
          <c:extLst>
            <c:ext xmlns:c16="http://schemas.microsoft.com/office/drawing/2014/chart" uri="{C3380CC4-5D6E-409C-BE32-E72D297353CC}">
              <c16:uniqueId val="{00000000-E8B7-CD4E-BE44-163EDB0216EE}"/>
            </c:ext>
          </c:extLst>
        </c:ser>
        <c:dLbls>
          <c:showLegendKey val="0"/>
          <c:showVal val="0"/>
          <c:showCatName val="0"/>
          <c:showSerName val="0"/>
          <c:showPercent val="0"/>
          <c:showBubbleSize val="0"/>
        </c:dLbls>
        <c:gapWidth val="182"/>
        <c:axId val="2121684047"/>
        <c:axId val="2121685775"/>
      </c:barChart>
      <c:catAx>
        <c:axId val="2121684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121685775"/>
        <c:crosses val="autoZero"/>
        <c:auto val="1"/>
        <c:lblAlgn val="ctr"/>
        <c:lblOffset val="100"/>
        <c:noMultiLvlLbl val="0"/>
      </c:catAx>
      <c:valAx>
        <c:axId val="21216857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alpha val="70000"/>
                  </a:schemeClr>
                </a:solidFill>
                <a:latin typeface="+mn-lt"/>
                <a:ea typeface="+mn-ea"/>
                <a:cs typeface="+mn-cs"/>
              </a:defRPr>
            </a:pPr>
            <a:endParaRPr lang="en-US"/>
          </a:p>
        </c:txPr>
        <c:crossAx val="21216840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C2D9-1D64-D115-DAF2-0D7F66F44F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F08F43B-F2A4-7FFD-C76B-1EAFF990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514B13-2E96-5B64-FDDA-2F5A5175B49E}"/>
              </a:ext>
            </a:extLst>
          </p:cNvPr>
          <p:cNvSpPr>
            <a:spLocks noGrp="1"/>
          </p:cNvSpPr>
          <p:nvPr>
            <p:ph type="dt" sz="half" idx="10"/>
          </p:nvPr>
        </p:nvSpPr>
        <p:spPr/>
        <p:txBody>
          <a:bodyPr/>
          <a:lstStyle/>
          <a:p>
            <a:fld id="{434A9D1A-237B-9740-86FC-0FBDDC7C0DC4}" type="datetimeFigureOut">
              <a:rPr lang="en-US" smtClean="0"/>
              <a:t>5/30/23</a:t>
            </a:fld>
            <a:endParaRPr lang="en-US"/>
          </a:p>
        </p:txBody>
      </p:sp>
      <p:sp>
        <p:nvSpPr>
          <p:cNvPr id="5" name="Footer Placeholder 4">
            <a:extLst>
              <a:ext uri="{FF2B5EF4-FFF2-40B4-BE49-F238E27FC236}">
                <a16:creationId xmlns:a16="http://schemas.microsoft.com/office/drawing/2014/main" id="{AC0EB5B0-1570-E0A5-7F00-1065E70A9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A7FBC-6D8C-B13C-B00F-00648195E96E}"/>
              </a:ext>
            </a:extLst>
          </p:cNvPr>
          <p:cNvSpPr>
            <a:spLocks noGrp="1"/>
          </p:cNvSpPr>
          <p:nvPr>
            <p:ph type="sldNum" sz="quarter" idx="12"/>
          </p:nvPr>
        </p:nvSpPr>
        <p:spPr/>
        <p:txBody>
          <a:bodyPr/>
          <a:lstStyle/>
          <a:p>
            <a:fld id="{D5F49283-2D2D-8243-B4E8-89BDD95E2FFB}" type="slidenum">
              <a:rPr lang="en-US" smtClean="0"/>
              <a:t>‹#›</a:t>
            </a:fld>
            <a:endParaRPr lang="en-US"/>
          </a:p>
        </p:txBody>
      </p:sp>
    </p:spTree>
    <p:extLst>
      <p:ext uri="{BB962C8B-B14F-4D97-AF65-F5344CB8AC3E}">
        <p14:creationId xmlns:p14="http://schemas.microsoft.com/office/powerpoint/2010/main" val="165214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ch Stack Used">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78" y="1120425"/>
            <a:ext cx="10474037" cy="707886"/>
          </a:xfrm>
          <a:prstGeom prst="rect">
            <a:avLst/>
          </a:prstGeom>
          <a:noFill/>
        </p:spPr>
        <p:txBody>
          <a:bodyPr wrap="square" rtlCol="0">
            <a:spAutoFit/>
          </a:bodyPr>
          <a:lstStyle/>
          <a:p>
            <a:pPr algn="ctr"/>
            <a:r>
              <a:rPr lang="en-US" sz="4000" b="1" dirty="0">
                <a:solidFill>
                  <a:schemeClr val="bg1">
                    <a:alpha val="72000"/>
                  </a:schemeClr>
                </a:solidFill>
                <a:latin typeface="Segoe Print" panose="02000800000000000000" pitchFamily="2" charset="0"/>
              </a:rPr>
              <a:t>TECH-STACK USED</a:t>
            </a:r>
          </a:p>
        </p:txBody>
      </p:sp>
      <p:sp>
        <p:nvSpPr>
          <p:cNvPr id="2" name="TextBox 1">
            <a:extLst>
              <a:ext uri="{FF2B5EF4-FFF2-40B4-BE49-F238E27FC236}">
                <a16:creationId xmlns:a16="http://schemas.microsoft.com/office/drawing/2014/main" id="{EBF654F9-EF20-70DC-0F80-8AF3C0FD231E}"/>
              </a:ext>
            </a:extLst>
          </p:cNvPr>
          <p:cNvSpPr txBox="1"/>
          <p:nvPr userDrawn="1"/>
        </p:nvSpPr>
        <p:spPr>
          <a:xfrm>
            <a:off x="1290912" y="1828311"/>
            <a:ext cx="9610167"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At</a:t>
            </a:r>
            <a:r>
              <a:rPr lang="en-IN" sz="2000" b="0" i="0" kern="1200" baseline="0" dirty="0">
                <a:solidFill>
                  <a:schemeClr val="bg1">
                    <a:alpha val="70000"/>
                  </a:schemeClr>
                </a:solidFill>
                <a:effectLst/>
                <a:latin typeface="+mn-lt"/>
                <a:ea typeface="+mn-ea"/>
                <a:cs typeface="+mn-cs"/>
              </a:rPr>
              <a:t> core the following tools were used to develop and complete this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MySQL Workbench | 8.0.33</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Microsoft</a:t>
            </a:r>
            <a:r>
              <a:rPr lang="en-IN" sz="2000" b="0" i="0" kern="1200" baseline="0" dirty="0">
                <a:solidFill>
                  <a:schemeClr val="bg1">
                    <a:alpha val="70000"/>
                  </a:schemeClr>
                </a:solidFill>
                <a:effectLst/>
                <a:latin typeface="+mn-lt"/>
                <a:ea typeface="+mn-ea"/>
                <a:cs typeface="+mn-cs"/>
              </a:rPr>
              <a:t> </a:t>
            </a:r>
            <a:r>
              <a:rPr lang="en-IN" sz="2000" b="0" i="0" kern="1200" baseline="0" dirty="0" err="1">
                <a:solidFill>
                  <a:schemeClr val="bg1">
                    <a:alpha val="70000"/>
                  </a:schemeClr>
                </a:solidFill>
                <a:effectLst/>
                <a:latin typeface="+mn-lt"/>
                <a:ea typeface="+mn-ea"/>
                <a:cs typeface="+mn-cs"/>
              </a:rPr>
              <a:t>Powerpoint</a:t>
            </a:r>
            <a:r>
              <a:rPr lang="en-IN" sz="2000" b="0" i="0" kern="1200" baseline="0" dirty="0">
                <a:solidFill>
                  <a:schemeClr val="bg1">
                    <a:alpha val="70000"/>
                  </a:schemeClr>
                </a:solidFill>
                <a:effectLst/>
                <a:latin typeface="+mn-lt"/>
                <a:ea typeface="+mn-ea"/>
                <a:cs typeface="+mn-cs"/>
              </a:rPr>
              <a:t> | 16.72</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baseline="0" dirty="0">
                <a:solidFill>
                  <a:schemeClr val="bg1">
                    <a:alpha val="70000"/>
                  </a:schemeClr>
                </a:solidFill>
                <a:effectLst/>
                <a:latin typeface="+mn-lt"/>
                <a:ea typeface="+mn-ea"/>
                <a:cs typeface="+mn-cs"/>
              </a:rPr>
              <a:t>Microsoft Excel | 16.72</a:t>
            </a:r>
            <a:endParaRPr lang="en-IN" sz="2000" b="0" i="0" kern="1200" dirty="0">
              <a:solidFill>
                <a:schemeClr val="bg1">
                  <a:alpha val="70000"/>
                </a:schemeClr>
              </a:solidFill>
              <a:effectLst/>
              <a:latin typeface="+mn-lt"/>
              <a:ea typeface="+mn-ea"/>
              <a:cs typeface="+mn-cs"/>
            </a:endParaRPr>
          </a:p>
        </p:txBody>
      </p:sp>
    </p:spTree>
    <p:extLst>
      <p:ext uri="{BB962C8B-B14F-4D97-AF65-F5344CB8AC3E}">
        <p14:creationId xmlns:p14="http://schemas.microsoft.com/office/powerpoint/2010/main" val="34423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sights">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1101559"/>
            <a:ext cx="10474037" cy="707886"/>
          </a:xfrm>
          <a:prstGeom prst="rect">
            <a:avLst/>
          </a:prstGeom>
          <a:noFill/>
        </p:spPr>
        <p:txBody>
          <a:bodyPr wrap="square" rtlCol="0">
            <a:spAutoFit/>
          </a:bodyPr>
          <a:lstStyle/>
          <a:p>
            <a:pPr algn="ctr"/>
            <a:r>
              <a:rPr lang="en-US" sz="4000" b="1" dirty="0">
                <a:solidFill>
                  <a:schemeClr val="bg1">
                    <a:alpha val="72000"/>
                  </a:schemeClr>
                </a:solidFill>
                <a:latin typeface="Segoe Print" panose="02000800000000000000" pitchFamily="2" charset="0"/>
              </a:rPr>
              <a:t>INSIGHTS</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280162" y="1809445"/>
            <a:ext cx="9563546" cy="3477875"/>
          </a:xfrm>
          <a:prstGeom prst="rect">
            <a:avLst/>
          </a:prstGeom>
          <a:noFill/>
        </p:spPr>
        <p:txBody>
          <a:bodyPr wrap="square" rtlCol="0">
            <a:spAutoFit/>
          </a:bodyPr>
          <a:lstStyle/>
          <a:p>
            <a:r>
              <a:rPr lang="en-IN" sz="2000" b="0" i="0" kern="1200" dirty="0">
                <a:solidFill>
                  <a:schemeClr val="bg1">
                    <a:alpha val="70000"/>
                  </a:schemeClr>
                </a:solidFill>
                <a:effectLst/>
                <a:latin typeface="+mn-lt"/>
                <a:ea typeface="+mn-ea"/>
                <a:cs typeface="+mn-cs"/>
              </a:rPr>
              <a:t>Some of the insights and knowledge I gained while making the project are:</a:t>
            </a: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use SQL to query, manipulate, and </a:t>
            </a:r>
            <a:r>
              <a:rPr lang="en-IN" sz="2000" b="0" i="0" kern="1200" dirty="0" err="1">
                <a:solidFill>
                  <a:schemeClr val="bg1">
                    <a:alpha val="70000"/>
                  </a:schemeClr>
                </a:solidFill>
                <a:effectLst/>
                <a:latin typeface="+mn-lt"/>
                <a:ea typeface="+mn-ea"/>
                <a:cs typeface="+mn-cs"/>
              </a:rPr>
              <a:t>analyze</a:t>
            </a:r>
            <a:r>
              <a:rPr lang="en-IN" sz="2000" b="0" i="0" kern="1200" dirty="0">
                <a:solidFill>
                  <a:schemeClr val="bg1">
                    <a:alpha val="70000"/>
                  </a:schemeClr>
                </a:solidFill>
                <a:effectLst/>
                <a:latin typeface="+mn-lt"/>
                <a:ea typeface="+mn-ea"/>
                <a:cs typeface="+mn-cs"/>
              </a:rPr>
              <a:t> data.</a:t>
            </a:r>
          </a:p>
          <a:p>
            <a:pPr marL="342900" indent="-342900">
              <a:buFont typeface="Arial" panose="020B0604020202020204" pitchFamily="34" charset="0"/>
              <a:buChar char="•"/>
            </a:pPr>
            <a:endParaRPr lang="en-IN" sz="2000" b="0" i="0" kern="1200" dirty="0">
              <a:solidFill>
                <a:schemeClr val="bg1">
                  <a:alpha val="70000"/>
                </a:schemeClr>
              </a:solidFill>
              <a:effectLst/>
              <a:latin typeface="+mn-lt"/>
              <a:ea typeface="+mn-ea"/>
              <a:cs typeface="+mn-cs"/>
            </a:endParaRP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use PowerPoint to create a report that summarizes the findings from the data analysis. </a:t>
            </a:r>
          </a:p>
          <a:p>
            <a:pPr marL="342900" indent="-342900">
              <a:buFont typeface="Arial" panose="020B0604020202020204" pitchFamily="34" charset="0"/>
              <a:buChar char="•"/>
            </a:pPr>
            <a:endParaRPr lang="en-IN" sz="2000" b="0" i="0" kern="1200" dirty="0">
              <a:solidFill>
                <a:schemeClr val="bg1">
                  <a:alpha val="70000"/>
                </a:schemeClr>
              </a:solidFill>
              <a:effectLst/>
              <a:latin typeface="+mn-lt"/>
              <a:ea typeface="+mn-ea"/>
              <a:cs typeface="+mn-cs"/>
            </a:endParaRP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 how to create visualizations in PowerPoint and Excel, such as charts</a:t>
            </a:r>
            <a:r>
              <a:rPr lang="en-IN" sz="2000" b="0" i="0" kern="1200" baseline="0" dirty="0">
                <a:solidFill>
                  <a:schemeClr val="bg1">
                    <a:alpha val="70000"/>
                  </a:schemeClr>
                </a:solidFill>
                <a:effectLst/>
                <a:latin typeface="+mn-lt"/>
                <a:ea typeface="+mn-ea"/>
                <a:cs typeface="+mn-cs"/>
              </a:rPr>
              <a:t> and </a:t>
            </a:r>
            <a:r>
              <a:rPr lang="en-IN" sz="2000" b="0" i="0" kern="1200" dirty="0">
                <a:solidFill>
                  <a:schemeClr val="bg1">
                    <a:alpha val="70000"/>
                  </a:schemeClr>
                </a:solidFill>
                <a:effectLst/>
                <a:latin typeface="+mn-lt"/>
                <a:ea typeface="+mn-ea"/>
                <a:cs typeface="+mn-cs"/>
              </a:rPr>
              <a:t>graphs, to illustrate the data and insights.</a:t>
            </a:r>
          </a:p>
          <a:p>
            <a:pPr marL="0" indent="0">
              <a:buFont typeface="Arial" panose="020B0604020202020204" pitchFamily="34" charset="0"/>
              <a:buNone/>
            </a:pPr>
            <a:r>
              <a:rPr lang="en-IN" sz="2000" b="0" i="0" kern="1200" dirty="0">
                <a:solidFill>
                  <a:schemeClr val="bg1">
                    <a:alpha val="70000"/>
                  </a:schemeClr>
                </a:solidFill>
                <a:effectLst/>
                <a:latin typeface="+mn-lt"/>
                <a:ea typeface="+mn-ea"/>
                <a:cs typeface="+mn-cs"/>
              </a:rPr>
              <a:t> </a:t>
            </a:r>
          </a:p>
          <a:p>
            <a:pPr marL="342900" indent="-342900">
              <a:buFont typeface="Arial" panose="020B0604020202020204" pitchFamily="34" charset="0"/>
              <a:buChar char="•"/>
            </a:pPr>
            <a:r>
              <a:rPr lang="en-IN" sz="2000" b="0" i="0" kern="1200" dirty="0">
                <a:solidFill>
                  <a:schemeClr val="bg1">
                    <a:alpha val="70000"/>
                  </a:schemeClr>
                </a:solidFill>
                <a:effectLst/>
                <a:latin typeface="+mn-lt"/>
                <a:ea typeface="+mn-ea"/>
                <a:cs typeface="+mn-cs"/>
              </a:rPr>
              <a:t>Learnt</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how to conduct operation analytics for companies</a:t>
            </a:r>
            <a:r>
              <a:rPr lang="en-IN" sz="2000" b="0" i="0" kern="1200" baseline="0" dirty="0">
                <a:solidFill>
                  <a:schemeClr val="bg1">
                    <a:alpha val="70000"/>
                  </a:schemeClr>
                </a:solidFill>
                <a:effectLst/>
                <a:latin typeface="+mn-lt"/>
                <a:ea typeface="+mn-ea"/>
                <a:cs typeface="+mn-cs"/>
              </a:rPr>
              <a:t> like Microsoft and investigate various metrics like email open rate, weekly retention, email engagement, etc.</a:t>
            </a:r>
            <a:endParaRPr lang="en-IN" sz="2000" b="0" i="0" kern="1200" dirty="0">
              <a:solidFill>
                <a:schemeClr val="bg1">
                  <a:alpha val="70000"/>
                </a:schemeClr>
              </a:solidFill>
              <a:effectLst/>
              <a:latin typeface="+mn-lt"/>
              <a:ea typeface="+mn-ea"/>
              <a:cs typeface="+mn-cs"/>
            </a:endParaRPr>
          </a:p>
        </p:txBody>
      </p:sp>
    </p:spTree>
    <p:extLst>
      <p:ext uri="{BB962C8B-B14F-4D97-AF65-F5344CB8AC3E}">
        <p14:creationId xmlns:p14="http://schemas.microsoft.com/office/powerpoint/2010/main" val="1563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lt">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1089549"/>
            <a:ext cx="10474037" cy="707886"/>
          </a:xfrm>
          <a:prstGeom prst="rect">
            <a:avLst/>
          </a:prstGeom>
          <a:noFill/>
        </p:spPr>
        <p:txBody>
          <a:bodyPr wrap="square" rtlCol="0">
            <a:spAutoFit/>
          </a:bodyPr>
          <a:lstStyle/>
          <a:p>
            <a:pPr algn="ctr"/>
            <a:r>
              <a:rPr lang="en-US" sz="4000" b="1" dirty="0">
                <a:solidFill>
                  <a:schemeClr val="bg1">
                    <a:alpha val="72000"/>
                  </a:schemeClr>
                </a:solidFill>
                <a:latin typeface="Segoe Print" panose="02000800000000000000" pitchFamily="2" charset="0"/>
              </a:rPr>
              <a:t>RESULT</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324981" y="1905012"/>
            <a:ext cx="9542034" cy="3170099"/>
          </a:xfrm>
          <a:prstGeom prst="rect">
            <a:avLst/>
          </a:prstGeom>
          <a:noFill/>
        </p:spPr>
        <p:txBody>
          <a:bodyPr wrap="square" rtlCol="0">
            <a:spAutoFit/>
          </a:bodyPr>
          <a:lstStyle/>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Successfully completed the project within the given deadline. Delivered a comprehensive report that summarizes the findings from the user analysis.</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 Improved my skills and knowledge in SQL</a:t>
            </a:r>
            <a:r>
              <a:rPr lang="en-IN" sz="2000" b="0" i="0" kern="1200" baseline="0" dirty="0">
                <a:solidFill>
                  <a:schemeClr val="bg1">
                    <a:alpha val="70000"/>
                  </a:schemeClr>
                </a:solidFill>
                <a:effectLst/>
                <a:latin typeface="+mn-lt"/>
                <a:ea typeface="+mn-ea"/>
                <a:cs typeface="+mn-cs"/>
              </a:rPr>
              <a:t> and</a:t>
            </a:r>
            <a:r>
              <a:rPr lang="en-IN" sz="2000" b="0" i="0" kern="1200" dirty="0">
                <a:solidFill>
                  <a:schemeClr val="bg1">
                    <a:alpha val="70000"/>
                  </a:schemeClr>
                </a:solidFill>
                <a:effectLst/>
                <a:latin typeface="+mn-lt"/>
                <a:ea typeface="+mn-ea"/>
                <a:cs typeface="+mn-cs"/>
              </a:rPr>
              <a:t> PowerPoint.</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It has enhanced my resume and portfolio by showcasing my skills and abilities in SQL, PowerPoint and Excel. </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It has also demonstrated my ability to work independently and deliver high-quality results within a given deadline.</a:t>
            </a:r>
          </a:p>
          <a:p>
            <a:pPr marL="285750" indent="-285750">
              <a:buFont typeface="Arial" panose="020B0604020202020204" pitchFamily="34" charset="0"/>
              <a:buChar char="•"/>
            </a:pPr>
            <a:r>
              <a:rPr lang="en-IN" sz="2000" b="0" i="0" kern="1200" dirty="0">
                <a:solidFill>
                  <a:schemeClr val="bg1">
                    <a:alpha val="70000"/>
                  </a:schemeClr>
                </a:solidFill>
                <a:effectLst/>
                <a:latin typeface="+mn-lt"/>
                <a:ea typeface="+mn-ea"/>
                <a:cs typeface="+mn-cs"/>
              </a:rPr>
              <a:t>It has increased my confidence and interest in pursuing a career in data analytics. It has also exposed me to different domains and applications of data science or analytics, such as operation analytics, investigating</a:t>
            </a:r>
            <a:r>
              <a:rPr lang="en-IN" sz="2000" b="0" i="0" kern="1200" baseline="0" dirty="0">
                <a:solidFill>
                  <a:schemeClr val="bg1">
                    <a:alpha val="70000"/>
                  </a:schemeClr>
                </a:solidFill>
                <a:effectLst/>
                <a:latin typeface="+mn-lt"/>
                <a:ea typeface="+mn-ea"/>
                <a:cs typeface="+mn-cs"/>
              </a:rPr>
              <a:t> metrics spike such as</a:t>
            </a:r>
            <a:r>
              <a:rPr lang="en-IN" sz="2000" b="0" i="0" kern="1200" dirty="0">
                <a:solidFill>
                  <a:schemeClr val="bg1">
                    <a:alpha val="70000"/>
                  </a:schemeClr>
                </a:solidFill>
                <a:effectLst/>
                <a:latin typeface="+mn-lt"/>
                <a:ea typeface="+mn-ea"/>
                <a:cs typeface="+mn-cs"/>
              </a:rPr>
              <a:t> user engagement, weekly engagement,</a:t>
            </a:r>
            <a:r>
              <a:rPr lang="en-IN" sz="2000" b="0" i="0" kern="1200" baseline="0" dirty="0">
                <a:solidFill>
                  <a:schemeClr val="bg1">
                    <a:alpha val="70000"/>
                  </a:schemeClr>
                </a:solidFill>
                <a:effectLst/>
                <a:latin typeface="+mn-lt"/>
                <a:ea typeface="+mn-ea"/>
                <a:cs typeface="+mn-cs"/>
              </a:rPr>
              <a:t> email engagement, weekly retention,</a:t>
            </a:r>
            <a:r>
              <a:rPr lang="en-IN" sz="2000" b="0" i="0" kern="1200" dirty="0">
                <a:solidFill>
                  <a:schemeClr val="bg1">
                    <a:alpha val="70000"/>
                  </a:schemeClr>
                </a:solidFill>
                <a:effectLst/>
                <a:latin typeface="+mn-lt"/>
                <a:ea typeface="+mn-ea"/>
                <a:cs typeface="+mn-cs"/>
              </a:rPr>
              <a:t> etc.</a:t>
            </a:r>
          </a:p>
        </p:txBody>
      </p:sp>
    </p:spTree>
    <p:extLst>
      <p:ext uri="{BB962C8B-B14F-4D97-AF65-F5344CB8AC3E}">
        <p14:creationId xmlns:p14="http://schemas.microsoft.com/office/powerpoint/2010/main" val="20274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Page">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2A35CB1-8448-4D33-19CD-06C018E2A24C}"/>
              </a:ext>
            </a:extLst>
          </p:cNvPr>
          <p:cNvSpPr/>
          <p:nvPr userDrawn="1"/>
        </p:nvSpPr>
        <p:spPr>
          <a:xfrm>
            <a:off x="1794708" y="3575019"/>
            <a:ext cx="1800000" cy="1800000"/>
          </a:xfrm>
          <a:prstGeom prst="ellipse">
            <a:avLst/>
          </a:prstGeom>
          <a:gradFill flip="none" rotWithShape="1">
            <a:gsLst>
              <a:gs pos="99000">
                <a:srgbClr val="4C91FF"/>
              </a:gs>
              <a:gs pos="0">
                <a:schemeClr val="accent5">
                  <a:lumMod val="40000"/>
                  <a:lumOff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3CE236A-FA5C-DA5E-F282-65E04592F024}"/>
              </a:ext>
            </a:extLst>
          </p:cNvPr>
          <p:cNvSpPr/>
          <p:nvPr userDrawn="1"/>
        </p:nvSpPr>
        <p:spPr>
          <a:xfrm>
            <a:off x="8555728" y="1639391"/>
            <a:ext cx="1800000" cy="1800000"/>
          </a:xfrm>
          <a:prstGeom prst="ellipse">
            <a:avLst/>
          </a:prstGeom>
          <a:gradFill flip="none" rotWithShape="1">
            <a:gsLst>
              <a:gs pos="99000">
                <a:srgbClr val="8B0797"/>
              </a:gs>
              <a:gs pos="0">
                <a:srgbClr val="ED0DF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lass_01">
            <a:extLst>
              <a:ext uri="{FF2B5EF4-FFF2-40B4-BE49-F238E27FC236}">
                <a16:creationId xmlns:a16="http://schemas.microsoft.com/office/drawing/2014/main" id="{F799833B-8504-2C8F-BB0B-2899A254D303}"/>
              </a:ext>
            </a:extLst>
          </p:cNvPr>
          <p:cNvSpPr/>
          <p:nvPr userDrawn="1"/>
        </p:nvSpPr>
        <p:spPr>
          <a:xfrm>
            <a:off x="2694707" y="1264227"/>
            <a:ext cx="6802581" cy="4350327"/>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2A61EB4D-E7F7-A3E0-5807-45C0088F17A7}"/>
              </a:ext>
            </a:extLst>
          </p:cNvPr>
          <p:cNvSpPr/>
          <p:nvPr userDrawn="1"/>
        </p:nvSpPr>
        <p:spPr>
          <a:xfrm rot="10800000">
            <a:off x="8482365" y="1503763"/>
            <a:ext cx="1178180" cy="2071256"/>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8B0797"/>
              </a:gs>
              <a:gs pos="0">
                <a:srgbClr val="ED0DFF"/>
              </a:gs>
            </a:gsLst>
            <a:path path="circle">
              <a:fillToRect l="100000" b="100000"/>
            </a:path>
            <a:tileRect t="-100000" r="-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CFB58DE-74EB-4D22-1A0B-9ACAC7F9199D}"/>
              </a:ext>
            </a:extLst>
          </p:cNvPr>
          <p:cNvSpPr/>
          <p:nvPr userDrawn="1"/>
        </p:nvSpPr>
        <p:spPr>
          <a:xfrm>
            <a:off x="2531455" y="3439391"/>
            <a:ext cx="1223126" cy="2071255"/>
          </a:xfrm>
          <a:custGeom>
            <a:avLst/>
            <a:gdLst>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66145"/>
              <a:gd name="connsiteY0" fmla="*/ 0 h 1800000"/>
              <a:gd name="connsiteX1" fmla="*/ 1066145 w 1066145"/>
              <a:gd name="connsiteY1" fmla="*/ 900000 h 1800000"/>
              <a:gd name="connsiteX2" fmla="*/ 166145 w 1066145"/>
              <a:gd name="connsiteY2" fmla="*/ 1800000 h 1800000"/>
              <a:gd name="connsiteX3" fmla="*/ 74125 w 1066145"/>
              <a:gd name="connsiteY3" fmla="*/ 1795354 h 1800000"/>
              <a:gd name="connsiteX4" fmla="*/ 0 w 1066145"/>
              <a:gd name="connsiteY4" fmla="*/ 1784041 h 1800000"/>
              <a:gd name="connsiteX5" fmla="*/ 0 w 1066145"/>
              <a:gd name="connsiteY5" fmla="*/ 15960 h 1800000"/>
              <a:gd name="connsiteX6" fmla="*/ 74125 w 1066145"/>
              <a:gd name="connsiteY6" fmla="*/ 4647 h 1800000"/>
              <a:gd name="connsiteX7" fmla="*/ 166145 w 1066145"/>
              <a:gd name="connsiteY7" fmla="*/ 0 h 1800000"/>
              <a:gd name="connsiteX0" fmla="*/ 166145 w 1088147"/>
              <a:gd name="connsiteY0" fmla="*/ 0 h 1800000"/>
              <a:gd name="connsiteX1" fmla="*/ 1066145 w 1088147"/>
              <a:gd name="connsiteY1" fmla="*/ 900000 h 1800000"/>
              <a:gd name="connsiteX2" fmla="*/ 166145 w 1088147"/>
              <a:gd name="connsiteY2" fmla="*/ 1800000 h 1800000"/>
              <a:gd name="connsiteX3" fmla="*/ 74125 w 1088147"/>
              <a:gd name="connsiteY3" fmla="*/ 1795354 h 1800000"/>
              <a:gd name="connsiteX4" fmla="*/ 0 w 1088147"/>
              <a:gd name="connsiteY4" fmla="*/ 1784041 h 1800000"/>
              <a:gd name="connsiteX5" fmla="*/ 0 w 1088147"/>
              <a:gd name="connsiteY5" fmla="*/ 15960 h 1800000"/>
              <a:gd name="connsiteX6" fmla="*/ 74125 w 1088147"/>
              <a:gd name="connsiteY6" fmla="*/ 4647 h 1800000"/>
              <a:gd name="connsiteX7" fmla="*/ 166145 w 1088147"/>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7701"/>
              <a:gd name="connsiteY0" fmla="*/ 0 h 1800000"/>
              <a:gd name="connsiteX1" fmla="*/ 1066145 w 1067701"/>
              <a:gd name="connsiteY1" fmla="*/ 900000 h 1800000"/>
              <a:gd name="connsiteX2" fmla="*/ 166145 w 1067701"/>
              <a:gd name="connsiteY2" fmla="*/ 1800000 h 1800000"/>
              <a:gd name="connsiteX3" fmla="*/ 74125 w 1067701"/>
              <a:gd name="connsiteY3" fmla="*/ 1795354 h 1800000"/>
              <a:gd name="connsiteX4" fmla="*/ 0 w 1067701"/>
              <a:gd name="connsiteY4" fmla="*/ 1784041 h 1800000"/>
              <a:gd name="connsiteX5" fmla="*/ 0 w 1067701"/>
              <a:gd name="connsiteY5" fmla="*/ 15960 h 1800000"/>
              <a:gd name="connsiteX6" fmla="*/ 74125 w 1067701"/>
              <a:gd name="connsiteY6" fmla="*/ 4647 h 1800000"/>
              <a:gd name="connsiteX7" fmla="*/ 166145 w 1067701"/>
              <a:gd name="connsiteY7" fmla="*/ 0 h 1800000"/>
              <a:gd name="connsiteX0" fmla="*/ 166145 w 1074463"/>
              <a:gd name="connsiteY0" fmla="*/ 0 h 1800000"/>
              <a:gd name="connsiteX1" fmla="*/ 1066145 w 1074463"/>
              <a:gd name="connsiteY1" fmla="*/ 900000 h 1800000"/>
              <a:gd name="connsiteX2" fmla="*/ 166145 w 1074463"/>
              <a:gd name="connsiteY2" fmla="*/ 1800000 h 1800000"/>
              <a:gd name="connsiteX3" fmla="*/ 74125 w 1074463"/>
              <a:gd name="connsiteY3" fmla="*/ 1795354 h 1800000"/>
              <a:gd name="connsiteX4" fmla="*/ 0 w 1074463"/>
              <a:gd name="connsiteY4" fmla="*/ 1784041 h 1800000"/>
              <a:gd name="connsiteX5" fmla="*/ 0 w 1074463"/>
              <a:gd name="connsiteY5" fmla="*/ 15960 h 1800000"/>
              <a:gd name="connsiteX6" fmla="*/ 74125 w 1074463"/>
              <a:gd name="connsiteY6" fmla="*/ 4647 h 1800000"/>
              <a:gd name="connsiteX7" fmla="*/ 166145 w 1074463"/>
              <a:gd name="connsiteY7" fmla="*/ 0 h 1800000"/>
              <a:gd name="connsiteX0" fmla="*/ 166145 w 1068844"/>
              <a:gd name="connsiteY0" fmla="*/ 0 h 1800000"/>
              <a:gd name="connsiteX1" fmla="*/ 1066145 w 1068844"/>
              <a:gd name="connsiteY1" fmla="*/ 900000 h 1800000"/>
              <a:gd name="connsiteX2" fmla="*/ 166145 w 1068844"/>
              <a:gd name="connsiteY2" fmla="*/ 1800000 h 1800000"/>
              <a:gd name="connsiteX3" fmla="*/ 74125 w 1068844"/>
              <a:gd name="connsiteY3" fmla="*/ 1795354 h 1800000"/>
              <a:gd name="connsiteX4" fmla="*/ 0 w 1068844"/>
              <a:gd name="connsiteY4" fmla="*/ 1784041 h 1800000"/>
              <a:gd name="connsiteX5" fmla="*/ 0 w 1068844"/>
              <a:gd name="connsiteY5" fmla="*/ 15960 h 1800000"/>
              <a:gd name="connsiteX6" fmla="*/ 74125 w 1068844"/>
              <a:gd name="connsiteY6" fmla="*/ 4647 h 1800000"/>
              <a:gd name="connsiteX7" fmla="*/ 166145 w 1068844"/>
              <a:gd name="connsiteY7" fmla="*/ 0 h 1800000"/>
              <a:gd name="connsiteX0" fmla="*/ 166145 w 1066227"/>
              <a:gd name="connsiteY0" fmla="*/ 0 h 1800000"/>
              <a:gd name="connsiteX1" fmla="*/ 1066145 w 1066227"/>
              <a:gd name="connsiteY1" fmla="*/ 900000 h 1800000"/>
              <a:gd name="connsiteX2" fmla="*/ 166145 w 1066227"/>
              <a:gd name="connsiteY2" fmla="*/ 1800000 h 1800000"/>
              <a:gd name="connsiteX3" fmla="*/ 74125 w 1066227"/>
              <a:gd name="connsiteY3" fmla="*/ 1795354 h 1800000"/>
              <a:gd name="connsiteX4" fmla="*/ 0 w 1066227"/>
              <a:gd name="connsiteY4" fmla="*/ 1784041 h 1800000"/>
              <a:gd name="connsiteX5" fmla="*/ 0 w 1066227"/>
              <a:gd name="connsiteY5" fmla="*/ 15960 h 1800000"/>
              <a:gd name="connsiteX6" fmla="*/ 74125 w 1066227"/>
              <a:gd name="connsiteY6" fmla="*/ 4647 h 1800000"/>
              <a:gd name="connsiteX7" fmla="*/ 166145 w 1066227"/>
              <a:gd name="connsiteY7"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227" h="1800000">
                <a:moveTo>
                  <a:pt x="166145" y="0"/>
                </a:moveTo>
                <a:cubicBezTo>
                  <a:pt x="663201" y="0"/>
                  <a:pt x="1072896" y="401375"/>
                  <a:pt x="1066145" y="900000"/>
                </a:cubicBezTo>
                <a:cubicBezTo>
                  <a:pt x="1059394" y="1398625"/>
                  <a:pt x="663201" y="1800000"/>
                  <a:pt x="166145" y="1800000"/>
                </a:cubicBezTo>
                <a:cubicBezTo>
                  <a:pt x="135079" y="1800000"/>
                  <a:pt x="104381" y="1798426"/>
                  <a:pt x="74125" y="1795354"/>
                </a:cubicBezTo>
                <a:lnTo>
                  <a:pt x="0" y="1784041"/>
                </a:lnTo>
                <a:lnTo>
                  <a:pt x="0" y="15960"/>
                </a:lnTo>
                <a:lnTo>
                  <a:pt x="74125" y="4647"/>
                </a:lnTo>
                <a:cubicBezTo>
                  <a:pt x="104381" y="1574"/>
                  <a:pt x="135079" y="0"/>
                  <a:pt x="166145" y="0"/>
                </a:cubicBezTo>
                <a:close/>
              </a:path>
            </a:pathLst>
          </a:custGeom>
          <a:gradFill flip="none" rotWithShape="1">
            <a:gsLst>
              <a:gs pos="99000">
                <a:srgbClr val="4C91FF"/>
              </a:gs>
              <a:gs pos="0">
                <a:schemeClr val="accent5">
                  <a:lumMod val="40000"/>
                  <a:lumOff val="60000"/>
                </a:schemeClr>
              </a:gs>
            </a:gsLst>
            <a:path path="circle">
              <a:fillToRect r="100000" b="100000"/>
            </a:path>
            <a:tileRect l="-100000" t="-100000"/>
          </a:gra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DCCA422-1FED-0414-BB3A-6816C2AEB1F8}"/>
              </a:ext>
            </a:extLst>
          </p:cNvPr>
          <p:cNvSpPr txBox="1"/>
          <p:nvPr userDrawn="1"/>
        </p:nvSpPr>
        <p:spPr>
          <a:xfrm>
            <a:off x="2694707" y="2232042"/>
            <a:ext cx="6802581" cy="1708160"/>
          </a:xfrm>
          <a:prstGeom prst="rect">
            <a:avLst/>
          </a:prstGeom>
          <a:noFill/>
        </p:spPr>
        <p:txBody>
          <a:bodyPr wrap="square" rtlCol="0">
            <a:spAutoFit/>
          </a:bodyPr>
          <a:lstStyle/>
          <a:p>
            <a:pPr algn="ctr"/>
            <a:r>
              <a:rPr lang="en-US" sz="3500" spc="300" dirty="0">
                <a:solidFill>
                  <a:schemeClr val="bg1">
                    <a:alpha val="72000"/>
                  </a:schemeClr>
                </a:solidFill>
                <a:latin typeface="Segoe Print" panose="02000800000000000000" pitchFamily="2" charset="0"/>
              </a:rPr>
              <a:t>OPERATION</a:t>
            </a:r>
            <a:r>
              <a:rPr lang="en-US" sz="3500" spc="300" baseline="0" dirty="0">
                <a:solidFill>
                  <a:schemeClr val="bg1">
                    <a:alpha val="72000"/>
                  </a:schemeClr>
                </a:solidFill>
                <a:latin typeface="Segoe Print" panose="02000800000000000000" pitchFamily="2" charset="0"/>
              </a:rPr>
              <a:t> ANALYTICS AND INVESTIGATING METRIC SPIKE</a:t>
            </a:r>
            <a:endParaRPr lang="en-US" sz="3500" spc="300" dirty="0">
              <a:solidFill>
                <a:schemeClr val="bg1">
                  <a:alpha val="72000"/>
                </a:schemeClr>
              </a:solidFill>
              <a:latin typeface="Segoe Print" panose="02000800000000000000" pitchFamily="2" charset="0"/>
            </a:endParaRPr>
          </a:p>
        </p:txBody>
      </p:sp>
      <p:sp>
        <p:nvSpPr>
          <p:cNvPr id="13" name="TextBox 12">
            <a:extLst>
              <a:ext uri="{FF2B5EF4-FFF2-40B4-BE49-F238E27FC236}">
                <a16:creationId xmlns:a16="http://schemas.microsoft.com/office/drawing/2014/main" id="{8BEA4BA4-A629-8ACE-8AE7-E8B27C5FA66C}"/>
              </a:ext>
            </a:extLst>
          </p:cNvPr>
          <p:cNvSpPr txBox="1"/>
          <p:nvPr userDrawn="1"/>
        </p:nvSpPr>
        <p:spPr>
          <a:xfrm>
            <a:off x="2653147" y="4075830"/>
            <a:ext cx="6802581" cy="477054"/>
          </a:xfrm>
          <a:prstGeom prst="rect">
            <a:avLst/>
          </a:prstGeom>
          <a:noFill/>
        </p:spPr>
        <p:txBody>
          <a:bodyPr wrap="square" rtlCol="0">
            <a:spAutoFit/>
          </a:bodyPr>
          <a:lstStyle/>
          <a:p>
            <a:pPr algn="ctr"/>
            <a:r>
              <a:rPr lang="en-US" sz="1500" spc="300" dirty="0">
                <a:solidFill>
                  <a:schemeClr val="bg1">
                    <a:alpha val="70000"/>
                  </a:schemeClr>
                </a:solidFill>
                <a:latin typeface="Segoe Print" panose="02000800000000000000" pitchFamily="2" charset="0"/>
              </a:rPr>
              <a:t>by SUBRATA</a:t>
            </a:r>
            <a:r>
              <a:rPr lang="en-US" sz="1500" spc="300" baseline="0" dirty="0">
                <a:solidFill>
                  <a:schemeClr val="bg1">
                    <a:alpha val="70000"/>
                  </a:schemeClr>
                </a:solidFill>
                <a:latin typeface="Segoe Print" panose="02000800000000000000" pitchFamily="2" charset="0"/>
              </a:rPr>
              <a:t> MONDAL</a:t>
            </a:r>
          </a:p>
          <a:p>
            <a:pPr algn="ctr"/>
            <a:r>
              <a:rPr lang="en-US" sz="1000" spc="300" baseline="0" dirty="0">
                <a:solidFill>
                  <a:schemeClr val="bg1">
                    <a:alpha val="70000"/>
                  </a:schemeClr>
                </a:solidFill>
                <a:latin typeface="Segoe Print" panose="02000800000000000000" pitchFamily="2" charset="0"/>
              </a:rPr>
              <a:t>May 30, 2023</a:t>
            </a:r>
            <a:endParaRPr lang="en-US" sz="1000" spc="300" dirty="0">
              <a:solidFill>
                <a:schemeClr val="bg1">
                  <a:alpha val="70000"/>
                </a:schemeClr>
              </a:solidFill>
              <a:latin typeface="Segoe Print" panose="02000800000000000000" pitchFamily="2" charset="0"/>
            </a:endParaRPr>
          </a:p>
        </p:txBody>
      </p:sp>
      <p:sp>
        <p:nvSpPr>
          <p:cNvPr id="10" name="Glass_00">
            <a:extLst>
              <a:ext uri="{FF2B5EF4-FFF2-40B4-BE49-F238E27FC236}">
                <a16:creationId xmlns:a16="http://schemas.microsoft.com/office/drawing/2014/main" id="{F885AB1B-811B-AF4F-332D-66717E6957F7}"/>
              </a:ext>
            </a:extLst>
          </p:cNvPr>
          <p:cNvSpPr/>
          <p:nvPr userDrawn="1"/>
        </p:nvSpPr>
        <p:spPr>
          <a:xfrm>
            <a:off x="2694707" y="1253835"/>
            <a:ext cx="6802581" cy="4350327"/>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3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utoRev="1" fill="hold" grpId="0" nodeType="withEffect">
                                  <p:stCondLst>
                                    <p:cond delay="500"/>
                                  </p:stCondLst>
                                  <p:childTnLst>
                                    <p:animMotion origin="layout" path="M 0 0 L 0 0.25 E" pathEditMode="relative" ptsTypes="">
                                      <p:cBhvr>
                                        <p:cTn id="6" dur="6750" fill="hold"/>
                                        <p:tgtEl>
                                          <p:spTgt spid="7"/>
                                        </p:tgtEl>
                                        <p:attrNameLst>
                                          <p:attrName>ppt_x</p:attrName>
                                          <p:attrName>ppt_y</p:attrName>
                                        </p:attrNameLst>
                                      </p:cBhvr>
                                    </p:animMotion>
                                  </p:childTnLst>
                                </p:cTn>
                              </p:par>
                              <p:par>
                                <p:cTn id="7" presetID="42" presetClass="path" presetSubtype="0" autoRev="1" fill="hold" grpId="0" nodeType="withEffect">
                                  <p:stCondLst>
                                    <p:cond delay="500"/>
                                  </p:stCondLst>
                                  <p:childTnLst>
                                    <p:animMotion origin="layout" path="M 0 0 L 0 0.25 E" pathEditMode="relative" ptsTypes="">
                                      <p:cBhvr>
                                        <p:cTn id="8" dur="6750" fill="hold"/>
                                        <p:tgtEl>
                                          <p:spTgt spid="9"/>
                                        </p:tgtEl>
                                        <p:attrNameLst>
                                          <p:attrName>ppt_x</p:attrName>
                                          <p:attrName>ppt_y</p:attrName>
                                        </p:attrNameLst>
                                      </p:cBhvr>
                                    </p:animMotion>
                                  </p:childTnLst>
                                </p:cTn>
                              </p:par>
                              <p:par>
                                <p:cTn id="9" presetID="42" presetClass="path" presetSubtype="0" autoRev="1" fill="hold" grpId="0" nodeType="withEffect">
                                  <p:stCondLst>
                                    <p:cond delay="500"/>
                                  </p:stCondLst>
                                  <p:childTnLst>
                                    <p:animMotion origin="layout" path="M -3.54167E-6 3.7037E-6 L -3.54167E-6 -0.30209 " pathEditMode="relative" rAng="0" ptsTypes="AA">
                                      <p:cBhvr>
                                        <p:cTn id="10" dur="6750" fill="hold"/>
                                        <p:tgtEl>
                                          <p:spTgt spid="6"/>
                                        </p:tgtEl>
                                        <p:attrNameLst>
                                          <p:attrName>ppt_x</p:attrName>
                                          <p:attrName>ppt_y</p:attrName>
                                        </p:attrNameLst>
                                      </p:cBhvr>
                                      <p:rCtr x="0" y="-15116"/>
                                    </p:animMotion>
                                  </p:childTnLst>
                                </p:cTn>
                              </p:par>
                              <p:par>
                                <p:cTn id="11" presetID="42" presetClass="path" presetSubtype="0" autoRev="1" fill="hold" grpId="0" nodeType="withEffect">
                                  <p:stCondLst>
                                    <p:cond delay="500"/>
                                  </p:stCondLst>
                                  <p:childTnLst>
                                    <p:animMotion origin="layout" path="M -3.54167E-6 3.7037E-6 L -3.54167E-6 -0.30209 " pathEditMode="relative" rAng="0" ptsTypes="AA">
                                      <p:cBhvr>
                                        <p:cTn id="12" dur="6750" fill="hold"/>
                                        <p:tgtEl>
                                          <p:spTgt spid="11"/>
                                        </p:tgtEl>
                                        <p:attrNameLst>
                                          <p:attrName>ppt_x</p:attrName>
                                          <p:attrName>ppt_y</p:attrName>
                                        </p:attrNameLst>
                                      </p:cBhvr>
                                      <p:rCtr x="0" y="-15116"/>
                                    </p:animMotion>
                                  </p:childTnLst>
                                </p:cTn>
                              </p:par>
                              <p:par>
                                <p:cTn id="13" presetID="5" presetClass="entr" presetSubtype="10" repeatCount="0"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1000"/>
                                        <p:tgtEl>
                                          <p:spTgt spid="12"/>
                                        </p:tgtEl>
                                      </p:cBhvr>
                                    </p:animEffect>
                                  </p:childTnLst>
                                </p:cTn>
                              </p:par>
                              <p:par>
                                <p:cTn id="16" presetID="5" presetClass="entr" presetSubtype="10" repeatCount="0" fill="hold" grpId="0" nodeType="withEffect">
                                  <p:stCondLst>
                                    <p:cond delay="80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ject Description">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1133732"/>
            <a:ext cx="10474037" cy="707886"/>
          </a:xfrm>
          <a:prstGeom prst="rect">
            <a:avLst/>
          </a:prstGeom>
          <a:noFill/>
        </p:spPr>
        <p:txBody>
          <a:bodyPr wrap="square" rtlCol="0">
            <a:spAutoFit/>
          </a:bodyPr>
          <a:lstStyle/>
          <a:p>
            <a:pPr algn="ctr"/>
            <a:r>
              <a:rPr lang="en-US" sz="4000" b="1" dirty="0">
                <a:solidFill>
                  <a:schemeClr val="bg1">
                    <a:alpha val="72000"/>
                  </a:schemeClr>
                </a:solidFill>
                <a:latin typeface="Segoe Print" panose="02000800000000000000" pitchFamily="2" charset="0"/>
              </a:rPr>
              <a:t>PROJECT DESCRIPTION</a:t>
            </a:r>
          </a:p>
        </p:txBody>
      </p:sp>
      <p:sp>
        <p:nvSpPr>
          <p:cNvPr id="19" name="TextBox 18">
            <a:extLst>
              <a:ext uri="{FF2B5EF4-FFF2-40B4-BE49-F238E27FC236}">
                <a16:creationId xmlns:a16="http://schemas.microsoft.com/office/drawing/2014/main" id="{DB1630FE-A01F-39CB-F05A-7BF8ACF8F4E5}"/>
              </a:ext>
            </a:extLst>
          </p:cNvPr>
          <p:cNvSpPr txBox="1"/>
          <p:nvPr userDrawn="1"/>
        </p:nvSpPr>
        <p:spPr>
          <a:xfrm>
            <a:off x="1290914" y="1741843"/>
            <a:ext cx="9610167"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The goal of this project is to perform operation analytics for a company like Microsoft that collects data from various teams and functions. Operation analytics is the process of </a:t>
            </a:r>
            <a:r>
              <a:rPr lang="en-IN" sz="2000" b="0" i="0" kern="1200" dirty="0" err="1">
                <a:solidFill>
                  <a:schemeClr val="bg1">
                    <a:alpha val="70000"/>
                  </a:schemeClr>
                </a:solidFill>
                <a:effectLst/>
                <a:latin typeface="+mn-lt"/>
                <a:ea typeface="+mn-ea"/>
                <a:cs typeface="+mn-cs"/>
              </a:rPr>
              <a:t>analyzing</a:t>
            </a:r>
            <a:r>
              <a:rPr lang="en-IN" sz="2000" b="0" i="0" kern="1200" dirty="0">
                <a:solidFill>
                  <a:schemeClr val="bg1">
                    <a:alpha val="70000"/>
                  </a:schemeClr>
                </a:solidFill>
                <a:effectLst/>
                <a:latin typeface="+mn-lt"/>
                <a:ea typeface="+mn-ea"/>
                <a:cs typeface="+mn-cs"/>
              </a:rPr>
              <a:t> the end-to-end operations of a company and identifying the areas that need improvement. By doing so, the company can optimize its workflows, automate its processes, enhance its cross-functional communication, and predict its future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bg1">
                  <a:alpha val="7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The project involves working as a Data Analyst Lead and collaborating with the ops team, support team, marketing team, and other relevant stakeholders to derive insights from the data they collect. The project also involves investigating metric spikes and explaining the causes and effects of changes in key indicators such as user engagement, user growth, retention, etc. The project requires strong data analysis skills, business acumen, and communication skills.</a:t>
            </a:r>
          </a:p>
        </p:txBody>
      </p:sp>
    </p:spTree>
    <p:extLst>
      <p:ext uri="{BB962C8B-B14F-4D97-AF65-F5344CB8AC3E}">
        <p14:creationId xmlns:p14="http://schemas.microsoft.com/office/powerpoint/2010/main" val="19913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ject Description 1">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4768853-744F-FE44-9A94-2CD6B25DE5E1}"/>
              </a:ext>
            </a:extLst>
          </p:cNvPr>
          <p:cNvSpPr txBox="1"/>
          <p:nvPr userDrawn="1"/>
        </p:nvSpPr>
        <p:spPr>
          <a:xfrm>
            <a:off x="1513242" y="953474"/>
            <a:ext cx="9165515"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0" i="0" kern="1200" dirty="0">
                <a:solidFill>
                  <a:schemeClr val="bg1">
                    <a:alpha val="70000"/>
                  </a:schemeClr>
                </a:solidFill>
                <a:effectLst/>
                <a:latin typeface="+mn-lt"/>
                <a:ea typeface="+mn-ea"/>
                <a:cs typeface="+mn-cs"/>
              </a:rPr>
              <a:t>The expected outcome of this project is to provide a detailed report for two case studies based on the operation analytics results. The first case study is about job data and the second case study is about investigating metric spike. The report should include the answers to the questions asked by different departments using the given datasets and tables. The report should also include visualizations and recommendations to the company based on the findings.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2000" b="0" i="0" kern="1200" dirty="0">
              <a:solidFill>
                <a:schemeClr val="bg1">
                  <a:alpha val="7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0" i="0" kern="1200" dirty="0">
                <a:solidFill>
                  <a:schemeClr val="bg1">
                    <a:alpha val="70000"/>
                  </a:schemeClr>
                </a:solidFill>
                <a:effectLst/>
                <a:latin typeface="+mn-lt"/>
                <a:ea typeface="+mn-ea"/>
                <a:cs typeface="+mn-cs"/>
              </a:rPr>
              <a:t>The project will involve </a:t>
            </a:r>
            <a:r>
              <a:rPr lang="en-IN" sz="2000" b="0" i="0" kern="1200" dirty="0" err="1">
                <a:solidFill>
                  <a:schemeClr val="bg1">
                    <a:alpha val="70000"/>
                  </a:schemeClr>
                </a:solidFill>
                <a:effectLst/>
                <a:latin typeface="+mn-lt"/>
                <a:ea typeface="+mn-ea"/>
                <a:cs typeface="+mn-cs"/>
              </a:rPr>
              <a:t>analyzing</a:t>
            </a:r>
            <a:r>
              <a:rPr lang="en-IN" sz="2000" b="0" i="0" kern="1200" dirty="0">
                <a:solidFill>
                  <a:schemeClr val="bg1">
                    <a:alpha val="70000"/>
                  </a:schemeClr>
                </a:solidFill>
                <a:effectLst/>
                <a:latin typeface="+mn-lt"/>
                <a:ea typeface="+mn-ea"/>
                <a:cs typeface="+mn-cs"/>
              </a:rPr>
              <a:t> the collected data and then use it to answer the following questions asked by the various</a:t>
            </a:r>
            <a:r>
              <a:rPr lang="en-IN" sz="2000" b="0" i="0" kern="1200" baseline="0" dirty="0">
                <a:solidFill>
                  <a:schemeClr val="bg1">
                    <a:alpha val="70000"/>
                  </a:schemeClr>
                </a:solidFill>
                <a:effectLst/>
                <a:latin typeface="+mn-lt"/>
                <a:ea typeface="+mn-ea"/>
                <a:cs typeface="+mn-cs"/>
              </a:rPr>
              <a:t> departments</a:t>
            </a:r>
            <a:r>
              <a:rPr lang="en-IN" sz="2000" b="0" i="0" kern="1200" dirty="0">
                <a:solidFill>
                  <a:schemeClr val="bg1">
                    <a:alpha val="70000"/>
                  </a:schemeClr>
                </a:solidFill>
                <a:effectLst/>
                <a:latin typeface="+mn-lt"/>
                <a:ea typeface="+mn-ea"/>
                <a:cs typeface="+mn-cs"/>
              </a:rPr>
              <a:t>:</a:t>
            </a:r>
            <a:endParaRPr lang="en-US" sz="2000" b="0" i="0" kern="1200" dirty="0">
              <a:solidFill>
                <a:schemeClr val="bg1">
                  <a:alpha val="70000"/>
                </a:schemeClr>
              </a:solidFill>
              <a:effectLst/>
              <a:latin typeface="+mn-lt"/>
              <a:ea typeface="+mn-ea"/>
              <a:cs typeface="+mn-cs"/>
            </a:endParaRPr>
          </a:p>
          <a:p>
            <a:pPr marL="342900" indent="-342900" algn="l">
              <a:buFont typeface="Arial" panose="020B0604020202020204" pitchFamily="34" charset="0"/>
              <a:buAutoNum type="alphaUcPeriod"/>
            </a:pPr>
            <a:endParaRPr lang="en-US" sz="2000" kern="1200" dirty="0">
              <a:solidFill>
                <a:schemeClr val="bg1">
                  <a:alpha val="70000"/>
                </a:schemeClr>
              </a:solidFill>
              <a:latin typeface="+mn-lt"/>
              <a:ea typeface="+mn-ea"/>
              <a:cs typeface="+mn-cs"/>
            </a:endParaRPr>
          </a:p>
          <a:p>
            <a:pPr marL="342900" indent="-342900" algn="l">
              <a:buFont typeface="Arial" panose="020B0604020202020204" pitchFamily="34" charset="0"/>
              <a:buAutoNum type="alphaUcPeriod"/>
            </a:pPr>
            <a:r>
              <a:rPr lang="en-US" sz="2400" b="1" kern="1200" spc="300" dirty="0">
                <a:solidFill>
                  <a:schemeClr val="bg1">
                    <a:alpha val="70000"/>
                  </a:schemeClr>
                </a:solidFill>
                <a:latin typeface="+mn-lt"/>
                <a:ea typeface="+mn-ea"/>
                <a:cs typeface="+mn-cs"/>
              </a:rPr>
              <a:t>JOB DATA</a:t>
            </a:r>
          </a:p>
          <a:p>
            <a:pPr marL="800100" lvl="1" indent="-342900" algn="l">
              <a:buFont typeface="+mj-lt"/>
              <a:buAutoNum type="arabicPeriod"/>
            </a:pPr>
            <a:r>
              <a:rPr lang="en-IN" sz="2000" b="1" kern="1200" dirty="0">
                <a:solidFill>
                  <a:schemeClr val="bg1">
                    <a:alpha val="70000"/>
                  </a:schemeClr>
                </a:solidFill>
                <a:latin typeface="+mn-lt"/>
                <a:ea typeface="+mn-ea"/>
                <a:cs typeface="+mn-cs"/>
              </a:rPr>
              <a:t>Number of jobs reviewed: </a:t>
            </a:r>
            <a:r>
              <a:rPr lang="en-IN" sz="2000" kern="1200" dirty="0">
                <a:solidFill>
                  <a:schemeClr val="bg1">
                    <a:alpha val="70000"/>
                  </a:schemeClr>
                </a:solidFill>
                <a:latin typeface="+mn-lt"/>
                <a:ea typeface="+mn-ea"/>
                <a:cs typeface="+mn-cs"/>
              </a:rPr>
              <a:t>Amount of jobs reviewed over time.</a:t>
            </a:r>
          </a:p>
          <a:p>
            <a:pPr marL="800100" lvl="1" indent="-342900" algn="l">
              <a:buFont typeface="+mj-lt"/>
              <a:buAutoNum type="arabicPeriod"/>
            </a:pPr>
            <a:r>
              <a:rPr lang="en-IN" sz="2000" b="1" kern="1200" dirty="0">
                <a:solidFill>
                  <a:schemeClr val="bg1">
                    <a:alpha val="70000"/>
                  </a:schemeClr>
                </a:solidFill>
                <a:latin typeface="+mn-lt"/>
                <a:ea typeface="+mn-ea"/>
                <a:cs typeface="+mn-cs"/>
              </a:rPr>
              <a:t>Throughput: </a:t>
            </a:r>
            <a:r>
              <a:rPr lang="en-IN" sz="2000" kern="1200" dirty="0">
                <a:solidFill>
                  <a:schemeClr val="bg1">
                    <a:alpha val="70000"/>
                  </a:schemeClr>
                </a:solidFill>
                <a:latin typeface="+mn-lt"/>
                <a:ea typeface="+mn-ea"/>
                <a:cs typeface="+mn-cs"/>
              </a:rPr>
              <a:t>It is the no. of events happening per second.</a:t>
            </a:r>
          </a:p>
          <a:p>
            <a:pPr marL="800100" lvl="1" indent="-342900" algn="l">
              <a:buFont typeface="+mj-lt"/>
              <a:buAutoNum type="arabicPeriod"/>
            </a:pPr>
            <a:r>
              <a:rPr lang="en-IN" sz="2000" b="1" kern="1200" dirty="0">
                <a:solidFill>
                  <a:schemeClr val="bg1">
                    <a:alpha val="70000"/>
                  </a:schemeClr>
                </a:solidFill>
                <a:latin typeface="+mn-lt"/>
                <a:ea typeface="+mn-ea"/>
                <a:cs typeface="+mn-cs"/>
              </a:rPr>
              <a:t>Percentage share of each language: </a:t>
            </a:r>
            <a:r>
              <a:rPr lang="en-IN" sz="2000" kern="1200" dirty="0">
                <a:solidFill>
                  <a:schemeClr val="bg1">
                    <a:alpha val="70000"/>
                  </a:schemeClr>
                </a:solidFill>
                <a:latin typeface="+mn-lt"/>
                <a:ea typeface="+mn-ea"/>
                <a:cs typeface="+mn-cs"/>
              </a:rPr>
              <a:t>Share of each language for different contents.</a:t>
            </a:r>
          </a:p>
        </p:txBody>
      </p:sp>
    </p:spTree>
    <p:extLst>
      <p:ext uri="{BB962C8B-B14F-4D97-AF65-F5344CB8AC3E}">
        <p14:creationId xmlns:p14="http://schemas.microsoft.com/office/powerpoint/2010/main" val="153858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ject Description 2">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4768853-744F-FE44-9A94-2CD6B25DE5E1}"/>
              </a:ext>
            </a:extLst>
          </p:cNvPr>
          <p:cNvSpPr txBox="1"/>
          <p:nvPr userDrawn="1"/>
        </p:nvSpPr>
        <p:spPr>
          <a:xfrm>
            <a:off x="1513242" y="1351507"/>
            <a:ext cx="9165515"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1" kern="1200" baseline="0" dirty="0">
                <a:solidFill>
                  <a:schemeClr val="bg1">
                    <a:alpha val="70000"/>
                  </a:schemeClr>
                </a:solidFill>
                <a:latin typeface="+mn-lt"/>
                <a:ea typeface="+mn-ea"/>
                <a:cs typeface="+mn-cs"/>
              </a:rPr>
              <a:t>        </a:t>
            </a:r>
            <a:r>
              <a:rPr lang="en-IN" sz="2000" b="1" kern="1200" dirty="0">
                <a:solidFill>
                  <a:schemeClr val="bg1">
                    <a:alpha val="70000"/>
                  </a:schemeClr>
                </a:solidFill>
                <a:latin typeface="+mn-lt"/>
                <a:ea typeface="+mn-ea"/>
                <a:cs typeface="+mn-cs"/>
              </a:rPr>
              <a:t>4. Duplicate rows: </a:t>
            </a:r>
            <a:r>
              <a:rPr lang="en-IN" sz="2000" kern="1200" dirty="0">
                <a:solidFill>
                  <a:schemeClr val="bg1">
                    <a:alpha val="70000"/>
                  </a:schemeClr>
                </a:solidFill>
                <a:latin typeface="+mn-lt"/>
                <a:ea typeface="+mn-ea"/>
                <a:cs typeface="+mn-cs"/>
              </a:rPr>
              <a:t>Rows that have the same value present in them.</a:t>
            </a:r>
          </a:p>
          <a:p>
            <a:pPr marL="0" indent="0" algn="l">
              <a:buFont typeface="Arial" panose="020B0604020202020204" pitchFamily="34" charset="0"/>
              <a:buNone/>
            </a:pPr>
            <a:endParaRPr lang="en-US" sz="2400" b="1" kern="1200" spc="300" dirty="0">
              <a:solidFill>
                <a:schemeClr val="bg1">
                  <a:alpha val="70000"/>
                </a:schemeClr>
              </a:solidFill>
              <a:latin typeface="+mn-lt"/>
              <a:ea typeface="+mn-ea"/>
              <a:cs typeface="+mn-cs"/>
            </a:endParaRPr>
          </a:p>
          <a:p>
            <a:pPr marL="0" indent="0" algn="l">
              <a:buFont typeface="Arial" panose="020B0604020202020204" pitchFamily="34" charset="0"/>
              <a:buNone/>
            </a:pPr>
            <a:r>
              <a:rPr lang="en-US" sz="2400" b="1" kern="1200" spc="300" dirty="0">
                <a:solidFill>
                  <a:schemeClr val="bg1">
                    <a:alpha val="70000"/>
                  </a:schemeClr>
                </a:solidFill>
                <a:latin typeface="+mn-lt"/>
                <a:ea typeface="+mn-ea"/>
                <a:cs typeface="+mn-cs"/>
              </a:rPr>
              <a:t>B. INVESTIGATING METRIC SPIKE</a:t>
            </a:r>
          </a:p>
          <a:p>
            <a:pPr marL="800100" lvl="1" indent="-342900" algn="l">
              <a:buFont typeface="+mj-lt"/>
              <a:buAutoNum type="arabicPeriod"/>
            </a:pPr>
            <a:r>
              <a:rPr lang="en-IN" sz="2000" b="1" kern="1200" dirty="0">
                <a:solidFill>
                  <a:schemeClr val="bg1">
                    <a:alpha val="70000"/>
                  </a:schemeClr>
                </a:solidFill>
                <a:latin typeface="+mn-lt"/>
                <a:ea typeface="+mn-ea"/>
                <a:cs typeface="+mn-cs"/>
              </a:rPr>
              <a:t>User Engagement: </a:t>
            </a:r>
            <a:r>
              <a:rPr lang="en-IN" sz="2000" kern="1200" dirty="0">
                <a:solidFill>
                  <a:schemeClr val="bg1">
                    <a:alpha val="70000"/>
                  </a:schemeClr>
                </a:solidFill>
                <a:latin typeface="+mn-lt"/>
                <a:ea typeface="+mn-ea"/>
                <a:cs typeface="+mn-cs"/>
              </a:rPr>
              <a:t>To measure the activeness of a user. Measuring if the user finds quality in a product/service.</a:t>
            </a:r>
          </a:p>
          <a:p>
            <a:pPr marL="800100" lvl="1" indent="-342900" algn="l">
              <a:buFont typeface="+mj-lt"/>
              <a:buAutoNum type="arabicPeriod"/>
            </a:pPr>
            <a:r>
              <a:rPr lang="en-IN" sz="2000" b="1" kern="1200" dirty="0">
                <a:solidFill>
                  <a:schemeClr val="bg1">
                    <a:alpha val="70000"/>
                  </a:schemeClr>
                </a:solidFill>
                <a:latin typeface="+mn-lt"/>
                <a:ea typeface="+mn-ea"/>
                <a:cs typeface="+mn-cs"/>
              </a:rPr>
              <a:t>User Growth: </a:t>
            </a:r>
            <a:r>
              <a:rPr lang="en-IN" sz="2000" b="0" kern="1200" dirty="0">
                <a:solidFill>
                  <a:schemeClr val="bg1">
                    <a:alpha val="70000"/>
                  </a:schemeClr>
                </a:solidFill>
                <a:latin typeface="+mn-lt"/>
                <a:ea typeface="+mn-ea"/>
                <a:cs typeface="+mn-cs"/>
              </a:rPr>
              <a:t>Amount of users growing over time for a product.</a:t>
            </a:r>
          </a:p>
          <a:p>
            <a:pPr marL="800100" lvl="1" indent="-342900" algn="l">
              <a:buFont typeface="+mj-lt"/>
              <a:buAutoNum type="arabicPeriod"/>
            </a:pPr>
            <a:r>
              <a:rPr lang="en-IN" sz="2000" b="1" kern="1200" dirty="0">
                <a:solidFill>
                  <a:schemeClr val="bg1">
                    <a:alpha val="70000"/>
                  </a:schemeClr>
                </a:solidFill>
                <a:latin typeface="+mn-lt"/>
                <a:ea typeface="+mn-ea"/>
                <a:cs typeface="+mn-cs"/>
              </a:rPr>
              <a:t>Weekly Retention: </a:t>
            </a:r>
            <a:r>
              <a:rPr lang="en-IN" sz="2000" b="0" kern="1200" dirty="0">
                <a:solidFill>
                  <a:schemeClr val="bg1">
                    <a:alpha val="70000"/>
                  </a:schemeClr>
                </a:solidFill>
                <a:latin typeface="+mn-lt"/>
                <a:ea typeface="+mn-ea"/>
                <a:cs typeface="+mn-cs"/>
              </a:rPr>
              <a:t>Users getting retained weekly after signing-up for a product.</a:t>
            </a:r>
          </a:p>
          <a:p>
            <a:pPr marL="800100" lvl="1" indent="-342900" algn="l">
              <a:buFont typeface="+mj-lt"/>
              <a:buAutoNum type="arabicPeriod"/>
            </a:pPr>
            <a:r>
              <a:rPr lang="en-IN" sz="2000" b="1" kern="1200" dirty="0">
                <a:solidFill>
                  <a:schemeClr val="bg1">
                    <a:alpha val="70000"/>
                  </a:schemeClr>
                </a:solidFill>
                <a:latin typeface="+mn-lt"/>
                <a:ea typeface="+mn-ea"/>
                <a:cs typeface="+mn-cs"/>
              </a:rPr>
              <a:t>Weekly Engagement: </a:t>
            </a:r>
            <a:r>
              <a:rPr lang="en-IN" sz="2000" b="0" kern="1200" dirty="0">
                <a:solidFill>
                  <a:schemeClr val="bg1">
                    <a:alpha val="70000"/>
                  </a:schemeClr>
                </a:solidFill>
                <a:latin typeface="+mn-lt"/>
                <a:ea typeface="+mn-ea"/>
                <a:cs typeface="+mn-cs"/>
              </a:rPr>
              <a:t>To measure the activeness of a user. Measuring if the user finds quality in a product/service weekly.</a:t>
            </a:r>
          </a:p>
          <a:p>
            <a:pPr marL="800100" lvl="1" indent="-342900" algn="l">
              <a:buFont typeface="+mj-lt"/>
              <a:buAutoNum type="arabicPeriod"/>
            </a:pPr>
            <a:r>
              <a:rPr lang="en-IN" sz="2000" b="1" kern="1200" dirty="0">
                <a:solidFill>
                  <a:schemeClr val="bg1">
                    <a:alpha val="70000"/>
                  </a:schemeClr>
                </a:solidFill>
                <a:latin typeface="+mn-lt"/>
                <a:ea typeface="+mn-ea"/>
                <a:cs typeface="+mn-cs"/>
              </a:rPr>
              <a:t>Email Engagement: </a:t>
            </a:r>
            <a:r>
              <a:rPr lang="en-IN" sz="2000" b="0" kern="1200" dirty="0">
                <a:solidFill>
                  <a:schemeClr val="bg1">
                    <a:alpha val="70000"/>
                  </a:schemeClr>
                </a:solidFill>
                <a:latin typeface="+mn-lt"/>
                <a:ea typeface="+mn-ea"/>
                <a:cs typeface="+mn-cs"/>
              </a:rPr>
              <a:t>Users engaging with the email service.</a:t>
            </a:r>
          </a:p>
        </p:txBody>
      </p:sp>
    </p:spTree>
    <p:extLst>
      <p:ext uri="{BB962C8B-B14F-4D97-AF65-F5344CB8AC3E}">
        <p14:creationId xmlns:p14="http://schemas.microsoft.com/office/powerpoint/2010/main" val="236131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ob Data">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JOB</a:t>
            </a:r>
            <a:r>
              <a:rPr lang="en-US" sz="4000" b="1" baseline="0" dirty="0">
                <a:solidFill>
                  <a:schemeClr val="bg1">
                    <a:alpha val="72000"/>
                  </a:schemeClr>
                </a:solidFill>
                <a:latin typeface="Lucida Handwriting" panose="03010101010101010101" pitchFamily="66" charset="77"/>
              </a:rPr>
              <a:t> DATA</a:t>
            </a:r>
            <a:endParaRPr lang="en-US" sz="4000" b="1" dirty="0">
              <a:solidFill>
                <a:schemeClr val="bg1">
                  <a:alpha val="72000"/>
                </a:schemeClr>
              </a:solidFill>
              <a:latin typeface="Lucida Handwriting" panose="03010101010101010101" pitchFamily="66" charset="77"/>
            </a:endParaRPr>
          </a:p>
        </p:txBody>
      </p:sp>
    </p:spTree>
    <p:extLst>
      <p:ext uri="{BB962C8B-B14F-4D97-AF65-F5344CB8AC3E}">
        <p14:creationId xmlns:p14="http://schemas.microsoft.com/office/powerpoint/2010/main" val="112007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265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vestor Metric Spike">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969818"/>
            <a:ext cx="10474037" cy="707886"/>
          </a:xfrm>
          <a:prstGeom prst="rect">
            <a:avLst/>
          </a:prstGeom>
          <a:noFill/>
        </p:spPr>
        <p:txBody>
          <a:bodyPr wrap="square" rtlCol="0">
            <a:spAutoFit/>
          </a:bodyPr>
          <a:lstStyle/>
          <a:p>
            <a:pPr algn="ctr"/>
            <a:r>
              <a:rPr lang="en-US" sz="4000" b="1" dirty="0">
                <a:solidFill>
                  <a:schemeClr val="bg1">
                    <a:alpha val="72000"/>
                  </a:schemeClr>
                </a:solidFill>
                <a:latin typeface="Lucida Handwriting" panose="03010101010101010101" pitchFamily="66" charset="77"/>
              </a:rPr>
              <a:t>INVESTOR</a:t>
            </a:r>
            <a:r>
              <a:rPr lang="en-US" sz="4000" b="1" baseline="0" dirty="0">
                <a:solidFill>
                  <a:schemeClr val="bg1">
                    <a:alpha val="72000"/>
                  </a:schemeClr>
                </a:solidFill>
                <a:latin typeface="Lucida Handwriting" panose="03010101010101010101" pitchFamily="66" charset="77"/>
              </a:rPr>
              <a:t> METRIC SPIKE</a:t>
            </a:r>
            <a:endParaRPr lang="en-US" sz="4000" b="1" dirty="0">
              <a:solidFill>
                <a:schemeClr val="bg1">
                  <a:alpha val="72000"/>
                </a:schemeClr>
              </a:solidFill>
              <a:latin typeface="Lucida Handwriting" panose="03010101010101010101" pitchFamily="66" charset="77"/>
            </a:endParaRPr>
          </a:p>
        </p:txBody>
      </p:sp>
    </p:spTree>
    <p:extLst>
      <p:ext uri="{BB962C8B-B14F-4D97-AF65-F5344CB8AC3E}">
        <p14:creationId xmlns:p14="http://schemas.microsoft.com/office/powerpoint/2010/main" val="347065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roach">
    <p:bg>
      <p:bgPr>
        <a:gradFill>
          <a:gsLst>
            <a:gs pos="0">
              <a:srgbClr val="00B0F0"/>
            </a:gs>
            <a:gs pos="100000">
              <a:srgbClr val="D883FF"/>
            </a:gs>
          </a:gsLst>
          <a:lin ang="2700000" scaled="0"/>
        </a:gradFill>
        <a:effectLst/>
      </p:bgPr>
    </p:bg>
    <p:spTree>
      <p:nvGrpSpPr>
        <p:cNvPr id="1" name=""/>
        <p:cNvGrpSpPr/>
        <p:nvPr/>
      </p:nvGrpSpPr>
      <p:grpSpPr>
        <a:xfrm>
          <a:off x="0" y="0"/>
          <a:ext cx="0" cy="0"/>
          <a:chOff x="0" y="0"/>
          <a:chExt cx="0" cy="0"/>
        </a:xfrm>
      </p:grpSpPr>
      <p:sp>
        <p:nvSpPr>
          <p:cNvPr id="15" name="Glass_01">
            <a:extLst>
              <a:ext uri="{FF2B5EF4-FFF2-40B4-BE49-F238E27FC236}">
                <a16:creationId xmlns:a16="http://schemas.microsoft.com/office/drawing/2014/main" id="{CD78656E-D325-76ED-C785-7A730E459BEC}"/>
              </a:ext>
            </a:extLst>
          </p:cNvPr>
          <p:cNvSpPr/>
          <p:nvPr userDrawn="1"/>
        </p:nvSpPr>
        <p:spPr>
          <a:xfrm>
            <a:off x="858982" y="755072"/>
            <a:ext cx="10474037" cy="5347855"/>
          </a:xfrm>
          <a:prstGeom prst="roundRect">
            <a:avLst>
              <a:gd name="adj" fmla="val 7112"/>
            </a:avLst>
          </a:prstGeom>
          <a:gradFill>
            <a:gsLst>
              <a:gs pos="0">
                <a:srgbClr val="40AEF4"/>
              </a:gs>
              <a:gs pos="100000">
                <a:srgbClr val="CD94FF"/>
              </a:gs>
            </a:gsLst>
            <a:lin ang="2700000" scaled="0"/>
          </a:gradFill>
          <a:ln>
            <a:noFill/>
          </a:ln>
          <a:effectLst>
            <a:outerShdw blurRad="508000" dist="444500" dir="2700000" algn="tl" rotWithShape="0">
              <a:srgbClr val="9437FF">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lass_00">
            <a:extLst>
              <a:ext uri="{FF2B5EF4-FFF2-40B4-BE49-F238E27FC236}">
                <a16:creationId xmlns:a16="http://schemas.microsoft.com/office/drawing/2014/main" id="{E72026BB-B7F3-5BB6-2B42-6964140568C7}"/>
              </a:ext>
            </a:extLst>
          </p:cNvPr>
          <p:cNvSpPr/>
          <p:nvPr userDrawn="1"/>
        </p:nvSpPr>
        <p:spPr>
          <a:xfrm>
            <a:off x="858981" y="755071"/>
            <a:ext cx="10474038" cy="5347856"/>
          </a:xfrm>
          <a:prstGeom prst="roundRect">
            <a:avLst>
              <a:gd name="adj" fmla="val 7112"/>
            </a:avLst>
          </a:prstGeom>
          <a:gradFill>
            <a:gsLst>
              <a:gs pos="0">
                <a:schemeClr val="bg2">
                  <a:alpha val="22000"/>
                </a:schemeClr>
              </a:gs>
              <a:gs pos="100000">
                <a:schemeClr val="bg2">
                  <a:alpha val="20000"/>
                </a:schemeClr>
              </a:gs>
            </a:gsLst>
            <a:lin ang="2700000" scaled="0"/>
          </a:gradFill>
          <a:ln>
            <a:gradFill>
              <a:gsLst>
                <a:gs pos="0">
                  <a:schemeClr val="bg2">
                    <a:alpha val="13000"/>
                  </a:schemeClr>
                </a:gs>
                <a:gs pos="100000">
                  <a:schemeClr val="bg2">
                    <a:alpha val="1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2BFA868-B2BA-BD20-52A2-C24B4B61F805}"/>
              </a:ext>
            </a:extLst>
          </p:cNvPr>
          <p:cNvSpPr txBox="1"/>
          <p:nvPr userDrawn="1"/>
        </p:nvSpPr>
        <p:spPr>
          <a:xfrm>
            <a:off x="858980" y="1163456"/>
            <a:ext cx="10474037" cy="707886"/>
          </a:xfrm>
          <a:prstGeom prst="rect">
            <a:avLst/>
          </a:prstGeom>
          <a:noFill/>
        </p:spPr>
        <p:txBody>
          <a:bodyPr wrap="square" rtlCol="0">
            <a:spAutoFit/>
          </a:bodyPr>
          <a:lstStyle/>
          <a:p>
            <a:pPr algn="ctr"/>
            <a:r>
              <a:rPr lang="en-US" sz="4000" b="1" dirty="0">
                <a:solidFill>
                  <a:schemeClr val="bg1">
                    <a:alpha val="72000"/>
                  </a:schemeClr>
                </a:solidFill>
                <a:latin typeface="Segoe Print" panose="02000800000000000000" pitchFamily="2" charset="0"/>
              </a:rPr>
              <a:t>APPROACH</a:t>
            </a:r>
          </a:p>
        </p:txBody>
      </p:sp>
      <p:sp>
        <p:nvSpPr>
          <p:cNvPr id="3" name="TextBox 2">
            <a:extLst>
              <a:ext uri="{FF2B5EF4-FFF2-40B4-BE49-F238E27FC236}">
                <a16:creationId xmlns:a16="http://schemas.microsoft.com/office/drawing/2014/main" id="{138CB88D-ECB6-C027-430C-1BCFAFC3F393}"/>
              </a:ext>
            </a:extLst>
          </p:cNvPr>
          <p:cNvSpPr txBox="1"/>
          <p:nvPr userDrawn="1"/>
        </p:nvSpPr>
        <p:spPr>
          <a:xfrm>
            <a:off x="1290914" y="1997838"/>
            <a:ext cx="9610167"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bg1">
                    <a:alpha val="70000"/>
                  </a:schemeClr>
                </a:solidFill>
                <a:effectLst/>
                <a:latin typeface="+mn-lt"/>
                <a:ea typeface="+mn-ea"/>
                <a:cs typeface="+mn-cs"/>
              </a:rPr>
              <a:t>The project was approached by using SQL to extract insights from the data and PowerPoint to produce a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i="0" kern="1200" dirty="0">
              <a:solidFill>
                <a:schemeClr val="bg1">
                  <a:alpha val="70000"/>
                </a:schemeClr>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SQL was used to query the data from various tables, such as users, events, email</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events, job</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data.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PowerPoint was used to create slides that include visualizations, such as charts</a:t>
            </a:r>
            <a:r>
              <a:rPr lang="en-IN" sz="2000" b="0" i="0" kern="1200" baseline="0" dirty="0">
                <a:solidFill>
                  <a:schemeClr val="bg1">
                    <a:alpha val="70000"/>
                  </a:schemeClr>
                </a:solidFill>
                <a:effectLst/>
                <a:latin typeface="+mn-lt"/>
                <a:ea typeface="+mn-ea"/>
                <a:cs typeface="+mn-cs"/>
              </a:rPr>
              <a:t> and</a:t>
            </a:r>
            <a:r>
              <a:rPr lang="en-IN" sz="2000" b="0" i="0" kern="1200" dirty="0">
                <a:solidFill>
                  <a:schemeClr val="bg1">
                    <a:alpha val="70000"/>
                  </a:schemeClr>
                </a:solidFill>
                <a:effectLst/>
                <a:latin typeface="+mn-lt"/>
                <a:ea typeface="+mn-ea"/>
                <a:cs typeface="+mn-cs"/>
              </a:rPr>
              <a:t> graphs to illustrate the data and insights.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0" i="0" kern="1200" dirty="0">
                <a:solidFill>
                  <a:schemeClr val="bg1">
                    <a:alpha val="70000"/>
                  </a:schemeClr>
                </a:solidFill>
                <a:effectLst/>
                <a:latin typeface="+mn-lt"/>
                <a:ea typeface="+mn-ea"/>
                <a:cs typeface="+mn-cs"/>
              </a:rPr>
              <a:t>PowerPoint was also used to create slides that include text, bullet points, and headings to explain the approach,</a:t>
            </a:r>
            <a:r>
              <a:rPr lang="en-IN" sz="2000" b="0" i="0" kern="1200" baseline="0" dirty="0">
                <a:solidFill>
                  <a:schemeClr val="bg1">
                    <a:alpha val="70000"/>
                  </a:schemeClr>
                </a:solidFill>
                <a:effectLst/>
                <a:latin typeface="+mn-lt"/>
                <a:ea typeface="+mn-ea"/>
                <a:cs typeface="+mn-cs"/>
              </a:rPr>
              <a:t> insights, tech-stack and</a:t>
            </a:r>
            <a:r>
              <a:rPr lang="en-IN" sz="2000" b="0" i="0" kern="1200" dirty="0">
                <a:solidFill>
                  <a:schemeClr val="bg1">
                    <a:alpha val="70000"/>
                  </a:schemeClr>
                </a:solidFill>
                <a:effectLst/>
                <a:latin typeface="+mn-lt"/>
                <a:ea typeface="+mn-ea"/>
                <a:cs typeface="+mn-cs"/>
              </a:rPr>
              <a:t> results</a:t>
            </a:r>
            <a:r>
              <a:rPr lang="en-IN" sz="2000" b="0" i="0" kern="1200" baseline="0" dirty="0">
                <a:solidFill>
                  <a:schemeClr val="bg1">
                    <a:alpha val="70000"/>
                  </a:schemeClr>
                </a:solidFill>
                <a:effectLst/>
                <a:latin typeface="+mn-lt"/>
                <a:ea typeface="+mn-ea"/>
                <a:cs typeface="+mn-cs"/>
              </a:rPr>
              <a:t> </a:t>
            </a:r>
            <a:r>
              <a:rPr lang="en-IN" sz="2000" b="0" i="0" kern="1200" dirty="0">
                <a:solidFill>
                  <a:schemeClr val="bg1">
                    <a:alpha val="70000"/>
                  </a:schemeClr>
                </a:solidFill>
                <a:effectLst/>
                <a:latin typeface="+mn-lt"/>
                <a:ea typeface="+mn-ea"/>
                <a:cs typeface="+mn-cs"/>
              </a:rPr>
              <a:t>of the project.</a:t>
            </a:r>
          </a:p>
        </p:txBody>
      </p:sp>
    </p:spTree>
    <p:extLst>
      <p:ext uri="{BB962C8B-B14F-4D97-AF65-F5344CB8AC3E}">
        <p14:creationId xmlns:p14="http://schemas.microsoft.com/office/powerpoint/2010/main" val="82754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repeatCount="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1000"/>
                                        <p:tgtEl>
                                          <p:spTgt spid="17"/>
                                        </p:tgtEl>
                                      </p:cBhvr>
                                    </p:animEffect>
                                  </p:childTnLst>
                                </p:cTn>
                              </p:par>
                              <p:par>
                                <p:cTn id="8" presetID="5" presetClass="entr" presetSubtype="10" repeatCount="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87138-D97E-0FC3-DFB6-D96F29B0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C1D63D-3CDC-D901-D80B-2673DD6B7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A6E40B-3612-94F1-F459-1945A02B4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A9D1A-237B-9740-86FC-0FBDDC7C0DC4}" type="datetimeFigureOut">
              <a:rPr lang="en-US" smtClean="0"/>
              <a:t>5/30/23</a:t>
            </a:fld>
            <a:endParaRPr lang="en-US"/>
          </a:p>
        </p:txBody>
      </p:sp>
      <p:sp>
        <p:nvSpPr>
          <p:cNvPr id="5" name="Footer Placeholder 4">
            <a:extLst>
              <a:ext uri="{FF2B5EF4-FFF2-40B4-BE49-F238E27FC236}">
                <a16:creationId xmlns:a16="http://schemas.microsoft.com/office/drawing/2014/main" id="{73D3F31B-E138-FEFA-8337-855F99C73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C01F2C-955C-5C7A-50F3-861B91835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49283-2D2D-8243-B4E8-89BDD95E2FFB}" type="slidenum">
              <a:rPr lang="en-US" smtClean="0"/>
              <a:t>‹#›</a:t>
            </a:fld>
            <a:endParaRPr lang="en-US"/>
          </a:p>
        </p:txBody>
      </p:sp>
    </p:spTree>
    <p:extLst>
      <p:ext uri="{BB962C8B-B14F-4D97-AF65-F5344CB8AC3E}">
        <p14:creationId xmlns:p14="http://schemas.microsoft.com/office/powerpoint/2010/main" val="213163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60" r:id="rId5"/>
    <p:sldLayoutId id="2147483657" r:id="rId6"/>
    <p:sldLayoutId id="2147483659" r:id="rId7"/>
    <p:sldLayoutId id="2147483658" r:id="rId8"/>
    <p:sldLayoutId id="2147483652" r:id="rId9"/>
    <p:sldLayoutId id="2147483653" r:id="rId10"/>
    <p:sldLayoutId id="2147483654" r:id="rId11"/>
    <p:sldLayoutId id="21474836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95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43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02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6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36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71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24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18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795BE6-9135-A969-52D8-496EB65BC481}"/>
              </a:ext>
            </a:extLst>
          </p:cNvPr>
          <p:cNvGraphicFramePr>
            <a:graphicFrameLocks/>
          </p:cNvGraphicFramePr>
          <p:nvPr>
            <p:extLst>
              <p:ext uri="{D42A27DB-BD31-4B8C-83A1-F6EECF244321}">
                <p14:modId xmlns:p14="http://schemas.microsoft.com/office/powerpoint/2010/main" val="4071718948"/>
              </p:ext>
            </p:extLst>
          </p:nvPr>
        </p:nvGraphicFramePr>
        <p:xfrm>
          <a:off x="1332272" y="206477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1662491-90BF-C357-3D55-B6425C5DB338}"/>
              </a:ext>
            </a:extLst>
          </p:cNvPr>
          <p:cNvGraphicFramePr>
            <a:graphicFrameLocks/>
          </p:cNvGraphicFramePr>
          <p:nvPr>
            <p:extLst>
              <p:ext uri="{D42A27DB-BD31-4B8C-83A1-F6EECF244321}">
                <p14:modId xmlns:p14="http://schemas.microsoft.com/office/powerpoint/2010/main" val="2350309332"/>
              </p:ext>
            </p:extLst>
          </p:nvPr>
        </p:nvGraphicFramePr>
        <p:xfrm>
          <a:off x="6287729"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2648CE3-818C-7103-F060-DA8493298AA7}"/>
              </a:ext>
            </a:extLst>
          </p:cNvPr>
          <p:cNvSpPr txBox="1"/>
          <p:nvPr/>
        </p:nvSpPr>
        <p:spPr>
          <a:xfrm>
            <a:off x="1332272" y="4932219"/>
            <a:ext cx="9527457" cy="954107"/>
          </a:xfrm>
          <a:prstGeom prst="rect">
            <a:avLst/>
          </a:prstGeom>
          <a:noFill/>
        </p:spPr>
        <p:txBody>
          <a:bodyPr wrap="square" rtlCol="0">
            <a:spAutoFit/>
          </a:bodyPr>
          <a:lstStyle/>
          <a:p>
            <a:r>
              <a:rPr lang="en-IN" sz="1400" dirty="0">
                <a:solidFill>
                  <a:schemeClr val="bg1">
                    <a:alpha val="70000"/>
                  </a:schemeClr>
                </a:solidFill>
              </a:rPr>
              <a:t>I preferred the throughput, 7-day rolling metric over a daily metric because it can smooth out the fluctuations and outliers that may occur in the case of single day. Also a 7-day rolling metric can capture the trends and patterns over a longer time span and reduce the noise in the data. However, a daily metric may be more useful if we want to monitor the immediate performance or identify specific issues that may affect the throughput on a given day.</a:t>
            </a:r>
          </a:p>
        </p:txBody>
      </p:sp>
    </p:spTree>
    <p:extLst>
      <p:ext uri="{BB962C8B-B14F-4D97-AF65-F5344CB8AC3E}">
        <p14:creationId xmlns:p14="http://schemas.microsoft.com/office/powerpoint/2010/main" val="49724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4204482-CB5D-74E2-C959-54496390CD99}"/>
              </a:ext>
            </a:extLst>
          </p:cNvPr>
          <p:cNvGraphicFramePr>
            <a:graphicFrameLocks/>
          </p:cNvGraphicFramePr>
          <p:nvPr>
            <p:extLst>
              <p:ext uri="{D42A27DB-BD31-4B8C-83A1-F6EECF244321}">
                <p14:modId xmlns:p14="http://schemas.microsoft.com/office/powerpoint/2010/main" val="4197779866"/>
              </p:ext>
            </p:extLst>
          </p:nvPr>
        </p:nvGraphicFramePr>
        <p:xfrm>
          <a:off x="1302329" y="1475509"/>
          <a:ext cx="5015343" cy="390698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8EEFC45-25C6-2B8E-CFD3-9D07E3512701}"/>
              </a:ext>
            </a:extLst>
          </p:cNvPr>
          <p:cNvSpPr txBox="1"/>
          <p:nvPr/>
        </p:nvSpPr>
        <p:spPr>
          <a:xfrm>
            <a:off x="6317672" y="1475509"/>
            <a:ext cx="4571999" cy="1015663"/>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2000" dirty="0">
                <a:solidFill>
                  <a:schemeClr val="bg1">
                    <a:alpha val="70000"/>
                  </a:schemeClr>
                </a:solidFill>
              </a:rPr>
              <a:t>4. DUPLICATE ROWS</a:t>
            </a:r>
          </a:p>
          <a:p>
            <a:pPr algn="ctr" rtl="0">
              <a:defRPr sz="1800" b="1" i="0" u="none" strike="noStrike" kern="1200" baseline="0">
                <a:solidFill>
                  <a:prstClr val="white">
                    <a:alpha val="70000"/>
                  </a:prstClr>
                </a:solidFill>
                <a:latin typeface="+mn-lt"/>
                <a:ea typeface="+mn-ea"/>
                <a:cs typeface="+mn-cs"/>
              </a:defRPr>
            </a:pPr>
            <a:endParaRPr lang="en-US" sz="2000" dirty="0">
              <a:solidFill>
                <a:schemeClr val="bg1">
                  <a:alpha val="70000"/>
                </a:schemeClr>
              </a:solidFill>
            </a:endParaRPr>
          </a:p>
          <a:p>
            <a:pPr algn="ctr" rtl="0">
              <a:defRPr sz="1800" b="1" i="0" u="none" strike="noStrike" kern="1200" baseline="0">
                <a:solidFill>
                  <a:prstClr val="white">
                    <a:alpha val="70000"/>
                  </a:prstClr>
                </a:solidFill>
                <a:latin typeface="+mn-lt"/>
                <a:ea typeface="+mn-ea"/>
                <a:cs typeface="+mn-cs"/>
              </a:defRPr>
            </a:pPr>
            <a:r>
              <a:rPr lang="en-US" dirty="0">
                <a:solidFill>
                  <a:schemeClr val="bg1">
                    <a:alpha val="70000"/>
                  </a:schemeClr>
                </a:solidFill>
              </a:rPr>
              <a:t>No duplicate rows were found</a:t>
            </a:r>
          </a:p>
        </p:txBody>
      </p:sp>
    </p:spTree>
    <p:extLst>
      <p:ext uri="{BB962C8B-B14F-4D97-AF65-F5344CB8AC3E}">
        <p14:creationId xmlns:p14="http://schemas.microsoft.com/office/powerpoint/2010/main" val="408373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32E95-4184-7F3B-4674-1A6886691D09}"/>
              </a:ext>
            </a:extLst>
          </p:cNvPr>
          <p:cNvSpPr txBox="1"/>
          <p:nvPr/>
        </p:nvSpPr>
        <p:spPr>
          <a:xfrm>
            <a:off x="1316181" y="1828800"/>
            <a:ext cx="2784763" cy="2215991"/>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2000" dirty="0">
                <a:solidFill>
                  <a:schemeClr val="bg1">
                    <a:alpha val="70000"/>
                  </a:schemeClr>
                </a:solidFill>
              </a:rPr>
              <a:t>1. USER ENGAGEMENT</a:t>
            </a:r>
          </a:p>
          <a:p>
            <a:pPr algn="ctr" rtl="0">
              <a:defRPr sz="1800" b="1" i="0" u="none" strike="noStrike" kern="1200" baseline="0">
                <a:solidFill>
                  <a:prstClr val="white">
                    <a:alpha val="70000"/>
                  </a:prstClr>
                </a:solidFill>
                <a:latin typeface="+mn-lt"/>
                <a:ea typeface="+mn-ea"/>
                <a:cs typeface="+mn-cs"/>
              </a:defRPr>
            </a:pPr>
            <a:endParaRPr lang="en-US" dirty="0">
              <a:solidFill>
                <a:schemeClr val="bg1">
                  <a:alpha val="70000"/>
                </a:schemeClr>
              </a:solidFill>
            </a:endParaRPr>
          </a:p>
          <a:p>
            <a:pPr algn="ctr" rtl="0">
              <a:defRPr sz="1800" b="1" i="0" u="none" strike="noStrike" kern="1200" baseline="0">
                <a:solidFill>
                  <a:prstClr val="white">
                    <a:alpha val="70000"/>
                  </a:prstClr>
                </a:solidFill>
                <a:latin typeface="+mn-lt"/>
                <a:ea typeface="+mn-ea"/>
                <a:cs typeface="+mn-cs"/>
              </a:defRPr>
            </a:pPr>
            <a:endParaRPr lang="en-US" sz="3000" dirty="0">
              <a:solidFill>
                <a:schemeClr val="bg1">
                  <a:alpha val="70000"/>
                </a:schemeClr>
              </a:solidFill>
            </a:endParaRPr>
          </a:p>
          <a:p>
            <a:pPr algn="ctr" rtl="0">
              <a:defRPr sz="1800" b="1" i="0" u="none" strike="noStrike" kern="1200" baseline="0">
                <a:solidFill>
                  <a:prstClr val="white">
                    <a:alpha val="70000"/>
                  </a:prstClr>
                </a:solidFill>
                <a:latin typeface="+mn-lt"/>
                <a:ea typeface="+mn-ea"/>
                <a:cs typeface="+mn-cs"/>
              </a:defRPr>
            </a:pPr>
            <a:endParaRPr lang="en-US" sz="3000" dirty="0">
              <a:solidFill>
                <a:schemeClr val="bg1">
                  <a:alpha val="70000"/>
                </a:schemeClr>
              </a:solidFill>
            </a:endParaRPr>
          </a:p>
          <a:p>
            <a:pPr algn="ctr" rtl="0">
              <a:defRPr sz="1800" b="1" i="0" u="none" strike="noStrike" kern="1200" baseline="0">
                <a:solidFill>
                  <a:prstClr val="white">
                    <a:alpha val="70000"/>
                  </a:prstClr>
                </a:solidFill>
                <a:latin typeface="+mn-lt"/>
                <a:ea typeface="+mn-ea"/>
                <a:cs typeface="+mn-cs"/>
              </a:defRPr>
            </a:pPr>
            <a:r>
              <a:rPr lang="en-US" sz="4000" dirty="0">
                <a:solidFill>
                  <a:schemeClr val="bg1">
                    <a:alpha val="70000"/>
                  </a:schemeClr>
                </a:solidFill>
              </a:rPr>
              <a:t>13.48</a:t>
            </a:r>
          </a:p>
        </p:txBody>
      </p:sp>
      <p:sp>
        <p:nvSpPr>
          <p:cNvPr id="4" name="TextBox 3">
            <a:extLst>
              <a:ext uri="{FF2B5EF4-FFF2-40B4-BE49-F238E27FC236}">
                <a16:creationId xmlns:a16="http://schemas.microsoft.com/office/drawing/2014/main" id="{2BDDBFA0-AD86-E6F8-C184-294A0D23CB37}"/>
              </a:ext>
            </a:extLst>
          </p:cNvPr>
          <p:cNvSpPr txBox="1"/>
          <p:nvPr/>
        </p:nvSpPr>
        <p:spPr>
          <a:xfrm>
            <a:off x="4502728" y="5368635"/>
            <a:ext cx="6373090" cy="307777"/>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1400" dirty="0">
                <a:solidFill>
                  <a:schemeClr val="bg1">
                    <a:alpha val="70000"/>
                  </a:schemeClr>
                </a:solidFill>
              </a:rPr>
              <a:t># of new users per week</a:t>
            </a:r>
          </a:p>
        </p:txBody>
      </p:sp>
      <p:graphicFrame>
        <p:nvGraphicFramePr>
          <p:cNvPr id="5" name="Chart 4">
            <a:extLst>
              <a:ext uri="{FF2B5EF4-FFF2-40B4-BE49-F238E27FC236}">
                <a16:creationId xmlns:a16="http://schemas.microsoft.com/office/drawing/2014/main" id="{6A63E88F-55A2-9B3F-A106-1D24766F7D53}"/>
              </a:ext>
            </a:extLst>
          </p:cNvPr>
          <p:cNvGraphicFramePr>
            <a:graphicFrameLocks/>
          </p:cNvGraphicFramePr>
          <p:nvPr>
            <p:extLst>
              <p:ext uri="{D42A27DB-BD31-4B8C-83A1-F6EECF244321}">
                <p14:modId xmlns:p14="http://schemas.microsoft.com/office/powerpoint/2010/main" val="734877299"/>
              </p:ext>
            </p:extLst>
          </p:nvPr>
        </p:nvGraphicFramePr>
        <p:xfrm>
          <a:off x="4502727" y="1828800"/>
          <a:ext cx="6373091" cy="325581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14137D9-3DB7-FA77-CBA5-D4D0CE26835A}"/>
              </a:ext>
            </a:extLst>
          </p:cNvPr>
          <p:cNvSpPr txBox="1"/>
          <p:nvPr/>
        </p:nvSpPr>
        <p:spPr>
          <a:xfrm>
            <a:off x="1316182" y="5281716"/>
            <a:ext cx="2784763" cy="307777"/>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1400" dirty="0">
                <a:solidFill>
                  <a:schemeClr val="bg1">
                    <a:alpha val="70000"/>
                  </a:schemeClr>
                </a:solidFill>
              </a:rPr>
              <a:t># of events per user per week</a:t>
            </a:r>
          </a:p>
        </p:txBody>
      </p:sp>
    </p:spTree>
    <p:extLst>
      <p:ext uri="{BB962C8B-B14F-4D97-AF65-F5344CB8AC3E}">
        <p14:creationId xmlns:p14="http://schemas.microsoft.com/office/powerpoint/2010/main" val="325184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ABBDA71-E06C-DF29-A401-240669847306}"/>
              </a:ext>
            </a:extLst>
          </p:cNvPr>
          <p:cNvGraphicFramePr>
            <a:graphicFrameLocks/>
          </p:cNvGraphicFramePr>
          <p:nvPr>
            <p:extLst>
              <p:ext uri="{D42A27DB-BD31-4B8C-83A1-F6EECF244321}">
                <p14:modId xmlns:p14="http://schemas.microsoft.com/office/powerpoint/2010/main" val="2160944287"/>
              </p:ext>
            </p:extLst>
          </p:nvPr>
        </p:nvGraphicFramePr>
        <p:xfrm>
          <a:off x="1399308" y="1279634"/>
          <a:ext cx="4696691" cy="35190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9CB43C0-7701-32A2-9716-8E12D623C581}"/>
              </a:ext>
            </a:extLst>
          </p:cNvPr>
          <p:cNvSpPr txBox="1"/>
          <p:nvPr/>
        </p:nvSpPr>
        <p:spPr>
          <a:xfrm>
            <a:off x="1399309" y="4935353"/>
            <a:ext cx="4696690" cy="523220"/>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1400" dirty="0">
                <a:solidFill>
                  <a:schemeClr val="bg1">
                    <a:alpha val="70000"/>
                  </a:schemeClr>
                </a:solidFill>
              </a:rPr>
              <a:t>percentage of users who logged in at least once in a week after signing up</a:t>
            </a:r>
          </a:p>
        </p:txBody>
      </p:sp>
      <p:graphicFrame>
        <p:nvGraphicFramePr>
          <p:cNvPr id="2" name="Chart 1">
            <a:extLst>
              <a:ext uri="{FF2B5EF4-FFF2-40B4-BE49-F238E27FC236}">
                <a16:creationId xmlns:a16="http://schemas.microsoft.com/office/drawing/2014/main" id="{CDABA1FC-9B82-8D92-CC07-4F12C12EBC8F}"/>
              </a:ext>
            </a:extLst>
          </p:cNvPr>
          <p:cNvGraphicFramePr>
            <a:graphicFrameLocks/>
          </p:cNvGraphicFramePr>
          <p:nvPr>
            <p:extLst>
              <p:ext uri="{D42A27DB-BD31-4B8C-83A1-F6EECF244321}">
                <p14:modId xmlns:p14="http://schemas.microsoft.com/office/powerpoint/2010/main" val="621677163"/>
              </p:ext>
            </p:extLst>
          </p:nvPr>
        </p:nvGraphicFramePr>
        <p:xfrm>
          <a:off x="6400799" y="1279634"/>
          <a:ext cx="4572000" cy="344476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9CBDBA6-D4EA-51F1-DF90-11934C7B49CD}"/>
              </a:ext>
            </a:extLst>
          </p:cNvPr>
          <p:cNvSpPr txBox="1"/>
          <p:nvPr/>
        </p:nvSpPr>
        <p:spPr>
          <a:xfrm>
            <a:off x="6276109" y="4935353"/>
            <a:ext cx="4696690" cy="738664"/>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1400" dirty="0">
                <a:solidFill>
                  <a:schemeClr val="bg1">
                    <a:alpha val="70000"/>
                  </a:schemeClr>
                </a:solidFill>
              </a:rPr>
              <a:t>email open rate per week, which is the percentage of users who opened an email out of the total number of users who received an email</a:t>
            </a:r>
          </a:p>
        </p:txBody>
      </p:sp>
    </p:spTree>
    <p:extLst>
      <p:ext uri="{BB962C8B-B14F-4D97-AF65-F5344CB8AC3E}">
        <p14:creationId xmlns:p14="http://schemas.microsoft.com/office/powerpoint/2010/main" val="16275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B43C0-7701-32A2-9716-8E12D623C581}"/>
              </a:ext>
            </a:extLst>
          </p:cNvPr>
          <p:cNvSpPr txBox="1"/>
          <p:nvPr/>
        </p:nvSpPr>
        <p:spPr>
          <a:xfrm>
            <a:off x="1399309" y="5412407"/>
            <a:ext cx="9432814" cy="307777"/>
          </a:xfrm>
          <a:prstGeom prst="rect">
            <a:avLst/>
          </a:prstGeom>
          <a:noFill/>
        </p:spPr>
        <p:txBody>
          <a:bodyPr wrap="square">
            <a:spAutoFit/>
          </a:bodyPr>
          <a:lstStyle/>
          <a:p>
            <a:pPr algn="ctr" rtl="0">
              <a:defRPr sz="1800" b="1" i="0" u="none" strike="noStrike" kern="1200" baseline="0">
                <a:solidFill>
                  <a:prstClr val="white">
                    <a:alpha val="70000"/>
                  </a:prstClr>
                </a:solidFill>
                <a:latin typeface="+mn-lt"/>
                <a:ea typeface="+mn-ea"/>
                <a:cs typeface="+mn-cs"/>
              </a:defRPr>
            </a:pPr>
            <a:r>
              <a:rPr lang="en-US" sz="1400" dirty="0">
                <a:solidFill>
                  <a:schemeClr val="bg1">
                    <a:alpha val="70000"/>
                  </a:schemeClr>
                </a:solidFill>
              </a:rPr>
              <a:t># of events per device per week of week 18, there are other weeks too, check the .csv file for more.</a:t>
            </a:r>
          </a:p>
        </p:txBody>
      </p:sp>
      <p:graphicFrame>
        <p:nvGraphicFramePr>
          <p:cNvPr id="6" name="Chart 5">
            <a:extLst>
              <a:ext uri="{FF2B5EF4-FFF2-40B4-BE49-F238E27FC236}">
                <a16:creationId xmlns:a16="http://schemas.microsoft.com/office/drawing/2014/main" id="{0E493FD2-1EFA-371F-5867-3F89FE15237E}"/>
              </a:ext>
            </a:extLst>
          </p:cNvPr>
          <p:cNvGraphicFramePr>
            <a:graphicFrameLocks/>
          </p:cNvGraphicFramePr>
          <p:nvPr>
            <p:extLst>
              <p:ext uri="{D42A27DB-BD31-4B8C-83A1-F6EECF244321}">
                <p14:modId xmlns:p14="http://schemas.microsoft.com/office/powerpoint/2010/main" val="2725600477"/>
              </p:ext>
            </p:extLst>
          </p:nvPr>
        </p:nvGraphicFramePr>
        <p:xfrm>
          <a:off x="1399309" y="1183983"/>
          <a:ext cx="9432814" cy="4119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114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215</Words>
  <Application>Microsoft Macintosh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Lucida Handwriting</vt:lpstr>
      <vt:lpstr>Segoe Print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Mondal</dc:creator>
  <cp:lastModifiedBy>Subrata Mondal</cp:lastModifiedBy>
  <cp:revision>10</cp:revision>
  <dcterms:created xsi:type="dcterms:W3CDTF">2023-05-13T07:03:09Z</dcterms:created>
  <dcterms:modified xsi:type="dcterms:W3CDTF">2023-05-30T10:14:59Z</dcterms:modified>
</cp:coreProperties>
</file>