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66" r:id="rId2"/>
  </p:sldMasterIdLst>
  <p:notesMasterIdLst>
    <p:notesMasterId r:id="rId24"/>
  </p:notesMasterIdLst>
  <p:handoutMasterIdLst>
    <p:handoutMasterId r:id="rId25"/>
  </p:handoutMasterIdLst>
  <p:sldIdLst>
    <p:sldId id="256" r:id="rId3"/>
    <p:sldId id="268" r:id="rId4"/>
    <p:sldId id="260" r:id="rId5"/>
    <p:sldId id="261" r:id="rId6"/>
    <p:sldId id="269" r:id="rId7"/>
    <p:sldId id="262" r:id="rId8"/>
    <p:sldId id="275" r:id="rId9"/>
    <p:sldId id="280" r:id="rId10"/>
    <p:sldId id="281" r:id="rId11"/>
    <p:sldId id="263" r:id="rId12"/>
    <p:sldId id="271" r:id="rId13"/>
    <p:sldId id="272" r:id="rId14"/>
    <p:sldId id="279" r:id="rId15"/>
    <p:sldId id="273" r:id="rId16"/>
    <p:sldId id="274" r:id="rId17"/>
    <p:sldId id="283" r:id="rId18"/>
    <p:sldId id="264" r:id="rId19"/>
    <p:sldId id="278" r:id="rId20"/>
    <p:sldId id="282" r:id="rId21"/>
    <p:sldId id="266" r:id="rId22"/>
    <p:sldId id="267" r:id="rId23"/>
  </p:sldIdLst>
  <p:sldSz cx="12188825" cy="6858000"/>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6"/>
    <a:srgbClr val="0000CC"/>
    <a:srgbClr val="E68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60" autoAdjust="0"/>
  </p:normalViewPr>
  <p:slideViewPr>
    <p:cSldViewPr>
      <p:cViewPr varScale="1">
        <p:scale>
          <a:sx n="76" d="100"/>
          <a:sy n="76" d="100"/>
        </p:scale>
        <p:origin x="917" y="-19"/>
      </p:cViewPr>
      <p:guideLst>
        <p:guide orient="horz" pos="2160"/>
        <p:guide pos="2880"/>
        <p:guide pos="3839"/>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AD625E-AF2E-6D0A-9F99-1CE2BB256A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259D5C7-6E79-9A47-DBC2-88CE8DFC9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A67EA-3C3D-43DE-82AF-DDC7B225D162}" type="datetimeFigureOut">
              <a:rPr lang="en-IN" smtClean="0"/>
              <a:t>05-03-2025</a:t>
            </a:fld>
            <a:endParaRPr lang="en-IN"/>
          </a:p>
        </p:txBody>
      </p:sp>
      <p:sp>
        <p:nvSpPr>
          <p:cNvPr id="4" name="Footer Placeholder 3">
            <a:extLst>
              <a:ext uri="{FF2B5EF4-FFF2-40B4-BE49-F238E27FC236}">
                <a16:creationId xmlns:a16="http://schemas.microsoft.com/office/drawing/2014/main" id="{6A113292-CEC8-9836-A768-DB41BD04EE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7D8E021-54AE-3CDB-AF6C-7003EE5AE8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938110-98EF-404D-834B-93A9E0EA2140}" type="slidenum">
              <a:rPr lang="en-IN" smtClean="0"/>
              <a:t>‹#›</a:t>
            </a:fld>
            <a:endParaRPr lang="en-IN"/>
          </a:p>
        </p:txBody>
      </p:sp>
    </p:spTree>
    <p:extLst>
      <p:ext uri="{BB962C8B-B14F-4D97-AF65-F5344CB8AC3E}">
        <p14:creationId xmlns:p14="http://schemas.microsoft.com/office/powerpoint/2010/main" val="3980889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B-TECH PROJECT MID-SEM PRESENTATION 2011</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382588" y="685800"/>
            <a:ext cx="6091237" cy="3427413"/>
          </a:xfrm>
          <a:prstGeom prst="rect">
            <a:avLst/>
          </a:prstGeom>
          <a:noFill/>
          <a:ln w="9360" cap="sq">
            <a:solidFill>
              <a:srgbClr val="000000"/>
            </a:solidFill>
            <a:miter lim="800000"/>
            <a:headEnd/>
            <a:tailEnd/>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pPr/>
              <a:t>‹#›</a:t>
            </a:fld>
            <a:endParaRPr lang="en-US"/>
          </a:p>
        </p:txBody>
      </p:sp>
    </p:spTree>
    <p:extLst>
      <p:ext uri="{BB962C8B-B14F-4D97-AF65-F5344CB8AC3E}">
        <p14:creationId xmlns:p14="http://schemas.microsoft.com/office/powerpoint/2010/main" val="3421633109"/>
      </p:ext>
    </p:extLst>
  </p:cSld>
  <p:clrMap bg1="lt1" tx1="dk1" bg2="lt2" tx2="dk2" accent1="accent1" accent2="accent2" accent3="accent3" accent4="accent4" accent5="accent5" accent6="accent6" hlink="hlink" folHlink="folHlink"/>
  <p:hf hdr="0" ftr="0"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D486F327-06FC-42EA-BF79-15D71132BE00}" type="slidenum">
              <a:rPr lang="en-US"/>
              <a:pPr/>
              <a:t>1</a:t>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97838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fld id="{90173F01-018E-44DD-8CA5-61626393428E}" type="slidenum">
              <a:rPr lang="en-US" smtClean="0"/>
              <a:pPr/>
              <a:t>10</a:t>
            </a:fld>
            <a:endParaRPr lang="en-US"/>
          </a:p>
        </p:txBody>
      </p:sp>
    </p:spTree>
    <p:extLst>
      <p:ext uri="{BB962C8B-B14F-4D97-AF65-F5344CB8AC3E}">
        <p14:creationId xmlns:p14="http://schemas.microsoft.com/office/powerpoint/2010/main" val="1379369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2419" y="381000"/>
            <a:ext cx="10055781" cy="614346"/>
          </a:xfrm>
          <a:prstGeom prst="rect">
            <a:avLst/>
          </a:prstGeom>
        </p:spPr>
        <p:txBody>
          <a:bodyPr/>
          <a:lstStyle>
            <a:lvl1pPr>
              <a:defRPr sz="3200" b="1">
                <a:solidFill>
                  <a:srgbClr val="002A7E"/>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737959" y="1117619"/>
            <a:ext cx="11212846" cy="5311781"/>
          </a:xfrm>
          <a:prstGeom prst="rect">
            <a:avLst/>
          </a:prstGeom>
        </p:spPr>
        <p:txBody>
          <a:bodyPr/>
          <a:lstStyle>
            <a:lvl1pPr marL="519113" indent="-519113">
              <a:lnSpc>
                <a:spcPct val="120000"/>
              </a:lnSpc>
              <a:buFont typeface="Wingdings" pitchFamily="2" charset="2"/>
              <a:buChar char="q"/>
              <a:defRPr sz="2600"/>
            </a:lvl1pPr>
            <a:lvl2pPr marL="1146175" indent="450850">
              <a:lnSpc>
                <a:spcPct val="120000"/>
              </a:lnSpc>
              <a:buFont typeface="Wingdings" pitchFamily="2" charset="2"/>
              <a:buChar char="v"/>
              <a:defRPr sz="2400"/>
            </a:lvl2pPr>
            <a:lvl3pPr marL="2116138" indent="-287338">
              <a:lnSpc>
                <a:spcPct val="120000"/>
              </a:lnSpc>
              <a:defRPr sz="2400"/>
            </a:lvl3pPr>
            <a:lvl4pPr>
              <a:lnSpc>
                <a:spcPct val="120000"/>
              </a:lnSpc>
              <a:defRPr sz="2400"/>
            </a:lvl4pPr>
            <a:lvl5pPr>
              <a:lnSpc>
                <a:spcPct val="120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
        <p:nvSpPr>
          <p:cNvPr id="6"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
        <p:nvSpPr>
          <p:cNvPr id="10" name="Rectangle 9"/>
          <p:cNvSpPr/>
          <p:nvPr userDrawn="1"/>
        </p:nvSpPr>
        <p:spPr>
          <a:xfrm>
            <a:off x="760412" y="6457890"/>
            <a:ext cx="10363200" cy="400110"/>
          </a:xfrm>
          <a:prstGeom prst="rect">
            <a:avLst/>
          </a:prstGeom>
        </p:spPr>
        <p:txBody>
          <a:bodyPr wrap="square">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FF0000"/>
                </a:solidFill>
                <a:latin typeface="Arial" charset="0"/>
                <a:ea typeface="DejaVu Sans" charset="0"/>
                <a:cs typeface="DejaVu Sans" charset="0"/>
              </a:rPr>
              <a:t>Student 1 (Roll#ECE2021XXXXX)       &amp;        Student 2 (Roll#ECE2021XXXXX)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63648" y="6324600"/>
            <a:ext cx="1320456" cy="533400"/>
          </a:xfrm>
          <a:prstGeom prst="rect">
            <a:avLst/>
          </a:prstGeom>
          <a:no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solidFill>
                <a:schemeClr val="tx1"/>
              </a:solidFill>
              <a:latin typeface="Arial" charset="0"/>
              <a:ea typeface="DejaVu Sans" charset="0"/>
              <a:cs typeface="DejaVu Sans"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6" y="457200"/>
            <a:ext cx="10055781" cy="614346"/>
          </a:xfrm>
          <a:prstGeom prst="rect">
            <a:avLst/>
          </a:prstGeom>
        </p:spPr>
        <p:txBody>
          <a:bodyPr/>
          <a:lstStyle>
            <a:lvl1pPr>
              <a:defRPr sz="3200" b="1">
                <a:solidFill>
                  <a:srgbClr val="002A7E"/>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737959" y="1117619"/>
            <a:ext cx="11212846" cy="5311781"/>
          </a:xfrm>
          <a:prstGeom prst="rect">
            <a:avLst/>
          </a:prstGeom>
        </p:spPr>
        <p:txBody>
          <a:bodyPr/>
          <a:lstStyle>
            <a:lvl1pPr marL="519113" indent="-519113">
              <a:lnSpc>
                <a:spcPct val="120000"/>
              </a:lnSpc>
              <a:buFont typeface="Wingdings" pitchFamily="2" charset="2"/>
              <a:buChar char="q"/>
              <a:defRPr sz="2600"/>
            </a:lvl1pPr>
            <a:lvl2pPr marL="1146175" indent="450850">
              <a:lnSpc>
                <a:spcPct val="120000"/>
              </a:lnSpc>
              <a:buFont typeface="Wingdings" pitchFamily="2" charset="2"/>
              <a:buChar char="v"/>
              <a:defRPr sz="2400"/>
            </a:lvl2pPr>
            <a:lvl3pPr marL="2116138" indent="-287338">
              <a:lnSpc>
                <a:spcPct val="120000"/>
              </a:lnSpc>
              <a:defRPr sz="2400"/>
            </a:lvl3pPr>
            <a:lvl4pPr>
              <a:lnSpc>
                <a:spcPct val="120000"/>
              </a:lnSpc>
              <a:defRPr sz="2400"/>
            </a:lvl4pPr>
            <a:lvl5pPr>
              <a:lnSpc>
                <a:spcPct val="120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
        <p:nvSpPr>
          <p:cNvPr id="6"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extLst>
      <p:ext uri="{BB962C8B-B14F-4D97-AF65-F5344CB8AC3E}">
        <p14:creationId xmlns:p14="http://schemas.microsoft.com/office/powerpoint/2010/main" val="1708093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1" y="2286000"/>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3" y="3886200"/>
            <a:ext cx="8532178"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extLst>
      <p:ext uri="{BB962C8B-B14F-4D97-AF65-F5344CB8AC3E}">
        <p14:creationId xmlns:p14="http://schemas.microsoft.com/office/powerpoint/2010/main" val="3898195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7"/>
          <p:cNvSpPr txBox="1">
            <a:spLocks noChangeArrowheads="1"/>
          </p:cNvSpPr>
          <p:nvPr/>
        </p:nvSpPr>
        <p:spPr bwMode="auto">
          <a:xfrm>
            <a:off x="11364492" y="6438900"/>
            <a:ext cx="558654" cy="419100"/>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7" name="Google Shape;7;p17"/>
          <p:cNvSpPr txBox="1">
            <a:spLocks noChangeArrowheads="1"/>
          </p:cNvSpPr>
          <p:nvPr/>
        </p:nvSpPr>
        <p:spPr bwMode="auto">
          <a:xfrm>
            <a:off x="4164515" y="6248400"/>
            <a:ext cx="3859795"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8" name="Google Shape;8;p17"/>
          <p:cNvSpPr txBox="1">
            <a:spLocks noChangeArrowheads="1"/>
          </p:cNvSpPr>
          <p:nvPr/>
        </p:nvSpPr>
        <p:spPr bwMode="auto">
          <a:xfrm>
            <a:off x="8735324" y="6248400"/>
            <a:ext cx="2539339"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9" name="Google Shape;9;p17"/>
          <p:cNvSpPr txBox="1">
            <a:spLocks noChangeArrowheads="1"/>
          </p:cNvSpPr>
          <p:nvPr/>
        </p:nvSpPr>
        <p:spPr bwMode="auto">
          <a:xfrm>
            <a:off x="0" y="733427"/>
            <a:ext cx="711015" cy="6124575"/>
          </a:xfrm>
          <a:prstGeom prst="rect">
            <a:avLst/>
          </a:prstGeom>
          <a:solidFill>
            <a:srgbClr val="2E4698"/>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30" name="Google Shape;10;p17"/>
          <p:cNvSpPr txBox="1">
            <a:spLocks noChangeArrowheads="1"/>
          </p:cNvSpPr>
          <p:nvPr/>
        </p:nvSpPr>
        <p:spPr bwMode="auto">
          <a:xfrm rot="-5400000">
            <a:off x="-2976641" y="3579740"/>
            <a:ext cx="6567487" cy="446236"/>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2300"/>
              <a:defRPr/>
            </a:pPr>
            <a:r>
              <a:rPr lang="en-US" sz="2300" b="1">
                <a:solidFill>
                  <a:srgbClr val="FFFFFF"/>
                </a:solidFill>
              </a:rPr>
              <a:t>National Institute of Science &amp; Technology </a:t>
            </a:r>
            <a:endParaRPr lang="en-US"/>
          </a:p>
        </p:txBody>
      </p:sp>
      <p:sp>
        <p:nvSpPr>
          <p:cNvPr id="1031" name="Google Shape;11;p17"/>
          <p:cNvSpPr txBox="1">
            <a:spLocks noChangeArrowheads="1"/>
          </p:cNvSpPr>
          <p:nvPr/>
        </p:nvSpPr>
        <p:spPr bwMode="auto">
          <a:xfrm>
            <a:off x="761802" y="76202"/>
            <a:ext cx="10179574" cy="646113"/>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D43A2A"/>
              </a:buClr>
              <a:buSzPts val="3600"/>
              <a:defRPr/>
            </a:pPr>
            <a:r>
              <a:rPr lang="en-US" sz="3600" b="1">
                <a:solidFill>
                  <a:srgbClr val="D43A2A"/>
                </a:solidFill>
              </a:rPr>
              <a:t> </a:t>
            </a:r>
            <a:endParaRPr lang="en-US"/>
          </a:p>
        </p:txBody>
      </p:sp>
      <p:pic>
        <p:nvPicPr>
          <p:cNvPr id="68616" name="Google Shape;12;p17"/>
          <p:cNvPicPr preferRelativeResize="0">
            <a:picLocks noChangeAspect="1" noChangeArrowheads="1"/>
          </p:cNvPicPr>
          <p:nvPr/>
        </p:nvPicPr>
        <p:blipFill>
          <a:blip r:embed="rId4"/>
          <a:srcRect/>
          <a:stretch>
            <a:fillRect/>
          </a:stretch>
        </p:blipFill>
        <p:spPr bwMode="auto">
          <a:xfrm>
            <a:off x="10820914" y="40945"/>
            <a:ext cx="1369498" cy="873455"/>
          </a:xfrm>
          <a:prstGeom prst="rect">
            <a:avLst/>
          </a:prstGeom>
          <a:noFill/>
          <a:ln w="9525">
            <a:noFill/>
            <a:miter lim="800000"/>
            <a:headEnd/>
            <a:tailEnd/>
          </a:ln>
        </p:spPr>
      </p:pic>
      <p:sp>
        <p:nvSpPr>
          <p:cNvPr id="1033" name="Google Shape;13;p17"/>
          <p:cNvSpPr txBox="1">
            <a:spLocks noChangeArrowheads="1"/>
          </p:cNvSpPr>
          <p:nvPr/>
        </p:nvSpPr>
        <p:spPr bwMode="auto">
          <a:xfrm>
            <a:off x="0" y="2"/>
            <a:ext cx="711015" cy="733425"/>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cxnSp>
        <p:nvCxnSpPr>
          <p:cNvPr id="68619" name="Google Shape;15;p17"/>
          <p:cNvCxnSpPr>
            <a:cxnSpLocks noChangeShapeType="1"/>
          </p:cNvCxnSpPr>
          <p:nvPr userDrawn="1"/>
        </p:nvCxnSpPr>
        <p:spPr bwMode="auto">
          <a:xfrm>
            <a:off x="679928" y="6463352"/>
            <a:ext cx="10698480" cy="0"/>
          </a:xfrm>
          <a:prstGeom prst="straightConnector1">
            <a:avLst/>
          </a:prstGeom>
          <a:noFill/>
          <a:ln w="38100">
            <a:solidFill>
              <a:srgbClr val="FF0000"/>
            </a:solidFill>
            <a:miter lim="800000"/>
            <a:headEnd/>
            <a:tailEnd/>
          </a:ln>
        </p:spPr>
      </p:cxnSp>
      <p:sp>
        <p:nvSpPr>
          <p:cNvPr id="13" name="Text Box 4"/>
          <p:cNvSpPr txBox="1">
            <a:spLocks noChangeArrowheads="1"/>
          </p:cNvSpPr>
          <p:nvPr userDrawn="1"/>
        </p:nvSpPr>
        <p:spPr bwMode="auto">
          <a:xfrm>
            <a:off x="711063" y="2"/>
            <a:ext cx="5969624"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chemeClr val="accent6">
                    <a:lumMod val="75000"/>
                  </a:schemeClr>
                </a:solidFill>
                <a:latin typeface="Arial" charset="0"/>
                <a:ea typeface="DejaVu Sans" charset="0"/>
                <a:cs typeface="DejaVu Sans" charset="0"/>
              </a:rPr>
              <a:t>B.TECH  MINOR PROJECT  PRESENTATION  2023-24</a:t>
            </a:r>
          </a:p>
        </p:txBody>
      </p:sp>
      <p:sp>
        <p:nvSpPr>
          <p:cNvPr id="16"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Google Shape;6;p17"/>
          <p:cNvSpPr txBox="1">
            <a:spLocks noChangeArrowheads="1"/>
          </p:cNvSpPr>
          <p:nvPr/>
        </p:nvSpPr>
        <p:spPr bwMode="auto">
          <a:xfrm>
            <a:off x="11364492" y="6438900"/>
            <a:ext cx="558654" cy="419100"/>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7" name="Google Shape;7;p17"/>
          <p:cNvSpPr txBox="1">
            <a:spLocks noChangeArrowheads="1"/>
          </p:cNvSpPr>
          <p:nvPr/>
        </p:nvSpPr>
        <p:spPr bwMode="auto">
          <a:xfrm>
            <a:off x="4164515" y="6248400"/>
            <a:ext cx="3859795"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8" name="Google Shape;8;p17"/>
          <p:cNvSpPr txBox="1">
            <a:spLocks noChangeArrowheads="1"/>
          </p:cNvSpPr>
          <p:nvPr/>
        </p:nvSpPr>
        <p:spPr bwMode="auto">
          <a:xfrm>
            <a:off x="8735324" y="6248400"/>
            <a:ext cx="2539339"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9" name="Google Shape;9;p17"/>
          <p:cNvSpPr txBox="1">
            <a:spLocks noChangeArrowheads="1"/>
          </p:cNvSpPr>
          <p:nvPr/>
        </p:nvSpPr>
        <p:spPr bwMode="auto">
          <a:xfrm>
            <a:off x="0" y="733427"/>
            <a:ext cx="711015" cy="6124575"/>
          </a:xfrm>
          <a:prstGeom prst="rect">
            <a:avLst/>
          </a:prstGeom>
          <a:solidFill>
            <a:srgbClr val="2E4698"/>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30" name="Google Shape;10;p17"/>
          <p:cNvSpPr txBox="1">
            <a:spLocks noChangeArrowheads="1"/>
          </p:cNvSpPr>
          <p:nvPr/>
        </p:nvSpPr>
        <p:spPr bwMode="auto">
          <a:xfrm rot="-5400000">
            <a:off x="-2976641" y="3579740"/>
            <a:ext cx="6567487" cy="446236"/>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2300"/>
              <a:defRPr/>
            </a:pPr>
            <a:r>
              <a:rPr lang="en-US" sz="2300" b="1">
                <a:solidFill>
                  <a:srgbClr val="FFFFFF"/>
                </a:solidFill>
              </a:rPr>
              <a:t>National Institute of Science &amp; Technology </a:t>
            </a:r>
            <a:endParaRPr lang="en-US"/>
          </a:p>
        </p:txBody>
      </p:sp>
      <p:sp>
        <p:nvSpPr>
          <p:cNvPr id="1031" name="Google Shape;11;p17"/>
          <p:cNvSpPr txBox="1">
            <a:spLocks noChangeArrowheads="1"/>
          </p:cNvSpPr>
          <p:nvPr/>
        </p:nvSpPr>
        <p:spPr bwMode="auto">
          <a:xfrm>
            <a:off x="761802" y="76202"/>
            <a:ext cx="10179574" cy="646113"/>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D43A2A"/>
              </a:buClr>
              <a:buSzPts val="3600"/>
              <a:defRPr/>
            </a:pPr>
            <a:r>
              <a:rPr lang="en-US" sz="3600" b="1">
                <a:solidFill>
                  <a:srgbClr val="D43A2A"/>
                </a:solidFill>
              </a:rPr>
              <a:t> </a:t>
            </a:r>
            <a:endParaRPr lang="en-US"/>
          </a:p>
        </p:txBody>
      </p:sp>
      <p:pic>
        <p:nvPicPr>
          <p:cNvPr id="68616" name="Google Shape;12;p17"/>
          <p:cNvPicPr preferRelativeResize="0">
            <a:picLocks noChangeAspect="1" noChangeArrowheads="1"/>
          </p:cNvPicPr>
          <p:nvPr/>
        </p:nvPicPr>
        <p:blipFill>
          <a:blip r:embed="rId4"/>
          <a:srcRect/>
          <a:stretch>
            <a:fillRect/>
          </a:stretch>
        </p:blipFill>
        <p:spPr bwMode="auto">
          <a:xfrm>
            <a:off x="10820914" y="40945"/>
            <a:ext cx="1369498" cy="873455"/>
          </a:xfrm>
          <a:prstGeom prst="rect">
            <a:avLst/>
          </a:prstGeom>
          <a:noFill/>
          <a:ln w="9525">
            <a:noFill/>
            <a:miter lim="800000"/>
            <a:headEnd/>
            <a:tailEnd/>
          </a:ln>
        </p:spPr>
      </p:pic>
      <p:sp>
        <p:nvSpPr>
          <p:cNvPr id="1033" name="Google Shape;13;p17"/>
          <p:cNvSpPr txBox="1">
            <a:spLocks noChangeArrowheads="1"/>
          </p:cNvSpPr>
          <p:nvPr/>
        </p:nvSpPr>
        <p:spPr bwMode="auto">
          <a:xfrm>
            <a:off x="0" y="2"/>
            <a:ext cx="711015" cy="733425"/>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cxnSp>
        <p:nvCxnSpPr>
          <p:cNvPr id="68619" name="Google Shape;15;p17"/>
          <p:cNvCxnSpPr>
            <a:cxnSpLocks noChangeShapeType="1"/>
          </p:cNvCxnSpPr>
          <p:nvPr userDrawn="1"/>
        </p:nvCxnSpPr>
        <p:spPr bwMode="auto">
          <a:xfrm>
            <a:off x="679928" y="6463352"/>
            <a:ext cx="10698480" cy="0"/>
          </a:xfrm>
          <a:prstGeom prst="straightConnector1">
            <a:avLst/>
          </a:prstGeom>
          <a:noFill/>
          <a:ln w="38100">
            <a:solidFill>
              <a:srgbClr val="FF0000"/>
            </a:solidFill>
            <a:miter lim="800000"/>
            <a:headEnd/>
            <a:tailEnd/>
          </a:ln>
        </p:spPr>
      </p:cxnSp>
      <p:sp>
        <p:nvSpPr>
          <p:cNvPr id="13" name="Text Box 4"/>
          <p:cNvSpPr txBox="1">
            <a:spLocks noChangeArrowheads="1"/>
          </p:cNvSpPr>
          <p:nvPr userDrawn="1"/>
        </p:nvSpPr>
        <p:spPr bwMode="auto">
          <a:xfrm>
            <a:off x="711063" y="2"/>
            <a:ext cx="5713144"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CC"/>
                </a:solidFill>
                <a:latin typeface="Arial" charset="0"/>
                <a:ea typeface="DejaVu Sans" charset="0"/>
                <a:cs typeface="DejaVu Sans" charset="0"/>
              </a:rPr>
              <a:t>B.TECH  TITLE DEFENSE PRESENTATION 2024-25</a:t>
            </a:r>
          </a:p>
        </p:txBody>
      </p:sp>
      <p:sp>
        <p:nvSpPr>
          <p:cNvPr id="16"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Tree>
    <p:extLst>
      <p:ext uri="{BB962C8B-B14F-4D97-AF65-F5344CB8AC3E}">
        <p14:creationId xmlns:p14="http://schemas.microsoft.com/office/powerpoint/2010/main" val="2092717279"/>
      </p:ext>
    </p:extLst>
  </p:cSld>
  <p:clrMap bg1="lt1" tx1="dk1" bg2="dk2" tx2="lt2" accent1="accent1" accent2="accent2" accent3="accent3" accent4="accent4" accent5="accent5" accent6="accent6" hlink="hlink" folHlink="folHlink"/>
  <p:sldLayoutIdLst>
    <p:sldLayoutId id="2147483667"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goodfreephotos.com/Free-Stock-Photos/1999-cyclone-making-landfall-near-karachi-pakistan.jpg.ph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
            <a:extLst>
              <a:ext uri="{FF2B5EF4-FFF2-40B4-BE49-F238E27FC236}">
                <a16:creationId xmlns:a16="http://schemas.microsoft.com/office/drawing/2014/main" id="{82405B5E-1159-8622-0035-05763B701E40}"/>
              </a:ext>
            </a:extLst>
          </p:cNvPr>
          <p:cNvSpPr txBox="1">
            <a:spLocks noChangeArrowheads="1"/>
          </p:cNvSpPr>
          <p:nvPr/>
        </p:nvSpPr>
        <p:spPr bwMode="auto">
          <a:xfrm>
            <a:off x="711015" y="838200"/>
            <a:ext cx="11477810" cy="1295400"/>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rgbClr val="3333CC"/>
                </a:solidFill>
                <a:latin typeface="+mj-lt"/>
                <a:ea typeface="DejaVu Sans" charset="0"/>
                <a:cs typeface="DejaVu Sans" charset="0"/>
              </a:rPr>
              <a:t>Advance Cyclone alert system for weather forecasting using Machine Learning</a:t>
            </a:r>
            <a:endParaRPr lang="en-US" sz="2200" b="1" dirty="0">
              <a:solidFill>
                <a:schemeClr val="tx1"/>
              </a:solidFill>
              <a:latin typeface="+mj-lt"/>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dirty="0">
                <a:solidFill>
                  <a:schemeClr val="tx1"/>
                </a:solidFill>
                <a:latin typeface="+mj-lt"/>
                <a:ea typeface="DejaVu Sans" charset="0"/>
                <a:cs typeface="DejaVu Sans" charset="0"/>
              </a:rPr>
              <a:t>Project ID: 31210</a:t>
            </a:r>
          </a:p>
        </p:txBody>
      </p:sp>
      <p:sp>
        <p:nvSpPr>
          <p:cNvPr id="21" name="Text Box 2">
            <a:extLst>
              <a:ext uri="{FF2B5EF4-FFF2-40B4-BE49-F238E27FC236}">
                <a16:creationId xmlns:a16="http://schemas.microsoft.com/office/drawing/2014/main" id="{590A9C40-F9FF-AD30-03C9-8D734DC54DFA}"/>
              </a:ext>
            </a:extLst>
          </p:cNvPr>
          <p:cNvSpPr txBox="1">
            <a:spLocks noChangeArrowheads="1"/>
          </p:cNvSpPr>
          <p:nvPr/>
        </p:nvSpPr>
        <p:spPr bwMode="auto">
          <a:xfrm>
            <a:off x="836612" y="2971800"/>
            <a:ext cx="3493212" cy="723604"/>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mj-lt"/>
                <a:ea typeface="DejaVu Sans" charset="0"/>
                <a:cs typeface="DejaVu Sans" charset="0"/>
              </a:rPr>
              <a:t>Student 1: Subrata Kumar Sahu</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mj-lt"/>
                <a:ea typeface="DejaVu Sans" charset="0"/>
                <a:cs typeface="DejaVu Sans" charset="0"/>
              </a:rPr>
              <a:t>Roll No: 202110040</a:t>
            </a:r>
          </a:p>
        </p:txBody>
      </p:sp>
      <p:grpSp>
        <p:nvGrpSpPr>
          <p:cNvPr id="22" name="Group 21">
            <a:extLst>
              <a:ext uri="{FF2B5EF4-FFF2-40B4-BE49-F238E27FC236}">
                <a16:creationId xmlns:a16="http://schemas.microsoft.com/office/drawing/2014/main" id="{E67606C7-B3C7-903B-AF3C-3EEF2D1FB4F9}"/>
              </a:ext>
            </a:extLst>
          </p:cNvPr>
          <p:cNvGrpSpPr/>
          <p:nvPr/>
        </p:nvGrpSpPr>
        <p:grpSpPr>
          <a:xfrm>
            <a:off x="5147906" y="2702868"/>
            <a:ext cx="1893013" cy="1452265"/>
            <a:chOff x="5332412" y="2590800"/>
            <a:chExt cx="1893013" cy="1452265"/>
          </a:xfrm>
        </p:grpSpPr>
        <p:pic>
          <p:nvPicPr>
            <p:cNvPr id="23" name="Picture 3">
              <a:extLst>
                <a:ext uri="{FF2B5EF4-FFF2-40B4-BE49-F238E27FC236}">
                  <a16:creationId xmlns:a16="http://schemas.microsoft.com/office/drawing/2014/main" id="{62C97BDF-3381-D9A0-2FB4-9E01AE086428}"/>
                </a:ext>
              </a:extLst>
            </p:cNvPr>
            <p:cNvPicPr>
              <a:picLocks noChangeAspect="1" noChangeArrowheads="1"/>
            </p:cNvPicPr>
            <p:nvPr/>
          </p:nvPicPr>
          <p:blipFill>
            <a:blip r:embed="rId3" cstate="print"/>
            <a:srcRect/>
            <a:stretch>
              <a:fillRect/>
            </a:stretch>
          </p:blipFill>
          <p:spPr bwMode="auto">
            <a:xfrm>
              <a:off x="5332412" y="2590800"/>
              <a:ext cx="1893013" cy="1066800"/>
            </a:xfrm>
            <a:prstGeom prst="rect">
              <a:avLst/>
            </a:prstGeom>
            <a:noFill/>
            <a:ln w="9525" cap="flat">
              <a:noFill/>
              <a:round/>
              <a:headEnd/>
              <a:tailEnd/>
            </a:ln>
            <a:effectLst/>
          </p:spPr>
        </p:pic>
        <p:sp>
          <p:nvSpPr>
            <p:cNvPr id="24" name="Rectangle 23">
              <a:extLst>
                <a:ext uri="{FF2B5EF4-FFF2-40B4-BE49-F238E27FC236}">
                  <a16:creationId xmlns:a16="http://schemas.microsoft.com/office/drawing/2014/main" id="{BFB6A994-1085-6758-FCEE-EE508E486882}"/>
                </a:ext>
              </a:extLst>
            </p:cNvPr>
            <p:cNvSpPr/>
            <p:nvPr/>
          </p:nvSpPr>
          <p:spPr>
            <a:xfrm>
              <a:off x="6018212" y="3581400"/>
              <a:ext cx="543739"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ejaVu Sans" charset="0"/>
                  <a:cs typeface="DejaVu Sans" charset="0"/>
                </a:rPr>
                <a:t>By</a:t>
              </a:r>
            </a:p>
          </p:txBody>
        </p:sp>
      </p:grpSp>
      <p:sp>
        <p:nvSpPr>
          <p:cNvPr id="25" name="Text Box 2">
            <a:extLst>
              <a:ext uri="{FF2B5EF4-FFF2-40B4-BE49-F238E27FC236}">
                <a16:creationId xmlns:a16="http://schemas.microsoft.com/office/drawing/2014/main" id="{1A8A8900-2CAD-FB3D-B0B1-1E93891AB7F1}"/>
              </a:ext>
            </a:extLst>
          </p:cNvPr>
          <p:cNvSpPr txBox="1">
            <a:spLocks noChangeArrowheads="1"/>
          </p:cNvSpPr>
          <p:nvPr/>
        </p:nvSpPr>
        <p:spPr bwMode="auto">
          <a:xfrm>
            <a:off x="379412" y="5607843"/>
            <a:ext cx="11477810" cy="945357"/>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a:solidFill>
                  <a:srgbClr val="0000CC"/>
                </a:solidFill>
                <a:latin typeface="+mj-lt"/>
                <a:ea typeface="DejaVu Sans" charset="0"/>
                <a:cs typeface="DejaVu Sans" charset="0"/>
              </a:rPr>
              <a:t>Under the guidance of</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tx1"/>
                </a:solidFill>
                <a:latin typeface="+mj-lt"/>
                <a:ea typeface="DejaVu Sans" charset="0"/>
                <a:cs typeface="DejaVu Sans" charset="0"/>
              </a:rPr>
              <a:t>Dr. Pradeep Kumar Jena</a:t>
            </a:r>
          </a:p>
        </p:txBody>
      </p:sp>
      <p:pic>
        <p:nvPicPr>
          <p:cNvPr id="26" name="Picture 25">
            <a:extLst>
              <a:ext uri="{FF2B5EF4-FFF2-40B4-BE49-F238E27FC236}">
                <a16:creationId xmlns:a16="http://schemas.microsoft.com/office/drawing/2014/main" id="{E773044F-8A5B-2BD4-C1CE-65C744445A39}"/>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9976" b="96809" l="1747" r="99811">
                        <a14:foregroundMark x1="34608" y1="61349" x2="1841" y2="89378"/>
                        <a14:foregroundMark x1="1841" y1="89378" x2="1841" y2="89378"/>
                        <a14:foregroundMark x1="87016" y1="80977" x2="93579" y2="87278"/>
                        <a14:foregroundMark x1="95987" y1="77948" x2="99858" y2="83885"/>
                        <a14:foregroundMark x1="94570" y1="97577" x2="34042" y2="96809"/>
                        <a14:foregroundMark x1="34042" y1="96809" x2="34042" y2="96809"/>
                      </a14:backgroundRemoval>
                    </a14:imgEffect>
                  </a14:imgLayer>
                </a14:imgProps>
              </a:ext>
              <a:ext uri="{28A0092B-C50C-407E-A947-70E740481C1C}">
                <a14:useLocalDpi xmlns:a14="http://schemas.microsoft.com/office/drawing/2010/main" val="0"/>
              </a:ext>
            </a:extLst>
          </a:blip>
          <a:srcRect/>
          <a:stretch/>
        </p:blipFill>
        <p:spPr>
          <a:xfrm>
            <a:off x="2046627" y="1639756"/>
            <a:ext cx="1073181" cy="1254092"/>
          </a:xfrm>
          <a:prstGeom prst="rect">
            <a:avLst/>
          </a:prstGeom>
          <a:ln>
            <a:solidFill>
              <a:schemeClr val="tx1"/>
            </a:solidFill>
          </a:ln>
        </p:spPr>
      </p:pic>
      <p:sp>
        <p:nvSpPr>
          <p:cNvPr id="27" name="Text Box 2">
            <a:extLst>
              <a:ext uri="{FF2B5EF4-FFF2-40B4-BE49-F238E27FC236}">
                <a16:creationId xmlns:a16="http://schemas.microsoft.com/office/drawing/2014/main" id="{7C30234E-AB2C-97ED-7FF9-66BF9A02B4A3}"/>
              </a:ext>
            </a:extLst>
          </p:cNvPr>
          <p:cNvSpPr txBox="1">
            <a:spLocks noChangeArrowheads="1"/>
          </p:cNvSpPr>
          <p:nvPr/>
        </p:nvSpPr>
        <p:spPr bwMode="auto">
          <a:xfrm>
            <a:off x="836612" y="5296196"/>
            <a:ext cx="3493212" cy="723604"/>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mj-lt"/>
                <a:ea typeface="DejaVu Sans" charset="0"/>
                <a:cs typeface="DejaVu Sans" charset="0"/>
              </a:rPr>
              <a:t>Student 2: </a:t>
            </a:r>
            <a:r>
              <a:rPr lang="en-US" sz="1400" b="1" dirty="0">
                <a:solidFill>
                  <a:srgbClr val="000000"/>
                </a:solidFill>
                <a:latin typeface="+mj-lt"/>
                <a:ea typeface="DejaVu Sans" charset="0"/>
                <a:cs typeface="DejaVu Sans" charset="0"/>
              </a:rPr>
              <a:t>Soumya Kanta Moharana</a:t>
            </a:r>
            <a:endParaRPr lang="en-US" sz="1600" b="1" dirty="0">
              <a:solidFill>
                <a:srgbClr val="000000"/>
              </a:solidFill>
              <a:latin typeface="+mj-lt"/>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mj-lt"/>
                <a:ea typeface="DejaVu Sans" charset="0"/>
                <a:cs typeface="DejaVu Sans" charset="0"/>
              </a:rPr>
              <a:t>Roll No: 202110043</a:t>
            </a:r>
          </a:p>
        </p:txBody>
      </p:sp>
      <p:pic>
        <p:nvPicPr>
          <p:cNvPr id="28" name="Picture 27">
            <a:extLst>
              <a:ext uri="{FF2B5EF4-FFF2-40B4-BE49-F238E27FC236}">
                <a16:creationId xmlns:a16="http://schemas.microsoft.com/office/drawing/2014/main" id="{FC0366BF-EE78-4983-B91E-90D6F4925B8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5228" r="-208"/>
          <a:stretch/>
        </p:blipFill>
        <p:spPr>
          <a:xfrm>
            <a:off x="2047008" y="4082615"/>
            <a:ext cx="1072800" cy="1210048"/>
          </a:xfrm>
          <a:prstGeom prst="rect">
            <a:avLst/>
          </a:prstGeom>
          <a:ln>
            <a:solidFill>
              <a:schemeClr val="tx1"/>
            </a:solidFill>
          </a:ln>
        </p:spPr>
      </p:pic>
      <p:sp>
        <p:nvSpPr>
          <p:cNvPr id="29" name="Text Box 2">
            <a:extLst>
              <a:ext uri="{FF2B5EF4-FFF2-40B4-BE49-F238E27FC236}">
                <a16:creationId xmlns:a16="http://schemas.microsoft.com/office/drawing/2014/main" id="{F1198334-A50C-2848-4238-06FA8B54D631}"/>
              </a:ext>
            </a:extLst>
          </p:cNvPr>
          <p:cNvSpPr txBox="1">
            <a:spLocks noChangeArrowheads="1"/>
          </p:cNvSpPr>
          <p:nvPr/>
        </p:nvSpPr>
        <p:spPr bwMode="auto">
          <a:xfrm>
            <a:off x="7859001" y="2971800"/>
            <a:ext cx="3493212" cy="723604"/>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mn-lt"/>
                <a:ea typeface="DejaVu Sans" charset="0"/>
                <a:cs typeface="DejaVu Sans" charset="0"/>
              </a:rPr>
              <a:t>Student 3: Anwesh Misra</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mn-lt"/>
                <a:ea typeface="DejaVu Sans" charset="0"/>
                <a:cs typeface="DejaVu Sans" charset="0"/>
              </a:rPr>
              <a:t>Roll No: 202110068</a:t>
            </a:r>
          </a:p>
        </p:txBody>
      </p:sp>
      <p:pic>
        <p:nvPicPr>
          <p:cNvPr id="30" name="Picture 29">
            <a:extLst>
              <a:ext uri="{FF2B5EF4-FFF2-40B4-BE49-F238E27FC236}">
                <a16:creationId xmlns:a16="http://schemas.microsoft.com/office/drawing/2014/main" id="{46CC0E8E-7AEF-43D0-AA7B-771341288F4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9135323" y="1678764"/>
            <a:ext cx="940568" cy="1176076"/>
          </a:xfrm>
          <a:prstGeom prst="rect">
            <a:avLst/>
          </a:prstGeom>
          <a:ln>
            <a:solidFill>
              <a:schemeClr val="tx1"/>
            </a:solidFill>
          </a:ln>
        </p:spPr>
      </p:pic>
      <p:sp>
        <p:nvSpPr>
          <p:cNvPr id="31" name="Text Box 2">
            <a:extLst>
              <a:ext uri="{FF2B5EF4-FFF2-40B4-BE49-F238E27FC236}">
                <a16:creationId xmlns:a16="http://schemas.microsoft.com/office/drawing/2014/main" id="{3BAD6143-2E71-6601-7202-EB590DF70467}"/>
              </a:ext>
            </a:extLst>
          </p:cNvPr>
          <p:cNvSpPr txBox="1">
            <a:spLocks noChangeArrowheads="1"/>
          </p:cNvSpPr>
          <p:nvPr/>
        </p:nvSpPr>
        <p:spPr bwMode="auto">
          <a:xfrm>
            <a:off x="7859001" y="5296196"/>
            <a:ext cx="3493212" cy="723604"/>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mj-lt"/>
                <a:ea typeface="DejaVu Sans" charset="0"/>
                <a:cs typeface="DejaVu Sans" charset="0"/>
              </a:rPr>
              <a:t>Student 4: A. Sai Satyanarayana</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mj-lt"/>
                <a:ea typeface="DejaVu Sans" charset="0"/>
                <a:cs typeface="DejaVu Sans" charset="0"/>
              </a:rPr>
              <a:t>Roll No: 202140086</a:t>
            </a:r>
          </a:p>
        </p:txBody>
      </p:sp>
      <p:pic>
        <p:nvPicPr>
          <p:cNvPr id="32" name="Picture 31">
            <a:extLst>
              <a:ext uri="{FF2B5EF4-FFF2-40B4-BE49-F238E27FC236}">
                <a16:creationId xmlns:a16="http://schemas.microsoft.com/office/drawing/2014/main" id="{94FA5E9F-CB5D-87D1-6633-48D054110CA0}"/>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9984" b="99475" l="531" r="99952">
                        <a14:foregroundMark x1="9600" y1="78537" x2="531" y2="99475"/>
                        <a14:foregroundMark x1="91896" y1="77850" x2="99952" y2="97615"/>
                      </a14:backgroundRemoval>
                    </a14:imgEffect>
                  </a14:imgLayer>
                </a14:imgProps>
              </a:ext>
              <a:ext uri="{28A0092B-C50C-407E-A947-70E740481C1C}">
                <a14:useLocalDpi xmlns:a14="http://schemas.microsoft.com/office/drawing/2010/main" val="0"/>
              </a:ext>
            </a:extLst>
          </a:blip>
          <a:srcRect/>
          <a:stretch/>
        </p:blipFill>
        <p:spPr>
          <a:xfrm>
            <a:off x="9135323" y="3943441"/>
            <a:ext cx="1049225" cy="1252800"/>
          </a:xfrm>
          <a:prstGeom prst="rect">
            <a:avLst/>
          </a:prstGeom>
          <a:ln>
            <a:solidFill>
              <a:schemeClr val="tx1"/>
            </a:solidFill>
          </a:ln>
        </p:spPr>
      </p:pic>
      <p:sp>
        <p:nvSpPr>
          <p:cNvPr id="2" name="Rectangle 1">
            <a:extLst>
              <a:ext uri="{FF2B5EF4-FFF2-40B4-BE49-F238E27FC236}">
                <a16:creationId xmlns:a16="http://schemas.microsoft.com/office/drawing/2014/main" id="{FD47A8B6-AAAC-35BC-460F-009B4CAED4D9}"/>
              </a:ext>
            </a:extLst>
          </p:cNvPr>
          <p:cNvSpPr/>
          <p:nvPr/>
        </p:nvSpPr>
        <p:spPr>
          <a:xfrm>
            <a:off x="11522155" y="6490380"/>
            <a:ext cx="287258"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a:t>
            </a:r>
          </a:p>
        </p:txBody>
      </p:sp>
      <p:sp>
        <p:nvSpPr>
          <p:cNvPr id="3" name="Rectangle 2">
            <a:extLst>
              <a:ext uri="{FF2B5EF4-FFF2-40B4-BE49-F238E27FC236}">
                <a16:creationId xmlns:a16="http://schemas.microsoft.com/office/drawing/2014/main" id="{503DE4B9-D9B0-085B-635B-3FF17DCC7E46}"/>
              </a:ext>
            </a:extLst>
          </p:cNvPr>
          <p:cNvSpPr/>
          <p:nvPr/>
        </p:nvSpPr>
        <p:spPr>
          <a:xfrm>
            <a:off x="726533" y="46740"/>
            <a:ext cx="6553200" cy="5624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5" name="TextBox 4">
            <a:extLst>
              <a:ext uri="{FF2B5EF4-FFF2-40B4-BE49-F238E27FC236}">
                <a16:creationId xmlns:a16="http://schemas.microsoft.com/office/drawing/2014/main" id="{105DAB4F-ADCC-57FC-FA75-753F040D5506}"/>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DD81E-4B19-F438-E323-9B6CC7B123AA}"/>
              </a:ext>
            </a:extLst>
          </p:cNvPr>
          <p:cNvPicPr>
            <a:picLocks noChangeAspect="1"/>
          </p:cNvPicPr>
          <p:nvPr/>
        </p:nvPicPr>
        <p:blipFill>
          <a:blip r:embed="rId3"/>
          <a:srcRect l="10403" t="6902" r="5437" b="9422"/>
          <a:stretch/>
        </p:blipFill>
        <p:spPr>
          <a:xfrm>
            <a:off x="7085012" y="1545404"/>
            <a:ext cx="4800601" cy="3559996"/>
          </a:xfrm>
          <a:prstGeom prst="rect">
            <a:avLst/>
          </a:prstGeom>
        </p:spPr>
      </p:pic>
      <p:sp>
        <p:nvSpPr>
          <p:cNvPr id="8" name="Text Box 2">
            <a:extLst>
              <a:ext uri="{FF2B5EF4-FFF2-40B4-BE49-F238E27FC236}">
                <a16:creationId xmlns:a16="http://schemas.microsoft.com/office/drawing/2014/main" id="{89DE6128-38C4-1D50-9E82-5A51636C223D}"/>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9" name="Text Box 2">
            <a:extLst>
              <a:ext uri="{FF2B5EF4-FFF2-40B4-BE49-F238E27FC236}">
                <a16:creationId xmlns:a16="http://schemas.microsoft.com/office/drawing/2014/main" id="{DDE1D954-3382-DADE-82AB-BC272C9673BA}"/>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10" name="Text Box 2">
            <a:extLst>
              <a:ext uri="{FF2B5EF4-FFF2-40B4-BE49-F238E27FC236}">
                <a16:creationId xmlns:a16="http://schemas.microsoft.com/office/drawing/2014/main" id="{A55B6ADE-5D6D-3289-31B3-CF232BE570D8}"/>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11" name="Text Box 2">
            <a:extLst>
              <a:ext uri="{FF2B5EF4-FFF2-40B4-BE49-F238E27FC236}">
                <a16:creationId xmlns:a16="http://schemas.microsoft.com/office/drawing/2014/main" id="{381C5242-B503-1C12-0FA6-6B4C9F587087}"/>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pic>
        <p:nvPicPr>
          <p:cNvPr id="3" name="Picture 2">
            <a:extLst>
              <a:ext uri="{FF2B5EF4-FFF2-40B4-BE49-F238E27FC236}">
                <a16:creationId xmlns:a16="http://schemas.microsoft.com/office/drawing/2014/main" id="{94C455E4-A7BC-AA66-282A-3E682D6F586D}"/>
              </a:ext>
            </a:extLst>
          </p:cNvPr>
          <p:cNvPicPr>
            <a:picLocks noChangeAspect="1"/>
          </p:cNvPicPr>
          <p:nvPr/>
        </p:nvPicPr>
        <p:blipFill>
          <a:blip r:embed="rId4"/>
          <a:stretch>
            <a:fillRect/>
          </a:stretch>
        </p:blipFill>
        <p:spPr>
          <a:xfrm>
            <a:off x="673099" y="288134"/>
            <a:ext cx="10211685" cy="859611"/>
          </a:xfrm>
          <a:prstGeom prst="rect">
            <a:avLst/>
          </a:prstGeom>
        </p:spPr>
      </p:pic>
      <p:sp>
        <p:nvSpPr>
          <p:cNvPr id="2" name="Rectangle 1">
            <a:extLst>
              <a:ext uri="{FF2B5EF4-FFF2-40B4-BE49-F238E27FC236}">
                <a16:creationId xmlns:a16="http://schemas.microsoft.com/office/drawing/2014/main" id="{889F08B8-EBF0-E90E-8A91-85B772980A4D}"/>
              </a:ext>
            </a:extLst>
          </p:cNvPr>
          <p:cNvSpPr/>
          <p:nvPr/>
        </p:nvSpPr>
        <p:spPr>
          <a:xfrm>
            <a:off x="11522154" y="6490380"/>
            <a:ext cx="28725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9</a:t>
            </a:r>
          </a:p>
        </p:txBody>
      </p:sp>
      <p:sp>
        <p:nvSpPr>
          <p:cNvPr id="4" name="TextBox 3">
            <a:extLst>
              <a:ext uri="{FF2B5EF4-FFF2-40B4-BE49-F238E27FC236}">
                <a16:creationId xmlns:a16="http://schemas.microsoft.com/office/drawing/2014/main" id="{EBFA0769-D3CC-B6A4-3FAD-89E530009FC6}"/>
              </a:ext>
            </a:extLst>
          </p:cNvPr>
          <p:cNvSpPr txBox="1"/>
          <p:nvPr/>
        </p:nvSpPr>
        <p:spPr>
          <a:xfrm>
            <a:off x="912812" y="1536918"/>
            <a:ext cx="5791200" cy="1815882"/>
          </a:xfrm>
          <a:prstGeom prst="rect">
            <a:avLst/>
          </a:prstGeom>
          <a:noFill/>
        </p:spPr>
        <p:txBody>
          <a:bodyPr wrap="square" rtlCol="0">
            <a:spAutoFit/>
          </a:bodyPr>
          <a:lstStyle/>
          <a:p>
            <a:pPr marL="457200" indent="-457200" algn="just">
              <a:buFont typeface="+mj-lt"/>
              <a:buAutoNum type="arabicPeriod"/>
            </a:pPr>
            <a:r>
              <a:rPr lang="en-IN" sz="1600" b="1" dirty="0">
                <a:solidFill>
                  <a:schemeClr val="tx1"/>
                </a:solidFill>
                <a:latin typeface="+mn-lt"/>
              </a:rPr>
              <a:t>Dataset Preparation: </a:t>
            </a:r>
            <a:r>
              <a:rPr lang="en-US" sz="1600" dirty="0">
                <a:solidFill>
                  <a:schemeClr val="tx1"/>
                </a:solidFill>
                <a:latin typeface="+mn-lt"/>
              </a:rPr>
              <a:t>Dataset preparation involves collecting time series data from a public dataset of RSMC-IMD Pune having data from 1983-2024.</a:t>
            </a:r>
          </a:p>
          <a:p>
            <a:pPr marL="457200" indent="-457200" algn="just">
              <a:buFont typeface="+mj-lt"/>
              <a:buAutoNum type="arabicPeriod"/>
            </a:pPr>
            <a:r>
              <a:rPr lang="en-IN" sz="1600" b="1" dirty="0">
                <a:solidFill>
                  <a:schemeClr val="tx1"/>
                </a:solidFill>
                <a:latin typeface="+mn-lt"/>
              </a:rPr>
              <a:t>Pre-Processing Data: </a:t>
            </a:r>
            <a:r>
              <a:rPr lang="en-US" sz="1600" dirty="0">
                <a:solidFill>
                  <a:schemeClr val="tx1"/>
                </a:solidFill>
                <a:latin typeface="+mn-lt"/>
              </a:rPr>
              <a:t>Raw data from the dataset must be cleaned and pre-processed, which includes handling missing values, removing outliers, normalizing, and formatting for model training.</a:t>
            </a:r>
          </a:p>
        </p:txBody>
      </p:sp>
      <p:sp>
        <p:nvSpPr>
          <p:cNvPr id="12" name="TextBox 11">
            <a:extLst>
              <a:ext uri="{FF2B5EF4-FFF2-40B4-BE49-F238E27FC236}">
                <a16:creationId xmlns:a16="http://schemas.microsoft.com/office/drawing/2014/main" id="{8F048342-DEAB-E1CD-9BBC-CA5FAFBF0FE2}"/>
              </a:ext>
            </a:extLst>
          </p:cNvPr>
          <p:cNvSpPr txBox="1"/>
          <p:nvPr/>
        </p:nvSpPr>
        <p:spPr>
          <a:xfrm>
            <a:off x="912812" y="3276600"/>
            <a:ext cx="8153400" cy="2800767"/>
          </a:xfrm>
          <a:prstGeom prst="rect">
            <a:avLst/>
          </a:prstGeom>
          <a:noFill/>
        </p:spPr>
        <p:txBody>
          <a:bodyPr wrap="square" rtlCol="0">
            <a:spAutoFit/>
          </a:bodyPr>
          <a:lstStyle/>
          <a:p>
            <a:pPr marL="457200" indent="-457200" algn="just" rtl="0" eaLnBrk="0" fontAlgn="base" hangingPunct="0">
              <a:buClr>
                <a:srgbClr val="000000"/>
              </a:buClr>
              <a:buSzPct val="100000"/>
              <a:buFont typeface="+mj-lt"/>
              <a:buAutoNum type="arabicPeriod" startAt="3"/>
            </a:pPr>
            <a:r>
              <a:rPr lang="en-US" sz="1600" b="1" kern="1200" dirty="0">
                <a:solidFill>
                  <a:srgbClr val="000000"/>
                </a:solidFill>
                <a:effectLst/>
                <a:latin typeface="+mn-lt"/>
                <a:ea typeface="+mn-ea"/>
                <a:cs typeface="+mn-cs"/>
              </a:rPr>
              <a:t>Splitting Data: </a:t>
            </a:r>
            <a:r>
              <a:rPr lang="en-US" sz="1600" kern="1200" dirty="0">
                <a:solidFill>
                  <a:srgbClr val="000000"/>
                </a:solidFill>
                <a:effectLst/>
                <a:latin typeface="+mn-lt"/>
                <a:ea typeface="+mn-ea"/>
                <a:cs typeface="+mn-cs"/>
              </a:rPr>
              <a:t>The pre-processed data is split into training data for model development and testing data for evaluating model performance.</a:t>
            </a:r>
            <a:endParaRPr lang="en-IN" sz="1600" dirty="0">
              <a:effectLst/>
              <a:latin typeface="+mn-lt"/>
            </a:endParaRPr>
          </a:p>
          <a:p>
            <a:pPr marL="457200" indent="-457200" algn="just" rtl="0" eaLnBrk="0" fontAlgn="base" hangingPunct="0">
              <a:buFont typeface="+mj-lt"/>
              <a:buAutoNum type="arabicPeriod" startAt="3"/>
            </a:pPr>
            <a:r>
              <a:rPr lang="en-IN" sz="1600" b="1" kern="1200" dirty="0">
                <a:solidFill>
                  <a:srgbClr val="000000"/>
                </a:solidFill>
                <a:effectLst/>
                <a:latin typeface="+mn-lt"/>
                <a:ea typeface="+mn-ea"/>
                <a:cs typeface="+mn-cs"/>
              </a:rPr>
              <a:t>Model Training: </a:t>
            </a:r>
            <a:r>
              <a:rPr lang="en-US" sz="1600" kern="1200" dirty="0">
                <a:solidFill>
                  <a:srgbClr val="000000"/>
                </a:solidFill>
                <a:effectLst/>
                <a:latin typeface="+mn-lt"/>
                <a:ea typeface="+mn-ea"/>
                <a:cs typeface="+mn-cs"/>
              </a:rPr>
              <a:t>Hyperparameter tuning optimizes settings like layers and learning rate, followed by training LSTM, GRU and Simple RNN models, each handling time series data with different strengths.</a:t>
            </a:r>
          </a:p>
          <a:p>
            <a:pPr marL="457200" indent="-457200" algn="just" rtl="0" eaLnBrk="0" fontAlgn="base" hangingPunct="0">
              <a:buFont typeface="+mj-lt"/>
              <a:buAutoNum type="arabicPeriod" startAt="3"/>
            </a:pPr>
            <a:r>
              <a:rPr lang="en-IN" sz="1600" b="1" dirty="0">
                <a:solidFill>
                  <a:schemeClr val="tx1"/>
                </a:solidFill>
                <a:effectLst/>
                <a:latin typeface="+mn-lt"/>
              </a:rPr>
              <a:t>Performance Evaluation: </a:t>
            </a:r>
            <a:r>
              <a:rPr lang="en-US" sz="1600" dirty="0">
                <a:solidFill>
                  <a:schemeClr val="tx1"/>
                </a:solidFill>
                <a:effectLst/>
                <a:latin typeface="+mn-lt"/>
              </a:rPr>
              <a:t>The trained models are evaluated on the testing data to assess their performance. This involves calculating metrics like accuracy, precision, recall, and ROC curve.</a:t>
            </a:r>
          </a:p>
          <a:p>
            <a:pPr marL="457200" indent="-457200" algn="just" rtl="0" eaLnBrk="0" fontAlgn="base" hangingPunct="0">
              <a:buFont typeface="+mj-lt"/>
              <a:buAutoNum type="arabicPeriod" startAt="3"/>
            </a:pPr>
            <a:r>
              <a:rPr lang="en-IN" sz="1600" b="1" dirty="0">
                <a:solidFill>
                  <a:schemeClr val="tx1"/>
                </a:solidFill>
                <a:effectLst/>
                <a:latin typeface="+mn-lt"/>
              </a:rPr>
              <a:t>Results: </a:t>
            </a:r>
            <a:r>
              <a:rPr lang="en-US" sz="1600" dirty="0">
                <a:solidFill>
                  <a:schemeClr val="tx1"/>
                </a:solidFill>
                <a:effectLst/>
                <a:latin typeface="+mn-lt"/>
              </a:rPr>
              <a:t>The final results of the model evaluation are presented, which can provide insights into the model's ability to make informed decisions based on the time series data.</a:t>
            </a:r>
            <a:endParaRPr lang="en-IN" sz="1600" dirty="0">
              <a:solidFill>
                <a:schemeClr val="tx1"/>
              </a:solidFill>
              <a:effectLst/>
              <a:latin typeface="+mn-lt"/>
            </a:endParaRPr>
          </a:p>
        </p:txBody>
      </p:sp>
      <p:sp>
        <p:nvSpPr>
          <p:cNvPr id="6" name="Rectangle 5">
            <a:extLst>
              <a:ext uri="{FF2B5EF4-FFF2-40B4-BE49-F238E27FC236}">
                <a16:creationId xmlns:a16="http://schemas.microsoft.com/office/drawing/2014/main" id="{CF64ED43-BCEE-F32C-546C-FA67AC354C1B}"/>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7" name="TextBox 6">
            <a:extLst>
              <a:ext uri="{FF2B5EF4-FFF2-40B4-BE49-F238E27FC236}">
                <a16:creationId xmlns:a16="http://schemas.microsoft.com/office/drawing/2014/main" id="{6FAFF96E-5B42-B9F2-8862-69A51611FBAD}"/>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3029517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FB04-7430-D95D-CC25-7FAAF7AE8DA6}"/>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PROPOSED MODEL</a:t>
            </a:r>
          </a:p>
        </p:txBody>
      </p:sp>
      <p:sp>
        <p:nvSpPr>
          <p:cNvPr id="3" name="TextBox 2">
            <a:extLst>
              <a:ext uri="{FF2B5EF4-FFF2-40B4-BE49-F238E27FC236}">
                <a16:creationId xmlns:a16="http://schemas.microsoft.com/office/drawing/2014/main" id="{64366DC2-7AFE-5066-C819-9A841BECC3C2}"/>
              </a:ext>
            </a:extLst>
          </p:cNvPr>
          <p:cNvSpPr txBox="1"/>
          <p:nvPr/>
        </p:nvSpPr>
        <p:spPr>
          <a:xfrm>
            <a:off x="684212" y="1066800"/>
            <a:ext cx="10820401" cy="3339376"/>
          </a:xfrm>
          <a:prstGeom prst="rect">
            <a:avLst/>
          </a:prstGeom>
          <a:noFill/>
        </p:spPr>
        <p:txBody>
          <a:bodyPr wrap="square" rtlCol="0">
            <a:spAutoFit/>
          </a:bodyPr>
          <a:lstStyle/>
          <a:p>
            <a:pPr marL="457200" indent="-457200" algn="just">
              <a:spcBef>
                <a:spcPts val="0"/>
              </a:spcBef>
              <a:spcAft>
                <a:spcPts val="600"/>
              </a:spcAft>
              <a:buFont typeface="+mj-lt"/>
              <a:buAutoNum type="arabicPeriod"/>
            </a:pPr>
            <a:r>
              <a:rPr lang="en-US" sz="1600" b="1" dirty="0">
                <a:solidFill>
                  <a:schemeClr val="tx1"/>
                </a:solidFill>
                <a:latin typeface="+mn-lt"/>
              </a:rPr>
              <a:t>LSTM (Long Short-Term Memory):</a:t>
            </a:r>
          </a:p>
          <a:p>
            <a:pPr algn="just">
              <a:spcBef>
                <a:spcPts val="0"/>
              </a:spcBef>
              <a:spcAft>
                <a:spcPts val="600"/>
              </a:spcAft>
            </a:pPr>
            <a:r>
              <a:rPr lang="en-US" sz="1600" dirty="0">
                <a:solidFill>
                  <a:schemeClr val="tx1"/>
                </a:solidFill>
                <a:latin typeface="+mn-lt"/>
              </a:rPr>
              <a:t>	LSTM networks are a specialized type of Recurrent Neural Network (RNN) designed to handle sequential data 	and retain information over long periods. </a:t>
            </a:r>
          </a:p>
          <a:p>
            <a:pPr algn="just">
              <a:spcBef>
                <a:spcPts val="0"/>
              </a:spcBef>
              <a:spcAft>
                <a:spcPts val="600"/>
              </a:spcAft>
            </a:pPr>
            <a:r>
              <a:rPr lang="en-US" sz="1600" dirty="0">
                <a:solidFill>
                  <a:schemeClr val="tx1"/>
                </a:solidFill>
                <a:latin typeface="+mn-lt"/>
              </a:rPr>
              <a:t>	LSTMs address the vanishing gradient problem that standard RNNs 	face, enabling them to learn long-term 	dependencies within sequences of data.</a:t>
            </a:r>
          </a:p>
          <a:p>
            <a:pPr algn="just">
              <a:spcBef>
                <a:spcPts val="0"/>
              </a:spcBef>
              <a:spcAft>
                <a:spcPts val="600"/>
              </a:spcAft>
            </a:pPr>
            <a:r>
              <a:rPr lang="en-US" sz="1600" dirty="0">
                <a:solidFill>
                  <a:schemeClr val="tx1"/>
                </a:solidFill>
                <a:latin typeface="+mn-lt"/>
              </a:rPr>
              <a:t>	LSTMs contain unique memory cells that "remember" important information across time steps, crucial for 	processing lengthy sequences.</a:t>
            </a:r>
          </a:p>
          <a:p>
            <a:pPr algn="just">
              <a:spcBef>
                <a:spcPts val="0"/>
              </a:spcBef>
              <a:spcAft>
                <a:spcPts val="600"/>
              </a:spcAft>
            </a:pPr>
            <a:r>
              <a:rPr lang="en-US" sz="1600" dirty="0">
                <a:solidFill>
                  <a:schemeClr val="tx1"/>
                </a:solidFill>
                <a:latin typeface="+mn-lt"/>
              </a:rPr>
              <a:t>	Each LSTM cell includes three gates:</a:t>
            </a:r>
          </a:p>
          <a:p>
            <a:pPr marL="1143000" lvl="1" indent="-400050" algn="just">
              <a:spcBef>
                <a:spcPts val="0"/>
              </a:spcBef>
              <a:spcAft>
                <a:spcPts val="600"/>
              </a:spcAft>
              <a:buFont typeface="+mj-lt"/>
              <a:buAutoNum type="romanLcPeriod"/>
            </a:pPr>
            <a:r>
              <a:rPr lang="en-US" sz="1600" b="1" dirty="0">
                <a:solidFill>
                  <a:schemeClr val="tx1"/>
                </a:solidFill>
                <a:latin typeface="+mn-lt"/>
              </a:rPr>
              <a:t>Forget Gate</a:t>
            </a:r>
            <a:r>
              <a:rPr lang="en-US" sz="1600" dirty="0">
                <a:solidFill>
                  <a:schemeClr val="tx1"/>
                </a:solidFill>
                <a:latin typeface="+mn-lt"/>
              </a:rPr>
              <a:t>: Discards unnecessary information.</a:t>
            </a:r>
          </a:p>
          <a:p>
            <a:pPr marL="1143000" lvl="1" indent="-400050" algn="just">
              <a:spcBef>
                <a:spcPts val="0"/>
              </a:spcBef>
              <a:spcAft>
                <a:spcPts val="600"/>
              </a:spcAft>
              <a:buFont typeface="+mj-lt"/>
              <a:buAutoNum type="romanLcPeriod"/>
            </a:pPr>
            <a:r>
              <a:rPr lang="en-US" sz="1600" b="1" dirty="0">
                <a:solidFill>
                  <a:schemeClr val="tx1"/>
                </a:solidFill>
                <a:latin typeface="+mn-lt"/>
              </a:rPr>
              <a:t>Input Gate</a:t>
            </a:r>
            <a:r>
              <a:rPr lang="en-US" sz="1600" dirty="0">
                <a:solidFill>
                  <a:schemeClr val="tx1"/>
                </a:solidFill>
                <a:latin typeface="+mn-lt"/>
              </a:rPr>
              <a:t>: Determines what new information to store.</a:t>
            </a:r>
          </a:p>
          <a:p>
            <a:pPr marL="1143000" lvl="1" indent="-400050" algn="just">
              <a:spcBef>
                <a:spcPts val="0"/>
              </a:spcBef>
              <a:spcAft>
                <a:spcPts val="600"/>
              </a:spcAft>
              <a:buFont typeface="+mj-lt"/>
              <a:buAutoNum type="romanLcPeriod"/>
            </a:pPr>
            <a:r>
              <a:rPr lang="en-US" sz="1600" b="1" dirty="0">
                <a:solidFill>
                  <a:schemeClr val="tx1"/>
                </a:solidFill>
                <a:latin typeface="+mn-lt"/>
              </a:rPr>
              <a:t>Output Gate</a:t>
            </a:r>
            <a:r>
              <a:rPr lang="en-US" sz="1600" dirty="0">
                <a:solidFill>
                  <a:schemeClr val="tx1"/>
                </a:solidFill>
                <a:latin typeface="+mn-lt"/>
              </a:rPr>
              <a:t>: Controls the final output based on the cell state.</a:t>
            </a:r>
          </a:p>
        </p:txBody>
      </p:sp>
      <p:pic>
        <p:nvPicPr>
          <p:cNvPr id="8" name="Picture 7">
            <a:extLst>
              <a:ext uri="{FF2B5EF4-FFF2-40B4-BE49-F238E27FC236}">
                <a16:creationId xmlns:a16="http://schemas.microsoft.com/office/drawing/2014/main" id="{96A01039-4735-C0BE-F14D-69311452DF4D}"/>
              </a:ext>
            </a:extLst>
          </p:cNvPr>
          <p:cNvPicPr>
            <a:picLocks noChangeAspect="1"/>
          </p:cNvPicPr>
          <p:nvPr/>
        </p:nvPicPr>
        <p:blipFill>
          <a:blip r:embed="rId2"/>
          <a:srcRect l="4350" t="7777" r="4350" b="21111"/>
          <a:stretch/>
        </p:blipFill>
        <p:spPr>
          <a:xfrm>
            <a:off x="7496969" y="3124200"/>
            <a:ext cx="4007644" cy="2514600"/>
          </a:xfrm>
          <a:prstGeom prst="rect">
            <a:avLst/>
          </a:prstGeom>
        </p:spPr>
      </p:pic>
      <p:pic>
        <p:nvPicPr>
          <p:cNvPr id="10" name="Picture 9">
            <a:extLst>
              <a:ext uri="{FF2B5EF4-FFF2-40B4-BE49-F238E27FC236}">
                <a16:creationId xmlns:a16="http://schemas.microsoft.com/office/drawing/2014/main" id="{9A8B87D0-AE2F-1D99-95D2-1650E7194BDE}"/>
              </a:ext>
            </a:extLst>
          </p:cNvPr>
          <p:cNvPicPr>
            <a:picLocks noChangeAspect="1"/>
          </p:cNvPicPr>
          <p:nvPr/>
        </p:nvPicPr>
        <p:blipFill>
          <a:blip r:embed="rId3"/>
          <a:stretch>
            <a:fillRect/>
          </a:stretch>
        </p:blipFill>
        <p:spPr>
          <a:xfrm>
            <a:off x="1804591" y="4450557"/>
            <a:ext cx="4572000" cy="1978818"/>
          </a:xfrm>
          <a:prstGeom prst="rect">
            <a:avLst/>
          </a:prstGeom>
        </p:spPr>
      </p:pic>
      <p:sp>
        <p:nvSpPr>
          <p:cNvPr id="4" name="Text Box 2">
            <a:extLst>
              <a:ext uri="{FF2B5EF4-FFF2-40B4-BE49-F238E27FC236}">
                <a16:creationId xmlns:a16="http://schemas.microsoft.com/office/drawing/2014/main" id="{E3A540B8-75CE-FEEE-9563-239FDA71D62F}"/>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21DD775F-4159-9C21-41C8-4BB7E15F7E99}"/>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266AE9BA-28C3-93B4-8306-B556DD49D5F7}"/>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0A239960-FDFB-20D0-990F-0FB64E59F4CE}"/>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9" name="Rectangle 8">
            <a:extLst>
              <a:ext uri="{FF2B5EF4-FFF2-40B4-BE49-F238E27FC236}">
                <a16:creationId xmlns:a16="http://schemas.microsoft.com/office/drawing/2014/main" id="{6527148E-6E97-B6F0-A78D-6CCAE95ABE25}"/>
              </a:ext>
            </a:extLst>
          </p:cNvPr>
          <p:cNvSpPr/>
          <p:nvPr/>
        </p:nvSpPr>
        <p:spPr>
          <a:xfrm>
            <a:off x="11470857" y="6490380"/>
            <a:ext cx="38985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10</a:t>
            </a:r>
          </a:p>
        </p:txBody>
      </p:sp>
      <p:sp>
        <p:nvSpPr>
          <p:cNvPr id="11" name="Rectangle 10">
            <a:extLst>
              <a:ext uri="{FF2B5EF4-FFF2-40B4-BE49-F238E27FC236}">
                <a16:creationId xmlns:a16="http://schemas.microsoft.com/office/drawing/2014/main" id="{E987E6F7-2671-2BC6-2778-3D93D8DB6E80}"/>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2" name="TextBox 11">
            <a:extLst>
              <a:ext uri="{FF2B5EF4-FFF2-40B4-BE49-F238E27FC236}">
                <a16:creationId xmlns:a16="http://schemas.microsoft.com/office/drawing/2014/main" id="{404EB37A-FD6C-AEE0-5A65-F709774AFBB4}"/>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591047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BC1F0-21E1-A877-A6E1-EA38D20A8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F097A-12F0-C149-A127-AF93CFC95F8D}"/>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PROPOSED MODEL</a:t>
            </a:r>
          </a:p>
        </p:txBody>
      </p:sp>
      <p:sp>
        <p:nvSpPr>
          <p:cNvPr id="3" name="TextBox 2">
            <a:extLst>
              <a:ext uri="{FF2B5EF4-FFF2-40B4-BE49-F238E27FC236}">
                <a16:creationId xmlns:a16="http://schemas.microsoft.com/office/drawing/2014/main" id="{A8282009-5DAB-EC01-3659-BED9EC2F421A}"/>
              </a:ext>
            </a:extLst>
          </p:cNvPr>
          <p:cNvSpPr txBox="1"/>
          <p:nvPr/>
        </p:nvSpPr>
        <p:spPr>
          <a:xfrm>
            <a:off x="684212" y="1066800"/>
            <a:ext cx="10820401" cy="3185487"/>
          </a:xfrm>
          <a:prstGeom prst="rect">
            <a:avLst/>
          </a:prstGeom>
          <a:noFill/>
        </p:spPr>
        <p:txBody>
          <a:bodyPr wrap="square" rtlCol="0">
            <a:spAutoFit/>
          </a:bodyPr>
          <a:lstStyle/>
          <a:p>
            <a:pPr marL="457200" indent="-457200" algn="just">
              <a:spcBef>
                <a:spcPts val="0"/>
              </a:spcBef>
              <a:spcAft>
                <a:spcPts val="600"/>
              </a:spcAft>
              <a:buFont typeface="+mj-lt"/>
              <a:buAutoNum type="arabicPeriod" startAt="2"/>
            </a:pPr>
            <a:r>
              <a:rPr lang="en-US" sz="1600" b="1" dirty="0">
                <a:solidFill>
                  <a:schemeClr val="tx1"/>
                </a:solidFill>
                <a:latin typeface="+mn-lt"/>
              </a:rPr>
              <a:t>Recurrent Neural Networks (SimpleRNN):</a:t>
            </a:r>
          </a:p>
          <a:p>
            <a:pPr algn="just">
              <a:spcBef>
                <a:spcPts val="0"/>
              </a:spcBef>
              <a:spcAft>
                <a:spcPts val="600"/>
              </a:spcAft>
            </a:pPr>
            <a:r>
              <a:rPr lang="en-US" sz="1600" b="1" dirty="0">
                <a:solidFill>
                  <a:schemeClr val="tx1"/>
                </a:solidFill>
                <a:latin typeface="+mn-lt"/>
              </a:rPr>
              <a:t>	</a:t>
            </a:r>
            <a:r>
              <a:rPr lang="en-US" sz="1600" dirty="0">
                <a:solidFill>
                  <a:schemeClr val="tx1"/>
                </a:solidFill>
                <a:latin typeface="+mn-lt"/>
              </a:rPr>
              <a:t>RNN</a:t>
            </a:r>
            <a:r>
              <a:rPr lang="en-US" sz="1600" b="1" dirty="0">
                <a:solidFill>
                  <a:schemeClr val="tx1"/>
                </a:solidFill>
                <a:latin typeface="+mn-lt"/>
              </a:rPr>
              <a:t> </a:t>
            </a:r>
            <a:r>
              <a:rPr lang="en-US" sz="1600" dirty="0">
                <a:solidFill>
                  <a:schemeClr val="tx1"/>
                </a:solidFill>
                <a:latin typeface="+mn-lt"/>
              </a:rPr>
              <a:t>are a type of neural network specifically designed for sequential data, making them suitable for tasks where 	data has a temporal or sequential order.</a:t>
            </a:r>
          </a:p>
          <a:p>
            <a:pPr algn="just">
              <a:spcBef>
                <a:spcPts val="0"/>
              </a:spcBef>
              <a:spcAft>
                <a:spcPts val="600"/>
              </a:spcAft>
            </a:pPr>
            <a:r>
              <a:rPr lang="en-US" sz="1600" dirty="0">
                <a:solidFill>
                  <a:schemeClr val="tx1"/>
                </a:solidFill>
                <a:latin typeface="+mn-lt"/>
              </a:rPr>
              <a:t>	RNNs have a unique architecture that allows them to retain information from previous steps in a sequence, 	enabling them to capture context across time steps.</a:t>
            </a:r>
          </a:p>
          <a:p>
            <a:pPr algn="just">
              <a:spcBef>
                <a:spcPts val="0"/>
              </a:spcBef>
              <a:spcAft>
                <a:spcPts val="600"/>
              </a:spcAft>
            </a:pPr>
            <a:r>
              <a:rPr lang="en-US" sz="1600" dirty="0">
                <a:solidFill>
                  <a:schemeClr val="tx1"/>
                </a:solidFill>
                <a:latin typeface="+mn-lt"/>
              </a:rPr>
              <a:t>	RNNs are widely used in applications like time-series forecasting, language processing, speech recognition, and 	video analysis, where understanding the sequence of data is critical.</a:t>
            </a:r>
          </a:p>
          <a:p>
            <a:pPr algn="just">
              <a:spcBef>
                <a:spcPts val="0"/>
              </a:spcBef>
              <a:spcAft>
                <a:spcPts val="600"/>
              </a:spcAft>
            </a:pPr>
            <a:r>
              <a:rPr lang="en-US" sz="1600" dirty="0">
                <a:solidFill>
                  <a:schemeClr val="tx1"/>
                </a:solidFill>
                <a:latin typeface="+mn-lt"/>
              </a:rPr>
              <a:t>	RNNs are well-suited for shorter sequences and simpler sequential data patterns, but they can struggle with 	retaining information over longer sequences due to the vanishing gradient problem.</a:t>
            </a:r>
          </a:p>
          <a:p>
            <a:pPr algn="just">
              <a:spcBef>
                <a:spcPts val="0"/>
              </a:spcBef>
              <a:spcAft>
                <a:spcPts val="600"/>
              </a:spcAft>
            </a:pPr>
            <a:r>
              <a:rPr lang="en-US" sz="1600" dirty="0">
                <a:solidFill>
                  <a:schemeClr val="tx1"/>
                </a:solidFill>
                <a:latin typeface="+mn-lt"/>
              </a:rPr>
              <a:t>	RNNs can be more computationally efficient than advanced models but may face limitations in learning long-term 	dependencies, which can lead to reduced accuracy for complex, lengthy sequences.</a:t>
            </a:r>
          </a:p>
        </p:txBody>
      </p:sp>
      <p:pic>
        <p:nvPicPr>
          <p:cNvPr id="4" name="Picture 3">
            <a:extLst>
              <a:ext uri="{FF2B5EF4-FFF2-40B4-BE49-F238E27FC236}">
                <a16:creationId xmlns:a16="http://schemas.microsoft.com/office/drawing/2014/main" id="{0C232C81-7C6E-471F-03D8-9DE928D69828}"/>
              </a:ext>
            </a:extLst>
          </p:cNvPr>
          <p:cNvPicPr>
            <a:picLocks noChangeAspect="1"/>
          </p:cNvPicPr>
          <p:nvPr/>
        </p:nvPicPr>
        <p:blipFill>
          <a:blip r:embed="rId2"/>
          <a:stretch>
            <a:fillRect/>
          </a:stretch>
        </p:blipFill>
        <p:spPr>
          <a:xfrm>
            <a:off x="3572668" y="4191000"/>
            <a:ext cx="5043488" cy="2183559"/>
          </a:xfrm>
          <a:prstGeom prst="rect">
            <a:avLst/>
          </a:prstGeom>
        </p:spPr>
      </p:pic>
      <p:sp>
        <p:nvSpPr>
          <p:cNvPr id="5" name="Text Box 2">
            <a:extLst>
              <a:ext uri="{FF2B5EF4-FFF2-40B4-BE49-F238E27FC236}">
                <a16:creationId xmlns:a16="http://schemas.microsoft.com/office/drawing/2014/main" id="{D9C676D1-DBED-D099-F101-29F17BA40908}"/>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6" name="Text Box 2">
            <a:extLst>
              <a:ext uri="{FF2B5EF4-FFF2-40B4-BE49-F238E27FC236}">
                <a16:creationId xmlns:a16="http://schemas.microsoft.com/office/drawing/2014/main" id="{1E5D0AB5-B69A-84C1-C304-0DEE79696E87}"/>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7" name="Text Box 2">
            <a:extLst>
              <a:ext uri="{FF2B5EF4-FFF2-40B4-BE49-F238E27FC236}">
                <a16:creationId xmlns:a16="http://schemas.microsoft.com/office/drawing/2014/main" id="{D622E276-22CD-8506-2CE7-55854C5DC87E}"/>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8" name="Text Box 2">
            <a:extLst>
              <a:ext uri="{FF2B5EF4-FFF2-40B4-BE49-F238E27FC236}">
                <a16:creationId xmlns:a16="http://schemas.microsoft.com/office/drawing/2014/main" id="{63877E8F-E9EB-38E0-E0A8-7247FD2404D6}"/>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9" name="Rectangle 8">
            <a:extLst>
              <a:ext uri="{FF2B5EF4-FFF2-40B4-BE49-F238E27FC236}">
                <a16:creationId xmlns:a16="http://schemas.microsoft.com/office/drawing/2014/main" id="{90C0C145-1CF7-D647-4DD1-AB0738D25502}"/>
              </a:ext>
            </a:extLst>
          </p:cNvPr>
          <p:cNvSpPr/>
          <p:nvPr/>
        </p:nvSpPr>
        <p:spPr>
          <a:xfrm>
            <a:off x="11474672" y="6490380"/>
            <a:ext cx="38222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11</a:t>
            </a:r>
          </a:p>
        </p:txBody>
      </p:sp>
      <p:sp>
        <p:nvSpPr>
          <p:cNvPr id="10" name="Rectangle 9">
            <a:extLst>
              <a:ext uri="{FF2B5EF4-FFF2-40B4-BE49-F238E27FC236}">
                <a16:creationId xmlns:a16="http://schemas.microsoft.com/office/drawing/2014/main" id="{8F761A7D-EA08-88E6-1B9D-C50844798E5B}"/>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1" name="TextBox 10">
            <a:extLst>
              <a:ext uri="{FF2B5EF4-FFF2-40B4-BE49-F238E27FC236}">
                <a16:creationId xmlns:a16="http://schemas.microsoft.com/office/drawing/2014/main" id="{DC74B1AD-BD2C-F26E-FE79-1FF4831AC88F}"/>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3389262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7B96F-1035-60A9-B169-E51C8F8E1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129F2-F165-AB78-ACA8-F7583C59788D}"/>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PROPOSED MODEL</a:t>
            </a:r>
          </a:p>
        </p:txBody>
      </p:sp>
      <p:sp>
        <p:nvSpPr>
          <p:cNvPr id="3" name="TextBox 2">
            <a:extLst>
              <a:ext uri="{FF2B5EF4-FFF2-40B4-BE49-F238E27FC236}">
                <a16:creationId xmlns:a16="http://schemas.microsoft.com/office/drawing/2014/main" id="{18127562-A6D7-0971-9CB2-EEF72957B655}"/>
              </a:ext>
            </a:extLst>
          </p:cNvPr>
          <p:cNvSpPr txBox="1"/>
          <p:nvPr/>
        </p:nvSpPr>
        <p:spPr>
          <a:xfrm>
            <a:off x="684212" y="1066800"/>
            <a:ext cx="10820401" cy="3185487"/>
          </a:xfrm>
          <a:prstGeom prst="rect">
            <a:avLst/>
          </a:prstGeom>
          <a:noFill/>
        </p:spPr>
        <p:txBody>
          <a:bodyPr wrap="square" rtlCol="0">
            <a:spAutoFit/>
          </a:bodyPr>
          <a:lstStyle/>
          <a:p>
            <a:pPr marL="457200" indent="-457200" algn="just">
              <a:spcBef>
                <a:spcPts val="0"/>
              </a:spcBef>
              <a:spcAft>
                <a:spcPts val="600"/>
              </a:spcAft>
              <a:buFont typeface="+mj-lt"/>
              <a:buAutoNum type="arabicPeriod" startAt="3"/>
            </a:pPr>
            <a:r>
              <a:rPr lang="en-US" sz="1600" b="1" dirty="0">
                <a:solidFill>
                  <a:schemeClr val="tx1"/>
                </a:solidFill>
                <a:latin typeface="+mn-lt"/>
              </a:rPr>
              <a:t>Gated Recurrent Unit (GRU):</a:t>
            </a:r>
          </a:p>
          <a:p>
            <a:pPr algn="just">
              <a:spcBef>
                <a:spcPts val="0"/>
              </a:spcBef>
              <a:spcAft>
                <a:spcPts val="600"/>
              </a:spcAft>
            </a:pPr>
            <a:r>
              <a:rPr lang="en-US" sz="1600" b="1" dirty="0">
                <a:solidFill>
                  <a:schemeClr val="tx1"/>
                </a:solidFill>
                <a:latin typeface="+mn-lt"/>
              </a:rPr>
              <a:t>	</a:t>
            </a:r>
            <a:r>
              <a:rPr lang="en-US" sz="1600" dirty="0">
                <a:solidFill>
                  <a:schemeClr val="tx1"/>
                </a:solidFill>
                <a:latin typeface="+mn-lt"/>
              </a:rPr>
              <a:t>GRUs are a type of recurrent neural network (RNN) designed to handle sequential data efficiently by addressing 	the vanishing gradient problem.</a:t>
            </a:r>
          </a:p>
          <a:p>
            <a:pPr algn="just">
              <a:spcBef>
                <a:spcPts val="0"/>
              </a:spcBef>
              <a:spcAft>
                <a:spcPts val="600"/>
              </a:spcAft>
            </a:pPr>
            <a:r>
              <a:rPr lang="en-US" sz="1600" dirty="0">
                <a:solidFill>
                  <a:schemeClr val="tx1"/>
                </a:solidFill>
                <a:latin typeface="+mn-lt"/>
              </a:rPr>
              <a:t>	GRUs have a simplified architecture compared to LSTMs, using only two gates—reset and update—to regulate 	Information flow.</a:t>
            </a:r>
          </a:p>
          <a:p>
            <a:pPr algn="just">
              <a:spcBef>
                <a:spcPts val="0"/>
              </a:spcBef>
              <a:spcAft>
                <a:spcPts val="600"/>
              </a:spcAft>
            </a:pPr>
            <a:r>
              <a:rPr lang="en-US" sz="1600" dirty="0">
                <a:solidFill>
                  <a:schemeClr val="tx1"/>
                </a:solidFill>
                <a:latin typeface="+mn-lt"/>
              </a:rPr>
              <a:t>	GRUs are widely used in applications like speech recognition, machine translation, text generation, and time-	series forecasting, where sequential data processing is essential.</a:t>
            </a:r>
          </a:p>
          <a:p>
            <a:pPr algn="just">
              <a:spcBef>
                <a:spcPts val="0"/>
              </a:spcBef>
              <a:spcAft>
                <a:spcPts val="600"/>
              </a:spcAft>
            </a:pPr>
            <a:r>
              <a:rPr lang="en-US" sz="1600" dirty="0">
                <a:solidFill>
                  <a:schemeClr val="tx1"/>
                </a:solidFill>
                <a:latin typeface="+mn-lt"/>
              </a:rPr>
              <a:t>	GRUs are computationally more efficient than LSTMs, making them well-suited for tasks requiring faster training 	and inference with fewer parameters.</a:t>
            </a:r>
          </a:p>
          <a:p>
            <a:pPr algn="just">
              <a:spcBef>
                <a:spcPts val="0"/>
              </a:spcBef>
              <a:spcAft>
                <a:spcPts val="600"/>
              </a:spcAft>
            </a:pPr>
            <a:r>
              <a:rPr lang="en-US" sz="1600" dirty="0">
                <a:solidFill>
                  <a:schemeClr val="tx1"/>
                </a:solidFill>
                <a:latin typeface="+mn-lt"/>
              </a:rPr>
              <a:t>	GRUs perform well on smaller datasets and shorter sequences but may not always capture very long-term 	dependencies as effectively as LSTMs.</a:t>
            </a:r>
          </a:p>
        </p:txBody>
      </p:sp>
      <p:pic>
        <p:nvPicPr>
          <p:cNvPr id="4" name="Picture 3">
            <a:extLst>
              <a:ext uri="{FF2B5EF4-FFF2-40B4-BE49-F238E27FC236}">
                <a16:creationId xmlns:a16="http://schemas.microsoft.com/office/drawing/2014/main" id="{A54435D0-FEC0-FE07-D5AE-C0390CEA43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72598" y="4191000"/>
            <a:ext cx="4043627" cy="2183559"/>
          </a:xfrm>
          <a:prstGeom prst="rect">
            <a:avLst/>
          </a:prstGeom>
        </p:spPr>
      </p:pic>
      <p:sp>
        <p:nvSpPr>
          <p:cNvPr id="5" name="Text Box 2">
            <a:extLst>
              <a:ext uri="{FF2B5EF4-FFF2-40B4-BE49-F238E27FC236}">
                <a16:creationId xmlns:a16="http://schemas.microsoft.com/office/drawing/2014/main" id="{D64E461B-B785-5639-C9F5-CF0329593723}"/>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6" name="Text Box 2">
            <a:extLst>
              <a:ext uri="{FF2B5EF4-FFF2-40B4-BE49-F238E27FC236}">
                <a16:creationId xmlns:a16="http://schemas.microsoft.com/office/drawing/2014/main" id="{D68FBF6F-61A5-F6C9-7A1B-B11A4E569972}"/>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7" name="Text Box 2">
            <a:extLst>
              <a:ext uri="{FF2B5EF4-FFF2-40B4-BE49-F238E27FC236}">
                <a16:creationId xmlns:a16="http://schemas.microsoft.com/office/drawing/2014/main" id="{5CE0AD75-EB6F-B7A3-EE99-366381715751}"/>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8" name="Text Box 2">
            <a:extLst>
              <a:ext uri="{FF2B5EF4-FFF2-40B4-BE49-F238E27FC236}">
                <a16:creationId xmlns:a16="http://schemas.microsoft.com/office/drawing/2014/main" id="{93B63D60-83D2-AC11-0E99-A29BCE847508}"/>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9" name="Rectangle 8">
            <a:extLst>
              <a:ext uri="{FF2B5EF4-FFF2-40B4-BE49-F238E27FC236}">
                <a16:creationId xmlns:a16="http://schemas.microsoft.com/office/drawing/2014/main" id="{3ACF5461-7993-45C2-46BF-8C8C0B467390}"/>
              </a:ext>
            </a:extLst>
          </p:cNvPr>
          <p:cNvSpPr/>
          <p:nvPr/>
        </p:nvSpPr>
        <p:spPr>
          <a:xfrm>
            <a:off x="11470857" y="6490380"/>
            <a:ext cx="38985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12</a:t>
            </a:r>
          </a:p>
        </p:txBody>
      </p:sp>
      <p:sp>
        <p:nvSpPr>
          <p:cNvPr id="10" name="Rectangle 9">
            <a:extLst>
              <a:ext uri="{FF2B5EF4-FFF2-40B4-BE49-F238E27FC236}">
                <a16:creationId xmlns:a16="http://schemas.microsoft.com/office/drawing/2014/main" id="{D259E26C-51D1-401E-39E7-C0370E258414}"/>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1" name="TextBox 10">
            <a:extLst>
              <a:ext uri="{FF2B5EF4-FFF2-40B4-BE49-F238E27FC236}">
                <a16:creationId xmlns:a16="http://schemas.microsoft.com/office/drawing/2014/main" id="{45A98EE8-80EE-B13C-EA8A-459F49A2782B}"/>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4281999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E477E-26A3-9D4C-C01C-86D3139938DB}"/>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MODEL EVALUATION</a:t>
            </a:r>
          </a:p>
        </p:txBody>
      </p:sp>
      <p:sp>
        <p:nvSpPr>
          <p:cNvPr id="5" name="TextBox 4">
            <a:extLst>
              <a:ext uri="{FF2B5EF4-FFF2-40B4-BE49-F238E27FC236}">
                <a16:creationId xmlns:a16="http://schemas.microsoft.com/office/drawing/2014/main" id="{7BB1907F-BAC3-C93F-3BD3-48A791373D03}"/>
              </a:ext>
            </a:extLst>
          </p:cNvPr>
          <p:cNvSpPr txBox="1"/>
          <p:nvPr/>
        </p:nvSpPr>
        <p:spPr>
          <a:xfrm>
            <a:off x="736842" y="1066800"/>
            <a:ext cx="10615370" cy="1477328"/>
          </a:xfrm>
          <a:prstGeom prst="rect">
            <a:avLst/>
          </a:prstGeom>
          <a:noFill/>
        </p:spPr>
        <p:txBody>
          <a:bodyPr wrap="square">
            <a:spAutoFit/>
          </a:bodyPr>
          <a:lstStyle/>
          <a:p>
            <a:pPr marL="0" indent="0" algn="just" eaLnBrk="1" hangingPunct="1">
              <a:lnSpc>
                <a:spcPct val="150000"/>
              </a:lnSpc>
              <a:spcBef>
                <a:spcPts val="900"/>
              </a:spcBef>
              <a:buNone/>
              <a:tabLst>
                <a:tab pos="1365430" algn="l"/>
                <a:tab pos="2735607" algn="l"/>
                <a:tab pos="4105789" algn="l"/>
                <a:tab pos="5475975" algn="l"/>
                <a:tab pos="6846157" algn="l"/>
                <a:tab pos="8216337" algn="l"/>
                <a:tab pos="9586521" algn="l"/>
                <a:tab pos="10956705" algn="l"/>
                <a:tab pos="12326887" algn="l"/>
                <a:tab pos="13697069" algn="l"/>
                <a:tab pos="15067253" algn="l"/>
              </a:tabLst>
            </a:pPr>
            <a:r>
              <a:rPr lang="en-IN" sz="2000" b="1" dirty="0">
                <a:solidFill>
                  <a:schemeClr val="tx1"/>
                </a:solidFill>
                <a:latin typeface="+mn-lt"/>
                <a:cs typeface="Times New Roman" panose="02020603050405020304" pitchFamily="18" charset="0"/>
              </a:rPr>
              <a:t>Confusion Matrix:</a:t>
            </a:r>
          </a:p>
          <a:p>
            <a:pPr marL="0" indent="0" algn="just">
              <a:buNone/>
            </a:pPr>
            <a:r>
              <a:rPr lang="en-US" sz="2000" dirty="0">
                <a:solidFill>
                  <a:schemeClr val="tx1"/>
                </a:solidFill>
                <a:latin typeface="+mn-lt"/>
                <a:cs typeface="Times New Roman" panose="02020603050405020304" pitchFamily="18" charset="0"/>
              </a:rPr>
              <a:t>The confusion matrix is a summary of prediction results on a classification problem. It shows the number of true positive, false positive, true negative, and false negative predictions, giving insights into the performance of a model.</a:t>
            </a:r>
            <a:endParaRPr lang="en-IN" sz="2000" dirty="0">
              <a:solidFill>
                <a:schemeClr val="tx1"/>
              </a:solidFill>
              <a:latin typeface="+mn-lt"/>
              <a:cs typeface="Times New Roman" pitchFamily="18" charset="0"/>
            </a:endParaRPr>
          </a:p>
        </p:txBody>
      </p:sp>
      <p:pic>
        <p:nvPicPr>
          <p:cNvPr id="1026" name="Picture 1">
            <a:extLst>
              <a:ext uri="{FF2B5EF4-FFF2-40B4-BE49-F238E27FC236}">
                <a16:creationId xmlns:a16="http://schemas.microsoft.com/office/drawing/2014/main" id="{49AF3466-F62B-9367-33F5-F7C2F5737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054852" y="3581400"/>
            <a:ext cx="3297360" cy="20540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Box 9">
            <a:extLst>
              <a:ext uri="{FF2B5EF4-FFF2-40B4-BE49-F238E27FC236}">
                <a16:creationId xmlns:a16="http://schemas.microsoft.com/office/drawing/2014/main" id="{14E915BB-BE48-E8FD-A5D9-39F73A0D31D6}"/>
              </a:ext>
            </a:extLst>
          </p:cNvPr>
          <p:cNvSpPr txBox="1"/>
          <p:nvPr/>
        </p:nvSpPr>
        <p:spPr>
          <a:xfrm>
            <a:off x="2296485" y="3154749"/>
            <a:ext cx="914400" cy="400110"/>
          </a:xfrm>
          <a:prstGeom prst="rect">
            <a:avLst/>
          </a:prstGeom>
          <a:noFill/>
        </p:spPr>
        <p:txBody>
          <a:bodyPr wrap="square" rtlCol="0">
            <a:spAutoFit/>
          </a:bodyPr>
          <a:lstStyle/>
          <a:p>
            <a:r>
              <a:rPr lang="en-IN" sz="2000" b="1" dirty="0">
                <a:solidFill>
                  <a:schemeClr val="tx1"/>
                </a:solidFill>
                <a:latin typeface="+mn-lt"/>
              </a:rPr>
              <a:t>LSTM</a:t>
            </a:r>
          </a:p>
        </p:txBody>
      </p:sp>
      <p:sp>
        <p:nvSpPr>
          <p:cNvPr id="11" name="TextBox 10">
            <a:extLst>
              <a:ext uri="{FF2B5EF4-FFF2-40B4-BE49-F238E27FC236}">
                <a16:creationId xmlns:a16="http://schemas.microsoft.com/office/drawing/2014/main" id="{A844FD47-5CA9-7D1C-8812-45A29E2FAF9F}"/>
              </a:ext>
            </a:extLst>
          </p:cNvPr>
          <p:cNvSpPr txBox="1"/>
          <p:nvPr/>
        </p:nvSpPr>
        <p:spPr>
          <a:xfrm>
            <a:off x="5561012" y="3129349"/>
            <a:ext cx="1576054" cy="400110"/>
          </a:xfrm>
          <a:prstGeom prst="rect">
            <a:avLst/>
          </a:prstGeom>
          <a:noFill/>
        </p:spPr>
        <p:txBody>
          <a:bodyPr wrap="square" rtlCol="0">
            <a:spAutoFit/>
          </a:bodyPr>
          <a:lstStyle/>
          <a:p>
            <a:r>
              <a:rPr lang="en-IN" sz="2000" b="1" dirty="0">
                <a:solidFill>
                  <a:schemeClr val="tx1"/>
                </a:solidFill>
                <a:latin typeface="+mn-lt"/>
              </a:rPr>
              <a:t>SimpleRNN</a:t>
            </a:r>
          </a:p>
        </p:txBody>
      </p:sp>
      <p:sp>
        <p:nvSpPr>
          <p:cNvPr id="2" name="Text Box 2">
            <a:extLst>
              <a:ext uri="{FF2B5EF4-FFF2-40B4-BE49-F238E27FC236}">
                <a16:creationId xmlns:a16="http://schemas.microsoft.com/office/drawing/2014/main" id="{F15F0E26-22F0-C0B4-838A-CCD63554E4AC}"/>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3" name="Text Box 2">
            <a:extLst>
              <a:ext uri="{FF2B5EF4-FFF2-40B4-BE49-F238E27FC236}">
                <a16:creationId xmlns:a16="http://schemas.microsoft.com/office/drawing/2014/main" id="{E1BC7CD9-D95E-3DCF-BD25-940C23DD7BA1}"/>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8" name="Text Box 2">
            <a:extLst>
              <a:ext uri="{FF2B5EF4-FFF2-40B4-BE49-F238E27FC236}">
                <a16:creationId xmlns:a16="http://schemas.microsoft.com/office/drawing/2014/main" id="{6391B99E-AF3D-037A-3278-2BCEF2AE833F}"/>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12" name="Text Box 2">
            <a:extLst>
              <a:ext uri="{FF2B5EF4-FFF2-40B4-BE49-F238E27FC236}">
                <a16:creationId xmlns:a16="http://schemas.microsoft.com/office/drawing/2014/main" id="{343468B7-BAA3-5B6D-1137-F4456C776F7B}"/>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13" name="Rectangle 12">
            <a:extLst>
              <a:ext uri="{FF2B5EF4-FFF2-40B4-BE49-F238E27FC236}">
                <a16:creationId xmlns:a16="http://schemas.microsoft.com/office/drawing/2014/main" id="{CB40BC3E-0773-0ACF-121A-0202B12AF8B9}"/>
              </a:ext>
            </a:extLst>
          </p:cNvPr>
          <p:cNvSpPr/>
          <p:nvPr/>
        </p:nvSpPr>
        <p:spPr>
          <a:xfrm>
            <a:off x="11470857" y="6490380"/>
            <a:ext cx="38985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12</a:t>
            </a:r>
          </a:p>
        </p:txBody>
      </p:sp>
      <p:sp>
        <p:nvSpPr>
          <p:cNvPr id="14" name="Rectangle 13">
            <a:extLst>
              <a:ext uri="{FF2B5EF4-FFF2-40B4-BE49-F238E27FC236}">
                <a16:creationId xmlns:a16="http://schemas.microsoft.com/office/drawing/2014/main" id="{49A67384-F14A-9219-8863-2CA86E37815F}"/>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5" name="TextBox 14">
            <a:extLst>
              <a:ext uri="{FF2B5EF4-FFF2-40B4-BE49-F238E27FC236}">
                <a16:creationId xmlns:a16="http://schemas.microsoft.com/office/drawing/2014/main" id="{5FABCB59-11E3-6123-1345-7311621242B8}"/>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
        <p:nvSpPr>
          <p:cNvPr id="16" name="TextBox 15">
            <a:extLst>
              <a:ext uri="{FF2B5EF4-FFF2-40B4-BE49-F238E27FC236}">
                <a16:creationId xmlns:a16="http://schemas.microsoft.com/office/drawing/2014/main" id="{89167306-E888-9447-8DBC-BF425879DACE}"/>
              </a:ext>
            </a:extLst>
          </p:cNvPr>
          <p:cNvSpPr txBox="1"/>
          <p:nvPr/>
        </p:nvSpPr>
        <p:spPr>
          <a:xfrm>
            <a:off x="8915505" y="3154749"/>
            <a:ext cx="1576054" cy="400110"/>
          </a:xfrm>
          <a:prstGeom prst="rect">
            <a:avLst/>
          </a:prstGeom>
          <a:noFill/>
        </p:spPr>
        <p:txBody>
          <a:bodyPr wrap="square" rtlCol="0">
            <a:spAutoFit/>
          </a:bodyPr>
          <a:lstStyle/>
          <a:p>
            <a:pPr algn="ctr"/>
            <a:r>
              <a:rPr lang="en-IN" sz="2000" b="1" dirty="0">
                <a:solidFill>
                  <a:schemeClr val="tx1"/>
                </a:solidFill>
                <a:latin typeface="+mn-lt"/>
              </a:rPr>
              <a:t>GRU</a:t>
            </a:r>
          </a:p>
        </p:txBody>
      </p:sp>
      <p:grpSp>
        <p:nvGrpSpPr>
          <p:cNvPr id="19" name="Group 18">
            <a:extLst>
              <a:ext uri="{FF2B5EF4-FFF2-40B4-BE49-F238E27FC236}">
                <a16:creationId xmlns:a16="http://schemas.microsoft.com/office/drawing/2014/main" id="{5705A28B-B2D5-E8DF-7F0F-529AE73610B2}"/>
              </a:ext>
            </a:extLst>
          </p:cNvPr>
          <p:cNvGrpSpPr/>
          <p:nvPr/>
        </p:nvGrpSpPr>
        <p:grpSpPr>
          <a:xfrm>
            <a:off x="4786939" y="3581400"/>
            <a:ext cx="3124200" cy="2054030"/>
            <a:chOff x="4786939" y="3581400"/>
            <a:chExt cx="3124200" cy="2054030"/>
          </a:xfrm>
        </p:grpSpPr>
        <p:pic>
          <p:nvPicPr>
            <p:cNvPr id="1027" name="Picture 1">
              <a:extLst>
                <a:ext uri="{FF2B5EF4-FFF2-40B4-BE49-F238E27FC236}">
                  <a16:creationId xmlns:a16="http://schemas.microsoft.com/office/drawing/2014/main" id="{B486F421-EBFD-D3F8-A8CC-0A2ED4C925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786939" y="3581400"/>
              <a:ext cx="3124200" cy="20540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C762A3C-E732-A40E-6B22-5B15703B5232}"/>
                </a:ext>
              </a:extLst>
            </p:cNvPr>
            <p:cNvSpPr/>
            <p:nvPr/>
          </p:nvSpPr>
          <p:spPr>
            <a:xfrm>
              <a:off x="5713412" y="3581400"/>
              <a:ext cx="10668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Rectangle 19">
            <a:extLst>
              <a:ext uri="{FF2B5EF4-FFF2-40B4-BE49-F238E27FC236}">
                <a16:creationId xmlns:a16="http://schemas.microsoft.com/office/drawing/2014/main" id="{B49F4923-2CCE-B0F2-A4D8-4EA5F56B2D9D}"/>
              </a:ext>
            </a:extLst>
          </p:cNvPr>
          <p:cNvSpPr/>
          <p:nvPr/>
        </p:nvSpPr>
        <p:spPr>
          <a:xfrm>
            <a:off x="9066212" y="3581400"/>
            <a:ext cx="10668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BCC99886-7723-1C11-47F4-FD75CB56F180}"/>
              </a:ext>
            </a:extLst>
          </p:cNvPr>
          <p:cNvGrpSpPr/>
          <p:nvPr/>
        </p:nvGrpSpPr>
        <p:grpSpPr>
          <a:xfrm>
            <a:off x="1293812" y="3605348"/>
            <a:ext cx="3124200" cy="2054030"/>
            <a:chOff x="4786939" y="3581400"/>
            <a:chExt cx="3124200" cy="2054030"/>
          </a:xfrm>
        </p:grpSpPr>
        <p:pic>
          <p:nvPicPr>
            <p:cNvPr id="22" name="Picture 1">
              <a:extLst>
                <a:ext uri="{FF2B5EF4-FFF2-40B4-BE49-F238E27FC236}">
                  <a16:creationId xmlns:a16="http://schemas.microsoft.com/office/drawing/2014/main" id="{F800E4C0-BF1E-897F-107E-27B59BEB4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786939" y="3581400"/>
              <a:ext cx="3124200" cy="20540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B84C33E-BE0B-9CFF-95E0-EA6E00494287}"/>
                </a:ext>
              </a:extLst>
            </p:cNvPr>
            <p:cNvSpPr/>
            <p:nvPr/>
          </p:nvSpPr>
          <p:spPr>
            <a:xfrm>
              <a:off x="5713412" y="3581400"/>
              <a:ext cx="10668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97262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D74E-4C12-68BE-0D71-2AB349233147}"/>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Accuracy vs Epoch</a:t>
            </a:r>
          </a:p>
        </p:txBody>
      </p:sp>
      <p:sp>
        <p:nvSpPr>
          <p:cNvPr id="3" name="Text Box 2">
            <a:extLst>
              <a:ext uri="{FF2B5EF4-FFF2-40B4-BE49-F238E27FC236}">
                <a16:creationId xmlns:a16="http://schemas.microsoft.com/office/drawing/2014/main" id="{A653F317-5787-9265-F1A2-C2CFC7608080}"/>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51D791E7-5C69-122C-DA11-FED628287710}"/>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9D2804DA-AA82-48DC-5B91-B4B53D2A62E9}"/>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D3B01A60-03E9-43AC-92A5-611706772C76}"/>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8" name="Rectangle 7">
            <a:extLst>
              <a:ext uri="{FF2B5EF4-FFF2-40B4-BE49-F238E27FC236}">
                <a16:creationId xmlns:a16="http://schemas.microsoft.com/office/drawing/2014/main" id="{167CC940-7C30-D422-A2A6-63BC6312D642}"/>
              </a:ext>
            </a:extLst>
          </p:cNvPr>
          <p:cNvSpPr/>
          <p:nvPr/>
        </p:nvSpPr>
        <p:spPr>
          <a:xfrm>
            <a:off x="11470857" y="6490380"/>
            <a:ext cx="38985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15</a:t>
            </a:r>
          </a:p>
        </p:txBody>
      </p:sp>
      <p:sp>
        <p:nvSpPr>
          <p:cNvPr id="9" name="Rectangle 8">
            <a:extLst>
              <a:ext uri="{FF2B5EF4-FFF2-40B4-BE49-F238E27FC236}">
                <a16:creationId xmlns:a16="http://schemas.microsoft.com/office/drawing/2014/main" id="{2C55D8D5-70D0-A2C6-4F4E-F5BCDD1AC451}"/>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5090D354-06CF-4A16-62C0-0668484DA8F6}"/>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pic>
        <p:nvPicPr>
          <p:cNvPr id="12" name="Picture 11">
            <a:extLst>
              <a:ext uri="{FF2B5EF4-FFF2-40B4-BE49-F238E27FC236}">
                <a16:creationId xmlns:a16="http://schemas.microsoft.com/office/drawing/2014/main" id="{801A82FB-41D9-C602-8B32-A441E5CD036C}"/>
              </a:ext>
            </a:extLst>
          </p:cNvPr>
          <p:cNvPicPr>
            <a:picLocks noChangeAspect="1"/>
          </p:cNvPicPr>
          <p:nvPr/>
        </p:nvPicPr>
        <p:blipFill>
          <a:blip r:embed="rId2"/>
          <a:stretch>
            <a:fillRect/>
          </a:stretch>
        </p:blipFill>
        <p:spPr>
          <a:xfrm>
            <a:off x="747560" y="2133278"/>
            <a:ext cx="10833252" cy="2591444"/>
          </a:xfrm>
          <a:prstGeom prst="rect">
            <a:avLst/>
          </a:prstGeom>
        </p:spPr>
      </p:pic>
      <p:sp>
        <p:nvSpPr>
          <p:cNvPr id="13" name="TextBox 12">
            <a:extLst>
              <a:ext uri="{FF2B5EF4-FFF2-40B4-BE49-F238E27FC236}">
                <a16:creationId xmlns:a16="http://schemas.microsoft.com/office/drawing/2014/main" id="{910394D1-B6F1-BD3F-1186-E4C1D9033C08}"/>
              </a:ext>
            </a:extLst>
          </p:cNvPr>
          <p:cNvSpPr txBox="1"/>
          <p:nvPr/>
        </p:nvSpPr>
        <p:spPr>
          <a:xfrm>
            <a:off x="1636713" y="4778422"/>
            <a:ext cx="1524000" cy="400110"/>
          </a:xfrm>
          <a:prstGeom prst="rect">
            <a:avLst/>
          </a:prstGeom>
          <a:noFill/>
        </p:spPr>
        <p:txBody>
          <a:bodyPr wrap="square" rtlCol="0">
            <a:spAutoFit/>
          </a:bodyPr>
          <a:lstStyle/>
          <a:p>
            <a:pPr algn="ctr"/>
            <a:r>
              <a:rPr lang="en-IN" sz="2000" b="1" dirty="0">
                <a:solidFill>
                  <a:schemeClr val="tx1"/>
                </a:solidFill>
                <a:latin typeface="+mn-lt"/>
              </a:rPr>
              <a:t>Window 5</a:t>
            </a:r>
          </a:p>
        </p:txBody>
      </p:sp>
      <p:sp>
        <p:nvSpPr>
          <p:cNvPr id="14" name="TextBox 13">
            <a:extLst>
              <a:ext uri="{FF2B5EF4-FFF2-40B4-BE49-F238E27FC236}">
                <a16:creationId xmlns:a16="http://schemas.microsoft.com/office/drawing/2014/main" id="{451B9DBF-792E-C153-63FC-F7DF29BCEE00}"/>
              </a:ext>
            </a:extLst>
          </p:cNvPr>
          <p:cNvSpPr txBox="1"/>
          <p:nvPr/>
        </p:nvSpPr>
        <p:spPr>
          <a:xfrm>
            <a:off x="5402186" y="4767214"/>
            <a:ext cx="1524000" cy="400110"/>
          </a:xfrm>
          <a:prstGeom prst="rect">
            <a:avLst/>
          </a:prstGeom>
          <a:noFill/>
        </p:spPr>
        <p:txBody>
          <a:bodyPr wrap="square" rtlCol="0">
            <a:spAutoFit/>
          </a:bodyPr>
          <a:lstStyle/>
          <a:p>
            <a:pPr algn="ctr"/>
            <a:r>
              <a:rPr lang="en-IN" sz="2000" b="1" dirty="0">
                <a:solidFill>
                  <a:schemeClr val="tx1"/>
                </a:solidFill>
                <a:latin typeface="+mn-lt"/>
              </a:rPr>
              <a:t>Window 15</a:t>
            </a:r>
          </a:p>
        </p:txBody>
      </p:sp>
      <p:sp>
        <p:nvSpPr>
          <p:cNvPr id="15" name="TextBox 14">
            <a:extLst>
              <a:ext uri="{FF2B5EF4-FFF2-40B4-BE49-F238E27FC236}">
                <a16:creationId xmlns:a16="http://schemas.microsoft.com/office/drawing/2014/main" id="{9944E630-2E58-B7D9-1CCA-5BF24B423E0E}"/>
              </a:ext>
            </a:extLst>
          </p:cNvPr>
          <p:cNvSpPr txBox="1"/>
          <p:nvPr/>
        </p:nvSpPr>
        <p:spPr>
          <a:xfrm>
            <a:off x="9028112" y="4740686"/>
            <a:ext cx="1524000" cy="400110"/>
          </a:xfrm>
          <a:prstGeom prst="rect">
            <a:avLst/>
          </a:prstGeom>
          <a:noFill/>
        </p:spPr>
        <p:txBody>
          <a:bodyPr wrap="square" rtlCol="0">
            <a:spAutoFit/>
          </a:bodyPr>
          <a:lstStyle/>
          <a:p>
            <a:pPr algn="ctr"/>
            <a:r>
              <a:rPr lang="en-IN" sz="2000" b="1" dirty="0">
                <a:solidFill>
                  <a:schemeClr val="tx1"/>
                </a:solidFill>
                <a:latin typeface="+mn-lt"/>
              </a:rPr>
              <a:t>Window 30</a:t>
            </a:r>
          </a:p>
        </p:txBody>
      </p:sp>
    </p:spTree>
    <p:extLst>
      <p:ext uri="{BB962C8B-B14F-4D97-AF65-F5344CB8AC3E}">
        <p14:creationId xmlns:p14="http://schemas.microsoft.com/office/powerpoint/2010/main" val="222744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10D96-843B-7A31-7141-21470C08AF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1D25E-AFDB-08AE-2AA4-39447CE02277}"/>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US"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C</a:t>
            </a: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ontd..</a:t>
            </a:r>
          </a:p>
        </p:txBody>
      </p:sp>
      <p:sp>
        <p:nvSpPr>
          <p:cNvPr id="3" name="Text Box 2">
            <a:extLst>
              <a:ext uri="{FF2B5EF4-FFF2-40B4-BE49-F238E27FC236}">
                <a16:creationId xmlns:a16="http://schemas.microsoft.com/office/drawing/2014/main" id="{C5D859E3-D57E-5BD6-6C6C-104987EB8B98}"/>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EE95C2CC-2DE9-0D31-A357-28986436FF0A}"/>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C0CDD51B-C246-99DE-8F1B-BAADE3119169}"/>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CED4A1FC-A0C5-854E-8A43-DFC30BF1B904}"/>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8" name="Rectangle 7">
            <a:extLst>
              <a:ext uri="{FF2B5EF4-FFF2-40B4-BE49-F238E27FC236}">
                <a16:creationId xmlns:a16="http://schemas.microsoft.com/office/drawing/2014/main" id="{D1213833-FEA3-C262-BA7D-B2C206131464}"/>
              </a:ext>
            </a:extLst>
          </p:cNvPr>
          <p:cNvSpPr/>
          <p:nvPr/>
        </p:nvSpPr>
        <p:spPr>
          <a:xfrm>
            <a:off x="11470857" y="6490380"/>
            <a:ext cx="38985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15</a:t>
            </a:r>
          </a:p>
        </p:txBody>
      </p:sp>
      <p:sp>
        <p:nvSpPr>
          <p:cNvPr id="9" name="Rectangle 8">
            <a:extLst>
              <a:ext uri="{FF2B5EF4-FFF2-40B4-BE49-F238E27FC236}">
                <a16:creationId xmlns:a16="http://schemas.microsoft.com/office/drawing/2014/main" id="{7898626F-A70E-1863-4E98-94C570544E2D}"/>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D0CBA6B9-C43D-3129-DF68-4535AB5F5995}"/>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pic>
        <p:nvPicPr>
          <p:cNvPr id="11" name="Picture 10">
            <a:extLst>
              <a:ext uri="{FF2B5EF4-FFF2-40B4-BE49-F238E27FC236}">
                <a16:creationId xmlns:a16="http://schemas.microsoft.com/office/drawing/2014/main" id="{F74E2A20-8EEE-DCED-5197-9325925FA35A}"/>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8312" y="1816100"/>
            <a:ext cx="4182745" cy="3289300"/>
          </a:xfrm>
          <a:prstGeom prst="rect">
            <a:avLst/>
          </a:prstGeom>
          <a:noFill/>
          <a:ln>
            <a:noFill/>
          </a:ln>
        </p:spPr>
      </p:pic>
      <p:pic>
        <p:nvPicPr>
          <p:cNvPr id="14" name="Picture 13">
            <a:extLst>
              <a:ext uri="{FF2B5EF4-FFF2-40B4-BE49-F238E27FC236}">
                <a16:creationId xmlns:a16="http://schemas.microsoft.com/office/drawing/2014/main" id="{92F4BCFD-7801-8D10-6479-0814569B3346}"/>
              </a:ext>
            </a:extLst>
          </p:cNvPr>
          <p:cNvPicPr>
            <a:picLocks noChangeAspect="1"/>
          </p:cNvPicPr>
          <p:nvPr/>
        </p:nvPicPr>
        <p:blipFill>
          <a:blip r:embed="rId3"/>
          <a:stretch>
            <a:fillRect/>
          </a:stretch>
        </p:blipFill>
        <p:spPr>
          <a:xfrm>
            <a:off x="1522412" y="1799398"/>
            <a:ext cx="4182745" cy="3259204"/>
          </a:xfrm>
          <a:prstGeom prst="rect">
            <a:avLst/>
          </a:prstGeom>
        </p:spPr>
      </p:pic>
    </p:spTree>
    <p:extLst>
      <p:ext uri="{BB962C8B-B14F-4D97-AF65-F5344CB8AC3E}">
        <p14:creationId xmlns:p14="http://schemas.microsoft.com/office/powerpoint/2010/main" val="198783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5089F2F2-8FE6-8C1D-B1F6-079D2B6CA0CB}"/>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7" name="Text Box 2">
            <a:extLst>
              <a:ext uri="{FF2B5EF4-FFF2-40B4-BE49-F238E27FC236}">
                <a16:creationId xmlns:a16="http://schemas.microsoft.com/office/drawing/2014/main" id="{1A8DEFA8-6054-E72D-9EA5-E53FB69EAF17}"/>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8" name="Text Box 2">
            <a:extLst>
              <a:ext uri="{FF2B5EF4-FFF2-40B4-BE49-F238E27FC236}">
                <a16:creationId xmlns:a16="http://schemas.microsoft.com/office/drawing/2014/main" id="{FA1CA783-FB42-D400-389A-0B972EC935B7}"/>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9" name="Text Box 2">
            <a:extLst>
              <a:ext uri="{FF2B5EF4-FFF2-40B4-BE49-F238E27FC236}">
                <a16:creationId xmlns:a16="http://schemas.microsoft.com/office/drawing/2014/main" id="{3B15DE87-9CD7-1A49-CD93-955489ECBAF1}"/>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pic>
        <p:nvPicPr>
          <p:cNvPr id="4" name="Picture 3">
            <a:extLst>
              <a:ext uri="{FF2B5EF4-FFF2-40B4-BE49-F238E27FC236}">
                <a16:creationId xmlns:a16="http://schemas.microsoft.com/office/drawing/2014/main" id="{15085CD5-6849-EF55-E075-757B9FA84429}"/>
              </a:ext>
            </a:extLst>
          </p:cNvPr>
          <p:cNvPicPr>
            <a:picLocks noChangeAspect="1"/>
          </p:cNvPicPr>
          <p:nvPr/>
        </p:nvPicPr>
        <p:blipFill>
          <a:blip r:embed="rId2"/>
          <a:stretch>
            <a:fillRect/>
          </a:stretch>
        </p:blipFill>
        <p:spPr>
          <a:xfrm>
            <a:off x="684212" y="304800"/>
            <a:ext cx="10211685" cy="859611"/>
          </a:xfrm>
          <a:prstGeom prst="rect">
            <a:avLst/>
          </a:prstGeom>
        </p:spPr>
      </p:pic>
      <p:sp>
        <p:nvSpPr>
          <p:cNvPr id="2" name="Rectangle 1">
            <a:extLst>
              <a:ext uri="{FF2B5EF4-FFF2-40B4-BE49-F238E27FC236}">
                <a16:creationId xmlns:a16="http://schemas.microsoft.com/office/drawing/2014/main" id="{C029104C-5E29-F449-F7A2-DFB126B38E7E}"/>
              </a:ext>
            </a:extLst>
          </p:cNvPr>
          <p:cNvSpPr/>
          <p:nvPr/>
        </p:nvSpPr>
        <p:spPr>
          <a:xfrm>
            <a:off x="11470858" y="6490380"/>
            <a:ext cx="389851" cy="338554"/>
          </a:xfrm>
          <a:prstGeom prst="rect">
            <a:avLst/>
          </a:prstGeom>
          <a:noFill/>
        </p:spPr>
        <p:txBody>
          <a:bodyPr wrap="none" lIns="91440" tIns="45720" rIns="91440" bIns="45720">
            <a:spAutoFit/>
          </a:bodyPr>
          <a:lstStyle/>
          <a:p>
            <a:pPr algn="ctr"/>
            <a:r>
              <a:rPr lang="en-US" sz="1600" dirty="0">
                <a:ln w="0"/>
                <a:solidFill>
                  <a:schemeClr val="tx1"/>
                </a:solidFill>
                <a:effectLst>
                  <a:outerShdw blurRad="38100" dist="19050" dir="2700000" algn="tl" rotWithShape="0">
                    <a:schemeClr val="dk1">
                      <a:alpha val="40000"/>
                    </a:schemeClr>
                  </a:outerShdw>
                </a:effectLst>
              </a:rPr>
              <a:t>13</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D690C822-B426-6F7D-C357-FAEE4A0103FA}"/>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3" name="TextBox 12">
            <a:extLst>
              <a:ext uri="{FF2B5EF4-FFF2-40B4-BE49-F238E27FC236}">
                <a16:creationId xmlns:a16="http://schemas.microsoft.com/office/drawing/2014/main" id="{AB239C26-DF6A-22E1-9ADC-4CB48E25CD9E}"/>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pic>
        <p:nvPicPr>
          <p:cNvPr id="20" name="Picture 19">
            <a:extLst>
              <a:ext uri="{FF2B5EF4-FFF2-40B4-BE49-F238E27FC236}">
                <a16:creationId xmlns:a16="http://schemas.microsoft.com/office/drawing/2014/main" id="{00321F88-52AF-6330-4E5D-6369596E9116}"/>
              </a:ext>
            </a:extLst>
          </p:cNvPr>
          <p:cNvPicPr>
            <a:picLocks noChangeAspect="1"/>
          </p:cNvPicPr>
          <p:nvPr/>
        </p:nvPicPr>
        <p:blipFill>
          <a:blip r:embed="rId3"/>
          <a:stretch>
            <a:fillRect/>
          </a:stretch>
        </p:blipFill>
        <p:spPr>
          <a:xfrm>
            <a:off x="5027612" y="1481537"/>
            <a:ext cx="2133600" cy="2557063"/>
          </a:xfrm>
          <a:prstGeom prst="rect">
            <a:avLst/>
          </a:prstGeom>
        </p:spPr>
      </p:pic>
      <p:sp>
        <p:nvSpPr>
          <p:cNvPr id="21" name="TextBox 20">
            <a:extLst>
              <a:ext uri="{FF2B5EF4-FFF2-40B4-BE49-F238E27FC236}">
                <a16:creationId xmlns:a16="http://schemas.microsoft.com/office/drawing/2014/main" id="{B7A126DA-97B3-9A1F-6758-09A46EFC0C4E}"/>
              </a:ext>
            </a:extLst>
          </p:cNvPr>
          <p:cNvSpPr txBox="1"/>
          <p:nvPr/>
        </p:nvSpPr>
        <p:spPr>
          <a:xfrm>
            <a:off x="1598612" y="4267200"/>
            <a:ext cx="8991600" cy="958660"/>
          </a:xfrm>
          <a:prstGeom prst="rect">
            <a:avLst/>
          </a:prstGeom>
          <a:noFill/>
        </p:spPr>
        <p:txBody>
          <a:bodyPr wrap="square" rtlCol="0">
            <a:spAutoFit/>
          </a:bodyPr>
          <a:lstStyle/>
          <a:p>
            <a:pPr algn="just">
              <a:lnSpc>
                <a:spcPct val="150000"/>
              </a:lnSpc>
            </a:pPr>
            <a:r>
              <a:rPr lang="en-US" sz="2000" dirty="0">
                <a:solidFill>
                  <a:schemeClr val="tx1"/>
                </a:solidFill>
                <a:latin typeface="+mn-lt"/>
              </a:rPr>
              <a:t>This table compares actual vs. predicted cyclone intensity grades, showcasing the model's accuracy in classifying different storm severity levels.</a:t>
            </a:r>
            <a:endParaRPr lang="en-IN" sz="2000" dirty="0">
              <a:solidFill>
                <a:schemeClr val="tx1"/>
              </a:solidFill>
              <a:latin typeface="+mn-lt"/>
            </a:endParaRPr>
          </a:p>
        </p:txBody>
      </p:sp>
    </p:spTree>
    <p:extLst>
      <p:ext uri="{BB962C8B-B14F-4D97-AF65-F5344CB8AC3E}">
        <p14:creationId xmlns:p14="http://schemas.microsoft.com/office/powerpoint/2010/main" val="3178813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17C84-9FE3-FC5C-A1BF-5CC806CED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DD89B-C90E-991E-642D-C00DDC7C2400}"/>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8CAAA911-DE16-ED00-EC6A-99F22289EB17}"/>
              </a:ext>
            </a:extLst>
          </p:cNvPr>
          <p:cNvSpPr txBox="1"/>
          <p:nvPr/>
        </p:nvSpPr>
        <p:spPr>
          <a:xfrm>
            <a:off x="684212" y="1795508"/>
            <a:ext cx="10820401" cy="3266985"/>
          </a:xfrm>
          <a:prstGeom prst="rect">
            <a:avLst/>
          </a:prstGeom>
          <a:noFill/>
        </p:spPr>
        <p:txBody>
          <a:bodyPr wrap="square" rtlCol="0">
            <a:spAutoFit/>
          </a:bodyPr>
          <a:lstStyle/>
          <a:p>
            <a:pPr algn="just">
              <a:lnSpc>
                <a:spcPct val="150000"/>
              </a:lnSpc>
              <a:spcBef>
                <a:spcPts val="0"/>
              </a:spcBef>
              <a:spcAft>
                <a:spcPts val="600"/>
              </a:spcAft>
            </a:pPr>
            <a:r>
              <a:rPr lang="en-US" sz="2000" dirty="0">
                <a:solidFill>
                  <a:schemeClr val="tx1"/>
                </a:solidFill>
                <a:latin typeface="+mn-lt"/>
              </a:rPr>
              <a:t>This project demonstrates the potential of machine learning, specifically Recurrent Neural Networks (RNNs), Long Short-Term Memory (LSTM) and Gated Recurrent Networks (GRU), to significantly enhance cyclone prediction accuracy. By analyzing historical weather data, these models can better identify patterns in cyclone formation, intensity, and trajectory, overcoming many limitations of traditional forecasting methods. Accurate and timely predictions allow authorities to issue more reliable warnings and implement targeted preparedness measures, helping to minimize the devastating impacts of cyclones on vulnerable communities.</a:t>
            </a:r>
          </a:p>
        </p:txBody>
      </p:sp>
      <p:sp>
        <p:nvSpPr>
          <p:cNvPr id="3" name="Text Box 2">
            <a:extLst>
              <a:ext uri="{FF2B5EF4-FFF2-40B4-BE49-F238E27FC236}">
                <a16:creationId xmlns:a16="http://schemas.microsoft.com/office/drawing/2014/main" id="{35444AD1-5BAF-B197-8BAA-1C0B0E120C32}"/>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778ACCC6-A163-FD48-DA43-1517CF059B79}"/>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97888E2A-0113-64A1-5C05-4BA3F1BD3E8A}"/>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A0FB908B-D11B-DB8A-6DC6-CB3C419AFD05}"/>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8" name="Rectangle 7">
            <a:extLst>
              <a:ext uri="{FF2B5EF4-FFF2-40B4-BE49-F238E27FC236}">
                <a16:creationId xmlns:a16="http://schemas.microsoft.com/office/drawing/2014/main" id="{2EB21EB2-9C30-CEF6-5FDE-443D0F27ED1D}"/>
              </a:ext>
            </a:extLst>
          </p:cNvPr>
          <p:cNvSpPr/>
          <p:nvPr/>
        </p:nvSpPr>
        <p:spPr>
          <a:xfrm>
            <a:off x="11470857" y="6490380"/>
            <a:ext cx="38985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16</a:t>
            </a:r>
          </a:p>
        </p:txBody>
      </p:sp>
      <p:sp>
        <p:nvSpPr>
          <p:cNvPr id="9" name="Rectangle 8">
            <a:extLst>
              <a:ext uri="{FF2B5EF4-FFF2-40B4-BE49-F238E27FC236}">
                <a16:creationId xmlns:a16="http://schemas.microsoft.com/office/drawing/2014/main" id="{1378600A-F631-30BC-ADFD-D357CC3468C4}"/>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6244F9FC-8208-31C1-CC11-B0164B3500DC}"/>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167102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70337-1DAE-045B-3CD0-DDA3E55E4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B6CE1-56B7-56F5-8FBF-7006723A56E7}"/>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FUTURE ASPECT</a:t>
            </a:r>
          </a:p>
        </p:txBody>
      </p:sp>
      <p:sp>
        <p:nvSpPr>
          <p:cNvPr id="4" name="TextBox 3">
            <a:extLst>
              <a:ext uri="{FF2B5EF4-FFF2-40B4-BE49-F238E27FC236}">
                <a16:creationId xmlns:a16="http://schemas.microsoft.com/office/drawing/2014/main" id="{A83F4D61-7165-47EB-6EE1-63D6DDDB5025}"/>
              </a:ext>
            </a:extLst>
          </p:cNvPr>
          <p:cNvSpPr txBox="1"/>
          <p:nvPr/>
        </p:nvSpPr>
        <p:spPr>
          <a:xfrm>
            <a:off x="912811" y="1371600"/>
            <a:ext cx="10668001" cy="4653646"/>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Comparative Analysis: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Further research can compare LSTM, RNN and GRU models across different datasets to evaluate accuracy, stability, and efficiency.</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Automation Enhancements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Implementing automated hyperparameter tuning and real-time data processing can improve forecasting efficiency.</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Multimodal Data Integration: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Incorporating satellite imagery, oceanic sensors, and atmospheric data can enhance prediction accuracy.</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Hybrid Model Development: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Combining LSTM, GRU and RNN can leverage their strengths for improved short- and long-term forecasting.</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Extreme Weather Adaptability: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Extending models to predict hurricanes, typhoons, and tornadoes can improve disaster preparedness.</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Text Box 2">
            <a:extLst>
              <a:ext uri="{FF2B5EF4-FFF2-40B4-BE49-F238E27FC236}">
                <a16:creationId xmlns:a16="http://schemas.microsoft.com/office/drawing/2014/main" id="{AF6F4ED8-DA3E-AFE7-33AA-09097BBED178}"/>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3FFD2E07-F23E-1789-707E-0792950D5DBB}"/>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6C534793-F861-396B-A64E-6CFD21AC5F5D}"/>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BE82FD12-0FD5-7F82-8CC8-99C17B1C558F}"/>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8" name="Rectangle 7">
            <a:extLst>
              <a:ext uri="{FF2B5EF4-FFF2-40B4-BE49-F238E27FC236}">
                <a16:creationId xmlns:a16="http://schemas.microsoft.com/office/drawing/2014/main" id="{DC8EBC82-7BF4-687B-49EA-989A26918CA8}"/>
              </a:ext>
            </a:extLst>
          </p:cNvPr>
          <p:cNvSpPr/>
          <p:nvPr/>
        </p:nvSpPr>
        <p:spPr>
          <a:xfrm>
            <a:off x="11470857" y="6490380"/>
            <a:ext cx="389851"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15</a:t>
            </a:r>
          </a:p>
        </p:txBody>
      </p:sp>
      <p:sp>
        <p:nvSpPr>
          <p:cNvPr id="9" name="Rectangle 8">
            <a:extLst>
              <a:ext uri="{FF2B5EF4-FFF2-40B4-BE49-F238E27FC236}">
                <a16:creationId xmlns:a16="http://schemas.microsoft.com/office/drawing/2014/main" id="{B839EC64-1E44-5347-7DF0-B164202C487F}"/>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C91B99A7-B5C9-F042-093F-FCB3CF7B6D1A}"/>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3857281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7E85-06B8-8222-196E-2ACCC9E3EE8E}"/>
              </a:ext>
            </a:extLst>
          </p:cNvPr>
          <p:cNvSpPr>
            <a:spLocks noGrp="1"/>
          </p:cNvSpPr>
          <p:nvPr>
            <p:ph type="title" idx="4294967295"/>
          </p:nvPr>
        </p:nvSpPr>
        <p:spPr>
          <a:xfrm>
            <a:off x="760412" y="428625"/>
            <a:ext cx="10055225" cy="614363"/>
          </a:xfrm>
          <a:prstGeom prst="rect">
            <a:avLst/>
          </a:prstGeom>
        </p:spPr>
        <p:txBody>
          <a:bodyPr/>
          <a:lstStyle/>
          <a:p>
            <a:pPr algn="just"/>
            <a:r>
              <a:rPr lang="en-IN" sz="3200" b="1" dirty="0">
                <a:solidFill>
                  <a:srgbClr val="000076"/>
                </a:solidFill>
                <a:latin typeface="Calibri" panose="020F0502020204030204" pitchFamily="34" charset="0"/>
                <a:ea typeface="Calibri" panose="020F0502020204030204" pitchFamily="34" charset="0"/>
                <a:cs typeface="Calibri" panose="020F0502020204030204" pitchFamily="34" charset="0"/>
              </a:rPr>
              <a:t>CONTENT</a:t>
            </a:r>
          </a:p>
        </p:txBody>
      </p:sp>
      <p:sp>
        <p:nvSpPr>
          <p:cNvPr id="3" name="Content Placeholder 2">
            <a:extLst>
              <a:ext uri="{FF2B5EF4-FFF2-40B4-BE49-F238E27FC236}">
                <a16:creationId xmlns:a16="http://schemas.microsoft.com/office/drawing/2014/main" id="{57D9BF51-AF15-932B-387A-449225678B41}"/>
              </a:ext>
            </a:extLst>
          </p:cNvPr>
          <p:cNvSpPr>
            <a:spLocks noGrp="1"/>
          </p:cNvSpPr>
          <p:nvPr>
            <p:ph idx="4294967295"/>
          </p:nvPr>
        </p:nvSpPr>
        <p:spPr>
          <a:xfrm>
            <a:off x="760412" y="1266825"/>
            <a:ext cx="10668000" cy="5133975"/>
          </a:xfrm>
          <a:prstGeom prst="rect">
            <a:avLst/>
          </a:prstGeom>
        </p:spPr>
        <p:txBody>
          <a:bodyPr/>
          <a:lstStyle/>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Problem Statement</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Objective</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Introduction</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Dataset Description</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Methodology </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Proposed System</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Results and Discussion</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Conclusion and Future Work</a:t>
            </a:r>
          </a:p>
          <a:p>
            <a:pPr marL="1142514" indent="-685800" algn="just">
              <a:spcBef>
                <a:spcPts val="600"/>
              </a:spcBef>
              <a:buFont typeface="Wingdings" panose="05000000000000000000" pitchFamily="2" charset="2"/>
              <a:buChar char="Ø"/>
            </a:pPr>
            <a:r>
              <a:rPr lang="en-US" sz="2600" dirty="0">
                <a:solidFill>
                  <a:srgbClr val="000000"/>
                </a:solidFill>
                <a:latin typeface="+mn-lt"/>
                <a:ea typeface="Calibri" panose="020F0502020204030204" pitchFamily="34" charset="0"/>
                <a:cs typeface="Calibri" panose="020F0502020204030204" pitchFamily="34" charset="0"/>
              </a:rPr>
              <a:t>References</a:t>
            </a:r>
          </a:p>
        </p:txBody>
      </p:sp>
      <p:sp>
        <p:nvSpPr>
          <p:cNvPr id="4" name="Rectangle 3">
            <a:extLst>
              <a:ext uri="{FF2B5EF4-FFF2-40B4-BE49-F238E27FC236}">
                <a16:creationId xmlns:a16="http://schemas.microsoft.com/office/drawing/2014/main" id="{625A4B91-FEF4-C271-416D-8790B795D74D}"/>
              </a:ext>
            </a:extLst>
          </p:cNvPr>
          <p:cNvSpPr/>
          <p:nvPr/>
        </p:nvSpPr>
        <p:spPr>
          <a:xfrm>
            <a:off x="11522154" y="6490380"/>
            <a:ext cx="287259" cy="338554"/>
          </a:xfrm>
          <a:prstGeom prst="rect">
            <a:avLst/>
          </a:prstGeom>
          <a:noFill/>
        </p:spPr>
        <p:txBody>
          <a:bodyPr wrap="none" lIns="91440" tIns="45720" rIns="91440" bIns="45720">
            <a:spAutoFit/>
          </a:bodyPr>
          <a:lstStyle/>
          <a:p>
            <a:pPr algn="ctr"/>
            <a:r>
              <a:rPr lang="en-US" sz="1600" dirty="0">
                <a:ln w="0"/>
                <a:solidFill>
                  <a:schemeClr val="tx1"/>
                </a:solidFill>
                <a:effectLst>
                  <a:outerShdw blurRad="38100" dist="19050" dir="2700000" algn="tl" rotWithShape="0">
                    <a:schemeClr val="dk1">
                      <a:alpha val="40000"/>
                    </a:schemeClr>
                  </a:outerShdw>
                </a:effectLst>
              </a:rPr>
              <a:t>2</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 name="Text Box 2">
            <a:extLst>
              <a:ext uri="{FF2B5EF4-FFF2-40B4-BE49-F238E27FC236}">
                <a16:creationId xmlns:a16="http://schemas.microsoft.com/office/drawing/2014/main" id="{0476149F-A85A-D066-DAA1-DC2BDD928176}"/>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6" name="Text Box 2">
            <a:extLst>
              <a:ext uri="{FF2B5EF4-FFF2-40B4-BE49-F238E27FC236}">
                <a16:creationId xmlns:a16="http://schemas.microsoft.com/office/drawing/2014/main" id="{2E1B5353-EC29-B895-588C-2B566048A87C}"/>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7" name="Text Box 2">
            <a:extLst>
              <a:ext uri="{FF2B5EF4-FFF2-40B4-BE49-F238E27FC236}">
                <a16:creationId xmlns:a16="http://schemas.microsoft.com/office/drawing/2014/main" id="{D6EAD3CA-F036-DC1B-40E1-F7EB6339C4AE}"/>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8" name="Text Box 2">
            <a:extLst>
              <a:ext uri="{FF2B5EF4-FFF2-40B4-BE49-F238E27FC236}">
                <a16:creationId xmlns:a16="http://schemas.microsoft.com/office/drawing/2014/main" id="{7DA3F37A-C3EC-37F1-6C59-EA1F769AB89F}"/>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9" name="Rectangle 8">
            <a:extLst>
              <a:ext uri="{FF2B5EF4-FFF2-40B4-BE49-F238E27FC236}">
                <a16:creationId xmlns:a16="http://schemas.microsoft.com/office/drawing/2014/main" id="{EEB2869B-449F-ECF3-2E41-6368E17CC2D7}"/>
              </a:ext>
            </a:extLst>
          </p:cNvPr>
          <p:cNvSpPr/>
          <p:nvPr/>
        </p:nvSpPr>
        <p:spPr>
          <a:xfrm>
            <a:off x="726533" y="54890"/>
            <a:ext cx="6553200" cy="4214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E7B744A9-6F64-6ECC-908C-5C97FA039B1E}"/>
              </a:ext>
            </a:extLst>
          </p:cNvPr>
          <p:cNvSpPr txBox="1"/>
          <p:nvPr/>
        </p:nvSpPr>
        <p:spPr>
          <a:xfrm>
            <a:off x="683050" y="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4028601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AF3D4-D1F9-0F14-95EC-A595E07DBCAC}"/>
            </a:ext>
          </a:extLst>
        </p:cNvPr>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13D3B44D-1332-C843-A0C5-AD5B0BC4CA1E}"/>
              </a:ext>
            </a:extLst>
          </p:cNvPr>
          <p:cNvSpPr>
            <a:spLocks noGrp="1"/>
          </p:cNvSpPr>
          <p:nvPr>
            <p:ph idx="4294967295"/>
          </p:nvPr>
        </p:nvSpPr>
        <p:spPr>
          <a:xfrm>
            <a:off x="677862" y="1117600"/>
            <a:ext cx="10833100" cy="5359399"/>
          </a:xfrm>
          <a:prstGeom prst="rect">
            <a:avLst/>
          </a:prstGeom>
        </p:spPr>
        <p:txBody>
          <a:bodyPr/>
          <a:lstStyle/>
          <a:p>
            <a:pPr>
              <a:lnSpc>
                <a:spcPts val="2250"/>
              </a:lnSpc>
              <a:buFont typeface="Wingdings" panose="05000000000000000000" pitchFamily="2" charset="2"/>
              <a:buChar char="q"/>
            </a:pPr>
            <a:r>
              <a:rPr lang="en-IN" dirty="0">
                <a:latin typeface="+mn-lt"/>
              </a:rPr>
              <a:t>J. Senthil Kumar; V. Venkataraman; S. Meganathan; Kannan </a:t>
            </a:r>
            <a:r>
              <a:rPr lang="en-IN" dirty="0" err="1">
                <a:latin typeface="+mn-lt"/>
              </a:rPr>
              <a:t>Krithivasan</a:t>
            </a:r>
            <a:r>
              <a:rPr lang="en-IN" dirty="0">
                <a:latin typeface="+mn-lt"/>
              </a:rPr>
              <a:t> (2023). </a:t>
            </a:r>
            <a:r>
              <a:rPr lang="en-US" dirty="0">
                <a:latin typeface="+mn-lt"/>
              </a:rPr>
              <a:t>Tropical Cyclone Intensity and Track Prediction in the Bay of Bengal Using LSTM-CSO Method</a:t>
            </a:r>
          </a:p>
          <a:p>
            <a:pPr algn="just">
              <a:lnSpc>
                <a:spcPct val="150000"/>
              </a:lnSpc>
              <a:buFont typeface="Wingdings" panose="05000000000000000000" pitchFamily="2" charset="2"/>
              <a:buChar char="q"/>
            </a:pPr>
            <a:r>
              <a:rPr lang="en-US" dirty="0">
                <a:latin typeface="+mn-lt"/>
              </a:rPr>
              <a:t>Hill, T., O’Connor, M., &amp; Remus, W. (1996). Neural network models for time series</a:t>
            </a:r>
          </a:p>
          <a:p>
            <a:pPr algn="just">
              <a:lnSpc>
                <a:spcPct val="150000"/>
              </a:lnSpc>
              <a:buFont typeface="Wingdings" panose="05000000000000000000" pitchFamily="2" charset="2"/>
              <a:buChar char="q"/>
            </a:pPr>
            <a:r>
              <a:rPr lang="en-US" dirty="0">
                <a:latin typeface="+mn-lt"/>
              </a:rPr>
              <a:t>Li, Y., Wu, H., &amp; Liu, H. (2018). Multi-step wind speed forecasting using EWT decomposition. LSTM principal computing. RELM subordinate computing and IEWT reconstruction. Energy Conversion and Management.</a:t>
            </a:r>
          </a:p>
          <a:p>
            <a:pPr algn="just">
              <a:lnSpc>
                <a:spcPct val="150000"/>
              </a:lnSpc>
              <a:buFont typeface="Wingdings" panose="05000000000000000000" pitchFamily="2" charset="2"/>
              <a:buChar char="q"/>
            </a:pPr>
            <a:r>
              <a:rPr lang="en-US" dirty="0">
                <a:latin typeface="+mn-lt"/>
              </a:rPr>
              <a:t>Qin,Y., Song, D., Chen, H., Cheng, W., Jiang, G., &amp; Cottrel, G. W. (2017). A Dual Stage Attention-Based Recurrent Neural Network for Time Series Prediction</a:t>
            </a:r>
          </a:p>
          <a:p>
            <a:pPr lvl="0" algn="just" fontAlgn="base">
              <a:lnSpc>
                <a:spcPct val="150000"/>
              </a:lnSpc>
              <a:buFont typeface="Wingdings" panose="05000000000000000000" pitchFamily="2" charset="2"/>
              <a:buChar char="q"/>
            </a:pPr>
            <a:r>
              <a:rPr lang="en-US" dirty="0" err="1">
                <a:solidFill>
                  <a:srgbClr val="000000"/>
                </a:solidFill>
                <a:effectLst/>
                <a:latin typeface="+mn-lt"/>
                <a:ea typeface="Arial" panose="020B0604020202020204" pitchFamily="34" charset="0"/>
              </a:rPr>
              <a:t>Ribana</a:t>
            </a:r>
            <a:r>
              <a:rPr lang="en-US" dirty="0">
                <a:solidFill>
                  <a:srgbClr val="000000"/>
                </a:solidFill>
                <a:effectLst/>
                <a:latin typeface="+mn-lt"/>
                <a:ea typeface="Arial" panose="020B0604020202020204" pitchFamily="34" charset="0"/>
              </a:rPr>
              <a:t> Roscher, Bastian Bohn, Marco F. Duarte, and Jochen </a:t>
            </a:r>
            <a:r>
              <a:rPr lang="en-US" dirty="0" err="1">
                <a:solidFill>
                  <a:srgbClr val="000000"/>
                </a:solidFill>
                <a:effectLst/>
                <a:latin typeface="+mn-lt"/>
                <a:ea typeface="Arial" panose="020B0604020202020204" pitchFamily="34" charset="0"/>
              </a:rPr>
              <a:t>Garcke</a:t>
            </a:r>
            <a:r>
              <a:rPr lang="en-US" dirty="0">
                <a:solidFill>
                  <a:srgbClr val="000000"/>
                </a:solidFill>
                <a:effectLst/>
                <a:latin typeface="+mn-lt"/>
                <a:ea typeface="Arial" panose="020B0604020202020204" pitchFamily="34" charset="0"/>
              </a:rPr>
              <a:t> [2019]. Explainable Machine Learning for Scientific Insights and Discoveries.</a:t>
            </a:r>
            <a:endParaRPr lang="en-IN" dirty="0">
              <a:effectLst/>
              <a:latin typeface="+mn-lt"/>
              <a:ea typeface="Arial" panose="020B0604020202020204" pitchFamily="34" charset="0"/>
            </a:endParaRPr>
          </a:p>
          <a:p>
            <a:pPr lvl="0" algn="just" fontAlgn="base">
              <a:lnSpc>
                <a:spcPct val="150000"/>
              </a:lnSpc>
              <a:buFont typeface="Wingdings" panose="05000000000000000000" pitchFamily="2" charset="2"/>
              <a:buChar char="q"/>
            </a:pPr>
            <a:r>
              <a:rPr lang="en-US" dirty="0">
                <a:solidFill>
                  <a:srgbClr val="000000"/>
                </a:solidFill>
                <a:effectLst/>
                <a:latin typeface="+mn-lt"/>
                <a:ea typeface="Arial" panose="020B0604020202020204" pitchFamily="34" charset="0"/>
              </a:rPr>
              <a:t>Subrata Paul, Vidhi </a:t>
            </a:r>
            <a:r>
              <a:rPr lang="en-US" dirty="0" err="1">
                <a:solidFill>
                  <a:srgbClr val="000000"/>
                </a:solidFill>
                <a:effectLst/>
                <a:latin typeface="+mn-lt"/>
                <a:ea typeface="Arial" panose="020B0604020202020204" pitchFamily="34" charset="0"/>
              </a:rPr>
              <a:t>Singrodia</a:t>
            </a:r>
            <a:r>
              <a:rPr lang="en-US" dirty="0">
                <a:solidFill>
                  <a:srgbClr val="000000"/>
                </a:solidFill>
                <a:effectLst/>
                <a:latin typeface="+mn-lt"/>
                <a:ea typeface="Arial" panose="020B0604020202020204" pitchFamily="34" charset="0"/>
              </a:rPr>
              <a:t>, and Anirban Mitra, [2024]. Understanding the requirements of the Indian IT industry using web scrapping.</a:t>
            </a:r>
            <a:endParaRPr lang="en-IN" dirty="0">
              <a:effectLst/>
              <a:latin typeface="+mn-lt"/>
              <a:ea typeface="Arial" panose="020B0604020202020204" pitchFamily="34" charset="0"/>
            </a:endParaRPr>
          </a:p>
          <a:p>
            <a:pPr lvl="0" algn="just" fontAlgn="base">
              <a:lnSpc>
                <a:spcPct val="150000"/>
              </a:lnSpc>
              <a:buFont typeface="Wingdings" panose="05000000000000000000" pitchFamily="2" charset="2"/>
              <a:buChar char="q"/>
            </a:pPr>
            <a:r>
              <a:rPr lang="en-US" dirty="0" err="1">
                <a:solidFill>
                  <a:srgbClr val="000000"/>
                </a:solidFill>
                <a:effectLst/>
                <a:latin typeface="+mn-lt"/>
                <a:ea typeface="Arial" panose="020B0604020202020204" pitchFamily="34" charset="0"/>
              </a:rPr>
              <a:t>Buo-FuChen</a:t>
            </a:r>
            <a:r>
              <a:rPr lang="en-US" dirty="0">
                <a:solidFill>
                  <a:srgbClr val="000000"/>
                </a:solidFill>
                <a:effectLst/>
                <a:latin typeface="+mn-lt"/>
                <a:ea typeface="Arial" panose="020B0604020202020204" pitchFamily="34" charset="0"/>
              </a:rPr>
              <a:t>, Yu-</a:t>
            </a:r>
            <a:r>
              <a:rPr lang="en-US" dirty="0" err="1">
                <a:solidFill>
                  <a:srgbClr val="000000"/>
                </a:solidFill>
                <a:effectLst/>
                <a:latin typeface="+mn-lt"/>
                <a:ea typeface="Arial" panose="020B0604020202020204" pitchFamily="34" charset="0"/>
              </a:rPr>
              <a:t>TeKuo</a:t>
            </a:r>
            <a:r>
              <a:rPr lang="en-US" dirty="0">
                <a:solidFill>
                  <a:srgbClr val="000000"/>
                </a:solidFill>
                <a:effectLst/>
                <a:latin typeface="+mn-lt"/>
                <a:ea typeface="Arial" panose="020B0604020202020204" pitchFamily="34" charset="0"/>
              </a:rPr>
              <a:t>, </a:t>
            </a:r>
            <a:r>
              <a:rPr lang="en-US" dirty="0" err="1">
                <a:solidFill>
                  <a:srgbClr val="000000"/>
                </a:solidFill>
                <a:effectLst/>
                <a:latin typeface="+mn-lt"/>
                <a:ea typeface="Arial" panose="020B0604020202020204" pitchFamily="34" charset="0"/>
              </a:rPr>
              <a:t>Treng-ShiHuang</a:t>
            </a:r>
            <a:r>
              <a:rPr lang="en-US" dirty="0">
                <a:solidFill>
                  <a:srgbClr val="000000"/>
                </a:solidFill>
                <a:effectLst/>
                <a:latin typeface="+mn-lt"/>
                <a:ea typeface="Arial" panose="020B0604020202020204" pitchFamily="34" charset="0"/>
              </a:rPr>
              <a:t> [2022]. A deep learning ensemble approach for predicting tropical cyclone rapid intensification.</a:t>
            </a:r>
            <a:endParaRPr lang="en-IN" dirty="0">
              <a:effectLst/>
              <a:latin typeface="+mn-lt"/>
              <a:ea typeface="Arial" panose="020B0604020202020204" pitchFamily="34" charset="0"/>
            </a:endParaRPr>
          </a:p>
          <a:p>
            <a:pPr lvl="0" algn="just" fontAlgn="base">
              <a:lnSpc>
                <a:spcPct val="150000"/>
              </a:lnSpc>
              <a:buFont typeface="Wingdings" panose="05000000000000000000" pitchFamily="2" charset="2"/>
              <a:buChar char="q"/>
            </a:pPr>
            <a:r>
              <a:rPr lang="en-US" dirty="0" err="1">
                <a:solidFill>
                  <a:srgbClr val="000000"/>
                </a:solidFill>
                <a:effectLst/>
                <a:latin typeface="+mn-lt"/>
                <a:ea typeface="Arial" panose="020B0604020202020204" pitchFamily="34" charset="0"/>
              </a:rPr>
              <a:t>Shuxian</a:t>
            </a:r>
            <a:r>
              <a:rPr lang="en-US" dirty="0">
                <a:solidFill>
                  <a:srgbClr val="000000"/>
                </a:solidFill>
                <a:effectLst/>
                <a:latin typeface="+mn-lt"/>
                <a:ea typeface="Arial" panose="020B0604020202020204" pitchFamily="34" charset="0"/>
              </a:rPr>
              <a:t> Liu, Yang Liu, Zhigang Chu, [2023] Evaluation of Tropical Cyclone Disaster Loss Using Machine Learning Algorithms with an </a:t>
            </a:r>
            <a:r>
              <a:rPr lang="en-US" dirty="0" err="1">
                <a:solidFill>
                  <a:srgbClr val="000000"/>
                </a:solidFill>
                <a:effectLst/>
                <a:latin typeface="+mn-lt"/>
                <a:ea typeface="Arial" panose="020B0604020202020204" pitchFamily="34" charset="0"/>
              </a:rPr>
              <a:t>eXplainable</a:t>
            </a:r>
            <a:r>
              <a:rPr lang="en-US" dirty="0">
                <a:solidFill>
                  <a:srgbClr val="000000"/>
                </a:solidFill>
                <a:effectLst/>
                <a:latin typeface="+mn-lt"/>
                <a:ea typeface="Arial" panose="020B0604020202020204" pitchFamily="34" charset="0"/>
              </a:rPr>
              <a:t> Artificial Intelligence Approach </a:t>
            </a:r>
            <a:endParaRPr lang="en-IN" dirty="0">
              <a:effectLst/>
              <a:latin typeface="+mn-lt"/>
              <a:ea typeface="Arial" panose="020B0604020202020204" pitchFamily="34" charset="0"/>
            </a:endParaRPr>
          </a:p>
          <a:p>
            <a:pPr algn="just">
              <a:lnSpc>
                <a:spcPct val="150000"/>
              </a:lnSpc>
              <a:buFont typeface="Wingdings" panose="05000000000000000000" pitchFamily="2" charset="2"/>
              <a:buChar char="q"/>
            </a:pPr>
            <a:endParaRPr lang="en-US" sz="3200" dirty="0"/>
          </a:p>
        </p:txBody>
      </p:sp>
      <p:sp>
        <p:nvSpPr>
          <p:cNvPr id="6" name="Text Box 2">
            <a:extLst>
              <a:ext uri="{FF2B5EF4-FFF2-40B4-BE49-F238E27FC236}">
                <a16:creationId xmlns:a16="http://schemas.microsoft.com/office/drawing/2014/main" id="{D97E8251-2A53-BEA8-D3A1-3A65B9EFAE4F}"/>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7" name="Text Box 2">
            <a:extLst>
              <a:ext uri="{FF2B5EF4-FFF2-40B4-BE49-F238E27FC236}">
                <a16:creationId xmlns:a16="http://schemas.microsoft.com/office/drawing/2014/main" id="{D9FFE1C1-CF4F-F29D-CE85-783B64B9E7CB}"/>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8" name="Text Box 2">
            <a:extLst>
              <a:ext uri="{FF2B5EF4-FFF2-40B4-BE49-F238E27FC236}">
                <a16:creationId xmlns:a16="http://schemas.microsoft.com/office/drawing/2014/main" id="{78A438B8-1933-6E3B-716B-8E41C3335067}"/>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9" name="Text Box 2">
            <a:extLst>
              <a:ext uri="{FF2B5EF4-FFF2-40B4-BE49-F238E27FC236}">
                <a16:creationId xmlns:a16="http://schemas.microsoft.com/office/drawing/2014/main" id="{7535DAB5-2F46-DD23-D775-C4FB886F8C44}"/>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pic>
        <p:nvPicPr>
          <p:cNvPr id="12" name="Picture 11">
            <a:extLst>
              <a:ext uri="{FF2B5EF4-FFF2-40B4-BE49-F238E27FC236}">
                <a16:creationId xmlns:a16="http://schemas.microsoft.com/office/drawing/2014/main" id="{3E855BE1-C733-8AD5-20A7-343959400356}"/>
              </a:ext>
            </a:extLst>
          </p:cNvPr>
          <p:cNvPicPr>
            <a:picLocks noChangeAspect="1"/>
          </p:cNvPicPr>
          <p:nvPr/>
        </p:nvPicPr>
        <p:blipFill>
          <a:blip r:embed="rId2"/>
          <a:stretch>
            <a:fillRect/>
          </a:stretch>
        </p:blipFill>
        <p:spPr>
          <a:xfrm>
            <a:off x="684212" y="267514"/>
            <a:ext cx="10211685" cy="859611"/>
          </a:xfrm>
          <a:prstGeom prst="rect">
            <a:avLst/>
          </a:prstGeom>
        </p:spPr>
      </p:pic>
      <p:sp>
        <p:nvSpPr>
          <p:cNvPr id="2" name="Rectangle 1">
            <a:extLst>
              <a:ext uri="{FF2B5EF4-FFF2-40B4-BE49-F238E27FC236}">
                <a16:creationId xmlns:a16="http://schemas.microsoft.com/office/drawing/2014/main" id="{694A8D8E-344B-0AB2-8E07-841CAA947328}"/>
              </a:ext>
            </a:extLst>
          </p:cNvPr>
          <p:cNvSpPr/>
          <p:nvPr/>
        </p:nvSpPr>
        <p:spPr>
          <a:xfrm>
            <a:off x="11470858" y="6490380"/>
            <a:ext cx="389851" cy="338554"/>
          </a:xfrm>
          <a:prstGeom prst="rect">
            <a:avLst/>
          </a:prstGeom>
          <a:noFill/>
        </p:spPr>
        <p:txBody>
          <a:bodyPr wrap="none" lIns="91440" tIns="45720" rIns="91440" bIns="45720">
            <a:spAutoFit/>
          </a:bodyPr>
          <a:lstStyle/>
          <a:p>
            <a:pPr algn="ctr"/>
            <a:r>
              <a:rPr lang="en-US" sz="1600" dirty="0">
                <a:ln w="0"/>
                <a:solidFill>
                  <a:schemeClr val="tx1"/>
                </a:solidFill>
                <a:effectLst>
                  <a:outerShdw blurRad="38100" dist="19050" dir="2700000" algn="tl" rotWithShape="0">
                    <a:schemeClr val="dk1">
                      <a:alpha val="40000"/>
                    </a:schemeClr>
                  </a:outerShdw>
                </a:effectLst>
              </a:rPr>
              <a:t>17</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C3836DE8-B421-0206-5EC2-C0FC946200F6}"/>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4" name="TextBox 3">
            <a:extLst>
              <a:ext uri="{FF2B5EF4-FFF2-40B4-BE49-F238E27FC236}">
                <a16:creationId xmlns:a16="http://schemas.microsoft.com/office/drawing/2014/main" id="{8F4224A5-369E-1F61-EB47-DC56659F0D6D}"/>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4288314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8385460-822A-FBFA-249D-A66F72B57359}"/>
              </a:ext>
            </a:extLst>
          </p:cNvPr>
          <p:cNvSpPr txBox="1">
            <a:spLocks/>
          </p:cNvSpPr>
          <p:nvPr/>
        </p:nvSpPr>
        <p:spPr>
          <a:xfrm>
            <a:off x="711015" y="2644776"/>
            <a:ext cx="11173090" cy="1470025"/>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914400">
              <a:buSzTx/>
            </a:pPr>
            <a:r>
              <a:rPr lang="en-US" sz="9600" kern="0">
                <a:solidFill>
                  <a:srgbClr val="C00000"/>
                </a:solidFill>
              </a:rPr>
              <a:t>Thank You</a:t>
            </a:r>
            <a:endParaRPr lang="en-US" sz="9600" kern="0" dirty="0">
              <a:solidFill>
                <a:srgbClr val="C00000"/>
              </a:solidFill>
            </a:endParaRPr>
          </a:p>
        </p:txBody>
      </p:sp>
      <p:sp>
        <p:nvSpPr>
          <p:cNvPr id="3" name="Rectangle 2">
            <a:extLst>
              <a:ext uri="{FF2B5EF4-FFF2-40B4-BE49-F238E27FC236}">
                <a16:creationId xmlns:a16="http://schemas.microsoft.com/office/drawing/2014/main" id="{3E7FF356-6562-E431-BAEB-44534945CD8C}"/>
              </a:ext>
            </a:extLst>
          </p:cNvPr>
          <p:cNvSpPr/>
          <p:nvPr/>
        </p:nvSpPr>
        <p:spPr>
          <a:xfrm>
            <a:off x="11470858" y="6490380"/>
            <a:ext cx="389851" cy="338554"/>
          </a:xfrm>
          <a:prstGeom prst="rect">
            <a:avLst/>
          </a:prstGeom>
          <a:noFill/>
        </p:spPr>
        <p:txBody>
          <a:bodyPr wrap="none" lIns="91440" tIns="45720" rIns="91440" bIns="45720">
            <a:spAutoFit/>
          </a:bodyPr>
          <a:lstStyle/>
          <a:p>
            <a:pPr algn="ctr"/>
            <a:r>
              <a:rPr lang="en-US" sz="1600" dirty="0">
                <a:ln w="0"/>
                <a:solidFill>
                  <a:schemeClr val="tx1"/>
                </a:solidFill>
                <a:effectLst>
                  <a:outerShdw blurRad="38100" dist="19050" dir="2700000" algn="tl" rotWithShape="0">
                    <a:schemeClr val="dk1">
                      <a:alpha val="40000"/>
                    </a:schemeClr>
                  </a:outerShdw>
                </a:effectLst>
              </a:rPr>
              <a:t>18</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43DCF086-3B29-F240-37CC-7A967109385F}"/>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5" name="TextBox 4">
            <a:extLst>
              <a:ext uri="{FF2B5EF4-FFF2-40B4-BE49-F238E27FC236}">
                <a16:creationId xmlns:a16="http://schemas.microsoft.com/office/drawing/2014/main" id="{7DB54FA8-2E4C-5E3A-6842-3C3E784ABC4C}"/>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25294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C13B0088-5011-2880-8D99-928F09EAC031}"/>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C8BBDE6F-D481-C40C-B502-4BCC73CBF760}"/>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C53248CB-9BD7-C481-98AB-BABC3BF1645F}"/>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1D5D0EF4-F3CE-14A8-7F4C-5311FA8DC34E}"/>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pic>
        <p:nvPicPr>
          <p:cNvPr id="9" name="Picture 8">
            <a:extLst>
              <a:ext uri="{FF2B5EF4-FFF2-40B4-BE49-F238E27FC236}">
                <a16:creationId xmlns:a16="http://schemas.microsoft.com/office/drawing/2014/main" id="{0BCCE829-570D-3C8A-4E40-379C662097F7}"/>
              </a:ext>
            </a:extLst>
          </p:cNvPr>
          <p:cNvPicPr>
            <a:picLocks noChangeAspect="1"/>
          </p:cNvPicPr>
          <p:nvPr/>
        </p:nvPicPr>
        <p:blipFill>
          <a:blip r:embed="rId2"/>
          <a:stretch>
            <a:fillRect/>
          </a:stretch>
        </p:blipFill>
        <p:spPr>
          <a:xfrm>
            <a:off x="692149" y="294684"/>
            <a:ext cx="10211685" cy="859611"/>
          </a:xfrm>
          <a:prstGeom prst="rect">
            <a:avLst/>
          </a:prstGeom>
        </p:spPr>
      </p:pic>
      <p:sp>
        <p:nvSpPr>
          <p:cNvPr id="2" name="Rectangle 1">
            <a:extLst>
              <a:ext uri="{FF2B5EF4-FFF2-40B4-BE49-F238E27FC236}">
                <a16:creationId xmlns:a16="http://schemas.microsoft.com/office/drawing/2014/main" id="{C267EB1D-5A24-D138-F2BD-5A2658A078C5}"/>
              </a:ext>
            </a:extLst>
          </p:cNvPr>
          <p:cNvSpPr/>
          <p:nvPr/>
        </p:nvSpPr>
        <p:spPr>
          <a:xfrm>
            <a:off x="11522154" y="6490380"/>
            <a:ext cx="28725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3</a:t>
            </a:r>
          </a:p>
        </p:txBody>
      </p:sp>
      <p:sp>
        <p:nvSpPr>
          <p:cNvPr id="3" name="TextBox 2">
            <a:extLst>
              <a:ext uri="{FF2B5EF4-FFF2-40B4-BE49-F238E27FC236}">
                <a16:creationId xmlns:a16="http://schemas.microsoft.com/office/drawing/2014/main" id="{CA254DF9-F486-175B-7101-38491B398529}"/>
              </a:ext>
            </a:extLst>
          </p:cNvPr>
          <p:cNvSpPr txBox="1"/>
          <p:nvPr/>
        </p:nvSpPr>
        <p:spPr>
          <a:xfrm>
            <a:off x="799575" y="1199376"/>
            <a:ext cx="8038037" cy="5201424"/>
          </a:xfrm>
          <a:prstGeom prst="rect">
            <a:avLst/>
          </a:prstGeom>
          <a:noFill/>
        </p:spPr>
        <p:txBody>
          <a:bodyPr wrap="square" rtlCol="0">
            <a:spAutoFit/>
          </a:bodyPr>
          <a:lstStyle/>
          <a:p>
            <a:pPr marL="508000" indent="-508000" algn="just" eaLnBrk="1" hangingPunct="1">
              <a:spcBef>
                <a:spcPts val="600"/>
              </a:spcBef>
              <a:spcAft>
                <a:spcPts val="600"/>
              </a:spcAft>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solidFill>
                  <a:schemeClr val="tx1"/>
                </a:solidFill>
                <a:latin typeface="+mn-lt"/>
                <a:cs typeface="Times New Roman" pitchFamily="16" charset="0"/>
              </a:rPr>
              <a:t>Cyclones are among the most destructive natural disasters, causing significant damage to life, infrastructure, and the economy.</a:t>
            </a:r>
          </a:p>
          <a:p>
            <a:pPr marL="508000" indent="-508000" algn="just" eaLnBrk="1" hangingPunct="1">
              <a:spcBef>
                <a:spcPts val="600"/>
              </a:spcBef>
              <a:spcAft>
                <a:spcPts val="600"/>
              </a:spcAft>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solidFill>
                  <a:schemeClr val="tx1"/>
                </a:solidFill>
                <a:latin typeface="+mn-lt"/>
                <a:cs typeface="Times New Roman" pitchFamily="16" charset="0"/>
              </a:rPr>
              <a:t>While meteorological agencies provide general warnings, there is a critical need for a more localized, precise, and timely alert system that can cater to the specific needs of affected populations. </a:t>
            </a:r>
          </a:p>
          <a:p>
            <a:pPr marL="508000" indent="-508000" algn="just" eaLnBrk="1" hangingPunct="1">
              <a:spcBef>
                <a:spcPts val="600"/>
              </a:spcBef>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solidFill>
                  <a:schemeClr val="tx1"/>
                </a:solidFill>
                <a:latin typeface="+mn-lt"/>
                <a:cs typeface="Times New Roman" pitchFamily="16" charset="0"/>
              </a:rPr>
              <a:t>Existing systems often fail to offer personalized, real-time alerts based on the user's exact location, leading to delayed responses and inadequate preparedness.</a:t>
            </a:r>
            <a:endParaRPr lang="en-IN" sz="2600" dirty="0">
              <a:solidFill>
                <a:schemeClr val="tx1"/>
              </a:solidFill>
              <a:latin typeface="+mn-lt"/>
              <a:cs typeface="Times New Roman" pitchFamily="16" charset="0"/>
            </a:endParaRPr>
          </a:p>
        </p:txBody>
      </p:sp>
      <p:pic>
        <p:nvPicPr>
          <p:cNvPr id="11" name="Picture 10">
            <a:extLst>
              <a:ext uri="{FF2B5EF4-FFF2-40B4-BE49-F238E27FC236}">
                <a16:creationId xmlns:a16="http://schemas.microsoft.com/office/drawing/2014/main" id="{7011E266-B9EB-6B96-0C82-E12B337C27A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18612" y="2392124"/>
            <a:ext cx="2358770" cy="2073752"/>
          </a:xfrm>
          <a:prstGeom prst="rect">
            <a:avLst/>
          </a:prstGeom>
          <a:ln>
            <a:solidFill>
              <a:schemeClr val="tx1"/>
            </a:solidFill>
          </a:ln>
        </p:spPr>
      </p:pic>
      <p:sp>
        <p:nvSpPr>
          <p:cNvPr id="8" name="Rectangle 7">
            <a:extLst>
              <a:ext uri="{FF2B5EF4-FFF2-40B4-BE49-F238E27FC236}">
                <a16:creationId xmlns:a16="http://schemas.microsoft.com/office/drawing/2014/main" id="{11ADFA8A-55B6-96AE-852D-4E83D65AEBDD}"/>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67903526-0F3F-9F63-7E8F-9C6D65D84673}"/>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2393898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99C28B3-1CF4-CFE7-433E-B3C5037B8AFE}"/>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910E9DE2-2675-126C-CD16-2FA32DE78FAB}"/>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A58F5106-8835-52D5-A6D5-9DD03E869871}"/>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B66A55E3-1064-49B7-8E1B-093281AAC20E}"/>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pic>
        <p:nvPicPr>
          <p:cNvPr id="9" name="Picture 8">
            <a:extLst>
              <a:ext uri="{FF2B5EF4-FFF2-40B4-BE49-F238E27FC236}">
                <a16:creationId xmlns:a16="http://schemas.microsoft.com/office/drawing/2014/main" id="{09119EAD-E8EC-463E-9E4D-5B885B3F083F}"/>
              </a:ext>
            </a:extLst>
          </p:cNvPr>
          <p:cNvPicPr>
            <a:picLocks noChangeAspect="1"/>
          </p:cNvPicPr>
          <p:nvPr/>
        </p:nvPicPr>
        <p:blipFill>
          <a:blip r:embed="rId2"/>
          <a:stretch>
            <a:fillRect/>
          </a:stretch>
        </p:blipFill>
        <p:spPr>
          <a:xfrm>
            <a:off x="663770" y="381000"/>
            <a:ext cx="10211685" cy="859611"/>
          </a:xfrm>
          <a:prstGeom prst="rect">
            <a:avLst/>
          </a:prstGeom>
        </p:spPr>
      </p:pic>
      <p:sp>
        <p:nvSpPr>
          <p:cNvPr id="2" name="Rectangle 1">
            <a:extLst>
              <a:ext uri="{FF2B5EF4-FFF2-40B4-BE49-F238E27FC236}">
                <a16:creationId xmlns:a16="http://schemas.microsoft.com/office/drawing/2014/main" id="{13979877-1850-C73B-1030-2024A0C46C0C}"/>
              </a:ext>
            </a:extLst>
          </p:cNvPr>
          <p:cNvSpPr/>
          <p:nvPr/>
        </p:nvSpPr>
        <p:spPr>
          <a:xfrm>
            <a:off x="11522154" y="6490380"/>
            <a:ext cx="287259" cy="338554"/>
          </a:xfrm>
          <a:prstGeom prst="rect">
            <a:avLst/>
          </a:prstGeom>
          <a:noFill/>
        </p:spPr>
        <p:txBody>
          <a:bodyPr wrap="none" lIns="91440" tIns="45720" rIns="91440" bIns="45720">
            <a:spAutoFit/>
          </a:bodyPr>
          <a:lstStyle/>
          <a:p>
            <a:pPr algn="ctr"/>
            <a:r>
              <a:rPr lang="en-US" sz="1600" dirty="0">
                <a:ln w="0"/>
                <a:solidFill>
                  <a:schemeClr val="tx1"/>
                </a:solidFill>
                <a:effectLst>
                  <a:outerShdw blurRad="38100" dist="19050" dir="2700000" algn="tl" rotWithShape="0">
                    <a:schemeClr val="dk1">
                      <a:alpha val="40000"/>
                    </a:schemeClr>
                  </a:outerShdw>
                </a:effectLst>
              </a:rPr>
              <a:t>4</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277723DE-7F98-4550-65FC-EB3852007738}"/>
              </a:ext>
            </a:extLst>
          </p:cNvPr>
          <p:cNvSpPr txBox="1"/>
          <p:nvPr/>
        </p:nvSpPr>
        <p:spPr>
          <a:xfrm>
            <a:off x="836611" y="1190840"/>
            <a:ext cx="10515601" cy="4219360"/>
          </a:xfrm>
          <a:prstGeom prst="rect">
            <a:avLst/>
          </a:prstGeom>
          <a:noFill/>
        </p:spPr>
        <p:txBody>
          <a:bodyPr wrap="square" rtlCol="0">
            <a:spAutoFit/>
          </a:bodyPr>
          <a:lstStyle/>
          <a:p>
            <a:pPr marL="0" indent="0" algn="just">
              <a:lnSpc>
                <a:spcPct val="150000"/>
              </a:lnSpc>
              <a:buNone/>
            </a:pPr>
            <a:r>
              <a:rPr lang="en-US" sz="2600" dirty="0">
                <a:solidFill>
                  <a:schemeClr val="tx1"/>
                </a:solidFill>
                <a:latin typeface="+mn-lt"/>
              </a:rPr>
              <a:t>The aim is to develop an advanced cyclone alert system that:</a:t>
            </a:r>
          </a:p>
          <a:p>
            <a:pPr marL="342900" indent="-342900" algn="just">
              <a:lnSpc>
                <a:spcPct val="150000"/>
              </a:lnSpc>
              <a:buFont typeface="Wingdings" panose="05000000000000000000" pitchFamily="2" charset="2"/>
              <a:buChar char="Ø"/>
            </a:pPr>
            <a:r>
              <a:rPr lang="en-US" sz="2600" dirty="0">
                <a:solidFill>
                  <a:schemeClr val="tx1"/>
                </a:solidFill>
                <a:latin typeface="+mn-lt"/>
              </a:rPr>
              <a:t>Utilizes historical weather data, deep learning, and location-based storm predictions.</a:t>
            </a:r>
          </a:p>
          <a:p>
            <a:pPr marL="342900" indent="-342900" algn="just">
              <a:lnSpc>
                <a:spcPct val="150000"/>
              </a:lnSpc>
              <a:buFont typeface="Wingdings" panose="05000000000000000000" pitchFamily="2" charset="2"/>
              <a:buChar char="Ø"/>
            </a:pPr>
            <a:r>
              <a:rPr lang="en-US" sz="2600" dirty="0">
                <a:solidFill>
                  <a:schemeClr val="tx1"/>
                </a:solidFill>
                <a:latin typeface="+mn-lt"/>
              </a:rPr>
              <a:t>Analyzes and classifies cyclones based on intensity before time, allowing for timely safety measures.</a:t>
            </a:r>
          </a:p>
          <a:p>
            <a:pPr marL="342900" indent="-342900" algn="just">
              <a:lnSpc>
                <a:spcPct val="150000"/>
              </a:lnSpc>
              <a:buFont typeface="Wingdings" panose="05000000000000000000" pitchFamily="2" charset="2"/>
              <a:buChar char="Ø"/>
            </a:pPr>
            <a:r>
              <a:rPr lang="en-US" sz="2600" dirty="0">
                <a:solidFill>
                  <a:schemeClr val="tx1"/>
                </a:solidFill>
                <a:latin typeface="+mn-lt"/>
              </a:rPr>
              <a:t>Reduces potential loss of life and property by enhancing preparedness through precise and early warnings.</a:t>
            </a:r>
          </a:p>
        </p:txBody>
      </p:sp>
      <p:sp>
        <p:nvSpPr>
          <p:cNvPr id="8" name="Rectangle 7">
            <a:extLst>
              <a:ext uri="{FF2B5EF4-FFF2-40B4-BE49-F238E27FC236}">
                <a16:creationId xmlns:a16="http://schemas.microsoft.com/office/drawing/2014/main" id="{E7822768-EA0B-1787-E323-46E24D4C1D7B}"/>
              </a:ext>
            </a:extLst>
          </p:cNvPr>
          <p:cNvSpPr/>
          <p:nvPr/>
        </p:nvSpPr>
        <p:spPr>
          <a:xfrm>
            <a:off x="726533" y="5489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1A0D5457-4241-E045-F2B3-11846EEFC79E}"/>
              </a:ext>
            </a:extLst>
          </p:cNvPr>
          <p:cNvSpPr txBox="1"/>
          <p:nvPr/>
        </p:nvSpPr>
        <p:spPr>
          <a:xfrm>
            <a:off x="683050" y="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3642591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F07E-7EC5-AB78-6726-5C35A999B8B7}"/>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TextBox 2">
            <a:extLst>
              <a:ext uri="{FF2B5EF4-FFF2-40B4-BE49-F238E27FC236}">
                <a16:creationId xmlns:a16="http://schemas.microsoft.com/office/drawing/2014/main" id="{24AFC766-4AA3-385F-8E85-59AC01C4A4C3}"/>
              </a:ext>
            </a:extLst>
          </p:cNvPr>
          <p:cNvSpPr txBox="1"/>
          <p:nvPr/>
        </p:nvSpPr>
        <p:spPr>
          <a:xfrm>
            <a:off x="836612" y="1234619"/>
            <a:ext cx="10515601" cy="4708981"/>
          </a:xfrm>
          <a:prstGeom prst="rect">
            <a:avLst/>
          </a:prstGeom>
          <a:noFill/>
        </p:spPr>
        <p:txBody>
          <a:bodyPr wrap="square" rtlCol="0">
            <a:spAutoFit/>
          </a:bodyPr>
          <a:lstStyle/>
          <a:p>
            <a:pPr marL="457200" indent="-457200" algn="just">
              <a:spcBef>
                <a:spcPts val="0"/>
              </a:spcBef>
              <a:spcAft>
                <a:spcPts val="600"/>
              </a:spcAft>
              <a:buFont typeface="Wingdings" panose="05000000000000000000" pitchFamily="2" charset="2"/>
              <a:buChar char="Ø"/>
            </a:pPr>
            <a:r>
              <a:rPr lang="en-US" sz="2000" dirty="0">
                <a:solidFill>
                  <a:schemeClr val="tx1"/>
                </a:solidFill>
                <a:latin typeface="+mn-lt"/>
              </a:rPr>
              <a:t>Cyclones cause severe coastal damage. Despite advancements, predicting their formation and intensity remains difficult, necessitating reliable forecasting for better preparedness in vulnerable areas.</a:t>
            </a:r>
          </a:p>
          <a:p>
            <a:pPr marL="457200" indent="-457200" algn="just">
              <a:spcBef>
                <a:spcPts val="0"/>
              </a:spcBef>
              <a:spcAft>
                <a:spcPts val="600"/>
              </a:spcAft>
              <a:buFont typeface="Wingdings" panose="05000000000000000000" pitchFamily="2" charset="2"/>
              <a:buChar char="Ø"/>
            </a:pPr>
            <a:r>
              <a:rPr lang="en-US" sz="2000" dirty="0">
                <a:solidFill>
                  <a:schemeClr val="tx1"/>
                </a:solidFill>
                <a:latin typeface="+mn-lt"/>
              </a:rPr>
              <a:t>Cyclone forecasting faces challenges due to system complexity. Improved model resolution and physical process representation enhance accuracy, allowing for better warnings.</a:t>
            </a:r>
          </a:p>
          <a:p>
            <a:pPr marL="457200" indent="-457200" algn="just">
              <a:spcBef>
                <a:spcPts val="0"/>
              </a:spcBef>
              <a:spcAft>
                <a:spcPts val="600"/>
              </a:spcAft>
              <a:buFont typeface="Wingdings" panose="05000000000000000000" pitchFamily="2" charset="2"/>
              <a:buChar char="Ø"/>
            </a:pPr>
            <a:r>
              <a:rPr lang="en-US" sz="2000" dirty="0">
                <a:solidFill>
                  <a:schemeClr val="tx1"/>
                </a:solidFill>
                <a:latin typeface="+mn-lt"/>
              </a:rPr>
              <a:t>Deep learning models like Simple RNN, GRU and LSTM analyze weather patterns, capturing temporal relationships and improving cyclone formation and intensity predictions over traditional methods.</a:t>
            </a:r>
          </a:p>
          <a:p>
            <a:pPr marL="457200" indent="-457200" algn="just">
              <a:spcBef>
                <a:spcPts val="0"/>
              </a:spcBef>
              <a:spcAft>
                <a:spcPts val="600"/>
              </a:spcAft>
              <a:buFont typeface="Wingdings" panose="05000000000000000000" pitchFamily="2" charset="2"/>
              <a:buChar char="Ø"/>
            </a:pPr>
            <a:r>
              <a:rPr lang="en-US" sz="2000" dirty="0">
                <a:solidFill>
                  <a:schemeClr val="tx1"/>
                </a:solidFill>
                <a:latin typeface="+mn-lt"/>
              </a:rPr>
              <a:t>RNN, GRU and LSTM excel in cyclone forecasting by retaining context and capturing long-term dependencies, helping model complex cyclone data effectively.</a:t>
            </a:r>
          </a:p>
          <a:p>
            <a:pPr marL="457200" indent="-457200" algn="just">
              <a:spcBef>
                <a:spcPts val="0"/>
              </a:spcBef>
              <a:spcAft>
                <a:spcPts val="600"/>
              </a:spcAft>
              <a:buFont typeface="Wingdings" panose="05000000000000000000" pitchFamily="2" charset="2"/>
              <a:buChar char="Ø"/>
            </a:pPr>
            <a:r>
              <a:rPr lang="en-US" sz="2000" dirty="0">
                <a:solidFill>
                  <a:schemeClr val="tx1"/>
                </a:solidFill>
                <a:latin typeface="+mn-lt"/>
              </a:rPr>
              <a:t>Deep learning aids cyclone risk assessment, identifying vulnerable regions for targeted preparedness. It promises to revolutionize cyclone forecasting, reducing impacts on affected areas.</a:t>
            </a:r>
            <a:endParaRPr lang="en-IN" sz="2000" dirty="0">
              <a:solidFill>
                <a:schemeClr val="tx1"/>
              </a:solidFill>
              <a:latin typeface="+mn-lt"/>
            </a:endParaRPr>
          </a:p>
        </p:txBody>
      </p:sp>
      <p:sp>
        <p:nvSpPr>
          <p:cNvPr id="4" name="Rectangle 3">
            <a:extLst>
              <a:ext uri="{FF2B5EF4-FFF2-40B4-BE49-F238E27FC236}">
                <a16:creationId xmlns:a16="http://schemas.microsoft.com/office/drawing/2014/main" id="{3B27FE12-CACA-21FF-D43A-C8E7350A3002}"/>
              </a:ext>
            </a:extLst>
          </p:cNvPr>
          <p:cNvSpPr/>
          <p:nvPr/>
        </p:nvSpPr>
        <p:spPr>
          <a:xfrm>
            <a:off x="11522154" y="6490380"/>
            <a:ext cx="287259" cy="338554"/>
          </a:xfrm>
          <a:prstGeom prst="rect">
            <a:avLst/>
          </a:prstGeom>
          <a:noFill/>
        </p:spPr>
        <p:txBody>
          <a:bodyPr wrap="none" lIns="91440" tIns="45720" rIns="91440" bIns="45720">
            <a:spAutoFit/>
          </a:bodyPr>
          <a:lstStyle/>
          <a:p>
            <a:pPr algn="ctr"/>
            <a:r>
              <a:rPr lang="en-US" sz="1600" dirty="0">
                <a:ln w="0"/>
                <a:solidFill>
                  <a:schemeClr val="tx1"/>
                </a:solidFill>
                <a:effectLst>
                  <a:outerShdw blurRad="38100" dist="19050" dir="2700000" algn="tl" rotWithShape="0">
                    <a:schemeClr val="dk1">
                      <a:alpha val="40000"/>
                    </a:schemeClr>
                  </a:outerShdw>
                </a:effectLst>
              </a:rPr>
              <a:t>5</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 name="Text Box 2">
            <a:extLst>
              <a:ext uri="{FF2B5EF4-FFF2-40B4-BE49-F238E27FC236}">
                <a16:creationId xmlns:a16="http://schemas.microsoft.com/office/drawing/2014/main" id="{D492F4C8-A0D1-7F98-B554-F008E1B47D0E}"/>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6" name="Text Box 2">
            <a:extLst>
              <a:ext uri="{FF2B5EF4-FFF2-40B4-BE49-F238E27FC236}">
                <a16:creationId xmlns:a16="http://schemas.microsoft.com/office/drawing/2014/main" id="{EF185CF6-B038-2369-A367-F3A67DCC171A}"/>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7" name="Text Box 2">
            <a:extLst>
              <a:ext uri="{FF2B5EF4-FFF2-40B4-BE49-F238E27FC236}">
                <a16:creationId xmlns:a16="http://schemas.microsoft.com/office/drawing/2014/main" id="{6BE2A7C2-33CD-C4E3-666B-84D9C2FE774C}"/>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8" name="Text Box 2">
            <a:extLst>
              <a:ext uri="{FF2B5EF4-FFF2-40B4-BE49-F238E27FC236}">
                <a16:creationId xmlns:a16="http://schemas.microsoft.com/office/drawing/2014/main" id="{F146B58B-D6A3-C8E4-3960-6D4A424712A2}"/>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9" name="Rectangle 8">
            <a:extLst>
              <a:ext uri="{FF2B5EF4-FFF2-40B4-BE49-F238E27FC236}">
                <a16:creationId xmlns:a16="http://schemas.microsoft.com/office/drawing/2014/main" id="{BA25A8A7-B6E5-F276-44FB-A4496E76723C}"/>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03A735F8-4448-7AF3-8EF5-BCF02EBF1AAF}"/>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12529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1EE0F7AB-F031-5713-A730-C056C564D937}"/>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5" name="Text Box 2">
            <a:extLst>
              <a:ext uri="{FF2B5EF4-FFF2-40B4-BE49-F238E27FC236}">
                <a16:creationId xmlns:a16="http://schemas.microsoft.com/office/drawing/2014/main" id="{1FCF7DC0-28D2-F203-F67B-22932FD430D9}"/>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9435C7CE-1050-F955-0EEC-A8DB7DEEAF12}"/>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F59DE68D-752A-2F2B-FFDC-B024074A6D9A}"/>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pic>
        <p:nvPicPr>
          <p:cNvPr id="10" name="Picture 9">
            <a:extLst>
              <a:ext uri="{FF2B5EF4-FFF2-40B4-BE49-F238E27FC236}">
                <a16:creationId xmlns:a16="http://schemas.microsoft.com/office/drawing/2014/main" id="{82C6FA3D-5235-C68B-0C0B-3D679976C2C8}"/>
              </a:ext>
            </a:extLst>
          </p:cNvPr>
          <p:cNvPicPr>
            <a:picLocks noChangeAspect="1"/>
          </p:cNvPicPr>
          <p:nvPr/>
        </p:nvPicPr>
        <p:blipFill>
          <a:blip r:embed="rId2"/>
          <a:stretch>
            <a:fillRect/>
          </a:stretch>
        </p:blipFill>
        <p:spPr>
          <a:xfrm>
            <a:off x="683327" y="304800"/>
            <a:ext cx="10211685" cy="859611"/>
          </a:xfrm>
          <a:prstGeom prst="rect">
            <a:avLst/>
          </a:prstGeom>
        </p:spPr>
      </p:pic>
      <p:sp>
        <p:nvSpPr>
          <p:cNvPr id="2" name="Rectangle 1">
            <a:extLst>
              <a:ext uri="{FF2B5EF4-FFF2-40B4-BE49-F238E27FC236}">
                <a16:creationId xmlns:a16="http://schemas.microsoft.com/office/drawing/2014/main" id="{326C4C8C-1E4C-F398-E325-A063D173E3AC}"/>
              </a:ext>
            </a:extLst>
          </p:cNvPr>
          <p:cNvSpPr/>
          <p:nvPr/>
        </p:nvSpPr>
        <p:spPr>
          <a:xfrm>
            <a:off x="11522153" y="6490380"/>
            <a:ext cx="28725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6</a:t>
            </a:r>
          </a:p>
        </p:txBody>
      </p:sp>
      <p:sp>
        <p:nvSpPr>
          <p:cNvPr id="3" name="Rectangle 2">
            <a:extLst>
              <a:ext uri="{FF2B5EF4-FFF2-40B4-BE49-F238E27FC236}">
                <a16:creationId xmlns:a16="http://schemas.microsoft.com/office/drawing/2014/main" id="{1044C211-D4A6-480A-520A-CF7F50A256B1}"/>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8" name="TextBox 7">
            <a:extLst>
              <a:ext uri="{FF2B5EF4-FFF2-40B4-BE49-F238E27FC236}">
                <a16:creationId xmlns:a16="http://schemas.microsoft.com/office/drawing/2014/main" id="{F466ADBD-9109-4E3B-0F9E-DBFB8A476AFC}"/>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graphicFrame>
        <p:nvGraphicFramePr>
          <p:cNvPr id="13" name="Content Placeholder 4">
            <a:extLst>
              <a:ext uri="{FF2B5EF4-FFF2-40B4-BE49-F238E27FC236}">
                <a16:creationId xmlns:a16="http://schemas.microsoft.com/office/drawing/2014/main" id="{A400A997-207D-7BA7-B648-CFB55F36238F}"/>
              </a:ext>
            </a:extLst>
          </p:cNvPr>
          <p:cNvGraphicFramePr>
            <a:graphicFrameLocks/>
          </p:cNvGraphicFramePr>
          <p:nvPr>
            <p:extLst>
              <p:ext uri="{D42A27DB-BD31-4B8C-83A1-F6EECF244321}">
                <p14:modId xmlns:p14="http://schemas.microsoft.com/office/powerpoint/2010/main" val="3468810750"/>
              </p:ext>
            </p:extLst>
          </p:nvPr>
        </p:nvGraphicFramePr>
        <p:xfrm>
          <a:off x="955133" y="1255720"/>
          <a:ext cx="10625679" cy="4916480"/>
        </p:xfrm>
        <a:graphic>
          <a:graphicData uri="http://schemas.openxmlformats.org/drawingml/2006/table">
            <a:tbl>
              <a:tblPr firstRow="1" bandRow="1">
                <a:tableStyleId>{7DF18680-E054-41AD-8BC1-D1AEF772440D}</a:tableStyleId>
              </a:tblPr>
              <a:tblGrid>
                <a:gridCol w="2656420">
                  <a:extLst>
                    <a:ext uri="{9D8B030D-6E8A-4147-A177-3AD203B41FA5}">
                      <a16:colId xmlns:a16="http://schemas.microsoft.com/office/drawing/2014/main" val="3516109241"/>
                    </a:ext>
                  </a:extLst>
                </a:gridCol>
                <a:gridCol w="799086">
                  <a:extLst>
                    <a:ext uri="{9D8B030D-6E8A-4147-A177-3AD203B41FA5}">
                      <a16:colId xmlns:a16="http://schemas.microsoft.com/office/drawing/2014/main" val="2707287236"/>
                    </a:ext>
                  </a:extLst>
                </a:gridCol>
                <a:gridCol w="3887444">
                  <a:extLst>
                    <a:ext uri="{9D8B030D-6E8A-4147-A177-3AD203B41FA5}">
                      <a16:colId xmlns:a16="http://schemas.microsoft.com/office/drawing/2014/main" val="83800026"/>
                    </a:ext>
                  </a:extLst>
                </a:gridCol>
                <a:gridCol w="3282729">
                  <a:extLst>
                    <a:ext uri="{9D8B030D-6E8A-4147-A177-3AD203B41FA5}">
                      <a16:colId xmlns:a16="http://schemas.microsoft.com/office/drawing/2014/main" val="3940958631"/>
                    </a:ext>
                  </a:extLst>
                </a:gridCol>
              </a:tblGrid>
              <a:tr h="393646">
                <a:tc>
                  <a:txBody>
                    <a:bodyPr/>
                    <a:lstStyle/>
                    <a:p>
                      <a:pPr algn="ctr"/>
                      <a:r>
                        <a:rPr lang="en-IN" dirty="0">
                          <a:latin typeface="+mn-lt"/>
                        </a:rPr>
                        <a:t>Research Study</a:t>
                      </a:r>
                    </a:p>
                  </a:txBody>
                  <a:tcPr anchor="ctr"/>
                </a:tc>
                <a:tc>
                  <a:txBody>
                    <a:bodyPr/>
                    <a:lstStyle/>
                    <a:p>
                      <a:pPr algn="ctr"/>
                      <a:r>
                        <a:rPr lang="en-IN" dirty="0">
                          <a:latin typeface="+mn-lt"/>
                        </a:rPr>
                        <a:t>Year</a:t>
                      </a:r>
                    </a:p>
                  </a:txBody>
                  <a:tcPr anchor="ctr"/>
                </a:tc>
                <a:tc>
                  <a:txBody>
                    <a:bodyPr/>
                    <a:lstStyle/>
                    <a:p>
                      <a:pPr algn="ctr"/>
                      <a:r>
                        <a:rPr lang="en-IN" dirty="0">
                          <a:latin typeface="+mn-lt"/>
                        </a:rPr>
                        <a:t>Methods Used</a:t>
                      </a:r>
                    </a:p>
                  </a:txBody>
                  <a:tcPr anchor="ctr"/>
                </a:tc>
                <a:tc>
                  <a:txBody>
                    <a:bodyPr/>
                    <a:lstStyle/>
                    <a:p>
                      <a:pPr algn="ctr"/>
                      <a:r>
                        <a:rPr lang="en-IN" dirty="0">
                          <a:latin typeface="+mn-lt"/>
                        </a:rPr>
                        <a:t>Results</a:t>
                      </a:r>
                    </a:p>
                  </a:txBody>
                  <a:tcPr anchor="ctr"/>
                </a:tc>
                <a:extLst>
                  <a:ext uri="{0D108BD9-81ED-4DB2-BD59-A6C34878D82A}">
                    <a16:rowId xmlns:a16="http://schemas.microsoft.com/office/drawing/2014/main" val="1912701807"/>
                  </a:ext>
                </a:extLst>
              </a:tr>
              <a:tr h="1164591">
                <a:tc>
                  <a:txBody>
                    <a:bodyPr/>
                    <a:lstStyle/>
                    <a:p>
                      <a:pPr algn="ctr"/>
                      <a:r>
                        <a:rPr lang="en-US" sz="1400" b="0" i="0" u="none" strike="noStrike" cap="none" dirty="0">
                          <a:solidFill>
                            <a:schemeClr val="dk1"/>
                          </a:solidFill>
                          <a:effectLst/>
                          <a:latin typeface="+mn-lt"/>
                          <a:ea typeface="+mn-ea"/>
                          <a:cs typeface="+mn-cs"/>
                          <a:sym typeface="Arial"/>
                        </a:rPr>
                        <a:t>Classification of Weather Conditions Based on Supervised Learning for Swedish Cities</a:t>
                      </a:r>
                    </a:p>
                  </a:txBody>
                  <a:tcPr anchor="ctr"/>
                </a:tc>
                <a:tc>
                  <a:txBody>
                    <a:bodyPr/>
                    <a:lstStyle/>
                    <a:p>
                      <a:pPr algn="ctr"/>
                      <a:r>
                        <a:rPr lang="en-IN" dirty="0">
                          <a:latin typeface="+mn-lt"/>
                        </a:rPr>
                        <a:t>2023</a:t>
                      </a:r>
                    </a:p>
                  </a:txBody>
                  <a:tcPr anchor="ctr"/>
                </a:tc>
                <a:tc>
                  <a:txBody>
                    <a:bodyPr/>
                    <a:lstStyle/>
                    <a:p>
                      <a:pPr algn="ctr"/>
                      <a:r>
                        <a:rPr lang="en-US" sz="1400" b="0" i="0" u="none" strike="noStrike" cap="none" dirty="0">
                          <a:solidFill>
                            <a:schemeClr val="dk1"/>
                          </a:solidFill>
                          <a:effectLst/>
                          <a:latin typeface="+mn-lt"/>
                          <a:ea typeface="+mn-ea"/>
                          <a:cs typeface="+mn-cs"/>
                          <a:sym typeface="Arial"/>
                        </a:rPr>
                        <a:t>SVM, ANN, RF, KNN</a:t>
                      </a:r>
                    </a:p>
                  </a:txBody>
                  <a:tcPr anchor="ctr"/>
                </a:tc>
                <a:tc>
                  <a:txBody>
                    <a:bodyPr/>
                    <a:lstStyle/>
                    <a:p>
                      <a:pPr algn="l"/>
                      <a:r>
                        <a:rPr lang="en-US" dirty="0">
                          <a:latin typeface="+mn-lt"/>
                        </a:rPr>
                        <a:t>Accuracy:</a:t>
                      </a:r>
                    </a:p>
                    <a:p>
                      <a:pPr marL="285750" indent="-285750" algn="l">
                        <a:buFont typeface="Arial" panose="020B0604020202020204" pitchFamily="34" charset="0"/>
                        <a:buChar char="•"/>
                      </a:pPr>
                      <a:r>
                        <a:rPr lang="en-US" dirty="0">
                          <a:latin typeface="+mn-lt"/>
                        </a:rPr>
                        <a:t>ANN: 97.00%</a:t>
                      </a:r>
                    </a:p>
                    <a:p>
                      <a:pPr marL="285750" indent="-285750" algn="l">
                        <a:buFont typeface="Arial" panose="020B0604020202020204" pitchFamily="34" charset="0"/>
                        <a:buChar char="•"/>
                      </a:pPr>
                      <a:r>
                        <a:rPr lang="en-US" dirty="0">
                          <a:latin typeface="+mn-lt"/>
                        </a:rPr>
                        <a:t>KNN: 77.97%</a:t>
                      </a:r>
                    </a:p>
                    <a:p>
                      <a:pPr marL="285750" indent="-285750" algn="l">
                        <a:buFont typeface="Arial" panose="020B0604020202020204" pitchFamily="34" charset="0"/>
                        <a:buChar char="•"/>
                      </a:pPr>
                      <a:r>
                        <a:rPr lang="en-US" dirty="0">
                          <a:latin typeface="+mn-lt"/>
                        </a:rPr>
                        <a:t>RF: 96.69%</a:t>
                      </a:r>
                    </a:p>
                    <a:p>
                      <a:pPr marL="285750" indent="-285750" algn="l">
                        <a:buFont typeface="Arial" panose="020B0604020202020204" pitchFamily="34" charset="0"/>
                        <a:buChar char="•"/>
                      </a:pPr>
                      <a:r>
                        <a:rPr lang="en-US" dirty="0">
                          <a:latin typeface="+mn-lt"/>
                        </a:rPr>
                        <a:t>SVM: 93.00%</a:t>
                      </a:r>
                      <a:endParaRPr lang="en-IN" dirty="0">
                        <a:latin typeface="+mn-lt"/>
                      </a:endParaRPr>
                    </a:p>
                  </a:txBody>
                  <a:tcPr anchor="ctr"/>
                </a:tc>
                <a:extLst>
                  <a:ext uri="{0D108BD9-81ED-4DB2-BD59-A6C34878D82A}">
                    <a16:rowId xmlns:a16="http://schemas.microsoft.com/office/drawing/2014/main" val="3915719904"/>
                  </a:ext>
                </a:extLst>
              </a:tr>
              <a:tr h="950061">
                <a:tc>
                  <a:txBody>
                    <a:bodyPr/>
                    <a:lstStyle/>
                    <a:p>
                      <a:pPr algn="ctr"/>
                      <a:r>
                        <a:rPr lang="en-US" sz="1400" dirty="0">
                          <a:effectLst/>
                          <a:latin typeface="+mn-lt"/>
                          <a:ea typeface="Arial" panose="020B0604020202020204" pitchFamily="34" charset="0"/>
                        </a:rPr>
                        <a:t>Tropical Cyclone Intensity and Track Prediction in the Bay of Bengal Using LSTM-CSO Method</a:t>
                      </a:r>
                      <a:endParaRPr lang="en-IN" dirty="0">
                        <a:latin typeface="+mn-lt"/>
                      </a:endParaRPr>
                    </a:p>
                  </a:txBody>
                  <a:tcPr anchor="ctr"/>
                </a:tc>
                <a:tc>
                  <a:txBody>
                    <a:bodyPr/>
                    <a:lstStyle/>
                    <a:p>
                      <a:pPr algn="ctr"/>
                      <a:r>
                        <a:rPr lang="en-IN" dirty="0">
                          <a:latin typeface="+mn-lt"/>
                        </a:rPr>
                        <a:t>2017</a:t>
                      </a:r>
                    </a:p>
                  </a:txBody>
                  <a:tcPr anchor="ctr"/>
                </a:tc>
                <a:tc>
                  <a:txBody>
                    <a:bodyPr/>
                    <a:lstStyle/>
                    <a:p>
                      <a:pPr algn="ctr"/>
                      <a:r>
                        <a:rPr lang="en-US" sz="1400" b="0" i="0" u="none" strike="noStrike" cap="none" dirty="0">
                          <a:solidFill>
                            <a:schemeClr val="dk1"/>
                          </a:solidFill>
                          <a:effectLst/>
                          <a:latin typeface="+mn-lt"/>
                          <a:ea typeface="+mn-ea"/>
                          <a:cs typeface="+mn-cs"/>
                          <a:sym typeface="Arial"/>
                        </a:rPr>
                        <a:t>LSTM</a:t>
                      </a:r>
                      <a:endParaRPr lang="en-IN" dirty="0">
                        <a:latin typeface="+mn-lt"/>
                      </a:endParaRPr>
                    </a:p>
                  </a:txBody>
                  <a:tcPr anchor="ctr"/>
                </a:tc>
                <a:tc>
                  <a:txBody>
                    <a:bodyPr/>
                    <a:lstStyle/>
                    <a:p>
                      <a:pPr algn="l" rtl="0"/>
                      <a:r>
                        <a:rPr lang="en-US" sz="1400" b="0" i="0" u="none" strike="noStrike" cap="none" dirty="0">
                          <a:solidFill>
                            <a:schemeClr val="dk1"/>
                          </a:solidFill>
                          <a:effectLst/>
                          <a:latin typeface="+mn-lt"/>
                          <a:ea typeface="+mn-ea"/>
                          <a:cs typeface="+mn-cs"/>
                          <a:sym typeface="Arial"/>
                        </a:rPr>
                        <a:t>Accuracy: </a:t>
                      </a:r>
                    </a:p>
                    <a:p>
                      <a:pPr marL="285750" indent="-285750" algn="l" rtl="0">
                        <a:buFont typeface="Arial" panose="020B0604020202020204" pitchFamily="34" charset="0"/>
                        <a:buChar char="•"/>
                      </a:pPr>
                      <a:r>
                        <a:rPr lang="en-US" sz="1400" b="0" i="0" u="none" strike="noStrike" cap="none" dirty="0">
                          <a:solidFill>
                            <a:schemeClr val="dk1"/>
                          </a:solidFill>
                          <a:effectLst/>
                          <a:latin typeface="+mn-lt"/>
                          <a:ea typeface="+mn-ea"/>
                          <a:cs typeface="+mn-cs"/>
                          <a:sym typeface="Arial"/>
                        </a:rPr>
                        <a:t>95%</a:t>
                      </a:r>
                      <a:endParaRPr lang="en-IN" dirty="0">
                        <a:effectLst/>
                        <a:latin typeface="+mn-lt"/>
                      </a:endParaRPr>
                    </a:p>
                  </a:txBody>
                  <a:tcPr anchor="ctr"/>
                </a:tc>
                <a:extLst>
                  <a:ext uri="{0D108BD9-81ED-4DB2-BD59-A6C34878D82A}">
                    <a16:rowId xmlns:a16="http://schemas.microsoft.com/office/drawing/2014/main" val="2653560697"/>
                  </a:ext>
                </a:extLst>
              </a:tr>
              <a:tr h="12040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000000"/>
                          </a:solidFill>
                          <a:effectLst/>
                          <a:latin typeface="+mn-lt"/>
                          <a:ea typeface="Arial" panose="020B0604020202020204" pitchFamily="34" charset="0"/>
                        </a:rPr>
                        <a:t>A Dual Stage Attention-Based Recurrent Neural Network for Time Series Prediction</a:t>
                      </a:r>
                      <a:endParaRPr lang="en-IN" dirty="0">
                        <a:latin typeface="+mn-lt"/>
                      </a:endParaRPr>
                    </a:p>
                  </a:txBody>
                  <a:tcPr anchor="ctr"/>
                </a:tc>
                <a:tc>
                  <a:txBody>
                    <a:bodyPr/>
                    <a:lstStyle/>
                    <a:p>
                      <a:pPr algn="ctr"/>
                      <a:r>
                        <a:rPr lang="en-IN" dirty="0">
                          <a:latin typeface="+mn-lt"/>
                        </a:rPr>
                        <a:t>2017</a:t>
                      </a:r>
                    </a:p>
                  </a:txBody>
                  <a:tcPr anchor="ctr"/>
                </a:tc>
                <a:tc>
                  <a:txBody>
                    <a:bodyPr/>
                    <a:lstStyle/>
                    <a:p>
                      <a:pPr algn="ctr"/>
                      <a:r>
                        <a:rPr lang="en-US" sz="1400" b="0" i="0" u="none" strike="noStrike" cap="none" dirty="0">
                          <a:solidFill>
                            <a:schemeClr val="dk1"/>
                          </a:solidFill>
                          <a:effectLst/>
                          <a:latin typeface="+mn-lt"/>
                          <a:ea typeface="+mn-ea"/>
                          <a:cs typeface="+mn-cs"/>
                          <a:sym typeface="Arial"/>
                        </a:rPr>
                        <a:t>DA-RNN</a:t>
                      </a:r>
                      <a:endParaRPr lang="en-IN"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mn-lt"/>
                          <a:ea typeface="+mn-ea"/>
                          <a:cs typeface="+mn-cs"/>
                          <a:sym typeface="Arial"/>
                        </a:rPr>
                        <a:t>Accuracy: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n-lt"/>
                          <a:ea typeface="+mn-ea"/>
                          <a:cs typeface="+mn-cs"/>
                          <a:sym typeface="Arial"/>
                        </a:rPr>
                        <a:t>92%</a:t>
                      </a:r>
                      <a:endParaRPr kumimoji="0" lang="en-IN" sz="1400" b="0" i="0" u="none" strike="noStrike" kern="0" cap="none" spc="0" normalizeH="0" baseline="0" noProof="0" dirty="0">
                        <a:ln>
                          <a:noFill/>
                        </a:ln>
                        <a:solidFill>
                          <a:srgbClr val="000000"/>
                        </a:solidFill>
                        <a:effectLst/>
                        <a:uLnTx/>
                        <a:uFillTx/>
                        <a:latin typeface="+mn-lt"/>
                        <a:ea typeface="+mn-ea"/>
                        <a:cs typeface="+mn-cs"/>
                        <a:sym typeface="Arial"/>
                      </a:endParaRPr>
                    </a:p>
                  </a:txBody>
                  <a:tcPr anchor="ctr"/>
                </a:tc>
                <a:extLst>
                  <a:ext uri="{0D108BD9-81ED-4DB2-BD59-A6C34878D82A}">
                    <a16:rowId xmlns:a16="http://schemas.microsoft.com/office/drawing/2014/main" val="2361584936"/>
                  </a:ext>
                </a:extLst>
              </a:tr>
              <a:tr h="12040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Arial" panose="020B0604020202020204" pitchFamily="34" charset="0"/>
                        </a:rPr>
                        <a:t>Classification of cyclones using machine learning techniques</a:t>
                      </a:r>
                      <a:endParaRPr lang="en-IN" dirty="0">
                        <a:latin typeface="+mn-lt"/>
                      </a:endParaRPr>
                    </a:p>
                  </a:txBody>
                  <a:tcPr anchor="ctr"/>
                </a:tc>
                <a:tc>
                  <a:txBody>
                    <a:bodyPr/>
                    <a:lstStyle/>
                    <a:p>
                      <a:pPr algn="ctr"/>
                      <a:r>
                        <a:rPr lang="en-US" dirty="0">
                          <a:latin typeface="+mn-lt"/>
                        </a:rPr>
                        <a:t>2023</a:t>
                      </a:r>
                      <a:endParaRPr lang="en-IN" dirty="0">
                        <a:latin typeface="+mn-lt"/>
                      </a:endParaRPr>
                    </a:p>
                  </a:txBody>
                  <a:tcPr anchor="ctr"/>
                </a:tc>
                <a:tc>
                  <a:txBody>
                    <a:bodyPr/>
                    <a:lstStyle/>
                    <a:p>
                      <a:pPr algn="ctr"/>
                      <a:r>
                        <a:rPr lang="en-US" sz="1400" b="0" i="0" u="none" strike="noStrike" dirty="0">
                          <a:solidFill>
                            <a:srgbClr val="000000"/>
                          </a:solidFill>
                          <a:effectLst/>
                          <a:latin typeface="Arial" panose="020B0604020202020204" pitchFamily="34" charset="0"/>
                        </a:rPr>
                        <a:t>Decision Tree, RF, Naïve-Bayes, SVM</a:t>
                      </a:r>
                      <a:endParaRPr lang="en-IN" dirty="0">
                        <a:latin typeface="+mn-lt"/>
                      </a:endParaRPr>
                    </a:p>
                  </a:txBody>
                  <a:tcPr anchor="ctr"/>
                </a:tc>
                <a:tc>
                  <a:txBody>
                    <a:bodyPr/>
                    <a:lstStyle/>
                    <a:p>
                      <a:pPr rtl="0"/>
                      <a:r>
                        <a:rPr lang="en-US" sz="1400" b="0" i="0" u="none" strike="noStrike" dirty="0">
                          <a:solidFill>
                            <a:srgbClr val="000000"/>
                          </a:solidFill>
                          <a:effectLst/>
                          <a:latin typeface="Arial" panose="020B0604020202020204" pitchFamily="34" charset="0"/>
                        </a:rPr>
                        <a:t>Accuracy:</a:t>
                      </a:r>
                      <a:endParaRPr lang="en-US" b="0" dirty="0">
                        <a:effectLst/>
                      </a:endParaRPr>
                    </a:p>
                    <a:p>
                      <a:pPr rtl="0" fontAlgn="base">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Decision Tree: 96.51%</a:t>
                      </a:r>
                    </a:p>
                    <a:p>
                      <a:pPr rtl="0" fontAlgn="base">
                        <a:buFont typeface="Arial" panose="020B0604020202020204" pitchFamily="34" charset="0"/>
                        <a:buChar char="•"/>
                      </a:pPr>
                      <a:r>
                        <a:rPr lang="en-US" sz="1400" b="0" i="0" u="none" strike="noStrike" dirty="0">
                          <a:solidFill>
                            <a:srgbClr val="000000"/>
                          </a:solidFill>
                          <a:effectLst/>
                          <a:latin typeface="Arial" panose="020B0604020202020204" pitchFamily="34" charset="0"/>
                        </a:rPr>
                        <a:t>Naïve-Bayes: 92.67%</a:t>
                      </a:r>
                    </a:p>
                    <a:p>
                      <a:pPr rtl="0" fontAlgn="base">
                        <a:buFont typeface="Arial" panose="020B0604020202020204" pitchFamily="34" charset="0"/>
                        <a:buChar char="•"/>
                      </a:pPr>
                      <a:r>
                        <a:rPr lang="en-US" sz="1400" b="0" i="0" u="none" strike="noStrike" dirty="0">
                          <a:solidFill>
                            <a:srgbClr val="000000"/>
                          </a:solidFill>
                          <a:effectLst/>
                          <a:latin typeface="Arial" panose="020B0604020202020204" pitchFamily="34" charset="0"/>
                        </a:rPr>
                        <a:t>RF: 98.08%</a:t>
                      </a:r>
                    </a:p>
                    <a:p>
                      <a:pPr rtl="0" fontAlgn="base">
                        <a:buFont typeface="Arial" panose="020B0604020202020204" pitchFamily="34" charset="0"/>
                        <a:buChar char="•"/>
                      </a:pPr>
                      <a:r>
                        <a:rPr lang="en-US" sz="1400" b="0" i="0" u="none" strike="noStrike" dirty="0">
                          <a:solidFill>
                            <a:srgbClr val="000000"/>
                          </a:solidFill>
                          <a:effectLst/>
                          <a:latin typeface="Arial" panose="020B0604020202020204" pitchFamily="34" charset="0"/>
                        </a:rPr>
                        <a:t>SVM: 92.82%</a:t>
                      </a:r>
                    </a:p>
                  </a:txBody>
                  <a:tcPr anchor="ctr"/>
                </a:tc>
                <a:extLst>
                  <a:ext uri="{0D108BD9-81ED-4DB2-BD59-A6C34878D82A}">
                    <a16:rowId xmlns:a16="http://schemas.microsoft.com/office/drawing/2014/main" val="335525193"/>
                  </a:ext>
                </a:extLst>
              </a:tr>
            </a:tbl>
          </a:graphicData>
        </a:graphic>
      </p:graphicFrame>
    </p:spTree>
    <p:extLst>
      <p:ext uri="{BB962C8B-B14F-4D97-AF65-F5344CB8AC3E}">
        <p14:creationId xmlns:p14="http://schemas.microsoft.com/office/powerpoint/2010/main" val="2897224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D1AE7-427E-087A-32CB-4B4F32C5E1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B9D80-AA03-F8A9-C7C9-E83A66D70BE3}"/>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DATASET DESCRIPTION</a:t>
            </a:r>
          </a:p>
        </p:txBody>
      </p:sp>
      <p:sp>
        <p:nvSpPr>
          <p:cNvPr id="5" name="TextBox 4">
            <a:extLst>
              <a:ext uri="{FF2B5EF4-FFF2-40B4-BE49-F238E27FC236}">
                <a16:creationId xmlns:a16="http://schemas.microsoft.com/office/drawing/2014/main" id="{E8F66690-ED16-D3CF-820D-937BD8DC94A2}"/>
              </a:ext>
            </a:extLst>
          </p:cNvPr>
          <p:cNvSpPr txBox="1"/>
          <p:nvPr/>
        </p:nvSpPr>
        <p:spPr>
          <a:xfrm>
            <a:off x="874712" y="1219200"/>
            <a:ext cx="10439400" cy="4632037"/>
          </a:xfrm>
          <a:prstGeom prst="rect">
            <a:avLst/>
          </a:prstGeom>
          <a:noFill/>
        </p:spPr>
        <p:txBody>
          <a:bodyPr wrap="square" rtlCol="0">
            <a:spAutoFit/>
          </a:bodyPr>
          <a:lstStyle/>
          <a:p>
            <a:pPr algn="just">
              <a:spcAft>
                <a:spcPts val="600"/>
              </a:spcAft>
            </a:pPr>
            <a:r>
              <a:rPr lang="en-US" sz="2000" dirty="0">
                <a:solidFill>
                  <a:schemeClr val="tx1"/>
                </a:solidFill>
                <a:latin typeface="+mn-lt"/>
              </a:rPr>
              <a:t>RSMC Best Track Dataset (1982-2024)The dataset contains 7,961 records detailing tropical cyclone activity in the North Indian Ocean, including the Bay of Bengal (BOB) and the Arabian Sea (ARB), from 1982 to 2024.</a:t>
            </a:r>
          </a:p>
          <a:p>
            <a:pPr algn="just">
              <a:spcAft>
                <a:spcPts val="600"/>
              </a:spcAft>
            </a:pPr>
            <a:r>
              <a:rPr lang="en-US" altLang="en-US" sz="2000" dirty="0">
                <a:solidFill>
                  <a:schemeClr val="tx1"/>
                </a:solidFill>
                <a:latin typeface="+mn-lt"/>
              </a:rPr>
              <a:t>Key Features:</a:t>
            </a:r>
          </a:p>
          <a:p>
            <a:pPr marL="342900" indent="-342900" algn="just">
              <a:spcAft>
                <a:spcPts val="600"/>
              </a:spcAft>
              <a:buFont typeface="Arial" panose="020B0604020202020204" pitchFamily="34" charset="0"/>
              <a:buChar char="•"/>
            </a:pPr>
            <a:r>
              <a:rPr lang="en-US" altLang="en-US" sz="2000" dirty="0">
                <a:solidFill>
                  <a:schemeClr val="tx1"/>
                </a:solidFill>
                <a:latin typeface="+mn-lt"/>
              </a:rPr>
              <a:t>Basin of Origin: Indicates where the system formed, predominantly in BOB (5,270 occurrences) and ARB (1,318 occurrences).</a:t>
            </a:r>
          </a:p>
          <a:p>
            <a:pPr marL="342900" indent="-342900" algn="just">
              <a:spcAft>
                <a:spcPts val="600"/>
              </a:spcAft>
              <a:buFont typeface="Arial" panose="020B0604020202020204" pitchFamily="34" charset="0"/>
              <a:buChar char="•"/>
            </a:pPr>
            <a:r>
              <a:rPr lang="en-US" altLang="en-US" sz="2000" dirty="0">
                <a:solidFill>
                  <a:schemeClr val="tx1"/>
                </a:solidFill>
                <a:latin typeface="+mn-lt"/>
              </a:rPr>
              <a:t>Date &amp; Time (UTC): Provides timestamped cyclone observations.</a:t>
            </a:r>
          </a:p>
          <a:p>
            <a:pPr marL="342900" indent="-342900" algn="just">
              <a:spcAft>
                <a:spcPts val="600"/>
              </a:spcAft>
              <a:buFont typeface="Arial" panose="020B0604020202020204" pitchFamily="34" charset="0"/>
              <a:buChar char="•"/>
            </a:pPr>
            <a:r>
              <a:rPr lang="en-US" altLang="en-US" sz="2000" dirty="0">
                <a:solidFill>
                  <a:schemeClr val="tx1"/>
                </a:solidFill>
                <a:latin typeface="+mn-lt"/>
              </a:rPr>
              <a:t>CI No (T. No): Cyclone Intensity number, a crucial metric for storm classification.</a:t>
            </a:r>
          </a:p>
          <a:p>
            <a:pPr marL="342900" indent="-342900" algn="just">
              <a:spcAft>
                <a:spcPts val="600"/>
              </a:spcAft>
              <a:buFont typeface="Arial" panose="020B0604020202020204" pitchFamily="34" charset="0"/>
              <a:buChar char="•"/>
            </a:pPr>
            <a:r>
              <a:rPr lang="en-US" altLang="en-US" sz="2000" dirty="0">
                <a:solidFill>
                  <a:schemeClr val="tx1"/>
                </a:solidFill>
                <a:latin typeface="+mn-lt"/>
              </a:rPr>
              <a:t>Estimated Central Pressure (ECP): The atmospheric pressure at the cyclone’s center, ranging from 25 hPa (likely a data error) to 1010 hPa.</a:t>
            </a:r>
          </a:p>
          <a:p>
            <a:pPr marL="342900" indent="-342900" algn="just">
              <a:spcAft>
                <a:spcPts val="600"/>
              </a:spcAft>
              <a:buFont typeface="Arial" panose="020B0604020202020204" pitchFamily="34" charset="0"/>
              <a:buChar char="•"/>
            </a:pPr>
            <a:r>
              <a:rPr lang="en-US" altLang="en-US" sz="2000" dirty="0">
                <a:solidFill>
                  <a:schemeClr val="tx1"/>
                </a:solidFill>
                <a:latin typeface="+mn-lt"/>
              </a:rPr>
              <a:t>Maximum Sustained Wind Speed: Varies from 2 kt to 140 kt, indicating the storm's strength.</a:t>
            </a:r>
          </a:p>
          <a:p>
            <a:pPr marL="342900" indent="-342900" algn="just">
              <a:spcAft>
                <a:spcPts val="600"/>
              </a:spcAft>
              <a:buFont typeface="Arial" panose="020B0604020202020204" pitchFamily="34" charset="0"/>
              <a:buChar char="•"/>
            </a:pPr>
            <a:r>
              <a:rPr lang="en-US" altLang="en-US" sz="2000" dirty="0">
                <a:solidFill>
                  <a:schemeClr val="tx1"/>
                </a:solidFill>
                <a:latin typeface="+mn-lt"/>
              </a:rPr>
              <a:t>Grade (text): Classifies cyclones (e.g., Depression, Cyclonic Storm).</a:t>
            </a:r>
          </a:p>
        </p:txBody>
      </p:sp>
      <p:sp>
        <p:nvSpPr>
          <p:cNvPr id="3" name="Text Box 2">
            <a:extLst>
              <a:ext uri="{FF2B5EF4-FFF2-40B4-BE49-F238E27FC236}">
                <a16:creationId xmlns:a16="http://schemas.microsoft.com/office/drawing/2014/main" id="{2928D529-16AF-CF3D-1B0E-339F6438A4D9}"/>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4" name="Text Box 2">
            <a:extLst>
              <a:ext uri="{FF2B5EF4-FFF2-40B4-BE49-F238E27FC236}">
                <a16:creationId xmlns:a16="http://schemas.microsoft.com/office/drawing/2014/main" id="{F2438BCE-295F-50E2-5149-DC2217D61654}"/>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7C7AB347-70CF-3178-2742-06D7B68A5639}"/>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C9157058-2838-F34D-AB8B-E28FD28C203A}"/>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8" name="Rectangle 7">
            <a:extLst>
              <a:ext uri="{FF2B5EF4-FFF2-40B4-BE49-F238E27FC236}">
                <a16:creationId xmlns:a16="http://schemas.microsoft.com/office/drawing/2014/main" id="{70281779-588C-C086-FDFA-28381C402078}"/>
              </a:ext>
            </a:extLst>
          </p:cNvPr>
          <p:cNvSpPr/>
          <p:nvPr/>
        </p:nvSpPr>
        <p:spPr>
          <a:xfrm>
            <a:off x="11522153" y="6490380"/>
            <a:ext cx="28725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7</a:t>
            </a:r>
          </a:p>
        </p:txBody>
      </p:sp>
      <p:sp>
        <p:nvSpPr>
          <p:cNvPr id="9" name="Rectangle 8">
            <a:extLst>
              <a:ext uri="{FF2B5EF4-FFF2-40B4-BE49-F238E27FC236}">
                <a16:creationId xmlns:a16="http://schemas.microsoft.com/office/drawing/2014/main" id="{A647EAD9-110E-F5EA-F56A-4BBD952AB9D7}"/>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7D1BDC50-800D-6D00-ACF3-0D4421118A80}"/>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3317025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3CD68-CE5F-45BF-9E27-515AF7FC81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34F12-3C9D-28C3-24C1-2B66268639A4}"/>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DATASET DESCRIPTION</a:t>
            </a:r>
          </a:p>
        </p:txBody>
      </p:sp>
      <p:sp>
        <p:nvSpPr>
          <p:cNvPr id="5" name="TextBox 4">
            <a:extLst>
              <a:ext uri="{FF2B5EF4-FFF2-40B4-BE49-F238E27FC236}">
                <a16:creationId xmlns:a16="http://schemas.microsoft.com/office/drawing/2014/main" id="{3090B7B0-6C18-5198-0AC4-89D854541F5E}"/>
              </a:ext>
            </a:extLst>
          </p:cNvPr>
          <p:cNvSpPr txBox="1"/>
          <p:nvPr/>
        </p:nvSpPr>
        <p:spPr>
          <a:xfrm>
            <a:off x="874712" y="1295400"/>
            <a:ext cx="10439400" cy="4247317"/>
          </a:xfrm>
          <a:prstGeom prst="rect">
            <a:avLst/>
          </a:prstGeom>
          <a:noFill/>
        </p:spPr>
        <p:txBody>
          <a:bodyPr wrap="square" rtlCol="0">
            <a:spAutoFit/>
          </a:bodyPr>
          <a:lstStyle/>
          <a:p>
            <a:pPr algn="just">
              <a:spcAft>
                <a:spcPts val="600"/>
              </a:spcAft>
            </a:pPr>
            <a:r>
              <a:rPr lang="en-US" sz="2000" dirty="0">
                <a:solidFill>
                  <a:schemeClr val="tx1"/>
                </a:solidFill>
                <a:latin typeface="+mn-lt"/>
              </a:rPr>
              <a:t>Significantly, the dataset encompasses information from notable cyclones, enhancing its robustness for real-world applications. </a:t>
            </a:r>
          </a:p>
          <a:p>
            <a:pPr algn="just">
              <a:spcAft>
                <a:spcPts val="600"/>
              </a:spcAft>
            </a:pPr>
            <a:r>
              <a:rPr lang="en-US" sz="2000" dirty="0">
                <a:solidFill>
                  <a:schemeClr val="tx1"/>
                </a:solidFill>
                <a:latin typeface="+mn-lt"/>
              </a:rPr>
              <a:t>These include:</a:t>
            </a:r>
          </a:p>
          <a:p>
            <a:pPr marL="342900" indent="-342900" algn="just">
              <a:spcAft>
                <a:spcPts val="600"/>
              </a:spcAft>
              <a:buFont typeface="Arial" panose="020B0604020202020204" pitchFamily="34" charset="0"/>
              <a:buChar char="•"/>
            </a:pPr>
            <a:r>
              <a:rPr lang="en-US" sz="2000" b="1" dirty="0">
                <a:solidFill>
                  <a:schemeClr val="tx1"/>
                </a:solidFill>
                <a:latin typeface="+mn-lt"/>
              </a:rPr>
              <a:t>Yaas (May 23, 2021 – May 28, 2021): </a:t>
            </a:r>
            <a:r>
              <a:rPr lang="en-US" sz="2000" dirty="0">
                <a:solidFill>
                  <a:schemeClr val="tx1"/>
                </a:solidFill>
                <a:latin typeface="+mn-lt"/>
              </a:rPr>
              <a:t>A very severe cyclonic storm that made landfall in Odisha, India, shortly after Cyclone Tauktae.</a:t>
            </a:r>
          </a:p>
          <a:p>
            <a:pPr marL="342900" indent="-342900" algn="just">
              <a:spcAft>
                <a:spcPts val="600"/>
              </a:spcAft>
              <a:buFont typeface="Arial" panose="020B0604020202020204" pitchFamily="34" charset="0"/>
              <a:buChar char="•"/>
            </a:pPr>
            <a:r>
              <a:rPr lang="en-US" sz="2000" b="1" dirty="0">
                <a:solidFill>
                  <a:schemeClr val="tx1"/>
                </a:solidFill>
                <a:latin typeface="+mn-lt"/>
              </a:rPr>
              <a:t>Phailin (October 4, 2013 – October 14, 2013), </a:t>
            </a:r>
            <a:r>
              <a:rPr lang="en-US" sz="2000" dirty="0">
                <a:solidFill>
                  <a:schemeClr val="tx1"/>
                </a:solidFill>
                <a:latin typeface="+mn-lt"/>
              </a:rPr>
              <a:t>hitting Eastern India, especially Odisha and Andhra Pradesh.</a:t>
            </a:r>
          </a:p>
          <a:p>
            <a:pPr marL="342900" indent="-342900" algn="just">
              <a:spcAft>
                <a:spcPts val="600"/>
              </a:spcAft>
              <a:buFont typeface="Arial" panose="020B0604020202020204" pitchFamily="34" charset="0"/>
              <a:buChar char="•"/>
            </a:pPr>
            <a:r>
              <a:rPr lang="en-US" sz="2000" b="1" dirty="0">
                <a:solidFill>
                  <a:schemeClr val="tx1"/>
                </a:solidFill>
                <a:latin typeface="+mn-lt"/>
              </a:rPr>
              <a:t>Amphan (May 13, 2020 – May 21, 2020): </a:t>
            </a:r>
            <a:r>
              <a:rPr lang="en-US" sz="2000" dirty="0">
                <a:solidFill>
                  <a:schemeClr val="tx1"/>
                </a:solidFill>
                <a:latin typeface="+mn-lt"/>
              </a:rPr>
              <a:t>An extremely severe cyclonic storm that made landfall in West Bengal, India, and Bangladesh.</a:t>
            </a:r>
          </a:p>
          <a:p>
            <a:pPr marL="342900" indent="-342900" algn="just">
              <a:spcAft>
                <a:spcPts val="600"/>
              </a:spcAft>
              <a:buFont typeface="Arial" panose="020B0604020202020204" pitchFamily="34" charset="0"/>
              <a:buChar char="•"/>
            </a:pPr>
            <a:r>
              <a:rPr lang="en-US" sz="2000" b="1" dirty="0">
                <a:solidFill>
                  <a:schemeClr val="tx1"/>
                </a:solidFill>
                <a:latin typeface="+mn-lt"/>
              </a:rPr>
              <a:t>Hudhud (October 6, 2014 – October 14, 2014), </a:t>
            </a:r>
            <a:r>
              <a:rPr lang="en-US" sz="2000" dirty="0">
                <a:solidFill>
                  <a:schemeClr val="tx1"/>
                </a:solidFill>
                <a:latin typeface="+mn-lt"/>
              </a:rPr>
              <a:t>impacting Eastern India, particularly Andhra Pradesh.</a:t>
            </a:r>
          </a:p>
          <a:p>
            <a:pPr marL="342900" indent="-342900" algn="just">
              <a:spcAft>
                <a:spcPts val="600"/>
              </a:spcAft>
              <a:buFont typeface="Arial" panose="020B0604020202020204" pitchFamily="34" charset="0"/>
              <a:buChar char="•"/>
            </a:pPr>
            <a:r>
              <a:rPr lang="en-US" sz="2000" b="1" dirty="0">
                <a:solidFill>
                  <a:schemeClr val="tx1"/>
                </a:solidFill>
                <a:latin typeface="+mn-lt"/>
              </a:rPr>
              <a:t>Fani (April 26, 2019 – May 4, 2019), </a:t>
            </a:r>
            <a:r>
              <a:rPr lang="en-US" sz="2000" dirty="0">
                <a:solidFill>
                  <a:schemeClr val="tx1"/>
                </a:solidFill>
                <a:latin typeface="+mn-lt"/>
              </a:rPr>
              <a:t>striking Odisha, India, and parts of Bangladesh.</a:t>
            </a:r>
            <a:endParaRPr lang="en-US" altLang="en-US" sz="2000" dirty="0">
              <a:solidFill>
                <a:schemeClr val="tx1"/>
              </a:solidFill>
              <a:latin typeface="+mn-lt"/>
            </a:endParaRPr>
          </a:p>
        </p:txBody>
      </p:sp>
      <p:sp>
        <p:nvSpPr>
          <p:cNvPr id="3" name="Text Box 2">
            <a:extLst>
              <a:ext uri="{FF2B5EF4-FFF2-40B4-BE49-F238E27FC236}">
                <a16:creationId xmlns:a16="http://schemas.microsoft.com/office/drawing/2014/main" id="{4B63D93D-6E47-D76E-B050-AF8470005EA4}"/>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4" name="Text Box 2">
            <a:extLst>
              <a:ext uri="{FF2B5EF4-FFF2-40B4-BE49-F238E27FC236}">
                <a16:creationId xmlns:a16="http://schemas.microsoft.com/office/drawing/2014/main" id="{6E776D8F-FF1F-DD16-C5A9-03F25A17D546}"/>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5F412AD1-C51D-126A-5208-A0E55C1C9B1C}"/>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97B2028C-8424-C45E-E252-CDAE2E319D3B}"/>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8" name="Rectangle 7">
            <a:extLst>
              <a:ext uri="{FF2B5EF4-FFF2-40B4-BE49-F238E27FC236}">
                <a16:creationId xmlns:a16="http://schemas.microsoft.com/office/drawing/2014/main" id="{F0265738-11A4-39A1-5419-F6DB595C8569}"/>
              </a:ext>
            </a:extLst>
          </p:cNvPr>
          <p:cNvSpPr/>
          <p:nvPr/>
        </p:nvSpPr>
        <p:spPr>
          <a:xfrm>
            <a:off x="11522153" y="6490380"/>
            <a:ext cx="28725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7</a:t>
            </a:r>
          </a:p>
        </p:txBody>
      </p:sp>
      <p:sp>
        <p:nvSpPr>
          <p:cNvPr id="9" name="Rectangle 8">
            <a:extLst>
              <a:ext uri="{FF2B5EF4-FFF2-40B4-BE49-F238E27FC236}">
                <a16:creationId xmlns:a16="http://schemas.microsoft.com/office/drawing/2014/main" id="{05C1153E-C10E-92D1-7C53-016A21771C43}"/>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00DF901F-3B1D-B416-537C-CB49C6975373}"/>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spTree>
    <p:extLst>
      <p:ext uri="{BB962C8B-B14F-4D97-AF65-F5344CB8AC3E}">
        <p14:creationId xmlns:p14="http://schemas.microsoft.com/office/powerpoint/2010/main" val="1051312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9C7AA-2572-A8F7-FB94-6D4937EB3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F71E4-BA46-6754-E227-07985F076ECC}"/>
              </a:ext>
            </a:extLst>
          </p:cNvPr>
          <p:cNvSpPr txBox="1">
            <a:spLocks/>
          </p:cNvSpPr>
          <p:nvPr/>
        </p:nvSpPr>
        <p:spPr>
          <a:xfrm>
            <a:off x="684212" y="428625"/>
            <a:ext cx="10055225" cy="614363"/>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pPr>
            <a:r>
              <a:rPr lang="en-IN" sz="3200" b="1" kern="0" dirty="0">
                <a:solidFill>
                  <a:srgbClr val="000076"/>
                </a:solidFill>
                <a:latin typeface="Calibri" panose="020F0502020204030204" pitchFamily="34" charset="0"/>
                <a:ea typeface="Calibri" panose="020F0502020204030204" pitchFamily="34" charset="0"/>
                <a:cs typeface="Calibri" panose="020F0502020204030204" pitchFamily="34" charset="0"/>
              </a:rPr>
              <a:t>DATASET DESCRIPTION</a:t>
            </a:r>
          </a:p>
        </p:txBody>
      </p:sp>
      <p:sp>
        <p:nvSpPr>
          <p:cNvPr id="3" name="Text Box 2">
            <a:extLst>
              <a:ext uri="{FF2B5EF4-FFF2-40B4-BE49-F238E27FC236}">
                <a16:creationId xmlns:a16="http://schemas.microsoft.com/office/drawing/2014/main" id="{3C8ACFDF-7332-CB90-1478-3AA8F07CD354}"/>
              </a:ext>
            </a:extLst>
          </p:cNvPr>
          <p:cNvSpPr txBox="1">
            <a:spLocks noChangeArrowheads="1"/>
          </p:cNvSpPr>
          <p:nvPr/>
        </p:nvSpPr>
        <p:spPr bwMode="auto">
          <a:xfrm>
            <a:off x="3351212" y="6477000"/>
            <a:ext cx="21336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202110068 Anwesh Misra</a:t>
            </a:r>
          </a:p>
        </p:txBody>
      </p:sp>
      <p:sp>
        <p:nvSpPr>
          <p:cNvPr id="4" name="Text Box 2">
            <a:extLst>
              <a:ext uri="{FF2B5EF4-FFF2-40B4-BE49-F238E27FC236}">
                <a16:creationId xmlns:a16="http://schemas.microsoft.com/office/drawing/2014/main" id="{6811DAAC-B86C-C87A-5B5B-C57B42A25D0A}"/>
              </a:ext>
            </a:extLst>
          </p:cNvPr>
          <p:cNvSpPr txBox="1">
            <a:spLocks noChangeArrowheads="1"/>
          </p:cNvSpPr>
          <p:nvPr/>
        </p:nvSpPr>
        <p:spPr bwMode="auto">
          <a:xfrm>
            <a:off x="6842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202110040 Subrata Kumar Sahu</a:t>
            </a:r>
          </a:p>
        </p:txBody>
      </p:sp>
      <p:sp>
        <p:nvSpPr>
          <p:cNvPr id="6" name="Text Box 2">
            <a:extLst>
              <a:ext uri="{FF2B5EF4-FFF2-40B4-BE49-F238E27FC236}">
                <a16:creationId xmlns:a16="http://schemas.microsoft.com/office/drawing/2014/main" id="{E741EFE0-8960-DFF2-7261-9464F9BA7257}"/>
              </a:ext>
            </a:extLst>
          </p:cNvPr>
          <p:cNvSpPr txBox="1">
            <a:spLocks noChangeArrowheads="1"/>
          </p:cNvSpPr>
          <p:nvPr/>
        </p:nvSpPr>
        <p:spPr bwMode="auto">
          <a:xfrm>
            <a:off x="5484812" y="6477000"/>
            <a:ext cx="26670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202140086 A. Sai Satyanarayana</a:t>
            </a:r>
          </a:p>
        </p:txBody>
      </p:sp>
      <p:sp>
        <p:nvSpPr>
          <p:cNvPr id="7" name="Text Box 2">
            <a:extLst>
              <a:ext uri="{FF2B5EF4-FFF2-40B4-BE49-F238E27FC236}">
                <a16:creationId xmlns:a16="http://schemas.microsoft.com/office/drawing/2014/main" id="{F1246938-A39D-822F-83DE-E1D5C5B6DC6E}"/>
              </a:ext>
            </a:extLst>
          </p:cNvPr>
          <p:cNvSpPr txBox="1">
            <a:spLocks noChangeArrowheads="1"/>
          </p:cNvSpPr>
          <p:nvPr/>
        </p:nvSpPr>
        <p:spPr bwMode="auto">
          <a:xfrm>
            <a:off x="8228012" y="6477000"/>
            <a:ext cx="3124200" cy="381000"/>
          </a:xfrm>
          <a:prstGeom prst="rect">
            <a:avLst/>
          </a:prstGeom>
          <a:noFill/>
          <a:ln w="9525" cap="flat">
            <a:noFill/>
            <a:round/>
            <a:headEnd/>
            <a:tailEnd/>
          </a:ln>
          <a:effectLst/>
        </p:spPr>
        <p:txBody>
          <a:bodyPr/>
          <a:lstStyle/>
          <a:p>
            <a:pPr algn="just">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FF0000"/>
                </a:solidFill>
                <a:ea typeface="DejaVu Sans" charset="0"/>
                <a:cs typeface="DejaVu Sans" charset="0"/>
              </a:rPr>
              <a:t>202110043 Soumya Kanta Moharana</a:t>
            </a:r>
          </a:p>
        </p:txBody>
      </p:sp>
      <p:sp>
        <p:nvSpPr>
          <p:cNvPr id="8" name="Rectangle 7">
            <a:extLst>
              <a:ext uri="{FF2B5EF4-FFF2-40B4-BE49-F238E27FC236}">
                <a16:creationId xmlns:a16="http://schemas.microsoft.com/office/drawing/2014/main" id="{296D7EBD-C479-F31E-C9E2-C613F642D25B}"/>
              </a:ext>
            </a:extLst>
          </p:cNvPr>
          <p:cNvSpPr/>
          <p:nvPr/>
        </p:nvSpPr>
        <p:spPr>
          <a:xfrm>
            <a:off x="11522153" y="6490380"/>
            <a:ext cx="287259"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7</a:t>
            </a:r>
          </a:p>
        </p:txBody>
      </p:sp>
      <p:sp>
        <p:nvSpPr>
          <p:cNvPr id="9" name="Rectangle 8">
            <a:extLst>
              <a:ext uri="{FF2B5EF4-FFF2-40B4-BE49-F238E27FC236}">
                <a16:creationId xmlns:a16="http://schemas.microsoft.com/office/drawing/2014/main" id="{B3D93A24-EAE2-9637-8595-0C2EEDCF772B}"/>
              </a:ext>
            </a:extLst>
          </p:cNvPr>
          <p:cNvSpPr/>
          <p:nvPr/>
        </p:nvSpPr>
        <p:spPr>
          <a:xfrm>
            <a:off x="726533" y="46740"/>
            <a:ext cx="6553200" cy="410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solidFill>
                <a:schemeClr val="tx1"/>
              </a:solidFill>
            </a:endParaRPr>
          </a:p>
        </p:txBody>
      </p:sp>
      <p:sp>
        <p:nvSpPr>
          <p:cNvPr id="10" name="TextBox 9">
            <a:extLst>
              <a:ext uri="{FF2B5EF4-FFF2-40B4-BE49-F238E27FC236}">
                <a16:creationId xmlns:a16="http://schemas.microsoft.com/office/drawing/2014/main" id="{A386E9E1-15BA-5524-1BDB-7ABC0A91147A}"/>
              </a:ext>
            </a:extLst>
          </p:cNvPr>
          <p:cNvSpPr txBox="1"/>
          <p:nvPr/>
        </p:nvSpPr>
        <p:spPr>
          <a:xfrm>
            <a:off x="683050" y="-8150"/>
            <a:ext cx="7086600" cy="400110"/>
          </a:xfrm>
          <a:prstGeom prst="rect">
            <a:avLst/>
          </a:prstGeom>
          <a:noFill/>
        </p:spPr>
        <p:txBody>
          <a:bodyPr wrap="square" rtlCol="0">
            <a:spAutoFit/>
          </a:bodyPr>
          <a:lstStyle/>
          <a:p>
            <a:r>
              <a:rPr lang="en-US" sz="2000" b="1" dirty="0">
                <a:solidFill>
                  <a:schemeClr val="bg2">
                    <a:lumMod val="60000"/>
                    <a:lumOff val="40000"/>
                  </a:schemeClr>
                </a:solidFill>
              </a:rPr>
              <a:t>B.TECH MAJOR PROJECT PRESENTATION 2024-25</a:t>
            </a:r>
            <a:endParaRPr lang="en-IN" sz="2000" b="1" dirty="0">
              <a:solidFill>
                <a:schemeClr val="bg2">
                  <a:lumMod val="60000"/>
                  <a:lumOff val="40000"/>
                </a:schemeClr>
              </a:solidFill>
            </a:endParaRPr>
          </a:p>
        </p:txBody>
      </p:sp>
      <p:pic>
        <p:nvPicPr>
          <p:cNvPr id="15" name="Picture 14">
            <a:extLst>
              <a:ext uri="{FF2B5EF4-FFF2-40B4-BE49-F238E27FC236}">
                <a16:creationId xmlns:a16="http://schemas.microsoft.com/office/drawing/2014/main" id="{635C0319-DB34-B1C6-CE46-BCA257723B27}"/>
              </a:ext>
            </a:extLst>
          </p:cNvPr>
          <p:cNvPicPr>
            <a:picLocks noChangeAspect="1"/>
          </p:cNvPicPr>
          <p:nvPr/>
        </p:nvPicPr>
        <p:blipFill>
          <a:blip r:embed="rId2"/>
          <a:srcRect r="9599"/>
          <a:stretch/>
        </p:blipFill>
        <p:spPr>
          <a:xfrm>
            <a:off x="912812" y="1371600"/>
            <a:ext cx="4156359" cy="2118521"/>
          </a:xfrm>
          <a:prstGeom prst="rect">
            <a:avLst/>
          </a:prstGeom>
        </p:spPr>
      </p:pic>
      <p:pic>
        <p:nvPicPr>
          <p:cNvPr id="16" name="Picture 15">
            <a:extLst>
              <a:ext uri="{FF2B5EF4-FFF2-40B4-BE49-F238E27FC236}">
                <a16:creationId xmlns:a16="http://schemas.microsoft.com/office/drawing/2014/main" id="{36A21838-0AFE-7EB7-BAE3-66977DEBC362}"/>
              </a:ext>
            </a:extLst>
          </p:cNvPr>
          <p:cNvPicPr>
            <a:picLocks noChangeAspect="1"/>
          </p:cNvPicPr>
          <p:nvPr/>
        </p:nvPicPr>
        <p:blipFill>
          <a:blip r:embed="rId3"/>
          <a:stretch>
            <a:fillRect/>
          </a:stretch>
        </p:blipFill>
        <p:spPr>
          <a:xfrm>
            <a:off x="7119654" y="1339115"/>
            <a:ext cx="4156359" cy="2532979"/>
          </a:xfrm>
          <a:prstGeom prst="rect">
            <a:avLst/>
          </a:prstGeom>
        </p:spPr>
      </p:pic>
      <p:pic>
        <p:nvPicPr>
          <p:cNvPr id="17" name="Picture 16">
            <a:extLst>
              <a:ext uri="{FF2B5EF4-FFF2-40B4-BE49-F238E27FC236}">
                <a16:creationId xmlns:a16="http://schemas.microsoft.com/office/drawing/2014/main" id="{8AD147E3-E760-0B4D-587E-688966C4402F}"/>
              </a:ext>
            </a:extLst>
          </p:cNvPr>
          <p:cNvPicPr>
            <a:picLocks noChangeAspect="1"/>
          </p:cNvPicPr>
          <p:nvPr/>
        </p:nvPicPr>
        <p:blipFill>
          <a:blip r:embed="rId4"/>
          <a:stretch>
            <a:fillRect/>
          </a:stretch>
        </p:blipFill>
        <p:spPr>
          <a:xfrm>
            <a:off x="3637661" y="3753389"/>
            <a:ext cx="4156359" cy="2460343"/>
          </a:xfrm>
          <a:prstGeom prst="rect">
            <a:avLst/>
          </a:prstGeom>
        </p:spPr>
      </p:pic>
    </p:spTree>
    <p:extLst>
      <p:ext uri="{BB962C8B-B14F-4D97-AF65-F5344CB8AC3E}">
        <p14:creationId xmlns:p14="http://schemas.microsoft.com/office/powerpoint/2010/main" val="1766134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DMISSION PPT AS RECEIVED FROM CHAIRM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DMISSION PPT AS RECEIVED FROM CHAIRM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6534</TotalTime>
  <Words>2364</Words>
  <Application>Microsoft Office PowerPoint</Application>
  <PresentationFormat>Custom</PresentationFormat>
  <Paragraphs>264</Paragraphs>
  <Slides>21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DejaVu Sans</vt:lpstr>
      <vt:lpstr>Symbol</vt:lpstr>
      <vt:lpstr>Times New Roman</vt:lpstr>
      <vt:lpstr>Wingdings</vt:lpstr>
      <vt:lpstr>ADMISSION PPT AS RECEIVED FROM CHAIRMAN</vt:lpstr>
      <vt:lpstr>1_ADMISSION PPT AS RECEIVED FROM CHAIRMAN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Subrata Kumar Sahu</cp:lastModifiedBy>
  <cp:revision>770</cp:revision>
  <cp:lastPrinted>1601-01-01T00:00:00Z</cp:lastPrinted>
  <dcterms:created xsi:type="dcterms:W3CDTF">2005-01-24T10:28:59Z</dcterms:created>
  <dcterms:modified xsi:type="dcterms:W3CDTF">2025-03-05T14:22:07Z</dcterms:modified>
</cp:coreProperties>
</file>