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52"/>
  </p:notesMasterIdLst>
  <p:handoutMasterIdLst>
    <p:handoutMasterId r:id="rId53"/>
  </p:handoutMasterIdLst>
  <p:sldIdLst>
    <p:sldId id="256" r:id="rId5"/>
    <p:sldId id="378" r:id="rId6"/>
    <p:sldId id="279" r:id="rId7"/>
    <p:sldId id="295" r:id="rId8"/>
    <p:sldId id="333" r:id="rId9"/>
    <p:sldId id="296" r:id="rId10"/>
    <p:sldId id="297" r:id="rId11"/>
    <p:sldId id="298" r:id="rId12"/>
    <p:sldId id="334" r:id="rId13"/>
    <p:sldId id="335" r:id="rId14"/>
    <p:sldId id="336" r:id="rId15"/>
    <p:sldId id="337" r:id="rId16"/>
    <p:sldId id="338" r:id="rId17"/>
    <p:sldId id="339" r:id="rId18"/>
    <p:sldId id="340" r:id="rId19"/>
    <p:sldId id="341" r:id="rId20"/>
    <p:sldId id="342" r:id="rId21"/>
    <p:sldId id="360" r:id="rId22"/>
    <p:sldId id="361" r:id="rId23"/>
    <p:sldId id="362" r:id="rId24"/>
    <p:sldId id="363" r:id="rId25"/>
    <p:sldId id="343" r:id="rId26"/>
    <p:sldId id="344" r:id="rId27"/>
    <p:sldId id="345" r:id="rId28"/>
    <p:sldId id="365" r:id="rId29"/>
    <p:sldId id="369" r:id="rId30"/>
    <p:sldId id="366" r:id="rId31"/>
    <p:sldId id="367" r:id="rId32"/>
    <p:sldId id="368" r:id="rId33"/>
    <p:sldId id="370" r:id="rId34"/>
    <p:sldId id="371" r:id="rId35"/>
    <p:sldId id="349" r:id="rId36"/>
    <p:sldId id="350" r:id="rId37"/>
    <p:sldId id="380" r:id="rId38"/>
    <p:sldId id="381" r:id="rId39"/>
    <p:sldId id="382" r:id="rId40"/>
    <p:sldId id="351" r:id="rId41"/>
    <p:sldId id="372" r:id="rId42"/>
    <p:sldId id="373" r:id="rId43"/>
    <p:sldId id="374" r:id="rId44"/>
    <p:sldId id="375" r:id="rId45"/>
    <p:sldId id="376" r:id="rId46"/>
    <p:sldId id="377" r:id="rId47"/>
    <p:sldId id="330" r:id="rId48"/>
    <p:sldId id="328" r:id="rId49"/>
    <p:sldId id="379" r:id="rId50"/>
    <p:sldId id="289" r:id="rId51"/>
  </p:sldIdLst>
  <p:sldSz cx="10152063" cy="7596188"/>
  <p:notesSz cx="7596188" cy="10152063"/>
  <p:defaultTextStyle>
    <a:defPPr>
      <a:defRPr lang="en-GB"/>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 xmlns:p15="http://schemas.microsoft.com/office/powerpoint/2012/main">
        <p15:guide id="1" orient="horz" pos="1392">
          <p15:clr>
            <a:srgbClr val="A4A3A4"/>
          </p15:clr>
        </p15:guide>
        <p15:guide id="2" pos="3216">
          <p15:clr>
            <a:srgbClr val="A4A3A4"/>
          </p15:clr>
        </p15:guide>
      </p15:sldGuideLst>
    </p:ext>
    <p:ext uri="{2D200454-40CA-4A62-9FC3-DE9A4176ACB9}">
      <p15:notesGuideLst xmlns="" xmlns:p15="http://schemas.microsoft.com/office/powerpoint/2012/main">
        <p15:guide id="1" orient="horz" pos="3197">
          <p15:clr>
            <a:srgbClr val="A4A3A4"/>
          </p15:clr>
        </p15:guide>
        <p15:guide id="2" pos="239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600"/>
    <a:srgbClr val="003399"/>
    <a:srgbClr val="4C4C4C"/>
    <a:srgbClr val="91B070"/>
    <a:srgbClr val="E9F5DC"/>
    <a:srgbClr val="BCCFA9"/>
    <a:srgbClr val="6C8B4C"/>
    <a:srgbClr val="008000"/>
    <a:srgbClr val="BCC6B2"/>
    <a:srgbClr val="D3ECB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499" autoAdjust="0"/>
  </p:normalViewPr>
  <p:slideViewPr>
    <p:cSldViewPr>
      <p:cViewPr>
        <p:scale>
          <a:sx n="73" d="100"/>
          <a:sy n="73" d="100"/>
        </p:scale>
        <p:origin x="-1469" y="82"/>
      </p:cViewPr>
      <p:guideLst>
        <p:guide orient="horz" pos="1392"/>
        <p:guide pos="32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36"/>
    </p:cViewPr>
  </p:sorterViewPr>
  <p:notesViewPr>
    <p:cSldViewPr>
      <p:cViewPr varScale="1">
        <p:scale>
          <a:sx n="112" d="100"/>
          <a:sy n="112" d="100"/>
        </p:scale>
        <p:origin x="4962" y="114"/>
      </p:cViewPr>
      <p:guideLst>
        <p:guide orient="horz" pos="3197"/>
        <p:guide pos="2392"/>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92475" cy="508000"/>
          </a:xfrm>
          <a:prstGeom prst="rect">
            <a:avLst/>
          </a:prstGeom>
        </p:spPr>
        <p:txBody>
          <a:bodyPr vert="horz" lIns="91440" tIns="45720" rIns="91440" bIns="45720" rtlCol="0"/>
          <a:lstStyle>
            <a:lvl1pPr algn="l">
              <a:defRPr sz="1200"/>
            </a:lvl1pPr>
          </a:lstStyle>
          <a:p>
            <a:r>
              <a:rPr lang="en-SG" dirty="0"/>
              <a:t>ICSET 2016 – 4th International Conference on Sustainable Energy Technologies (ICSET 2016)</a:t>
            </a:r>
            <a:endParaRPr lang="en-US" dirty="0"/>
          </a:p>
        </p:txBody>
      </p:sp>
      <p:sp>
        <p:nvSpPr>
          <p:cNvPr id="3" name="Date Placeholder 2"/>
          <p:cNvSpPr>
            <a:spLocks noGrp="1"/>
          </p:cNvSpPr>
          <p:nvPr>
            <p:ph type="dt" sz="quarter" idx="1"/>
          </p:nvPr>
        </p:nvSpPr>
        <p:spPr>
          <a:xfrm>
            <a:off x="4302125" y="0"/>
            <a:ext cx="3292475" cy="508000"/>
          </a:xfrm>
          <a:prstGeom prst="rect">
            <a:avLst/>
          </a:prstGeom>
        </p:spPr>
        <p:txBody>
          <a:bodyPr vert="horz" lIns="91440" tIns="45720" rIns="91440" bIns="45720" rtlCol="0"/>
          <a:lstStyle>
            <a:lvl1pPr algn="r">
              <a:defRPr sz="1200"/>
            </a:lvl1pPr>
          </a:lstStyle>
          <a:p>
            <a:fld id="{3F10F58D-CF7B-43D6-9EB4-0950859554DE}" type="datetimeFigureOut">
              <a:rPr lang="en-US" smtClean="0"/>
              <a:pPr/>
              <a:t>11-May-23</a:t>
            </a:fld>
            <a:endParaRPr lang="en-US"/>
          </a:p>
        </p:txBody>
      </p:sp>
      <p:sp>
        <p:nvSpPr>
          <p:cNvPr id="4" name="Footer Placeholder 3"/>
          <p:cNvSpPr>
            <a:spLocks noGrp="1"/>
          </p:cNvSpPr>
          <p:nvPr>
            <p:ph type="ftr" sz="quarter" idx="2"/>
          </p:nvPr>
        </p:nvSpPr>
        <p:spPr>
          <a:xfrm>
            <a:off x="0" y="9642475"/>
            <a:ext cx="3292475" cy="5080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302125" y="9642475"/>
            <a:ext cx="3292475" cy="508000"/>
          </a:xfrm>
          <a:prstGeom prst="rect">
            <a:avLst/>
          </a:prstGeom>
        </p:spPr>
        <p:txBody>
          <a:bodyPr vert="horz" lIns="91440" tIns="45720" rIns="91440" bIns="45720" rtlCol="0" anchor="b"/>
          <a:lstStyle>
            <a:lvl1pPr algn="r">
              <a:defRPr sz="1200"/>
            </a:lvl1pPr>
          </a:lstStyle>
          <a:p>
            <a:fld id="{0C505E50-61D6-447C-BDE1-E62D20EB62D7}" type="slidenum">
              <a:rPr lang="en-US" smtClean="0"/>
              <a:pPr/>
              <a:t>‹#›</a:t>
            </a:fld>
            <a:endParaRPr lang="en-US"/>
          </a:p>
        </p:txBody>
      </p:sp>
    </p:spTree>
    <p:extLst>
      <p:ext uri="{BB962C8B-B14F-4D97-AF65-F5344CB8AC3E}">
        <p14:creationId xmlns="" xmlns:p14="http://schemas.microsoft.com/office/powerpoint/2010/main" val="140227973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92475" cy="5080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302125" y="0"/>
            <a:ext cx="3292475" cy="508000"/>
          </a:xfrm>
          <a:prstGeom prst="rect">
            <a:avLst/>
          </a:prstGeom>
        </p:spPr>
        <p:txBody>
          <a:bodyPr vert="horz" lIns="91440" tIns="45720" rIns="91440" bIns="45720" rtlCol="0"/>
          <a:lstStyle>
            <a:lvl1pPr algn="r">
              <a:defRPr sz="1200"/>
            </a:lvl1pPr>
          </a:lstStyle>
          <a:p>
            <a:fld id="{C4647B26-136B-4D8B-BEF8-AC3443FBA5D3}" type="datetimeFigureOut">
              <a:rPr lang="en-US" smtClean="0"/>
              <a:pPr/>
              <a:t>11-May-23</a:t>
            </a:fld>
            <a:endParaRPr lang="en-US"/>
          </a:p>
        </p:txBody>
      </p:sp>
      <p:sp>
        <p:nvSpPr>
          <p:cNvPr id="4" name="Slide Image Placeholder 3"/>
          <p:cNvSpPr>
            <a:spLocks noGrp="1" noRot="1" noChangeAspect="1"/>
          </p:cNvSpPr>
          <p:nvPr>
            <p:ph type="sldImg" idx="2"/>
          </p:nvPr>
        </p:nvSpPr>
        <p:spPr>
          <a:xfrm>
            <a:off x="1255713" y="762000"/>
            <a:ext cx="5086350" cy="38068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60413" y="4822825"/>
            <a:ext cx="6076950" cy="45672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642475"/>
            <a:ext cx="3292475" cy="5080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302125" y="9642475"/>
            <a:ext cx="3292475" cy="508000"/>
          </a:xfrm>
          <a:prstGeom prst="rect">
            <a:avLst/>
          </a:prstGeom>
        </p:spPr>
        <p:txBody>
          <a:bodyPr vert="horz" lIns="91440" tIns="45720" rIns="91440" bIns="45720" rtlCol="0" anchor="b"/>
          <a:lstStyle>
            <a:lvl1pPr algn="r">
              <a:defRPr sz="1200"/>
            </a:lvl1pPr>
          </a:lstStyle>
          <a:p>
            <a:fld id="{0BB9DA19-9F2C-40C6-AE99-33B694B16000}" type="slidenum">
              <a:rPr lang="en-US" smtClean="0"/>
              <a:pPr/>
              <a:t>‹#›</a:t>
            </a:fld>
            <a:endParaRPr lang="en-US"/>
          </a:p>
        </p:txBody>
      </p:sp>
    </p:spTree>
    <p:extLst>
      <p:ext uri="{BB962C8B-B14F-4D97-AF65-F5344CB8AC3E}">
        <p14:creationId xmlns="" xmlns:p14="http://schemas.microsoft.com/office/powerpoint/2010/main" val="26804236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0BB9DA19-9F2C-40C6-AE99-33B694B16000}" type="slidenum">
              <a:rPr lang="en-US" smtClean="0"/>
              <a:pPr/>
              <a:t>1</a:t>
            </a:fld>
            <a:endParaRPr lang="en-US"/>
          </a:p>
        </p:txBody>
      </p:sp>
    </p:spTree>
    <p:extLst>
      <p:ext uri="{BB962C8B-B14F-4D97-AF65-F5344CB8AC3E}">
        <p14:creationId xmlns="" xmlns:p14="http://schemas.microsoft.com/office/powerpoint/2010/main" val="14826940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202" name="Rectangle 10"/>
          <p:cNvSpPr>
            <a:spLocks noChangeArrowheads="1"/>
          </p:cNvSpPr>
          <p:nvPr userDrawn="1"/>
        </p:nvSpPr>
        <p:spPr bwMode="auto">
          <a:xfrm>
            <a:off x="0" y="0"/>
            <a:ext cx="10152063" cy="5486400"/>
          </a:xfrm>
          <a:prstGeom prst="rect">
            <a:avLst/>
          </a:prstGeom>
          <a:solidFill>
            <a:schemeClr val="bg1">
              <a:lumMod val="50000"/>
            </a:schemeClr>
          </a:solidFill>
          <a:ln>
            <a:noFill/>
          </a:ln>
          <a:effectLst/>
        </p:spPr>
        <p:txBody>
          <a:bodyPr wrap="none" anchor="ctr"/>
          <a:lstStyle/>
          <a:p>
            <a:endParaRPr lang="en-US"/>
          </a:p>
        </p:txBody>
      </p:sp>
      <p:sp>
        <p:nvSpPr>
          <p:cNvPr id="8203" name="Rectangle 11"/>
          <p:cNvSpPr>
            <a:spLocks noChangeArrowheads="1"/>
          </p:cNvSpPr>
          <p:nvPr userDrawn="1"/>
        </p:nvSpPr>
        <p:spPr bwMode="auto">
          <a:xfrm>
            <a:off x="0" y="7315200"/>
            <a:ext cx="10152063" cy="280988"/>
          </a:xfrm>
          <a:prstGeom prst="rect">
            <a:avLst/>
          </a:prstGeom>
          <a:solidFill>
            <a:srgbClr val="FF66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4" name="Rectangle 2"/>
          <p:cNvSpPr>
            <a:spLocks noGrp="1" noChangeArrowheads="1"/>
          </p:cNvSpPr>
          <p:nvPr>
            <p:ph type="ctrTitle"/>
          </p:nvPr>
        </p:nvSpPr>
        <p:spPr>
          <a:xfrm>
            <a:off x="609600" y="1524000"/>
            <a:ext cx="8991600" cy="1752600"/>
          </a:xfrm>
        </p:spPr>
        <p:txBody>
          <a:bodyPr/>
          <a:lstStyle>
            <a:lvl1pPr algn="ctr">
              <a:defRPr sz="6000">
                <a:solidFill>
                  <a:schemeClr val="bg1"/>
                </a:solidFill>
              </a:defRPr>
            </a:lvl1pPr>
          </a:lstStyle>
          <a:p>
            <a:pPr lvl="0"/>
            <a:r>
              <a:rPr lang="en-US" noProof="0" dirty="0"/>
              <a:t>Click to edit Master title style</a:t>
            </a:r>
            <a:endParaRPr lang="en-GB" noProof="0" dirty="0"/>
          </a:p>
        </p:txBody>
      </p:sp>
      <p:pic>
        <p:nvPicPr>
          <p:cNvPr id="6" name="Picture 5"/>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344571" y="5627504"/>
            <a:ext cx="1462919" cy="155297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lvl1pPr>
              <a:defRPr sz="1200"/>
            </a:lvl1pPr>
          </a:lstStyle>
          <a:p>
            <a:fld id="{AA01F877-AE8D-43B8-89D8-970FEDB2C310}" type="slidenum">
              <a:rPr lang="en-GB" smtClean="0">
                <a:solidFill>
                  <a:schemeClr val="tx1"/>
                </a:solidFill>
              </a:rPr>
              <a:pPr/>
              <a:t>‹#›</a:t>
            </a:fld>
            <a:endParaRPr lang="en-GB" dirty="0">
              <a:solidFill>
                <a:schemeClr val="tx1"/>
              </a:solidFill>
            </a:endParaRPr>
          </a:p>
        </p:txBody>
      </p:sp>
      <p:sp>
        <p:nvSpPr>
          <p:cNvPr id="6" name="Footer Placeholder 5"/>
          <p:cNvSpPr>
            <a:spLocks noGrp="1"/>
          </p:cNvSpPr>
          <p:nvPr>
            <p:ph type="ftr" sz="quarter" idx="12"/>
          </p:nvPr>
        </p:nvSpPr>
        <p:spPr>
          <a:xfrm>
            <a:off x="3468687" y="7290026"/>
            <a:ext cx="3214688" cy="506413"/>
          </a:xfrm>
          <a:prstGeom prst="rect">
            <a:avLst/>
          </a:prstGeom>
        </p:spPr>
        <p:txBody>
          <a:bodyPr/>
          <a:lstStyle>
            <a:lvl1pPr>
              <a:defRPr/>
            </a:lvl1pPr>
          </a:lstStyle>
          <a:p>
            <a:endParaRPr lang="en-GB" dirty="0"/>
          </a:p>
        </p:txBody>
      </p:sp>
    </p:spTree>
    <p:extLst>
      <p:ext uri="{BB962C8B-B14F-4D97-AF65-F5344CB8AC3E}">
        <p14:creationId xmlns="" xmlns:p14="http://schemas.microsoft.com/office/powerpoint/2010/main" val="1761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1688" y="4881563"/>
            <a:ext cx="8629650" cy="15081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01688" y="3219450"/>
            <a:ext cx="8629650" cy="16621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lvl1pPr>
              <a:defRPr/>
            </a:lvl1pPr>
          </a:lstStyle>
          <a:p>
            <a:fld id="{711E66F8-021A-432A-94B8-746F2A79A688}" type="slidenum">
              <a:rPr lang="en-GB"/>
              <a:pPr/>
              <a:t>‹#›</a:t>
            </a:fld>
            <a:endParaRPr lang="en-GB" sz="1600">
              <a:solidFill>
                <a:schemeClr val="tx1"/>
              </a:solidFill>
            </a:endParaRPr>
          </a:p>
        </p:txBody>
      </p:sp>
    </p:spTree>
    <p:extLst>
      <p:ext uri="{BB962C8B-B14F-4D97-AF65-F5344CB8AC3E}">
        <p14:creationId xmlns="" xmlns:p14="http://schemas.microsoft.com/office/powerpoint/2010/main" val="347608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1188" y="2193925"/>
            <a:ext cx="4237037" cy="4740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00625" y="2193925"/>
            <a:ext cx="4238625" cy="4740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r>
              <a:rPr lang="en-US" dirty="0" smtClean="0"/>
              <a:t>11-05-2023</a:t>
            </a:r>
            <a:endParaRPr lang="en-GB" dirty="0"/>
          </a:p>
        </p:txBody>
      </p:sp>
      <p:sp>
        <p:nvSpPr>
          <p:cNvPr id="6" name="Slide Number Placeholder 5"/>
          <p:cNvSpPr>
            <a:spLocks noGrp="1"/>
          </p:cNvSpPr>
          <p:nvPr>
            <p:ph type="sldNum" sz="quarter" idx="11"/>
          </p:nvPr>
        </p:nvSpPr>
        <p:spPr/>
        <p:txBody>
          <a:bodyPr/>
          <a:lstStyle>
            <a:lvl1pPr>
              <a:defRPr/>
            </a:lvl1pPr>
          </a:lstStyle>
          <a:p>
            <a:fld id="{E88B9DB2-0DA7-499E-8F00-1A040AE66ADC}" type="slidenum">
              <a:rPr lang="en-GB"/>
              <a:pPr/>
              <a:t>‹#›</a:t>
            </a:fld>
            <a:endParaRPr lang="en-GB" sz="1600">
              <a:solidFill>
                <a:schemeClr val="tx1"/>
              </a:solidFill>
            </a:endParaRPr>
          </a:p>
        </p:txBody>
      </p:sp>
    </p:spTree>
    <p:extLst>
      <p:ext uri="{BB962C8B-B14F-4D97-AF65-F5344CB8AC3E}">
        <p14:creationId xmlns="" xmlns:p14="http://schemas.microsoft.com/office/powerpoint/2010/main" val="2249608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36063" cy="1265238"/>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700213"/>
            <a:ext cx="4484688" cy="7080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0" y="2408238"/>
            <a:ext cx="4484688" cy="43767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57788" y="1700213"/>
            <a:ext cx="4486275" cy="7080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57788" y="2408238"/>
            <a:ext cx="4486275" cy="43767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r>
              <a:rPr lang="en-US" dirty="0" smtClean="0"/>
              <a:t>11-05-2023</a:t>
            </a:r>
            <a:endParaRPr lang="en-GB" dirty="0"/>
          </a:p>
        </p:txBody>
      </p:sp>
      <p:sp>
        <p:nvSpPr>
          <p:cNvPr id="8" name="Slide Number Placeholder 7"/>
          <p:cNvSpPr>
            <a:spLocks noGrp="1"/>
          </p:cNvSpPr>
          <p:nvPr>
            <p:ph type="sldNum" sz="quarter" idx="11"/>
          </p:nvPr>
        </p:nvSpPr>
        <p:spPr/>
        <p:txBody>
          <a:bodyPr/>
          <a:lstStyle>
            <a:lvl1pPr>
              <a:defRPr/>
            </a:lvl1pPr>
          </a:lstStyle>
          <a:p>
            <a:fld id="{DA0B5CF2-07A6-4692-B8C1-0AA9DB9602C8}" type="slidenum">
              <a:rPr lang="en-GB"/>
              <a:pPr/>
              <a:t>‹#›</a:t>
            </a:fld>
            <a:endParaRPr lang="en-GB" sz="1600">
              <a:solidFill>
                <a:schemeClr val="tx1"/>
              </a:solidFill>
            </a:endParaRPr>
          </a:p>
        </p:txBody>
      </p:sp>
    </p:spTree>
    <p:extLst>
      <p:ext uri="{BB962C8B-B14F-4D97-AF65-F5344CB8AC3E}">
        <p14:creationId xmlns="" xmlns:p14="http://schemas.microsoft.com/office/powerpoint/2010/main" val="1077941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9527" y="413718"/>
            <a:ext cx="7237412" cy="1266825"/>
          </a:xfrm>
        </p:spPr>
        <p:txBody>
          <a:bodyPr/>
          <a:lstStyle>
            <a:lvl1pPr>
              <a:defRPr>
                <a:latin typeface="Calibri" panose="020F050202020403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vl1pPr>
          </a:lstStyle>
          <a:p>
            <a:r>
              <a:rPr lang="en-US" dirty="0" smtClean="0"/>
              <a:t>11-05-2023</a:t>
            </a:r>
            <a:endParaRPr lang="en-GB" dirty="0"/>
          </a:p>
        </p:txBody>
      </p:sp>
      <p:sp>
        <p:nvSpPr>
          <p:cNvPr id="4" name="Slide Number Placeholder 3"/>
          <p:cNvSpPr>
            <a:spLocks noGrp="1"/>
          </p:cNvSpPr>
          <p:nvPr>
            <p:ph type="sldNum" sz="quarter" idx="11"/>
          </p:nvPr>
        </p:nvSpPr>
        <p:spPr/>
        <p:txBody>
          <a:bodyPr/>
          <a:lstStyle>
            <a:lvl1pPr>
              <a:defRPr/>
            </a:lvl1pPr>
          </a:lstStyle>
          <a:p>
            <a:fld id="{E40EF9DD-2A99-456A-A3B2-D133EC7087A0}" type="slidenum">
              <a:rPr lang="en-GB"/>
              <a:pPr/>
              <a:t>‹#›</a:t>
            </a:fld>
            <a:endParaRPr lang="en-GB" sz="1600">
              <a:solidFill>
                <a:schemeClr val="tx1"/>
              </a:solidFill>
            </a:endParaRPr>
          </a:p>
        </p:txBody>
      </p:sp>
    </p:spTree>
    <p:extLst>
      <p:ext uri="{BB962C8B-B14F-4D97-AF65-F5344CB8AC3E}">
        <p14:creationId xmlns="" xmlns:p14="http://schemas.microsoft.com/office/powerpoint/2010/main" val="408137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dirty="0" smtClean="0"/>
              <a:t>11-05-2023</a:t>
            </a:r>
            <a:endParaRPr lang="en-GB" dirty="0"/>
          </a:p>
        </p:txBody>
      </p:sp>
      <p:sp>
        <p:nvSpPr>
          <p:cNvPr id="3" name="Slide Number Placeholder 2"/>
          <p:cNvSpPr>
            <a:spLocks noGrp="1"/>
          </p:cNvSpPr>
          <p:nvPr>
            <p:ph type="sldNum" sz="quarter" idx="11"/>
          </p:nvPr>
        </p:nvSpPr>
        <p:spPr/>
        <p:txBody>
          <a:bodyPr/>
          <a:lstStyle>
            <a:lvl1pPr>
              <a:defRPr/>
            </a:lvl1pPr>
          </a:lstStyle>
          <a:p>
            <a:fld id="{FC3BD9AF-83C3-481C-893B-3D2D81E9E46B}" type="slidenum">
              <a:rPr lang="en-GB"/>
              <a:pPr/>
              <a:t>‹#›</a:t>
            </a:fld>
            <a:endParaRPr lang="en-GB" sz="1600" dirty="0">
              <a:solidFill>
                <a:schemeClr val="tx1"/>
              </a:solidFill>
            </a:endParaRPr>
          </a:p>
        </p:txBody>
      </p:sp>
    </p:spTree>
    <p:extLst>
      <p:ext uri="{BB962C8B-B14F-4D97-AF65-F5344CB8AC3E}">
        <p14:creationId xmlns="" xmlns:p14="http://schemas.microsoft.com/office/powerpoint/2010/main" val="242380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0100" cy="12858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68750" y="303213"/>
            <a:ext cx="5675313" cy="64817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0" y="1589088"/>
            <a:ext cx="3340100" cy="51958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dirty="0" smtClean="0"/>
              <a:t>11-05-2023</a:t>
            </a:r>
            <a:endParaRPr lang="en-GB" dirty="0"/>
          </a:p>
        </p:txBody>
      </p:sp>
      <p:sp>
        <p:nvSpPr>
          <p:cNvPr id="6" name="Slide Number Placeholder 5"/>
          <p:cNvSpPr>
            <a:spLocks noGrp="1"/>
          </p:cNvSpPr>
          <p:nvPr>
            <p:ph type="sldNum" sz="quarter" idx="11"/>
          </p:nvPr>
        </p:nvSpPr>
        <p:spPr/>
        <p:txBody>
          <a:bodyPr/>
          <a:lstStyle>
            <a:lvl1pPr>
              <a:defRPr/>
            </a:lvl1pPr>
          </a:lstStyle>
          <a:p>
            <a:fld id="{985AC9FC-D330-4178-A217-0E871295054E}" type="slidenum">
              <a:rPr lang="en-GB"/>
              <a:pPr/>
              <a:t>‹#›</a:t>
            </a:fld>
            <a:endParaRPr lang="en-GB" sz="1600" dirty="0">
              <a:solidFill>
                <a:schemeClr val="tx1"/>
              </a:solidFill>
            </a:endParaRPr>
          </a:p>
        </p:txBody>
      </p:sp>
    </p:spTree>
    <p:extLst>
      <p:ext uri="{BB962C8B-B14F-4D97-AF65-F5344CB8AC3E}">
        <p14:creationId xmlns="" xmlns:p14="http://schemas.microsoft.com/office/powerpoint/2010/main" val="423988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11188" y="914400"/>
            <a:ext cx="7237412" cy="1266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01384" tIns="50691" rIns="101384" bIns="50691" numCol="1" anchor="ctr" anchorCtr="0" compatLnSpc="1">
            <a:prstTxWarp prst="textNoShape">
              <a:avLst/>
            </a:prstTxWarp>
          </a:bodyPr>
          <a:lstStyle/>
          <a:p>
            <a:pPr lvl="0"/>
            <a:r>
              <a:rPr lang="en-US" dirty="0"/>
              <a:t>Click to edit Master title style</a:t>
            </a:r>
            <a:endParaRPr lang="en-GB" dirty="0"/>
          </a:p>
        </p:txBody>
      </p:sp>
      <p:sp>
        <p:nvSpPr>
          <p:cNvPr id="1027" name="Rectangle 3"/>
          <p:cNvSpPr>
            <a:spLocks noGrp="1" noChangeArrowheads="1"/>
          </p:cNvSpPr>
          <p:nvPr>
            <p:ph type="body" idx="1"/>
          </p:nvPr>
        </p:nvSpPr>
        <p:spPr bwMode="auto">
          <a:xfrm>
            <a:off x="611188" y="2193925"/>
            <a:ext cx="8628062" cy="4740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01384" tIns="50691" rIns="101384" bIns="50691"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32" name="Rectangle 8"/>
          <p:cNvSpPr>
            <a:spLocks noChangeArrowheads="1"/>
          </p:cNvSpPr>
          <p:nvPr userDrawn="1"/>
        </p:nvSpPr>
        <p:spPr bwMode="auto">
          <a:xfrm>
            <a:off x="0" y="0"/>
            <a:ext cx="10152063" cy="280988"/>
          </a:xfrm>
          <a:prstGeom prst="rect">
            <a:avLst/>
          </a:prstGeom>
          <a:solidFill>
            <a:srgbClr val="0033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 name="Rectangle 7"/>
          <p:cNvSpPr>
            <a:spLocks noChangeArrowheads="1"/>
          </p:cNvSpPr>
          <p:nvPr userDrawn="1"/>
        </p:nvSpPr>
        <p:spPr bwMode="auto">
          <a:xfrm>
            <a:off x="0" y="7312025"/>
            <a:ext cx="10152063" cy="280988"/>
          </a:xfrm>
          <a:prstGeom prst="rect">
            <a:avLst/>
          </a:prstGeom>
          <a:solidFill>
            <a:srgbClr val="0033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 name="Rectangle 4"/>
          <p:cNvSpPr>
            <a:spLocks noGrp="1" noChangeArrowheads="1"/>
          </p:cNvSpPr>
          <p:nvPr>
            <p:ph type="dt" sz="half" idx="2"/>
          </p:nvPr>
        </p:nvSpPr>
        <p:spPr bwMode="auto">
          <a:xfrm>
            <a:off x="0" y="7312025"/>
            <a:ext cx="2114550" cy="506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01384" tIns="50691" rIns="101384" bIns="50691" numCol="1" anchor="t" anchorCtr="0" compatLnSpc="1">
            <a:prstTxWarp prst="textNoShape">
              <a:avLst/>
            </a:prstTxWarp>
          </a:bodyPr>
          <a:lstStyle>
            <a:lvl1pPr defTabSz="1014413">
              <a:defRPr sz="1200">
                <a:solidFill>
                  <a:schemeClr val="bg1"/>
                </a:solidFill>
              </a:defRPr>
            </a:lvl1pPr>
          </a:lstStyle>
          <a:p>
            <a:r>
              <a:rPr lang="en-US" dirty="0" smtClean="0"/>
              <a:t>11-05-2023</a:t>
            </a:r>
            <a:endParaRPr lang="en-GB" dirty="0"/>
          </a:p>
        </p:txBody>
      </p:sp>
      <p:sp>
        <p:nvSpPr>
          <p:cNvPr id="1030" name="Rectangle 6"/>
          <p:cNvSpPr>
            <a:spLocks noGrp="1" noChangeArrowheads="1"/>
          </p:cNvSpPr>
          <p:nvPr>
            <p:ph type="sldNum" sz="quarter" idx="4"/>
          </p:nvPr>
        </p:nvSpPr>
        <p:spPr bwMode="auto">
          <a:xfrm>
            <a:off x="7978775" y="7290025"/>
            <a:ext cx="2114550" cy="506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01384" tIns="50691" rIns="101384" bIns="50691" numCol="1" anchor="t" anchorCtr="0" compatLnSpc="1">
            <a:prstTxWarp prst="textNoShape">
              <a:avLst/>
            </a:prstTxWarp>
          </a:bodyPr>
          <a:lstStyle>
            <a:lvl1pPr algn="r" defTabSz="1014413">
              <a:defRPr sz="1200">
                <a:solidFill>
                  <a:schemeClr val="bg1"/>
                </a:solidFill>
              </a:defRPr>
            </a:lvl1pPr>
          </a:lstStyle>
          <a:p>
            <a:fld id="{4DC41463-0284-4C1A-9A39-F4E94524BEE3}" type="slidenum">
              <a:rPr lang="en-GB" smtClean="0"/>
              <a:pPr/>
              <a:t>‹#›</a:t>
            </a:fld>
            <a:endParaRPr lang="en-GB" dirty="0"/>
          </a:p>
        </p:txBody>
      </p:sp>
      <p:pic>
        <p:nvPicPr>
          <p:cNvPr id="2" name="Picture 1"/>
          <p:cNvPicPr>
            <a:picLocks noChangeAspect="1"/>
          </p:cNvPicPr>
          <p:nvPr userDrawn="1"/>
        </p:nvPicPr>
        <p:blipFill>
          <a:blip r:embed="rId10" cstate="print">
            <a:extLst>
              <a:ext uri="{28A0092B-C50C-407E-A947-70E740481C1C}">
                <a14:useLocalDpi xmlns="" xmlns:a14="http://schemas.microsoft.com/office/drawing/2010/main" val="0"/>
              </a:ext>
            </a:extLst>
          </a:blip>
          <a:stretch>
            <a:fillRect/>
          </a:stretch>
        </p:blipFill>
        <p:spPr>
          <a:xfrm>
            <a:off x="8507790" y="415522"/>
            <a:ext cx="1462919" cy="155297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p:txStyles>
    <p:titleStyle>
      <a:lvl1pPr algn="l" defTabSz="1014413" rtl="0" eaLnBrk="1" fontAlgn="base" hangingPunct="1">
        <a:spcBef>
          <a:spcPct val="0"/>
        </a:spcBef>
        <a:spcAft>
          <a:spcPct val="0"/>
        </a:spcAft>
        <a:defRPr sz="3500">
          <a:solidFill>
            <a:srgbClr val="FF6600"/>
          </a:solidFill>
          <a:latin typeface="Calibri" panose="020F0502020204030204" pitchFamily="34" charset="0"/>
          <a:ea typeface="+mj-ea"/>
          <a:cs typeface="+mj-cs"/>
        </a:defRPr>
      </a:lvl1pPr>
      <a:lvl2pPr algn="l" defTabSz="1014413" rtl="0" eaLnBrk="1" fontAlgn="base" hangingPunct="1">
        <a:spcBef>
          <a:spcPct val="0"/>
        </a:spcBef>
        <a:spcAft>
          <a:spcPct val="0"/>
        </a:spcAft>
        <a:defRPr sz="3500">
          <a:solidFill>
            <a:srgbClr val="FF6600"/>
          </a:solidFill>
          <a:latin typeface="Times New Roman" pitchFamily="18" charset="0"/>
        </a:defRPr>
      </a:lvl2pPr>
      <a:lvl3pPr algn="l" defTabSz="1014413" rtl="0" eaLnBrk="1" fontAlgn="base" hangingPunct="1">
        <a:spcBef>
          <a:spcPct val="0"/>
        </a:spcBef>
        <a:spcAft>
          <a:spcPct val="0"/>
        </a:spcAft>
        <a:defRPr sz="3500">
          <a:solidFill>
            <a:srgbClr val="FF6600"/>
          </a:solidFill>
          <a:latin typeface="Times New Roman" pitchFamily="18" charset="0"/>
        </a:defRPr>
      </a:lvl3pPr>
      <a:lvl4pPr algn="l" defTabSz="1014413" rtl="0" eaLnBrk="1" fontAlgn="base" hangingPunct="1">
        <a:spcBef>
          <a:spcPct val="0"/>
        </a:spcBef>
        <a:spcAft>
          <a:spcPct val="0"/>
        </a:spcAft>
        <a:defRPr sz="3500">
          <a:solidFill>
            <a:srgbClr val="FF6600"/>
          </a:solidFill>
          <a:latin typeface="Times New Roman" pitchFamily="18" charset="0"/>
        </a:defRPr>
      </a:lvl4pPr>
      <a:lvl5pPr algn="l" defTabSz="1014413" rtl="0" eaLnBrk="1" fontAlgn="base" hangingPunct="1">
        <a:spcBef>
          <a:spcPct val="0"/>
        </a:spcBef>
        <a:spcAft>
          <a:spcPct val="0"/>
        </a:spcAft>
        <a:defRPr sz="3500">
          <a:solidFill>
            <a:srgbClr val="FF6600"/>
          </a:solidFill>
          <a:latin typeface="Times New Roman" pitchFamily="18" charset="0"/>
        </a:defRPr>
      </a:lvl5pPr>
      <a:lvl6pPr marL="457200" algn="l" defTabSz="1014413" rtl="0" eaLnBrk="1" fontAlgn="base" hangingPunct="1">
        <a:spcBef>
          <a:spcPct val="0"/>
        </a:spcBef>
        <a:spcAft>
          <a:spcPct val="0"/>
        </a:spcAft>
        <a:defRPr sz="3500">
          <a:solidFill>
            <a:srgbClr val="FF6600"/>
          </a:solidFill>
          <a:latin typeface="Times New Roman" pitchFamily="18" charset="0"/>
        </a:defRPr>
      </a:lvl6pPr>
      <a:lvl7pPr marL="914400" algn="l" defTabSz="1014413" rtl="0" eaLnBrk="1" fontAlgn="base" hangingPunct="1">
        <a:spcBef>
          <a:spcPct val="0"/>
        </a:spcBef>
        <a:spcAft>
          <a:spcPct val="0"/>
        </a:spcAft>
        <a:defRPr sz="3500">
          <a:solidFill>
            <a:srgbClr val="FF6600"/>
          </a:solidFill>
          <a:latin typeface="Times New Roman" pitchFamily="18" charset="0"/>
        </a:defRPr>
      </a:lvl7pPr>
      <a:lvl8pPr marL="1371600" algn="l" defTabSz="1014413" rtl="0" eaLnBrk="1" fontAlgn="base" hangingPunct="1">
        <a:spcBef>
          <a:spcPct val="0"/>
        </a:spcBef>
        <a:spcAft>
          <a:spcPct val="0"/>
        </a:spcAft>
        <a:defRPr sz="3500">
          <a:solidFill>
            <a:srgbClr val="FF6600"/>
          </a:solidFill>
          <a:latin typeface="Times New Roman" pitchFamily="18" charset="0"/>
        </a:defRPr>
      </a:lvl8pPr>
      <a:lvl9pPr marL="1828800" algn="l" defTabSz="1014413" rtl="0" eaLnBrk="1" fontAlgn="base" hangingPunct="1">
        <a:spcBef>
          <a:spcPct val="0"/>
        </a:spcBef>
        <a:spcAft>
          <a:spcPct val="0"/>
        </a:spcAft>
        <a:defRPr sz="3500">
          <a:solidFill>
            <a:srgbClr val="FF6600"/>
          </a:solidFill>
          <a:latin typeface="Times New Roman" pitchFamily="18" charset="0"/>
        </a:defRPr>
      </a:lvl9pPr>
    </p:titleStyle>
    <p:bodyStyle>
      <a:lvl1pPr algn="l" defTabSz="1014413" rtl="0" eaLnBrk="1" fontAlgn="base" hangingPunct="1">
        <a:spcBef>
          <a:spcPct val="20000"/>
        </a:spcBef>
        <a:spcAft>
          <a:spcPct val="0"/>
        </a:spcAft>
        <a:defRPr sz="2500" b="1">
          <a:solidFill>
            <a:srgbClr val="003399"/>
          </a:solidFill>
          <a:latin typeface="Calibri" panose="020F0502020204030204" pitchFamily="34" charset="0"/>
          <a:ea typeface="+mn-ea"/>
          <a:cs typeface="+mn-cs"/>
        </a:defRPr>
      </a:lvl1pPr>
      <a:lvl2pPr marL="374650" indent="6350" algn="l" defTabSz="1014413" rtl="0" eaLnBrk="1" fontAlgn="base" hangingPunct="1">
        <a:spcBef>
          <a:spcPct val="20000"/>
        </a:spcBef>
        <a:spcAft>
          <a:spcPct val="0"/>
        </a:spcAft>
        <a:defRPr sz="2600">
          <a:solidFill>
            <a:srgbClr val="003399"/>
          </a:solidFill>
          <a:latin typeface="Calibri" panose="020F0502020204030204" pitchFamily="34" charset="0"/>
        </a:defRPr>
      </a:lvl2pPr>
      <a:lvl3pPr marL="755650" algn="l" defTabSz="1014413" rtl="0" eaLnBrk="1" fontAlgn="base" hangingPunct="1">
        <a:spcBef>
          <a:spcPct val="20000"/>
        </a:spcBef>
        <a:spcAft>
          <a:spcPct val="0"/>
        </a:spcAft>
        <a:defRPr sz="2200" b="1">
          <a:solidFill>
            <a:srgbClr val="FF6600"/>
          </a:solidFill>
          <a:latin typeface="Calibri" panose="020F0502020204030204" pitchFamily="34" charset="0"/>
        </a:defRPr>
      </a:lvl3pPr>
      <a:lvl4pPr marL="1143000" indent="6350" algn="l" defTabSz="1014413" rtl="0" eaLnBrk="1" fontAlgn="base" hangingPunct="1">
        <a:spcBef>
          <a:spcPct val="20000"/>
        </a:spcBef>
        <a:spcAft>
          <a:spcPct val="0"/>
        </a:spcAft>
        <a:defRPr sz="2200" i="1">
          <a:solidFill>
            <a:srgbClr val="003399"/>
          </a:solidFill>
          <a:latin typeface="Calibri" panose="020F0502020204030204" pitchFamily="34" charset="0"/>
        </a:defRPr>
      </a:lvl4pPr>
      <a:lvl5pPr marL="1524000" algn="l" defTabSz="1014413" rtl="0" eaLnBrk="1" fontAlgn="base" hangingPunct="1">
        <a:spcBef>
          <a:spcPct val="20000"/>
        </a:spcBef>
        <a:spcAft>
          <a:spcPct val="0"/>
        </a:spcAft>
        <a:defRPr sz="2000">
          <a:solidFill>
            <a:srgbClr val="003399"/>
          </a:solidFill>
          <a:latin typeface="Calibri" panose="020F0502020204030204" pitchFamily="34" charset="0"/>
        </a:defRPr>
      </a:lvl5pPr>
      <a:lvl6pPr marL="1981200" algn="l" defTabSz="1014413" rtl="0" eaLnBrk="1" fontAlgn="base" hangingPunct="1">
        <a:spcBef>
          <a:spcPct val="20000"/>
        </a:spcBef>
        <a:spcAft>
          <a:spcPct val="0"/>
        </a:spcAft>
        <a:defRPr sz="2000">
          <a:solidFill>
            <a:srgbClr val="003399"/>
          </a:solidFill>
          <a:latin typeface="+mn-lt"/>
        </a:defRPr>
      </a:lvl6pPr>
      <a:lvl7pPr marL="2438400" algn="l" defTabSz="1014413" rtl="0" eaLnBrk="1" fontAlgn="base" hangingPunct="1">
        <a:spcBef>
          <a:spcPct val="20000"/>
        </a:spcBef>
        <a:spcAft>
          <a:spcPct val="0"/>
        </a:spcAft>
        <a:defRPr sz="2000">
          <a:solidFill>
            <a:srgbClr val="003399"/>
          </a:solidFill>
          <a:latin typeface="+mn-lt"/>
        </a:defRPr>
      </a:lvl7pPr>
      <a:lvl8pPr marL="2895600" algn="l" defTabSz="1014413" rtl="0" eaLnBrk="1" fontAlgn="base" hangingPunct="1">
        <a:spcBef>
          <a:spcPct val="20000"/>
        </a:spcBef>
        <a:spcAft>
          <a:spcPct val="0"/>
        </a:spcAft>
        <a:defRPr sz="2000">
          <a:solidFill>
            <a:srgbClr val="003399"/>
          </a:solidFill>
          <a:latin typeface="+mn-lt"/>
        </a:defRPr>
      </a:lvl8pPr>
      <a:lvl9pPr marL="3352800" algn="l" defTabSz="1014413" rtl="0" eaLnBrk="1" fontAlgn="base" hangingPunct="1">
        <a:spcBef>
          <a:spcPct val="20000"/>
        </a:spcBef>
        <a:spcAft>
          <a:spcPct val="0"/>
        </a:spcAft>
        <a:defRPr sz="2000">
          <a:solidFill>
            <a:srgbClr val="0033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5" name="Rectangle 17"/>
          <p:cNvSpPr>
            <a:spLocks noChangeArrowheads="1"/>
          </p:cNvSpPr>
          <p:nvPr/>
        </p:nvSpPr>
        <p:spPr bwMode="auto">
          <a:xfrm>
            <a:off x="-1" y="275271"/>
            <a:ext cx="10152063" cy="5693275"/>
          </a:xfrm>
          <a:prstGeom prst="rect">
            <a:avLst/>
          </a:prstGeom>
          <a:solidFill>
            <a:schemeClr val="bg1"/>
          </a:solidFill>
          <a:ln>
            <a:noFill/>
          </a:ln>
          <a:effectLst/>
        </p:spPr>
        <p:txBody>
          <a:bodyPr wrap="none" anchor="ctr"/>
          <a:lstStyle/>
          <a:p>
            <a:endParaRPr lang="en-US"/>
          </a:p>
        </p:txBody>
      </p:sp>
      <p:sp>
        <p:nvSpPr>
          <p:cNvPr id="2067" name="Rectangle 19"/>
          <p:cNvSpPr>
            <a:spLocks noChangeArrowheads="1"/>
          </p:cNvSpPr>
          <p:nvPr/>
        </p:nvSpPr>
        <p:spPr bwMode="auto">
          <a:xfrm>
            <a:off x="0" y="7150894"/>
            <a:ext cx="10152063" cy="445294"/>
          </a:xfrm>
          <a:prstGeom prst="rect">
            <a:avLst/>
          </a:prstGeom>
          <a:solidFill>
            <a:schemeClr val="accent5">
              <a:lumMod val="90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Box 7"/>
          <p:cNvSpPr txBox="1"/>
          <p:nvPr/>
        </p:nvSpPr>
        <p:spPr>
          <a:xfrm>
            <a:off x="647538" y="3870102"/>
            <a:ext cx="8856984" cy="1938992"/>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pPr algn="ctr">
              <a:defRPr/>
            </a:pPr>
            <a:r>
              <a:rPr lang="en-US" sz="2000" b="1" i="1" dirty="0" smtClean="0">
                <a:solidFill>
                  <a:schemeClr val="tx1">
                    <a:lumMod val="75000"/>
                  </a:schemeClr>
                </a:solidFill>
                <a:latin typeface="Calibri" panose="020F0502020204030204" pitchFamily="34" charset="0"/>
              </a:rPr>
              <a:t>Under the guidance of Prof. </a:t>
            </a:r>
            <a:r>
              <a:rPr lang="en-US" sz="2000" b="1" i="1" dirty="0" err="1" smtClean="0">
                <a:solidFill>
                  <a:schemeClr val="tx1">
                    <a:lumMod val="75000"/>
                  </a:schemeClr>
                </a:solidFill>
                <a:latin typeface="Calibri" panose="020F0502020204030204" pitchFamily="34" charset="0"/>
              </a:rPr>
              <a:t>Anup</a:t>
            </a:r>
            <a:r>
              <a:rPr lang="en-US" sz="2000" b="1" i="1" dirty="0" smtClean="0">
                <a:solidFill>
                  <a:schemeClr val="tx1">
                    <a:lumMod val="75000"/>
                  </a:schemeClr>
                </a:solidFill>
                <a:latin typeface="Calibri" panose="020F0502020204030204" pitchFamily="34" charset="0"/>
              </a:rPr>
              <a:t> </a:t>
            </a:r>
            <a:r>
              <a:rPr lang="en-US" sz="2000" b="1" i="1" dirty="0" err="1" smtClean="0">
                <a:solidFill>
                  <a:schemeClr val="tx1">
                    <a:lumMod val="75000"/>
                  </a:schemeClr>
                </a:solidFill>
                <a:latin typeface="Calibri" panose="020F0502020204030204" pitchFamily="34" charset="0"/>
              </a:rPr>
              <a:t>Nandy</a:t>
            </a:r>
            <a:r>
              <a:rPr lang="en-US" sz="2000" b="1" i="1" dirty="0" smtClean="0">
                <a:solidFill>
                  <a:schemeClr val="tx1">
                    <a:lumMod val="75000"/>
                  </a:schemeClr>
                </a:solidFill>
                <a:latin typeface="Calibri" panose="020F0502020204030204" pitchFamily="34" charset="0"/>
              </a:rPr>
              <a:t>.</a:t>
            </a:r>
          </a:p>
          <a:p>
            <a:pPr algn="ctr">
              <a:defRPr/>
            </a:pPr>
            <a:r>
              <a:rPr lang="en-US" sz="2000" b="1" i="1" dirty="0" smtClean="0">
                <a:solidFill>
                  <a:schemeClr val="tx1">
                    <a:lumMod val="75000"/>
                  </a:schemeClr>
                </a:solidFill>
                <a:latin typeface="Calibri" panose="020F0502020204030204" pitchFamily="34" charset="0"/>
              </a:rPr>
              <a:t>Presented </a:t>
            </a:r>
            <a:r>
              <a:rPr lang="en-US" sz="2000" b="1" i="1" dirty="0">
                <a:solidFill>
                  <a:schemeClr val="tx1">
                    <a:lumMod val="75000"/>
                  </a:schemeClr>
                </a:solidFill>
                <a:latin typeface="Calibri" panose="020F0502020204030204" pitchFamily="34" charset="0"/>
              </a:rPr>
              <a:t>by </a:t>
            </a:r>
          </a:p>
          <a:p>
            <a:pPr algn="ctr">
              <a:defRPr/>
            </a:pPr>
            <a:r>
              <a:rPr lang="en-US" sz="2000" b="1" i="1" dirty="0">
                <a:ln w="0"/>
              </a:rPr>
              <a:t>Author: </a:t>
            </a:r>
            <a:r>
              <a:rPr lang="en-US" sz="2000" b="1" i="1" dirty="0" err="1" smtClean="0">
                <a:ln w="0"/>
              </a:rPr>
              <a:t>Subrat</a:t>
            </a:r>
            <a:r>
              <a:rPr lang="en-US" sz="2000" b="1" i="1" dirty="0" smtClean="0">
                <a:ln w="0"/>
              </a:rPr>
              <a:t> Kumar </a:t>
            </a:r>
            <a:r>
              <a:rPr lang="en-US" sz="2000" b="1" i="1" dirty="0" err="1" smtClean="0">
                <a:ln w="0"/>
              </a:rPr>
              <a:t>Pradhan</a:t>
            </a:r>
            <a:endParaRPr lang="en-US" sz="2000" b="1" i="1" dirty="0">
              <a:ln w="0"/>
            </a:endParaRPr>
          </a:p>
          <a:p>
            <a:pPr algn="ctr">
              <a:defRPr/>
            </a:pPr>
            <a:r>
              <a:rPr lang="en-US" sz="2000" dirty="0">
                <a:solidFill>
                  <a:schemeClr val="tx1">
                    <a:lumMod val="75000"/>
                  </a:schemeClr>
                </a:solidFill>
                <a:latin typeface="Calibri" panose="020F0502020204030204" pitchFamily="34" charset="0"/>
              </a:rPr>
              <a:t>Department of Computer Science &amp; Engineering </a:t>
            </a:r>
          </a:p>
          <a:p>
            <a:pPr algn="ctr">
              <a:defRPr/>
            </a:pPr>
            <a:r>
              <a:rPr lang="en-US" sz="2000" dirty="0">
                <a:solidFill>
                  <a:schemeClr val="tx1">
                    <a:lumMod val="75000"/>
                  </a:schemeClr>
                </a:solidFill>
                <a:latin typeface="Calibri" panose="020F0502020204030204" pitchFamily="34" charset="0"/>
              </a:rPr>
              <a:t>National Institute of Technology, Rourkela, Odisha - </a:t>
            </a:r>
            <a:r>
              <a:rPr lang="en-US" sz="2000" dirty="0" smtClean="0">
                <a:solidFill>
                  <a:schemeClr val="tx1">
                    <a:lumMod val="75000"/>
                  </a:schemeClr>
                </a:solidFill>
                <a:latin typeface="Calibri" panose="020F0502020204030204" pitchFamily="34" charset="0"/>
              </a:rPr>
              <a:t>769010</a:t>
            </a:r>
            <a:endParaRPr lang="en-US" sz="2000" dirty="0">
              <a:solidFill>
                <a:schemeClr val="tx1">
                  <a:lumMod val="75000"/>
                </a:schemeClr>
              </a:solidFill>
              <a:latin typeface="Calibri" panose="020F0502020204030204" pitchFamily="34" charset="0"/>
            </a:endParaRPr>
          </a:p>
          <a:p>
            <a:pPr algn="ctr">
              <a:defRPr/>
            </a:pPr>
            <a:r>
              <a:rPr lang="en-US" sz="2000" b="1" dirty="0">
                <a:solidFill>
                  <a:schemeClr val="tx1">
                    <a:lumMod val="75000"/>
                  </a:schemeClr>
                </a:solidFill>
                <a:latin typeface="Calibri" panose="020F0502020204030204" pitchFamily="34" charset="0"/>
              </a:rPr>
              <a:t>Contact:</a:t>
            </a:r>
            <a:r>
              <a:rPr lang="en-US" sz="2000" dirty="0">
                <a:solidFill>
                  <a:schemeClr val="tx1">
                    <a:lumMod val="75000"/>
                  </a:schemeClr>
                </a:solidFill>
                <a:latin typeface="Calibri" panose="020F0502020204030204" pitchFamily="34" charset="0"/>
              </a:rPr>
              <a:t> </a:t>
            </a:r>
            <a:r>
              <a:rPr lang="en-US" sz="2000" dirty="0" smtClean="0">
                <a:solidFill>
                  <a:schemeClr val="tx1">
                    <a:lumMod val="75000"/>
                  </a:schemeClr>
                </a:solidFill>
                <a:latin typeface="Calibri" panose="020F0502020204030204" pitchFamily="34" charset="0"/>
              </a:rPr>
              <a:t>119CS0550@nitrkl.ac.in</a:t>
            </a:r>
            <a:endParaRPr lang="en-US" sz="2000" dirty="0">
              <a:solidFill>
                <a:schemeClr val="tx1">
                  <a:lumMod val="75000"/>
                </a:schemeClr>
              </a:solidFill>
              <a:latin typeface="Calibri" panose="020F0502020204030204" pitchFamily="34" charset="0"/>
            </a:endParaRPr>
          </a:p>
        </p:txBody>
      </p:sp>
      <p:sp>
        <p:nvSpPr>
          <p:cNvPr id="2" name="TextBox 1"/>
          <p:cNvSpPr txBox="1"/>
          <p:nvPr/>
        </p:nvSpPr>
        <p:spPr>
          <a:xfrm>
            <a:off x="647538" y="1853878"/>
            <a:ext cx="8856984" cy="1569660"/>
          </a:xfrm>
          <a:prstGeom prst="rect">
            <a:avLst/>
          </a:prstGeom>
          <a:solidFill>
            <a:schemeClr val="accent1">
              <a:lumMod val="50000"/>
            </a:schemeClr>
          </a:solidFill>
          <a:ln>
            <a:solidFill>
              <a:srgbClr val="BCC6B2"/>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3200" dirty="0" smtClean="0"/>
              <a:t>An Efficient Object Detection and</a:t>
            </a:r>
            <a:br>
              <a:rPr lang="en-US" sz="3200" dirty="0" smtClean="0"/>
            </a:br>
            <a:r>
              <a:rPr lang="en-US" sz="3200" dirty="0" smtClean="0"/>
              <a:t>Localization Framework using Modified</a:t>
            </a:r>
            <a:br>
              <a:rPr lang="en-US" sz="3200" dirty="0" smtClean="0"/>
            </a:br>
            <a:r>
              <a:rPr lang="en-US" sz="3200" dirty="0" smtClean="0"/>
              <a:t>YOLOv5</a:t>
            </a:r>
            <a:endParaRPr lang="en-US" sz="3200" dirty="0">
              <a:solidFill>
                <a:schemeClr val="bg1"/>
              </a:solidFill>
              <a:cs typeface="Calibri" panose="020F0502020204030204" pitchFamily="34" charset="0"/>
            </a:endParaRPr>
          </a:p>
        </p:txBody>
      </p:sp>
      <p:sp>
        <p:nvSpPr>
          <p:cNvPr id="5" name="Date Placeholder 4"/>
          <p:cNvSpPr>
            <a:spLocks noGrp="1"/>
          </p:cNvSpPr>
          <p:nvPr>
            <p:ph type="dt" sz="half" idx="10"/>
          </p:nvPr>
        </p:nvSpPr>
        <p:spPr/>
        <p:txBody>
          <a:bodyPr/>
          <a:lstStyle/>
          <a:p>
            <a:r>
              <a:rPr lang="en-US" dirty="0" smtClean="0"/>
              <a:t>11-05-2023</a:t>
            </a:r>
            <a:endParaRPr lang="en-GB" dirty="0"/>
          </a:p>
        </p:txBody>
      </p:sp>
      <p:sp>
        <p:nvSpPr>
          <p:cNvPr id="13" name="Date Placeholder 4"/>
          <p:cNvSpPr txBox="1">
            <a:spLocks/>
          </p:cNvSpPr>
          <p:nvPr/>
        </p:nvSpPr>
        <p:spPr bwMode="auto">
          <a:xfrm>
            <a:off x="9800629" y="7312025"/>
            <a:ext cx="351434" cy="3629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01384" tIns="50691" rIns="101384" bIns="50691" numCol="1" anchor="t" anchorCtr="0" compatLnSpc="1">
            <a:prstTxWarp prst="textNoShape">
              <a:avLst/>
            </a:prstTxWarp>
          </a:bodyPr>
          <a:lstStyle>
            <a:defPPr>
              <a:defRPr lang="en-GB"/>
            </a:defPPr>
            <a:lvl1pPr algn="l" defTabSz="1014413" rtl="0" eaLnBrk="0" fontAlgn="base" hangingPunct="0">
              <a:spcBef>
                <a:spcPct val="0"/>
              </a:spcBef>
              <a:spcAft>
                <a:spcPct val="0"/>
              </a:spcAft>
              <a:defRPr sz="1200" kern="1200">
                <a:solidFill>
                  <a:schemeClr val="bg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a:lstStyle>
          <a:p>
            <a:fld id="{48694EB8-5E12-4B27-A463-9FCADEBE8D7F}" type="slidenum">
              <a:rPr lang="en-GB" smtClean="0"/>
              <a:pPr/>
              <a:t>1</a:t>
            </a:fld>
            <a:endParaRPr lang="en-GB" dirty="0"/>
          </a:p>
        </p:txBody>
      </p:sp>
      <p:pic>
        <p:nvPicPr>
          <p:cNvPr id="7" name="Picture 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355951" y="275271"/>
            <a:ext cx="1611574" cy="1499808"/>
          </a:xfrm>
          <a:prstGeom prst="rect">
            <a:avLst/>
          </a:prstGeom>
        </p:spPr>
      </p:pic>
      <p:sp>
        <p:nvSpPr>
          <p:cNvPr id="9" name="Slide Number Placeholder 8"/>
          <p:cNvSpPr>
            <a:spLocks noGrp="1"/>
          </p:cNvSpPr>
          <p:nvPr>
            <p:ph type="sldNum" sz="quarter" idx="11"/>
          </p:nvPr>
        </p:nvSpPr>
        <p:spPr/>
        <p:txBody>
          <a:bodyPr/>
          <a:lstStyle/>
          <a:p>
            <a:fld id="{FC3BD9AF-83C3-481C-893B-3D2D81E9E46B}" type="slidenum">
              <a:rPr lang="en-GB" smtClean="0"/>
              <a:pPr/>
              <a:t>1</a:t>
            </a:fld>
            <a:endParaRPr lang="en-GB" sz="16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35" y="629742"/>
            <a:ext cx="7237412" cy="1266825"/>
          </a:xfrm>
        </p:spPr>
        <p:txBody>
          <a:bodyPr/>
          <a:lstStyle/>
          <a:p>
            <a:r>
              <a:rPr lang="en-US" b="1" dirty="0" smtClean="0"/>
              <a:t>Methodology</a:t>
            </a:r>
            <a:endParaRPr lang="en-US" b="1" dirty="0"/>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10</a:t>
            </a:fld>
            <a:endParaRPr lang="en-GB"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691655" y="1925886"/>
            <a:ext cx="5544616" cy="4608512"/>
          </a:xfrm>
          <a:prstGeom prst="rect">
            <a:avLst/>
          </a:prstGeom>
          <a:noFill/>
          <a:ln w="9525">
            <a:noFill/>
            <a:miter lim="800000"/>
            <a:headEnd/>
            <a:tailEnd/>
          </a:ln>
          <a:effectLst/>
        </p:spPr>
      </p:pic>
      <p:sp>
        <p:nvSpPr>
          <p:cNvPr id="8" name="TextBox 7"/>
          <p:cNvSpPr txBox="1"/>
          <p:nvPr/>
        </p:nvSpPr>
        <p:spPr>
          <a:xfrm>
            <a:off x="1691655" y="6606406"/>
            <a:ext cx="6336704" cy="461665"/>
          </a:xfrm>
          <a:prstGeom prst="rect">
            <a:avLst/>
          </a:prstGeom>
          <a:noFill/>
        </p:spPr>
        <p:txBody>
          <a:bodyPr wrap="square" rtlCol="0">
            <a:spAutoFit/>
          </a:bodyPr>
          <a:lstStyle/>
          <a:p>
            <a:r>
              <a:rPr lang="en-US" dirty="0" smtClean="0"/>
              <a:t>Figure 1: Proposed Work Flow of the Model</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19" y="1997894"/>
            <a:ext cx="9217024" cy="4968552"/>
          </a:xfrm>
        </p:spPr>
        <p:txBody>
          <a:bodyPr/>
          <a:lstStyle/>
          <a:p>
            <a:pPr>
              <a:buFont typeface="Arial" pitchFamily="34" charset="0"/>
              <a:buChar char="•"/>
            </a:pPr>
            <a:r>
              <a:rPr lang="en-US" sz="2000" b="0" dirty="0" smtClean="0">
                <a:solidFill>
                  <a:schemeClr val="tx1"/>
                </a:solidFill>
                <a:latin typeface="Times" pitchFamily="18" charset="0"/>
                <a:cs typeface="Times" pitchFamily="18" charset="0"/>
              </a:rPr>
              <a:t>  In this project, we implemented modified YOLOv5 model having certain architectural changes and fine tuning of </a:t>
            </a:r>
            <a:r>
              <a:rPr lang="en-US" sz="2000" b="0" dirty="0" err="1" smtClean="0">
                <a:solidFill>
                  <a:schemeClr val="tx1"/>
                </a:solidFill>
                <a:latin typeface="Times" pitchFamily="18" charset="0"/>
                <a:cs typeface="Times" pitchFamily="18" charset="0"/>
              </a:rPr>
              <a:t>hyperparameters</a:t>
            </a:r>
            <a:r>
              <a:rPr lang="en-US" sz="2000" b="0" dirty="0" smtClean="0">
                <a:solidFill>
                  <a:schemeClr val="tx1"/>
                </a:solidFill>
                <a:latin typeface="Times" pitchFamily="18" charset="0"/>
                <a:cs typeface="Times" pitchFamily="18" charset="0"/>
              </a:rPr>
              <a:t>.</a:t>
            </a:r>
          </a:p>
          <a:p>
            <a:r>
              <a:rPr lang="en-US" sz="3600" b="0" dirty="0" smtClean="0">
                <a:solidFill>
                  <a:srgbClr val="FF6600"/>
                </a:solidFill>
                <a:latin typeface="Times" pitchFamily="18" charset="0"/>
                <a:cs typeface="Times" pitchFamily="18" charset="0"/>
              </a:rPr>
              <a:t> </a:t>
            </a:r>
            <a:r>
              <a:rPr lang="en-US" sz="3600" dirty="0" smtClean="0">
                <a:solidFill>
                  <a:srgbClr val="FF6600"/>
                </a:solidFill>
                <a:latin typeface="Times" pitchFamily="18" charset="0"/>
                <a:cs typeface="Times" pitchFamily="18" charset="0"/>
              </a:rPr>
              <a:t>Dataset:</a:t>
            </a:r>
          </a:p>
          <a:p>
            <a:pPr>
              <a:buFont typeface="Arial" pitchFamily="34" charset="0"/>
              <a:buChar char="•"/>
            </a:pPr>
            <a:r>
              <a:rPr lang="en-US" sz="2000" b="0" dirty="0" smtClean="0">
                <a:solidFill>
                  <a:schemeClr val="tx1"/>
                </a:solidFill>
                <a:latin typeface="Times" pitchFamily="18" charset="0"/>
                <a:cs typeface="Times" pitchFamily="18" charset="0"/>
              </a:rPr>
              <a:t> The major objective of the proposed research project is to </a:t>
            </a:r>
            <a:r>
              <a:rPr lang="en-US" sz="2000" b="0" dirty="0" err="1" smtClean="0">
                <a:solidFill>
                  <a:schemeClr val="tx1"/>
                </a:solidFill>
                <a:latin typeface="Times" pitchFamily="18" charset="0"/>
                <a:cs typeface="Times" pitchFamily="18" charset="0"/>
              </a:rPr>
              <a:t>recognise</a:t>
            </a:r>
            <a:r>
              <a:rPr lang="en-US" sz="2000" b="0" dirty="0" smtClean="0">
                <a:solidFill>
                  <a:schemeClr val="tx1"/>
                </a:solidFill>
                <a:latin typeface="Times" pitchFamily="18" charset="0"/>
                <a:cs typeface="Times" pitchFamily="18" charset="0"/>
              </a:rPr>
              <a:t> items in a semi-structured environment with </a:t>
            </a:r>
            <a:r>
              <a:rPr lang="en-US" sz="2000" i="1" dirty="0" smtClean="0">
                <a:solidFill>
                  <a:schemeClr val="tx1"/>
                </a:solidFill>
                <a:latin typeface="Times" pitchFamily="18" charset="0"/>
                <a:cs typeface="Times" pitchFamily="18" charset="0"/>
              </a:rPr>
              <a:t>inadequate lighting, crowded objects, objects that are obscured by other objects, low light, reflecting surfaces, amorphous bodies, and partial </a:t>
            </a:r>
            <a:r>
              <a:rPr lang="en-US" sz="2000" i="1" dirty="0" smtClean="0">
                <a:solidFill>
                  <a:schemeClr val="tx2"/>
                </a:solidFill>
                <a:latin typeface="Times" pitchFamily="18" charset="0"/>
                <a:cs typeface="Times" pitchFamily="18" charset="0"/>
              </a:rPr>
              <a:t>views</a:t>
            </a:r>
            <a:r>
              <a:rPr lang="en-US" sz="2000" i="1" dirty="0" smtClean="0">
                <a:solidFill>
                  <a:schemeClr val="tx1"/>
                </a:solidFill>
                <a:latin typeface="Times" pitchFamily="18" charset="0"/>
                <a:cs typeface="Times" pitchFamily="18" charset="0"/>
              </a:rPr>
              <a:t> of an object.</a:t>
            </a:r>
          </a:p>
          <a:p>
            <a:endParaRPr lang="en-US" sz="2000" b="0" dirty="0" smtClean="0">
              <a:solidFill>
                <a:schemeClr val="tx1"/>
              </a:solidFill>
              <a:latin typeface="Times" pitchFamily="18" charset="0"/>
              <a:cs typeface="Times" pitchFamily="18" charset="0"/>
            </a:endParaRPr>
          </a:p>
          <a:p>
            <a:pPr>
              <a:buFont typeface="Arial" pitchFamily="34" charset="0"/>
              <a:buChar char="•"/>
            </a:pPr>
            <a:r>
              <a:rPr lang="en-US" sz="2000" b="0" dirty="0" smtClean="0">
                <a:solidFill>
                  <a:schemeClr val="tx1"/>
                </a:solidFill>
                <a:latin typeface="Times" pitchFamily="18" charset="0"/>
                <a:cs typeface="Times" pitchFamily="18" charset="0"/>
              </a:rPr>
              <a:t> For this project, a custom dataset has been produced. The dataset consists of eight different object classes: </a:t>
            </a:r>
            <a:r>
              <a:rPr lang="en-US" sz="2000" dirty="0" smtClean="0">
                <a:solidFill>
                  <a:schemeClr val="tx1"/>
                </a:solidFill>
                <a:latin typeface="Times" pitchFamily="18" charset="0"/>
                <a:cs typeface="Times" pitchFamily="18" charset="0"/>
              </a:rPr>
              <a:t>spoon, orange, apple, cup, banana, cricket bat, wrist watch and bottle</a:t>
            </a:r>
            <a:r>
              <a:rPr lang="en-US" sz="2000" b="0" dirty="0" smtClean="0">
                <a:solidFill>
                  <a:schemeClr val="tx1"/>
                </a:solidFill>
                <a:latin typeface="Times" pitchFamily="18" charset="0"/>
                <a:cs typeface="Times" pitchFamily="18" charset="0"/>
              </a:rPr>
              <a:t>. </a:t>
            </a:r>
          </a:p>
          <a:p>
            <a:pPr>
              <a:buFont typeface="Arial" pitchFamily="34" charset="0"/>
              <a:buChar char="•"/>
            </a:pPr>
            <a:r>
              <a:rPr lang="en-US" sz="2000" b="0" dirty="0" smtClean="0">
                <a:solidFill>
                  <a:schemeClr val="tx1"/>
                </a:solidFill>
                <a:latin typeface="Times" pitchFamily="18" charset="0"/>
                <a:cs typeface="Times" pitchFamily="18" charset="0"/>
              </a:rPr>
              <a:t> By taking pictures of the objects and obtaining the photographs from Google, we were able to get 720 positive samples. The Dataset is divided into train and test set of 80 : 20 ratio. The entire dataset’s image is then scaled to 640*640 pixels.</a:t>
            </a:r>
          </a:p>
          <a:p>
            <a:endParaRPr lang="en-US" sz="2000" b="0" dirty="0" smtClean="0">
              <a:solidFill>
                <a:schemeClr val="tx1"/>
              </a:solidFill>
              <a:latin typeface="Times" pitchFamily="18" charset="0"/>
              <a:cs typeface="Times" pitchFamily="18" charset="0"/>
            </a:endParaRPr>
          </a:p>
          <a:p>
            <a:endParaRPr lang="en-US" sz="2000" b="0" dirty="0">
              <a:solidFill>
                <a:schemeClr val="tx1"/>
              </a:solidFill>
              <a:latin typeface="Times" pitchFamily="18" charset="0"/>
              <a:cs typeface="Times" pitchFamily="18" charset="0"/>
            </a:endParaRPr>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11</a:t>
            </a:fld>
            <a:endParaRPr lang="en-GB" dirty="0"/>
          </a:p>
        </p:txBody>
      </p:sp>
      <p:sp>
        <p:nvSpPr>
          <p:cNvPr id="6" name="TextBox 5"/>
          <p:cNvSpPr txBox="1"/>
          <p:nvPr/>
        </p:nvSpPr>
        <p:spPr>
          <a:xfrm>
            <a:off x="539527" y="917774"/>
            <a:ext cx="6984776" cy="630942"/>
          </a:xfrm>
          <a:prstGeom prst="rect">
            <a:avLst/>
          </a:prstGeom>
          <a:noFill/>
        </p:spPr>
        <p:txBody>
          <a:bodyPr wrap="square" rtlCol="0">
            <a:spAutoFit/>
          </a:bodyPr>
          <a:lstStyle/>
          <a:p>
            <a:r>
              <a:rPr lang="en-US" sz="3500" b="1" dirty="0" smtClean="0">
                <a:solidFill>
                  <a:srgbClr val="FF6600"/>
                </a:solidFill>
              </a:rPr>
              <a:t>Methodology</a:t>
            </a:r>
            <a:endParaRPr lang="en-US" sz="3500" b="1" dirty="0">
              <a:solidFill>
                <a:srgbClr val="FF66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583" y="5454279"/>
            <a:ext cx="7237412" cy="936104"/>
          </a:xfrm>
        </p:spPr>
        <p:txBody>
          <a:bodyPr/>
          <a:lstStyle/>
          <a:p>
            <a:r>
              <a:rPr lang="en-US" sz="2500" dirty="0" smtClean="0">
                <a:solidFill>
                  <a:schemeClr val="tx1"/>
                </a:solidFill>
              </a:rPr>
              <a:t>          Figure 2: Sample Images of Proposed Dataset</a:t>
            </a:r>
            <a:endParaRPr lang="en-US" sz="2500" dirty="0">
              <a:solidFill>
                <a:schemeClr val="tx1"/>
              </a:solidFill>
            </a:endParaRPr>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12</a:t>
            </a:fld>
            <a:endParaRPr lang="en-GB" dirty="0"/>
          </a:p>
        </p:txBody>
      </p:sp>
      <p:pic>
        <p:nvPicPr>
          <p:cNvPr id="1026" name="Picture 2" descr="D:\Research_Project\my_project_spring\image_thesis_2\sample_dataset.jpg"/>
          <p:cNvPicPr>
            <a:picLocks noChangeAspect="1" noChangeArrowheads="1"/>
          </p:cNvPicPr>
          <p:nvPr/>
        </p:nvPicPr>
        <p:blipFill>
          <a:blip r:embed="rId2" cstate="print"/>
          <a:srcRect/>
          <a:stretch>
            <a:fillRect/>
          </a:stretch>
        </p:blipFill>
        <p:spPr bwMode="auto">
          <a:xfrm>
            <a:off x="611535" y="2141910"/>
            <a:ext cx="8928992" cy="3456384"/>
          </a:xfrm>
          <a:prstGeom prst="rect">
            <a:avLst/>
          </a:prstGeom>
          <a:noFill/>
        </p:spPr>
      </p:pic>
      <p:sp>
        <p:nvSpPr>
          <p:cNvPr id="8" name="TextBox 7"/>
          <p:cNvSpPr txBox="1"/>
          <p:nvPr/>
        </p:nvSpPr>
        <p:spPr>
          <a:xfrm>
            <a:off x="611535" y="1277814"/>
            <a:ext cx="3672408" cy="630942"/>
          </a:xfrm>
          <a:prstGeom prst="rect">
            <a:avLst/>
          </a:prstGeom>
          <a:noFill/>
        </p:spPr>
        <p:txBody>
          <a:bodyPr wrap="square" rtlCol="0">
            <a:spAutoFit/>
          </a:bodyPr>
          <a:lstStyle/>
          <a:p>
            <a:r>
              <a:rPr lang="en-US" sz="3500" b="1" dirty="0" smtClean="0">
                <a:solidFill>
                  <a:srgbClr val="FF6600"/>
                </a:solidFill>
              </a:rPr>
              <a:t>Dataset</a:t>
            </a:r>
            <a:endParaRPr lang="en-US" sz="3500" b="1" dirty="0">
              <a:solidFill>
                <a:srgbClr val="FF66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19" y="914400"/>
            <a:ext cx="7381081" cy="1266825"/>
          </a:xfrm>
        </p:spPr>
        <p:txBody>
          <a:bodyPr/>
          <a:lstStyle/>
          <a:p>
            <a:r>
              <a:rPr lang="en-US" b="1" dirty="0" smtClean="0"/>
              <a:t> Methodology</a:t>
            </a:r>
            <a:endParaRPr lang="en-US" b="1" dirty="0"/>
          </a:p>
        </p:txBody>
      </p:sp>
      <p:sp>
        <p:nvSpPr>
          <p:cNvPr id="3" name="Content Placeholder 2"/>
          <p:cNvSpPr>
            <a:spLocks noGrp="1"/>
          </p:cNvSpPr>
          <p:nvPr>
            <p:ph idx="1"/>
          </p:nvPr>
        </p:nvSpPr>
        <p:spPr>
          <a:xfrm>
            <a:off x="611187" y="1997895"/>
            <a:ext cx="9217371" cy="5040560"/>
          </a:xfrm>
        </p:spPr>
        <p:txBody>
          <a:bodyPr/>
          <a:lstStyle/>
          <a:p>
            <a:r>
              <a:rPr lang="en-US" dirty="0" smtClean="0">
                <a:solidFill>
                  <a:schemeClr val="tx1"/>
                </a:solidFill>
              </a:rPr>
              <a:t>Data Annotations : </a:t>
            </a:r>
          </a:p>
          <a:p>
            <a:pPr>
              <a:buFont typeface="Arial" pitchFamily="34" charset="0"/>
              <a:buChar char="•"/>
            </a:pPr>
            <a:r>
              <a:rPr lang="en-US" sz="2000" b="0" dirty="0" smtClean="0">
                <a:solidFill>
                  <a:schemeClr val="tx1"/>
                </a:solidFill>
                <a:latin typeface="Times" pitchFamily="18" charset="0"/>
                <a:cs typeface="Times" pitchFamily="18" charset="0"/>
              </a:rPr>
              <a:t>For YOLOV5 model , annotations are done in YOLO format and for SSD MobileNetv2, PASCAL VOC format is used for labeling images.</a:t>
            </a:r>
          </a:p>
          <a:p>
            <a:r>
              <a:rPr lang="en-US" dirty="0" smtClean="0">
                <a:solidFill>
                  <a:schemeClr val="tx2"/>
                </a:solidFill>
                <a:latin typeface="Times" pitchFamily="18" charset="0"/>
                <a:cs typeface="Times" pitchFamily="18" charset="0"/>
              </a:rPr>
              <a:t>Data Augmentations:</a:t>
            </a:r>
          </a:p>
          <a:p>
            <a:r>
              <a:rPr lang="en-US" sz="2000" b="0" dirty="0" smtClean="0">
                <a:solidFill>
                  <a:schemeClr val="tx2"/>
                </a:solidFill>
                <a:latin typeface="Times" pitchFamily="18" charset="0"/>
                <a:cs typeface="Times" pitchFamily="18" charset="0"/>
              </a:rPr>
              <a:t>• Cropping the image</a:t>
            </a:r>
          </a:p>
          <a:p>
            <a:r>
              <a:rPr lang="en-US" sz="2000" b="0" dirty="0" smtClean="0">
                <a:solidFill>
                  <a:schemeClr val="tx2"/>
                </a:solidFill>
                <a:latin typeface="Times" pitchFamily="18" charset="0"/>
                <a:cs typeface="Times" pitchFamily="18" charset="0"/>
              </a:rPr>
              <a:t> • Scaling the image </a:t>
            </a:r>
          </a:p>
          <a:p>
            <a:r>
              <a:rPr lang="en-US" sz="2000" b="0" dirty="0" smtClean="0">
                <a:solidFill>
                  <a:schemeClr val="tx2"/>
                </a:solidFill>
                <a:latin typeface="Times" pitchFamily="18" charset="0"/>
                <a:cs typeface="Times" pitchFamily="18" charset="0"/>
              </a:rPr>
              <a:t>• Image flipping in both direction (horizontally and vertically)</a:t>
            </a:r>
          </a:p>
          <a:p>
            <a:r>
              <a:rPr lang="en-US" sz="2000" b="0" dirty="0" smtClean="0">
                <a:solidFill>
                  <a:schemeClr val="tx2"/>
                </a:solidFill>
                <a:latin typeface="Times" pitchFamily="18" charset="0"/>
                <a:cs typeface="Times" pitchFamily="18" charset="0"/>
              </a:rPr>
              <a:t> • Translating the image in x and y direction </a:t>
            </a:r>
          </a:p>
          <a:p>
            <a:r>
              <a:rPr lang="en-US" sz="2000" b="0" dirty="0" smtClean="0">
                <a:solidFill>
                  <a:schemeClr val="tx2"/>
                </a:solidFill>
                <a:latin typeface="Times" pitchFamily="18" charset="0"/>
                <a:cs typeface="Times" pitchFamily="18" charset="0"/>
              </a:rPr>
              <a:t>• Piece wise transformation of image </a:t>
            </a:r>
          </a:p>
          <a:p>
            <a:r>
              <a:rPr lang="en-US" sz="2000" b="0" dirty="0" smtClean="0">
                <a:solidFill>
                  <a:schemeClr val="tx2"/>
                </a:solidFill>
                <a:latin typeface="Times" pitchFamily="18" charset="0"/>
                <a:cs typeface="Times" pitchFamily="18" charset="0"/>
              </a:rPr>
              <a:t>• gray scale conversion of the image and rotating the image with 60,120,180,240 and 360 degree</a:t>
            </a:r>
          </a:p>
          <a:p>
            <a:endParaRPr lang="en-US" sz="2000" b="0" dirty="0">
              <a:solidFill>
                <a:schemeClr val="tx1"/>
              </a:solidFill>
              <a:latin typeface="Times" pitchFamily="18" charset="0"/>
              <a:cs typeface="Times" pitchFamily="18" charset="0"/>
            </a:endParaRPr>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13</a:t>
            </a:fld>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Image Processing </a:t>
            </a:r>
            <a:endParaRPr lang="en-US" b="1" dirty="0"/>
          </a:p>
        </p:txBody>
      </p:sp>
      <p:sp>
        <p:nvSpPr>
          <p:cNvPr id="3" name="Content Placeholder 2"/>
          <p:cNvSpPr>
            <a:spLocks noGrp="1"/>
          </p:cNvSpPr>
          <p:nvPr>
            <p:ph idx="1"/>
          </p:nvPr>
        </p:nvSpPr>
        <p:spPr>
          <a:xfrm>
            <a:off x="611188" y="1997895"/>
            <a:ext cx="9145363" cy="2304255"/>
          </a:xfrm>
        </p:spPr>
        <p:txBody>
          <a:bodyPr/>
          <a:lstStyle/>
          <a:p>
            <a:r>
              <a:rPr lang="en-US" dirty="0" smtClean="0">
                <a:solidFill>
                  <a:schemeClr val="tx1"/>
                </a:solidFill>
              </a:rPr>
              <a:t>Histogram Equalization: </a:t>
            </a:r>
          </a:p>
          <a:p>
            <a:pPr>
              <a:buFont typeface="Arial" pitchFamily="34" charset="0"/>
              <a:buChar char="•"/>
            </a:pPr>
            <a:r>
              <a:rPr lang="en-US" b="0" dirty="0" smtClean="0"/>
              <a:t> </a:t>
            </a:r>
            <a:r>
              <a:rPr lang="en-US" sz="2000" b="0" dirty="0" smtClean="0">
                <a:solidFill>
                  <a:schemeClr val="tx2"/>
                </a:solidFill>
              </a:rPr>
              <a:t>It works by remapping the grey levels of the picture in accordance with their probability distribution. </a:t>
            </a:r>
          </a:p>
          <a:p>
            <a:pPr>
              <a:buFont typeface="Arial" pitchFamily="34" charset="0"/>
              <a:buChar char="•"/>
            </a:pPr>
            <a:r>
              <a:rPr lang="en-US" sz="2000" b="0" dirty="0" smtClean="0">
                <a:solidFill>
                  <a:schemeClr val="tx2"/>
                </a:solidFill>
              </a:rPr>
              <a:t>The main assumptions of histogram equalization is to re-map the provided intensity values of pixels to a target value in order to enhance the contrast of the image or the quality of its information.</a:t>
            </a:r>
          </a:p>
          <a:p>
            <a:endParaRPr lang="en-US" sz="2000" dirty="0" smtClean="0">
              <a:solidFill>
                <a:schemeClr val="tx2"/>
              </a:solidFill>
            </a:endParaRPr>
          </a:p>
          <a:p>
            <a:pPr>
              <a:buFont typeface="Arial" pitchFamily="34" charset="0"/>
              <a:buChar char="•"/>
            </a:pPr>
            <a:endParaRPr lang="en-US" sz="2000" dirty="0" smtClean="0">
              <a:solidFill>
                <a:schemeClr val="tx2"/>
              </a:solidFill>
            </a:endParaRPr>
          </a:p>
          <a:p>
            <a:pPr>
              <a:buFont typeface="Arial" pitchFamily="34" charset="0"/>
              <a:buChar char="•"/>
            </a:pPr>
            <a:endParaRPr lang="en-US" sz="2000" dirty="0" smtClean="0"/>
          </a:p>
          <a:p>
            <a:endParaRPr lang="en-US" sz="2000" dirty="0" smtClean="0">
              <a:solidFill>
                <a:srgbClr val="FF6600"/>
              </a:solidFill>
            </a:endParaRPr>
          </a:p>
          <a:p>
            <a:endParaRPr lang="en-US" dirty="0" smtClean="0">
              <a:solidFill>
                <a:srgbClr val="FF6600"/>
              </a:solidFill>
            </a:endParaRPr>
          </a:p>
          <a:p>
            <a:endParaRPr lang="en-US" dirty="0"/>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14</a:t>
            </a:fld>
            <a:endParaRPr lang="en-GB" dirty="0"/>
          </a:p>
        </p:txBody>
      </p:sp>
      <p:sp>
        <p:nvSpPr>
          <p:cNvPr id="9" name="TextBox 8"/>
          <p:cNvSpPr txBox="1"/>
          <p:nvPr/>
        </p:nvSpPr>
        <p:spPr>
          <a:xfrm>
            <a:off x="1691655" y="6678414"/>
            <a:ext cx="6768752" cy="461665"/>
          </a:xfrm>
          <a:prstGeom prst="rect">
            <a:avLst/>
          </a:prstGeom>
          <a:noFill/>
        </p:spPr>
        <p:txBody>
          <a:bodyPr wrap="square" rtlCol="0">
            <a:spAutoFit/>
          </a:bodyPr>
          <a:lstStyle/>
          <a:p>
            <a:r>
              <a:rPr lang="en-US" dirty="0" smtClean="0"/>
              <a:t>Figure 3:  Before and After Histogram Equalization</a:t>
            </a:r>
            <a:endParaRPr lang="en-US" dirty="0"/>
          </a:p>
        </p:txBody>
      </p:sp>
      <p:pic>
        <p:nvPicPr>
          <p:cNvPr id="7172" name="Picture 4" descr="D:\Research_Project\my_project_spring\sample_data\cup16.jpg"/>
          <p:cNvPicPr>
            <a:picLocks noChangeAspect="1" noChangeArrowheads="1"/>
          </p:cNvPicPr>
          <p:nvPr/>
        </p:nvPicPr>
        <p:blipFill>
          <a:blip r:embed="rId2" cstate="print"/>
          <a:srcRect/>
          <a:stretch>
            <a:fillRect/>
          </a:stretch>
        </p:blipFill>
        <p:spPr bwMode="auto">
          <a:xfrm>
            <a:off x="4427959" y="4230142"/>
            <a:ext cx="2376264" cy="2376264"/>
          </a:xfrm>
          <a:prstGeom prst="rect">
            <a:avLst/>
          </a:prstGeom>
          <a:noFill/>
        </p:spPr>
      </p:pic>
      <p:pic>
        <p:nvPicPr>
          <p:cNvPr id="7173" name="Picture 5" descr="D:\Research_Project\my_project_spring\demo_dataset\train\images\cup16.jpg"/>
          <p:cNvPicPr>
            <a:picLocks noChangeAspect="1" noChangeArrowheads="1"/>
          </p:cNvPicPr>
          <p:nvPr/>
        </p:nvPicPr>
        <p:blipFill>
          <a:blip r:embed="rId3" cstate="print"/>
          <a:srcRect/>
          <a:stretch>
            <a:fillRect/>
          </a:stretch>
        </p:blipFill>
        <p:spPr bwMode="auto">
          <a:xfrm>
            <a:off x="1979687" y="4230142"/>
            <a:ext cx="2448272" cy="237626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187" y="2193925"/>
            <a:ext cx="9145363" cy="2612281"/>
          </a:xfrm>
        </p:spPr>
        <p:txBody>
          <a:bodyPr/>
          <a:lstStyle/>
          <a:p>
            <a:pPr>
              <a:buFont typeface="Arial" pitchFamily="34" charset="0"/>
              <a:buChar char="•"/>
            </a:pPr>
            <a:r>
              <a:rPr lang="en-US" sz="2000" b="0" dirty="0" smtClean="0">
                <a:solidFill>
                  <a:schemeClr val="tx1"/>
                </a:solidFill>
              </a:rPr>
              <a:t> Gamma correction is a non-linear modification to each pixel’s value.</a:t>
            </a:r>
          </a:p>
          <a:p>
            <a:pPr>
              <a:buFont typeface="Arial" pitchFamily="34" charset="0"/>
              <a:buChar char="•"/>
            </a:pPr>
            <a:r>
              <a:rPr lang="en-US" sz="2000" b="0" dirty="0" smtClean="0">
                <a:solidFill>
                  <a:schemeClr val="tx1"/>
                </a:solidFill>
              </a:rPr>
              <a:t> gamma correction performs a non-linear operation on the pixels of the original image and may result in saturation of the transformed image.</a:t>
            </a:r>
          </a:p>
          <a:p>
            <a:endParaRPr lang="en-US" sz="2000" dirty="0" smtClean="0"/>
          </a:p>
          <a:p>
            <a:endParaRPr lang="en-US" sz="2000" dirty="0" smtClean="0"/>
          </a:p>
          <a:p>
            <a:endParaRPr lang="en-US" sz="2000" dirty="0"/>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solidFill>
                  <a:schemeClr val="accent3"/>
                </a:solidFill>
              </a:rPr>
              <a:pPr/>
              <a:t>15</a:t>
            </a:fld>
            <a:endParaRPr lang="en-GB" dirty="0">
              <a:solidFill>
                <a:schemeClr val="accent3"/>
              </a:solidFill>
            </a:endParaRPr>
          </a:p>
        </p:txBody>
      </p:sp>
      <p:pic>
        <p:nvPicPr>
          <p:cNvPr id="6146" name="Picture 2"/>
          <p:cNvPicPr>
            <a:picLocks noChangeAspect="1" noChangeArrowheads="1"/>
          </p:cNvPicPr>
          <p:nvPr/>
        </p:nvPicPr>
        <p:blipFill>
          <a:blip r:embed="rId2" cstate="print"/>
          <a:srcRect/>
          <a:stretch>
            <a:fillRect/>
          </a:stretch>
        </p:blipFill>
        <p:spPr bwMode="auto">
          <a:xfrm>
            <a:off x="2771775" y="4374158"/>
            <a:ext cx="1656184" cy="72008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4427959" y="4374158"/>
            <a:ext cx="3960440" cy="1962721"/>
          </a:xfrm>
          <a:prstGeom prst="rect">
            <a:avLst/>
          </a:prstGeom>
          <a:noFill/>
          <a:ln w="9525">
            <a:noFill/>
            <a:miter lim="800000"/>
            <a:headEnd/>
            <a:tailEnd/>
          </a:ln>
          <a:effectLst/>
        </p:spPr>
      </p:pic>
      <p:sp>
        <p:nvSpPr>
          <p:cNvPr id="9" name="TextBox 8"/>
          <p:cNvSpPr txBox="1"/>
          <p:nvPr/>
        </p:nvSpPr>
        <p:spPr>
          <a:xfrm>
            <a:off x="3995911" y="6534398"/>
            <a:ext cx="4824536" cy="830997"/>
          </a:xfrm>
          <a:prstGeom prst="rect">
            <a:avLst/>
          </a:prstGeom>
          <a:noFill/>
        </p:spPr>
        <p:txBody>
          <a:bodyPr wrap="square" rtlCol="0">
            <a:spAutoFit/>
          </a:bodyPr>
          <a:lstStyle/>
          <a:p>
            <a:r>
              <a:rPr lang="en-US" dirty="0" smtClean="0"/>
              <a:t>Figure 4:  Before and After Gamma Correction</a:t>
            </a:r>
            <a:endParaRPr lang="en-US" dirty="0"/>
          </a:p>
        </p:txBody>
      </p:sp>
      <p:sp>
        <p:nvSpPr>
          <p:cNvPr id="8" name="TextBox 7"/>
          <p:cNvSpPr txBox="1"/>
          <p:nvPr/>
        </p:nvSpPr>
        <p:spPr>
          <a:xfrm>
            <a:off x="683543" y="1277814"/>
            <a:ext cx="5040560" cy="630942"/>
          </a:xfrm>
          <a:prstGeom prst="rect">
            <a:avLst/>
          </a:prstGeom>
          <a:noFill/>
        </p:spPr>
        <p:txBody>
          <a:bodyPr wrap="square" rtlCol="0">
            <a:spAutoFit/>
          </a:bodyPr>
          <a:lstStyle/>
          <a:p>
            <a:r>
              <a:rPr lang="en-US" sz="3500" b="1" dirty="0" smtClean="0">
                <a:solidFill>
                  <a:srgbClr val="FF6600"/>
                </a:solidFill>
              </a:rPr>
              <a:t>Gamma Correction</a:t>
            </a:r>
            <a:endParaRPr lang="en-US" sz="3500" b="1" dirty="0">
              <a:solidFill>
                <a:srgbClr val="FF66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Feature Extraction</a:t>
            </a:r>
            <a:endParaRPr lang="en-US" b="1" dirty="0"/>
          </a:p>
        </p:txBody>
      </p:sp>
      <p:sp>
        <p:nvSpPr>
          <p:cNvPr id="3" name="Content Placeholder 2"/>
          <p:cNvSpPr>
            <a:spLocks noGrp="1"/>
          </p:cNvSpPr>
          <p:nvPr>
            <p:ph idx="1"/>
          </p:nvPr>
        </p:nvSpPr>
        <p:spPr>
          <a:xfrm>
            <a:off x="611187" y="2193925"/>
            <a:ext cx="9145363" cy="4740275"/>
          </a:xfrm>
        </p:spPr>
        <p:txBody>
          <a:bodyPr/>
          <a:lstStyle/>
          <a:p>
            <a:pPr>
              <a:buFont typeface="Arial" pitchFamily="34" charset="0"/>
              <a:buChar char="•"/>
            </a:pPr>
            <a:r>
              <a:rPr lang="en-US" sz="2000" b="0" dirty="0" smtClean="0">
                <a:solidFill>
                  <a:schemeClr val="tx1"/>
                </a:solidFill>
              </a:rPr>
              <a:t>  A method for shrinking the size of a picture in which a significant number of its pixels are represented while yet effectively retaining essential information is called feature extraction. The primary goal of feature extraction techniques is to retain pertinent data while removing unimportant data from the picture</a:t>
            </a:r>
          </a:p>
          <a:p>
            <a:endParaRPr lang="en-US" sz="2000" b="0" dirty="0" smtClean="0">
              <a:solidFill>
                <a:schemeClr val="tx1"/>
              </a:solidFill>
            </a:endParaRPr>
          </a:p>
          <a:p>
            <a:pPr>
              <a:buFont typeface="Arial" pitchFamily="34" charset="0"/>
              <a:buChar char="•"/>
            </a:pPr>
            <a:r>
              <a:rPr lang="en-US" sz="2000" b="0" dirty="0" smtClean="0">
                <a:solidFill>
                  <a:schemeClr val="tx1"/>
                </a:solidFill>
              </a:rPr>
              <a:t>  If we supply the model with the data after feature extraction, which only includes key information, as opposed to the data in its raw form, the model’s accuracy improves. </a:t>
            </a:r>
          </a:p>
          <a:p>
            <a:endParaRPr lang="en-US" sz="2000" dirty="0" smtClean="0"/>
          </a:p>
          <a:p>
            <a:pPr>
              <a:buFont typeface="Arial" pitchFamily="34" charset="0"/>
              <a:buChar char="•"/>
            </a:pPr>
            <a:r>
              <a:rPr lang="en-US" sz="2400" dirty="0" smtClean="0">
                <a:solidFill>
                  <a:srgbClr val="FF6600"/>
                </a:solidFill>
              </a:rPr>
              <a:t> Canny Edge Extraction</a:t>
            </a:r>
          </a:p>
          <a:p>
            <a:pPr>
              <a:buFont typeface="Arial" pitchFamily="34" charset="0"/>
              <a:buChar char="•"/>
            </a:pPr>
            <a:r>
              <a:rPr lang="en-US" sz="2000" b="0" dirty="0" smtClean="0">
                <a:solidFill>
                  <a:schemeClr val="tx1"/>
                </a:solidFill>
              </a:rPr>
              <a:t>The multi-stage Canny edge detector is capable of detecting a variety of edges. A clever operator chooses the edge by applying a threshold, which significantly improves edge detection performance.</a:t>
            </a:r>
          </a:p>
          <a:p>
            <a:pPr>
              <a:buFont typeface="Arial" pitchFamily="34" charset="0"/>
              <a:buChar char="•"/>
            </a:pPr>
            <a:endParaRPr lang="en-US" dirty="0"/>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solidFill>
                  <a:schemeClr val="accent3"/>
                </a:solidFill>
              </a:rPr>
              <a:pPr/>
              <a:t>16</a:t>
            </a:fld>
            <a:endParaRPr lang="en-GB" dirty="0">
              <a:solidFill>
                <a:schemeClr val="accent3"/>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188" y="1997895"/>
            <a:ext cx="8628062" cy="1800199"/>
          </a:xfrm>
        </p:spPr>
        <p:txBody>
          <a:bodyPr/>
          <a:lstStyle/>
          <a:p>
            <a:pPr>
              <a:buFont typeface="Arial" pitchFamily="34" charset="0"/>
              <a:buChar char="•"/>
            </a:pPr>
            <a:r>
              <a:rPr lang="en-US" sz="2800" b="0" dirty="0" smtClean="0">
                <a:solidFill>
                  <a:schemeClr val="tx1"/>
                </a:solidFill>
              </a:rPr>
              <a:t> </a:t>
            </a:r>
            <a:r>
              <a:rPr lang="en-US" sz="2000" b="0" dirty="0" smtClean="0">
                <a:solidFill>
                  <a:schemeClr val="tx1"/>
                </a:solidFill>
              </a:rPr>
              <a:t>The Canny edge detector offers a higher noise to signal ratio and accuracy when compared to other edge extraction methods. The canny edge detection process mainly involves steps like</a:t>
            </a:r>
            <a:r>
              <a:rPr lang="en-US" sz="2000" b="0" i="1" dirty="0" smtClean="0">
                <a:solidFill>
                  <a:schemeClr val="tx1"/>
                </a:solidFill>
              </a:rPr>
              <a:t> </a:t>
            </a:r>
            <a:r>
              <a:rPr lang="en-US" sz="2000" i="1" dirty="0" smtClean="0">
                <a:solidFill>
                  <a:schemeClr val="tx1"/>
                </a:solidFill>
              </a:rPr>
              <a:t>Noise Reduction, Gradient Calculation, Non-Max Suppression, Double Threshold , Edge Tracking by Hysteresis etc</a:t>
            </a:r>
            <a:endParaRPr lang="en-US" sz="2000" i="1" dirty="0">
              <a:solidFill>
                <a:schemeClr val="tx1"/>
              </a:solidFill>
            </a:endParaRPr>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17</a:t>
            </a:fld>
            <a:endParaRPr lang="en-GB" dirty="0"/>
          </a:p>
        </p:txBody>
      </p:sp>
      <p:pic>
        <p:nvPicPr>
          <p:cNvPr id="7170" name="Picture 2"/>
          <p:cNvPicPr>
            <a:picLocks noChangeAspect="1" noChangeArrowheads="1"/>
          </p:cNvPicPr>
          <p:nvPr/>
        </p:nvPicPr>
        <p:blipFill>
          <a:blip r:embed="rId2" cstate="print"/>
          <a:srcRect/>
          <a:stretch>
            <a:fillRect/>
          </a:stretch>
        </p:blipFill>
        <p:spPr bwMode="auto">
          <a:xfrm>
            <a:off x="1259607" y="3510062"/>
            <a:ext cx="3816424" cy="3528392"/>
          </a:xfrm>
          <a:prstGeom prst="rect">
            <a:avLst/>
          </a:prstGeom>
          <a:noFill/>
          <a:ln w="9525">
            <a:noFill/>
            <a:miter lim="800000"/>
            <a:headEnd/>
            <a:tailEnd/>
          </a:ln>
          <a:effectLst/>
        </p:spPr>
      </p:pic>
      <p:sp>
        <p:nvSpPr>
          <p:cNvPr id="8" name="TextBox 7"/>
          <p:cNvSpPr txBox="1"/>
          <p:nvPr/>
        </p:nvSpPr>
        <p:spPr>
          <a:xfrm>
            <a:off x="5508079" y="5526286"/>
            <a:ext cx="3240360" cy="1200329"/>
          </a:xfrm>
          <a:prstGeom prst="rect">
            <a:avLst/>
          </a:prstGeom>
          <a:noFill/>
        </p:spPr>
        <p:txBody>
          <a:bodyPr wrap="square" rtlCol="0">
            <a:spAutoFit/>
          </a:bodyPr>
          <a:lstStyle/>
          <a:p>
            <a:r>
              <a:rPr lang="en-US" dirty="0" smtClean="0"/>
              <a:t>Figure 5:  Edge Extraction by Canny Edge Detection</a:t>
            </a:r>
            <a:endParaRPr lang="en-US" dirty="0"/>
          </a:p>
        </p:txBody>
      </p:sp>
      <p:sp>
        <p:nvSpPr>
          <p:cNvPr id="7" name="TextBox 6"/>
          <p:cNvSpPr txBox="1"/>
          <p:nvPr/>
        </p:nvSpPr>
        <p:spPr>
          <a:xfrm>
            <a:off x="755551" y="1133798"/>
            <a:ext cx="6408712" cy="630942"/>
          </a:xfrm>
          <a:prstGeom prst="rect">
            <a:avLst/>
          </a:prstGeom>
          <a:noFill/>
        </p:spPr>
        <p:txBody>
          <a:bodyPr wrap="square" rtlCol="0">
            <a:spAutoFit/>
          </a:bodyPr>
          <a:lstStyle/>
          <a:p>
            <a:r>
              <a:rPr lang="en-US" sz="3500" b="1" dirty="0" smtClean="0">
                <a:solidFill>
                  <a:srgbClr val="FF6600"/>
                </a:solidFill>
              </a:rPr>
              <a:t>Canny Edge Extraction</a:t>
            </a:r>
            <a:endParaRPr lang="en-US" sz="3500" b="1" dirty="0">
              <a:solidFill>
                <a:srgbClr val="FF66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Feature Extraction Technique</a:t>
            </a:r>
            <a:endParaRPr lang="en-US" b="1" dirty="0"/>
          </a:p>
        </p:txBody>
      </p:sp>
      <p:sp>
        <p:nvSpPr>
          <p:cNvPr id="3" name="Content Placeholder 2"/>
          <p:cNvSpPr>
            <a:spLocks noGrp="1"/>
          </p:cNvSpPr>
          <p:nvPr>
            <p:ph idx="1"/>
          </p:nvPr>
        </p:nvSpPr>
        <p:spPr/>
        <p:txBody>
          <a:bodyPr/>
          <a:lstStyle/>
          <a:p>
            <a:pPr>
              <a:buFont typeface="Arial" pitchFamily="34" charset="0"/>
              <a:buChar char="•"/>
            </a:pPr>
            <a:r>
              <a:rPr lang="en-US" sz="2000" b="0" dirty="0" smtClean="0">
                <a:solidFill>
                  <a:schemeClr val="tx1"/>
                </a:solidFill>
              </a:rPr>
              <a:t> We have proposed a new technique for feature extraction of images for improving accuracy. It is a hybrid of </a:t>
            </a:r>
            <a:r>
              <a:rPr lang="en-US" sz="2000" b="0" dirty="0" err="1" smtClean="0">
                <a:solidFill>
                  <a:schemeClr val="tx1"/>
                </a:solidFill>
              </a:rPr>
              <a:t>AutoEncoder</a:t>
            </a:r>
            <a:r>
              <a:rPr lang="en-US" sz="2000" b="0" dirty="0" smtClean="0">
                <a:solidFill>
                  <a:schemeClr val="tx1"/>
                </a:solidFill>
              </a:rPr>
              <a:t>, Canny edge extraction and SIFT (Scale-invariant feature transform) method.</a:t>
            </a:r>
          </a:p>
          <a:p>
            <a:r>
              <a:rPr lang="en-US" dirty="0" err="1" smtClean="0">
                <a:solidFill>
                  <a:schemeClr val="tx1"/>
                </a:solidFill>
              </a:rPr>
              <a:t>Autoencoder</a:t>
            </a:r>
            <a:r>
              <a:rPr lang="en-US" dirty="0" smtClean="0">
                <a:solidFill>
                  <a:schemeClr val="tx1"/>
                </a:solidFill>
              </a:rPr>
              <a:t>: </a:t>
            </a:r>
          </a:p>
          <a:p>
            <a:pPr>
              <a:buFont typeface="Arial" pitchFamily="34" charset="0"/>
              <a:buChar char="•"/>
            </a:pPr>
            <a:r>
              <a:rPr lang="en-US" sz="2000" b="0" dirty="0" smtClean="0">
                <a:solidFill>
                  <a:schemeClr val="tx1"/>
                </a:solidFill>
              </a:rPr>
              <a:t>An </a:t>
            </a:r>
            <a:r>
              <a:rPr lang="en-US" sz="2000" b="0" dirty="0" err="1" smtClean="0">
                <a:solidFill>
                  <a:schemeClr val="tx1"/>
                </a:solidFill>
              </a:rPr>
              <a:t>autoencoder</a:t>
            </a:r>
            <a:r>
              <a:rPr lang="en-US" sz="2000" b="0" dirty="0" smtClean="0">
                <a:solidFill>
                  <a:schemeClr val="tx1"/>
                </a:solidFill>
              </a:rPr>
              <a:t> is a type of artificial neural network architecture that is used for unsupervised learning tasks, particularly in the field of deep learning.</a:t>
            </a:r>
          </a:p>
          <a:p>
            <a:pPr>
              <a:buFont typeface="Arial" pitchFamily="34" charset="0"/>
              <a:buChar char="•"/>
            </a:pPr>
            <a:r>
              <a:rPr lang="en-US" sz="2000" b="0" dirty="0" smtClean="0">
                <a:solidFill>
                  <a:schemeClr val="tx1"/>
                </a:solidFill>
              </a:rPr>
              <a:t> It consists of two main components: an encoder and a decoder. The encoder maps the input data to a lower-dimensional representation, often referred to as a latent space or code. </a:t>
            </a:r>
          </a:p>
          <a:p>
            <a:pPr>
              <a:buFont typeface="Arial" pitchFamily="34" charset="0"/>
              <a:buChar char="•"/>
            </a:pPr>
            <a:r>
              <a:rPr lang="en-US" sz="2000" b="0" dirty="0" smtClean="0">
                <a:solidFill>
                  <a:schemeClr val="tx1"/>
                </a:solidFill>
              </a:rPr>
              <a:t>The decoder reconstructs the input data from this lower-dimensional representation.</a:t>
            </a:r>
          </a:p>
          <a:p>
            <a:pPr>
              <a:buFont typeface="Arial" pitchFamily="34" charset="0"/>
              <a:buChar char="•"/>
            </a:pPr>
            <a:r>
              <a:rPr lang="en-US" sz="2000" b="0" dirty="0" err="1" smtClean="0">
                <a:solidFill>
                  <a:schemeClr val="tx1"/>
                </a:solidFill>
              </a:rPr>
              <a:t>Autoencoders</a:t>
            </a:r>
            <a:r>
              <a:rPr lang="en-US" sz="2000" b="0" dirty="0" smtClean="0">
                <a:solidFill>
                  <a:schemeClr val="tx1"/>
                </a:solidFill>
              </a:rPr>
              <a:t> are commonly used for tasks such as dimensionality reduction, data compression, </a:t>
            </a:r>
            <a:r>
              <a:rPr lang="en-US" sz="2000" b="0" dirty="0" err="1" smtClean="0">
                <a:solidFill>
                  <a:schemeClr val="tx1"/>
                </a:solidFill>
              </a:rPr>
              <a:t>denoising</a:t>
            </a:r>
            <a:r>
              <a:rPr lang="en-US" sz="2000" b="0" dirty="0" smtClean="0">
                <a:solidFill>
                  <a:schemeClr val="tx1"/>
                </a:solidFill>
              </a:rPr>
              <a:t>, and anomaly detection.</a:t>
            </a:r>
          </a:p>
          <a:p>
            <a:pPr>
              <a:buFont typeface="Arial" pitchFamily="34" charset="0"/>
              <a:buChar char="•"/>
            </a:pPr>
            <a:endParaRPr lang="en-US" sz="2000" b="0" dirty="0" smtClean="0">
              <a:solidFill>
                <a:schemeClr val="tx1"/>
              </a:solidFill>
            </a:endParaRPr>
          </a:p>
          <a:p>
            <a:endParaRPr lang="en-US" sz="2000" b="0" dirty="0">
              <a:solidFill>
                <a:schemeClr val="tx1"/>
              </a:solidFill>
            </a:endParaRPr>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18</a:t>
            </a:fld>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Feature Extraction Technique</a:t>
            </a:r>
            <a:endParaRPr lang="en-US" b="1" dirty="0"/>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19</a:t>
            </a:fld>
            <a:endParaRPr lang="en-GB" dirty="0"/>
          </a:p>
        </p:txBody>
      </p:sp>
      <p:pic>
        <p:nvPicPr>
          <p:cNvPr id="2050" name="Picture 2" descr="D:\Research_Project\my_project_spring\image_thesis_2\autoencoder.jpg"/>
          <p:cNvPicPr>
            <a:picLocks noChangeAspect="1" noChangeArrowheads="1"/>
          </p:cNvPicPr>
          <p:nvPr/>
        </p:nvPicPr>
        <p:blipFill>
          <a:blip r:embed="rId2" cstate="print"/>
          <a:srcRect/>
          <a:stretch>
            <a:fillRect/>
          </a:stretch>
        </p:blipFill>
        <p:spPr bwMode="auto">
          <a:xfrm>
            <a:off x="1115591" y="2069902"/>
            <a:ext cx="6552728" cy="4392488"/>
          </a:xfrm>
          <a:prstGeom prst="rect">
            <a:avLst/>
          </a:prstGeom>
          <a:noFill/>
        </p:spPr>
      </p:pic>
      <p:sp>
        <p:nvSpPr>
          <p:cNvPr id="7" name="TextBox 6"/>
          <p:cNvSpPr txBox="1"/>
          <p:nvPr/>
        </p:nvSpPr>
        <p:spPr>
          <a:xfrm>
            <a:off x="1115591" y="6534399"/>
            <a:ext cx="7920880" cy="830997"/>
          </a:xfrm>
          <a:prstGeom prst="rect">
            <a:avLst/>
          </a:prstGeom>
          <a:noFill/>
        </p:spPr>
        <p:txBody>
          <a:bodyPr wrap="square" rtlCol="0">
            <a:spAutoFit/>
          </a:bodyPr>
          <a:lstStyle/>
          <a:p>
            <a:r>
              <a:rPr lang="en-US" dirty="0" smtClean="0"/>
              <a:t>Figure 6: Model Layers of </a:t>
            </a:r>
            <a:r>
              <a:rPr lang="en-US" dirty="0" err="1" smtClean="0"/>
              <a:t>Autoencoder</a:t>
            </a:r>
            <a:r>
              <a:rPr lang="en-US" dirty="0" smtClean="0"/>
              <a:t> used in Proposed Feature Extraction Method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11-05-2023</a:t>
            </a:r>
            <a:endParaRPr lang="en-GB" dirty="0"/>
          </a:p>
        </p:txBody>
      </p:sp>
      <p:sp>
        <p:nvSpPr>
          <p:cNvPr id="3" name="Slide Number Placeholder 2"/>
          <p:cNvSpPr>
            <a:spLocks noGrp="1"/>
          </p:cNvSpPr>
          <p:nvPr>
            <p:ph type="sldNum" sz="quarter" idx="11"/>
          </p:nvPr>
        </p:nvSpPr>
        <p:spPr/>
        <p:txBody>
          <a:bodyPr/>
          <a:lstStyle/>
          <a:p>
            <a:fld id="{FC3BD9AF-83C3-481C-893B-3D2D81E9E46B}" type="slidenum">
              <a:rPr lang="en-GB" smtClean="0"/>
              <a:pPr/>
              <a:t>2</a:t>
            </a:fld>
            <a:endParaRPr lang="en-GB" sz="1600" dirty="0">
              <a:solidFill>
                <a:schemeClr val="tx1"/>
              </a:solidFill>
            </a:endParaRPr>
          </a:p>
        </p:txBody>
      </p:sp>
      <p:sp>
        <p:nvSpPr>
          <p:cNvPr id="4" name="TextBox 3"/>
          <p:cNvSpPr txBox="1"/>
          <p:nvPr/>
        </p:nvSpPr>
        <p:spPr>
          <a:xfrm>
            <a:off x="467519" y="845766"/>
            <a:ext cx="5904656" cy="630942"/>
          </a:xfrm>
          <a:prstGeom prst="rect">
            <a:avLst/>
          </a:prstGeom>
          <a:noFill/>
        </p:spPr>
        <p:txBody>
          <a:bodyPr wrap="square" rtlCol="0">
            <a:spAutoFit/>
          </a:bodyPr>
          <a:lstStyle/>
          <a:p>
            <a:r>
              <a:rPr lang="en-US" sz="3500" b="1" dirty="0" smtClean="0">
                <a:solidFill>
                  <a:srgbClr val="FF6600"/>
                </a:solidFill>
              </a:rPr>
              <a:t>Research Contribution</a:t>
            </a:r>
            <a:endParaRPr lang="en-US" sz="3500" b="1" dirty="0">
              <a:solidFill>
                <a:srgbClr val="FF6600"/>
              </a:solidFill>
            </a:endParaRPr>
          </a:p>
        </p:txBody>
      </p:sp>
      <p:sp>
        <p:nvSpPr>
          <p:cNvPr id="5" name="TextBox 4"/>
          <p:cNvSpPr txBox="1"/>
          <p:nvPr/>
        </p:nvSpPr>
        <p:spPr>
          <a:xfrm>
            <a:off x="539527" y="2285926"/>
            <a:ext cx="8928992" cy="2677656"/>
          </a:xfrm>
          <a:prstGeom prst="rect">
            <a:avLst/>
          </a:prstGeom>
          <a:noFill/>
        </p:spPr>
        <p:txBody>
          <a:bodyPr wrap="square" rtlCol="0">
            <a:spAutoFit/>
          </a:bodyPr>
          <a:lstStyle/>
          <a:p>
            <a:pPr>
              <a:buFont typeface="Arial" pitchFamily="34" charset="0"/>
              <a:buChar char="•"/>
            </a:pPr>
            <a:r>
              <a:rPr lang="en-US" dirty="0" smtClean="0"/>
              <a:t> Proposed a modified architecture of YOLOv5 model which enhances better performances in terms of precision and speed when detecting objects in diverse environmental conditions like low light, occluded, partial, distance/ tiny objects etc.</a:t>
            </a:r>
          </a:p>
          <a:p>
            <a:endParaRPr lang="en-US" dirty="0" smtClean="0"/>
          </a:p>
          <a:p>
            <a:pPr>
              <a:buFont typeface="Arial" pitchFamily="34" charset="0"/>
              <a:buChar char="•"/>
            </a:pPr>
            <a:r>
              <a:rPr lang="en-US" smtClean="0"/>
              <a:t> Proposed </a:t>
            </a:r>
            <a:r>
              <a:rPr lang="en-US" dirty="0" smtClean="0"/>
              <a:t>an efficient feature extraction method which enables a satisfying increase in accuracy of object detection.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Feature Extraction Technique</a:t>
            </a:r>
            <a:endParaRPr lang="en-US" b="1" dirty="0"/>
          </a:p>
        </p:txBody>
      </p:sp>
      <p:sp>
        <p:nvSpPr>
          <p:cNvPr id="3" name="Content Placeholder 2"/>
          <p:cNvSpPr>
            <a:spLocks noGrp="1"/>
          </p:cNvSpPr>
          <p:nvPr>
            <p:ph idx="1"/>
          </p:nvPr>
        </p:nvSpPr>
        <p:spPr/>
        <p:txBody>
          <a:bodyPr/>
          <a:lstStyle/>
          <a:p>
            <a:pPr>
              <a:buFont typeface="Arial" pitchFamily="34" charset="0"/>
              <a:buChar char="•"/>
            </a:pPr>
            <a:r>
              <a:rPr lang="en-US" dirty="0" smtClean="0">
                <a:solidFill>
                  <a:schemeClr val="tx1"/>
                </a:solidFill>
              </a:rPr>
              <a:t>  Canny Edge Extraction</a:t>
            </a:r>
          </a:p>
          <a:p>
            <a:pPr>
              <a:buFont typeface="Arial" pitchFamily="34" charset="0"/>
              <a:buChar char="•"/>
            </a:pPr>
            <a:r>
              <a:rPr lang="en-US" dirty="0" smtClean="0">
                <a:solidFill>
                  <a:schemeClr val="tx1"/>
                </a:solidFill>
              </a:rPr>
              <a:t> </a:t>
            </a:r>
            <a:r>
              <a:rPr lang="en-US" sz="2000" b="0" dirty="0" smtClean="0">
                <a:solidFill>
                  <a:schemeClr val="tx1"/>
                </a:solidFill>
              </a:rPr>
              <a:t>This extraction method enables detection of edge. Edge detection is a technique that takes grey discontinuous points into account while identifying and segmenting pictures. </a:t>
            </a:r>
          </a:p>
          <a:p>
            <a:pPr>
              <a:buFont typeface="Arial" pitchFamily="34" charset="0"/>
              <a:buChar char="•"/>
            </a:pPr>
            <a:r>
              <a:rPr lang="en-US" sz="2000" b="0" dirty="0" smtClean="0">
                <a:solidFill>
                  <a:schemeClr val="tx1"/>
                </a:solidFill>
              </a:rPr>
              <a:t>In order to extract features for this suggested technique, we applied clever edge detection.</a:t>
            </a:r>
          </a:p>
          <a:p>
            <a:pPr>
              <a:buFont typeface="Arial" pitchFamily="34" charset="0"/>
              <a:buChar char="•"/>
            </a:pPr>
            <a:r>
              <a:rPr lang="en-US" dirty="0" smtClean="0">
                <a:solidFill>
                  <a:schemeClr val="tx1"/>
                </a:solidFill>
              </a:rPr>
              <a:t>SIFT (Scale Invariant Feature Transform) Method:</a:t>
            </a:r>
          </a:p>
          <a:p>
            <a:pPr>
              <a:buFont typeface="Arial" pitchFamily="34" charset="0"/>
              <a:buChar char="•"/>
            </a:pPr>
            <a:r>
              <a:rPr lang="en-US" sz="2000" b="0" dirty="0" smtClean="0">
                <a:solidFill>
                  <a:schemeClr val="tx1"/>
                </a:solidFill>
              </a:rPr>
              <a:t> Scale-space </a:t>
            </a:r>
            <a:r>
              <a:rPr lang="en-US" sz="2000" b="0" dirty="0" err="1" smtClean="0">
                <a:solidFill>
                  <a:schemeClr val="tx1"/>
                </a:solidFill>
              </a:rPr>
              <a:t>extrema</a:t>
            </a:r>
            <a:r>
              <a:rPr lang="en-US" sz="2000" b="0" dirty="0" smtClean="0">
                <a:solidFill>
                  <a:schemeClr val="tx1"/>
                </a:solidFill>
              </a:rPr>
              <a:t> detection </a:t>
            </a:r>
          </a:p>
          <a:p>
            <a:pPr>
              <a:buFont typeface="Arial" pitchFamily="34" charset="0"/>
              <a:buChar char="•"/>
            </a:pPr>
            <a:r>
              <a:rPr lang="en-US" sz="2000" b="0" dirty="0" smtClean="0">
                <a:solidFill>
                  <a:schemeClr val="tx1"/>
                </a:solidFill>
              </a:rPr>
              <a:t> </a:t>
            </a:r>
            <a:r>
              <a:rPr lang="en-US" sz="2000" b="0" dirty="0" err="1" smtClean="0">
                <a:solidFill>
                  <a:schemeClr val="tx1"/>
                </a:solidFill>
              </a:rPr>
              <a:t>Keypoint</a:t>
            </a:r>
            <a:r>
              <a:rPr lang="en-US" sz="2000" b="0" dirty="0" smtClean="0">
                <a:solidFill>
                  <a:schemeClr val="tx1"/>
                </a:solidFill>
              </a:rPr>
              <a:t> localization</a:t>
            </a:r>
          </a:p>
          <a:p>
            <a:pPr>
              <a:buFont typeface="Arial" pitchFamily="34" charset="0"/>
              <a:buChar char="•"/>
            </a:pPr>
            <a:r>
              <a:rPr lang="en-US" sz="2000" b="0" dirty="0" smtClean="0">
                <a:solidFill>
                  <a:schemeClr val="tx1"/>
                </a:solidFill>
              </a:rPr>
              <a:t> Orientation assignment</a:t>
            </a:r>
          </a:p>
          <a:p>
            <a:pPr>
              <a:buFont typeface="Arial" pitchFamily="34" charset="0"/>
              <a:buChar char="•"/>
            </a:pPr>
            <a:r>
              <a:rPr lang="en-US" sz="2000" b="0" dirty="0" smtClean="0">
                <a:solidFill>
                  <a:schemeClr val="tx1"/>
                </a:solidFill>
              </a:rPr>
              <a:t> Descriptor generation</a:t>
            </a:r>
            <a:endParaRPr lang="en-US" sz="2000" b="0" dirty="0">
              <a:solidFill>
                <a:schemeClr val="tx1"/>
              </a:solidFill>
            </a:endParaRPr>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20</a:t>
            </a:fld>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Feature Extraction Technique</a:t>
            </a:r>
            <a:endParaRPr lang="en-US" b="1" dirty="0"/>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21</a:t>
            </a:fld>
            <a:endParaRPr lang="en-GB" dirty="0"/>
          </a:p>
        </p:txBody>
      </p:sp>
      <p:pic>
        <p:nvPicPr>
          <p:cNvPr id="3077" name="Picture 5"/>
          <p:cNvPicPr>
            <a:picLocks noChangeAspect="1" noChangeArrowheads="1"/>
          </p:cNvPicPr>
          <p:nvPr/>
        </p:nvPicPr>
        <p:blipFill>
          <a:blip r:embed="rId2" cstate="print"/>
          <a:srcRect/>
          <a:stretch>
            <a:fillRect/>
          </a:stretch>
        </p:blipFill>
        <p:spPr bwMode="auto">
          <a:xfrm>
            <a:off x="899567" y="2501950"/>
            <a:ext cx="3707531" cy="3096344"/>
          </a:xfrm>
          <a:prstGeom prst="rect">
            <a:avLst/>
          </a:prstGeom>
          <a:noFill/>
          <a:ln w="9525">
            <a:noFill/>
            <a:miter lim="800000"/>
            <a:headEnd/>
            <a:tailEnd/>
          </a:ln>
        </p:spPr>
      </p:pic>
      <p:pic>
        <p:nvPicPr>
          <p:cNvPr id="3078" name="Picture 6" descr="D:\Research_Project\my_project_spring\image_thesis_2\bottle_36_sift.jpg"/>
          <p:cNvPicPr>
            <a:picLocks noChangeAspect="1" noChangeArrowheads="1"/>
          </p:cNvPicPr>
          <p:nvPr/>
        </p:nvPicPr>
        <p:blipFill>
          <a:blip r:embed="rId3" cstate="print"/>
          <a:srcRect/>
          <a:stretch>
            <a:fillRect/>
          </a:stretch>
        </p:blipFill>
        <p:spPr bwMode="auto">
          <a:xfrm>
            <a:off x="4932015" y="2429942"/>
            <a:ext cx="3779539" cy="3168352"/>
          </a:xfrm>
          <a:prstGeom prst="rect">
            <a:avLst/>
          </a:prstGeom>
          <a:noFill/>
        </p:spPr>
      </p:pic>
      <p:sp>
        <p:nvSpPr>
          <p:cNvPr id="11" name="TextBox 10"/>
          <p:cNvSpPr txBox="1"/>
          <p:nvPr/>
        </p:nvSpPr>
        <p:spPr>
          <a:xfrm>
            <a:off x="827559" y="6030342"/>
            <a:ext cx="8352928" cy="461665"/>
          </a:xfrm>
          <a:prstGeom prst="rect">
            <a:avLst/>
          </a:prstGeom>
          <a:noFill/>
        </p:spPr>
        <p:txBody>
          <a:bodyPr wrap="square" rtlCol="0">
            <a:spAutoFit/>
          </a:bodyPr>
          <a:lstStyle/>
          <a:p>
            <a:r>
              <a:rPr lang="en-US" dirty="0" smtClean="0"/>
              <a:t>Figure 7: Before and After Proposed Feature Extraction Technique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Model</a:t>
            </a:r>
            <a:endParaRPr lang="en-US" b="1" dirty="0"/>
          </a:p>
        </p:txBody>
      </p:sp>
      <p:sp>
        <p:nvSpPr>
          <p:cNvPr id="3" name="Content Placeholder 2"/>
          <p:cNvSpPr>
            <a:spLocks noGrp="1"/>
          </p:cNvSpPr>
          <p:nvPr>
            <p:ph idx="1"/>
          </p:nvPr>
        </p:nvSpPr>
        <p:spPr>
          <a:xfrm>
            <a:off x="611188" y="1997895"/>
            <a:ext cx="8628062" cy="5112568"/>
          </a:xfrm>
        </p:spPr>
        <p:txBody>
          <a:bodyPr/>
          <a:lstStyle/>
          <a:p>
            <a:pPr>
              <a:buFont typeface="Arial" pitchFamily="34" charset="0"/>
              <a:buChar char="•"/>
            </a:pPr>
            <a:r>
              <a:rPr lang="en-US" sz="2000" dirty="0" smtClean="0">
                <a:solidFill>
                  <a:schemeClr val="tx1"/>
                </a:solidFill>
              </a:rPr>
              <a:t>  </a:t>
            </a:r>
            <a:r>
              <a:rPr lang="en-US" sz="2000" b="0" dirty="0" smtClean="0">
                <a:solidFill>
                  <a:schemeClr val="tx1"/>
                </a:solidFill>
              </a:rPr>
              <a:t>In this study we have proposed a modified YOLOV5 model having changes in architectural design as well as fine tuning of </a:t>
            </a:r>
            <a:r>
              <a:rPr lang="en-US" sz="2000" b="0" dirty="0" err="1" smtClean="0">
                <a:solidFill>
                  <a:schemeClr val="tx1"/>
                </a:solidFill>
              </a:rPr>
              <a:t>hyperparameters</a:t>
            </a:r>
            <a:r>
              <a:rPr lang="en-US" sz="2000" b="0" dirty="0" smtClean="0">
                <a:solidFill>
                  <a:schemeClr val="tx1"/>
                </a:solidFill>
              </a:rPr>
              <a:t> to increase the performance and accuracy while detecting small and low light images. </a:t>
            </a:r>
          </a:p>
          <a:p>
            <a:endParaRPr lang="en-US" sz="2000" dirty="0" smtClean="0">
              <a:solidFill>
                <a:schemeClr val="tx1"/>
              </a:solidFill>
            </a:endParaRPr>
          </a:p>
          <a:p>
            <a:pPr>
              <a:buFont typeface="Arial" pitchFamily="34" charset="0"/>
              <a:buChar char="•"/>
            </a:pPr>
            <a:r>
              <a:rPr lang="en-US" sz="2000" dirty="0" smtClean="0">
                <a:solidFill>
                  <a:schemeClr val="tx1"/>
                </a:solidFill>
              </a:rPr>
              <a:t>  </a:t>
            </a:r>
            <a:r>
              <a:rPr lang="en-US" sz="2000" b="0" dirty="0" smtClean="0">
                <a:solidFill>
                  <a:schemeClr val="tx1"/>
                </a:solidFill>
              </a:rPr>
              <a:t>Also we proposed SSD </a:t>
            </a:r>
            <a:r>
              <a:rPr lang="en-US" sz="2000" b="0" dirty="0" err="1" smtClean="0">
                <a:solidFill>
                  <a:schemeClr val="tx1"/>
                </a:solidFill>
              </a:rPr>
              <a:t>MobileNet</a:t>
            </a:r>
            <a:r>
              <a:rPr lang="en-US" sz="2000" b="0" dirty="0" smtClean="0">
                <a:solidFill>
                  <a:schemeClr val="tx1"/>
                </a:solidFill>
              </a:rPr>
              <a:t> v2 model for object detection task with fine tuning of </a:t>
            </a:r>
            <a:r>
              <a:rPr lang="en-US" sz="2000" b="0" dirty="0" err="1" smtClean="0">
                <a:solidFill>
                  <a:schemeClr val="tx1"/>
                </a:solidFill>
              </a:rPr>
              <a:t>hyperparameters</a:t>
            </a:r>
            <a:r>
              <a:rPr lang="en-US" sz="2000" b="0" dirty="0" smtClean="0">
                <a:solidFill>
                  <a:schemeClr val="tx1"/>
                </a:solidFill>
              </a:rPr>
              <a:t>. We compared the performances of both models in terms of accuracy and inference speed.</a:t>
            </a:r>
          </a:p>
          <a:p>
            <a:endParaRPr lang="en-US" sz="2000" dirty="0" smtClean="0">
              <a:solidFill>
                <a:schemeClr val="tx1"/>
              </a:solidFill>
            </a:endParaRPr>
          </a:p>
          <a:p>
            <a:pPr>
              <a:buFont typeface="Arial" pitchFamily="34" charset="0"/>
              <a:buChar char="•"/>
            </a:pPr>
            <a:r>
              <a:rPr lang="en-US" sz="2000" dirty="0" smtClean="0">
                <a:solidFill>
                  <a:schemeClr val="tx1"/>
                </a:solidFill>
              </a:rPr>
              <a:t>  </a:t>
            </a:r>
            <a:r>
              <a:rPr lang="en-US" sz="2000" b="0" dirty="0" smtClean="0">
                <a:solidFill>
                  <a:schemeClr val="tx1"/>
                </a:solidFill>
              </a:rPr>
              <a:t>The models in YOLOv5 also show to be substantially smaller, quicker to train, and more adaptable for usage in a practical application. Speed and accuracy have both improved over the quick R-CNN.</a:t>
            </a:r>
          </a:p>
          <a:p>
            <a:pPr>
              <a:buFont typeface="Arial" pitchFamily="34" charset="0"/>
              <a:buChar char="•"/>
            </a:pPr>
            <a:endParaRPr lang="en-US" sz="2000" dirty="0"/>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22</a:t>
            </a:fld>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Model</a:t>
            </a:r>
            <a:endParaRPr lang="en-US" b="1" dirty="0"/>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23</a:t>
            </a:fld>
            <a:endParaRPr lang="en-GB" dirty="0"/>
          </a:p>
        </p:txBody>
      </p:sp>
      <p:pic>
        <p:nvPicPr>
          <p:cNvPr id="4098" name="Picture 2" descr="D:\Research_Project\my_project_spring\image_thesis_2\default_architecture.jpg"/>
          <p:cNvPicPr>
            <a:picLocks noChangeAspect="1" noChangeArrowheads="1"/>
          </p:cNvPicPr>
          <p:nvPr/>
        </p:nvPicPr>
        <p:blipFill>
          <a:blip r:embed="rId2" cstate="print"/>
          <a:srcRect/>
          <a:stretch>
            <a:fillRect/>
          </a:stretch>
        </p:blipFill>
        <p:spPr bwMode="auto">
          <a:xfrm>
            <a:off x="827559" y="1997894"/>
            <a:ext cx="7704856" cy="4248472"/>
          </a:xfrm>
          <a:prstGeom prst="rect">
            <a:avLst/>
          </a:prstGeom>
          <a:noFill/>
        </p:spPr>
      </p:pic>
      <p:sp>
        <p:nvSpPr>
          <p:cNvPr id="7" name="TextBox 6"/>
          <p:cNvSpPr txBox="1"/>
          <p:nvPr/>
        </p:nvSpPr>
        <p:spPr>
          <a:xfrm>
            <a:off x="971575" y="6534398"/>
            <a:ext cx="7488832" cy="461665"/>
          </a:xfrm>
          <a:prstGeom prst="rect">
            <a:avLst/>
          </a:prstGeom>
          <a:noFill/>
        </p:spPr>
        <p:txBody>
          <a:bodyPr wrap="square" rtlCol="0">
            <a:spAutoFit/>
          </a:bodyPr>
          <a:lstStyle/>
          <a:p>
            <a:r>
              <a:rPr lang="en-US" dirty="0" smtClean="0"/>
              <a:t>Figure 8: Architecture of Conventional YOLOv5 Model</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Modified YOLOv5 Model</a:t>
            </a:r>
            <a:endParaRPr lang="en-US" b="1" dirty="0"/>
          </a:p>
        </p:txBody>
      </p:sp>
      <p:sp>
        <p:nvSpPr>
          <p:cNvPr id="3" name="Content Placeholder 2"/>
          <p:cNvSpPr>
            <a:spLocks noGrp="1"/>
          </p:cNvSpPr>
          <p:nvPr>
            <p:ph idx="1"/>
          </p:nvPr>
        </p:nvSpPr>
        <p:spPr>
          <a:xfrm>
            <a:off x="611188" y="2193925"/>
            <a:ext cx="8628062" cy="4196457"/>
          </a:xfrm>
        </p:spPr>
        <p:txBody>
          <a:bodyPr/>
          <a:lstStyle/>
          <a:p>
            <a:r>
              <a:rPr lang="en-US" dirty="0" smtClean="0">
                <a:solidFill>
                  <a:schemeClr val="tx1"/>
                </a:solidFill>
              </a:rPr>
              <a:t>Backbone: </a:t>
            </a:r>
          </a:p>
          <a:p>
            <a:pPr>
              <a:buFont typeface="Arial" pitchFamily="34" charset="0"/>
              <a:buChar char="•"/>
            </a:pPr>
            <a:r>
              <a:rPr lang="en-US" sz="2200" b="0" dirty="0" smtClean="0">
                <a:solidFill>
                  <a:schemeClr val="tx1"/>
                </a:solidFill>
              </a:rPr>
              <a:t>  This phase is essential for any object detector since it contains the primary framework for both abstracting and extracting contextual data from the input picture.</a:t>
            </a:r>
          </a:p>
          <a:p>
            <a:pPr>
              <a:buFont typeface="Arial" pitchFamily="34" charset="0"/>
              <a:buChar char="•"/>
            </a:pPr>
            <a:r>
              <a:rPr lang="en-US" sz="2200" b="0" dirty="0" smtClean="0">
                <a:solidFill>
                  <a:schemeClr val="tx1"/>
                </a:solidFill>
              </a:rPr>
              <a:t> Additionally, to concentrate on recognizing certain feature maps, the neck and head's layer connections may be manually changed.</a:t>
            </a:r>
          </a:p>
          <a:p>
            <a:pPr>
              <a:buFont typeface="Arial" pitchFamily="34" charset="0"/>
              <a:buChar char="•"/>
            </a:pPr>
            <a:r>
              <a:rPr lang="en-US" sz="2200" b="0" dirty="0" smtClean="0">
                <a:solidFill>
                  <a:schemeClr val="tx1"/>
                </a:solidFill>
              </a:rPr>
              <a:t> We have added an extra C3 module in the backbone which includes CBS (Conv2D, BN, SILU (Sigmoid + </a:t>
            </a:r>
            <a:r>
              <a:rPr lang="en-US" sz="2200" b="0" dirty="0" err="1" smtClean="0">
                <a:solidFill>
                  <a:schemeClr val="tx1"/>
                </a:solidFill>
              </a:rPr>
              <a:t>ReLU</a:t>
            </a:r>
            <a:r>
              <a:rPr lang="en-US" sz="2200" b="0" dirty="0" smtClean="0">
                <a:solidFill>
                  <a:schemeClr val="tx1"/>
                </a:solidFill>
              </a:rPr>
              <a:t>), 1 </a:t>
            </a:r>
            <a:r>
              <a:rPr lang="en-US" sz="2200" b="0" dirty="0" err="1" smtClean="0">
                <a:solidFill>
                  <a:schemeClr val="tx1"/>
                </a:solidFill>
              </a:rPr>
              <a:t>BottleNeck</a:t>
            </a:r>
            <a:r>
              <a:rPr lang="en-US" sz="2200" b="0" dirty="0" smtClean="0">
                <a:solidFill>
                  <a:schemeClr val="tx1"/>
                </a:solidFill>
              </a:rPr>
              <a:t> with </a:t>
            </a:r>
            <a:r>
              <a:rPr lang="en-US" sz="2200" b="0" dirty="0" err="1" smtClean="0">
                <a:solidFill>
                  <a:schemeClr val="tx1"/>
                </a:solidFill>
              </a:rPr>
              <a:t>Concat</a:t>
            </a:r>
            <a:r>
              <a:rPr lang="en-US" sz="2200" b="0" dirty="0" smtClean="0">
                <a:solidFill>
                  <a:schemeClr val="tx1"/>
                </a:solidFill>
              </a:rPr>
              <a:t>.</a:t>
            </a:r>
          </a:p>
          <a:p>
            <a:pPr>
              <a:buFont typeface="Arial" pitchFamily="34" charset="0"/>
              <a:buChar char="•"/>
            </a:pPr>
            <a:r>
              <a:rPr lang="en-US" sz="2200" b="0" dirty="0" smtClean="0">
                <a:solidFill>
                  <a:schemeClr val="tx1"/>
                </a:solidFill>
              </a:rPr>
              <a:t> Here Leaky </a:t>
            </a:r>
            <a:r>
              <a:rPr lang="en-US" sz="2200" b="0" dirty="0" err="1" smtClean="0">
                <a:solidFill>
                  <a:schemeClr val="tx1"/>
                </a:solidFill>
              </a:rPr>
              <a:t>ReLU</a:t>
            </a:r>
            <a:r>
              <a:rPr lang="en-US" sz="2200" b="0" dirty="0" smtClean="0">
                <a:solidFill>
                  <a:schemeClr val="tx1"/>
                </a:solidFill>
              </a:rPr>
              <a:t> is replaced with SILU(Sigmoid + </a:t>
            </a:r>
            <a:r>
              <a:rPr lang="en-US" sz="2200" b="0" dirty="0" err="1" smtClean="0">
                <a:solidFill>
                  <a:schemeClr val="tx1"/>
                </a:solidFill>
              </a:rPr>
              <a:t>ReLU</a:t>
            </a:r>
            <a:r>
              <a:rPr lang="en-US" sz="2200" b="0" dirty="0" smtClean="0">
                <a:solidFill>
                  <a:schemeClr val="tx1"/>
                </a:solidFill>
              </a:rPr>
              <a:t>) which learns faster and better than </a:t>
            </a:r>
            <a:r>
              <a:rPr lang="en-US" sz="2200" b="0" dirty="0" err="1" smtClean="0">
                <a:solidFill>
                  <a:schemeClr val="tx1"/>
                </a:solidFill>
              </a:rPr>
              <a:t>ReLU</a:t>
            </a:r>
            <a:r>
              <a:rPr lang="en-US" sz="2200" b="0" dirty="0" smtClean="0">
                <a:solidFill>
                  <a:schemeClr val="tx1"/>
                </a:solidFill>
              </a:rPr>
              <a:t> due to its non linearity in nature.</a:t>
            </a:r>
          </a:p>
          <a:p>
            <a:endParaRPr lang="en-US" sz="2200" dirty="0" smtClean="0"/>
          </a:p>
          <a:p>
            <a:pPr>
              <a:buFont typeface="Arial" pitchFamily="34" charset="0"/>
              <a:buChar char="•"/>
            </a:pPr>
            <a:endParaRPr lang="en-US" sz="2200" dirty="0" smtClean="0"/>
          </a:p>
          <a:p>
            <a:pPr lvl="1">
              <a:buFont typeface="Arial" pitchFamily="34" charset="0"/>
              <a:buChar char="•"/>
            </a:pPr>
            <a:endParaRPr lang="en-US" dirty="0" smtClean="0"/>
          </a:p>
          <a:p>
            <a:pPr>
              <a:buFont typeface="Arial" pitchFamily="34" charset="0"/>
              <a:buChar char="•"/>
            </a:pPr>
            <a:endParaRPr lang="en-US" dirty="0"/>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24</a:t>
            </a:fld>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Modified YOLOv5 Model</a:t>
            </a:r>
            <a:endParaRPr lang="en-US" b="1" dirty="0"/>
          </a:p>
        </p:txBody>
      </p:sp>
      <p:sp>
        <p:nvSpPr>
          <p:cNvPr id="3" name="Content Placeholder 2"/>
          <p:cNvSpPr>
            <a:spLocks noGrp="1"/>
          </p:cNvSpPr>
          <p:nvPr>
            <p:ph idx="1"/>
          </p:nvPr>
        </p:nvSpPr>
        <p:spPr>
          <a:xfrm>
            <a:off x="611187" y="2193925"/>
            <a:ext cx="9145364" cy="4740275"/>
          </a:xfrm>
        </p:spPr>
        <p:txBody>
          <a:bodyPr/>
          <a:lstStyle/>
          <a:p>
            <a:pPr>
              <a:buFont typeface="Arial" pitchFamily="34" charset="0"/>
              <a:buChar char="•"/>
            </a:pPr>
            <a:r>
              <a:rPr lang="en-US" b="0" dirty="0" smtClean="0">
                <a:solidFill>
                  <a:schemeClr val="tx1"/>
                </a:solidFill>
              </a:rPr>
              <a:t>  </a:t>
            </a:r>
            <a:r>
              <a:rPr lang="en-US" sz="2200" b="0" dirty="0" smtClean="0">
                <a:solidFill>
                  <a:schemeClr val="tx1"/>
                </a:solidFill>
              </a:rPr>
              <a:t>Adding an extra layer with suitable dimensions and connecting to Neck layer in exclusive manner by replacing with lower resolution </a:t>
            </a:r>
            <a:r>
              <a:rPr lang="en-US" sz="2200" b="0" dirty="0" err="1" smtClean="0">
                <a:solidFill>
                  <a:schemeClr val="tx1"/>
                </a:solidFill>
              </a:rPr>
              <a:t>featue</a:t>
            </a:r>
            <a:r>
              <a:rPr lang="en-US" sz="2200" b="0" dirty="0" smtClean="0">
                <a:solidFill>
                  <a:schemeClr val="tx1"/>
                </a:solidFill>
              </a:rPr>
              <a:t> maps help to improve accuracy without compromising the inference speed.</a:t>
            </a:r>
          </a:p>
          <a:p>
            <a:endParaRPr lang="en-US" sz="2200" b="0" dirty="0" smtClean="0">
              <a:solidFill>
                <a:schemeClr val="tx1"/>
              </a:solidFill>
            </a:endParaRPr>
          </a:p>
          <a:p>
            <a:pPr>
              <a:buFont typeface="Arial" pitchFamily="34" charset="0"/>
              <a:buChar char="•"/>
            </a:pPr>
            <a:r>
              <a:rPr lang="en-US" sz="2200" b="0" dirty="0" smtClean="0">
                <a:solidFill>
                  <a:schemeClr val="tx1"/>
                </a:solidFill>
              </a:rPr>
              <a:t>SPP (Spatial Pyramidal Pooling ) is replaced with SPPF (Spatial Pyramidal Pooling Fast ) which reduces the number of FLOPS ( Floating Point Operations per Seconds) and improves speed of the model significantly. </a:t>
            </a:r>
          </a:p>
          <a:p>
            <a:r>
              <a:rPr lang="en-US" dirty="0" smtClean="0">
                <a:solidFill>
                  <a:schemeClr val="tx1"/>
                </a:solidFill>
              </a:rPr>
              <a:t> Neck:</a:t>
            </a:r>
          </a:p>
          <a:p>
            <a:pPr>
              <a:buFont typeface="Arial" pitchFamily="34" charset="0"/>
              <a:buChar char="•"/>
            </a:pPr>
            <a:r>
              <a:rPr lang="en-US" sz="2200" dirty="0" smtClean="0">
                <a:solidFill>
                  <a:schemeClr val="tx1"/>
                </a:solidFill>
              </a:rPr>
              <a:t> </a:t>
            </a:r>
            <a:r>
              <a:rPr lang="en-US" sz="2200" b="0" dirty="0" smtClean="0">
                <a:solidFill>
                  <a:schemeClr val="tx1"/>
                </a:solidFill>
              </a:rPr>
              <a:t>It serves to collect as much of the data gathered by the backbone as possible before it is given to the head.</a:t>
            </a:r>
          </a:p>
          <a:p>
            <a:pPr>
              <a:buFont typeface="Arial" pitchFamily="34" charset="0"/>
              <a:buChar char="•"/>
            </a:pPr>
            <a:r>
              <a:rPr lang="en-US" sz="2200" b="0" dirty="0" smtClean="0">
                <a:solidFill>
                  <a:schemeClr val="tx1"/>
                </a:solidFill>
              </a:rPr>
              <a:t> Prevent small-object information from being lost to higher levels of abstraction</a:t>
            </a:r>
          </a:p>
          <a:p>
            <a:endParaRPr lang="en-US" sz="2200" dirty="0" smtClean="0"/>
          </a:p>
          <a:p>
            <a:pPr>
              <a:buFont typeface="Arial" pitchFamily="34" charset="0"/>
              <a:buChar char="•"/>
            </a:pPr>
            <a:endParaRPr lang="en-US" sz="2200" dirty="0" smtClean="0"/>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25</a:t>
            </a:fld>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Modified YOLOv5 Model</a:t>
            </a:r>
            <a:endParaRPr lang="en-US" b="1" dirty="0"/>
          </a:p>
        </p:txBody>
      </p:sp>
      <p:sp>
        <p:nvSpPr>
          <p:cNvPr id="3" name="Content Placeholder 2"/>
          <p:cNvSpPr>
            <a:spLocks noGrp="1"/>
          </p:cNvSpPr>
          <p:nvPr>
            <p:ph idx="1"/>
          </p:nvPr>
        </p:nvSpPr>
        <p:spPr>
          <a:xfrm>
            <a:off x="611187" y="2193925"/>
            <a:ext cx="9001347" cy="2468265"/>
          </a:xfrm>
        </p:spPr>
        <p:txBody>
          <a:bodyPr/>
          <a:lstStyle/>
          <a:p>
            <a:pPr>
              <a:buFont typeface="Arial" pitchFamily="34" charset="0"/>
              <a:buChar char="•"/>
            </a:pPr>
            <a:r>
              <a:rPr lang="en-US" dirty="0" smtClean="0">
                <a:solidFill>
                  <a:schemeClr val="tx1"/>
                </a:solidFill>
              </a:rPr>
              <a:t> </a:t>
            </a:r>
            <a:r>
              <a:rPr lang="en-US" sz="2200" b="0" dirty="0" smtClean="0">
                <a:solidFill>
                  <a:schemeClr val="tx1"/>
                </a:solidFill>
              </a:rPr>
              <a:t>In this research, we propose to replace the existing Pan-Net with a </a:t>
            </a:r>
            <a:r>
              <a:rPr lang="en-US" sz="2200" b="0" dirty="0" err="1" smtClean="0">
                <a:solidFill>
                  <a:schemeClr val="tx1"/>
                </a:solidFill>
              </a:rPr>
              <a:t>biFPN</a:t>
            </a:r>
            <a:r>
              <a:rPr lang="en-US" sz="2200" b="0" dirty="0" smtClean="0">
                <a:solidFill>
                  <a:schemeClr val="tx1"/>
                </a:solidFill>
              </a:rPr>
              <a:t> .</a:t>
            </a:r>
          </a:p>
          <a:p>
            <a:pPr>
              <a:buFont typeface="Arial" pitchFamily="34" charset="0"/>
              <a:buChar char="•"/>
            </a:pPr>
            <a:r>
              <a:rPr lang="en-US" sz="2200" b="0" dirty="0" smtClean="0">
                <a:solidFill>
                  <a:schemeClr val="tx1"/>
                </a:solidFill>
              </a:rPr>
              <a:t>  </a:t>
            </a:r>
            <a:r>
              <a:rPr lang="en-US" sz="2200" b="0" dirty="0" err="1" smtClean="0">
                <a:solidFill>
                  <a:schemeClr val="tx1"/>
                </a:solidFill>
              </a:rPr>
              <a:t>BiFPN</a:t>
            </a:r>
            <a:r>
              <a:rPr lang="en-US" sz="2200" b="0" dirty="0" smtClean="0">
                <a:solidFill>
                  <a:schemeClr val="tx1"/>
                </a:solidFill>
              </a:rPr>
              <a:t> optimizes these cross-scale connections by removing nodes with a single input edge</a:t>
            </a:r>
          </a:p>
          <a:p>
            <a:pPr>
              <a:buFont typeface="Arial" pitchFamily="34" charset="0"/>
              <a:buChar char="•"/>
            </a:pPr>
            <a:r>
              <a:rPr lang="en-US" sz="2200" b="0" dirty="0" smtClean="0">
                <a:solidFill>
                  <a:schemeClr val="tx1"/>
                </a:solidFill>
              </a:rPr>
              <a:t> It adds an extra edge from the original input to output node if they are on the same level treating each bidirectional path as one feature network layer (repeating it several times for more high-level future fusion).</a:t>
            </a:r>
          </a:p>
          <a:p>
            <a:pPr>
              <a:buFont typeface="Arial" pitchFamily="34" charset="0"/>
              <a:buChar char="•"/>
            </a:pPr>
            <a:endParaRPr lang="en-US" sz="2200" b="0" dirty="0" smtClean="0"/>
          </a:p>
          <a:p>
            <a:endParaRPr lang="en-US" dirty="0"/>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26</a:t>
            </a:fld>
            <a:endParaRPr lang="en-GB" dirty="0"/>
          </a:p>
        </p:txBody>
      </p:sp>
      <p:pic>
        <p:nvPicPr>
          <p:cNvPr id="6" name="Picture 2"/>
          <p:cNvPicPr>
            <a:picLocks noChangeAspect="1" noChangeArrowheads="1"/>
          </p:cNvPicPr>
          <p:nvPr/>
        </p:nvPicPr>
        <p:blipFill>
          <a:blip r:embed="rId2" cstate="print"/>
          <a:srcRect/>
          <a:stretch>
            <a:fillRect/>
          </a:stretch>
        </p:blipFill>
        <p:spPr bwMode="auto">
          <a:xfrm>
            <a:off x="1403623" y="4518174"/>
            <a:ext cx="6192688" cy="2304256"/>
          </a:xfrm>
          <a:prstGeom prst="rect">
            <a:avLst/>
          </a:prstGeom>
          <a:noFill/>
          <a:ln w="9525">
            <a:noFill/>
            <a:miter lim="800000"/>
            <a:headEnd/>
            <a:tailEnd/>
          </a:ln>
          <a:effectLst/>
        </p:spPr>
      </p:pic>
      <p:sp>
        <p:nvSpPr>
          <p:cNvPr id="7" name="TextBox 6"/>
          <p:cNvSpPr txBox="1"/>
          <p:nvPr/>
        </p:nvSpPr>
        <p:spPr>
          <a:xfrm>
            <a:off x="1619647" y="6750422"/>
            <a:ext cx="5760640" cy="461665"/>
          </a:xfrm>
          <a:prstGeom prst="rect">
            <a:avLst/>
          </a:prstGeom>
          <a:noFill/>
        </p:spPr>
        <p:txBody>
          <a:bodyPr wrap="square" rtlCol="0">
            <a:spAutoFit/>
          </a:bodyPr>
          <a:lstStyle/>
          <a:p>
            <a:r>
              <a:rPr lang="en-US" dirty="0" smtClean="0"/>
              <a:t>Figure 9 : Network Architecture of BIFPN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Modified YOLOv5 Model</a:t>
            </a:r>
            <a:endParaRPr lang="en-US" b="1" dirty="0"/>
          </a:p>
        </p:txBody>
      </p:sp>
      <p:sp>
        <p:nvSpPr>
          <p:cNvPr id="3" name="Content Placeholder 2"/>
          <p:cNvSpPr>
            <a:spLocks noGrp="1"/>
          </p:cNvSpPr>
          <p:nvPr>
            <p:ph idx="1"/>
          </p:nvPr>
        </p:nvSpPr>
        <p:spPr>
          <a:xfrm>
            <a:off x="611187" y="2193925"/>
            <a:ext cx="9289379" cy="4628505"/>
          </a:xfrm>
        </p:spPr>
        <p:txBody>
          <a:bodyPr/>
          <a:lstStyle/>
          <a:p>
            <a:endParaRPr lang="en-US" sz="2200" b="0" dirty="0" smtClean="0"/>
          </a:p>
          <a:p>
            <a:r>
              <a:rPr lang="en-US" dirty="0" smtClean="0">
                <a:solidFill>
                  <a:schemeClr val="tx1"/>
                </a:solidFill>
              </a:rPr>
              <a:t>Other Modifications:</a:t>
            </a:r>
          </a:p>
          <a:p>
            <a:endParaRPr lang="en-US" dirty="0" smtClean="0">
              <a:solidFill>
                <a:schemeClr val="tx1"/>
              </a:solidFill>
            </a:endParaRPr>
          </a:p>
          <a:p>
            <a:pPr>
              <a:buFont typeface="Arial" pitchFamily="34" charset="0"/>
              <a:buChar char="•"/>
            </a:pPr>
            <a:r>
              <a:rPr lang="en-US" sz="2200" b="0" dirty="0" smtClean="0"/>
              <a:t>  </a:t>
            </a:r>
            <a:r>
              <a:rPr lang="en-US" sz="2200" b="0" dirty="0" smtClean="0">
                <a:solidFill>
                  <a:schemeClr val="tx1"/>
                </a:solidFill>
              </a:rPr>
              <a:t>The amount of parameters will need to be changed to accommodate the new structure since it may impair the network's capacity for learning.</a:t>
            </a:r>
          </a:p>
          <a:p>
            <a:endParaRPr lang="en-US" sz="2200" b="0" dirty="0" smtClean="0">
              <a:solidFill>
                <a:schemeClr val="tx1"/>
              </a:solidFill>
            </a:endParaRPr>
          </a:p>
          <a:p>
            <a:pPr>
              <a:buFont typeface="Arial" pitchFamily="34" charset="0"/>
              <a:buChar char="•"/>
            </a:pPr>
            <a:r>
              <a:rPr lang="en-US" sz="2200" b="0" dirty="0" smtClean="0">
                <a:solidFill>
                  <a:schemeClr val="tx1"/>
                </a:solidFill>
              </a:rPr>
              <a:t>The dimensions of the anchor boxes used in the head, which must be adjusted to the quality of the feature maps being utilized.</a:t>
            </a:r>
          </a:p>
          <a:p>
            <a:endParaRPr lang="en-US" sz="2200" b="0" dirty="0" smtClean="0">
              <a:solidFill>
                <a:schemeClr val="tx1"/>
              </a:solidFill>
            </a:endParaRPr>
          </a:p>
          <a:p>
            <a:pPr>
              <a:buFont typeface="Arial" pitchFamily="34" charset="0"/>
              <a:buChar char="•"/>
            </a:pPr>
            <a:r>
              <a:rPr lang="en-US" sz="2200" b="0" dirty="0" smtClean="0">
                <a:solidFill>
                  <a:schemeClr val="tx1"/>
                </a:solidFill>
              </a:rPr>
              <a:t>  Freezing some layers of the model will allow us to train in less GPU memory and may improve </a:t>
            </a:r>
            <a:r>
              <a:rPr lang="en-US" sz="2200" b="0" dirty="0" err="1" smtClean="0">
                <a:solidFill>
                  <a:schemeClr val="tx1"/>
                </a:solidFill>
              </a:rPr>
              <a:t>mAP</a:t>
            </a:r>
            <a:r>
              <a:rPr lang="en-US" sz="2200" b="0" dirty="0" smtClean="0">
                <a:solidFill>
                  <a:schemeClr val="tx1"/>
                </a:solidFill>
              </a:rPr>
              <a:t> score of the model as well.</a:t>
            </a:r>
          </a:p>
          <a:p>
            <a:endParaRPr lang="en-US" sz="2200" b="0" dirty="0"/>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27</a:t>
            </a:fld>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914401"/>
            <a:ext cx="7237412" cy="867469"/>
          </a:xfrm>
        </p:spPr>
        <p:txBody>
          <a:bodyPr/>
          <a:lstStyle/>
          <a:p>
            <a:r>
              <a:rPr lang="en-US" b="1" dirty="0" smtClean="0"/>
              <a:t>Proposed Modified YOLOv5 Model</a:t>
            </a:r>
            <a:endParaRPr lang="en-US" b="1" dirty="0"/>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28</a:t>
            </a:fld>
            <a:endParaRPr lang="en-GB"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827559" y="1709862"/>
            <a:ext cx="7776864" cy="4968552"/>
          </a:xfrm>
          <a:prstGeom prst="rect">
            <a:avLst/>
          </a:prstGeom>
          <a:noFill/>
          <a:ln w="9525">
            <a:noFill/>
            <a:miter lim="800000"/>
            <a:headEnd/>
            <a:tailEnd/>
          </a:ln>
          <a:effectLst/>
        </p:spPr>
      </p:pic>
      <p:sp>
        <p:nvSpPr>
          <p:cNvPr id="7" name="TextBox 6"/>
          <p:cNvSpPr txBox="1"/>
          <p:nvPr/>
        </p:nvSpPr>
        <p:spPr>
          <a:xfrm>
            <a:off x="827559" y="6750422"/>
            <a:ext cx="7848872" cy="461665"/>
          </a:xfrm>
          <a:prstGeom prst="rect">
            <a:avLst/>
          </a:prstGeom>
          <a:noFill/>
        </p:spPr>
        <p:txBody>
          <a:bodyPr wrap="square" rtlCol="0">
            <a:spAutoFit/>
          </a:bodyPr>
          <a:lstStyle/>
          <a:p>
            <a:r>
              <a:rPr lang="en-US" dirty="0" smtClean="0"/>
              <a:t>Figure 10 : Network Architecture of Modified YOLOv5</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Modified YOLOv5 Model</a:t>
            </a:r>
            <a:endParaRPr lang="en-US" b="1" dirty="0"/>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29</a:t>
            </a:fld>
            <a:endParaRPr lang="en-GB" dirty="0"/>
          </a:p>
        </p:txBody>
      </p:sp>
      <p:pic>
        <p:nvPicPr>
          <p:cNvPr id="6147" name="Picture 3"/>
          <p:cNvPicPr>
            <a:picLocks noGrp="1" noChangeAspect="1" noChangeArrowheads="1"/>
          </p:cNvPicPr>
          <p:nvPr>
            <p:ph idx="1"/>
          </p:nvPr>
        </p:nvPicPr>
        <p:blipFill>
          <a:blip r:embed="rId2" cstate="print"/>
          <a:srcRect/>
          <a:stretch>
            <a:fillRect/>
          </a:stretch>
        </p:blipFill>
        <p:spPr bwMode="auto">
          <a:xfrm>
            <a:off x="5508079" y="2861990"/>
            <a:ext cx="4248472" cy="3024336"/>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cstate="print"/>
          <a:srcRect/>
          <a:stretch>
            <a:fillRect/>
          </a:stretch>
        </p:blipFill>
        <p:spPr bwMode="auto">
          <a:xfrm>
            <a:off x="539527" y="2501950"/>
            <a:ext cx="4608512" cy="3600400"/>
          </a:xfrm>
          <a:prstGeom prst="rect">
            <a:avLst/>
          </a:prstGeom>
          <a:noFill/>
          <a:ln w="9525">
            <a:noFill/>
            <a:miter lim="800000"/>
            <a:headEnd/>
            <a:tailEnd/>
          </a:ln>
          <a:effectLst/>
        </p:spPr>
      </p:pic>
      <p:sp>
        <p:nvSpPr>
          <p:cNvPr id="9" name="TextBox 8"/>
          <p:cNvSpPr txBox="1"/>
          <p:nvPr/>
        </p:nvSpPr>
        <p:spPr>
          <a:xfrm>
            <a:off x="539527" y="6102350"/>
            <a:ext cx="4608512" cy="430887"/>
          </a:xfrm>
          <a:prstGeom prst="rect">
            <a:avLst/>
          </a:prstGeom>
          <a:noFill/>
        </p:spPr>
        <p:txBody>
          <a:bodyPr wrap="square" rtlCol="0">
            <a:spAutoFit/>
          </a:bodyPr>
          <a:lstStyle/>
          <a:p>
            <a:r>
              <a:rPr lang="en-US" sz="2200" dirty="0" smtClean="0"/>
              <a:t>Figure 8: Architecture of C3_x</a:t>
            </a:r>
            <a:endParaRPr lang="en-US" sz="2200" dirty="0"/>
          </a:p>
        </p:txBody>
      </p:sp>
      <p:sp>
        <p:nvSpPr>
          <p:cNvPr id="10" name="TextBox 9"/>
          <p:cNvSpPr txBox="1"/>
          <p:nvPr/>
        </p:nvSpPr>
        <p:spPr>
          <a:xfrm>
            <a:off x="5796111" y="6102350"/>
            <a:ext cx="3816424" cy="430887"/>
          </a:xfrm>
          <a:prstGeom prst="rect">
            <a:avLst/>
          </a:prstGeom>
          <a:noFill/>
        </p:spPr>
        <p:txBody>
          <a:bodyPr wrap="square" rtlCol="0">
            <a:spAutoFit/>
          </a:bodyPr>
          <a:lstStyle/>
          <a:p>
            <a:r>
              <a:rPr lang="en-US" sz="2200" dirty="0" smtClean="0"/>
              <a:t>Figure 9: Architecture of CBS</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Introduction</a:t>
            </a:r>
            <a:endParaRPr lang="en-IN" b="1" dirty="0">
              <a:latin typeface="+mj-lt"/>
            </a:endParaRPr>
          </a:p>
        </p:txBody>
      </p:sp>
      <p:sp>
        <p:nvSpPr>
          <p:cNvPr id="3" name="Date Placeholder 2"/>
          <p:cNvSpPr>
            <a:spLocks noGrp="1"/>
          </p:cNvSpPr>
          <p:nvPr>
            <p:ph type="dt" sz="half" idx="10"/>
          </p:nvPr>
        </p:nvSpPr>
        <p:spPr/>
        <p:txBody>
          <a:bodyPr/>
          <a:lstStyle/>
          <a:p>
            <a:r>
              <a:rPr lang="en-US" dirty="0" smtClean="0"/>
              <a:t>11-05-2023</a:t>
            </a:r>
            <a:endParaRPr lang="en-GB" dirty="0"/>
          </a:p>
        </p:txBody>
      </p:sp>
      <p:sp>
        <p:nvSpPr>
          <p:cNvPr id="4" name="Slide Number Placeholder 3"/>
          <p:cNvSpPr>
            <a:spLocks noGrp="1"/>
          </p:cNvSpPr>
          <p:nvPr>
            <p:ph type="sldNum" sz="quarter" idx="11"/>
          </p:nvPr>
        </p:nvSpPr>
        <p:spPr/>
        <p:txBody>
          <a:bodyPr/>
          <a:lstStyle/>
          <a:p>
            <a:fld id="{E40EF9DD-2A99-456A-A3B2-D133EC7087A0}" type="slidenum">
              <a:rPr lang="en-GB" smtClean="0"/>
              <a:pPr/>
              <a:t>3</a:t>
            </a:fld>
            <a:endParaRPr lang="en-GB" sz="1600">
              <a:solidFill>
                <a:schemeClr val="tx1"/>
              </a:solidFill>
            </a:endParaRPr>
          </a:p>
        </p:txBody>
      </p:sp>
      <p:sp>
        <p:nvSpPr>
          <p:cNvPr id="5" name="TextBox 4"/>
          <p:cNvSpPr txBox="1"/>
          <p:nvPr/>
        </p:nvSpPr>
        <p:spPr>
          <a:xfrm>
            <a:off x="395511" y="1709863"/>
            <a:ext cx="8856984" cy="5693866"/>
          </a:xfrm>
          <a:prstGeom prst="rect">
            <a:avLst/>
          </a:prstGeom>
          <a:noFill/>
        </p:spPr>
        <p:txBody>
          <a:bodyPr wrap="square" rtlCol="0">
            <a:spAutoFit/>
          </a:bodyPr>
          <a:lstStyle/>
          <a:p>
            <a:pPr lvl="1" algn="just"/>
            <a:r>
              <a:rPr lang="en-US" sz="2000" dirty="0" smtClean="0"/>
              <a:t>					</a:t>
            </a:r>
          </a:p>
          <a:p>
            <a:pPr marL="0" lvl="1" algn="just">
              <a:buFont typeface="Arial" pitchFamily="34" charset="0"/>
              <a:buChar char="•"/>
            </a:pPr>
            <a:r>
              <a:rPr lang="en-US" sz="2000" dirty="0" smtClean="0"/>
              <a:t> Object detection and localization are integral components of computer vision that enable the identification and precise positioning of objects within images or video streams. </a:t>
            </a:r>
          </a:p>
          <a:p>
            <a:pPr marL="0" lvl="1" algn="just"/>
            <a:endParaRPr lang="en-US" sz="2000" dirty="0" smtClean="0"/>
          </a:p>
          <a:p>
            <a:pPr marL="0" lvl="1" algn="just">
              <a:buFont typeface="Arial" pitchFamily="34" charset="0"/>
              <a:buChar char="•"/>
            </a:pPr>
            <a:r>
              <a:rPr lang="en-US" sz="2000" dirty="0" smtClean="0"/>
              <a:t>  By combining advanced techniques such as deep learning and </a:t>
            </a:r>
            <a:r>
              <a:rPr lang="en-US" sz="2000" dirty="0" err="1" smtClean="0"/>
              <a:t>convolutional</a:t>
            </a:r>
            <a:r>
              <a:rPr lang="en-US" sz="2000" dirty="0" smtClean="0"/>
              <a:t> neural networks, object detection and localization algorithms have achieved remarkable progress in accurately and efficiently locating objects in diverse environments.</a:t>
            </a:r>
          </a:p>
          <a:p>
            <a:pPr marL="0" lvl="1" algn="just"/>
            <a:endParaRPr lang="en-US" sz="2000" dirty="0" smtClean="0"/>
          </a:p>
          <a:p>
            <a:pPr marL="0" lvl="1" algn="just">
              <a:buFont typeface="Arial" pitchFamily="34" charset="0"/>
              <a:buChar char="•"/>
            </a:pPr>
            <a:r>
              <a:rPr lang="en-US" sz="2000" dirty="0" smtClean="0"/>
              <a:t>  These technologies find applications in fields such as autonomous vehicles, surveillance systems, image analysis, and robotics, facilitating tasks like real-time tracking, scene understanding, and interactive object manipulation.</a:t>
            </a:r>
          </a:p>
          <a:p>
            <a:pPr marL="0" lvl="1" algn="just"/>
            <a:endParaRPr lang="en-US" sz="2000" dirty="0" smtClean="0"/>
          </a:p>
          <a:p>
            <a:pPr marL="0" lvl="1" algn="just">
              <a:buFont typeface="Arial" pitchFamily="34" charset="0"/>
              <a:buChar char="•"/>
            </a:pPr>
            <a:r>
              <a:rPr lang="en-US" sz="2000" dirty="0" smtClean="0"/>
              <a:t> Researches are going on to improve accuracy , speed and robustness of object detection in various environmental conditions.</a:t>
            </a:r>
          </a:p>
          <a:p>
            <a:pPr marL="0" lvl="1" algn="just"/>
            <a:endParaRPr lang="en-US" sz="2000" dirty="0" smtClean="0"/>
          </a:p>
          <a:p>
            <a:pPr marL="0" lvl="1" algn="just">
              <a:buFont typeface="Arial" pitchFamily="34" charset="0"/>
              <a:buChar char="•"/>
            </a:pPr>
            <a:endParaRPr lang="en-US" sz="2200" dirty="0" smtClean="0"/>
          </a:p>
          <a:p>
            <a:pPr lvl="1" algn="just">
              <a:buFont typeface="Wingdings" pitchFamily="2" charset="2"/>
              <a:buChar char="Ø"/>
            </a:pPr>
            <a:endParaRPr lang="en-IN" sz="2200" dirty="0"/>
          </a:p>
        </p:txBody>
      </p:sp>
    </p:spTree>
    <p:extLst>
      <p:ext uri="{BB962C8B-B14F-4D97-AF65-F5344CB8AC3E}">
        <p14:creationId xmlns="" xmlns:p14="http://schemas.microsoft.com/office/powerpoint/2010/main" val="2677166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35" y="701751"/>
            <a:ext cx="7237412" cy="864096"/>
          </a:xfrm>
        </p:spPr>
        <p:txBody>
          <a:bodyPr/>
          <a:lstStyle/>
          <a:p>
            <a:r>
              <a:rPr lang="en-US" b="1" dirty="0" smtClean="0"/>
              <a:t>Proposed Modified YOLOv5 Model</a:t>
            </a:r>
            <a:endParaRPr lang="en-US" b="1" dirty="0"/>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30</a:t>
            </a:fld>
            <a:endParaRPr lang="en-GB" dirty="0"/>
          </a:p>
        </p:txBody>
      </p:sp>
      <p:pic>
        <p:nvPicPr>
          <p:cNvPr id="7" name="Picture 2"/>
          <p:cNvPicPr>
            <a:picLocks noChangeAspect="1" noChangeArrowheads="1"/>
          </p:cNvPicPr>
          <p:nvPr/>
        </p:nvPicPr>
        <p:blipFill>
          <a:blip r:embed="rId2" cstate="print"/>
          <a:srcRect/>
          <a:stretch>
            <a:fillRect/>
          </a:stretch>
        </p:blipFill>
        <p:spPr bwMode="auto">
          <a:xfrm>
            <a:off x="1043583" y="1709862"/>
            <a:ext cx="6264696" cy="4553892"/>
          </a:xfrm>
          <a:prstGeom prst="rect">
            <a:avLst/>
          </a:prstGeom>
          <a:noFill/>
          <a:ln w="9525">
            <a:noFill/>
            <a:miter lim="800000"/>
            <a:headEnd/>
            <a:tailEnd/>
          </a:ln>
          <a:effectLst/>
        </p:spPr>
      </p:pic>
      <p:sp>
        <p:nvSpPr>
          <p:cNvPr id="9" name="TextBox 8"/>
          <p:cNvSpPr txBox="1"/>
          <p:nvPr/>
        </p:nvSpPr>
        <p:spPr>
          <a:xfrm>
            <a:off x="899567" y="6390382"/>
            <a:ext cx="8640960" cy="830997"/>
          </a:xfrm>
          <a:prstGeom prst="rect">
            <a:avLst/>
          </a:prstGeom>
          <a:noFill/>
        </p:spPr>
        <p:txBody>
          <a:bodyPr wrap="square" rtlCol="0">
            <a:spAutoFit/>
          </a:bodyPr>
          <a:lstStyle/>
          <a:p>
            <a:r>
              <a:rPr lang="en-US" dirty="0" smtClean="0"/>
              <a:t>Figure 11: YAML file configuration of Proposed Modified YOLOv5 Model (Anchors and Backbone)</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27" y="773759"/>
            <a:ext cx="7237412" cy="936104"/>
          </a:xfrm>
        </p:spPr>
        <p:txBody>
          <a:bodyPr/>
          <a:lstStyle/>
          <a:p>
            <a:r>
              <a:rPr lang="en-US" b="1" dirty="0" smtClean="0"/>
              <a:t>Proposed Modified YOLOv5 Model</a:t>
            </a:r>
            <a:endParaRPr lang="en-US" b="1" dirty="0"/>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31</a:t>
            </a:fld>
            <a:endParaRPr lang="en-GB" dirty="0"/>
          </a:p>
        </p:txBody>
      </p:sp>
      <p:pic>
        <p:nvPicPr>
          <p:cNvPr id="6" name="Picture 2"/>
          <p:cNvPicPr>
            <a:picLocks noGrp="1" noChangeAspect="1" noChangeArrowheads="1"/>
          </p:cNvPicPr>
          <p:nvPr>
            <p:ph idx="1"/>
          </p:nvPr>
        </p:nvPicPr>
        <p:blipFill>
          <a:blip r:embed="rId2" cstate="print"/>
          <a:srcRect/>
          <a:stretch>
            <a:fillRect/>
          </a:stretch>
        </p:blipFill>
        <p:spPr bwMode="auto">
          <a:xfrm>
            <a:off x="827559" y="1637854"/>
            <a:ext cx="5976664" cy="4752528"/>
          </a:xfrm>
          <a:prstGeom prst="rect">
            <a:avLst/>
          </a:prstGeom>
          <a:noFill/>
          <a:ln w="9525">
            <a:noFill/>
            <a:miter lim="800000"/>
            <a:headEnd/>
            <a:tailEnd/>
          </a:ln>
          <a:effectLst/>
        </p:spPr>
      </p:pic>
      <p:sp>
        <p:nvSpPr>
          <p:cNvPr id="7" name="TextBox 6"/>
          <p:cNvSpPr txBox="1"/>
          <p:nvPr/>
        </p:nvSpPr>
        <p:spPr>
          <a:xfrm>
            <a:off x="683543" y="6395859"/>
            <a:ext cx="8856984" cy="1200329"/>
          </a:xfrm>
          <a:prstGeom prst="rect">
            <a:avLst/>
          </a:prstGeom>
          <a:noFill/>
        </p:spPr>
        <p:txBody>
          <a:bodyPr wrap="square" rtlCol="0">
            <a:spAutoFit/>
          </a:bodyPr>
          <a:lstStyle/>
          <a:p>
            <a:r>
              <a:rPr lang="en-US" dirty="0" smtClean="0"/>
              <a:t>Figure 12: YAML file configuration of Proposed Modified YOLOv5 Model (Head)</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32</a:t>
            </a:fld>
            <a:endParaRPr lang="en-GB" dirty="0"/>
          </a:p>
        </p:txBody>
      </p:sp>
      <p:pic>
        <p:nvPicPr>
          <p:cNvPr id="12290" name="Picture 2" descr="D:\Research_Project\my_project_spring\images_thesis\freezing_model.png"/>
          <p:cNvPicPr>
            <a:picLocks noChangeAspect="1" noChangeArrowheads="1"/>
          </p:cNvPicPr>
          <p:nvPr/>
        </p:nvPicPr>
        <p:blipFill>
          <a:blip r:embed="rId2" cstate="print"/>
          <a:srcRect/>
          <a:stretch>
            <a:fillRect/>
          </a:stretch>
        </p:blipFill>
        <p:spPr bwMode="auto">
          <a:xfrm>
            <a:off x="2267719" y="1781870"/>
            <a:ext cx="4104456" cy="4536504"/>
          </a:xfrm>
          <a:prstGeom prst="rect">
            <a:avLst/>
          </a:prstGeom>
          <a:noFill/>
        </p:spPr>
      </p:pic>
      <p:sp>
        <p:nvSpPr>
          <p:cNvPr id="8" name="TextBox 7"/>
          <p:cNvSpPr txBox="1"/>
          <p:nvPr/>
        </p:nvSpPr>
        <p:spPr>
          <a:xfrm>
            <a:off x="611535" y="6462390"/>
            <a:ext cx="9145016" cy="830997"/>
          </a:xfrm>
          <a:prstGeom prst="rect">
            <a:avLst/>
          </a:prstGeom>
          <a:noFill/>
        </p:spPr>
        <p:txBody>
          <a:bodyPr wrap="square" rtlCol="0">
            <a:spAutoFit/>
          </a:bodyPr>
          <a:lstStyle/>
          <a:p>
            <a:r>
              <a:rPr lang="en-US" dirty="0" smtClean="0"/>
              <a:t>Figure 13 : Sample image of Freezing weight and bias of some layers in the model.</a:t>
            </a:r>
            <a:endParaRPr lang="en-US" dirty="0"/>
          </a:p>
        </p:txBody>
      </p:sp>
      <p:sp>
        <p:nvSpPr>
          <p:cNvPr id="6" name="TextBox 5"/>
          <p:cNvSpPr txBox="1"/>
          <p:nvPr/>
        </p:nvSpPr>
        <p:spPr>
          <a:xfrm>
            <a:off x="611535" y="1061790"/>
            <a:ext cx="7488832" cy="630942"/>
          </a:xfrm>
          <a:prstGeom prst="rect">
            <a:avLst/>
          </a:prstGeom>
          <a:noFill/>
        </p:spPr>
        <p:txBody>
          <a:bodyPr wrap="square" rtlCol="0">
            <a:spAutoFit/>
          </a:bodyPr>
          <a:lstStyle/>
          <a:p>
            <a:r>
              <a:rPr lang="en-US" sz="3500" b="1" dirty="0" smtClean="0">
                <a:solidFill>
                  <a:srgbClr val="FF6600"/>
                </a:solidFill>
              </a:rPr>
              <a:t>Proposed Modified YOLOv5 Model</a:t>
            </a:r>
            <a:endParaRPr lang="en-US" sz="3500" b="1" dirty="0">
              <a:solidFill>
                <a:srgbClr val="FF66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188" y="1997895"/>
            <a:ext cx="8628062" cy="4536503"/>
          </a:xfrm>
        </p:spPr>
        <p:txBody>
          <a:bodyPr/>
          <a:lstStyle/>
          <a:p>
            <a:pPr>
              <a:buFont typeface="Arial" pitchFamily="34" charset="0"/>
              <a:buChar char="•"/>
            </a:pPr>
            <a:r>
              <a:rPr lang="en-US" sz="2000" b="0" dirty="0" smtClean="0">
                <a:solidFill>
                  <a:schemeClr val="tx1"/>
                </a:solidFill>
              </a:rPr>
              <a:t> We've done a bit of experimentation with adding an additional large object output layer P6, following the </a:t>
            </a:r>
            <a:r>
              <a:rPr lang="en-US" sz="2000" b="0" dirty="0" err="1" smtClean="0">
                <a:solidFill>
                  <a:schemeClr val="tx1"/>
                </a:solidFill>
              </a:rPr>
              <a:t>EfficientDet</a:t>
            </a:r>
            <a:r>
              <a:rPr lang="en-US" sz="2000" b="0" dirty="0" smtClean="0">
                <a:solidFill>
                  <a:schemeClr val="tx1"/>
                </a:solidFill>
              </a:rPr>
              <a:t> example of increasing output layers for larger models, except in our case applying it to all models. </a:t>
            </a:r>
          </a:p>
          <a:p>
            <a:endParaRPr lang="en-US" sz="2000" b="0" dirty="0" smtClean="0">
              <a:solidFill>
                <a:schemeClr val="tx1"/>
              </a:solidFill>
            </a:endParaRPr>
          </a:p>
          <a:p>
            <a:pPr>
              <a:buFont typeface="Arial" pitchFamily="34" charset="0"/>
              <a:buChar char="•"/>
            </a:pPr>
            <a:r>
              <a:rPr lang="en-US" sz="2000" b="0" dirty="0" smtClean="0">
                <a:solidFill>
                  <a:schemeClr val="tx1"/>
                </a:solidFill>
              </a:rPr>
              <a:t>The current models have P3 (stride 8, small) to P5 (stride 32, large) outputs. The P6 output layer is stride 64 and intended for extra-large objects.</a:t>
            </a:r>
          </a:p>
          <a:p>
            <a:endParaRPr lang="en-US" sz="2000" b="0" dirty="0" smtClean="0">
              <a:solidFill>
                <a:schemeClr val="tx1"/>
              </a:solidFill>
            </a:endParaRPr>
          </a:p>
          <a:p>
            <a:pPr>
              <a:buFont typeface="Arial" pitchFamily="34" charset="0"/>
              <a:buChar char="•"/>
            </a:pPr>
            <a:r>
              <a:rPr lang="en-US" sz="2000" b="0" dirty="0" smtClean="0">
                <a:solidFill>
                  <a:schemeClr val="tx1"/>
                </a:solidFill>
              </a:rPr>
              <a:t> We have </a:t>
            </a:r>
            <a:r>
              <a:rPr lang="en-US" sz="2000" b="0" dirty="0" err="1" smtClean="0">
                <a:solidFill>
                  <a:schemeClr val="tx1"/>
                </a:solidFill>
              </a:rPr>
              <a:t>freezed</a:t>
            </a:r>
            <a:r>
              <a:rPr lang="en-US" sz="2000" b="0" dirty="0" smtClean="0">
                <a:solidFill>
                  <a:schemeClr val="tx1"/>
                </a:solidFill>
              </a:rPr>
              <a:t> weights and bias of some layers of the model to increase the accuracy as well as training in a model having large parameters in less amount of GPU memory.</a:t>
            </a:r>
            <a:endParaRPr lang="en-US" sz="2000" b="0" dirty="0">
              <a:solidFill>
                <a:schemeClr val="tx1"/>
              </a:solidFill>
            </a:endParaRPr>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33</a:t>
            </a:fld>
            <a:endParaRPr lang="en-GB" dirty="0"/>
          </a:p>
        </p:txBody>
      </p:sp>
      <p:sp>
        <p:nvSpPr>
          <p:cNvPr id="6" name="TextBox 5"/>
          <p:cNvSpPr txBox="1"/>
          <p:nvPr/>
        </p:nvSpPr>
        <p:spPr>
          <a:xfrm>
            <a:off x="683543" y="1061790"/>
            <a:ext cx="7272808" cy="630942"/>
          </a:xfrm>
          <a:prstGeom prst="rect">
            <a:avLst/>
          </a:prstGeom>
          <a:noFill/>
        </p:spPr>
        <p:txBody>
          <a:bodyPr wrap="square" rtlCol="0">
            <a:spAutoFit/>
          </a:bodyPr>
          <a:lstStyle/>
          <a:p>
            <a:r>
              <a:rPr lang="en-US" sz="3500" b="1" dirty="0" smtClean="0">
                <a:solidFill>
                  <a:srgbClr val="FF6600"/>
                </a:solidFill>
              </a:rPr>
              <a:t>Proposed Modified YOLOv5 Model</a:t>
            </a:r>
            <a:endParaRPr lang="en-US" sz="3500" b="1" dirty="0">
              <a:solidFill>
                <a:srgbClr val="FF66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914401"/>
            <a:ext cx="7777211" cy="939478"/>
          </a:xfrm>
        </p:spPr>
        <p:txBody>
          <a:bodyPr/>
          <a:lstStyle/>
          <a:p>
            <a:r>
              <a:rPr lang="en-US" b="1" dirty="0" smtClean="0"/>
              <a:t>Anchor Box Selection using Genetic Algorithm</a:t>
            </a:r>
            <a:endParaRPr lang="en-US" b="1" dirty="0"/>
          </a:p>
        </p:txBody>
      </p:sp>
      <p:sp>
        <p:nvSpPr>
          <p:cNvPr id="3" name="Content Placeholder 2"/>
          <p:cNvSpPr>
            <a:spLocks noGrp="1"/>
          </p:cNvSpPr>
          <p:nvPr>
            <p:ph idx="1"/>
          </p:nvPr>
        </p:nvSpPr>
        <p:spPr/>
        <p:txBody>
          <a:bodyPr/>
          <a:lstStyle/>
          <a:p>
            <a:pPr>
              <a:buFont typeface="Arial" pitchFamily="34" charset="0"/>
              <a:buChar char="•"/>
            </a:pPr>
            <a:r>
              <a:rPr lang="en-US" dirty="0" smtClean="0"/>
              <a:t> </a:t>
            </a:r>
            <a:r>
              <a:rPr lang="en-US" sz="2200" b="0" dirty="0" smtClean="0">
                <a:solidFill>
                  <a:schemeClr val="tx1"/>
                </a:solidFill>
              </a:rPr>
              <a:t>Anchor boxes are a set of predefined bounding boxes of a certain height and width. </a:t>
            </a:r>
          </a:p>
          <a:p>
            <a:pPr>
              <a:buFont typeface="Arial" pitchFamily="34" charset="0"/>
              <a:buChar char="•"/>
            </a:pPr>
            <a:r>
              <a:rPr lang="en-US" sz="2200" b="0" dirty="0" smtClean="0">
                <a:solidFill>
                  <a:schemeClr val="tx1"/>
                </a:solidFill>
              </a:rPr>
              <a:t> These boxes are defined to capture the scale and aspect ratio of specific object classes you want to detect and are typically chosen based on object sizes in your training datasets.</a:t>
            </a:r>
          </a:p>
          <a:p>
            <a:r>
              <a:rPr lang="en-US" sz="2200" b="0" dirty="0" smtClean="0">
                <a:solidFill>
                  <a:schemeClr val="tx1"/>
                </a:solidFill>
              </a:rPr>
              <a:t>Steps to determine best fit anchor boxes:</a:t>
            </a:r>
          </a:p>
          <a:p>
            <a:pPr marL="457200" indent="-457200">
              <a:buFont typeface="+mj-lt"/>
              <a:buAutoNum type="arabicPeriod"/>
            </a:pPr>
            <a:r>
              <a:rPr lang="en-US" sz="2400" dirty="0" smtClean="0">
                <a:solidFill>
                  <a:schemeClr val="tx1"/>
                </a:solidFill>
              </a:rPr>
              <a:t>Get bounding box sizes from the train data</a:t>
            </a:r>
          </a:p>
          <a:p>
            <a:pPr marL="457200" indent="-457200">
              <a:buFont typeface="+mj-lt"/>
              <a:buAutoNum type="arabicPeriod"/>
            </a:pPr>
            <a:r>
              <a:rPr lang="en-US" sz="2400" dirty="0" smtClean="0">
                <a:solidFill>
                  <a:schemeClr val="tx1"/>
                </a:solidFill>
              </a:rPr>
              <a:t>Choose a metric to define anchor fitness</a:t>
            </a:r>
          </a:p>
          <a:p>
            <a:pPr marL="457200" indent="-457200">
              <a:buFont typeface="+mj-lt"/>
              <a:buAutoNum type="arabicPeriod"/>
            </a:pPr>
            <a:r>
              <a:rPr lang="en-US" sz="2400" dirty="0" smtClean="0">
                <a:solidFill>
                  <a:schemeClr val="tx1"/>
                </a:solidFill>
              </a:rPr>
              <a:t>Do clustering to get an initial guess for anchors</a:t>
            </a:r>
          </a:p>
          <a:p>
            <a:pPr marL="457200" indent="-457200">
              <a:buFont typeface="+mj-lt"/>
              <a:buAutoNum type="arabicPeriod"/>
            </a:pPr>
            <a:r>
              <a:rPr lang="en-US" sz="2400" dirty="0" smtClean="0">
                <a:solidFill>
                  <a:schemeClr val="tx1"/>
                </a:solidFill>
              </a:rPr>
              <a:t>Evolve anchors to improve anchor fitness</a:t>
            </a:r>
          </a:p>
          <a:p>
            <a:pPr marL="457200" indent="-457200"/>
            <a:endParaRPr lang="en-US" sz="2200" b="0" dirty="0">
              <a:solidFill>
                <a:schemeClr val="tx1"/>
              </a:solidFill>
            </a:endParaRPr>
          </a:p>
        </p:txBody>
      </p:sp>
      <p:sp>
        <p:nvSpPr>
          <p:cNvPr id="4" name="Date Placeholder 3"/>
          <p:cNvSpPr>
            <a:spLocks noGrp="1"/>
          </p:cNvSpPr>
          <p:nvPr>
            <p:ph type="dt" sz="half" idx="10"/>
          </p:nvPr>
        </p:nvSpPr>
        <p:spPr/>
        <p:txBody>
          <a:bodyPr/>
          <a:lstStyle/>
          <a:p>
            <a:r>
              <a:rPr lang="en-US"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34</a:t>
            </a:fld>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914400"/>
            <a:ext cx="7705203" cy="795461"/>
          </a:xfrm>
        </p:spPr>
        <p:txBody>
          <a:bodyPr/>
          <a:lstStyle/>
          <a:p>
            <a:r>
              <a:rPr lang="en-US" b="1" dirty="0" smtClean="0"/>
              <a:t>Metric to define anchor fitness</a:t>
            </a:r>
            <a:endParaRPr lang="en-US" b="1" dirty="0"/>
          </a:p>
        </p:txBody>
      </p:sp>
      <p:sp>
        <p:nvSpPr>
          <p:cNvPr id="4" name="Date Placeholder 3"/>
          <p:cNvSpPr>
            <a:spLocks noGrp="1"/>
          </p:cNvSpPr>
          <p:nvPr>
            <p:ph type="dt" sz="half" idx="10"/>
          </p:nvPr>
        </p:nvSpPr>
        <p:spPr/>
        <p:txBody>
          <a:bodyPr/>
          <a:lstStyle/>
          <a:p>
            <a:r>
              <a:rPr lang="en-US"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35</a:t>
            </a:fld>
            <a:endParaRPr lang="en-GB" dirty="0"/>
          </a:p>
        </p:txBody>
      </p:sp>
      <p:pic>
        <p:nvPicPr>
          <p:cNvPr id="6" name="Picture 2" descr="D:\Research_Project\my_project_spring\image_thesis_2\Genetic_algorithm.drawio.png"/>
          <p:cNvPicPr>
            <a:picLocks noChangeAspect="1" noChangeArrowheads="1"/>
          </p:cNvPicPr>
          <p:nvPr/>
        </p:nvPicPr>
        <p:blipFill>
          <a:blip r:embed="rId2" cstate="print"/>
          <a:srcRect/>
          <a:stretch>
            <a:fillRect/>
          </a:stretch>
        </p:blipFill>
        <p:spPr bwMode="auto">
          <a:xfrm>
            <a:off x="755551" y="1781870"/>
            <a:ext cx="7776864" cy="4320480"/>
          </a:xfrm>
          <a:prstGeom prst="rect">
            <a:avLst/>
          </a:prstGeom>
          <a:noFill/>
        </p:spPr>
      </p:pic>
      <p:sp>
        <p:nvSpPr>
          <p:cNvPr id="7" name="TextBox 6"/>
          <p:cNvSpPr txBox="1"/>
          <p:nvPr/>
        </p:nvSpPr>
        <p:spPr>
          <a:xfrm>
            <a:off x="611535" y="6462391"/>
            <a:ext cx="9145016" cy="830997"/>
          </a:xfrm>
          <a:prstGeom prst="rect">
            <a:avLst/>
          </a:prstGeom>
          <a:noFill/>
        </p:spPr>
        <p:txBody>
          <a:bodyPr wrap="square" rtlCol="0">
            <a:spAutoFit/>
          </a:bodyPr>
          <a:lstStyle/>
          <a:p>
            <a:r>
              <a:rPr lang="en-US" dirty="0" smtClean="0"/>
              <a:t>Figure 14: Fitness metric calculation for set of anchor boxes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914401"/>
            <a:ext cx="7633195" cy="1011486"/>
          </a:xfrm>
        </p:spPr>
        <p:txBody>
          <a:bodyPr/>
          <a:lstStyle/>
          <a:p>
            <a:r>
              <a:rPr lang="en-US" b="1" dirty="0" smtClean="0"/>
              <a:t>Evolve anchors to improve anchor fitness</a:t>
            </a:r>
            <a:endParaRPr lang="en-US" b="1" dirty="0"/>
          </a:p>
        </p:txBody>
      </p:sp>
      <p:sp>
        <p:nvSpPr>
          <p:cNvPr id="4" name="Date Placeholder 3"/>
          <p:cNvSpPr>
            <a:spLocks noGrp="1"/>
          </p:cNvSpPr>
          <p:nvPr>
            <p:ph type="dt" sz="half" idx="10"/>
          </p:nvPr>
        </p:nvSpPr>
        <p:spPr/>
        <p:txBody>
          <a:bodyPr/>
          <a:lstStyle/>
          <a:p>
            <a:r>
              <a:rPr lang="en-US"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36</a:t>
            </a:fld>
            <a:endParaRPr lang="en-GB" dirty="0"/>
          </a:p>
        </p:txBody>
      </p:sp>
      <p:pic>
        <p:nvPicPr>
          <p:cNvPr id="6" name="Picture 2" descr="D:\Research_Project\my_project_spring\image_thesis_2\anchor_flow.jpg"/>
          <p:cNvPicPr>
            <a:picLocks noGrp="1" noChangeAspect="1" noChangeArrowheads="1"/>
          </p:cNvPicPr>
          <p:nvPr>
            <p:ph idx="1"/>
          </p:nvPr>
        </p:nvPicPr>
        <p:blipFill>
          <a:blip r:embed="rId2" cstate="print"/>
          <a:srcRect/>
          <a:stretch>
            <a:fillRect/>
          </a:stretch>
        </p:blipFill>
        <p:spPr bwMode="auto">
          <a:xfrm>
            <a:off x="2195711" y="1925886"/>
            <a:ext cx="4968552" cy="4392488"/>
          </a:xfrm>
          <a:prstGeom prst="rect">
            <a:avLst/>
          </a:prstGeom>
          <a:noFill/>
        </p:spPr>
      </p:pic>
      <p:sp>
        <p:nvSpPr>
          <p:cNvPr id="7" name="TextBox 6"/>
          <p:cNvSpPr txBox="1"/>
          <p:nvPr/>
        </p:nvSpPr>
        <p:spPr>
          <a:xfrm>
            <a:off x="1403623" y="6534398"/>
            <a:ext cx="7056784" cy="830997"/>
          </a:xfrm>
          <a:prstGeom prst="rect">
            <a:avLst/>
          </a:prstGeom>
          <a:noFill/>
        </p:spPr>
        <p:txBody>
          <a:bodyPr wrap="square" rtlCol="0">
            <a:spAutoFit/>
          </a:bodyPr>
          <a:lstStyle/>
          <a:p>
            <a:r>
              <a:rPr lang="en-US" dirty="0" smtClean="0"/>
              <a:t>Figure 15: Algorithm for evolving anchors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Results and Discussions</a:t>
            </a:r>
            <a:endParaRPr lang="en-US" b="1" dirty="0"/>
          </a:p>
        </p:txBody>
      </p:sp>
      <p:sp>
        <p:nvSpPr>
          <p:cNvPr id="3" name="Content Placeholder 2"/>
          <p:cNvSpPr>
            <a:spLocks noGrp="1"/>
          </p:cNvSpPr>
          <p:nvPr>
            <p:ph idx="1"/>
          </p:nvPr>
        </p:nvSpPr>
        <p:spPr/>
        <p:txBody>
          <a:bodyPr/>
          <a:lstStyle/>
          <a:p>
            <a:pPr>
              <a:buFont typeface="Arial" pitchFamily="34" charset="0"/>
              <a:buChar char="•"/>
            </a:pPr>
            <a:r>
              <a:rPr lang="en-US" dirty="0" smtClean="0">
                <a:solidFill>
                  <a:schemeClr val="tx1"/>
                </a:solidFill>
              </a:rPr>
              <a:t> </a:t>
            </a:r>
            <a:r>
              <a:rPr lang="en-US" sz="2000" b="0" dirty="0" smtClean="0">
                <a:solidFill>
                  <a:schemeClr val="tx1"/>
                </a:solidFill>
              </a:rPr>
              <a:t>We performed several experiments to our proposed algorithm of modified YOLOV5 model. </a:t>
            </a:r>
          </a:p>
          <a:p>
            <a:pPr>
              <a:buFont typeface="Arial" pitchFamily="34" charset="0"/>
              <a:buChar char="•"/>
            </a:pPr>
            <a:r>
              <a:rPr lang="en-US" sz="2000" b="0" dirty="0" smtClean="0">
                <a:solidFill>
                  <a:schemeClr val="tx1"/>
                </a:solidFill>
              </a:rPr>
              <a:t> With a batch size of 16, the model has successfully trained across 25 epochs (20 steps each epoch).Stochastic gradient descent (SGD) </a:t>
            </a:r>
            <a:r>
              <a:rPr lang="en-US" sz="2000" b="0" dirty="0" err="1" smtClean="0">
                <a:solidFill>
                  <a:schemeClr val="tx1"/>
                </a:solidFill>
              </a:rPr>
              <a:t>optimiser</a:t>
            </a:r>
            <a:r>
              <a:rPr lang="en-US" sz="2000" b="0" dirty="0" smtClean="0">
                <a:solidFill>
                  <a:schemeClr val="tx1"/>
                </a:solidFill>
              </a:rPr>
              <a:t> with learning rate of 0.05 and 4 number of anchors are used to train this proposed model. </a:t>
            </a:r>
          </a:p>
          <a:p>
            <a:endParaRPr lang="en-US" sz="2000" b="0" dirty="0" smtClean="0">
              <a:solidFill>
                <a:schemeClr val="tx1"/>
              </a:solidFill>
            </a:endParaRPr>
          </a:p>
          <a:p>
            <a:pPr>
              <a:buFont typeface="Arial" pitchFamily="34" charset="0"/>
              <a:buChar char="•"/>
            </a:pPr>
            <a:r>
              <a:rPr lang="en-US" sz="2000" b="0" dirty="0" smtClean="0">
                <a:solidFill>
                  <a:schemeClr val="tx1"/>
                </a:solidFill>
              </a:rPr>
              <a:t> We have recorded the performance metrics in the form of mean average precision(</a:t>
            </a:r>
            <a:r>
              <a:rPr lang="en-US" sz="2000" b="0" dirty="0" err="1" smtClean="0">
                <a:solidFill>
                  <a:schemeClr val="tx1"/>
                </a:solidFill>
              </a:rPr>
              <a:t>mAP</a:t>
            </a:r>
            <a:r>
              <a:rPr lang="en-US" sz="2000" b="0" dirty="0" smtClean="0">
                <a:solidFill>
                  <a:schemeClr val="tx1"/>
                </a:solidFill>
              </a:rPr>
              <a:t>), </a:t>
            </a:r>
            <a:r>
              <a:rPr lang="en-US" sz="2000" b="0" dirty="0" err="1" smtClean="0">
                <a:solidFill>
                  <a:schemeClr val="tx1"/>
                </a:solidFill>
              </a:rPr>
              <a:t>precision,recall</a:t>
            </a:r>
            <a:r>
              <a:rPr lang="en-US" sz="2000" b="0" dirty="0" smtClean="0">
                <a:solidFill>
                  <a:schemeClr val="tx1"/>
                </a:solidFill>
              </a:rPr>
              <a:t> and F1-score.</a:t>
            </a:r>
          </a:p>
          <a:p>
            <a:endParaRPr lang="en-US" sz="2000" b="0" dirty="0" smtClean="0">
              <a:solidFill>
                <a:schemeClr val="tx1"/>
              </a:solidFill>
            </a:endParaRPr>
          </a:p>
          <a:p>
            <a:pPr>
              <a:buFont typeface="Arial" pitchFamily="34" charset="0"/>
              <a:buChar char="•"/>
            </a:pPr>
            <a:r>
              <a:rPr lang="en-US" sz="2000" b="0" dirty="0" smtClean="0">
                <a:solidFill>
                  <a:schemeClr val="tx1"/>
                </a:solidFill>
              </a:rPr>
              <a:t> Our modified YOLOv5 model gives a </a:t>
            </a:r>
            <a:r>
              <a:rPr lang="en-US" sz="2000" dirty="0" err="1" smtClean="0">
                <a:solidFill>
                  <a:schemeClr val="tx1"/>
                </a:solidFill>
              </a:rPr>
              <a:t>mAP</a:t>
            </a:r>
            <a:r>
              <a:rPr lang="en-US" sz="2000" b="0" dirty="0" smtClean="0">
                <a:solidFill>
                  <a:schemeClr val="tx1"/>
                </a:solidFill>
              </a:rPr>
              <a:t> score of </a:t>
            </a:r>
            <a:r>
              <a:rPr lang="en-US" sz="2000" dirty="0" smtClean="0">
                <a:solidFill>
                  <a:schemeClr val="tx1"/>
                </a:solidFill>
              </a:rPr>
              <a:t>95.8% </a:t>
            </a:r>
            <a:r>
              <a:rPr lang="en-US" sz="2000" b="0" dirty="0" smtClean="0">
                <a:solidFill>
                  <a:schemeClr val="tx1"/>
                </a:solidFill>
              </a:rPr>
              <a:t>at the IOU threshold of 0.5  and total loss of </a:t>
            </a:r>
            <a:r>
              <a:rPr lang="en-US" sz="2000" dirty="0" smtClean="0">
                <a:solidFill>
                  <a:schemeClr val="tx1"/>
                </a:solidFill>
              </a:rPr>
              <a:t>0.01</a:t>
            </a:r>
            <a:r>
              <a:rPr lang="en-US" sz="2000" b="0" dirty="0" smtClean="0">
                <a:solidFill>
                  <a:schemeClr val="tx1"/>
                </a:solidFill>
              </a:rPr>
              <a:t>% which is quite satisfying.</a:t>
            </a:r>
            <a:endParaRPr lang="en-US" sz="2000" b="0" dirty="0">
              <a:solidFill>
                <a:schemeClr val="tx1"/>
              </a:solidFill>
            </a:endParaRPr>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37</a:t>
            </a:fld>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 and Discussions</a:t>
            </a:r>
            <a:endParaRPr lang="en-US" b="1" dirty="0"/>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38</a:t>
            </a:fld>
            <a:endParaRPr lang="en-GB" dirty="0"/>
          </a:p>
        </p:txBody>
      </p:sp>
      <p:pic>
        <p:nvPicPr>
          <p:cNvPr id="9218" name="Picture 2" descr="D:\Research_Project\my_project_spring\image_thesis_2\comparison_feature_extraction_final.jpg"/>
          <p:cNvPicPr>
            <a:picLocks noChangeAspect="1" noChangeArrowheads="1"/>
          </p:cNvPicPr>
          <p:nvPr/>
        </p:nvPicPr>
        <p:blipFill>
          <a:blip r:embed="rId2" cstate="print"/>
          <a:srcRect/>
          <a:stretch>
            <a:fillRect/>
          </a:stretch>
        </p:blipFill>
        <p:spPr bwMode="auto">
          <a:xfrm>
            <a:off x="1043583" y="2069902"/>
            <a:ext cx="7064375" cy="3924300"/>
          </a:xfrm>
          <a:prstGeom prst="rect">
            <a:avLst/>
          </a:prstGeom>
          <a:noFill/>
        </p:spPr>
      </p:pic>
      <p:sp>
        <p:nvSpPr>
          <p:cNvPr id="7" name="TextBox 6"/>
          <p:cNvSpPr txBox="1"/>
          <p:nvPr/>
        </p:nvSpPr>
        <p:spPr>
          <a:xfrm>
            <a:off x="683543" y="6102350"/>
            <a:ext cx="9073008" cy="1107996"/>
          </a:xfrm>
          <a:prstGeom prst="rect">
            <a:avLst/>
          </a:prstGeom>
          <a:noFill/>
        </p:spPr>
        <p:txBody>
          <a:bodyPr wrap="square" rtlCol="0">
            <a:spAutoFit/>
          </a:bodyPr>
          <a:lstStyle/>
          <a:p>
            <a:r>
              <a:rPr lang="en-US" sz="2200" dirty="0" smtClean="0"/>
              <a:t>Figure 16: Comparison of </a:t>
            </a:r>
            <a:r>
              <a:rPr lang="en-US" sz="2200" dirty="0" err="1" smtClean="0"/>
              <a:t>mAP</a:t>
            </a:r>
            <a:r>
              <a:rPr lang="en-US" sz="2200" dirty="0" smtClean="0"/>
              <a:t> scores of proposed feature extraction and preprocessing  techniques</a:t>
            </a:r>
            <a:br>
              <a:rPr lang="en-US" sz="2200" dirty="0" smtClean="0"/>
            </a:br>
            <a:endParaRPr lang="en-US" sz="2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914401"/>
            <a:ext cx="7237412" cy="1227510"/>
          </a:xfrm>
        </p:spPr>
        <p:txBody>
          <a:bodyPr/>
          <a:lstStyle/>
          <a:p>
            <a:r>
              <a:rPr lang="en-US" b="1" dirty="0" smtClean="0"/>
              <a:t>Results and Discussions</a:t>
            </a:r>
            <a:endParaRPr lang="en-US" b="1" dirty="0"/>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39</a:t>
            </a:fld>
            <a:endParaRPr lang="en-GB" dirty="0"/>
          </a:p>
        </p:txBody>
      </p:sp>
      <p:pic>
        <p:nvPicPr>
          <p:cNvPr id="10242" name="Picture 2" descr="D:\Research_Project\my_project_spring\image_thesis_2\architectural_changes_final.jpg"/>
          <p:cNvPicPr>
            <a:picLocks noChangeAspect="1" noChangeArrowheads="1"/>
          </p:cNvPicPr>
          <p:nvPr/>
        </p:nvPicPr>
        <p:blipFill>
          <a:blip r:embed="rId2" cstate="print"/>
          <a:srcRect/>
          <a:stretch>
            <a:fillRect/>
          </a:stretch>
        </p:blipFill>
        <p:spPr bwMode="auto">
          <a:xfrm>
            <a:off x="827559" y="2069902"/>
            <a:ext cx="6980237" cy="3908425"/>
          </a:xfrm>
          <a:prstGeom prst="rect">
            <a:avLst/>
          </a:prstGeom>
          <a:noFill/>
        </p:spPr>
      </p:pic>
      <p:sp>
        <p:nvSpPr>
          <p:cNvPr id="8" name="TextBox 7"/>
          <p:cNvSpPr txBox="1"/>
          <p:nvPr/>
        </p:nvSpPr>
        <p:spPr>
          <a:xfrm>
            <a:off x="971575" y="6318374"/>
            <a:ext cx="8928992" cy="830997"/>
          </a:xfrm>
          <a:prstGeom prst="rect">
            <a:avLst/>
          </a:prstGeom>
          <a:noFill/>
        </p:spPr>
        <p:txBody>
          <a:bodyPr wrap="square" rtlCol="0">
            <a:spAutoFit/>
          </a:bodyPr>
          <a:lstStyle/>
          <a:p>
            <a:r>
              <a:rPr lang="en-US" dirty="0" smtClean="0"/>
              <a:t>Figure 17 : Comparison of </a:t>
            </a:r>
            <a:r>
              <a:rPr lang="en-US" dirty="0" err="1" smtClean="0"/>
              <a:t>mAP</a:t>
            </a:r>
            <a:r>
              <a:rPr lang="en-US" dirty="0" smtClean="0"/>
              <a:t> scores of modified with initial architecture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j-lt"/>
              </a:rPr>
              <a:t>Introduction</a:t>
            </a:r>
            <a:endParaRPr lang="en-US" b="1" dirty="0">
              <a:latin typeface="+mj-lt"/>
            </a:endParaRPr>
          </a:p>
        </p:txBody>
      </p:sp>
      <p:sp>
        <p:nvSpPr>
          <p:cNvPr id="3" name="Date Placeholder 2"/>
          <p:cNvSpPr>
            <a:spLocks noGrp="1"/>
          </p:cNvSpPr>
          <p:nvPr>
            <p:ph type="dt" sz="half" idx="10"/>
          </p:nvPr>
        </p:nvSpPr>
        <p:spPr/>
        <p:txBody>
          <a:bodyPr/>
          <a:lstStyle/>
          <a:p>
            <a:r>
              <a:rPr lang="en-US" dirty="0" smtClean="0"/>
              <a:t>11-05-2023</a:t>
            </a:r>
            <a:endParaRPr lang="en-GB" dirty="0"/>
          </a:p>
        </p:txBody>
      </p:sp>
      <p:sp>
        <p:nvSpPr>
          <p:cNvPr id="4" name="Slide Number Placeholder 3"/>
          <p:cNvSpPr>
            <a:spLocks noGrp="1"/>
          </p:cNvSpPr>
          <p:nvPr>
            <p:ph type="sldNum" sz="quarter" idx="11"/>
          </p:nvPr>
        </p:nvSpPr>
        <p:spPr/>
        <p:txBody>
          <a:bodyPr/>
          <a:lstStyle/>
          <a:p>
            <a:fld id="{E40EF9DD-2A99-456A-A3B2-D133EC7087A0}" type="slidenum">
              <a:rPr lang="en-GB" smtClean="0"/>
              <a:pPr/>
              <a:t>4</a:t>
            </a:fld>
            <a:endParaRPr lang="en-GB" sz="1600">
              <a:solidFill>
                <a:schemeClr val="tx1"/>
              </a:solidFill>
            </a:endParaRPr>
          </a:p>
        </p:txBody>
      </p:sp>
      <p:sp>
        <p:nvSpPr>
          <p:cNvPr id="5" name="TextBox 4"/>
          <p:cNvSpPr txBox="1"/>
          <p:nvPr/>
        </p:nvSpPr>
        <p:spPr>
          <a:xfrm>
            <a:off x="611535" y="1421830"/>
            <a:ext cx="7992888" cy="5940088"/>
          </a:xfrm>
          <a:prstGeom prst="rect">
            <a:avLst/>
          </a:prstGeom>
          <a:noFill/>
        </p:spPr>
        <p:txBody>
          <a:bodyPr wrap="square" rtlCol="0">
            <a:spAutoFit/>
          </a:bodyPr>
          <a:lstStyle/>
          <a:p>
            <a:endParaRPr lang="en-US" sz="2000" dirty="0" smtClean="0"/>
          </a:p>
          <a:p>
            <a:r>
              <a:rPr lang="en-US" sz="2000" dirty="0" smtClean="0"/>
              <a:t>Image Processing:  A group of interconnected computer vision tasks, such as recognizing things in digital photos, are together referred to as object recognition. </a:t>
            </a:r>
          </a:p>
          <a:p>
            <a:pPr>
              <a:buFont typeface="Arial" pitchFamily="34" charset="0"/>
              <a:buChar char="•"/>
            </a:pPr>
            <a:r>
              <a:rPr lang="en-US" sz="2000" dirty="0" smtClean="0"/>
              <a:t>  </a:t>
            </a:r>
            <a:r>
              <a:rPr lang="en-US" sz="2000" b="1" dirty="0" smtClean="0"/>
              <a:t>Image Classification :</a:t>
            </a:r>
          </a:p>
          <a:p>
            <a:r>
              <a:rPr lang="en-US" sz="2000" dirty="0" smtClean="0"/>
              <a:t>	Determine the class or category of an object in an image.</a:t>
            </a:r>
          </a:p>
          <a:p>
            <a:pPr>
              <a:buFont typeface="Arial" pitchFamily="34" charset="0"/>
              <a:buChar char="•"/>
            </a:pPr>
            <a:r>
              <a:rPr lang="en-US" sz="2000" dirty="0" smtClean="0"/>
              <a:t>  </a:t>
            </a:r>
            <a:r>
              <a:rPr lang="en-US" sz="2000" b="1" dirty="0" smtClean="0"/>
              <a:t>Object Localization :</a:t>
            </a:r>
          </a:p>
          <a:p>
            <a:r>
              <a:rPr lang="en-US" sz="2000" dirty="0" smtClean="0"/>
              <a:t>	When there are a group of objects in a single frame, find any object 	in a picture and use a bounding box to show 	where they are 	present accurately.</a:t>
            </a:r>
          </a:p>
          <a:p>
            <a:pPr>
              <a:buFont typeface="Arial" pitchFamily="34" charset="0"/>
              <a:buChar char="•"/>
            </a:pPr>
            <a:r>
              <a:rPr lang="en-US" sz="2000" dirty="0" smtClean="0"/>
              <a:t>  </a:t>
            </a:r>
            <a:r>
              <a:rPr lang="en-US" sz="2000" b="1" dirty="0" smtClean="0"/>
              <a:t>Object Detection :</a:t>
            </a:r>
          </a:p>
          <a:p>
            <a:r>
              <a:rPr lang="en-US" sz="2000" dirty="0" smtClean="0"/>
              <a:t>	Locate the presence of objects with a bounding box and types or 	classes of the located objects in an image.</a:t>
            </a:r>
          </a:p>
          <a:p>
            <a:r>
              <a:rPr lang="en-US" sz="2000" dirty="0" smtClean="0"/>
              <a:t>Object Detection is categorized into 2 types:</a:t>
            </a:r>
          </a:p>
          <a:p>
            <a:pPr lvl="1">
              <a:buFont typeface="Arial" pitchFamily="34" charset="0"/>
              <a:buChar char="•"/>
            </a:pPr>
            <a:r>
              <a:rPr lang="en-US" sz="2000" dirty="0" smtClean="0"/>
              <a:t>  </a:t>
            </a:r>
            <a:r>
              <a:rPr lang="en-US" sz="2000" b="1" dirty="0" smtClean="0"/>
              <a:t>Single Stage Detector</a:t>
            </a:r>
          </a:p>
          <a:p>
            <a:pPr lvl="1">
              <a:buFont typeface="Arial" pitchFamily="34" charset="0"/>
              <a:buChar char="•"/>
            </a:pPr>
            <a:r>
              <a:rPr lang="en-US" sz="2000" dirty="0" smtClean="0"/>
              <a:t>  </a:t>
            </a:r>
            <a:r>
              <a:rPr lang="en-US" sz="2000" b="1" dirty="0" smtClean="0"/>
              <a:t>Double Stage Detector</a:t>
            </a:r>
          </a:p>
          <a:p>
            <a:endParaRPr lang="en-US" sz="2000" dirty="0" smtClean="0"/>
          </a:p>
          <a:p>
            <a:pPr lvl="2">
              <a:buFont typeface="Arial" pitchFamily="34" charset="0"/>
              <a:buChar char="•"/>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 and Discussions</a:t>
            </a:r>
            <a:endParaRPr lang="en-US" b="1" dirty="0"/>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40</a:t>
            </a:fld>
            <a:endParaRPr lang="en-GB" dirty="0"/>
          </a:p>
        </p:txBody>
      </p:sp>
      <p:pic>
        <p:nvPicPr>
          <p:cNvPr id="11266" name="Picture 2" descr="D:\Research_Project\my_project_spring\image_thesis_2\comparison_loss_different _architectural_modifications_final.jpg"/>
          <p:cNvPicPr>
            <a:picLocks noChangeAspect="1" noChangeArrowheads="1"/>
          </p:cNvPicPr>
          <p:nvPr/>
        </p:nvPicPr>
        <p:blipFill>
          <a:blip r:embed="rId2" cstate="print"/>
          <a:srcRect/>
          <a:stretch>
            <a:fillRect/>
          </a:stretch>
        </p:blipFill>
        <p:spPr bwMode="auto">
          <a:xfrm>
            <a:off x="827559" y="1997894"/>
            <a:ext cx="6865937" cy="3902075"/>
          </a:xfrm>
          <a:prstGeom prst="rect">
            <a:avLst/>
          </a:prstGeom>
          <a:noFill/>
        </p:spPr>
      </p:pic>
      <p:sp>
        <p:nvSpPr>
          <p:cNvPr id="7" name="TextBox 6"/>
          <p:cNvSpPr txBox="1"/>
          <p:nvPr/>
        </p:nvSpPr>
        <p:spPr>
          <a:xfrm>
            <a:off x="899567" y="6246366"/>
            <a:ext cx="7488832" cy="830997"/>
          </a:xfrm>
          <a:prstGeom prst="rect">
            <a:avLst/>
          </a:prstGeom>
          <a:noFill/>
        </p:spPr>
        <p:txBody>
          <a:bodyPr wrap="square" rtlCol="0">
            <a:spAutoFit/>
          </a:bodyPr>
          <a:lstStyle/>
          <a:p>
            <a:r>
              <a:rPr lang="en-US" dirty="0" smtClean="0"/>
              <a:t>Figure 18: Total loss incurred in all the methods implemented</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 and Discussions</a:t>
            </a:r>
            <a:endParaRPr lang="en-US" b="1" dirty="0"/>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41</a:t>
            </a:fld>
            <a:endParaRPr lang="en-GB" dirty="0"/>
          </a:p>
        </p:txBody>
      </p:sp>
      <p:pic>
        <p:nvPicPr>
          <p:cNvPr id="12290" name="Picture 2"/>
          <p:cNvPicPr>
            <a:picLocks noGrp="1" noChangeAspect="1" noChangeArrowheads="1"/>
          </p:cNvPicPr>
          <p:nvPr>
            <p:ph idx="1"/>
          </p:nvPr>
        </p:nvPicPr>
        <p:blipFill>
          <a:blip r:embed="rId2" cstate="print"/>
          <a:srcRect/>
          <a:stretch>
            <a:fillRect/>
          </a:stretch>
        </p:blipFill>
        <p:spPr bwMode="auto">
          <a:xfrm>
            <a:off x="827559" y="2933998"/>
            <a:ext cx="3312368" cy="4176464"/>
          </a:xfrm>
          <a:prstGeom prst="rect">
            <a:avLst/>
          </a:prstGeom>
          <a:noFill/>
          <a:ln w="9525">
            <a:noFill/>
            <a:miter lim="800000"/>
            <a:headEnd/>
            <a:tailEnd/>
          </a:ln>
          <a:effectLst/>
        </p:spPr>
      </p:pic>
      <p:pic>
        <p:nvPicPr>
          <p:cNvPr id="12292" name="Picture 4"/>
          <p:cNvPicPr>
            <a:picLocks noChangeAspect="1" noChangeArrowheads="1"/>
          </p:cNvPicPr>
          <p:nvPr/>
        </p:nvPicPr>
        <p:blipFill>
          <a:blip r:embed="rId3" cstate="print"/>
          <a:srcRect/>
          <a:stretch>
            <a:fillRect/>
          </a:stretch>
        </p:blipFill>
        <p:spPr bwMode="auto">
          <a:xfrm>
            <a:off x="5364063" y="3006006"/>
            <a:ext cx="3816424" cy="4032448"/>
          </a:xfrm>
          <a:prstGeom prst="rect">
            <a:avLst/>
          </a:prstGeom>
          <a:noFill/>
          <a:ln w="9525">
            <a:noFill/>
            <a:miter lim="800000"/>
            <a:headEnd/>
            <a:tailEnd/>
          </a:ln>
          <a:effectLst/>
        </p:spPr>
      </p:pic>
      <p:sp>
        <p:nvSpPr>
          <p:cNvPr id="9" name="TextBox 8"/>
          <p:cNvSpPr txBox="1"/>
          <p:nvPr/>
        </p:nvSpPr>
        <p:spPr>
          <a:xfrm>
            <a:off x="467519" y="2069902"/>
            <a:ext cx="4680520" cy="769441"/>
          </a:xfrm>
          <a:prstGeom prst="rect">
            <a:avLst/>
          </a:prstGeom>
          <a:noFill/>
        </p:spPr>
        <p:txBody>
          <a:bodyPr wrap="square" rtlCol="0">
            <a:spAutoFit/>
          </a:bodyPr>
          <a:lstStyle/>
          <a:p>
            <a:r>
              <a:rPr lang="en-US" sz="2200" dirty="0" smtClean="0"/>
              <a:t>Table 1: </a:t>
            </a:r>
            <a:r>
              <a:rPr lang="en-US" sz="2200" dirty="0" err="1" smtClean="0"/>
              <a:t>mAP</a:t>
            </a:r>
            <a:r>
              <a:rPr lang="en-US" sz="2200" dirty="0" smtClean="0"/>
              <a:t> scores of all the techniques implemented</a:t>
            </a:r>
            <a:endParaRPr lang="en-US" sz="2200" dirty="0"/>
          </a:p>
        </p:txBody>
      </p:sp>
      <p:sp>
        <p:nvSpPr>
          <p:cNvPr id="10" name="TextBox 9"/>
          <p:cNvSpPr txBox="1"/>
          <p:nvPr/>
        </p:nvSpPr>
        <p:spPr>
          <a:xfrm>
            <a:off x="5292055" y="2141910"/>
            <a:ext cx="4320480" cy="769441"/>
          </a:xfrm>
          <a:prstGeom prst="rect">
            <a:avLst/>
          </a:prstGeom>
          <a:noFill/>
        </p:spPr>
        <p:txBody>
          <a:bodyPr wrap="square" rtlCol="0">
            <a:spAutoFit/>
          </a:bodyPr>
          <a:lstStyle/>
          <a:p>
            <a:r>
              <a:rPr lang="en-US" sz="2200" dirty="0" smtClean="0"/>
              <a:t>Table 2: Performances of each class in modified YOLOv5</a:t>
            </a:r>
            <a:endParaRPr lang="en-US" sz="2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 and Discussions</a:t>
            </a:r>
            <a:endParaRPr lang="en-US" b="1" dirty="0"/>
          </a:p>
        </p:txBody>
      </p:sp>
      <p:sp>
        <p:nvSpPr>
          <p:cNvPr id="3" name="Content Placeholder 2"/>
          <p:cNvSpPr>
            <a:spLocks noGrp="1"/>
          </p:cNvSpPr>
          <p:nvPr>
            <p:ph idx="1"/>
          </p:nvPr>
        </p:nvSpPr>
        <p:spPr>
          <a:xfrm>
            <a:off x="611188" y="2193925"/>
            <a:ext cx="8628062" cy="1388145"/>
          </a:xfrm>
        </p:spPr>
        <p:txBody>
          <a:bodyPr/>
          <a:lstStyle/>
          <a:p>
            <a:pPr>
              <a:buFont typeface="Arial" pitchFamily="34" charset="0"/>
              <a:buChar char="•"/>
            </a:pPr>
            <a:r>
              <a:rPr lang="en-US" sz="2200" b="0" dirty="0" smtClean="0">
                <a:solidFill>
                  <a:schemeClr val="tx1"/>
                </a:solidFill>
              </a:rPr>
              <a:t> Table 3 shows comparison of </a:t>
            </a:r>
            <a:r>
              <a:rPr lang="en-US" sz="2200" b="0" dirty="0" err="1" smtClean="0">
                <a:solidFill>
                  <a:schemeClr val="tx1"/>
                </a:solidFill>
              </a:rPr>
              <a:t>mAP</a:t>
            </a:r>
            <a:r>
              <a:rPr lang="en-US" sz="2200" b="0" dirty="0" smtClean="0">
                <a:solidFill>
                  <a:schemeClr val="tx1"/>
                </a:solidFill>
              </a:rPr>
              <a:t> and fps among various object detection models. The result clearly shows that our proposed modified YOLOv5 model gives best performance in terms of </a:t>
            </a:r>
            <a:r>
              <a:rPr lang="en-US" sz="2200" b="0" dirty="0" err="1" smtClean="0">
                <a:solidFill>
                  <a:schemeClr val="tx1"/>
                </a:solidFill>
              </a:rPr>
              <a:t>mAP</a:t>
            </a:r>
            <a:r>
              <a:rPr lang="en-US" sz="2200" b="0" dirty="0" smtClean="0">
                <a:solidFill>
                  <a:schemeClr val="tx1"/>
                </a:solidFill>
              </a:rPr>
              <a:t> as well as fps.</a:t>
            </a:r>
          </a:p>
          <a:p>
            <a:endParaRPr lang="en-US" sz="2200" b="0" dirty="0" smtClean="0"/>
          </a:p>
          <a:p>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42</a:t>
            </a:fld>
            <a:endParaRPr lang="en-GB" dirty="0"/>
          </a:p>
        </p:txBody>
      </p:sp>
      <p:pic>
        <p:nvPicPr>
          <p:cNvPr id="13314" name="Picture 2"/>
          <p:cNvPicPr>
            <a:picLocks noChangeAspect="1" noChangeArrowheads="1"/>
          </p:cNvPicPr>
          <p:nvPr/>
        </p:nvPicPr>
        <p:blipFill>
          <a:blip r:embed="rId2" cstate="print"/>
          <a:srcRect/>
          <a:stretch>
            <a:fillRect/>
          </a:stretch>
        </p:blipFill>
        <p:spPr bwMode="auto">
          <a:xfrm>
            <a:off x="2051695" y="4302150"/>
            <a:ext cx="4896544" cy="2376264"/>
          </a:xfrm>
          <a:prstGeom prst="rect">
            <a:avLst/>
          </a:prstGeom>
          <a:noFill/>
          <a:ln w="9525">
            <a:noFill/>
            <a:miter lim="800000"/>
            <a:headEnd/>
            <a:tailEnd/>
          </a:ln>
          <a:effectLst/>
        </p:spPr>
      </p:pic>
      <p:sp>
        <p:nvSpPr>
          <p:cNvPr id="7" name="TextBox 6"/>
          <p:cNvSpPr txBox="1"/>
          <p:nvPr/>
        </p:nvSpPr>
        <p:spPr>
          <a:xfrm>
            <a:off x="1763663" y="3654078"/>
            <a:ext cx="5976664" cy="461665"/>
          </a:xfrm>
          <a:prstGeom prst="rect">
            <a:avLst/>
          </a:prstGeom>
          <a:noFill/>
        </p:spPr>
        <p:txBody>
          <a:bodyPr wrap="square" rtlCol="0">
            <a:spAutoFit/>
          </a:bodyPr>
          <a:lstStyle/>
          <a:p>
            <a:r>
              <a:rPr lang="en-US" dirty="0" smtClean="0"/>
              <a:t>Table 3: Performances of different models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35" y="629742"/>
            <a:ext cx="7237412" cy="939478"/>
          </a:xfrm>
        </p:spPr>
        <p:txBody>
          <a:bodyPr/>
          <a:lstStyle/>
          <a:p>
            <a:r>
              <a:rPr lang="en-US" b="1" dirty="0" smtClean="0"/>
              <a:t>Results and Discussions</a:t>
            </a:r>
            <a:endParaRPr lang="en-US" b="1" dirty="0"/>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43</a:t>
            </a:fld>
            <a:endParaRPr lang="en-GB" dirty="0"/>
          </a:p>
        </p:txBody>
      </p:sp>
      <p:pic>
        <p:nvPicPr>
          <p:cNvPr id="14338" name="Picture 2" descr="D:\Research_Project\my_project_spring\image_thesis_2\val_batch1_pred.jpg"/>
          <p:cNvPicPr>
            <a:picLocks noGrp="1" noChangeAspect="1" noChangeArrowheads="1"/>
          </p:cNvPicPr>
          <p:nvPr>
            <p:ph idx="1"/>
          </p:nvPr>
        </p:nvPicPr>
        <p:blipFill>
          <a:blip r:embed="rId2" cstate="print"/>
          <a:srcRect/>
          <a:stretch>
            <a:fillRect/>
          </a:stretch>
        </p:blipFill>
        <p:spPr bwMode="auto">
          <a:xfrm>
            <a:off x="899567" y="1781870"/>
            <a:ext cx="6120680" cy="4680520"/>
          </a:xfrm>
          <a:prstGeom prst="rect">
            <a:avLst/>
          </a:prstGeom>
          <a:noFill/>
        </p:spPr>
      </p:pic>
      <p:sp>
        <p:nvSpPr>
          <p:cNvPr id="7" name="TextBox 6"/>
          <p:cNvSpPr txBox="1"/>
          <p:nvPr/>
        </p:nvSpPr>
        <p:spPr>
          <a:xfrm>
            <a:off x="1043583" y="6750422"/>
            <a:ext cx="7704856" cy="461665"/>
          </a:xfrm>
          <a:prstGeom prst="rect">
            <a:avLst/>
          </a:prstGeom>
          <a:noFill/>
        </p:spPr>
        <p:txBody>
          <a:bodyPr wrap="square" rtlCol="0">
            <a:spAutoFit/>
          </a:bodyPr>
          <a:lstStyle/>
          <a:p>
            <a:r>
              <a:rPr lang="en-US" dirty="0" smtClean="0"/>
              <a:t>Figure 19: Some experimental results of object detection</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 and Future works</a:t>
            </a:r>
            <a:endParaRPr lang="en-US" b="1" dirty="0"/>
          </a:p>
        </p:txBody>
      </p:sp>
      <p:sp>
        <p:nvSpPr>
          <p:cNvPr id="3" name="Date Placeholder 2"/>
          <p:cNvSpPr>
            <a:spLocks noGrp="1"/>
          </p:cNvSpPr>
          <p:nvPr>
            <p:ph type="dt" sz="half" idx="10"/>
          </p:nvPr>
        </p:nvSpPr>
        <p:spPr/>
        <p:txBody>
          <a:bodyPr/>
          <a:lstStyle/>
          <a:p>
            <a:r>
              <a:rPr lang="en-US" dirty="0" smtClean="0"/>
              <a:t>11-05-2023</a:t>
            </a:r>
            <a:endParaRPr lang="en-GB" dirty="0"/>
          </a:p>
        </p:txBody>
      </p:sp>
      <p:sp>
        <p:nvSpPr>
          <p:cNvPr id="4" name="Slide Number Placeholder 3"/>
          <p:cNvSpPr>
            <a:spLocks noGrp="1"/>
          </p:cNvSpPr>
          <p:nvPr>
            <p:ph type="sldNum" sz="quarter" idx="11"/>
          </p:nvPr>
        </p:nvSpPr>
        <p:spPr/>
        <p:txBody>
          <a:bodyPr/>
          <a:lstStyle/>
          <a:p>
            <a:fld id="{E40EF9DD-2A99-456A-A3B2-D133EC7087A0}" type="slidenum">
              <a:rPr lang="en-GB" smtClean="0"/>
              <a:pPr/>
              <a:t>44</a:t>
            </a:fld>
            <a:endParaRPr lang="en-GB" sz="1600">
              <a:solidFill>
                <a:schemeClr val="tx1"/>
              </a:solidFill>
            </a:endParaRPr>
          </a:p>
        </p:txBody>
      </p:sp>
      <p:sp>
        <p:nvSpPr>
          <p:cNvPr id="6" name="TextBox 5"/>
          <p:cNvSpPr txBox="1"/>
          <p:nvPr/>
        </p:nvSpPr>
        <p:spPr>
          <a:xfrm>
            <a:off x="467519" y="2069903"/>
            <a:ext cx="9289032" cy="4770537"/>
          </a:xfrm>
          <a:prstGeom prst="rect">
            <a:avLst/>
          </a:prstGeom>
          <a:noFill/>
        </p:spPr>
        <p:txBody>
          <a:bodyPr wrap="square" rtlCol="0">
            <a:spAutoFit/>
          </a:bodyPr>
          <a:lstStyle/>
          <a:p>
            <a:pPr>
              <a:buFont typeface="Arial" pitchFamily="34" charset="0"/>
              <a:buChar char="•"/>
            </a:pPr>
            <a:r>
              <a:rPr lang="en-US" sz="2000" dirty="0" smtClean="0">
                <a:latin typeface="Calibri" pitchFamily="34" charset="0"/>
                <a:cs typeface="Calibri" pitchFamily="34" charset="0"/>
              </a:rPr>
              <a:t>  Our modified YOLOv5 model gives good result after preprocessing and feature extraction techniques. We achieved </a:t>
            </a:r>
            <a:r>
              <a:rPr lang="en-US" sz="2000" dirty="0" err="1" smtClean="0">
                <a:latin typeface="Calibri" pitchFamily="34" charset="0"/>
                <a:cs typeface="Calibri" pitchFamily="34" charset="0"/>
              </a:rPr>
              <a:t>mAP</a:t>
            </a:r>
            <a:r>
              <a:rPr lang="en-US" sz="2000" dirty="0" smtClean="0">
                <a:latin typeface="Calibri" pitchFamily="34" charset="0"/>
                <a:cs typeface="Calibri" pitchFamily="34" charset="0"/>
              </a:rPr>
              <a:t> of 95.8% with 0.01 total loss which is very satisfying. </a:t>
            </a:r>
          </a:p>
          <a:p>
            <a:pPr>
              <a:buFont typeface="Arial" pitchFamily="34" charset="0"/>
              <a:buChar char="•"/>
            </a:pPr>
            <a:r>
              <a:rPr lang="en-US" sz="2000" dirty="0" smtClean="0">
                <a:latin typeface="Calibri" pitchFamily="34" charset="0"/>
                <a:cs typeface="Calibri" pitchFamily="34" charset="0"/>
              </a:rPr>
              <a:t> It achieves 180 fps which is almost same as SSD MobileNetv2 with better precision. </a:t>
            </a:r>
          </a:p>
          <a:p>
            <a:endParaRPr lang="en-US" sz="2000" dirty="0" smtClean="0">
              <a:latin typeface="Calibri" pitchFamily="34" charset="0"/>
              <a:cs typeface="Calibri" pitchFamily="34" charset="0"/>
            </a:endParaRPr>
          </a:p>
          <a:p>
            <a:pPr>
              <a:buFont typeface="Arial" pitchFamily="34" charset="0"/>
              <a:buChar char="•"/>
            </a:pPr>
            <a:r>
              <a:rPr lang="en-US" sz="2000" dirty="0" smtClean="0">
                <a:latin typeface="Calibri" pitchFamily="34" charset="0"/>
                <a:cs typeface="Calibri" pitchFamily="34" charset="0"/>
              </a:rPr>
              <a:t>  In comparison with SSD MobileNetv2 our model gives almost same frames per second with higher precision than it.</a:t>
            </a:r>
          </a:p>
          <a:p>
            <a:pPr>
              <a:buFont typeface="Arial" pitchFamily="34" charset="0"/>
              <a:buChar char="•"/>
            </a:pPr>
            <a:r>
              <a:rPr lang="en-US" sz="2000" dirty="0" smtClean="0">
                <a:latin typeface="Calibri" pitchFamily="34" charset="0"/>
                <a:cs typeface="Calibri" pitchFamily="34" charset="0"/>
              </a:rPr>
              <a:t> Our model gives good result for images of low light, tiny, occluded and partially visible objects.</a:t>
            </a:r>
          </a:p>
          <a:p>
            <a:endParaRPr lang="en-US" sz="2000" dirty="0" smtClean="0">
              <a:latin typeface="Calibri" pitchFamily="34" charset="0"/>
              <a:cs typeface="Calibri" pitchFamily="34" charset="0"/>
            </a:endParaRPr>
          </a:p>
          <a:p>
            <a:pPr>
              <a:buFont typeface="Arial" pitchFamily="34" charset="0"/>
              <a:buChar char="•"/>
            </a:pPr>
            <a:r>
              <a:rPr lang="en-US" sz="2000" dirty="0" smtClean="0"/>
              <a:t>  </a:t>
            </a:r>
            <a:r>
              <a:rPr lang="en-US" sz="2000" dirty="0" smtClean="0">
                <a:latin typeface="Calibri" pitchFamily="34" charset="0"/>
                <a:cs typeface="Calibri" pitchFamily="34" charset="0"/>
              </a:rPr>
              <a:t>In future this model can be integrated in a </a:t>
            </a:r>
            <a:r>
              <a:rPr lang="en-US" sz="2000" dirty="0" err="1" smtClean="0">
                <a:latin typeface="Calibri" pitchFamily="34" charset="0"/>
                <a:cs typeface="Calibri" pitchFamily="34" charset="0"/>
              </a:rPr>
              <a:t>nao</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bot</a:t>
            </a:r>
            <a:r>
              <a:rPr lang="en-US" sz="2000" dirty="0" smtClean="0">
                <a:latin typeface="Calibri" pitchFamily="34" charset="0"/>
                <a:cs typeface="Calibri" pitchFamily="34" charset="0"/>
              </a:rPr>
              <a:t> which can enhance real time object detection and grasping of objects using inverse kinematics algorithm.</a:t>
            </a:r>
          </a:p>
          <a:p>
            <a:r>
              <a:rPr lang="en-US" sz="2000" dirty="0" smtClean="0"/>
              <a:t/>
            </a:r>
            <a:br>
              <a:rPr lang="en-US" sz="2000" dirty="0" smtClean="0"/>
            </a:br>
            <a:endParaRPr lang="en-US" sz="2000" dirty="0" smtClean="0"/>
          </a:p>
          <a:p>
            <a:endParaRPr lang="en-US" dirty="0">
              <a:solidFill>
                <a:srgbClr val="003399"/>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References</a:t>
            </a:r>
            <a:endParaRPr lang="en-US" b="1" dirty="0"/>
          </a:p>
        </p:txBody>
      </p:sp>
      <p:sp>
        <p:nvSpPr>
          <p:cNvPr id="3" name="Date Placeholder 2"/>
          <p:cNvSpPr>
            <a:spLocks noGrp="1"/>
          </p:cNvSpPr>
          <p:nvPr>
            <p:ph type="dt" sz="half" idx="10"/>
          </p:nvPr>
        </p:nvSpPr>
        <p:spPr/>
        <p:txBody>
          <a:bodyPr/>
          <a:lstStyle/>
          <a:p>
            <a:r>
              <a:rPr lang="en-US" dirty="0" smtClean="0"/>
              <a:t>11-05-2023</a:t>
            </a:r>
            <a:endParaRPr lang="en-GB" dirty="0"/>
          </a:p>
        </p:txBody>
      </p:sp>
      <p:sp>
        <p:nvSpPr>
          <p:cNvPr id="4" name="Slide Number Placeholder 3"/>
          <p:cNvSpPr>
            <a:spLocks noGrp="1"/>
          </p:cNvSpPr>
          <p:nvPr>
            <p:ph type="sldNum" sz="quarter" idx="11"/>
          </p:nvPr>
        </p:nvSpPr>
        <p:spPr/>
        <p:txBody>
          <a:bodyPr/>
          <a:lstStyle/>
          <a:p>
            <a:fld id="{E40EF9DD-2A99-456A-A3B2-D133EC7087A0}" type="slidenum">
              <a:rPr lang="en-GB" smtClean="0"/>
              <a:pPr/>
              <a:t>45</a:t>
            </a:fld>
            <a:endParaRPr lang="en-GB" sz="1600">
              <a:solidFill>
                <a:schemeClr val="tx1"/>
              </a:solidFill>
            </a:endParaRPr>
          </a:p>
        </p:txBody>
      </p:sp>
      <p:sp>
        <p:nvSpPr>
          <p:cNvPr id="5" name="TextBox 4"/>
          <p:cNvSpPr txBox="1"/>
          <p:nvPr/>
        </p:nvSpPr>
        <p:spPr>
          <a:xfrm>
            <a:off x="467519" y="1493838"/>
            <a:ext cx="8136904" cy="6463308"/>
          </a:xfrm>
          <a:prstGeom prst="rect">
            <a:avLst/>
          </a:prstGeom>
          <a:noFill/>
        </p:spPr>
        <p:txBody>
          <a:bodyPr wrap="square" rtlCol="0">
            <a:spAutoFit/>
          </a:bodyPr>
          <a:lstStyle/>
          <a:p>
            <a:pPr lvl="2"/>
            <a:r>
              <a:rPr lang="en-US" sz="1800" dirty="0" smtClean="0"/>
              <a:t>[1] Huang, G., Liu, Z., Van </a:t>
            </a:r>
            <a:r>
              <a:rPr lang="en-US" sz="1800" dirty="0" err="1" smtClean="0"/>
              <a:t>Der</a:t>
            </a:r>
            <a:r>
              <a:rPr lang="en-US" sz="1800" dirty="0" smtClean="0"/>
              <a:t> </a:t>
            </a:r>
            <a:r>
              <a:rPr lang="en-US" sz="1800" dirty="0" err="1" smtClean="0"/>
              <a:t>Maaten</a:t>
            </a:r>
            <a:r>
              <a:rPr lang="en-US" sz="1800" dirty="0" smtClean="0"/>
              <a:t>, L., and Weinberger, K. Q., 2017. “Densely connected </a:t>
            </a:r>
            <a:r>
              <a:rPr lang="en-US" sz="1800" dirty="0" err="1" smtClean="0"/>
              <a:t>convolutional</a:t>
            </a:r>
            <a:r>
              <a:rPr lang="en-US" sz="1800" dirty="0" smtClean="0"/>
              <a:t> networks”. In Proceedings of the IEEE conference on computer vision and pattern recognition, pp. 4700–4708</a:t>
            </a:r>
          </a:p>
          <a:p>
            <a:r>
              <a:rPr lang="en-US" sz="1800" dirty="0" smtClean="0"/>
              <a:t> </a:t>
            </a:r>
          </a:p>
          <a:p>
            <a:pPr lvl="2"/>
            <a:r>
              <a:rPr lang="en-US" sz="1800" dirty="0" smtClean="0"/>
              <a:t>[2] </a:t>
            </a:r>
            <a:r>
              <a:rPr lang="en-US" sz="1800" dirty="0" err="1" smtClean="0"/>
              <a:t>Teng</a:t>
            </a:r>
            <a:r>
              <a:rPr lang="en-US" sz="1800" dirty="0" smtClean="0"/>
              <a:t>, X., </a:t>
            </a:r>
            <a:r>
              <a:rPr lang="en-US" sz="1800" dirty="0" err="1" smtClean="0"/>
              <a:t>Fei</a:t>
            </a:r>
            <a:r>
              <a:rPr lang="en-US" sz="1800" dirty="0" smtClean="0"/>
              <a:t>, Y., He, K., and Lu, L., 2022. “The object detection of underwater garbage with an improved yolov5 algorithm”. In Proceedings of the 2022 International Conference on Pattern Recognition and Intelligent Systems, pp. 55–60.</a:t>
            </a:r>
          </a:p>
          <a:p>
            <a:r>
              <a:rPr lang="en-US" sz="1800" dirty="0" smtClean="0"/>
              <a:t> </a:t>
            </a:r>
          </a:p>
          <a:p>
            <a:pPr lvl="2"/>
            <a:r>
              <a:rPr lang="en-US" sz="1800" dirty="0" smtClean="0"/>
              <a:t>[3] Kim, J.-H., Kim, N., Park, Y. W., and Won, C. S., 2022. “Object detection and classification based on yolo-v5 with improved maritime dataset”. Journal of Marine Science and Engineering, 10(3), p. 377.</a:t>
            </a:r>
          </a:p>
          <a:p>
            <a:pPr lvl="2"/>
            <a:endParaRPr lang="en-US" sz="1800" dirty="0" smtClean="0"/>
          </a:p>
          <a:p>
            <a:pPr lvl="2"/>
            <a:r>
              <a:rPr lang="en-US" sz="1800" dirty="0" smtClean="0"/>
              <a:t>[4] Ting, L., </a:t>
            </a:r>
            <a:r>
              <a:rPr lang="en-US" sz="1800" dirty="0" err="1" smtClean="0"/>
              <a:t>Baijun</a:t>
            </a:r>
            <a:r>
              <a:rPr lang="en-US" sz="1800" dirty="0" smtClean="0"/>
              <a:t>, Z., </a:t>
            </a:r>
            <a:r>
              <a:rPr lang="en-US" sz="1800" dirty="0" err="1" smtClean="0"/>
              <a:t>Yongsheng</a:t>
            </a:r>
            <a:r>
              <a:rPr lang="en-US" sz="1800" dirty="0" smtClean="0"/>
              <a:t>, Z., and Shun, Y., 2021. “Ship detection algorithm based on improved </a:t>
            </a:r>
            <a:r>
              <a:rPr lang="en-US" sz="1800" dirty="0" err="1" smtClean="0"/>
              <a:t>yolo</a:t>
            </a:r>
            <a:r>
              <a:rPr lang="en-US" sz="1800" dirty="0" smtClean="0"/>
              <a:t> v5”. In 2021 6th International Conference on Automation, Control and Robotics Engineering (CACRE), IEEE, pp. 483–487. </a:t>
            </a:r>
          </a:p>
          <a:p>
            <a:pPr lvl="2"/>
            <a:endParaRPr lang="en-US" sz="1800" dirty="0" smtClean="0"/>
          </a:p>
          <a:p>
            <a:pPr lvl="2"/>
            <a:r>
              <a:rPr lang="en-US" sz="1800" dirty="0" smtClean="0"/>
              <a:t>[5] Yan, B., Fan, P., Lei, X., Liu, Z., and Yang, F., 2021. “A real-time apple targets detection method for picking robot based on improved yolov5”. Remote Sensing, 13(9), p. 1619. </a:t>
            </a:r>
          </a:p>
          <a:p>
            <a:r>
              <a:rPr lang="en-US" sz="1200" dirty="0" smtClean="0"/>
              <a:t> </a:t>
            </a:r>
          </a:p>
          <a:p>
            <a:pPr lvl="2"/>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27" y="413719"/>
            <a:ext cx="7776864" cy="936104"/>
          </a:xfrm>
        </p:spPr>
        <p:txBody>
          <a:bodyPr/>
          <a:lstStyle/>
          <a:p>
            <a:r>
              <a:rPr lang="en-US" b="1" dirty="0" smtClean="0"/>
              <a:t>References</a:t>
            </a:r>
            <a:endParaRPr lang="en-US" b="1" dirty="0"/>
          </a:p>
        </p:txBody>
      </p:sp>
      <p:sp>
        <p:nvSpPr>
          <p:cNvPr id="3" name="Date Placeholder 2"/>
          <p:cNvSpPr>
            <a:spLocks noGrp="1"/>
          </p:cNvSpPr>
          <p:nvPr>
            <p:ph type="dt" sz="half" idx="10"/>
          </p:nvPr>
        </p:nvSpPr>
        <p:spPr/>
        <p:txBody>
          <a:bodyPr/>
          <a:lstStyle/>
          <a:p>
            <a:r>
              <a:rPr lang="en-US" smtClean="0"/>
              <a:t>11-05-2023</a:t>
            </a:r>
            <a:endParaRPr lang="en-GB" dirty="0"/>
          </a:p>
        </p:txBody>
      </p:sp>
      <p:sp>
        <p:nvSpPr>
          <p:cNvPr id="4" name="Slide Number Placeholder 3"/>
          <p:cNvSpPr>
            <a:spLocks noGrp="1"/>
          </p:cNvSpPr>
          <p:nvPr>
            <p:ph type="sldNum" sz="quarter" idx="11"/>
          </p:nvPr>
        </p:nvSpPr>
        <p:spPr/>
        <p:txBody>
          <a:bodyPr/>
          <a:lstStyle/>
          <a:p>
            <a:fld id="{E40EF9DD-2A99-456A-A3B2-D133EC7087A0}" type="slidenum">
              <a:rPr lang="en-GB" smtClean="0"/>
              <a:pPr/>
              <a:t>46</a:t>
            </a:fld>
            <a:endParaRPr lang="en-GB" sz="1600">
              <a:solidFill>
                <a:schemeClr val="tx1"/>
              </a:solidFill>
            </a:endParaRPr>
          </a:p>
        </p:txBody>
      </p:sp>
      <p:sp>
        <p:nvSpPr>
          <p:cNvPr id="6" name="TextBox 5"/>
          <p:cNvSpPr txBox="1"/>
          <p:nvPr/>
        </p:nvSpPr>
        <p:spPr>
          <a:xfrm>
            <a:off x="323503" y="1853878"/>
            <a:ext cx="9505056" cy="6063198"/>
          </a:xfrm>
          <a:prstGeom prst="rect">
            <a:avLst/>
          </a:prstGeom>
          <a:noFill/>
        </p:spPr>
        <p:txBody>
          <a:bodyPr wrap="square" rtlCol="0">
            <a:spAutoFit/>
          </a:bodyPr>
          <a:lstStyle/>
          <a:p>
            <a:r>
              <a:rPr lang="en-US" sz="2000" dirty="0" smtClean="0"/>
              <a:t>[6] </a:t>
            </a:r>
            <a:r>
              <a:rPr lang="en-US" sz="2000" dirty="0" err="1" smtClean="0"/>
              <a:t>Benjumea</a:t>
            </a:r>
            <a:r>
              <a:rPr lang="en-US" sz="2000" dirty="0" smtClean="0"/>
              <a:t>, A., </a:t>
            </a:r>
            <a:r>
              <a:rPr lang="en-US" sz="2000" dirty="0" err="1" smtClean="0"/>
              <a:t>Teeti</a:t>
            </a:r>
            <a:r>
              <a:rPr lang="en-US" sz="2000" dirty="0" smtClean="0"/>
              <a:t>, I., </a:t>
            </a:r>
            <a:r>
              <a:rPr lang="en-US" sz="2000" dirty="0" err="1" smtClean="0"/>
              <a:t>Cuzzolin</a:t>
            </a:r>
            <a:r>
              <a:rPr lang="en-US" sz="2000" dirty="0" smtClean="0"/>
              <a:t>, F., and Bradley, A., 2021. “Yolo-z: Improving small object detection in yolov5 for autonomous vehicles”. </a:t>
            </a:r>
            <a:r>
              <a:rPr lang="en-US" sz="2000" dirty="0" err="1" smtClean="0"/>
              <a:t>arXiv</a:t>
            </a:r>
            <a:r>
              <a:rPr lang="en-US" sz="2000" dirty="0" smtClean="0"/>
              <a:t> preprint arXiv:2112.11798.</a:t>
            </a:r>
            <a:br>
              <a:rPr lang="en-US" sz="2000" dirty="0" smtClean="0"/>
            </a:br>
            <a:r>
              <a:rPr lang="en-US" sz="2000" dirty="0" smtClean="0"/>
              <a:t>[7] Jung, H.-K., and </a:t>
            </a:r>
            <a:r>
              <a:rPr lang="en-US" sz="2000" dirty="0" err="1" smtClean="0"/>
              <a:t>Choi</a:t>
            </a:r>
            <a:r>
              <a:rPr lang="en-US" sz="2000" dirty="0" smtClean="0"/>
              <a:t>, G.-S., 2022. “Improved yolov5: Efficient object detection using drone images under various conditions”. Applied Sciences, 12(14), p. 7255.</a:t>
            </a:r>
            <a:br>
              <a:rPr lang="en-US" sz="2000" dirty="0" smtClean="0"/>
            </a:br>
            <a:r>
              <a:rPr lang="en-US" sz="2000" dirty="0" smtClean="0"/>
              <a:t>[8] Kim, J.-H., Kim, N., Park, Y. W., and Won, C. S., 2022. “Object detection and classification based on yolo-v5 with improved maritime dataset”. Journal of Marine Science and Engineering, 10(3), p. 377.</a:t>
            </a:r>
            <a:br>
              <a:rPr lang="en-US" sz="2000" dirty="0" smtClean="0"/>
            </a:br>
            <a:r>
              <a:rPr lang="en-US" sz="2000" dirty="0" smtClean="0"/>
              <a:t>[9] CENGİL, E., and ÇINAR, A., 2021. “Poisonous mushroom detection using yolov5”. Turkish Journal of Science and Technology, 16(1), pp. 119–127.</a:t>
            </a:r>
            <a:br>
              <a:rPr lang="en-US" sz="2000" dirty="0" smtClean="0"/>
            </a:br>
            <a:r>
              <a:rPr lang="en-US" sz="2000" dirty="0" smtClean="0"/>
              <a:t>[10] Wu, T.-H., Wang, T.-W., and Liu, Y.-Q., 2021. “Real-time vehicle and distance detection based on improved </a:t>
            </a:r>
            <a:r>
              <a:rPr lang="en-US" sz="2000" dirty="0" err="1" smtClean="0"/>
              <a:t>yolo</a:t>
            </a:r>
            <a:r>
              <a:rPr lang="en-US" sz="2000" dirty="0" smtClean="0"/>
              <a:t> v5 network”. In 2021 3rd World Symposium on Artificial Intelligence (WSAI), IEEE,</a:t>
            </a:r>
            <a:br>
              <a:rPr lang="en-US" sz="2000" dirty="0" smtClean="0"/>
            </a:br>
            <a:r>
              <a:rPr lang="en-US" sz="2000" dirty="0" smtClean="0"/>
              <a:t>pp. 24–28.</a:t>
            </a:r>
          </a:p>
          <a:p>
            <a:r>
              <a:rPr lang="en-US" sz="2000" dirty="0" smtClean="0"/>
              <a:t/>
            </a:r>
            <a:br>
              <a:rPr lang="en-US" sz="2000" dirty="0" smtClean="0"/>
            </a:br>
            <a:r>
              <a:rPr lang="en-US" sz="2000" dirty="0" smtClean="0"/>
              <a:t>[11] Yan, B., Fan, P., Lei, X., Liu, Z., and Yang, F., 2021. “A real-time apple targets detection method for</a:t>
            </a:r>
            <a:br>
              <a:rPr lang="en-US" sz="2000" dirty="0" smtClean="0"/>
            </a:br>
            <a:r>
              <a:rPr lang="en-US" sz="2000" dirty="0" smtClean="0"/>
              <a:t>picking robot based on improved yolov5”. Remote Sensing, 13(9), p. 1619. </a:t>
            </a:r>
            <a:br>
              <a:rPr lang="en-US" sz="2000" dirty="0" smtClean="0"/>
            </a:br>
            <a:r>
              <a:rPr lang="en-US" dirty="0" smtClean="0"/>
              <a:t/>
            </a:r>
            <a:br>
              <a:rPr lang="en-US" dirty="0" smtClean="0"/>
            </a:b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4550" y="3222030"/>
            <a:ext cx="5400600" cy="1266825"/>
          </a:xfrm>
        </p:spPr>
        <p:txBody>
          <a:bodyPr/>
          <a:lstStyle/>
          <a:p>
            <a:pPr algn="ctr"/>
            <a:r>
              <a:rPr lang="en-US" sz="5400" b="1" dirty="0" smtClean="0">
                <a:latin typeface="+mj-lt"/>
              </a:rPr>
              <a:t>THANKYOU</a:t>
            </a:r>
            <a:endParaRPr lang="en-IN" sz="5400" b="1" dirty="0">
              <a:latin typeface="+mj-lt"/>
            </a:endParaRPr>
          </a:p>
        </p:txBody>
      </p:sp>
      <p:sp>
        <p:nvSpPr>
          <p:cNvPr id="3" name="Date Placeholder 2"/>
          <p:cNvSpPr>
            <a:spLocks noGrp="1"/>
          </p:cNvSpPr>
          <p:nvPr>
            <p:ph type="dt" sz="half" idx="10"/>
          </p:nvPr>
        </p:nvSpPr>
        <p:spPr/>
        <p:txBody>
          <a:bodyPr/>
          <a:lstStyle/>
          <a:p>
            <a:r>
              <a:rPr lang="en-US" dirty="0" smtClean="0"/>
              <a:t>11-05-2023</a:t>
            </a:r>
            <a:endParaRPr lang="en-GB" dirty="0"/>
          </a:p>
        </p:txBody>
      </p:sp>
      <p:sp>
        <p:nvSpPr>
          <p:cNvPr id="4" name="Slide Number Placeholder 3"/>
          <p:cNvSpPr>
            <a:spLocks noGrp="1"/>
          </p:cNvSpPr>
          <p:nvPr>
            <p:ph type="sldNum" sz="quarter" idx="11"/>
          </p:nvPr>
        </p:nvSpPr>
        <p:spPr/>
        <p:txBody>
          <a:bodyPr/>
          <a:lstStyle/>
          <a:p>
            <a:fld id="{E40EF9DD-2A99-456A-A3B2-D133EC7087A0}" type="slidenum">
              <a:rPr lang="en-GB" smtClean="0"/>
              <a:pPr/>
              <a:t>47</a:t>
            </a:fld>
            <a:endParaRPr lang="en-GB" sz="1600" dirty="0">
              <a:solidFill>
                <a:schemeClr val="tx1"/>
              </a:solidFill>
            </a:endParaRPr>
          </a:p>
        </p:txBody>
      </p:sp>
    </p:spTree>
    <p:extLst>
      <p:ext uri="{BB962C8B-B14F-4D97-AF65-F5344CB8AC3E}">
        <p14:creationId xmlns="" xmlns:p14="http://schemas.microsoft.com/office/powerpoint/2010/main" val="1608538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smtClean="0"/>
              <a:t>11-05-2023</a:t>
            </a:r>
            <a:endParaRPr lang="en-GB" dirty="0"/>
          </a:p>
        </p:txBody>
      </p:sp>
      <p:sp>
        <p:nvSpPr>
          <p:cNvPr id="4" name="Slide Number Placeholder 3"/>
          <p:cNvSpPr>
            <a:spLocks noGrp="1"/>
          </p:cNvSpPr>
          <p:nvPr>
            <p:ph type="sldNum" sz="quarter" idx="11"/>
          </p:nvPr>
        </p:nvSpPr>
        <p:spPr/>
        <p:txBody>
          <a:bodyPr/>
          <a:lstStyle/>
          <a:p>
            <a:fld id="{E40EF9DD-2A99-456A-A3B2-D133EC7087A0}" type="slidenum">
              <a:rPr lang="en-GB" smtClean="0"/>
              <a:pPr/>
              <a:t>5</a:t>
            </a:fld>
            <a:endParaRPr lang="en-GB" sz="1600">
              <a:solidFill>
                <a:schemeClr val="tx1"/>
              </a:solidFill>
            </a:endParaRPr>
          </a:p>
        </p:txBody>
      </p:sp>
      <p:pic>
        <p:nvPicPr>
          <p:cNvPr id="2050" name="Picture 2"/>
          <p:cNvPicPr>
            <a:picLocks noChangeAspect="1" noChangeArrowheads="1"/>
          </p:cNvPicPr>
          <p:nvPr/>
        </p:nvPicPr>
        <p:blipFill>
          <a:blip r:embed="rId2" cstate="print"/>
          <a:srcRect/>
          <a:stretch>
            <a:fillRect/>
          </a:stretch>
        </p:blipFill>
        <p:spPr bwMode="auto">
          <a:xfrm>
            <a:off x="971575" y="1853878"/>
            <a:ext cx="6480720" cy="4342581"/>
          </a:xfrm>
          <a:prstGeom prst="rect">
            <a:avLst/>
          </a:prstGeom>
          <a:noFill/>
          <a:ln w="9525">
            <a:noFill/>
            <a:miter lim="800000"/>
            <a:headEnd/>
            <a:tailEnd/>
          </a:ln>
          <a:effectLst/>
        </p:spPr>
      </p:pic>
      <p:sp>
        <p:nvSpPr>
          <p:cNvPr id="6" name="TextBox 5"/>
          <p:cNvSpPr txBox="1"/>
          <p:nvPr/>
        </p:nvSpPr>
        <p:spPr>
          <a:xfrm>
            <a:off x="1187599" y="6462390"/>
            <a:ext cx="6336704" cy="461665"/>
          </a:xfrm>
          <a:prstGeom prst="rect">
            <a:avLst/>
          </a:prstGeom>
          <a:noFill/>
        </p:spPr>
        <p:txBody>
          <a:bodyPr wrap="square" rtlCol="0">
            <a:spAutoFit/>
          </a:bodyPr>
          <a:lstStyle/>
          <a:p>
            <a:r>
              <a:rPr lang="en-US" dirty="0" smtClean="0"/>
              <a:t>Figure 1: Classification of Object Detection</a:t>
            </a:r>
            <a:endParaRPr lang="en-US" dirty="0"/>
          </a:p>
        </p:txBody>
      </p:sp>
      <p:sp>
        <p:nvSpPr>
          <p:cNvPr id="8" name="TextBox 7"/>
          <p:cNvSpPr txBox="1"/>
          <p:nvPr/>
        </p:nvSpPr>
        <p:spPr>
          <a:xfrm>
            <a:off x="611535" y="773758"/>
            <a:ext cx="6480720" cy="630942"/>
          </a:xfrm>
          <a:prstGeom prst="rect">
            <a:avLst/>
          </a:prstGeom>
          <a:noFill/>
        </p:spPr>
        <p:txBody>
          <a:bodyPr wrap="square" rtlCol="0">
            <a:spAutoFit/>
          </a:bodyPr>
          <a:lstStyle/>
          <a:p>
            <a:r>
              <a:rPr lang="en-US" sz="3500" dirty="0" smtClean="0"/>
              <a:t> </a:t>
            </a:r>
            <a:r>
              <a:rPr lang="en-US" sz="3500" b="1" dirty="0" smtClean="0">
                <a:solidFill>
                  <a:srgbClr val="FF6600"/>
                </a:solidFill>
              </a:rPr>
              <a:t>Introduction</a:t>
            </a:r>
            <a:endParaRPr lang="en-US" sz="3500" b="1" dirty="0">
              <a:solidFill>
                <a:srgbClr val="FF66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Objective</a:t>
            </a:r>
            <a:endParaRPr lang="en-US" b="1" dirty="0"/>
          </a:p>
        </p:txBody>
      </p:sp>
      <p:sp>
        <p:nvSpPr>
          <p:cNvPr id="3" name="Date Placeholder 2"/>
          <p:cNvSpPr>
            <a:spLocks noGrp="1"/>
          </p:cNvSpPr>
          <p:nvPr>
            <p:ph type="dt" sz="half" idx="10"/>
          </p:nvPr>
        </p:nvSpPr>
        <p:spPr/>
        <p:txBody>
          <a:bodyPr/>
          <a:lstStyle/>
          <a:p>
            <a:r>
              <a:rPr lang="en-US" dirty="0" smtClean="0"/>
              <a:t>11-05-2023</a:t>
            </a:r>
            <a:endParaRPr lang="en-GB" dirty="0"/>
          </a:p>
        </p:txBody>
      </p:sp>
      <p:sp>
        <p:nvSpPr>
          <p:cNvPr id="4" name="Slide Number Placeholder 3"/>
          <p:cNvSpPr>
            <a:spLocks noGrp="1"/>
          </p:cNvSpPr>
          <p:nvPr>
            <p:ph type="sldNum" sz="quarter" idx="11"/>
          </p:nvPr>
        </p:nvSpPr>
        <p:spPr/>
        <p:txBody>
          <a:bodyPr/>
          <a:lstStyle/>
          <a:p>
            <a:fld id="{E40EF9DD-2A99-456A-A3B2-D133EC7087A0}" type="slidenum">
              <a:rPr lang="en-GB" smtClean="0"/>
              <a:pPr/>
              <a:t>6</a:t>
            </a:fld>
            <a:endParaRPr lang="en-GB" sz="1600">
              <a:solidFill>
                <a:schemeClr val="tx1"/>
              </a:solidFill>
            </a:endParaRPr>
          </a:p>
        </p:txBody>
      </p:sp>
      <p:sp>
        <p:nvSpPr>
          <p:cNvPr id="9" name="TextBox 8"/>
          <p:cNvSpPr txBox="1"/>
          <p:nvPr/>
        </p:nvSpPr>
        <p:spPr>
          <a:xfrm>
            <a:off x="755551" y="1853878"/>
            <a:ext cx="7776864" cy="2308324"/>
          </a:xfrm>
          <a:prstGeom prst="rect">
            <a:avLst/>
          </a:prstGeom>
          <a:noFill/>
        </p:spPr>
        <p:txBody>
          <a:bodyPr wrap="square" rtlCol="0">
            <a:spAutoFit/>
          </a:bodyPr>
          <a:lstStyle/>
          <a:p>
            <a:pPr lvl="0">
              <a:buFont typeface="Wingdings" pitchFamily="2" charset="2"/>
              <a:buChar char="Ø"/>
            </a:pPr>
            <a:endParaRPr lang="en-US" sz="2000" dirty="0" smtClean="0"/>
          </a:p>
          <a:p>
            <a:pPr marL="457200" lvl="0" indent="-457200">
              <a:buFont typeface="+mj-lt"/>
              <a:buAutoNum type="arabicPeriod"/>
            </a:pPr>
            <a:r>
              <a:rPr lang="en-US" sz="2000" dirty="0" smtClean="0"/>
              <a:t>To design an efficient and improved model for object detection with high precision and fast execution.</a:t>
            </a:r>
          </a:p>
          <a:p>
            <a:pPr marL="457200" lvl="0" indent="-457200">
              <a:buFont typeface="+mj-lt"/>
              <a:buAutoNum type="arabicPeriod"/>
            </a:pPr>
            <a:r>
              <a:rPr lang="en-US" sz="2000" dirty="0" smtClean="0"/>
              <a:t>To investigate and analyze the impact of different images processing and feature extraction techniques on the proposed model's performance.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Literature survey</a:t>
            </a:r>
            <a:endParaRPr lang="en-US" b="1" dirty="0"/>
          </a:p>
        </p:txBody>
      </p:sp>
      <p:sp>
        <p:nvSpPr>
          <p:cNvPr id="3" name="Date Placeholder 2"/>
          <p:cNvSpPr>
            <a:spLocks noGrp="1"/>
          </p:cNvSpPr>
          <p:nvPr>
            <p:ph type="dt" sz="half" idx="10"/>
          </p:nvPr>
        </p:nvSpPr>
        <p:spPr/>
        <p:txBody>
          <a:bodyPr/>
          <a:lstStyle/>
          <a:p>
            <a:r>
              <a:rPr lang="en-US" dirty="0" smtClean="0"/>
              <a:t>11-05-2023</a:t>
            </a:r>
            <a:endParaRPr lang="en-GB" dirty="0"/>
          </a:p>
        </p:txBody>
      </p:sp>
      <p:sp>
        <p:nvSpPr>
          <p:cNvPr id="4" name="Slide Number Placeholder 3"/>
          <p:cNvSpPr>
            <a:spLocks noGrp="1"/>
          </p:cNvSpPr>
          <p:nvPr>
            <p:ph type="sldNum" sz="quarter" idx="11"/>
          </p:nvPr>
        </p:nvSpPr>
        <p:spPr/>
        <p:txBody>
          <a:bodyPr/>
          <a:lstStyle/>
          <a:p>
            <a:fld id="{E40EF9DD-2A99-456A-A3B2-D133EC7087A0}" type="slidenum">
              <a:rPr lang="en-GB" smtClean="0"/>
              <a:pPr/>
              <a:t>7</a:t>
            </a:fld>
            <a:endParaRPr lang="en-GB" sz="1600">
              <a:solidFill>
                <a:schemeClr val="tx1"/>
              </a:solidFill>
            </a:endParaRPr>
          </a:p>
        </p:txBody>
      </p:sp>
      <p:sp>
        <p:nvSpPr>
          <p:cNvPr id="5" name="TextBox 4"/>
          <p:cNvSpPr txBox="1"/>
          <p:nvPr/>
        </p:nvSpPr>
        <p:spPr>
          <a:xfrm>
            <a:off x="755551" y="1493838"/>
            <a:ext cx="7992888" cy="5016758"/>
          </a:xfrm>
          <a:prstGeom prst="rect">
            <a:avLst/>
          </a:prstGeom>
          <a:noFill/>
        </p:spPr>
        <p:txBody>
          <a:bodyPr wrap="square" rtlCol="0">
            <a:spAutoFit/>
          </a:bodyPr>
          <a:lstStyle/>
          <a:p>
            <a:pPr>
              <a:buFont typeface="Arial" pitchFamily="34" charset="0"/>
              <a:buChar char="•"/>
            </a:pPr>
            <a:r>
              <a:rPr lang="en-US" sz="2000" dirty="0" smtClean="0"/>
              <a:t>  Huang et al.[1] proposed a tiny object detection algorithm based on enhanced YOLOv5 in light of the low accuracy of common object detection algorithms in identifying minuscule objects . </a:t>
            </a:r>
          </a:p>
          <a:p>
            <a:endParaRPr lang="en-US" sz="2000" dirty="0" smtClean="0"/>
          </a:p>
          <a:p>
            <a:pPr>
              <a:buFont typeface="Arial" pitchFamily="34" charset="0"/>
              <a:buChar char="•"/>
            </a:pPr>
            <a:r>
              <a:rPr lang="en-US" sz="2000" dirty="0" smtClean="0"/>
              <a:t>  The performance of tiny object recognition is enhanced by modifying the YOLOv5 Neck portion, combining it with FPN and </a:t>
            </a:r>
            <a:r>
              <a:rPr lang="en-US" sz="2000" dirty="0" err="1" smtClean="0"/>
              <a:t>PANet</a:t>
            </a:r>
            <a:r>
              <a:rPr lang="en-US" sz="2000" dirty="0" smtClean="0"/>
              <a:t>, and performing feature fusing on four feature maps with various semantic information. </a:t>
            </a:r>
          </a:p>
          <a:p>
            <a:endParaRPr lang="en-US" sz="2000" dirty="0" smtClean="0"/>
          </a:p>
          <a:p>
            <a:pPr>
              <a:buFont typeface="Arial" pitchFamily="34" charset="0"/>
              <a:buChar char="•"/>
            </a:pPr>
            <a:r>
              <a:rPr lang="en-US" sz="2000" dirty="0" smtClean="0"/>
              <a:t>   To better maintain target characteristics, the original </a:t>
            </a:r>
            <a:r>
              <a:rPr lang="en-US" sz="2000" dirty="0" err="1" smtClean="0"/>
              <a:t>ReLU</a:t>
            </a:r>
            <a:r>
              <a:rPr lang="en-US" sz="2000" dirty="0" smtClean="0"/>
              <a:t> activation function was replaced with the Swish activation function.</a:t>
            </a:r>
          </a:p>
          <a:p>
            <a:endParaRPr lang="en-US" sz="2000" dirty="0" smtClean="0"/>
          </a:p>
          <a:p>
            <a:pPr>
              <a:buFont typeface="Arial" pitchFamily="34" charset="0"/>
              <a:buChar char="•"/>
            </a:pPr>
            <a:r>
              <a:rPr lang="en-US" sz="2000" dirty="0" smtClean="0"/>
              <a:t>  </a:t>
            </a:r>
            <a:r>
              <a:rPr lang="en-US" sz="2000" dirty="0" err="1" smtClean="0"/>
              <a:t>Teng</a:t>
            </a:r>
            <a:r>
              <a:rPr lang="en-US" sz="2000" dirty="0" smtClean="0"/>
              <a:t> et al.[2] proposed a real-time AUV (Automated Under Water Vehicle) underwater detection technique based on the enhanced YOLOv5s in order to enhance the independently </a:t>
            </a:r>
            <a:r>
              <a:rPr lang="en-US" sz="2000" dirty="0" err="1" smtClean="0"/>
              <a:t>recognise</a:t>
            </a:r>
            <a:r>
              <a:rPr lang="en-US" sz="2000" dirty="0" smtClean="0"/>
              <a:t> ability of AUV to trash underwater.</a:t>
            </a:r>
          </a:p>
          <a:p>
            <a:pPr>
              <a:buFont typeface="Arial" pitchFamily="34" charset="0"/>
              <a:buChar char="•"/>
            </a:pPr>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Date Placeholder 2"/>
          <p:cNvSpPr>
            <a:spLocks noGrp="1"/>
          </p:cNvSpPr>
          <p:nvPr>
            <p:ph type="dt" sz="half" idx="10"/>
          </p:nvPr>
        </p:nvSpPr>
        <p:spPr/>
        <p:txBody>
          <a:bodyPr/>
          <a:lstStyle/>
          <a:p>
            <a:r>
              <a:rPr lang="en-US" dirty="0" smtClean="0"/>
              <a:t>11-05-2023</a:t>
            </a:r>
            <a:endParaRPr lang="en-GB" dirty="0"/>
          </a:p>
        </p:txBody>
      </p:sp>
      <p:sp>
        <p:nvSpPr>
          <p:cNvPr id="4" name="Slide Number Placeholder 3"/>
          <p:cNvSpPr>
            <a:spLocks noGrp="1"/>
          </p:cNvSpPr>
          <p:nvPr>
            <p:ph type="sldNum" sz="quarter" idx="11"/>
          </p:nvPr>
        </p:nvSpPr>
        <p:spPr/>
        <p:txBody>
          <a:bodyPr/>
          <a:lstStyle/>
          <a:p>
            <a:fld id="{E40EF9DD-2A99-456A-A3B2-D133EC7087A0}" type="slidenum">
              <a:rPr lang="en-GB" smtClean="0"/>
              <a:pPr/>
              <a:t>8</a:t>
            </a:fld>
            <a:endParaRPr lang="en-GB" sz="1600">
              <a:solidFill>
                <a:schemeClr val="tx1"/>
              </a:solidFill>
            </a:endParaRPr>
          </a:p>
        </p:txBody>
      </p:sp>
      <p:sp>
        <p:nvSpPr>
          <p:cNvPr id="5" name="TextBox 4"/>
          <p:cNvSpPr txBox="1"/>
          <p:nvPr/>
        </p:nvSpPr>
        <p:spPr>
          <a:xfrm>
            <a:off x="395511" y="1925886"/>
            <a:ext cx="9289032" cy="5324535"/>
          </a:xfrm>
          <a:prstGeom prst="rect">
            <a:avLst/>
          </a:prstGeom>
          <a:noFill/>
        </p:spPr>
        <p:txBody>
          <a:bodyPr wrap="square" rtlCol="0">
            <a:spAutoFit/>
          </a:bodyPr>
          <a:lstStyle/>
          <a:p>
            <a:pPr>
              <a:buFont typeface="Arial" pitchFamily="34" charset="0"/>
              <a:buChar char="•"/>
            </a:pPr>
            <a:r>
              <a:rPr lang="en-US" sz="2000" dirty="0" smtClean="0"/>
              <a:t>  The anchor box is re-clustered in the improved network design using the </a:t>
            </a:r>
            <a:r>
              <a:rPr lang="en-US" sz="2000" dirty="0" err="1" smtClean="0"/>
              <a:t>KMeans</a:t>
            </a:r>
            <a:r>
              <a:rPr lang="en-US" sz="2000" dirty="0" smtClean="0"/>
              <a:t>++ clustering method to enhance the ground truth feature information.</a:t>
            </a:r>
          </a:p>
          <a:p>
            <a:endParaRPr lang="en-US" sz="2000" dirty="0" smtClean="0"/>
          </a:p>
          <a:p>
            <a:pPr>
              <a:buFont typeface="Arial" pitchFamily="34" charset="0"/>
              <a:buChar char="•"/>
            </a:pPr>
            <a:r>
              <a:rPr lang="en-US" sz="2000" dirty="0" smtClean="0"/>
              <a:t> Overall, the identification accuracy, recall, and </a:t>
            </a:r>
            <a:r>
              <a:rPr lang="en-US" sz="2000" dirty="0" err="1" smtClean="0"/>
              <a:t>mAP</a:t>
            </a:r>
            <a:r>
              <a:rPr lang="en-US" sz="2000" dirty="0" smtClean="0"/>
              <a:t> are 87.2%, 97%, and 90.6%, </a:t>
            </a:r>
            <a:r>
              <a:rPr lang="en-US" sz="2000" dirty="0" err="1" smtClean="0"/>
              <a:t>correspondingly.Each</a:t>
            </a:r>
            <a:r>
              <a:rPr lang="en-US" sz="2000" dirty="0" smtClean="0"/>
              <a:t> picture is detected on average in 0.29 seconds.</a:t>
            </a:r>
          </a:p>
          <a:p>
            <a:endParaRPr lang="en-US" sz="2000" dirty="0" smtClean="0"/>
          </a:p>
          <a:p>
            <a:pPr>
              <a:buFont typeface="Arial" pitchFamily="34" charset="0"/>
              <a:buChar char="•"/>
            </a:pPr>
            <a:r>
              <a:rPr lang="en-US" sz="2000" dirty="0" smtClean="0"/>
              <a:t>  Kim et al.[3] proposed a method to fix the SMD (Singapore Maritime Dataset) dataset's annotations for the DNN algorithm benchmark and present an enhanced version called as SMD-Plus. </a:t>
            </a:r>
            <a:r>
              <a:rPr lang="en-US" sz="2000" dirty="0" err="1" smtClean="0"/>
              <a:t>Additionally,it</a:t>
            </a:r>
            <a:r>
              <a:rPr lang="en-US" sz="2000" dirty="0" smtClean="0"/>
              <a:t> suggests augmentation methods created especially for the SMD-Plus.</a:t>
            </a:r>
          </a:p>
          <a:p>
            <a:endParaRPr lang="en-US" sz="2000" dirty="0" smtClean="0"/>
          </a:p>
          <a:p>
            <a:pPr>
              <a:buFont typeface="Arial" pitchFamily="34" charset="0"/>
              <a:buChar char="•"/>
            </a:pPr>
            <a:r>
              <a:rPr lang="en-US" sz="2000" dirty="0" smtClean="0"/>
              <a:t> To address the class-imbalance issue in the training dataset, a more precise online transformation of training images using Copy &amp; Paste is used. Additionally, the mix-up technique is used for YOLO-V5 in addition to the fundamental augmentation methods.</a:t>
            </a:r>
          </a:p>
          <a:p>
            <a:pPr>
              <a:buFont typeface="Arial" pitchFamily="34" charset="0"/>
              <a:buChar char="•"/>
            </a:pPr>
            <a:r>
              <a:rPr lang="en-US" sz="2000" dirty="0" smtClean="0"/>
              <a:t> Ting et al.[4] proposes an enhanced YOLO V5 network to address the issue of insufficient feature extraction in existing ship recognition techniques caused by uneven feature distribution.</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Literature survey</a:t>
            </a:r>
            <a:endParaRPr lang="en-US" b="1" dirty="0"/>
          </a:p>
        </p:txBody>
      </p:sp>
      <p:sp>
        <p:nvSpPr>
          <p:cNvPr id="3" name="Content Placeholder 2"/>
          <p:cNvSpPr>
            <a:spLocks noGrp="1"/>
          </p:cNvSpPr>
          <p:nvPr>
            <p:ph idx="1"/>
          </p:nvPr>
        </p:nvSpPr>
        <p:spPr>
          <a:xfrm>
            <a:off x="395511" y="1997894"/>
            <a:ext cx="8353275" cy="4864298"/>
          </a:xfrm>
        </p:spPr>
        <p:txBody>
          <a:bodyPr/>
          <a:lstStyle/>
          <a:p>
            <a:pPr>
              <a:buFont typeface="Arial" pitchFamily="34" charset="0"/>
              <a:buChar char="•"/>
            </a:pPr>
            <a:r>
              <a:rPr lang="en-US" sz="2000" b="0" dirty="0" smtClean="0">
                <a:solidFill>
                  <a:schemeClr val="tx1"/>
                </a:solidFill>
              </a:rPr>
              <a:t>  In particular, the feature extraction portion of the YOLO V5 network was replaced and fused using the </a:t>
            </a:r>
            <a:r>
              <a:rPr lang="en-US" sz="2000" b="0" dirty="0" err="1" smtClean="0">
                <a:solidFill>
                  <a:schemeClr val="tx1"/>
                </a:solidFill>
              </a:rPr>
              <a:t>Ghostbottle</a:t>
            </a:r>
            <a:r>
              <a:rPr lang="en-US" sz="2000" b="0" dirty="0" smtClean="0">
                <a:solidFill>
                  <a:schemeClr val="tx1"/>
                </a:solidFill>
              </a:rPr>
              <a:t> module, and superior experimental results were achieved when compared to the original YOLO V5 network.</a:t>
            </a:r>
          </a:p>
          <a:p>
            <a:pPr>
              <a:buFont typeface="Arial" pitchFamily="34" charset="0"/>
              <a:buChar char="•"/>
            </a:pPr>
            <a:r>
              <a:rPr lang="en-US" dirty="0" smtClean="0"/>
              <a:t> </a:t>
            </a:r>
            <a:r>
              <a:rPr lang="en-US" sz="2000" b="0" dirty="0" smtClean="0">
                <a:solidFill>
                  <a:schemeClr val="tx1"/>
                </a:solidFill>
                <a:latin typeface="Times" pitchFamily="18" charset="0"/>
                <a:cs typeface="Times" pitchFamily="18" charset="0"/>
              </a:rPr>
              <a:t>In this research Yan et al.[5] proposes a lightweight fruit target real-time detection technique for the apple picking robot based on improved YOLOv5 was suggested in order to achieve the automatic recognition of graspable and ungraspable fruits for the picking robot in an apple tree picture.</a:t>
            </a:r>
          </a:p>
          <a:p>
            <a:endParaRPr lang="en-US" sz="2000" b="0" dirty="0" smtClean="0">
              <a:solidFill>
                <a:schemeClr val="tx1"/>
              </a:solidFill>
              <a:latin typeface="Times" pitchFamily="18" charset="0"/>
              <a:cs typeface="Times" pitchFamily="18" charset="0"/>
            </a:endParaRPr>
          </a:p>
          <a:p>
            <a:pPr>
              <a:buFont typeface="Arial" pitchFamily="34" charset="0"/>
              <a:buChar char="•"/>
            </a:pPr>
            <a:r>
              <a:rPr lang="en-US" b="0" dirty="0" smtClean="0">
                <a:solidFill>
                  <a:schemeClr val="tx1"/>
                </a:solidFill>
                <a:latin typeface="Times" pitchFamily="18" charset="0"/>
                <a:cs typeface="Times" pitchFamily="18" charset="0"/>
              </a:rPr>
              <a:t>   </a:t>
            </a:r>
            <a:r>
              <a:rPr lang="en-US" sz="2000" b="0" dirty="0" err="1" smtClean="0">
                <a:solidFill>
                  <a:schemeClr val="tx1"/>
                </a:solidFill>
                <a:latin typeface="Times" pitchFamily="18" charset="0"/>
                <a:cs typeface="Times" pitchFamily="18" charset="0"/>
              </a:rPr>
              <a:t>BottleneckCSP</a:t>
            </a:r>
            <a:r>
              <a:rPr lang="en-US" sz="2000" b="0" dirty="0" smtClean="0">
                <a:solidFill>
                  <a:schemeClr val="tx1"/>
                </a:solidFill>
                <a:latin typeface="Times" pitchFamily="18" charset="0"/>
                <a:cs typeface="Times" pitchFamily="18" charset="0"/>
              </a:rPr>
              <a:t> -2 module was  substituted with </a:t>
            </a:r>
            <a:r>
              <a:rPr lang="en-US" sz="2000" b="0" dirty="0" err="1" smtClean="0">
                <a:solidFill>
                  <a:schemeClr val="tx1"/>
                </a:solidFill>
                <a:latin typeface="Times" pitchFamily="18" charset="0"/>
                <a:cs typeface="Times" pitchFamily="18" charset="0"/>
              </a:rPr>
              <a:t>BottleneckCSP</a:t>
            </a:r>
            <a:r>
              <a:rPr lang="en-US" sz="2000" b="0" dirty="0" smtClean="0">
                <a:solidFill>
                  <a:schemeClr val="tx1"/>
                </a:solidFill>
                <a:latin typeface="Times" pitchFamily="18" charset="0"/>
                <a:cs typeface="Times" pitchFamily="18" charset="0"/>
              </a:rPr>
              <a:t> in the backbone architecture of the original YOLOv5s network, which has a improved designed network architecture to achieve the light-weight improvement of the network. </a:t>
            </a:r>
          </a:p>
          <a:p>
            <a:pPr>
              <a:buFont typeface="Arial" pitchFamily="34" charset="0"/>
              <a:buChar char="•"/>
            </a:pPr>
            <a:r>
              <a:rPr lang="en-US" sz="2000" b="0" dirty="0" smtClean="0">
                <a:solidFill>
                  <a:schemeClr val="tx1"/>
                </a:solidFill>
                <a:latin typeface="Times" pitchFamily="18" charset="0"/>
                <a:cs typeface="Times" pitchFamily="18" charset="0"/>
              </a:rPr>
              <a:t>  The average recognition time per picture was 0.015 seconds.</a:t>
            </a:r>
          </a:p>
        </p:txBody>
      </p:sp>
      <p:sp>
        <p:nvSpPr>
          <p:cNvPr id="4" name="Date Placeholder 3"/>
          <p:cNvSpPr>
            <a:spLocks noGrp="1"/>
          </p:cNvSpPr>
          <p:nvPr>
            <p:ph type="dt" sz="half" idx="10"/>
          </p:nvPr>
        </p:nvSpPr>
        <p:spPr/>
        <p:txBody>
          <a:bodyPr/>
          <a:lstStyle/>
          <a:p>
            <a:r>
              <a:rPr lang="en-US" dirty="0" smtClean="0"/>
              <a:t>11-05-2023</a:t>
            </a:r>
            <a:endParaRPr lang="en-GB" dirty="0"/>
          </a:p>
        </p:txBody>
      </p:sp>
      <p:sp>
        <p:nvSpPr>
          <p:cNvPr id="5" name="Slide Number Placeholder 4"/>
          <p:cNvSpPr>
            <a:spLocks noGrp="1"/>
          </p:cNvSpPr>
          <p:nvPr>
            <p:ph type="sldNum" sz="quarter" idx="11"/>
          </p:nvPr>
        </p:nvSpPr>
        <p:spPr/>
        <p:txBody>
          <a:bodyPr/>
          <a:lstStyle/>
          <a:p>
            <a:fld id="{AA01F877-AE8D-43B8-89D8-970FEDB2C310}" type="slidenum">
              <a:rPr lang="en-GB" smtClean="0"/>
              <a:pPr/>
              <a:t>9</a:t>
            </a:fld>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ICBEST_PPT_Template" id="{A61CB49A-10D1-4636-85E8-57A92C0834BA}" vid="{16FBC4A3-4465-40F4-978E-A11D8A84E5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F226DD89004C7458315C7C593F145CC" ma:contentTypeVersion="4" ma:contentTypeDescription="Create a new document." ma:contentTypeScope="" ma:versionID="8c571cc1d0b73b48f173010a9b828c2f">
  <xsd:schema xmlns:xsd="http://www.w3.org/2001/XMLSchema" xmlns:xs="http://www.w3.org/2001/XMLSchema" xmlns:p="http://schemas.microsoft.com/office/2006/metadata/properties" xmlns:ns2="2e7ee43b-71a3-41b3-9845-16efd863a774" targetNamespace="http://schemas.microsoft.com/office/2006/metadata/properties" ma:root="true" ma:fieldsID="afeadff8574f454b55f20b2b03505126" ns2:_="">
    <xsd:import namespace="2e7ee43b-71a3-41b3-9845-16efd863a77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e43b-71a3-41b3-9845-16efd863a7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1B550D-1BA6-48A1-B2CB-AF2AE81C5176}">
  <ds:schemaRefs>
    <ds:schemaRef ds:uri="http://schemas.microsoft.com/sharepoint/v3/contenttype/forms"/>
  </ds:schemaRefs>
</ds:datastoreItem>
</file>

<file path=customXml/itemProps2.xml><?xml version="1.0" encoding="utf-8"?>
<ds:datastoreItem xmlns:ds="http://schemas.openxmlformats.org/officeDocument/2006/customXml" ds:itemID="{C61C7501-BF87-4B99-8AC4-F73B23F45220}">
  <ds:schemaRefs>
    <ds:schemaRef ds:uri="http://schemas.microsoft.com/office/2006/metadata/contentType"/>
    <ds:schemaRef ds:uri="http://schemas.microsoft.com/office/2006/metadata/properties/metaAttributes"/>
    <ds:schemaRef ds:uri="http://www.w3.org/2000/xmlns/"/>
    <ds:schemaRef ds:uri="http://www.w3.org/2001/XMLSchema"/>
    <ds:schemaRef ds:uri="2e7ee43b-71a3-41b3-9845-16efd863a774"/>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790BD2-D194-4714-B139-7BFA20B6B091}">
  <ds:schemaRefs>
    <ds:schemaRef ds:uri="http://purl.org/dc/elements/1.1/"/>
    <ds:schemaRef ds:uri="http://schemas.microsoft.com/office/2006/documentManagement/types"/>
    <ds:schemaRef ds:uri="http://schemas.microsoft.com/office/infopath/2007/PartnerControls"/>
    <ds:schemaRef ds:uri="2e7ee43b-71a3-41b3-9845-16efd863a774"/>
    <ds:schemaRef ds:uri="http://www.w3.org/XML/1998/namespace"/>
    <ds:schemaRef ds:uri="http://schemas.microsoft.com/office/2006/metadata/properties"/>
    <ds:schemaRef ds:uri="http://purl.org/dc/dcmityp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ICBEST_PPT_Template</Template>
  <TotalTime>20865</TotalTime>
  <Words>2639</Words>
  <Application>Microsoft Office PowerPoint</Application>
  <PresentationFormat>Custom</PresentationFormat>
  <Paragraphs>337</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Blank</vt:lpstr>
      <vt:lpstr>Slide 1</vt:lpstr>
      <vt:lpstr>Slide 2</vt:lpstr>
      <vt:lpstr>Introduction</vt:lpstr>
      <vt:lpstr>Introduction</vt:lpstr>
      <vt:lpstr>Slide 5</vt:lpstr>
      <vt:lpstr> Objective</vt:lpstr>
      <vt:lpstr>Literature survey</vt:lpstr>
      <vt:lpstr>Literature survey</vt:lpstr>
      <vt:lpstr>Literature survey</vt:lpstr>
      <vt:lpstr>Methodology</vt:lpstr>
      <vt:lpstr>Slide 11</vt:lpstr>
      <vt:lpstr>          Figure 2: Sample Images of Proposed Dataset</vt:lpstr>
      <vt:lpstr> Methodology</vt:lpstr>
      <vt:lpstr>Image Processing </vt:lpstr>
      <vt:lpstr>Slide 15</vt:lpstr>
      <vt:lpstr> Feature Extraction</vt:lpstr>
      <vt:lpstr>Slide 17</vt:lpstr>
      <vt:lpstr>Proposed Feature Extraction Technique</vt:lpstr>
      <vt:lpstr>Proposed Feature Extraction Technique</vt:lpstr>
      <vt:lpstr>Proposed Feature Extraction Technique</vt:lpstr>
      <vt:lpstr>Proposed Feature Extraction Technique</vt:lpstr>
      <vt:lpstr> Model</vt:lpstr>
      <vt:lpstr> Model</vt:lpstr>
      <vt:lpstr>Proposed Modified YOLOv5 Model</vt:lpstr>
      <vt:lpstr>Proposed Modified YOLOv5 Model</vt:lpstr>
      <vt:lpstr>Proposed Modified YOLOv5 Model</vt:lpstr>
      <vt:lpstr>Proposed Modified YOLOv5 Model</vt:lpstr>
      <vt:lpstr>Proposed Modified YOLOv5 Model</vt:lpstr>
      <vt:lpstr>Proposed Modified YOLOv5 Model</vt:lpstr>
      <vt:lpstr>Proposed Modified YOLOv5 Model</vt:lpstr>
      <vt:lpstr>Proposed Modified YOLOv5 Model</vt:lpstr>
      <vt:lpstr>Slide 32</vt:lpstr>
      <vt:lpstr>Slide 33</vt:lpstr>
      <vt:lpstr>Anchor Box Selection using Genetic Algorithm</vt:lpstr>
      <vt:lpstr>Metric to define anchor fitness</vt:lpstr>
      <vt:lpstr>Evolve anchors to improve anchor fitness</vt:lpstr>
      <vt:lpstr> Results and Discussions</vt:lpstr>
      <vt:lpstr>Results and Discussions</vt:lpstr>
      <vt:lpstr>Results and Discussions</vt:lpstr>
      <vt:lpstr>Results and Discussions</vt:lpstr>
      <vt:lpstr>Results and Discussions</vt:lpstr>
      <vt:lpstr>Results and Discussions</vt:lpstr>
      <vt:lpstr>Results and Discussions</vt:lpstr>
      <vt:lpstr>Conclusion and Future works</vt:lpstr>
      <vt:lpstr> References</vt:lpstr>
      <vt:lpstr>References</vt:lpstr>
      <vt:lpstr>THANKYOU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Sindhu Santosh Shetty</dc:creator>
  <cp:lastModifiedBy>acer</cp:lastModifiedBy>
  <cp:revision>396</cp:revision>
  <cp:lastPrinted>2002-11-20T02:08:40Z</cp:lastPrinted>
  <dcterms:created xsi:type="dcterms:W3CDTF">2015-08-29T14:50:02Z</dcterms:created>
  <dcterms:modified xsi:type="dcterms:W3CDTF">2023-05-11T03:32:09Z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0x010100AF226DD89004C7458315C7C593F145CC</vt:lpwstr>
  </property>
</Properties>
</file>