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2" r:id="rId9"/>
    <p:sldId id="287" r:id="rId10"/>
    <p:sldId id="283" r:id="rId11"/>
    <p:sldId id="277" r:id="rId12"/>
    <p:sldId id="284" r:id="rId13"/>
    <p:sldId id="285" r:id="rId14"/>
    <p:sldId id="286" r:id="rId15"/>
    <p:sldId id="273" r:id="rId16"/>
    <p:sldId id="281" r:id="rId17"/>
    <p:sldId id="264" r:id="rId18"/>
    <p:sldId id="265" r:id="rId19"/>
    <p:sldId id="267" r:id="rId20"/>
    <p:sldId id="266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9"/>
    <p:restoredTop sz="94673"/>
  </p:normalViewPr>
  <p:slideViewPr>
    <p:cSldViewPr snapToGrid="0" snapToObjects="1">
      <p:cViewPr varScale="1">
        <p:scale>
          <a:sx n="64" d="100"/>
          <a:sy n="64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1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6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2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2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7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73" y="285419"/>
            <a:ext cx="9605880" cy="22648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BATTLE OF NEIGHBORHOOD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2" y="2684617"/>
            <a:ext cx="10548416" cy="86142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CHICAGO, ILLINOIS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2CFBC-4D28-4C2C-992D-659065D1EDB2}"/>
              </a:ext>
            </a:extLst>
          </p:cNvPr>
          <p:cNvSpPr txBox="1"/>
          <p:nvPr/>
        </p:nvSpPr>
        <p:spPr>
          <a:xfrm>
            <a:off x="4811151" y="4445391"/>
            <a:ext cx="271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Author:</a:t>
            </a:r>
          </a:p>
          <a:p>
            <a:pPr algn="ctr"/>
            <a:r>
              <a:rPr lang="en-US" dirty="0"/>
              <a:t>Subrat Sahani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C7659-7492-6D44-82AF-8A692059F050}"/>
              </a:ext>
            </a:extLst>
          </p:cNvPr>
          <p:cNvSpPr txBox="1"/>
          <p:nvPr/>
        </p:nvSpPr>
        <p:spPr>
          <a:xfrm>
            <a:off x="788670" y="346417"/>
            <a:ext cx="6456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2" tooltip="sklearn.metrics"/>
              </a:rPr>
              <a:t>sklearn.metrics</a:t>
            </a:r>
            <a:r>
              <a:rPr lang="en-US" sz="3200" b="1" dirty="0"/>
              <a:t>.silhouette_score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F28F-CB06-2941-9A98-41E03DD3A6E0}"/>
              </a:ext>
            </a:extLst>
          </p:cNvPr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Silhouette Coefficient is calculated using the mean intra-cluster distance (a) and the mean nearest-cluster distance (b) for each sample. </a:t>
            </a:r>
          </a:p>
          <a:p>
            <a:endParaRPr lang="en-US" sz="2800" dirty="0"/>
          </a:p>
          <a:p>
            <a:r>
              <a:rPr lang="en-US" sz="2800" dirty="0"/>
              <a:t>The formula for the Silhouette Coefficient of a sample is </a:t>
            </a:r>
          </a:p>
          <a:p>
            <a:r>
              <a:rPr lang="en-US" sz="2800" dirty="0"/>
              <a:t>                          </a:t>
            </a:r>
            <a:r>
              <a:rPr lang="en-US" sz="2800" dirty="0">
                <a:solidFill>
                  <a:schemeClr val="accent1"/>
                </a:solidFill>
              </a:rPr>
              <a:t>(b - a) / max(a, b). </a:t>
            </a:r>
          </a:p>
          <a:p>
            <a:endParaRPr lang="en-US" sz="2800" dirty="0"/>
          </a:p>
          <a:p>
            <a:r>
              <a:rPr lang="en-US" sz="2800" dirty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817366" y="289930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D95CE-D6C0-45FA-B6C2-805856BE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06" y="813150"/>
            <a:ext cx="8298821" cy="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7B699-417D-4F42-A250-39225C08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42" y="1624238"/>
            <a:ext cx="9669359" cy="44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586953" y="289931"/>
            <a:ext cx="654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AA3FB-0D0B-4464-8CC0-A6A385D7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8" y="974361"/>
            <a:ext cx="10435894" cy="480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728858" y="329731"/>
            <a:ext cx="654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CD7CB-06E0-4F32-930E-CD87A23B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5" y="1034321"/>
            <a:ext cx="10661068" cy="47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717583" y="353244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4BEC1-61C4-40D7-B38F-5B6BB23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3" y="1019331"/>
            <a:ext cx="10446695" cy="47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BC43B-E988-41EC-A297-0CAF7E429E8E}"/>
              </a:ext>
            </a:extLst>
          </p:cNvPr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4B29E-CFD0-431C-A001-A4FA198B4A0C}"/>
              </a:ext>
            </a:extLst>
          </p:cNvPr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EE6D6-513F-4E4B-B1C5-372D86F8E85F}"/>
              </a:ext>
            </a:extLst>
          </p:cNvPr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House Price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805" y="4274040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5664" y="5053932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40B49B-159D-432E-A8A4-9B1FDA912C1A}"/>
              </a:ext>
            </a:extLst>
          </p:cNvPr>
          <p:cNvSpPr/>
          <p:nvPr/>
        </p:nvSpPr>
        <p:spPr>
          <a:xfrm>
            <a:off x="6043573" y="5350582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9F42-DB7E-4F8D-8095-48D2A1C4C595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16F02-76F9-4757-AFA3-34D9E331A4C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018205" y="4731240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7A318-AA42-4042-9A1D-4E3DB07F1D2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E36D1-E593-4B3D-9A2D-915C577E6E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7F019-A586-4CE5-91AF-FAAE26D9423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B6FF15C1-9A74-4BAB-8ECE-7765F4955C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731EF-BA25-4031-97B2-3A1E2EE38B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73261" y="3483735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5932E-DD6E-491C-BCCF-7942AC07AC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1D95A-EF2C-42AA-96D6-05F12EEB53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65731C-2DAA-2442-8155-84F824ED9678}"/>
              </a:ext>
            </a:extLst>
          </p:cNvPr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1479C4-3EBC-4948-B1E1-80F98C975DFA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MEDIAN HOUSE PRICE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C6CA384-0A98-42E2-94D7-810E282D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771086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1" y="804519"/>
            <a:ext cx="10537902" cy="1049235"/>
          </a:xfrm>
        </p:spPr>
        <p:txBody>
          <a:bodyPr>
            <a:normAutofit/>
          </a:bodyPr>
          <a:lstStyle/>
          <a:p>
            <a:r>
              <a:rPr lang="en-US" dirty="0"/>
              <a:t>Comparison between Neighborhoods -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399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Armour</a:t>
            </a:r>
            <a:r>
              <a:rPr lang="en-US" sz="3000" dirty="0"/>
              <a:t> Square  and   Parkview</a:t>
            </a:r>
          </a:p>
          <a:p>
            <a:pPr marL="0" indent="0">
              <a:buNone/>
            </a:pPr>
            <a:r>
              <a:rPr lang="en-US" b="1" dirty="0"/>
              <a:t>Now let's compare 2 neighborhoods to choose one that best matches our requirements as given below</a:t>
            </a:r>
          </a:p>
          <a:p>
            <a:pPr marL="0" indent="0">
              <a:buNone/>
            </a:pPr>
            <a:r>
              <a:rPr lang="en-US" dirty="0"/>
              <a:t>1. More Indian Population </a:t>
            </a:r>
          </a:p>
          <a:p>
            <a:pPr marL="0" indent="0">
              <a:buNone/>
            </a:pPr>
            <a:r>
              <a:rPr lang="en-US" dirty="0"/>
              <a:t>2. Higher School Rating </a:t>
            </a:r>
          </a:p>
          <a:p>
            <a:pPr marL="0" indent="0">
              <a:buNone/>
            </a:pPr>
            <a:r>
              <a:rPr lang="en-US" dirty="0"/>
              <a:t>3. Reasonable Housing Price in the Range of 300k to 500k </a:t>
            </a:r>
          </a:p>
          <a:p>
            <a:pPr marL="0" indent="0">
              <a:buNone/>
            </a:pPr>
            <a:r>
              <a:rPr lang="en-US" dirty="0"/>
              <a:t>4. Comfortable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4610" y="80992"/>
            <a:ext cx="9905998" cy="1478570"/>
          </a:xfrm>
        </p:spPr>
        <p:txBody>
          <a:bodyPr/>
          <a:lstStyle/>
          <a:p>
            <a:r>
              <a:rPr lang="en-US" dirty="0"/>
              <a:t>		Neighborhood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54A8-D88F-42E7-B8D4-08CD4F16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7E31B-0222-4454-9E19-5D0FF8BC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6" y="539646"/>
            <a:ext cx="9905998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F646-A75F-A34C-B3DB-9E1C3F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470" y="222827"/>
            <a:ext cx="9905998" cy="1478570"/>
          </a:xfrm>
        </p:spPr>
        <p:txBody>
          <a:bodyPr/>
          <a:lstStyle/>
          <a:p>
            <a:r>
              <a:rPr lang="en-US" dirty="0"/>
              <a:t>		  Population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4F6FA-E3B2-423E-A678-C5657820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18" y="1667356"/>
            <a:ext cx="3902518" cy="1311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B37E9-F814-4490-90C9-BD10426F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8" y="706806"/>
            <a:ext cx="6449426" cy="5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189314"/>
          </a:xfrm>
        </p:spPr>
        <p:txBody>
          <a:bodyPr/>
          <a:lstStyle/>
          <a:p>
            <a:r>
              <a:rPr lang="en-US" dirty="0"/>
              <a:t>To recommend the best neighborhood to live, to buy a house or to rent an apartment in Chicago, Illinois .</a:t>
            </a:r>
          </a:p>
          <a:p>
            <a:r>
              <a:rPr lang="en-US" dirty="0"/>
              <a:t>To understand the similarities and differences between the neighborhoods using Unsupervised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7714" y="279901"/>
            <a:ext cx="9603275" cy="1049235"/>
          </a:xfrm>
        </p:spPr>
        <p:txBody>
          <a:bodyPr/>
          <a:lstStyle/>
          <a:p>
            <a:r>
              <a:rPr lang="en-US" dirty="0"/>
              <a:t>			  School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23A7C-D575-4FF0-8F9D-FE6E0E77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5" y="745265"/>
            <a:ext cx="5921114" cy="5302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9F03A-9E17-4297-A55C-08BB905B8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69" y="1329136"/>
            <a:ext cx="4276036" cy="21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4370" y="133170"/>
            <a:ext cx="9905998" cy="1478570"/>
          </a:xfrm>
        </p:spPr>
        <p:txBody>
          <a:bodyPr/>
          <a:lstStyle/>
          <a:p>
            <a:r>
              <a:rPr lang="en-US" dirty="0"/>
              <a:t>		 Average housing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D5598-A077-4A32-868A-9CA4E99E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2" y="1003734"/>
            <a:ext cx="3832868" cy="175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198A93-9E8D-4CBB-8A25-1C88B492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26" y="616089"/>
            <a:ext cx="6011056" cy="49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25" y="815926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		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776" y="2082019"/>
            <a:ext cx="6294448" cy="396005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This Analysis concludes that compared to Bellevue , 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Parkview has the higher number of population (including Indians)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Good school rating of 7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Reasonable average housing price of approximately 330k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also top 10 common venues shows Parkview has got a good neighborhood with Gas station, Italian and American Restaurant, Train Station, Clothing Store , Park, Donut Shop and many more.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dirty="0"/>
              <a:t>Hence Parkview wins over </a:t>
            </a:r>
            <a:r>
              <a:rPr lang="en-US" sz="1700" dirty="0" err="1"/>
              <a:t>Armour</a:t>
            </a:r>
            <a:r>
              <a:rPr lang="en-US" sz="1700" dirty="0"/>
              <a:t> Square!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the top trending venues in the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algorithm(sklearn)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Pandas 		– 	Library for Data Analysis</a:t>
            </a:r>
          </a:p>
          <a:p>
            <a:pPr lvl="0"/>
            <a:r>
              <a:rPr lang="en-US" dirty="0"/>
              <a:t>NumPy 		– 	Library to handle data in a vectorized manner</a:t>
            </a:r>
          </a:p>
          <a:p>
            <a:pPr lvl="0"/>
            <a:r>
              <a:rPr lang="en-US" dirty="0"/>
              <a:t>JSON 			– 	Library to handle JSON files</a:t>
            </a:r>
          </a:p>
          <a:p>
            <a:pPr lvl="0"/>
            <a:r>
              <a:rPr lang="en-US" dirty="0"/>
              <a:t>Geopy			– 	To retrieve Location Data </a:t>
            </a:r>
          </a:p>
          <a:p>
            <a:pPr lvl="0"/>
            <a:r>
              <a:rPr lang="en-US" dirty="0"/>
              <a:t>Requests		– 	Library to handle http requests</a:t>
            </a:r>
          </a:p>
          <a:p>
            <a:pPr lvl="0"/>
            <a:r>
              <a:rPr lang="en-US" dirty="0"/>
              <a:t>Matplotlib		– 	Python Plotting Module</a:t>
            </a:r>
          </a:p>
          <a:p>
            <a:pPr lvl="0"/>
            <a:r>
              <a:rPr lang="en-US" dirty="0"/>
              <a:t>Sklearn	 	– 	Python machine learning Library</a:t>
            </a:r>
          </a:p>
          <a:p>
            <a:pPr lvl="0"/>
            <a:r>
              <a:rPr lang="en-US" dirty="0"/>
              <a:t>Folium 		–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 Extraction and Clustering</a:t>
            </a:r>
          </a:p>
          <a:p>
            <a:r>
              <a:rPr lang="en-US" dirty="0"/>
              <a:t>Decision Making based on the clustered neighborhoods, Population Distribution, School Ratings, Median House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D1818-A5BE-482B-8364-77CCB3A3F243}"/>
              </a:ext>
            </a:extLst>
          </p:cNvPr>
          <p:cNvSpPr/>
          <p:nvPr/>
        </p:nvSpPr>
        <p:spPr>
          <a:xfrm>
            <a:off x="307271" y="1390225"/>
            <a:ext cx="2743300" cy="21367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65B7F-0606-4457-9A5C-D0912BC35B8A}"/>
              </a:ext>
            </a:extLst>
          </p:cNvPr>
          <p:cNvSpPr/>
          <p:nvPr/>
        </p:nvSpPr>
        <p:spPr>
          <a:xfrm>
            <a:off x="4005050" y="1375081"/>
            <a:ext cx="3046289" cy="21367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from </a:t>
            </a:r>
            <a:r>
              <a:rPr lang="en-US" sz="2000" dirty="0" err="1"/>
              <a:t>geopy.geocoders</a:t>
            </a:r>
            <a:r>
              <a:rPr lang="en-US" sz="2000" dirty="0"/>
              <a:t> import </a:t>
            </a:r>
            <a:r>
              <a:rPr lang="en-US" sz="2000" dirty="0" err="1"/>
              <a:t>Nominatim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AD78-A794-4CC4-964F-95F569B9700E}"/>
              </a:ext>
            </a:extLst>
          </p:cNvPr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200" b="1" u="sng" dirty="0">
                <a:solidFill>
                  <a:schemeClr val="bg1"/>
                </a:solidFill>
              </a:rPr>
              <a:t>Chicago Area Zip Codes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2A86-BD57-4016-A286-9540E6454D08}"/>
              </a:ext>
            </a:extLst>
          </p:cNvPr>
          <p:cNvSpPr txBox="1"/>
          <p:nvPr/>
        </p:nvSpPr>
        <p:spPr>
          <a:xfrm>
            <a:off x="4146882" y="2498336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Latitude and Longitude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C3C9B-200D-4AEA-86B9-B3A610E40218}"/>
              </a:ext>
            </a:extLst>
          </p:cNvPr>
          <p:cNvSpPr txBox="1"/>
          <p:nvPr/>
        </p:nvSpPr>
        <p:spPr>
          <a:xfrm>
            <a:off x="5066347" y="3794790"/>
            <a:ext cx="252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Chicago Neighborhood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9DEC61-686F-448F-AF0F-268B629D8797}"/>
              </a:ext>
            </a:extLst>
          </p:cNvPr>
          <p:cNvSpPr/>
          <p:nvPr/>
        </p:nvSpPr>
        <p:spPr>
          <a:xfrm>
            <a:off x="3134198" y="2252808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406569-1BEF-4DAB-BD30-912F101E41AC}"/>
              </a:ext>
            </a:extLst>
          </p:cNvPr>
          <p:cNvSpPr/>
          <p:nvPr/>
        </p:nvSpPr>
        <p:spPr>
          <a:xfrm>
            <a:off x="7105999" y="2196623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A1D7C4-0629-47F8-AF00-5B87FBF14714}"/>
              </a:ext>
            </a:extLst>
          </p:cNvPr>
          <p:cNvSpPr/>
          <p:nvPr/>
        </p:nvSpPr>
        <p:spPr>
          <a:xfrm rot="5400000">
            <a:off x="9458727" y="3130878"/>
            <a:ext cx="370732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D2A6-FAD7-2F4B-9474-2B7E60364CF0}"/>
              </a:ext>
            </a:extLst>
          </p:cNvPr>
          <p:cNvSpPr txBox="1"/>
          <p:nvPr/>
        </p:nvSpPr>
        <p:spPr>
          <a:xfrm>
            <a:off x="917072" y="315096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54248B-7D63-4B87-86D5-57F4D9787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054" y="3507528"/>
            <a:ext cx="4544079" cy="2320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E2FF0-225E-45D4-869D-0A6170058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494" y="3518439"/>
            <a:ext cx="1956980" cy="229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0C89C7-C91A-4545-88B0-E135203F8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540" y="207881"/>
            <a:ext cx="3200101" cy="28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A281A-7200-4BC6-9B60-DDA0A81DF947}"/>
              </a:ext>
            </a:extLst>
          </p:cNvPr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027D9-AAF9-4263-8132-9438FFBDC2EE}"/>
              </a:ext>
            </a:extLst>
          </p:cNvPr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0FCE62-BE9D-478A-B5D9-380439E5F29F}"/>
              </a:ext>
            </a:extLst>
          </p:cNvPr>
          <p:cNvSpPr/>
          <p:nvPr/>
        </p:nvSpPr>
        <p:spPr>
          <a:xfrm>
            <a:off x="4675819" y="1784716"/>
            <a:ext cx="1922448" cy="1968134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5EC35-957A-4F82-AA0D-DC97CAF1383B}"/>
              </a:ext>
            </a:extLst>
          </p:cNvPr>
          <p:cNvSpPr/>
          <p:nvPr/>
        </p:nvSpPr>
        <p:spPr>
          <a:xfrm>
            <a:off x="7152597" y="1905393"/>
            <a:ext cx="2046513" cy="16089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DCB120-FFD6-4BDC-BD84-A780BBE6AC61}"/>
              </a:ext>
            </a:extLst>
          </p:cNvPr>
          <p:cNvSpPr/>
          <p:nvPr/>
        </p:nvSpPr>
        <p:spPr>
          <a:xfrm>
            <a:off x="10239328" y="1687206"/>
            <a:ext cx="1510393" cy="22709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407193" y="2622719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Clusters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EB2C98-865D-49DB-8CB1-AE284378B890}"/>
              </a:ext>
            </a:extLst>
          </p:cNvPr>
          <p:cNvSpPr/>
          <p:nvPr/>
        </p:nvSpPr>
        <p:spPr>
          <a:xfrm>
            <a:off x="6774375" y="4203193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Silhouette Score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DC7B5-708B-4EF4-8DBA-C4955A409032}"/>
              </a:ext>
            </a:extLst>
          </p:cNvPr>
          <p:cNvSpPr/>
          <p:nvPr/>
        </p:nvSpPr>
        <p:spPr>
          <a:xfrm>
            <a:off x="8198612" y="4203193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48DC544-435B-44F3-BF99-67EEBC043A46}"/>
              </a:ext>
            </a:extLst>
          </p:cNvPr>
          <p:cNvSpPr/>
          <p:nvPr/>
        </p:nvSpPr>
        <p:spPr>
          <a:xfrm rot="2882219">
            <a:off x="7483562" y="3524210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987FC32-234F-4F96-B6A7-35DB6BAFA227}"/>
              </a:ext>
            </a:extLst>
          </p:cNvPr>
          <p:cNvSpPr/>
          <p:nvPr/>
        </p:nvSpPr>
        <p:spPr>
          <a:xfrm rot="19035753">
            <a:off x="8390274" y="3524095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1BA4547-53B3-447A-B623-0CE4B1DE1540}"/>
              </a:ext>
            </a:extLst>
          </p:cNvPr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62AEF9-A12D-4E06-8CC4-6DF00D758149}"/>
              </a:ext>
            </a:extLst>
          </p:cNvPr>
          <p:cNvSpPr/>
          <p:nvPr/>
        </p:nvSpPr>
        <p:spPr>
          <a:xfrm rot="5400000">
            <a:off x="414537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2AF7242-0079-4A0B-A056-88E70FAB59AB}"/>
              </a:ext>
            </a:extLst>
          </p:cNvPr>
          <p:cNvSpPr/>
          <p:nvPr/>
        </p:nvSpPr>
        <p:spPr>
          <a:xfrm rot="5400000">
            <a:off x="6609300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6EFAC14-B1E3-476B-B29F-35A664C64E45}"/>
              </a:ext>
            </a:extLst>
          </p:cNvPr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39C34BD-3F6C-4D6D-B021-4F59852EDF60}"/>
              </a:ext>
            </a:extLst>
          </p:cNvPr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FA8F897-9EAF-49CC-9706-9E349CFFD052}"/>
              </a:ext>
            </a:extLst>
          </p:cNvPr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046E8-6C40-4243-AD98-22331905AB71}"/>
              </a:ext>
            </a:extLst>
          </p:cNvPr>
          <p:cNvSpPr txBox="1"/>
          <p:nvPr/>
        </p:nvSpPr>
        <p:spPr>
          <a:xfrm>
            <a:off x="580770" y="345278"/>
            <a:ext cx="72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Venues Extraction using Four Square API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CB9F0-5C6A-1C47-9CF5-29D56760CF3C}"/>
              </a:ext>
            </a:extLst>
          </p:cNvPr>
          <p:cNvSpPr txBox="1"/>
          <p:nvPr/>
        </p:nvSpPr>
        <p:spPr>
          <a:xfrm>
            <a:off x="1414463" y="485775"/>
            <a:ext cx="8858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 and calculate sum of squared errors (SSE).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5792C-C2CC-4FEC-967F-44311175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8" y="2618331"/>
            <a:ext cx="5244512" cy="34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07775C-43C6-4081-A7C0-4411BA725AC5}"/>
              </a:ext>
            </a:extLst>
          </p:cNvPr>
          <p:cNvSpPr/>
          <p:nvPr/>
        </p:nvSpPr>
        <p:spPr>
          <a:xfrm>
            <a:off x="371061" y="190733"/>
            <a:ext cx="572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Cluster Neighborhood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29EB9-1B62-4674-9FB8-F1D2D378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0" y="763209"/>
            <a:ext cx="9800000" cy="52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35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380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BATTLE OF NEIGHBORHOOD </vt:lpstr>
      <vt:lpstr>Problem Statement</vt:lpstr>
      <vt:lpstr>Objective</vt:lpstr>
      <vt:lpstr>Python packages and Dependencies: 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Neighborhoods - Chicago</vt:lpstr>
      <vt:lpstr>  Neighborhood Venues</vt:lpstr>
      <vt:lpstr>    Population distribution</vt:lpstr>
      <vt:lpstr>     School ratings</vt:lpstr>
      <vt:lpstr>   Average housing price</vt:lpstr>
      <vt:lpstr>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 </dc:title>
  <dc:creator>Sahani, Subrat (DTMB-Contractor)</dc:creator>
  <cp:lastModifiedBy>Sahani, Subrat (DTMB-Contractor)</cp:lastModifiedBy>
  <cp:revision>3</cp:revision>
  <dcterms:created xsi:type="dcterms:W3CDTF">2019-11-07T16:01:01Z</dcterms:created>
  <dcterms:modified xsi:type="dcterms:W3CDTF">2019-11-07T16:12:40Z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fed65-62e7-46ea-af74-187e0c17143a_Enabled">
    <vt:lpwstr>True</vt:lpwstr>
  </property>
  <property fmtid="{D5CDD505-2E9C-101B-9397-08002B2CF9AE}" pid="3" name="MSIP_Label_3a2fed65-62e7-46ea-af74-187e0c17143a_SiteId">
    <vt:lpwstr>d5fb7087-3777-42ad-966a-892ef47225d1</vt:lpwstr>
  </property>
  <property fmtid="{D5CDD505-2E9C-101B-9397-08002B2CF9AE}" pid="4" name="MSIP_Label_3a2fed65-62e7-46ea-af74-187e0c17143a_Owner">
    <vt:lpwstr>SahaniS@michigan.gov</vt:lpwstr>
  </property>
  <property fmtid="{D5CDD505-2E9C-101B-9397-08002B2CF9AE}" pid="5" name="MSIP_Label_3a2fed65-62e7-46ea-af74-187e0c17143a_SetDate">
    <vt:lpwstr>2019-11-07T16:04:48.5310509Z</vt:lpwstr>
  </property>
  <property fmtid="{D5CDD505-2E9C-101B-9397-08002B2CF9AE}" pid="6" name="MSIP_Label_3a2fed65-62e7-46ea-af74-187e0c17143a_Name">
    <vt:lpwstr>Internal Data (Standard State Data)</vt:lpwstr>
  </property>
  <property fmtid="{D5CDD505-2E9C-101B-9397-08002B2CF9AE}" pid="7" name="MSIP_Label_3a2fed65-62e7-46ea-af74-187e0c17143a_Application">
    <vt:lpwstr>Microsoft Azure Information Protection</vt:lpwstr>
  </property>
  <property fmtid="{D5CDD505-2E9C-101B-9397-08002B2CF9AE}" pid="8" name="MSIP_Label_3a2fed65-62e7-46ea-af74-187e0c17143a_ActionId">
    <vt:lpwstr>5a163749-ff26-4783-bf28-99d8ec4284c9</vt:lpwstr>
  </property>
  <property fmtid="{D5CDD505-2E9C-101B-9397-08002B2CF9AE}" pid="9" name="MSIP_Label_3a2fed65-62e7-46ea-af74-187e0c17143a_Extended_MSFT_Method">
    <vt:lpwstr>Manual</vt:lpwstr>
  </property>
  <property fmtid="{D5CDD505-2E9C-101B-9397-08002B2CF9AE}" pid="10" name="Sensitivity">
    <vt:lpwstr>Internal Data (Standard State Data)</vt:lpwstr>
  </property>
</Properties>
</file>