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57" r:id="rId7"/>
    <p:sldId id="271" r:id="rId8"/>
    <p:sldId id="274" r:id="rId9"/>
    <p:sldId id="275" r:id="rId10"/>
    <p:sldId id="277" r:id="rId11"/>
    <p:sldId id="276" r:id="rId12"/>
    <p:sldId id="279" r:id="rId13"/>
    <p:sldId id="280" r:id="rId14"/>
    <p:sldId id="281" r:id="rId15"/>
    <p:sldId id="282" r:id="rId16"/>
    <p:sldId id="283" r:id="rId17"/>
    <p:sldId id="260" r:id="rId18"/>
    <p:sldId id="263" r:id="rId19"/>
    <p:sldId id="28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EE39FB-012E-4015-B05A-0CF555603FE7}">
          <p14:sldIdLst>
            <p14:sldId id="256"/>
            <p14:sldId id="258"/>
          </p14:sldIdLst>
        </p14:section>
        <p14:section name="Untitled Section" id="{F7FF62C7-F6C6-4C15-98D1-34EA139D50DC}">
          <p14:sldIdLst>
            <p14:sldId id="257"/>
            <p14:sldId id="271"/>
            <p14:sldId id="274"/>
            <p14:sldId id="275"/>
            <p14:sldId id="277"/>
            <p14:sldId id="276"/>
            <p14:sldId id="279"/>
            <p14:sldId id="280"/>
            <p14:sldId id="281"/>
            <p14:sldId id="282"/>
            <p14:sldId id="283"/>
            <p14:sldId id="260"/>
            <p14:sldId id="263"/>
            <p14:sldId id="284"/>
            <p14:sldId id="26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3" autoAdjust="0"/>
  </p:normalViewPr>
  <p:slideViewPr>
    <p:cSldViewPr snapToGrid="0">
      <p:cViewPr>
        <p:scale>
          <a:sx n="79" d="100"/>
          <a:sy n="79" d="100"/>
        </p:scale>
        <p:origin x="-342" y="-3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10/19/2019</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10/19/2019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
        <p:nvSpPr>
          <p:cNvPr id="2" name="Title 1">
            <a:extLst>
              <a:ext uri="{FF2B5EF4-FFF2-40B4-BE49-F238E27FC236}">
                <a16:creationId xmlns:a16="http://schemas.microsoft.com/office/drawing/2014/main" xmlns="" id="{4649AF68-2D86-4A4C-9560-6C588FEECA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982980" y="1920240"/>
            <a:ext cx="4903470" cy="3268980"/>
          </a:xfrm>
        </p:spPr>
        <p:txBody>
          <a:bodyPr/>
          <a:lstStyle/>
          <a:p>
            <a:r>
              <a:rPr lang="en-US" dirty="0"/>
              <a:t>Bioinformatics Research paper Based Presentation</a:t>
            </a:r>
          </a:p>
        </p:txBody>
      </p:sp>
      <p:pic>
        <p:nvPicPr>
          <p:cNvPr id="11" name="Picture Placeholder 10" descr="Chemical composition model placed on the periodic table">
            <a:extLst>
              <a:ext uri="{FF2B5EF4-FFF2-40B4-BE49-F238E27FC236}">
                <a16:creationId xmlns:a16="http://schemas.microsoft.com/office/drawing/2014/main" xmlns=""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445982" y="407710"/>
            <a:ext cx="5040000" cy="360362"/>
          </a:xfrm>
        </p:spPr>
        <p:txBody>
          <a:bodyPr/>
          <a:lstStyle/>
          <a:p>
            <a:pPr marL="342900" indent="-342900">
              <a:buFont typeface="Wingdings" panose="05000000000000000000" pitchFamily="2" charset="2"/>
              <a:buChar char="q"/>
            </a:pPr>
            <a:r>
              <a:rPr lang="en-US" noProof="1"/>
              <a:t>Feature extraction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59787" y="869371"/>
            <a:ext cx="10898958" cy="5669651"/>
          </a:xfrm>
        </p:spPr>
        <p:txBody>
          <a:bodyPr/>
          <a:lstStyle/>
          <a:p>
            <a:pPr>
              <a:buFont typeface="Wingdings" panose="05000000000000000000" pitchFamily="2" charset="2"/>
              <a:buChar char="v"/>
            </a:pPr>
            <a:r>
              <a:rPr lang="en-US" dirty="0"/>
              <a:t>In this paper, to avoid completely losing the sequence pattern information of protein, sequence-coupling model has been adopted to extract feature from peptide segment. The </a:t>
            </a:r>
            <a:r>
              <a:rPr lang="en-US" dirty="0" err="1"/>
              <a:t>peptidesequence</a:t>
            </a:r>
            <a:r>
              <a:rPr lang="en-US" dirty="0"/>
              <a:t> of Eq.(1) can be formulated as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Probability values are derived from the negative benchmark dataset given in Supporting Information S1, S2, S3, and S4, respectively.</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10</a:t>
            </a:fld>
            <a:endParaRPr lang="en-US" dirty="0"/>
          </a:p>
        </p:txBody>
      </p:sp>
      <p:pic>
        <p:nvPicPr>
          <p:cNvPr id="7" name="Picture 6">
            <a:extLst>
              <a:ext uri="{FF2B5EF4-FFF2-40B4-BE49-F238E27FC236}">
                <a16:creationId xmlns:a16="http://schemas.microsoft.com/office/drawing/2014/main" xmlns="" id="{402DE3B1-55FC-4F28-8AC4-F7AA5C5321DD}"/>
              </a:ext>
            </a:extLst>
          </p:cNvPr>
          <p:cNvPicPr>
            <a:picLocks noChangeAspect="1"/>
          </p:cNvPicPr>
          <p:nvPr/>
        </p:nvPicPr>
        <p:blipFill>
          <a:blip r:embed="rId2"/>
          <a:stretch>
            <a:fillRect/>
          </a:stretch>
        </p:blipFill>
        <p:spPr>
          <a:xfrm>
            <a:off x="4914797" y="1637414"/>
            <a:ext cx="3442394" cy="4157330"/>
          </a:xfrm>
          <a:prstGeom prst="rect">
            <a:avLst/>
          </a:prstGeom>
        </p:spPr>
      </p:pic>
    </p:spTree>
    <p:extLst>
      <p:ext uri="{BB962C8B-B14F-4D97-AF65-F5344CB8AC3E}">
        <p14:creationId xmlns:p14="http://schemas.microsoft.com/office/powerpoint/2010/main" val="1659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382185" y="3937492"/>
            <a:ext cx="6752261" cy="360362"/>
          </a:xfrm>
        </p:spPr>
        <p:txBody>
          <a:bodyPr/>
          <a:lstStyle/>
          <a:p>
            <a:pPr marL="342900" indent="-342900">
              <a:buFont typeface="Wingdings" panose="05000000000000000000" pitchFamily="2" charset="2"/>
              <a:buChar char="q"/>
            </a:pPr>
            <a:r>
              <a:rPr lang="en-US" noProof="1"/>
              <a:t>Imbalance dataset problem management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59787" y="869371"/>
            <a:ext cx="10898958" cy="2703169"/>
          </a:xfrm>
        </p:spPr>
        <p:txBody>
          <a:bodyPr/>
          <a:lstStyle/>
          <a:p>
            <a:pPr>
              <a:buFont typeface="Wingdings" panose="05000000000000000000" pitchFamily="2" charset="2"/>
              <a:buChar char="v"/>
            </a:pPr>
            <a:r>
              <a:rPr lang="en-US" dirty="0"/>
              <a:t>Consider the problem of separating the set of training vectors belong to two separate classes, (X1,Y1)(X2,Y2)……(</a:t>
            </a:r>
            <a:r>
              <a:rPr lang="en-US" dirty="0" err="1"/>
              <a:t>Xn</a:t>
            </a:r>
            <a:r>
              <a:rPr lang="en-US" dirty="0"/>
              <a:t>, </a:t>
            </a:r>
            <a:r>
              <a:rPr lang="en-US" dirty="0" err="1"/>
              <a:t>Yn</a:t>
            </a:r>
            <a:r>
              <a:rPr lang="en-US" dirty="0"/>
              <a:t>) where decision function f (x, </a:t>
            </a:r>
            <a:r>
              <a:rPr lang="en-US" dirty="0">
                <a:latin typeface="Vrinda" panose="020B0502040204020203" pitchFamily="34" charset="0"/>
                <a:cs typeface="Vrinda" panose="020B0502040204020203" pitchFamily="34" charset="0"/>
              </a:rPr>
              <a:t>Ɵ</a:t>
            </a:r>
            <a:r>
              <a:rPr lang="en-US" dirty="0"/>
              <a:t>) such that y = f (x, </a:t>
            </a:r>
            <a:r>
              <a:rPr lang="en-US" dirty="0">
                <a:latin typeface="Vrinda" panose="020B0502040204020203" pitchFamily="34" charset="0"/>
                <a:cs typeface="Vrinda" panose="020B0502040204020203" pitchFamily="34" charset="0"/>
              </a:rPr>
              <a:t>Ɵ</a:t>
            </a:r>
            <a:r>
              <a:rPr lang="en-US" dirty="0"/>
              <a:t>), where y is the class label for x and </a:t>
            </a:r>
            <a:r>
              <a:rPr lang="en-US" dirty="0">
                <a:latin typeface="Vrinda" panose="020B0502040204020203" pitchFamily="34" charset="0"/>
                <a:cs typeface="Vrinda" panose="020B0502040204020203" pitchFamily="34" charset="0"/>
              </a:rPr>
              <a:t>Ɵ</a:t>
            </a:r>
            <a:r>
              <a:rPr lang="en-US" dirty="0"/>
              <a:t> is a vector of unknown parameters of the decision function.</a:t>
            </a:r>
          </a:p>
          <a:p>
            <a:pPr>
              <a:buFont typeface="Wingdings" panose="05000000000000000000" pitchFamily="2" charset="2"/>
              <a:buChar char="v"/>
            </a:pPr>
            <a:r>
              <a:rPr lang="en-US" dirty="0"/>
              <a:t>In this work, radial basis function (RBF) kernel has been used to build the SVM classiﬁer which is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11</a:t>
            </a:fld>
            <a:endParaRPr lang="en-US" dirty="0"/>
          </a:p>
        </p:txBody>
      </p:sp>
      <p:pic>
        <p:nvPicPr>
          <p:cNvPr id="6" name="Picture 5">
            <a:extLst>
              <a:ext uri="{FF2B5EF4-FFF2-40B4-BE49-F238E27FC236}">
                <a16:creationId xmlns:a16="http://schemas.microsoft.com/office/drawing/2014/main" xmlns="" id="{B89A5FA6-083E-479B-AD50-A15F3ADED07B}"/>
              </a:ext>
            </a:extLst>
          </p:cNvPr>
          <p:cNvPicPr>
            <a:picLocks noChangeAspect="1"/>
          </p:cNvPicPr>
          <p:nvPr/>
        </p:nvPicPr>
        <p:blipFill>
          <a:blip r:embed="rId2"/>
          <a:stretch>
            <a:fillRect/>
          </a:stretch>
        </p:blipFill>
        <p:spPr>
          <a:xfrm>
            <a:off x="1360968" y="2615224"/>
            <a:ext cx="6326372" cy="813775"/>
          </a:xfrm>
          <a:prstGeom prst="rect">
            <a:avLst/>
          </a:prstGeom>
        </p:spPr>
      </p:pic>
      <p:sp>
        <p:nvSpPr>
          <p:cNvPr id="8" name="Text Placeholder 2">
            <a:extLst>
              <a:ext uri="{FF2B5EF4-FFF2-40B4-BE49-F238E27FC236}">
                <a16:creationId xmlns:a16="http://schemas.microsoft.com/office/drawing/2014/main" xmlns=""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SVM classiﬁcation -</a:t>
            </a:r>
          </a:p>
        </p:txBody>
      </p:sp>
      <p:sp>
        <p:nvSpPr>
          <p:cNvPr id="9" name="Content Placeholder 3">
            <a:extLst>
              <a:ext uri="{FF2B5EF4-FFF2-40B4-BE49-F238E27FC236}">
                <a16:creationId xmlns:a16="http://schemas.microsoft.com/office/drawing/2014/main" xmlns="" id="{327589FB-6470-41AA-B9FF-B34809CEDE32}"/>
              </a:ext>
            </a:extLst>
          </p:cNvPr>
          <p:cNvSpPr txBox="1">
            <a:spLocks/>
          </p:cNvSpPr>
          <p:nvPr/>
        </p:nvSpPr>
        <p:spPr>
          <a:xfrm>
            <a:off x="382185" y="4497572"/>
            <a:ext cx="10898958" cy="199496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t>In this paper, we have used a Different Error Costs(DEC)method to handle imbalance dataset problem of carbonylation sites prediction. The Different Error Costs (DEC) method is a cost-sensitive learning solution proposed to overcome the imbalance dataset problem for SVM. </a:t>
            </a:r>
          </a:p>
        </p:txBody>
      </p:sp>
    </p:spTree>
    <p:extLst>
      <p:ext uri="{BB962C8B-B14F-4D97-AF65-F5344CB8AC3E}">
        <p14:creationId xmlns:p14="http://schemas.microsoft.com/office/powerpoint/2010/main" val="111550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302317" y="1145818"/>
            <a:ext cx="10898958" cy="916898"/>
          </a:xfrm>
        </p:spPr>
        <p:txBody>
          <a:bodyPr/>
          <a:lstStyle/>
          <a:p>
            <a:pPr>
              <a:buFont typeface="Wingdings" panose="05000000000000000000" pitchFamily="2" charset="2"/>
              <a:buChar char="v"/>
            </a:pPr>
            <a:r>
              <a:rPr lang="en-US" dirty="0"/>
              <a:t>In this study, used k-fold cross-validation (subsampling) method to save the computational time.</a:t>
            </a:r>
          </a:p>
          <a:p>
            <a:pPr marL="0" indent="0">
              <a:buNone/>
            </a:pPr>
            <a:r>
              <a:rPr lang="en-US" dirty="0"/>
              <a:t>repeated the 10-fold cross-validation for 5 times.</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12</a:t>
            </a:fld>
            <a:endParaRPr lang="en-US" dirty="0"/>
          </a:p>
        </p:txBody>
      </p:sp>
      <p:sp>
        <p:nvSpPr>
          <p:cNvPr id="8" name="Text Placeholder 2">
            <a:extLst>
              <a:ext uri="{FF2B5EF4-FFF2-40B4-BE49-F238E27FC236}">
                <a16:creationId xmlns:a16="http://schemas.microsoft.com/office/drawing/2014/main" xmlns=""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Experimental setting -</a:t>
            </a:r>
          </a:p>
        </p:txBody>
      </p:sp>
    </p:spTree>
    <p:extLst>
      <p:ext uri="{BB962C8B-B14F-4D97-AF65-F5344CB8AC3E}">
        <p14:creationId xmlns:p14="http://schemas.microsoft.com/office/powerpoint/2010/main" val="193039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557350" y="326102"/>
            <a:ext cx="10261299" cy="720000"/>
          </a:xfrm>
        </p:spPr>
        <p:txBody>
          <a:bodyPr/>
          <a:lstStyle/>
          <a:p>
            <a:r>
              <a:rPr lang="en-US" dirty="0"/>
              <a:t>Results and discussion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47999" y="1184683"/>
            <a:ext cx="5040000" cy="360362"/>
          </a:xfrm>
        </p:spPr>
        <p:txBody>
          <a:bodyPr/>
          <a:lstStyle/>
          <a:p>
            <a:pPr marL="342900" indent="-342900">
              <a:buFont typeface="Wingdings" panose="05000000000000000000" pitchFamily="2" charset="2"/>
              <a:buChar char="q"/>
            </a:pPr>
            <a:r>
              <a:rPr lang="en-US" noProof="1"/>
              <a:t>Model selection for SVM</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1683626"/>
            <a:ext cx="10898958" cy="5174374"/>
          </a:xfrm>
        </p:spPr>
        <p:txBody>
          <a:bodyPr/>
          <a:lstStyle/>
          <a:p>
            <a:pPr>
              <a:buFont typeface="Wingdings" panose="05000000000000000000" pitchFamily="2" charset="2"/>
              <a:buChar char="v"/>
            </a:pPr>
            <a:r>
              <a:rPr lang="en-US" dirty="0"/>
              <a:t>In this experiment, grid-search technique has been used to ﬁnd the best model for SVM.</a:t>
            </a:r>
          </a:p>
          <a:p>
            <a:pPr>
              <a:buFont typeface="Wingdings" panose="05000000000000000000" pitchFamily="2" charset="2"/>
              <a:buChar char="v"/>
            </a:pPr>
            <a:r>
              <a:rPr lang="en-US" dirty="0"/>
              <a:t>Final Selection of C and Sigma to Train the System for the Web Server.</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In this study value of C and sigma which appears most of the times as best model in 5 complete runs of the 10-fold cross-validation to train the system for the web</a:t>
            </a:r>
          </a:p>
          <a:p>
            <a:pPr>
              <a:buFont typeface="Wingdings" panose="05000000000000000000" pitchFamily="2" charset="2"/>
              <a:buChar char="v"/>
            </a:pPr>
            <a:r>
              <a:rPr lang="en-US" dirty="0"/>
              <a:t>Carbonylation sites predictions. Apart from the metrics, they have calculated precision too for their system and got the average (±standard deviation) values of 83.19(±0.62)%, 97.52(±0.82)%, 93.95(±1.67)%, and 94.66(±1.19)% in predicting the carbonylation sites for K, P, R and T respectively.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13</a:t>
            </a:fld>
            <a:endParaRPr lang="en-US" dirty="0"/>
          </a:p>
        </p:txBody>
      </p:sp>
      <p:pic>
        <p:nvPicPr>
          <p:cNvPr id="8" name="Picture 7">
            <a:extLst>
              <a:ext uri="{FF2B5EF4-FFF2-40B4-BE49-F238E27FC236}">
                <a16:creationId xmlns:a16="http://schemas.microsoft.com/office/drawing/2014/main" xmlns="" id="{80E40A4B-AF98-4A6B-9683-1420AAC9E173}"/>
              </a:ext>
            </a:extLst>
          </p:cNvPr>
          <p:cNvPicPr>
            <a:picLocks noChangeAspect="1"/>
          </p:cNvPicPr>
          <p:nvPr/>
        </p:nvPicPr>
        <p:blipFill>
          <a:blip r:embed="rId2"/>
          <a:stretch>
            <a:fillRect/>
          </a:stretch>
        </p:blipFill>
        <p:spPr>
          <a:xfrm>
            <a:off x="1456662" y="2633367"/>
            <a:ext cx="8739962" cy="1321944"/>
          </a:xfrm>
          <a:prstGeom prst="rect">
            <a:avLst/>
          </a:prstGeom>
        </p:spPr>
      </p:pic>
    </p:spTree>
    <p:extLst>
      <p:ext uri="{BB962C8B-B14F-4D97-AF65-F5344CB8AC3E}">
        <p14:creationId xmlns:p14="http://schemas.microsoft.com/office/powerpoint/2010/main" val="19881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1E1E3352-862D-46A0-BEB3-A5135B8C1C88}"/>
              </a:ext>
            </a:extLst>
          </p:cNvPr>
          <p:cNvSpPr>
            <a:spLocks noGrp="1"/>
          </p:cNvSpPr>
          <p:nvPr>
            <p:ph type="sldNum" sz="quarter" idx="16"/>
          </p:nvPr>
        </p:nvSpPr>
        <p:spPr/>
        <p:txBody>
          <a:bodyPr/>
          <a:lstStyle/>
          <a:p>
            <a:fld id="{058DB212-BFA2-403F-85EF-DFD3FF6D973A}" type="slidenum">
              <a:rPr lang="en-US" smtClean="0"/>
              <a:pPr/>
              <a:t>14</a:t>
            </a:fld>
            <a:endParaRPr lang="en-US" dirty="0"/>
          </a:p>
        </p:txBody>
      </p:sp>
      <p:sp>
        <p:nvSpPr>
          <p:cNvPr id="2" name="Title 1">
            <a:extLst>
              <a:ext uri="{FF2B5EF4-FFF2-40B4-BE49-F238E27FC236}">
                <a16:creationId xmlns:a16="http://schemas.microsoft.com/office/drawing/2014/main" xmlns="" id="{1508D002-7B9D-4732-8379-4110403BA73E}"/>
              </a:ext>
            </a:extLst>
          </p:cNvPr>
          <p:cNvSpPr>
            <a:spLocks noGrp="1"/>
          </p:cNvSpPr>
          <p:nvPr>
            <p:ph type="title"/>
          </p:nvPr>
        </p:nvSpPr>
        <p:spPr>
          <a:xfrm>
            <a:off x="308344" y="244549"/>
            <a:ext cx="10261299" cy="720000"/>
          </a:xfrm>
        </p:spPr>
        <p:txBody>
          <a:bodyPr/>
          <a:lstStyle/>
          <a:p>
            <a:r>
              <a:rPr lang="en-US" dirty="0"/>
              <a:t>Comparison</a:t>
            </a:r>
          </a:p>
        </p:txBody>
      </p:sp>
      <p:sp>
        <p:nvSpPr>
          <p:cNvPr id="6" name="Content Placeholder 5">
            <a:extLst>
              <a:ext uri="{FF2B5EF4-FFF2-40B4-BE49-F238E27FC236}">
                <a16:creationId xmlns:a16="http://schemas.microsoft.com/office/drawing/2014/main" xmlns="" id="{55657951-9773-48FC-9527-7CD3E9B4B7F8}"/>
              </a:ext>
            </a:extLst>
          </p:cNvPr>
          <p:cNvSpPr>
            <a:spLocks noGrp="1"/>
          </p:cNvSpPr>
          <p:nvPr>
            <p:ph sz="half" idx="2"/>
          </p:nvPr>
        </p:nvSpPr>
        <p:spPr>
          <a:xfrm>
            <a:off x="308344" y="1576003"/>
            <a:ext cx="5379657" cy="5037448"/>
          </a:xfrm>
        </p:spPr>
        <p:txBody>
          <a:bodyPr/>
          <a:lstStyle/>
          <a:p>
            <a:pPr marL="457200" indent="-457200">
              <a:buFont typeface="+mj-lt"/>
              <a:buAutoNum type="arabicParenR"/>
            </a:pPr>
            <a:r>
              <a:rPr lang="en-US" dirty="0"/>
              <a:t>To compare the performance of </a:t>
            </a:r>
            <a:r>
              <a:rPr lang="en-US" dirty="0" err="1"/>
              <a:t>predCar</a:t>
            </a:r>
            <a:r>
              <a:rPr lang="en-US" dirty="0"/>
              <a:t>-Site with this systems (</a:t>
            </a:r>
            <a:r>
              <a:rPr lang="en-US" dirty="0" err="1"/>
              <a:t>PTMPred</a:t>
            </a:r>
            <a:r>
              <a:rPr lang="en-US" dirty="0"/>
              <a:t>, </a:t>
            </a:r>
            <a:r>
              <a:rPr lang="en-US" dirty="0" err="1"/>
              <a:t>CarSpred</a:t>
            </a:r>
            <a:r>
              <a:rPr lang="en-US" dirty="0"/>
              <a:t> and </a:t>
            </a:r>
            <a:r>
              <a:rPr lang="en-US" dirty="0" err="1"/>
              <a:t>iCar-PseCp</a:t>
            </a:r>
            <a:r>
              <a:rPr lang="en-US" dirty="0"/>
              <a:t>) use the large number of dataset employing stratiﬁed 10-fold cross-validation.</a:t>
            </a:r>
          </a:p>
          <a:p>
            <a:pPr marL="457200" indent="-457200">
              <a:buFont typeface="+mj-lt"/>
              <a:buAutoNum type="arabicParenR"/>
            </a:pPr>
            <a:r>
              <a:rPr lang="en-US" noProof="1"/>
              <a:t>Performed ﬁve complete runs of the 10-fold-crossvalidation, where each complete run of the 10-fold cross-validation uses a different 10-way splits.</a:t>
            </a:r>
          </a:p>
          <a:p>
            <a:pPr marL="457200" indent="-457200">
              <a:buFont typeface="+mj-lt"/>
              <a:buAutoNum type="arabicParenR"/>
            </a:pPr>
            <a:r>
              <a:rPr lang="en-US" dirty="0" err="1"/>
              <a:t>iCar-PseCp's</a:t>
            </a:r>
            <a:r>
              <a:rPr lang="en-US" dirty="0"/>
              <a:t> benchmark dataset set has been used.</a:t>
            </a:r>
          </a:p>
          <a:p>
            <a:pPr marL="457200" indent="-457200">
              <a:buFont typeface="+mj-lt"/>
              <a:buAutoNum type="arabicParenR"/>
            </a:pPr>
            <a:r>
              <a:rPr lang="en-US" dirty="0"/>
              <a:t>Probability values are derived from the negative benchmark dataset.</a:t>
            </a:r>
            <a:endParaRPr lang="en-US" noProof="1"/>
          </a:p>
        </p:txBody>
      </p:sp>
      <p:sp>
        <p:nvSpPr>
          <p:cNvPr id="7" name="Text Placeholder 6">
            <a:extLst>
              <a:ext uri="{FF2B5EF4-FFF2-40B4-BE49-F238E27FC236}">
                <a16:creationId xmlns:a16="http://schemas.microsoft.com/office/drawing/2014/main" xmlns="" id="{C0B8B96D-B444-41DE-B8C1-07A2D085542F}"/>
              </a:ext>
            </a:extLst>
          </p:cNvPr>
          <p:cNvSpPr>
            <a:spLocks noGrp="1"/>
          </p:cNvSpPr>
          <p:nvPr>
            <p:ph type="body" sz="quarter" idx="3"/>
          </p:nvPr>
        </p:nvSpPr>
        <p:spPr>
          <a:xfrm>
            <a:off x="5869300" y="1147563"/>
            <a:ext cx="5040000" cy="360000"/>
          </a:xfrm>
        </p:spPr>
        <p:txBody>
          <a:bodyPr/>
          <a:lstStyle/>
          <a:p>
            <a:r>
              <a:rPr lang="en-US" dirty="0"/>
              <a:t>Previous work</a:t>
            </a:r>
          </a:p>
        </p:txBody>
      </p:sp>
      <p:sp>
        <p:nvSpPr>
          <p:cNvPr id="4" name="Content Placeholder 3">
            <a:extLst>
              <a:ext uri="{FF2B5EF4-FFF2-40B4-BE49-F238E27FC236}">
                <a16:creationId xmlns:a16="http://schemas.microsoft.com/office/drawing/2014/main" xmlns="" id="{7690C477-BA22-4245-8755-3AD8FB4AB2FB}"/>
              </a:ext>
            </a:extLst>
          </p:cNvPr>
          <p:cNvSpPr>
            <a:spLocks noGrp="1"/>
          </p:cNvSpPr>
          <p:nvPr>
            <p:ph sz="half" idx="4"/>
          </p:nvPr>
        </p:nvSpPr>
        <p:spPr>
          <a:xfrm>
            <a:off x="5869300" y="1690577"/>
            <a:ext cx="5465007" cy="4858870"/>
          </a:xfrm>
        </p:spPr>
        <p:txBody>
          <a:bodyPr/>
          <a:lstStyle/>
          <a:p>
            <a:pPr marL="457200" indent="-457200">
              <a:buFont typeface="+mj-lt"/>
              <a:buAutoNum type="arabicParenR"/>
            </a:pPr>
            <a:r>
              <a:rPr lang="en-US" dirty="0"/>
              <a:t>Same as the Current work.</a:t>
            </a:r>
          </a:p>
          <a:p>
            <a:pPr marL="457200" indent="-457200">
              <a:buFont typeface="+mj-lt"/>
              <a:buAutoNum type="arabicParenR"/>
            </a:pPr>
            <a:r>
              <a:rPr lang="en-US" noProof="1"/>
              <a:t>In previous studies Exact 10way splits dataset used.</a:t>
            </a:r>
          </a:p>
          <a:p>
            <a:pPr marL="457200" indent="-457200">
              <a:buFont typeface="+mj-lt"/>
              <a:buAutoNum type="arabicParenR"/>
            </a:pPr>
            <a:r>
              <a:rPr lang="en-US" dirty="0"/>
              <a:t>Probability values are derived from the positive benchmark dataset. </a:t>
            </a:r>
            <a:endParaRPr lang="en-US" noProof="1"/>
          </a:p>
        </p:txBody>
      </p:sp>
      <p:sp>
        <p:nvSpPr>
          <p:cNvPr id="5" name="Text Placeholder 4">
            <a:extLst>
              <a:ext uri="{FF2B5EF4-FFF2-40B4-BE49-F238E27FC236}">
                <a16:creationId xmlns:a16="http://schemas.microsoft.com/office/drawing/2014/main" xmlns="" id="{5DE7F035-A127-4A31-A6C5-5F7E15A251AF}"/>
              </a:ext>
            </a:extLst>
          </p:cNvPr>
          <p:cNvSpPr>
            <a:spLocks noGrp="1"/>
          </p:cNvSpPr>
          <p:nvPr>
            <p:ph type="body" sz="quarter" idx="1"/>
          </p:nvPr>
        </p:nvSpPr>
        <p:spPr>
          <a:xfrm>
            <a:off x="398992" y="1206207"/>
            <a:ext cx="5040001" cy="360001"/>
          </a:xfrm>
        </p:spPr>
        <p:txBody>
          <a:bodyPr/>
          <a:lstStyle/>
          <a:p>
            <a:r>
              <a:rPr lang="en-US" dirty="0"/>
              <a:t>Current work</a:t>
            </a:r>
          </a:p>
        </p:txBody>
      </p:sp>
    </p:spTree>
    <p:extLst>
      <p:ext uri="{BB962C8B-B14F-4D97-AF65-F5344CB8AC3E}">
        <p14:creationId xmlns:p14="http://schemas.microsoft.com/office/powerpoint/2010/main" val="185803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AD92F0D-96DA-4E1D-8651-CA6E9A073678}"/>
              </a:ext>
            </a:extLst>
          </p:cNvPr>
          <p:cNvPicPr>
            <a:picLocks noGrp="1" noChangeAspect="1"/>
          </p:cNvPicPr>
          <p:nvPr>
            <p:ph type="pic" sz="quarter" idx="13"/>
          </p:nvPr>
        </p:nvPicPr>
        <p:blipFill>
          <a:blip r:embed="rId2"/>
          <a:srcRect/>
          <a:stretch/>
        </p:blipFill>
        <p:spPr>
          <a:xfrm>
            <a:off x="148856" y="170121"/>
            <a:ext cx="11684344" cy="6687879"/>
          </a:xfrm>
        </p:spPr>
      </p:pic>
      <p:sp>
        <p:nvSpPr>
          <p:cNvPr id="4" name="Text Placeholder 3">
            <a:extLst>
              <a:ext uri="{FF2B5EF4-FFF2-40B4-BE49-F238E27FC236}">
                <a16:creationId xmlns:a16="http://schemas.microsoft.com/office/drawing/2014/main" xmlns="" id="{7EE74F7E-F9D0-415C-9E3A-A14801E28816}"/>
              </a:ext>
            </a:extLst>
          </p:cNvPr>
          <p:cNvSpPr>
            <a:spLocks noGrp="1"/>
          </p:cNvSpPr>
          <p:nvPr>
            <p:ph type="body" sz="quarter" idx="14"/>
          </p:nvPr>
        </p:nvSpPr>
        <p:spPr>
          <a:xfrm>
            <a:off x="358801" y="6083997"/>
            <a:ext cx="3351962" cy="396000"/>
          </a:xfrm>
        </p:spPr>
        <p:txBody>
          <a:bodyPr/>
          <a:lstStyle/>
          <a:p>
            <a:r>
              <a:rPr lang="en-US" noProof="1"/>
              <a:t>Webserver for PredCar-Site</a:t>
            </a:r>
          </a:p>
        </p:txBody>
      </p:sp>
      <p:sp>
        <p:nvSpPr>
          <p:cNvPr id="5" name="Title 4" hidden="1">
            <a:extLst>
              <a:ext uri="{FF2B5EF4-FFF2-40B4-BE49-F238E27FC236}">
                <a16:creationId xmlns:a16="http://schemas.microsoft.com/office/drawing/2014/main" xmlns="" id="{4038E29B-7482-4728-A14F-96CF54DE5D9D}"/>
              </a:ext>
            </a:extLst>
          </p:cNvPr>
          <p:cNvSpPr>
            <a:spLocks noGrp="1"/>
          </p:cNvSpPr>
          <p:nvPr>
            <p:ph type="title"/>
          </p:nvPr>
        </p:nvSpPr>
        <p:spPr/>
        <p:txBody>
          <a:bodyPr/>
          <a:lstStyle/>
          <a:p>
            <a:r>
              <a:rPr lang="en-US" dirty="0"/>
              <a:t>Large image</a:t>
            </a:r>
          </a:p>
        </p:txBody>
      </p:sp>
    </p:spTree>
    <p:extLst>
      <p:ext uri="{BB962C8B-B14F-4D97-AF65-F5344CB8AC3E}">
        <p14:creationId xmlns:p14="http://schemas.microsoft.com/office/powerpoint/2010/main" val="356779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In this article, designed a simple and efﬁcient predictor </a:t>
            </a:r>
            <a:r>
              <a:rPr lang="en-US" dirty="0" err="1"/>
              <a:t>predCar</a:t>
            </a:r>
            <a:r>
              <a:rPr lang="en-US" dirty="0"/>
              <a:t>-Site for predicting carbonylation sites. </a:t>
            </a:r>
          </a:p>
          <a:p>
            <a:pPr>
              <a:buFont typeface="Wingdings" panose="05000000000000000000" pitchFamily="2" charset="2"/>
              <a:buChar char="v"/>
            </a:pPr>
            <a:r>
              <a:rPr lang="en-US" dirty="0"/>
              <a:t>Experimental results show that their method is very promising and can be a useful tool for prediction of carbonylation sites. </a:t>
            </a:r>
          </a:p>
          <a:p>
            <a:pPr>
              <a:buFont typeface="Wingdings" panose="05000000000000000000" pitchFamily="2" charset="2"/>
              <a:buChar char="v"/>
            </a:pPr>
            <a:r>
              <a:rPr lang="en-US" dirty="0"/>
              <a:t>The </a:t>
            </a:r>
            <a:r>
              <a:rPr lang="en-US" dirty="0" err="1"/>
              <a:t>predCar</a:t>
            </a:r>
            <a:r>
              <a:rPr lang="en-US" dirty="0"/>
              <a:t>-Site has achieved remarkably higher success rates in comparison with the existing predictors.</a:t>
            </a:r>
          </a:p>
          <a:p>
            <a:pPr>
              <a:buFont typeface="Wingdings" panose="05000000000000000000" pitchFamily="2" charset="2"/>
              <a:buChar char="v"/>
            </a:pPr>
            <a:r>
              <a:rPr lang="en-US" dirty="0"/>
              <a:t>Established a user-friendly webserver and provided a step-by-step guide for the convenience of the experimental scientists. It provides as easier way to obtain the desired results without knowing the mathematical details.</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16</a:t>
            </a:fld>
            <a:endParaRPr lang="en-US" dirty="0"/>
          </a:p>
        </p:txBody>
      </p:sp>
    </p:spTree>
    <p:extLst>
      <p:ext uri="{BB962C8B-B14F-4D97-AF65-F5344CB8AC3E}">
        <p14:creationId xmlns:p14="http://schemas.microsoft.com/office/powerpoint/2010/main" val="11673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United International University</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42239" y="1915239"/>
            <a:ext cx="5040000" cy="360362"/>
          </a:xfrm>
        </p:spPr>
        <p:txBody>
          <a:bodyPr/>
          <a:lstStyle/>
          <a:p>
            <a:r>
              <a:rPr lang="en-US" noProof="1"/>
              <a:t>Introduction To Bioinformatics</a:t>
            </a:r>
          </a:p>
          <a:p>
            <a:r>
              <a:rPr lang="en-US" noProof="1"/>
              <a:t>Course Code – CSE 493</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48000" y="3543564"/>
            <a:ext cx="5163253" cy="2821141"/>
          </a:xfrm>
        </p:spPr>
        <p:txBody>
          <a:bodyPr/>
          <a:lstStyle/>
          <a:p>
            <a:r>
              <a:rPr lang="en-US" dirty="0"/>
              <a:t>Name </a:t>
            </a:r>
            <a:r>
              <a:rPr lang="en-US" dirty="0" smtClean="0"/>
              <a:t>–</a:t>
            </a:r>
          </a:p>
          <a:p>
            <a:r>
              <a:rPr lang="en-US" dirty="0" smtClean="0"/>
              <a:t> </a:t>
            </a:r>
            <a:r>
              <a:rPr lang="en-US" dirty="0" err="1"/>
              <a:t>Subrota</a:t>
            </a:r>
            <a:r>
              <a:rPr lang="en-US" dirty="0"/>
              <a:t> </a:t>
            </a:r>
            <a:r>
              <a:rPr lang="en-US" dirty="0" err="1" smtClean="0"/>
              <a:t>Sarkar</a:t>
            </a:r>
            <a:r>
              <a:rPr lang="en-US" dirty="0" smtClean="0"/>
              <a:t> , ID </a:t>
            </a:r>
            <a:r>
              <a:rPr lang="en-US" dirty="0"/>
              <a:t>– 011 151 </a:t>
            </a:r>
            <a:r>
              <a:rPr lang="en-US" dirty="0" smtClean="0"/>
              <a:t>144</a:t>
            </a:r>
          </a:p>
          <a:p>
            <a:r>
              <a:rPr lang="en-US" dirty="0" smtClean="0"/>
              <a:t>Trisha Barman , ID- 011 151 131</a:t>
            </a:r>
          </a:p>
          <a:p>
            <a:r>
              <a:rPr lang="en-US" dirty="0" err="1" smtClean="0"/>
              <a:t>Ashis</a:t>
            </a:r>
            <a:r>
              <a:rPr lang="en-US" dirty="0" smtClean="0"/>
              <a:t> </a:t>
            </a:r>
            <a:r>
              <a:rPr lang="en-US" dirty="0" err="1"/>
              <a:t>k</a:t>
            </a:r>
            <a:r>
              <a:rPr lang="en-US" dirty="0" err="1" smtClean="0"/>
              <a:t>umar</a:t>
            </a:r>
            <a:r>
              <a:rPr lang="en-US" dirty="0" smtClean="0"/>
              <a:t> </a:t>
            </a:r>
            <a:r>
              <a:rPr lang="en-US" dirty="0" err="1" smtClean="0"/>
              <a:t>M</a:t>
            </a:r>
            <a:r>
              <a:rPr lang="en-US" dirty="0" err="1" smtClean="0"/>
              <a:t>ohanta</a:t>
            </a:r>
            <a:r>
              <a:rPr lang="en-US" dirty="0" smtClean="0"/>
              <a:t> , id:011153079</a:t>
            </a:r>
          </a:p>
          <a:p>
            <a:r>
              <a:rPr lang="en-US" dirty="0" err="1" smtClean="0"/>
              <a:t>Ahsan</a:t>
            </a:r>
            <a:r>
              <a:rPr lang="en-US" dirty="0" smtClean="0"/>
              <a:t> </a:t>
            </a:r>
            <a:r>
              <a:rPr lang="en-US" dirty="0" err="1"/>
              <a:t>H</a:t>
            </a:r>
            <a:r>
              <a:rPr lang="en-US" dirty="0" err="1" smtClean="0"/>
              <a:t>abib</a:t>
            </a:r>
            <a:r>
              <a:rPr lang="en-US" dirty="0" smtClean="0"/>
              <a:t>  , id:011133001</a:t>
            </a:r>
          </a:p>
          <a:p>
            <a:r>
              <a:rPr lang="en-US" dirty="0" err="1" smtClean="0"/>
              <a:t>Redwan</a:t>
            </a:r>
            <a:r>
              <a:rPr lang="en-US" dirty="0" smtClean="0"/>
              <a:t> </a:t>
            </a:r>
            <a:r>
              <a:rPr lang="en-US" dirty="0" err="1"/>
              <a:t>T</a:t>
            </a:r>
            <a:r>
              <a:rPr lang="en-US" dirty="0" err="1" smtClean="0"/>
              <a:t>anvir</a:t>
            </a:r>
            <a:r>
              <a:rPr lang="en-US" dirty="0" smtClean="0"/>
              <a:t> </a:t>
            </a:r>
            <a:r>
              <a:rPr lang="en-US" dirty="0" err="1" smtClean="0"/>
              <a:t>Kanon</a:t>
            </a:r>
            <a:r>
              <a:rPr lang="en-US" smtClean="0"/>
              <a:t> </a:t>
            </a:r>
            <a:endParaRPr lang="en-US" dirty="0"/>
          </a:p>
          <a:p>
            <a:r>
              <a:rPr lang="en-US" dirty="0"/>
              <a:t>Section - A</a:t>
            </a:r>
          </a:p>
        </p:txBody>
      </p:sp>
      <p:pic>
        <p:nvPicPr>
          <p:cNvPr id="9" name="Picture Placeholder 8" descr="Microscope">
            <a:extLst>
              <a:ext uri="{FF2B5EF4-FFF2-40B4-BE49-F238E27FC236}">
                <a16:creationId xmlns:a16="http://schemas.microsoft.com/office/drawing/2014/main" xmlns=""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xmlns=""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615010" cy="6422819"/>
          </a:xfrm>
        </p:spPr>
      </p:pic>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5977142" y="1286540"/>
            <a:ext cx="5809971" cy="3842673"/>
          </a:xfrm>
        </p:spPr>
        <p:txBody>
          <a:bodyPr/>
          <a:lstStyle/>
          <a:p>
            <a:pPr marL="571500" indent="-571500">
              <a:buFont typeface="Wingdings" panose="05000000000000000000" pitchFamily="2" charset="2"/>
              <a:buChar char="q"/>
            </a:pPr>
            <a:r>
              <a:rPr lang="en-US" sz="3600" u="sng" dirty="0" err="1">
                <a:solidFill>
                  <a:schemeClr val="accent3">
                    <a:lumMod val="50000"/>
                  </a:schemeClr>
                </a:solidFill>
              </a:rPr>
              <a:t>PredCar</a:t>
            </a:r>
            <a:r>
              <a:rPr lang="en-US" sz="3600" u="sng" dirty="0">
                <a:solidFill>
                  <a:schemeClr val="accent3">
                    <a:lumMod val="50000"/>
                  </a:schemeClr>
                </a:solidFill>
              </a:rPr>
              <a:t>-site</a:t>
            </a:r>
            <a:r>
              <a:rPr lang="en-US" sz="3600" dirty="0"/>
              <a:t>: Carbonylation sites prediction in proteins using support vector machine with resolving data imbalanced issue .</a:t>
            </a:r>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5977143" y="5373689"/>
            <a:ext cx="5809970" cy="615632"/>
          </a:xfrm>
        </p:spPr>
        <p:txBody>
          <a:bodyPr/>
          <a:lstStyle/>
          <a:p>
            <a:r>
              <a:rPr lang="en-US" sz="1800" dirty="0"/>
              <a:t>Department of Computer Science &amp; Engineering, University of </a:t>
            </a:r>
            <a:r>
              <a:rPr lang="en-US" sz="1800" dirty="0" err="1"/>
              <a:t>Rajshahi</a:t>
            </a:r>
            <a:r>
              <a:rPr lang="en-US" sz="1800" dirty="0"/>
              <a:t> , Bangladesh</a:t>
            </a:r>
            <a:endParaRPr lang="en-US" sz="1800" noProof="1"/>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3</a:t>
            </a:fld>
            <a:endParaRPr lang="en-US" dirty="0"/>
          </a:p>
        </p:txBody>
      </p:sp>
      <p:sp>
        <p:nvSpPr>
          <p:cNvPr id="6" name="TextBox 5">
            <a:extLst>
              <a:ext uri="{FF2B5EF4-FFF2-40B4-BE49-F238E27FC236}">
                <a16:creationId xmlns:a16="http://schemas.microsoft.com/office/drawing/2014/main" xmlns="" id="{8D0A9EBF-6F14-46A3-877A-016C9C40FD0C}"/>
              </a:ext>
            </a:extLst>
          </p:cNvPr>
          <p:cNvSpPr txBox="1"/>
          <p:nvPr/>
        </p:nvSpPr>
        <p:spPr>
          <a:xfrm>
            <a:off x="5875021" y="417769"/>
            <a:ext cx="5540896" cy="646331"/>
          </a:xfrm>
          <a:prstGeom prst="rect">
            <a:avLst/>
          </a:prstGeom>
          <a:noFill/>
        </p:spPr>
        <p:txBody>
          <a:bodyPr wrap="square" rtlCol="0">
            <a:spAutoFit/>
          </a:bodyPr>
          <a:lstStyle/>
          <a:p>
            <a:r>
              <a:rPr lang="en-US" sz="3600" b="1" dirty="0"/>
              <a:t>Paper Information :</a:t>
            </a:r>
          </a:p>
        </p:txBody>
      </p:sp>
    </p:spTree>
    <p:extLst>
      <p:ext uri="{BB962C8B-B14F-4D97-AF65-F5344CB8AC3E}">
        <p14:creationId xmlns:p14="http://schemas.microsoft.com/office/powerpoint/2010/main" val="20130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bstract organic polygons blurred">
            <a:extLst>
              <a:ext uri="{FF2B5EF4-FFF2-40B4-BE49-F238E27FC236}">
                <a16:creationId xmlns:a16="http://schemas.microsoft.com/office/drawing/2014/main" xmlns="" id="{2D73DA0F-7DB4-4B1A-8B34-4F00DA6DD026}"/>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6095999" y="648000"/>
            <a:ext cx="4813299" cy="1305158"/>
          </a:xfrm>
        </p:spPr>
        <p:txBody>
          <a:bodyPr/>
          <a:lstStyle/>
          <a:p>
            <a:r>
              <a:rPr lang="en-US" dirty="0"/>
              <a:t>Motivation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095997" y="2875737"/>
            <a:ext cx="5691116" cy="2724963"/>
          </a:xfrm>
        </p:spPr>
        <p:txBody>
          <a:bodyPr/>
          <a:lstStyle/>
          <a:p>
            <a:r>
              <a:rPr lang="en-US" dirty="0"/>
              <a:t>The experimental technologies are costly and time-consuming to detect the carbonylation sites in proteins.</a:t>
            </a:r>
          </a:p>
          <a:p>
            <a:r>
              <a:rPr lang="en-US" dirty="0"/>
              <a:t>An accurate computational method for predicting carbonylation sites is an urgent issue which can be useful for drug development. </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290623" y="350289"/>
            <a:ext cx="5514754" cy="989413"/>
          </a:xfrm>
        </p:spPr>
        <p:txBody>
          <a:bodyPr/>
          <a:lstStyle/>
          <a:p>
            <a:r>
              <a:rPr lang="en-US" dirty="0"/>
              <a:t>Main Objective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90623" y="1339702"/>
            <a:ext cx="11496490" cy="4335427"/>
          </a:xfrm>
        </p:spPr>
        <p:txBody>
          <a:bodyPr/>
          <a:lstStyle/>
          <a:p>
            <a:pPr>
              <a:buFont typeface="Wingdings" panose="05000000000000000000" pitchFamily="2" charset="2"/>
              <a:buChar char="q"/>
            </a:pPr>
            <a:r>
              <a:rPr lang="en-US" sz="2400" b="1" dirty="0"/>
              <a:t>In this study, a novel computational tool termed </a:t>
            </a:r>
            <a:r>
              <a:rPr lang="en-US" sz="2400" b="1" dirty="0" err="1"/>
              <a:t>predCar</a:t>
            </a:r>
            <a:r>
              <a:rPr lang="en-US" sz="2400" b="1" dirty="0"/>
              <a:t>-Site has been developed to predict protein carbonylation sites by – </a:t>
            </a:r>
          </a:p>
          <a:p>
            <a:endParaRPr lang="en-US" sz="2400" b="1" dirty="0"/>
          </a:p>
          <a:p>
            <a:endParaRPr lang="en-US" sz="2400" dirty="0"/>
          </a:p>
          <a:p>
            <a:pPr lvl="3">
              <a:buFont typeface="Wingdings" panose="05000000000000000000" pitchFamily="2" charset="2"/>
              <a:buChar char="v"/>
            </a:pPr>
            <a:r>
              <a:rPr lang="en-US" sz="2000" dirty="0"/>
              <a:t>Incorporating the sequence-coupled information into the general pseudo amino acid composition. </a:t>
            </a:r>
          </a:p>
          <a:p>
            <a:pPr lvl="3">
              <a:buFont typeface="Wingdings" panose="05000000000000000000" pitchFamily="2" charset="2"/>
              <a:buChar char="v"/>
            </a:pPr>
            <a:r>
              <a:rPr lang="en-US" sz="2000" dirty="0"/>
              <a:t>By Different Error Costs method balancing the effect of skewed training dataset.</a:t>
            </a:r>
          </a:p>
          <a:p>
            <a:pPr lvl="3">
              <a:buFont typeface="Wingdings" panose="05000000000000000000" pitchFamily="2" charset="2"/>
              <a:buChar char="v"/>
            </a:pPr>
            <a:r>
              <a:rPr lang="en-US" sz="2000" dirty="0"/>
              <a:t>As a classiﬁer constructing a predictor using support vector machine</a:t>
            </a:r>
            <a:r>
              <a:rPr lang="en-US" sz="2400" dirty="0"/>
              <a:t>.</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spTree>
    <p:extLst>
      <p:ext uri="{BB962C8B-B14F-4D97-AF65-F5344CB8AC3E}">
        <p14:creationId xmlns:p14="http://schemas.microsoft.com/office/powerpoint/2010/main" val="42056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Introduction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Carbonylation</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The carbonylation is found as an irreversible post-translational modiﬁcation and considered a biomarker of oxidative stress. It also associated with some diseases such as Alzheimer's disease, diabetes, chronic renal failure, chronic lung disease and Parkinson's disease.</a:t>
            </a:r>
          </a:p>
          <a:p>
            <a:pPr>
              <a:buFont typeface="Wingdings" panose="05000000000000000000" pitchFamily="2" charset="2"/>
              <a:buChar char="v"/>
            </a:pPr>
            <a:r>
              <a:rPr lang="en-US" dirty="0"/>
              <a:t>Carbonylation has been considered as a biomarker for oxidative stress due to its some unique characteristics such as </a:t>
            </a:r>
          </a:p>
          <a:p>
            <a:pPr lvl="2">
              <a:buFont typeface="Wingdings" panose="05000000000000000000" pitchFamily="2" charset="2"/>
              <a:buChar char="§"/>
            </a:pPr>
            <a:r>
              <a:rPr lang="en-US" dirty="0"/>
              <a:t>relatively early formation.</a:t>
            </a:r>
          </a:p>
          <a:p>
            <a:pPr lvl="2">
              <a:buFont typeface="Wingdings" panose="05000000000000000000" pitchFamily="2" charset="2"/>
              <a:buChar char="§"/>
            </a:pPr>
            <a:r>
              <a:rPr lang="en-US" dirty="0"/>
              <a:t>Stability.</a:t>
            </a:r>
          </a:p>
          <a:p>
            <a:pPr lvl="2">
              <a:buFont typeface="Wingdings" panose="05000000000000000000" pitchFamily="2" charset="2"/>
              <a:buChar char="§"/>
            </a:pPr>
            <a:r>
              <a:rPr lang="en-US" dirty="0"/>
              <a:t>Irreversibility.</a:t>
            </a:r>
          </a:p>
          <a:p>
            <a:pPr>
              <a:buFont typeface="Wingdings" panose="05000000000000000000" pitchFamily="2" charset="2"/>
              <a:buChar char="v"/>
            </a:pPr>
            <a:r>
              <a:rPr lang="en-US" dirty="0"/>
              <a:t>By The </a:t>
            </a:r>
            <a:r>
              <a:rPr lang="en-US" dirty="0" err="1"/>
              <a:t>predCar</a:t>
            </a:r>
            <a:r>
              <a:rPr lang="en-US" dirty="0"/>
              <a:t>-Site predictor achieves an average AUC (area under curve) score of 0.9959, 0.9999, 1, and 0.9997 in predicting the carbonylation sites of K, P, R, and T.</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295206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Problem Statement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1" y="1368000"/>
            <a:ext cx="11177395" cy="5224186"/>
          </a:xfrm>
        </p:spPr>
        <p:txBody>
          <a:bodyPr/>
          <a:lstStyle/>
          <a:p>
            <a:pPr>
              <a:buFont typeface="Wingdings" panose="05000000000000000000" pitchFamily="2" charset="2"/>
              <a:buChar char="v"/>
            </a:pPr>
            <a:r>
              <a:rPr lang="en-US" dirty="0"/>
              <a:t>One of the major challenges is to handle imbalance dataset problem as it is found in most of the dataset. For this kind of prediction, the number of negative subset is much larger than the corresponding positive subset. As the real world picture is that the non-carbonylation sites are always the majority compared with the carbonylation ones, so naturally the predictor should be biased to the non-carbonylation sites. Here the problem is that, for this type of predictors may interpret many carbonylation sites as non-carbonylation sites. But, the information about the carbonylation sites is mostly desired than non-carbonylation sites.  As a result, it is crucial to ﬁnd an effective solution to balance this kind of bias consequence.</a:t>
            </a:r>
          </a:p>
          <a:p>
            <a:pPr>
              <a:buFont typeface="Wingdings" panose="05000000000000000000" pitchFamily="2" charset="2"/>
              <a:buChar char="v"/>
            </a:pPr>
            <a:r>
              <a:rPr lang="en-US" dirty="0"/>
              <a:t>Sequence sample, one of the critical problem in bioinformatics is how to extract vector from biological sequence with keeping considerable sequence characteristics.</a:t>
            </a:r>
          </a:p>
          <a:p>
            <a:pPr>
              <a:buFont typeface="Wingdings" panose="05000000000000000000" pitchFamily="2" charset="2"/>
              <a:buChar char="v"/>
            </a:pPr>
            <a:r>
              <a:rPr lang="en-US" dirty="0"/>
              <a:t>Challenge in imbalance problem is that the small classes are often more useful, but standard classiﬁers tend to be weighed down by the huge classes and ignore the tiny ones.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361606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Tools &amp; Model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For predictor -</a:t>
            </a:r>
          </a:p>
          <a:p>
            <a:pPr lvl="2">
              <a:buFont typeface="Courier New" panose="02070309020205020404" pitchFamily="49" charset="0"/>
              <a:buChar char="o"/>
            </a:pPr>
            <a:r>
              <a:rPr lang="en-US" dirty="0"/>
              <a:t>support vector machine</a:t>
            </a:r>
          </a:p>
          <a:p>
            <a:pPr>
              <a:buFont typeface="Wingdings" panose="05000000000000000000" pitchFamily="2" charset="2"/>
              <a:buChar char="v"/>
            </a:pPr>
            <a:r>
              <a:rPr lang="en-US" dirty="0"/>
              <a:t>features used in this predictor are extracted by</a:t>
            </a:r>
          </a:p>
          <a:p>
            <a:pPr lvl="2">
              <a:buFont typeface="Courier New" panose="02070309020205020404" pitchFamily="49" charset="0"/>
              <a:buChar char="o"/>
            </a:pPr>
            <a:r>
              <a:rPr lang="en-US" dirty="0"/>
              <a:t>vectorized sequence-coupling model</a:t>
            </a:r>
          </a:p>
          <a:p>
            <a:pPr>
              <a:buFont typeface="Wingdings" panose="05000000000000000000" pitchFamily="2" charset="2"/>
              <a:buChar char="v"/>
            </a:pPr>
            <a:r>
              <a:rPr lang="en-US" dirty="0"/>
              <a:t>Data imbalance issue -</a:t>
            </a:r>
          </a:p>
          <a:p>
            <a:pPr lvl="2">
              <a:buFont typeface="Courier New" panose="02070309020205020404" pitchFamily="49" charset="0"/>
              <a:buChar char="o"/>
            </a:pPr>
            <a:r>
              <a:rPr lang="en-US" dirty="0"/>
              <a:t>the Different Error Costs (DEC) method.</a:t>
            </a:r>
          </a:p>
          <a:p>
            <a:pPr>
              <a:buFont typeface="Wingdings" panose="05000000000000000000" pitchFamily="2" charset="2"/>
              <a:buChar char="v"/>
            </a:pPr>
            <a:r>
              <a:rPr lang="en-US" dirty="0"/>
              <a:t>To estimate the skill of machine learning models -</a:t>
            </a:r>
          </a:p>
          <a:p>
            <a:pPr lvl="2">
              <a:buFont typeface="Courier New" panose="02070309020205020404" pitchFamily="49" charset="0"/>
              <a:buChar char="o"/>
            </a:pPr>
            <a:r>
              <a:rPr lang="en-US" dirty="0"/>
              <a:t>stratiﬁed 10-fold cross-validation.</a:t>
            </a:r>
          </a:p>
          <a:p>
            <a:pPr>
              <a:buFont typeface="Wingdings" panose="05000000000000000000" pitchFamily="2" charset="2"/>
              <a:buChar char="v"/>
            </a:pPr>
            <a:r>
              <a:rPr lang="en-US" dirty="0"/>
              <a:t>Implement  system –</a:t>
            </a:r>
          </a:p>
          <a:p>
            <a:pPr lvl="2">
              <a:buFont typeface="Courier New" panose="02070309020205020404" pitchFamily="49" charset="0"/>
              <a:buChar char="o"/>
            </a:pPr>
            <a:r>
              <a:rPr lang="en-US" dirty="0" err="1"/>
              <a:t>Matlab</a:t>
            </a:r>
            <a:r>
              <a:rPr lang="en-US" dirty="0"/>
              <a:t> 2014</a:t>
            </a:r>
          </a:p>
          <a:p>
            <a:pPr>
              <a:buFont typeface="Courier New" panose="02070309020205020404" pitchFamily="49" charset="0"/>
              <a:buChar char="o"/>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spTree>
    <p:extLst>
      <p:ext uri="{BB962C8B-B14F-4D97-AF65-F5344CB8AC3E}">
        <p14:creationId xmlns:p14="http://schemas.microsoft.com/office/powerpoint/2010/main" val="299329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Material and methods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 Benchmark dataset</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err="1"/>
              <a:t>iCar-PseCp's</a:t>
            </a:r>
            <a:r>
              <a:rPr lang="en-US" dirty="0"/>
              <a:t> benchmark dataset set has been used in this study.  </a:t>
            </a:r>
            <a:r>
              <a:rPr lang="en-US" dirty="0" err="1"/>
              <a:t>iCar-PseCp's</a:t>
            </a:r>
            <a:r>
              <a:rPr lang="en-US" dirty="0"/>
              <a:t> dataset was derived from the 230 carbonylated protein sequences from human and 20 carbonylated </a:t>
            </a:r>
            <a:r>
              <a:rPr lang="en-US" noProof="1"/>
              <a:t>protein sequences from Photobacterium and window size, &lt; 30%.</a:t>
            </a:r>
          </a:p>
          <a:p>
            <a:pPr marL="0" indent="0">
              <a:buNone/>
            </a:pPr>
            <a:endParaRPr lang="en-US" noProof="1"/>
          </a:p>
          <a:p>
            <a:pPr>
              <a:buFont typeface="Wingdings" panose="05000000000000000000" pitchFamily="2" charset="2"/>
              <a:buChar char="v"/>
            </a:pPr>
            <a:r>
              <a:rPr lang="en-US" dirty="0"/>
              <a:t>Summary of this benchmark dataset is –</a:t>
            </a:r>
          </a:p>
          <a:p>
            <a:pPr marL="0" indent="0">
              <a:buNone/>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7" name="Picture 6">
            <a:extLst>
              <a:ext uri="{FF2B5EF4-FFF2-40B4-BE49-F238E27FC236}">
                <a16:creationId xmlns:a16="http://schemas.microsoft.com/office/drawing/2014/main" xmlns="" id="{97DCF98D-F34B-43E7-B30B-232E2C41BBE8}"/>
              </a:ext>
            </a:extLst>
          </p:cNvPr>
          <p:cNvPicPr>
            <a:picLocks noChangeAspect="1"/>
          </p:cNvPicPr>
          <p:nvPr/>
        </p:nvPicPr>
        <p:blipFill>
          <a:blip r:embed="rId2"/>
          <a:stretch>
            <a:fillRect/>
          </a:stretch>
        </p:blipFill>
        <p:spPr>
          <a:xfrm>
            <a:off x="2136932" y="3808098"/>
            <a:ext cx="7485533" cy="2709660"/>
          </a:xfrm>
          <a:prstGeom prst="rect">
            <a:avLst/>
          </a:prstGeom>
        </p:spPr>
      </p:pic>
    </p:spTree>
    <p:extLst>
      <p:ext uri="{BB962C8B-B14F-4D97-AF65-F5344CB8AC3E}">
        <p14:creationId xmlns:p14="http://schemas.microsoft.com/office/powerpoint/2010/main" val="3417010882"/>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FABD7A54-F20C-4571-A0A1-59566D65D61A}">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1144</Words>
  <Application>Microsoft Office PowerPoint</Application>
  <PresentationFormat>Custom</PresentationFormat>
  <Paragraphs>116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Bioinformatics Research paper Based Presentation</vt:lpstr>
      <vt:lpstr>United International University</vt:lpstr>
      <vt:lpstr>PredCar-site: Carbonylation sites prediction in proteins using support vector machine with resolving data imbalanced issue .</vt:lpstr>
      <vt:lpstr>Motivation -</vt:lpstr>
      <vt:lpstr>Main Objective -</vt:lpstr>
      <vt:lpstr>Introduction -</vt:lpstr>
      <vt:lpstr>Problem Statement -</vt:lpstr>
      <vt:lpstr>Tools &amp; Model -</vt:lpstr>
      <vt:lpstr>Material and methods -</vt:lpstr>
      <vt:lpstr>PowerPoint Presentation</vt:lpstr>
      <vt:lpstr>PowerPoint Presentation</vt:lpstr>
      <vt:lpstr>PowerPoint Presentation</vt:lpstr>
      <vt:lpstr>Results and discussion -</vt:lpstr>
      <vt:lpstr>Comparison</vt:lpstr>
      <vt:lpstr>Large image</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2019-08-26T17:30:52Z</dcterms:created>
  <dcterms:modified xsi:type="dcterms:W3CDTF">2019-10-19T05:51:53Z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