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5"/>
  </p:notesMasterIdLst>
  <p:sldIdLst>
    <p:sldId id="262" r:id="rId2"/>
    <p:sldId id="258" r:id="rId3"/>
    <p:sldId id="259" r:id="rId4"/>
    <p:sldId id="260" r:id="rId5"/>
    <p:sldId id="261"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AA3490-5BF3-40FB-B195-6D9B9A3B279A}"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CACAA754-AAA1-4D47-AD21-576D601E8E19}">
      <dgm:prSet/>
      <dgm:spPr/>
      <dgm:t>
        <a:bodyPr/>
        <a:lstStyle/>
        <a:p>
          <a:r>
            <a:rPr lang="en-US"/>
            <a:t>The experimental technologies are costly and time-consuming to detect the carbonylation sites in proteins.</a:t>
          </a:r>
        </a:p>
      </dgm:t>
    </dgm:pt>
    <dgm:pt modelId="{70442EB4-4C4C-4E75-B555-35E839E9565A}" type="parTrans" cxnId="{77A7366E-3FF0-453C-8B99-B32EAF789171}">
      <dgm:prSet/>
      <dgm:spPr/>
      <dgm:t>
        <a:bodyPr/>
        <a:lstStyle/>
        <a:p>
          <a:endParaRPr lang="en-US"/>
        </a:p>
      </dgm:t>
    </dgm:pt>
    <dgm:pt modelId="{4EE849FD-8759-4B7D-9429-319991E55D95}" type="sibTrans" cxnId="{77A7366E-3FF0-453C-8B99-B32EAF789171}">
      <dgm:prSet/>
      <dgm:spPr/>
      <dgm:t>
        <a:bodyPr/>
        <a:lstStyle/>
        <a:p>
          <a:endParaRPr lang="en-US"/>
        </a:p>
      </dgm:t>
    </dgm:pt>
    <dgm:pt modelId="{53575D43-CE82-4FFB-8469-EAE007B46CBE}">
      <dgm:prSet/>
      <dgm:spPr/>
      <dgm:t>
        <a:bodyPr/>
        <a:lstStyle/>
        <a:p>
          <a:r>
            <a:rPr lang="en-US"/>
            <a:t>An accurate computational method for predicting carbonylation sites is an urgent issue which can be useful for drug development.</a:t>
          </a:r>
        </a:p>
      </dgm:t>
    </dgm:pt>
    <dgm:pt modelId="{FE4F01E8-38C3-4BB5-AA38-461BC6D89210}" type="parTrans" cxnId="{1E338E34-C296-4206-ACBC-FF65C1409AE5}">
      <dgm:prSet/>
      <dgm:spPr/>
      <dgm:t>
        <a:bodyPr/>
        <a:lstStyle/>
        <a:p>
          <a:endParaRPr lang="en-US"/>
        </a:p>
      </dgm:t>
    </dgm:pt>
    <dgm:pt modelId="{C12054E2-8393-4D47-832E-AEE86FDB7461}" type="sibTrans" cxnId="{1E338E34-C296-4206-ACBC-FF65C1409AE5}">
      <dgm:prSet/>
      <dgm:spPr/>
      <dgm:t>
        <a:bodyPr/>
        <a:lstStyle/>
        <a:p>
          <a:endParaRPr lang="en-US"/>
        </a:p>
      </dgm:t>
    </dgm:pt>
    <dgm:pt modelId="{AD62D808-3414-4FD0-AD77-28ABFCFECFFC}" type="pres">
      <dgm:prSet presAssocID="{8CAA3490-5BF3-40FB-B195-6D9B9A3B279A}" presName="root" presStyleCnt="0">
        <dgm:presLayoutVars>
          <dgm:dir/>
          <dgm:resizeHandles val="exact"/>
        </dgm:presLayoutVars>
      </dgm:prSet>
      <dgm:spPr/>
    </dgm:pt>
    <dgm:pt modelId="{E26152D2-5A7E-4A7B-A428-82A9D39B31E4}" type="pres">
      <dgm:prSet presAssocID="{CACAA754-AAA1-4D47-AD21-576D601E8E19}" presName="compNode" presStyleCnt="0"/>
      <dgm:spPr/>
    </dgm:pt>
    <dgm:pt modelId="{410CA976-009B-4993-8FC3-6ED286088B88}" type="pres">
      <dgm:prSet presAssocID="{CACAA754-AAA1-4D47-AD21-576D601E8E19}" presName="bgRect" presStyleLbl="bgShp" presStyleIdx="0" presStyleCnt="2"/>
      <dgm:spPr/>
    </dgm:pt>
    <dgm:pt modelId="{ECB4496F-A59F-4923-A8E1-F3F11236998F}" type="pres">
      <dgm:prSet presAssocID="{CACAA754-AAA1-4D47-AD21-576D601E8E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C6107767-B27A-4E50-A704-0BF0A6644050}" type="pres">
      <dgm:prSet presAssocID="{CACAA754-AAA1-4D47-AD21-576D601E8E19}" presName="spaceRect" presStyleCnt="0"/>
      <dgm:spPr/>
    </dgm:pt>
    <dgm:pt modelId="{39F7E1B8-E75B-4366-BD36-80D4E99DCF06}" type="pres">
      <dgm:prSet presAssocID="{CACAA754-AAA1-4D47-AD21-576D601E8E19}" presName="parTx" presStyleLbl="revTx" presStyleIdx="0" presStyleCnt="2">
        <dgm:presLayoutVars>
          <dgm:chMax val="0"/>
          <dgm:chPref val="0"/>
        </dgm:presLayoutVars>
      </dgm:prSet>
      <dgm:spPr/>
    </dgm:pt>
    <dgm:pt modelId="{1B76EFB2-6E59-42A0-BE12-0122D939D85B}" type="pres">
      <dgm:prSet presAssocID="{4EE849FD-8759-4B7D-9429-319991E55D95}" presName="sibTrans" presStyleCnt="0"/>
      <dgm:spPr/>
    </dgm:pt>
    <dgm:pt modelId="{8B331038-DEC0-42AA-B24D-2CF0E43FC4FE}" type="pres">
      <dgm:prSet presAssocID="{53575D43-CE82-4FFB-8469-EAE007B46CBE}" presName="compNode" presStyleCnt="0"/>
      <dgm:spPr/>
    </dgm:pt>
    <dgm:pt modelId="{08178484-E3AA-4DC9-B737-C2FB83ED7677}" type="pres">
      <dgm:prSet presAssocID="{53575D43-CE82-4FFB-8469-EAE007B46CBE}" presName="bgRect" presStyleLbl="bgShp" presStyleIdx="1" presStyleCnt="2"/>
      <dgm:spPr/>
    </dgm:pt>
    <dgm:pt modelId="{8F2F9756-D621-4D60-ACD4-0445032AAF21}" type="pres">
      <dgm:prSet presAssocID="{53575D43-CE82-4FFB-8469-EAE007B46C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3372C963-CD1A-4430-8A97-D39A100D785F}" type="pres">
      <dgm:prSet presAssocID="{53575D43-CE82-4FFB-8469-EAE007B46CBE}" presName="spaceRect" presStyleCnt="0"/>
      <dgm:spPr/>
    </dgm:pt>
    <dgm:pt modelId="{450AA689-7F4C-469A-9328-65795C7872BD}" type="pres">
      <dgm:prSet presAssocID="{53575D43-CE82-4FFB-8469-EAE007B46CBE}" presName="parTx" presStyleLbl="revTx" presStyleIdx="1" presStyleCnt="2">
        <dgm:presLayoutVars>
          <dgm:chMax val="0"/>
          <dgm:chPref val="0"/>
        </dgm:presLayoutVars>
      </dgm:prSet>
      <dgm:spPr/>
    </dgm:pt>
  </dgm:ptLst>
  <dgm:cxnLst>
    <dgm:cxn modelId="{1E338E34-C296-4206-ACBC-FF65C1409AE5}" srcId="{8CAA3490-5BF3-40FB-B195-6D9B9A3B279A}" destId="{53575D43-CE82-4FFB-8469-EAE007B46CBE}" srcOrd="1" destOrd="0" parTransId="{FE4F01E8-38C3-4BB5-AA38-461BC6D89210}" sibTransId="{C12054E2-8393-4D47-832E-AEE86FDB7461}"/>
    <dgm:cxn modelId="{77A7366E-3FF0-453C-8B99-B32EAF789171}" srcId="{8CAA3490-5BF3-40FB-B195-6D9B9A3B279A}" destId="{CACAA754-AAA1-4D47-AD21-576D601E8E19}" srcOrd="0" destOrd="0" parTransId="{70442EB4-4C4C-4E75-B555-35E839E9565A}" sibTransId="{4EE849FD-8759-4B7D-9429-319991E55D95}"/>
    <dgm:cxn modelId="{B08F714F-E6DA-4D74-ADBA-F709FB63E51D}" type="presOf" srcId="{CACAA754-AAA1-4D47-AD21-576D601E8E19}" destId="{39F7E1B8-E75B-4366-BD36-80D4E99DCF06}" srcOrd="0" destOrd="0" presId="urn:microsoft.com/office/officeart/2018/2/layout/IconVerticalSolidList"/>
    <dgm:cxn modelId="{037BE959-D97D-455D-916E-1DC2190FF3E5}" type="presOf" srcId="{8CAA3490-5BF3-40FB-B195-6D9B9A3B279A}" destId="{AD62D808-3414-4FD0-AD77-28ABFCFECFFC}" srcOrd="0" destOrd="0" presId="urn:microsoft.com/office/officeart/2018/2/layout/IconVerticalSolidList"/>
    <dgm:cxn modelId="{6B3216D5-8279-4A86-B42B-2BF446A3837A}" type="presOf" srcId="{53575D43-CE82-4FFB-8469-EAE007B46CBE}" destId="{450AA689-7F4C-469A-9328-65795C7872BD}" srcOrd="0" destOrd="0" presId="urn:microsoft.com/office/officeart/2018/2/layout/IconVerticalSolidList"/>
    <dgm:cxn modelId="{54645A6B-56BC-4EF8-8F9B-F3EF8090F16A}" type="presParOf" srcId="{AD62D808-3414-4FD0-AD77-28ABFCFECFFC}" destId="{E26152D2-5A7E-4A7B-A428-82A9D39B31E4}" srcOrd="0" destOrd="0" presId="urn:microsoft.com/office/officeart/2018/2/layout/IconVerticalSolidList"/>
    <dgm:cxn modelId="{B5CA94F4-7C70-4CDC-B104-26DFC4F79357}" type="presParOf" srcId="{E26152D2-5A7E-4A7B-A428-82A9D39B31E4}" destId="{410CA976-009B-4993-8FC3-6ED286088B88}" srcOrd="0" destOrd="0" presId="urn:microsoft.com/office/officeart/2018/2/layout/IconVerticalSolidList"/>
    <dgm:cxn modelId="{C9F0AA6C-A020-4DFB-96AD-C23D6F86CF2D}" type="presParOf" srcId="{E26152D2-5A7E-4A7B-A428-82A9D39B31E4}" destId="{ECB4496F-A59F-4923-A8E1-F3F11236998F}" srcOrd="1" destOrd="0" presId="urn:microsoft.com/office/officeart/2018/2/layout/IconVerticalSolidList"/>
    <dgm:cxn modelId="{8A0CFD24-99BE-44D8-89B3-FDC6970A1534}" type="presParOf" srcId="{E26152D2-5A7E-4A7B-A428-82A9D39B31E4}" destId="{C6107767-B27A-4E50-A704-0BF0A6644050}" srcOrd="2" destOrd="0" presId="urn:microsoft.com/office/officeart/2018/2/layout/IconVerticalSolidList"/>
    <dgm:cxn modelId="{59B2588C-70B3-4AB9-BBB6-27B202D8D3D4}" type="presParOf" srcId="{E26152D2-5A7E-4A7B-A428-82A9D39B31E4}" destId="{39F7E1B8-E75B-4366-BD36-80D4E99DCF06}" srcOrd="3" destOrd="0" presId="urn:microsoft.com/office/officeart/2018/2/layout/IconVerticalSolidList"/>
    <dgm:cxn modelId="{A2DB3755-8DBB-4801-946F-984BFB1C1754}" type="presParOf" srcId="{AD62D808-3414-4FD0-AD77-28ABFCFECFFC}" destId="{1B76EFB2-6E59-42A0-BE12-0122D939D85B}" srcOrd="1" destOrd="0" presId="urn:microsoft.com/office/officeart/2018/2/layout/IconVerticalSolidList"/>
    <dgm:cxn modelId="{0BB3C4DA-0874-42AE-9DCD-E2E071016FCA}" type="presParOf" srcId="{AD62D808-3414-4FD0-AD77-28ABFCFECFFC}" destId="{8B331038-DEC0-42AA-B24D-2CF0E43FC4FE}" srcOrd="2" destOrd="0" presId="urn:microsoft.com/office/officeart/2018/2/layout/IconVerticalSolidList"/>
    <dgm:cxn modelId="{0B665EEC-3183-4BD7-A0FD-F97F9F80372A}" type="presParOf" srcId="{8B331038-DEC0-42AA-B24D-2CF0E43FC4FE}" destId="{08178484-E3AA-4DC9-B737-C2FB83ED7677}" srcOrd="0" destOrd="0" presId="urn:microsoft.com/office/officeart/2018/2/layout/IconVerticalSolidList"/>
    <dgm:cxn modelId="{5F955D72-D544-451B-A99E-6E3C00A2E6D5}" type="presParOf" srcId="{8B331038-DEC0-42AA-B24D-2CF0E43FC4FE}" destId="{8F2F9756-D621-4D60-ACD4-0445032AAF21}" srcOrd="1" destOrd="0" presId="urn:microsoft.com/office/officeart/2018/2/layout/IconVerticalSolidList"/>
    <dgm:cxn modelId="{ED91E86C-5ED8-4AE8-BAEB-20165831E13B}" type="presParOf" srcId="{8B331038-DEC0-42AA-B24D-2CF0E43FC4FE}" destId="{3372C963-CD1A-4430-8A97-D39A100D785F}" srcOrd="2" destOrd="0" presId="urn:microsoft.com/office/officeart/2018/2/layout/IconVerticalSolidList"/>
    <dgm:cxn modelId="{BC1D1109-0FE9-4D73-9B58-3AE60E34C69C}" type="presParOf" srcId="{8B331038-DEC0-42AA-B24D-2CF0E43FC4FE}" destId="{450AA689-7F4C-469A-9328-65795C7872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DA9CC6-61AE-44F0-828D-95C904EFD952}"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C76DD9A-B840-4E9C-BCEF-E944274B06F8}">
      <dgm:prSet/>
      <dgm:spPr/>
      <dgm:t>
        <a:bodyPr/>
        <a:lstStyle/>
        <a:p>
          <a:pPr>
            <a:lnSpc>
              <a:spcPct val="100000"/>
            </a:lnSpc>
            <a:defRPr cap="all"/>
          </a:pPr>
          <a:r>
            <a:rPr lang="en-US"/>
            <a:t>In this article, designed a simple and efﬁcient predictor predCar-Site for predicting carbonylation sites. </a:t>
          </a:r>
        </a:p>
      </dgm:t>
    </dgm:pt>
    <dgm:pt modelId="{E3525AF9-2603-4851-A4D6-B9F5C333727B}" type="parTrans" cxnId="{CBC710EC-A22C-4AEA-88D6-CBE79D505C74}">
      <dgm:prSet/>
      <dgm:spPr/>
      <dgm:t>
        <a:bodyPr/>
        <a:lstStyle/>
        <a:p>
          <a:endParaRPr lang="en-US"/>
        </a:p>
      </dgm:t>
    </dgm:pt>
    <dgm:pt modelId="{09581DE3-AD96-4324-B996-6BF39E264BD5}" type="sibTrans" cxnId="{CBC710EC-A22C-4AEA-88D6-CBE79D505C74}">
      <dgm:prSet/>
      <dgm:spPr/>
      <dgm:t>
        <a:bodyPr/>
        <a:lstStyle/>
        <a:p>
          <a:endParaRPr lang="en-US"/>
        </a:p>
      </dgm:t>
    </dgm:pt>
    <dgm:pt modelId="{F9E60547-5E67-4D46-BB1E-E8A6EB59C42D}">
      <dgm:prSet/>
      <dgm:spPr/>
      <dgm:t>
        <a:bodyPr/>
        <a:lstStyle/>
        <a:p>
          <a:pPr>
            <a:lnSpc>
              <a:spcPct val="100000"/>
            </a:lnSpc>
            <a:defRPr cap="all"/>
          </a:pPr>
          <a:r>
            <a:rPr lang="en-US"/>
            <a:t>Experimental results show that their method is very promising and can be a useful tool for prediction of carbonylation sites. </a:t>
          </a:r>
        </a:p>
      </dgm:t>
    </dgm:pt>
    <dgm:pt modelId="{5D3BF142-5D02-4C35-8448-DBE7E23A50DE}" type="parTrans" cxnId="{D28453C8-CF5A-488A-BD1D-8ECDA955B6CF}">
      <dgm:prSet/>
      <dgm:spPr/>
      <dgm:t>
        <a:bodyPr/>
        <a:lstStyle/>
        <a:p>
          <a:endParaRPr lang="en-US"/>
        </a:p>
      </dgm:t>
    </dgm:pt>
    <dgm:pt modelId="{24E47111-396D-4869-90E6-03CFE89FD300}" type="sibTrans" cxnId="{D28453C8-CF5A-488A-BD1D-8ECDA955B6CF}">
      <dgm:prSet/>
      <dgm:spPr/>
      <dgm:t>
        <a:bodyPr/>
        <a:lstStyle/>
        <a:p>
          <a:endParaRPr lang="en-US"/>
        </a:p>
      </dgm:t>
    </dgm:pt>
    <dgm:pt modelId="{E5CDAB0A-2F19-45E6-A6E4-E49A4F8EA7C5}">
      <dgm:prSet/>
      <dgm:spPr/>
      <dgm:t>
        <a:bodyPr/>
        <a:lstStyle/>
        <a:p>
          <a:pPr>
            <a:lnSpc>
              <a:spcPct val="100000"/>
            </a:lnSpc>
            <a:defRPr cap="all"/>
          </a:pPr>
          <a:r>
            <a:rPr lang="en-US"/>
            <a:t>The predCar-Site has achieved remarkably higher success rates in comparison with the existing predictors.</a:t>
          </a:r>
        </a:p>
      </dgm:t>
    </dgm:pt>
    <dgm:pt modelId="{6700E3A2-F4D2-4A34-B94C-4126C1ACDB6D}" type="parTrans" cxnId="{A0F4E84C-F7D6-4DCC-9051-6A198982D5E5}">
      <dgm:prSet/>
      <dgm:spPr/>
      <dgm:t>
        <a:bodyPr/>
        <a:lstStyle/>
        <a:p>
          <a:endParaRPr lang="en-US"/>
        </a:p>
      </dgm:t>
    </dgm:pt>
    <dgm:pt modelId="{24962B68-1272-4791-80E1-525E0825F4CA}" type="sibTrans" cxnId="{A0F4E84C-F7D6-4DCC-9051-6A198982D5E5}">
      <dgm:prSet/>
      <dgm:spPr/>
      <dgm:t>
        <a:bodyPr/>
        <a:lstStyle/>
        <a:p>
          <a:endParaRPr lang="en-US"/>
        </a:p>
      </dgm:t>
    </dgm:pt>
    <dgm:pt modelId="{385CACE8-DF96-45C0-B3BC-CF062D4E3654}">
      <dgm:prSet/>
      <dgm:spPr/>
      <dgm:t>
        <a:bodyPr/>
        <a:lstStyle/>
        <a:p>
          <a:pPr>
            <a:lnSpc>
              <a:spcPct val="100000"/>
            </a:lnSpc>
            <a:defRPr cap="all"/>
          </a:pPr>
          <a:r>
            <a:rPr lang="en-US"/>
            <a:t>Established a user-friendly webserver and provided a step-by-step guide for the convenience of the experimental scientists. It provides as easier way to obtain the desired results without knowing the mathematical details.</a:t>
          </a:r>
        </a:p>
      </dgm:t>
    </dgm:pt>
    <dgm:pt modelId="{AFB941FA-50A6-474A-BA1F-044BADF90561}" type="parTrans" cxnId="{B837AD4D-2AB4-47B1-B416-9A95EF636113}">
      <dgm:prSet/>
      <dgm:spPr/>
      <dgm:t>
        <a:bodyPr/>
        <a:lstStyle/>
        <a:p>
          <a:endParaRPr lang="en-US"/>
        </a:p>
      </dgm:t>
    </dgm:pt>
    <dgm:pt modelId="{E0C35356-72B7-45C9-84E1-57710A6CD9BD}" type="sibTrans" cxnId="{B837AD4D-2AB4-47B1-B416-9A95EF636113}">
      <dgm:prSet/>
      <dgm:spPr/>
      <dgm:t>
        <a:bodyPr/>
        <a:lstStyle/>
        <a:p>
          <a:endParaRPr lang="en-US"/>
        </a:p>
      </dgm:t>
    </dgm:pt>
    <dgm:pt modelId="{7C388971-B052-4A0E-A4E6-7928093F167A}" type="pres">
      <dgm:prSet presAssocID="{EDDA9CC6-61AE-44F0-828D-95C904EFD952}" presName="root" presStyleCnt="0">
        <dgm:presLayoutVars>
          <dgm:dir/>
          <dgm:resizeHandles val="exact"/>
        </dgm:presLayoutVars>
      </dgm:prSet>
      <dgm:spPr/>
    </dgm:pt>
    <dgm:pt modelId="{B225FF65-6134-407E-85A4-3955B820ED1B}" type="pres">
      <dgm:prSet presAssocID="{1C76DD9A-B840-4E9C-BCEF-E944274B06F8}" presName="compNode" presStyleCnt="0"/>
      <dgm:spPr/>
    </dgm:pt>
    <dgm:pt modelId="{1CDCE6AB-0CC6-4C92-8D6E-5157CA70BE62}" type="pres">
      <dgm:prSet presAssocID="{1C76DD9A-B840-4E9C-BCEF-E944274B06F8}" presName="iconBgRect" presStyleLbl="bgShp" presStyleIdx="0" presStyleCnt="4"/>
      <dgm:spPr/>
    </dgm:pt>
    <dgm:pt modelId="{4C02DAB4-A865-4B6D-A9C4-4C85228BA37F}" type="pres">
      <dgm:prSet presAssocID="{1C76DD9A-B840-4E9C-BCEF-E944274B06F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937732B4-D4AE-42BB-9D4B-D7900B429966}" type="pres">
      <dgm:prSet presAssocID="{1C76DD9A-B840-4E9C-BCEF-E944274B06F8}" presName="spaceRect" presStyleCnt="0"/>
      <dgm:spPr/>
    </dgm:pt>
    <dgm:pt modelId="{A279F438-0BF0-44AD-A664-3432F3D894CA}" type="pres">
      <dgm:prSet presAssocID="{1C76DD9A-B840-4E9C-BCEF-E944274B06F8}" presName="textRect" presStyleLbl="revTx" presStyleIdx="0" presStyleCnt="4">
        <dgm:presLayoutVars>
          <dgm:chMax val="1"/>
          <dgm:chPref val="1"/>
        </dgm:presLayoutVars>
      </dgm:prSet>
      <dgm:spPr/>
    </dgm:pt>
    <dgm:pt modelId="{0736E917-15AB-4062-A0ED-4B42B02360BB}" type="pres">
      <dgm:prSet presAssocID="{09581DE3-AD96-4324-B996-6BF39E264BD5}" presName="sibTrans" presStyleCnt="0"/>
      <dgm:spPr/>
    </dgm:pt>
    <dgm:pt modelId="{000475DD-0C08-49F6-9554-2545ED634FB5}" type="pres">
      <dgm:prSet presAssocID="{F9E60547-5E67-4D46-BB1E-E8A6EB59C42D}" presName="compNode" presStyleCnt="0"/>
      <dgm:spPr/>
    </dgm:pt>
    <dgm:pt modelId="{2686B296-BFC7-4075-A039-ABFB561FC085}" type="pres">
      <dgm:prSet presAssocID="{F9E60547-5E67-4D46-BB1E-E8A6EB59C42D}" presName="iconBgRect" presStyleLbl="bgShp" presStyleIdx="1" presStyleCnt="4"/>
      <dgm:spPr/>
    </dgm:pt>
    <dgm:pt modelId="{C89FCE84-BAF0-451A-8D05-73BEC77F907B}" type="pres">
      <dgm:prSet presAssocID="{F9E60547-5E67-4D46-BB1E-E8A6EB59C4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00138C73-0202-4C8D-B780-15F1D5A0DE5A}" type="pres">
      <dgm:prSet presAssocID="{F9E60547-5E67-4D46-BB1E-E8A6EB59C42D}" presName="spaceRect" presStyleCnt="0"/>
      <dgm:spPr/>
    </dgm:pt>
    <dgm:pt modelId="{605E5B03-CE7D-4F13-AC24-43AB8C29A749}" type="pres">
      <dgm:prSet presAssocID="{F9E60547-5E67-4D46-BB1E-E8A6EB59C42D}" presName="textRect" presStyleLbl="revTx" presStyleIdx="1" presStyleCnt="4">
        <dgm:presLayoutVars>
          <dgm:chMax val="1"/>
          <dgm:chPref val="1"/>
        </dgm:presLayoutVars>
      </dgm:prSet>
      <dgm:spPr/>
    </dgm:pt>
    <dgm:pt modelId="{F36B3953-CCF2-4283-963F-0663664180B9}" type="pres">
      <dgm:prSet presAssocID="{24E47111-396D-4869-90E6-03CFE89FD300}" presName="sibTrans" presStyleCnt="0"/>
      <dgm:spPr/>
    </dgm:pt>
    <dgm:pt modelId="{1D78E8C0-3C7A-482A-94AA-43B7C1E76F4E}" type="pres">
      <dgm:prSet presAssocID="{E5CDAB0A-2F19-45E6-A6E4-E49A4F8EA7C5}" presName="compNode" presStyleCnt="0"/>
      <dgm:spPr/>
    </dgm:pt>
    <dgm:pt modelId="{EE39E950-B78E-4C2C-99BB-1E1568E313CC}" type="pres">
      <dgm:prSet presAssocID="{E5CDAB0A-2F19-45E6-A6E4-E49A4F8EA7C5}" presName="iconBgRect" presStyleLbl="bgShp" presStyleIdx="2" presStyleCnt="4"/>
      <dgm:spPr/>
    </dgm:pt>
    <dgm:pt modelId="{1FC4B9B1-DDEC-4376-AC4E-353C7647EDB4}" type="pres">
      <dgm:prSet presAssocID="{E5CDAB0A-2F19-45E6-A6E4-E49A4F8EA7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8E75B68-AD44-4E4B-935A-D65F6C7E8054}" type="pres">
      <dgm:prSet presAssocID="{E5CDAB0A-2F19-45E6-A6E4-E49A4F8EA7C5}" presName="spaceRect" presStyleCnt="0"/>
      <dgm:spPr/>
    </dgm:pt>
    <dgm:pt modelId="{ABDCDC1E-323E-4133-BFA8-7CB0A3537720}" type="pres">
      <dgm:prSet presAssocID="{E5CDAB0A-2F19-45E6-A6E4-E49A4F8EA7C5}" presName="textRect" presStyleLbl="revTx" presStyleIdx="2" presStyleCnt="4">
        <dgm:presLayoutVars>
          <dgm:chMax val="1"/>
          <dgm:chPref val="1"/>
        </dgm:presLayoutVars>
      </dgm:prSet>
      <dgm:spPr/>
    </dgm:pt>
    <dgm:pt modelId="{67E37971-12E8-40ED-BC2A-35CFEE23556B}" type="pres">
      <dgm:prSet presAssocID="{24962B68-1272-4791-80E1-525E0825F4CA}" presName="sibTrans" presStyleCnt="0"/>
      <dgm:spPr/>
    </dgm:pt>
    <dgm:pt modelId="{B3742F75-85D8-4244-85BF-32517D399CDD}" type="pres">
      <dgm:prSet presAssocID="{385CACE8-DF96-45C0-B3BC-CF062D4E3654}" presName="compNode" presStyleCnt="0"/>
      <dgm:spPr/>
    </dgm:pt>
    <dgm:pt modelId="{DC9BB67C-F35A-4E4E-B5B3-C6D579D7DC1A}" type="pres">
      <dgm:prSet presAssocID="{385CACE8-DF96-45C0-B3BC-CF062D4E3654}" presName="iconBgRect" presStyleLbl="bgShp" presStyleIdx="3" presStyleCnt="4"/>
      <dgm:spPr/>
    </dgm:pt>
    <dgm:pt modelId="{93F45C78-3B84-4EF7-8ECE-2141355D9315}" type="pres">
      <dgm:prSet presAssocID="{385CACE8-DF96-45C0-B3BC-CF062D4E365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D1B27E9F-BD27-4C26-97BA-769053C0014B}" type="pres">
      <dgm:prSet presAssocID="{385CACE8-DF96-45C0-B3BC-CF062D4E3654}" presName="spaceRect" presStyleCnt="0"/>
      <dgm:spPr/>
    </dgm:pt>
    <dgm:pt modelId="{F8BBBAB2-71B1-4147-831F-169EFB56CFFC}" type="pres">
      <dgm:prSet presAssocID="{385CACE8-DF96-45C0-B3BC-CF062D4E3654}" presName="textRect" presStyleLbl="revTx" presStyleIdx="3" presStyleCnt="4">
        <dgm:presLayoutVars>
          <dgm:chMax val="1"/>
          <dgm:chPref val="1"/>
        </dgm:presLayoutVars>
      </dgm:prSet>
      <dgm:spPr/>
    </dgm:pt>
  </dgm:ptLst>
  <dgm:cxnLst>
    <dgm:cxn modelId="{7010E42F-8BAC-4AAC-8B67-37016F8C49F5}" type="presOf" srcId="{E5CDAB0A-2F19-45E6-A6E4-E49A4F8EA7C5}" destId="{ABDCDC1E-323E-4133-BFA8-7CB0A3537720}" srcOrd="0" destOrd="0" presId="urn:microsoft.com/office/officeart/2018/5/layout/IconCircleLabelList"/>
    <dgm:cxn modelId="{A0F4E84C-F7D6-4DCC-9051-6A198982D5E5}" srcId="{EDDA9CC6-61AE-44F0-828D-95C904EFD952}" destId="{E5CDAB0A-2F19-45E6-A6E4-E49A4F8EA7C5}" srcOrd="2" destOrd="0" parTransId="{6700E3A2-F4D2-4A34-B94C-4126C1ACDB6D}" sibTransId="{24962B68-1272-4791-80E1-525E0825F4CA}"/>
    <dgm:cxn modelId="{B837AD4D-2AB4-47B1-B416-9A95EF636113}" srcId="{EDDA9CC6-61AE-44F0-828D-95C904EFD952}" destId="{385CACE8-DF96-45C0-B3BC-CF062D4E3654}" srcOrd="3" destOrd="0" parTransId="{AFB941FA-50A6-474A-BA1F-044BADF90561}" sibTransId="{E0C35356-72B7-45C9-84E1-57710A6CD9BD}"/>
    <dgm:cxn modelId="{452471A8-8775-4B86-86B7-F4B6ED2265D1}" type="presOf" srcId="{385CACE8-DF96-45C0-B3BC-CF062D4E3654}" destId="{F8BBBAB2-71B1-4147-831F-169EFB56CFFC}" srcOrd="0" destOrd="0" presId="urn:microsoft.com/office/officeart/2018/5/layout/IconCircleLabelList"/>
    <dgm:cxn modelId="{47C9ABB7-64B9-437A-9DB4-0D91D423E19C}" type="presOf" srcId="{F9E60547-5E67-4D46-BB1E-E8A6EB59C42D}" destId="{605E5B03-CE7D-4F13-AC24-43AB8C29A749}" srcOrd="0" destOrd="0" presId="urn:microsoft.com/office/officeart/2018/5/layout/IconCircleLabelList"/>
    <dgm:cxn modelId="{F0D1A0C5-074E-4915-966A-CAD7125A858C}" type="presOf" srcId="{EDDA9CC6-61AE-44F0-828D-95C904EFD952}" destId="{7C388971-B052-4A0E-A4E6-7928093F167A}" srcOrd="0" destOrd="0" presId="urn:microsoft.com/office/officeart/2018/5/layout/IconCircleLabelList"/>
    <dgm:cxn modelId="{D28453C8-CF5A-488A-BD1D-8ECDA955B6CF}" srcId="{EDDA9CC6-61AE-44F0-828D-95C904EFD952}" destId="{F9E60547-5E67-4D46-BB1E-E8A6EB59C42D}" srcOrd="1" destOrd="0" parTransId="{5D3BF142-5D02-4C35-8448-DBE7E23A50DE}" sibTransId="{24E47111-396D-4869-90E6-03CFE89FD300}"/>
    <dgm:cxn modelId="{561854E8-7F5B-46C5-A9B9-CAC2D51ED3EC}" type="presOf" srcId="{1C76DD9A-B840-4E9C-BCEF-E944274B06F8}" destId="{A279F438-0BF0-44AD-A664-3432F3D894CA}" srcOrd="0" destOrd="0" presId="urn:microsoft.com/office/officeart/2018/5/layout/IconCircleLabelList"/>
    <dgm:cxn modelId="{CBC710EC-A22C-4AEA-88D6-CBE79D505C74}" srcId="{EDDA9CC6-61AE-44F0-828D-95C904EFD952}" destId="{1C76DD9A-B840-4E9C-BCEF-E944274B06F8}" srcOrd="0" destOrd="0" parTransId="{E3525AF9-2603-4851-A4D6-B9F5C333727B}" sibTransId="{09581DE3-AD96-4324-B996-6BF39E264BD5}"/>
    <dgm:cxn modelId="{5E775CEF-FC13-4F01-88D3-279ADC9EA2B9}" type="presParOf" srcId="{7C388971-B052-4A0E-A4E6-7928093F167A}" destId="{B225FF65-6134-407E-85A4-3955B820ED1B}" srcOrd="0" destOrd="0" presId="urn:microsoft.com/office/officeart/2018/5/layout/IconCircleLabelList"/>
    <dgm:cxn modelId="{A47A2050-9C48-41E3-B899-2DD660FA1681}" type="presParOf" srcId="{B225FF65-6134-407E-85A4-3955B820ED1B}" destId="{1CDCE6AB-0CC6-4C92-8D6E-5157CA70BE62}" srcOrd="0" destOrd="0" presId="urn:microsoft.com/office/officeart/2018/5/layout/IconCircleLabelList"/>
    <dgm:cxn modelId="{DE65A526-FA9F-4A96-B347-FF2374D72BB0}" type="presParOf" srcId="{B225FF65-6134-407E-85A4-3955B820ED1B}" destId="{4C02DAB4-A865-4B6D-A9C4-4C85228BA37F}" srcOrd="1" destOrd="0" presId="urn:microsoft.com/office/officeart/2018/5/layout/IconCircleLabelList"/>
    <dgm:cxn modelId="{E6BEA748-D0E2-448D-B4B4-6900D26E9916}" type="presParOf" srcId="{B225FF65-6134-407E-85A4-3955B820ED1B}" destId="{937732B4-D4AE-42BB-9D4B-D7900B429966}" srcOrd="2" destOrd="0" presId="urn:microsoft.com/office/officeart/2018/5/layout/IconCircleLabelList"/>
    <dgm:cxn modelId="{7E121C61-D46D-48D5-92FC-48BF9F97169F}" type="presParOf" srcId="{B225FF65-6134-407E-85A4-3955B820ED1B}" destId="{A279F438-0BF0-44AD-A664-3432F3D894CA}" srcOrd="3" destOrd="0" presId="urn:microsoft.com/office/officeart/2018/5/layout/IconCircleLabelList"/>
    <dgm:cxn modelId="{30C46356-F2E8-4558-94E8-50390F9DF6EB}" type="presParOf" srcId="{7C388971-B052-4A0E-A4E6-7928093F167A}" destId="{0736E917-15AB-4062-A0ED-4B42B02360BB}" srcOrd="1" destOrd="0" presId="urn:microsoft.com/office/officeart/2018/5/layout/IconCircleLabelList"/>
    <dgm:cxn modelId="{68342859-218C-4D8F-B7E8-3D6039274428}" type="presParOf" srcId="{7C388971-B052-4A0E-A4E6-7928093F167A}" destId="{000475DD-0C08-49F6-9554-2545ED634FB5}" srcOrd="2" destOrd="0" presId="urn:microsoft.com/office/officeart/2018/5/layout/IconCircleLabelList"/>
    <dgm:cxn modelId="{276A2633-BD51-490D-8CEB-2ADBE99D7449}" type="presParOf" srcId="{000475DD-0C08-49F6-9554-2545ED634FB5}" destId="{2686B296-BFC7-4075-A039-ABFB561FC085}" srcOrd="0" destOrd="0" presId="urn:microsoft.com/office/officeart/2018/5/layout/IconCircleLabelList"/>
    <dgm:cxn modelId="{7452EC41-9A74-462F-8DE1-FDA990651BEB}" type="presParOf" srcId="{000475DD-0C08-49F6-9554-2545ED634FB5}" destId="{C89FCE84-BAF0-451A-8D05-73BEC77F907B}" srcOrd="1" destOrd="0" presId="urn:microsoft.com/office/officeart/2018/5/layout/IconCircleLabelList"/>
    <dgm:cxn modelId="{E4D6A961-F24B-4CE1-B59D-A9CCF0FFA157}" type="presParOf" srcId="{000475DD-0C08-49F6-9554-2545ED634FB5}" destId="{00138C73-0202-4C8D-B780-15F1D5A0DE5A}" srcOrd="2" destOrd="0" presId="urn:microsoft.com/office/officeart/2018/5/layout/IconCircleLabelList"/>
    <dgm:cxn modelId="{CD549AD9-2A5F-4478-AC35-1F29049A7044}" type="presParOf" srcId="{000475DD-0C08-49F6-9554-2545ED634FB5}" destId="{605E5B03-CE7D-4F13-AC24-43AB8C29A749}" srcOrd="3" destOrd="0" presId="urn:microsoft.com/office/officeart/2018/5/layout/IconCircleLabelList"/>
    <dgm:cxn modelId="{1E0F2E78-5758-4385-8EA1-FE04BABEA5D0}" type="presParOf" srcId="{7C388971-B052-4A0E-A4E6-7928093F167A}" destId="{F36B3953-CCF2-4283-963F-0663664180B9}" srcOrd="3" destOrd="0" presId="urn:microsoft.com/office/officeart/2018/5/layout/IconCircleLabelList"/>
    <dgm:cxn modelId="{8508A2BC-9043-4A69-B73D-734FCEF1A0DC}" type="presParOf" srcId="{7C388971-B052-4A0E-A4E6-7928093F167A}" destId="{1D78E8C0-3C7A-482A-94AA-43B7C1E76F4E}" srcOrd="4" destOrd="0" presId="urn:microsoft.com/office/officeart/2018/5/layout/IconCircleLabelList"/>
    <dgm:cxn modelId="{F5BCC5F6-368E-431B-9FA4-1201209F794B}" type="presParOf" srcId="{1D78E8C0-3C7A-482A-94AA-43B7C1E76F4E}" destId="{EE39E950-B78E-4C2C-99BB-1E1568E313CC}" srcOrd="0" destOrd="0" presId="urn:microsoft.com/office/officeart/2018/5/layout/IconCircleLabelList"/>
    <dgm:cxn modelId="{A125E268-1C4E-49F3-BBB5-504CFEEA1A6E}" type="presParOf" srcId="{1D78E8C0-3C7A-482A-94AA-43B7C1E76F4E}" destId="{1FC4B9B1-DDEC-4376-AC4E-353C7647EDB4}" srcOrd="1" destOrd="0" presId="urn:microsoft.com/office/officeart/2018/5/layout/IconCircleLabelList"/>
    <dgm:cxn modelId="{3677A405-5776-4D1F-9F9F-FFED0F7ED632}" type="presParOf" srcId="{1D78E8C0-3C7A-482A-94AA-43B7C1E76F4E}" destId="{B8E75B68-AD44-4E4B-935A-D65F6C7E8054}" srcOrd="2" destOrd="0" presId="urn:microsoft.com/office/officeart/2018/5/layout/IconCircleLabelList"/>
    <dgm:cxn modelId="{C8FA9F38-6FBB-4448-9436-5B3F818204D4}" type="presParOf" srcId="{1D78E8C0-3C7A-482A-94AA-43B7C1E76F4E}" destId="{ABDCDC1E-323E-4133-BFA8-7CB0A3537720}" srcOrd="3" destOrd="0" presId="urn:microsoft.com/office/officeart/2018/5/layout/IconCircleLabelList"/>
    <dgm:cxn modelId="{320B667E-ABAD-4104-8DE3-53976A0F2CBF}" type="presParOf" srcId="{7C388971-B052-4A0E-A4E6-7928093F167A}" destId="{67E37971-12E8-40ED-BC2A-35CFEE23556B}" srcOrd="5" destOrd="0" presId="urn:microsoft.com/office/officeart/2018/5/layout/IconCircleLabelList"/>
    <dgm:cxn modelId="{690D4354-53A4-417E-A513-F76DC3002C65}" type="presParOf" srcId="{7C388971-B052-4A0E-A4E6-7928093F167A}" destId="{B3742F75-85D8-4244-85BF-32517D399CDD}" srcOrd="6" destOrd="0" presId="urn:microsoft.com/office/officeart/2018/5/layout/IconCircleLabelList"/>
    <dgm:cxn modelId="{1961B4DC-4135-47C6-BAE4-E3E1724A7AD7}" type="presParOf" srcId="{B3742F75-85D8-4244-85BF-32517D399CDD}" destId="{DC9BB67C-F35A-4E4E-B5B3-C6D579D7DC1A}" srcOrd="0" destOrd="0" presId="urn:microsoft.com/office/officeart/2018/5/layout/IconCircleLabelList"/>
    <dgm:cxn modelId="{480F8764-5A86-455E-9344-6E0F2624A678}" type="presParOf" srcId="{B3742F75-85D8-4244-85BF-32517D399CDD}" destId="{93F45C78-3B84-4EF7-8ECE-2141355D9315}" srcOrd="1" destOrd="0" presId="urn:microsoft.com/office/officeart/2018/5/layout/IconCircleLabelList"/>
    <dgm:cxn modelId="{E65A9977-4D29-4137-9238-A7C50A312884}" type="presParOf" srcId="{B3742F75-85D8-4244-85BF-32517D399CDD}" destId="{D1B27E9F-BD27-4C26-97BA-769053C0014B}" srcOrd="2" destOrd="0" presId="urn:microsoft.com/office/officeart/2018/5/layout/IconCircleLabelList"/>
    <dgm:cxn modelId="{F75B7670-3EE0-4511-AE7D-C743D1CA4550}" type="presParOf" srcId="{B3742F75-85D8-4244-85BF-32517D399CDD}" destId="{F8BBBAB2-71B1-4147-831F-169EFB56CFF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6178B8-1662-4C20-A673-30F8C9C613A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BBA658A-4EC5-4E2F-8E71-77AA1B871A52}">
      <dgm:prSet/>
      <dgm:spPr/>
      <dgm:t>
        <a:bodyPr/>
        <a:lstStyle/>
        <a:p>
          <a:r>
            <a:rPr lang="en-US"/>
            <a:t>Thank</a:t>
          </a:r>
        </a:p>
      </dgm:t>
    </dgm:pt>
    <dgm:pt modelId="{62384A17-0C10-4C4C-83C5-CD0D3E3902DC}" type="parTrans" cxnId="{96EB387B-131C-442E-8632-4DDBF6D02883}">
      <dgm:prSet/>
      <dgm:spPr/>
      <dgm:t>
        <a:bodyPr/>
        <a:lstStyle/>
        <a:p>
          <a:endParaRPr lang="en-US"/>
        </a:p>
      </dgm:t>
    </dgm:pt>
    <dgm:pt modelId="{EE9F5A1D-0243-43A3-9EBF-B3D6BE0D659C}" type="sibTrans" cxnId="{96EB387B-131C-442E-8632-4DDBF6D02883}">
      <dgm:prSet/>
      <dgm:spPr/>
      <dgm:t>
        <a:bodyPr/>
        <a:lstStyle/>
        <a:p>
          <a:endParaRPr lang="en-US"/>
        </a:p>
      </dgm:t>
    </dgm:pt>
    <dgm:pt modelId="{B83DDB0A-A586-424F-98F5-414FA2028A2A}">
      <dgm:prSet/>
      <dgm:spPr/>
      <dgm:t>
        <a:bodyPr/>
        <a:lstStyle/>
        <a:p>
          <a:r>
            <a:rPr lang="en-US"/>
            <a:t>you</a:t>
          </a:r>
        </a:p>
      </dgm:t>
    </dgm:pt>
    <dgm:pt modelId="{A17A7178-887B-4B41-9FF9-ECB1016DB3F8}" type="parTrans" cxnId="{8751A57E-6C0A-4FAB-9440-96942705CF76}">
      <dgm:prSet/>
      <dgm:spPr/>
      <dgm:t>
        <a:bodyPr/>
        <a:lstStyle/>
        <a:p>
          <a:endParaRPr lang="en-US"/>
        </a:p>
      </dgm:t>
    </dgm:pt>
    <dgm:pt modelId="{643B5848-E071-4619-B673-144C8CCD26C0}" type="sibTrans" cxnId="{8751A57E-6C0A-4FAB-9440-96942705CF76}">
      <dgm:prSet/>
      <dgm:spPr/>
      <dgm:t>
        <a:bodyPr/>
        <a:lstStyle/>
        <a:p>
          <a:endParaRPr lang="en-US"/>
        </a:p>
      </dgm:t>
    </dgm:pt>
    <dgm:pt modelId="{890D3DED-F583-4EE0-8C94-661693689F6F}" type="pres">
      <dgm:prSet presAssocID="{B56178B8-1662-4C20-A673-30F8C9C613A9}" presName="root" presStyleCnt="0">
        <dgm:presLayoutVars>
          <dgm:dir/>
          <dgm:resizeHandles val="exact"/>
        </dgm:presLayoutVars>
      </dgm:prSet>
      <dgm:spPr/>
    </dgm:pt>
    <dgm:pt modelId="{993EABD6-FC93-4CBF-B6DC-2C9C2BFBAD1E}" type="pres">
      <dgm:prSet presAssocID="{0BBA658A-4EC5-4E2F-8E71-77AA1B871A52}" presName="compNode" presStyleCnt="0"/>
      <dgm:spPr/>
    </dgm:pt>
    <dgm:pt modelId="{B1E8FB20-542E-4037-BC43-13F8DB097A6C}" type="pres">
      <dgm:prSet presAssocID="{0BBA658A-4EC5-4E2F-8E71-77AA1B871A5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F4945F41-C92C-4650-9AF6-6E37254E0169}" type="pres">
      <dgm:prSet presAssocID="{0BBA658A-4EC5-4E2F-8E71-77AA1B871A52}" presName="spaceRect" presStyleCnt="0"/>
      <dgm:spPr/>
    </dgm:pt>
    <dgm:pt modelId="{847C5A07-A1FA-41BA-9924-2057622E6A20}" type="pres">
      <dgm:prSet presAssocID="{0BBA658A-4EC5-4E2F-8E71-77AA1B871A52}" presName="textRect" presStyleLbl="revTx" presStyleIdx="0" presStyleCnt="2">
        <dgm:presLayoutVars>
          <dgm:chMax val="1"/>
          <dgm:chPref val="1"/>
        </dgm:presLayoutVars>
      </dgm:prSet>
      <dgm:spPr/>
    </dgm:pt>
    <dgm:pt modelId="{B2481F0A-2697-497D-9870-E1742C998C19}" type="pres">
      <dgm:prSet presAssocID="{EE9F5A1D-0243-43A3-9EBF-B3D6BE0D659C}" presName="sibTrans" presStyleCnt="0"/>
      <dgm:spPr/>
    </dgm:pt>
    <dgm:pt modelId="{2145CA31-ADB9-4C2B-B399-E1E401C696BE}" type="pres">
      <dgm:prSet presAssocID="{B83DDB0A-A586-424F-98F5-414FA2028A2A}" presName="compNode" presStyleCnt="0"/>
      <dgm:spPr/>
    </dgm:pt>
    <dgm:pt modelId="{F6A651E6-27C7-45B8-9C4C-FAF3C2D67B54}" type="pres">
      <dgm:prSet presAssocID="{B83DDB0A-A586-424F-98F5-414FA2028A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king Face with No Fill"/>
        </a:ext>
      </dgm:extLst>
    </dgm:pt>
    <dgm:pt modelId="{24351E53-90C5-40F4-BE21-FF6C0E2951A4}" type="pres">
      <dgm:prSet presAssocID="{B83DDB0A-A586-424F-98F5-414FA2028A2A}" presName="spaceRect" presStyleCnt="0"/>
      <dgm:spPr/>
    </dgm:pt>
    <dgm:pt modelId="{1A64FAEA-A95A-468F-B5FE-BCE3DDBD11D2}" type="pres">
      <dgm:prSet presAssocID="{B83DDB0A-A586-424F-98F5-414FA2028A2A}" presName="textRect" presStyleLbl="revTx" presStyleIdx="1" presStyleCnt="2">
        <dgm:presLayoutVars>
          <dgm:chMax val="1"/>
          <dgm:chPref val="1"/>
        </dgm:presLayoutVars>
      </dgm:prSet>
      <dgm:spPr/>
    </dgm:pt>
  </dgm:ptLst>
  <dgm:cxnLst>
    <dgm:cxn modelId="{D2BAB214-E237-42EF-B919-42957F77302B}" type="presOf" srcId="{B83DDB0A-A586-424F-98F5-414FA2028A2A}" destId="{1A64FAEA-A95A-468F-B5FE-BCE3DDBD11D2}" srcOrd="0" destOrd="0" presId="urn:microsoft.com/office/officeart/2018/2/layout/IconLabelList"/>
    <dgm:cxn modelId="{96EB387B-131C-442E-8632-4DDBF6D02883}" srcId="{B56178B8-1662-4C20-A673-30F8C9C613A9}" destId="{0BBA658A-4EC5-4E2F-8E71-77AA1B871A52}" srcOrd="0" destOrd="0" parTransId="{62384A17-0C10-4C4C-83C5-CD0D3E3902DC}" sibTransId="{EE9F5A1D-0243-43A3-9EBF-B3D6BE0D659C}"/>
    <dgm:cxn modelId="{8751A57E-6C0A-4FAB-9440-96942705CF76}" srcId="{B56178B8-1662-4C20-A673-30F8C9C613A9}" destId="{B83DDB0A-A586-424F-98F5-414FA2028A2A}" srcOrd="1" destOrd="0" parTransId="{A17A7178-887B-4B41-9FF9-ECB1016DB3F8}" sibTransId="{643B5848-E071-4619-B673-144C8CCD26C0}"/>
    <dgm:cxn modelId="{B65622AE-6A2D-4A1E-B43D-58E7BE39D95C}" type="presOf" srcId="{0BBA658A-4EC5-4E2F-8E71-77AA1B871A52}" destId="{847C5A07-A1FA-41BA-9924-2057622E6A20}" srcOrd="0" destOrd="0" presId="urn:microsoft.com/office/officeart/2018/2/layout/IconLabelList"/>
    <dgm:cxn modelId="{046423DB-DF5D-4D49-A855-260CB2EADD54}" type="presOf" srcId="{B56178B8-1662-4C20-A673-30F8C9C613A9}" destId="{890D3DED-F583-4EE0-8C94-661693689F6F}" srcOrd="0" destOrd="0" presId="urn:microsoft.com/office/officeart/2018/2/layout/IconLabelList"/>
    <dgm:cxn modelId="{94A18EA1-E48C-4039-8467-1DFD99E110ED}" type="presParOf" srcId="{890D3DED-F583-4EE0-8C94-661693689F6F}" destId="{993EABD6-FC93-4CBF-B6DC-2C9C2BFBAD1E}" srcOrd="0" destOrd="0" presId="urn:microsoft.com/office/officeart/2018/2/layout/IconLabelList"/>
    <dgm:cxn modelId="{851A3B6C-343C-4D3B-8D5D-52E0AB89D83B}" type="presParOf" srcId="{993EABD6-FC93-4CBF-B6DC-2C9C2BFBAD1E}" destId="{B1E8FB20-542E-4037-BC43-13F8DB097A6C}" srcOrd="0" destOrd="0" presId="urn:microsoft.com/office/officeart/2018/2/layout/IconLabelList"/>
    <dgm:cxn modelId="{D0665F9B-03A6-48E4-A3B3-3FC64AB259AF}" type="presParOf" srcId="{993EABD6-FC93-4CBF-B6DC-2C9C2BFBAD1E}" destId="{F4945F41-C92C-4650-9AF6-6E37254E0169}" srcOrd="1" destOrd="0" presId="urn:microsoft.com/office/officeart/2018/2/layout/IconLabelList"/>
    <dgm:cxn modelId="{839CBC0C-B25D-4E53-B739-2DFFBE682356}" type="presParOf" srcId="{993EABD6-FC93-4CBF-B6DC-2C9C2BFBAD1E}" destId="{847C5A07-A1FA-41BA-9924-2057622E6A20}" srcOrd="2" destOrd="0" presId="urn:microsoft.com/office/officeart/2018/2/layout/IconLabelList"/>
    <dgm:cxn modelId="{9B471EC6-6E56-4F06-B890-0B689F3BEA37}" type="presParOf" srcId="{890D3DED-F583-4EE0-8C94-661693689F6F}" destId="{B2481F0A-2697-497D-9870-E1742C998C19}" srcOrd="1" destOrd="0" presId="urn:microsoft.com/office/officeart/2018/2/layout/IconLabelList"/>
    <dgm:cxn modelId="{59839635-17E2-495C-AB3F-DD8BF917822B}" type="presParOf" srcId="{890D3DED-F583-4EE0-8C94-661693689F6F}" destId="{2145CA31-ADB9-4C2B-B399-E1E401C696BE}" srcOrd="2" destOrd="0" presId="urn:microsoft.com/office/officeart/2018/2/layout/IconLabelList"/>
    <dgm:cxn modelId="{00547284-E1EF-493F-97EA-DD9E30A83636}" type="presParOf" srcId="{2145CA31-ADB9-4C2B-B399-E1E401C696BE}" destId="{F6A651E6-27C7-45B8-9C4C-FAF3C2D67B54}" srcOrd="0" destOrd="0" presId="urn:microsoft.com/office/officeart/2018/2/layout/IconLabelList"/>
    <dgm:cxn modelId="{EB77F31D-EC60-48D7-9517-014FAE754CFC}" type="presParOf" srcId="{2145CA31-ADB9-4C2B-B399-E1E401C696BE}" destId="{24351E53-90C5-40F4-BE21-FF6C0E2951A4}" srcOrd="1" destOrd="0" presId="urn:microsoft.com/office/officeart/2018/2/layout/IconLabelList"/>
    <dgm:cxn modelId="{09115BDA-CF20-46AA-9C33-ADCBB3F4C4D3}" type="presParOf" srcId="{2145CA31-ADB9-4C2B-B399-E1E401C696BE}" destId="{1A64FAEA-A95A-468F-B5FE-BCE3DDBD11D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CA976-009B-4993-8FC3-6ED286088B88}">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4496F-A59F-4923-A8E1-F3F11236998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F7E1B8-E75B-4366-BD36-80D4E99DCF06}">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a:t>The experimental technologies are costly and time-consuming to detect the carbonylation sites in proteins.</a:t>
          </a:r>
        </a:p>
      </dsp:txBody>
      <dsp:txXfrm>
        <a:off x="1507738" y="707092"/>
        <a:ext cx="9007861" cy="1305401"/>
      </dsp:txXfrm>
    </dsp:sp>
    <dsp:sp modelId="{08178484-E3AA-4DC9-B737-C2FB83ED7677}">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2F9756-D621-4D60-ACD4-0445032AAF21}">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0AA689-7F4C-469A-9328-65795C7872BD}">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a:t>An accurate computational method for predicting carbonylation sites is an urgent issue which can be useful for drug development.</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CE6AB-0CC6-4C92-8D6E-5157CA70BE62}">
      <dsp:nvSpPr>
        <dsp:cNvPr id="0" name=""/>
        <dsp:cNvSpPr/>
      </dsp:nvSpPr>
      <dsp:spPr>
        <a:xfrm>
          <a:off x="819137" y="1148"/>
          <a:ext cx="1004712" cy="10047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2DAB4-A865-4B6D-A9C4-4C85228BA37F}">
      <dsp:nvSpPr>
        <dsp:cNvPr id="0" name=""/>
        <dsp:cNvSpPr/>
      </dsp:nvSpPr>
      <dsp:spPr>
        <a:xfrm>
          <a:off x="1033257" y="215267"/>
          <a:ext cx="576474" cy="5764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79F438-0BF0-44AD-A664-3432F3D894CA}">
      <dsp:nvSpPr>
        <dsp:cNvPr id="0" name=""/>
        <dsp:cNvSpPr/>
      </dsp:nvSpPr>
      <dsp:spPr>
        <a:xfrm>
          <a:off x="497959" y="1318804"/>
          <a:ext cx="1647070" cy="1418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 this article, designed a simple and efﬁcient predictor predCar-Site for predicting carbonylation sites. </a:t>
          </a:r>
        </a:p>
      </dsp:txBody>
      <dsp:txXfrm>
        <a:off x="497959" y="1318804"/>
        <a:ext cx="1647070" cy="1418024"/>
      </dsp:txXfrm>
    </dsp:sp>
    <dsp:sp modelId="{2686B296-BFC7-4075-A039-ABFB561FC085}">
      <dsp:nvSpPr>
        <dsp:cNvPr id="0" name=""/>
        <dsp:cNvSpPr/>
      </dsp:nvSpPr>
      <dsp:spPr>
        <a:xfrm>
          <a:off x="2754445" y="1148"/>
          <a:ext cx="1004712" cy="10047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9FCE84-BAF0-451A-8D05-73BEC77F907B}">
      <dsp:nvSpPr>
        <dsp:cNvPr id="0" name=""/>
        <dsp:cNvSpPr/>
      </dsp:nvSpPr>
      <dsp:spPr>
        <a:xfrm>
          <a:off x="2968564" y="215267"/>
          <a:ext cx="576474" cy="5764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E5B03-CE7D-4F13-AC24-43AB8C29A749}">
      <dsp:nvSpPr>
        <dsp:cNvPr id="0" name=""/>
        <dsp:cNvSpPr/>
      </dsp:nvSpPr>
      <dsp:spPr>
        <a:xfrm>
          <a:off x="2433266" y="1318804"/>
          <a:ext cx="1647070" cy="1418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Experimental results show that their method is very promising and can be a useful tool for prediction of carbonylation sites. </a:t>
          </a:r>
        </a:p>
      </dsp:txBody>
      <dsp:txXfrm>
        <a:off x="2433266" y="1318804"/>
        <a:ext cx="1647070" cy="1418024"/>
      </dsp:txXfrm>
    </dsp:sp>
    <dsp:sp modelId="{EE39E950-B78E-4C2C-99BB-1E1568E313CC}">
      <dsp:nvSpPr>
        <dsp:cNvPr id="0" name=""/>
        <dsp:cNvSpPr/>
      </dsp:nvSpPr>
      <dsp:spPr>
        <a:xfrm>
          <a:off x="4689753" y="1148"/>
          <a:ext cx="1004712" cy="10047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4B9B1-DDEC-4376-AC4E-353C7647EDB4}">
      <dsp:nvSpPr>
        <dsp:cNvPr id="0" name=""/>
        <dsp:cNvSpPr/>
      </dsp:nvSpPr>
      <dsp:spPr>
        <a:xfrm>
          <a:off x="4903872" y="215267"/>
          <a:ext cx="576474" cy="5764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DCDC1E-323E-4133-BFA8-7CB0A3537720}">
      <dsp:nvSpPr>
        <dsp:cNvPr id="0" name=""/>
        <dsp:cNvSpPr/>
      </dsp:nvSpPr>
      <dsp:spPr>
        <a:xfrm>
          <a:off x="4368574" y="1318804"/>
          <a:ext cx="1647070" cy="1418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predCar-Site has achieved remarkably higher success rates in comparison with the existing predictors.</a:t>
          </a:r>
        </a:p>
      </dsp:txBody>
      <dsp:txXfrm>
        <a:off x="4368574" y="1318804"/>
        <a:ext cx="1647070" cy="1418024"/>
      </dsp:txXfrm>
    </dsp:sp>
    <dsp:sp modelId="{DC9BB67C-F35A-4E4E-B5B3-C6D579D7DC1A}">
      <dsp:nvSpPr>
        <dsp:cNvPr id="0" name=""/>
        <dsp:cNvSpPr/>
      </dsp:nvSpPr>
      <dsp:spPr>
        <a:xfrm>
          <a:off x="2754445" y="3148596"/>
          <a:ext cx="1004712" cy="10047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45C78-3B84-4EF7-8ECE-2141355D9315}">
      <dsp:nvSpPr>
        <dsp:cNvPr id="0" name=""/>
        <dsp:cNvSpPr/>
      </dsp:nvSpPr>
      <dsp:spPr>
        <a:xfrm>
          <a:off x="2968564" y="3362715"/>
          <a:ext cx="576474" cy="5764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BBBAB2-71B1-4147-831F-169EFB56CFFC}">
      <dsp:nvSpPr>
        <dsp:cNvPr id="0" name=""/>
        <dsp:cNvSpPr/>
      </dsp:nvSpPr>
      <dsp:spPr>
        <a:xfrm>
          <a:off x="2433266" y="4466253"/>
          <a:ext cx="1647070" cy="1418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Established a user-friendly webserver and provided a step-by-step guide for the convenience of the experimental scientists. It provides as easier way to obtain the desired results without knowing the mathematical details.</a:t>
          </a:r>
        </a:p>
      </dsp:txBody>
      <dsp:txXfrm>
        <a:off x="2433266" y="4466253"/>
        <a:ext cx="1647070" cy="1418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8FB20-542E-4037-BC43-13F8DB097A6C}">
      <dsp:nvSpPr>
        <dsp:cNvPr id="0" name=""/>
        <dsp:cNvSpPr/>
      </dsp:nvSpPr>
      <dsp:spPr>
        <a:xfrm>
          <a:off x="834536" y="1730023"/>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C5A07-A1FA-41BA-9924-2057622E6A20}">
      <dsp:nvSpPr>
        <dsp:cNvPr id="0" name=""/>
        <dsp:cNvSpPr/>
      </dsp:nvSpPr>
      <dsp:spPr>
        <a:xfrm>
          <a:off x="14692" y="343540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US" sz="5000" kern="1200"/>
            <a:t>Thank</a:t>
          </a:r>
        </a:p>
      </dsp:txBody>
      <dsp:txXfrm>
        <a:off x="14692" y="3435402"/>
        <a:ext cx="2981250" cy="720000"/>
      </dsp:txXfrm>
    </dsp:sp>
    <dsp:sp modelId="{F6A651E6-27C7-45B8-9C4C-FAF3C2D67B54}">
      <dsp:nvSpPr>
        <dsp:cNvPr id="0" name=""/>
        <dsp:cNvSpPr/>
      </dsp:nvSpPr>
      <dsp:spPr>
        <a:xfrm>
          <a:off x="4337505" y="1730023"/>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64FAEA-A95A-468F-B5FE-BCE3DDBD11D2}">
      <dsp:nvSpPr>
        <dsp:cNvPr id="0" name=""/>
        <dsp:cNvSpPr/>
      </dsp:nvSpPr>
      <dsp:spPr>
        <a:xfrm>
          <a:off x="3517661" y="343540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US" sz="5000" kern="1200"/>
            <a:t>you</a:t>
          </a:r>
        </a:p>
      </dsp:txBody>
      <dsp:txXfrm>
        <a:off x="3517661" y="3435402"/>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DC261-EBAA-458E-A443-C23D5A71E14C}"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4C1D70-ABAA-42DF-988C-4B2B396C62F0}" type="slidenum">
              <a:rPr lang="en-US" smtClean="0"/>
              <a:t>‹#›</a:t>
            </a:fld>
            <a:endParaRPr lang="en-US"/>
          </a:p>
        </p:txBody>
      </p:sp>
    </p:spTree>
    <p:extLst>
      <p:ext uri="{BB962C8B-B14F-4D97-AF65-F5344CB8AC3E}">
        <p14:creationId xmlns:p14="http://schemas.microsoft.com/office/powerpoint/2010/main" val="328311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EC0F-1682-4A0F-8F80-84037A584D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5F50AD-50D4-4CC4-8953-B4EF630290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9A3F71-B75C-439D-A8C9-71090EA2C3E8}"/>
              </a:ext>
            </a:extLst>
          </p:cNvPr>
          <p:cNvSpPr>
            <a:spLocks noGrp="1"/>
          </p:cNvSpPr>
          <p:nvPr>
            <p:ph type="dt" sz="half" idx="10"/>
          </p:nvPr>
        </p:nvSpPr>
        <p:spPr/>
        <p:txBody>
          <a:bodyPr/>
          <a:lstStyle/>
          <a:p>
            <a:fld id="{6C918086-3CF8-4ACD-B3A8-8DA15DAB35DB}" type="datetime1">
              <a:rPr lang="en-US" smtClean="0"/>
              <a:t>11/22/2019</a:t>
            </a:fld>
            <a:endParaRPr lang="en-US"/>
          </a:p>
        </p:txBody>
      </p:sp>
      <p:sp>
        <p:nvSpPr>
          <p:cNvPr id="5" name="Footer Placeholder 4">
            <a:extLst>
              <a:ext uri="{FF2B5EF4-FFF2-40B4-BE49-F238E27FC236}">
                <a16:creationId xmlns:a16="http://schemas.microsoft.com/office/drawing/2014/main" id="{42DB8429-E84F-483D-8355-E5693990E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1A0AB-B683-4CEB-B25C-5A1D77C8A2F0}"/>
              </a:ext>
            </a:extLst>
          </p:cNvPr>
          <p:cNvSpPr>
            <a:spLocks noGrp="1"/>
          </p:cNvSpPr>
          <p:nvPr>
            <p:ph type="sldNum" sz="quarter" idx="12"/>
          </p:nvPr>
        </p:nvSpPr>
        <p:spPr/>
        <p:txBody>
          <a:bodyPr/>
          <a:lstStyle/>
          <a:p>
            <a:fld id="{536556C7-AF56-4BE7-B525-1BAD1516509C}" type="slidenum">
              <a:rPr lang="en-US" smtClean="0"/>
              <a:t>‹#›</a:t>
            </a:fld>
            <a:endParaRPr lang="en-US"/>
          </a:p>
        </p:txBody>
      </p:sp>
    </p:spTree>
    <p:extLst>
      <p:ext uri="{BB962C8B-B14F-4D97-AF65-F5344CB8AC3E}">
        <p14:creationId xmlns:p14="http://schemas.microsoft.com/office/powerpoint/2010/main" val="212911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CE39-1225-4AC7-BB71-5110C1452F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D50F76-362B-49EC-824A-920621DA5F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58712-557F-4961-BA30-D5756F78E5E4}"/>
              </a:ext>
            </a:extLst>
          </p:cNvPr>
          <p:cNvSpPr>
            <a:spLocks noGrp="1"/>
          </p:cNvSpPr>
          <p:nvPr>
            <p:ph type="dt" sz="half" idx="10"/>
          </p:nvPr>
        </p:nvSpPr>
        <p:spPr/>
        <p:txBody>
          <a:bodyPr/>
          <a:lstStyle/>
          <a:p>
            <a:fld id="{1945B2A2-266B-4A88-841C-CFC2CE699FF6}" type="datetime1">
              <a:rPr lang="en-US" smtClean="0"/>
              <a:t>11/22/2019</a:t>
            </a:fld>
            <a:endParaRPr lang="en-US"/>
          </a:p>
        </p:txBody>
      </p:sp>
      <p:sp>
        <p:nvSpPr>
          <p:cNvPr id="5" name="Footer Placeholder 4">
            <a:extLst>
              <a:ext uri="{FF2B5EF4-FFF2-40B4-BE49-F238E27FC236}">
                <a16:creationId xmlns:a16="http://schemas.microsoft.com/office/drawing/2014/main" id="{47582B63-76E6-4599-B83C-44A6FA6C1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A1D7A-D45C-43CB-AE9A-ABAAE605E77B}"/>
              </a:ext>
            </a:extLst>
          </p:cNvPr>
          <p:cNvSpPr>
            <a:spLocks noGrp="1"/>
          </p:cNvSpPr>
          <p:nvPr>
            <p:ph type="sldNum" sz="quarter" idx="12"/>
          </p:nvPr>
        </p:nvSpPr>
        <p:spPr/>
        <p:txBody>
          <a:bodyPr/>
          <a:lstStyle/>
          <a:p>
            <a:fld id="{536556C7-AF56-4BE7-B525-1BAD1516509C}" type="slidenum">
              <a:rPr lang="en-US" smtClean="0"/>
              <a:t>‹#›</a:t>
            </a:fld>
            <a:endParaRPr lang="en-US"/>
          </a:p>
        </p:txBody>
      </p:sp>
    </p:spTree>
    <p:extLst>
      <p:ext uri="{BB962C8B-B14F-4D97-AF65-F5344CB8AC3E}">
        <p14:creationId xmlns:p14="http://schemas.microsoft.com/office/powerpoint/2010/main" val="277123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7439DF-A0AE-48D3-A4BE-7BFC8194DE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52559C-9117-467D-BE1F-002B093149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6C070-E2BF-4D27-BC39-EC0BA6C52236}"/>
              </a:ext>
            </a:extLst>
          </p:cNvPr>
          <p:cNvSpPr>
            <a:spLocks noGrp="1"/>
          </p:cNvSpPr>
          <p:nvPr>
            <p:ph type="dt" sz="half" idx="10"/>
          </p:nvPr>
        </p:nvSpPr>
        <p:spPr/>
        <p:txBody>
          <a:bodyPr/>
          <a:lstStyle/>
          <a:p>
            <a:fld id="{4DF0C30C-0412-4466-9376-81748558B21D}" type="datetime1">
              <a:rPr lang="en-US" smtClean="0"/>
              <a:t>11/22/2019</a:t>
            </a:fld>
            <a:endParaRPr lang="en-US"/>
          </a:p>
        </p:txBody>
      </p:sp>
      <p:sp>
        <p:nvSpPr>
          <p:cNvPr id="5" name="Footer Placeholder 4">
            <a:extLst>
              <a:ext uri="{FF2B5EF4-FFF2-40B4-BE49-F238E27FC236}">
                <a16:creationId xmlns:a16="http://schemas.microsoft.com/office/drawing/2014/main" id="{6B4EAB1E-CCB4-4267-8BBD-10F8504AF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3AF04-4A09-424F-9217-AA50C3D1EE9B}"/>
              </a:ext>
            </a:extLst>
          </p:cNvPr>
          <p:cNvSpPr>
            <a:spLocks noGrp="1"/>
          </p:cNvSpPr>
          <p:nvPr>
            <p:ph type="sldNum" sz="quarter" idx="12"/>
          </p:nvPr>
        </p:nvSpPr>
        <p:spPr/>
        <p:txBody>
          <a:bodyPr/>
          <a:lstStyle/>
          <a:p>
            <a:fld id="{536556C7-AF56-4BE7-B525-1BAD1516509C}" type="slidenum">
              <a:rPr lang="en-US" smtClean="0"/>
              <a:t>‹#›</a:t>
            </a:fld>
            <a:endParaRPr lang="en-US"/>
          </a:p>
        </p:txBody>
      </p:sp>
    </p:spTree>
    <p:extLst>
      <p:ext uri="{BB962C8B-B14F-4D97-AF65-F5344CB8AC3E}">
        <p14:creationId xmlns:p14="http://schemas.microsoft.com/office/powerpoint/2010/main" val="114108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A66C-1986-4E66-9848-A03AB895FF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6773AC-8FD6-483D-9918-6FC6CC410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1FCD2-CF7F-4EB8-A2CE-2D93F0C77934}"/>
              </a:ext>
            </a:extLst>
          </p:cNvPr>
          <p:cNvSpPr>
            <a:spLocks noGrp="1"/>
          </p:cNvSpPr>
          <p:nvPr>
            <p:ph type="dt" sz="half" idx="10"/>
          </p:nvPr>
        </p:nvSpPr>
        <p:spPr/>
        <p:txBody>
          <a:bodyPr/>
          <a:lstStyle/>
          <a:p>
            <a:fld id="{09577010-6B5A-4482-8627-6AA8FB8F8DB2}" type="datetime1">
              <a:rPr lang="en-US" smtClean="0"/>
              <a:t>11/22/2019</a:t>
            </a:fld>
            <a:endParaRPr lang="en-US"/>
          </a:p>
        </p:txBody>
      </p:sp>
      <p:sp>
        <p:nvSpPr>
          <p:cNvPr id="5" name="Footer Placeholder 4">
            <a:extLst>
              <a:ext uri="{FF2B5EF4-FFF2-40B4-BE49-F238E27FC236}">
                <a16:creationId xmlns:a16="http://schemas.microsoft.com/office/drawing/2014/main" id="{567B2B3E-ADCC-4E08-AB45-8C0B97134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3541E-5F04-4541-A720-D7C82BA0FADF}"/>
              </a:ext>
            </a:extLst>
          </p:cNvPr>
          <p:cNvSpPr>
            <a:spLocks noGrp="1"/>
          </p:cNvSpPr>
          <p:nvPr>
            <p:ph type="sldNum" sz="quarter" idx="12"/>
          </p:nvPr>
        </p:nvSpPr>
        <p:spPr/>
        <p:txBody>
          <a:bodyPr/>
          <a:lstStyle/>
          <a:p>
            <a:fld id="{536556C7-AF56-4BE7-B525-1BAD1516509C}" type="slidenum">
              <a:rPr lang="en-US" smtClean="0"/>
              <a:t>‹#›</a:t>
            </a:fld>
            <a:endParaRPr lang="en-US"/>
          </a:p>
        </p:txBody>
      </p:sp>
    </p:spTree>
    <p:extLst>
      <p:ext uri="{BB962C8B-B14F-4D97-AF65-F5344CB8AC3E}">
        <p14:creationId xmlns:p14="http://schemas.microsoft.com/office/powerpoint/2010/main" val="408007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6805-0FAF-4383-B552-B20DEABE7E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C283E1-47F7-4BB7-A713-E7552F059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000D73-AC4F-42FE-AB78-580F2A0ABE70}"/>
              </a:ext>
            </a:extLst>
          </p:cNvPr>
          <p:cNvSpPr>
            <a:spLocks noGrp="1"/>
          </p:cNvSpPr>
          <p:nvPr>
            <p:ph type="dt" sz="half" idx="10"/>
          </p:nvPr>
        </p:nvSpPr>
        <p:spPr/>
        <p:txBody>
          <a:bodyPr/>
          <a:lstStyle/>
          <a:p>
            <a:fld id="{9290BB4D-1815-46BE-9AF0-007C7EB991BB}" type="datetime1">
              <a:rPr lang="en-US" smtClean="0"/>
              <a:t>11/22/2019</a:t>
            </a:fld>
            <a:endParaRPr lang="en-US"/>
          </a:p>
        </p:txBody>
      </p:sp>
      <p:sp>
        <p:nvSpPr>
          <p:cNvPr id="5" name="Footer Placeholder 4">
            <a:extLst>
              <a:ext uri="{FF2B5EF4-FFF2-40B4-BE49-F238E27FC236}">
                <a16:creationId xmlns:a16="http://schemas.microsoft.com/office/drawing/2014/main" id="{6BB84A55-791C-4929-BFF6-D4CBFF40C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07AAD-3BA1-494A-A761-259778B77BB3}"/>
              </a:ext>
            </a:extLst>
          </p:cNvPr>
          <p:cNvSpPr>
            <a:spLocks noGrp="1"/>
          </p:cNvSpPr>
          <p:nvPr>
            <p:ph type="sldNum" sz="quarter" idx="12"/>
          </p:nvPr>
        </p:nvSpPr>
        <p:spPr/>
        <p:txBody>
          <a:bodyPr/>
          <a:lstStyle/>
          <a:p>
            <a:fld id="{536556C7-AF56-4BE7-B525-1BAD1516509C}" type="slidenum">
              <a:rPr lang="en-US" smtClean="0"/>
              <a:t>‹#›</a:t>
            </a:fld>
            <a:endParaRPr lang="en-US"/>
          </a:p>
        </p:txBody>
      </p:sp>
    </p:spTree>
    <p:extLst>
      <p:ext uri="{BB962C8B-B14F-4D97-AF65-F5344CB8AC3E}">
        <p14:creationId xmlns:p14="http://schemas.microsoft.com/office/powerpoint/2010/main" val="232686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D2B2-0D91-40C1-B412-98362B5E10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BE530-9A1C-4238-ACA1-97E0B2F40D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06B1CE-0ADD-45B8-B10F-50A466F051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B4B7C3-AC65-41F5-BB2E-8EACA9E78C52}"/>
              </a:ext>
            </a:extLst>
          </p:cNvPr>
          <p:cNvSpPr>
            <a:spLocks noGrp="1"/>
          </p:cNvSpPr>
          <p:nvPr>
            <p:ph type="dt" sz="half" idx="10"/>
          </p:nvPr>
        </p:nvSpPr>
        <p:spPr/>
        <p:txBody>
          <a:bodyPr/>
          <a:lstStyle/>
          <a:p>
            <a:fld id="{363D30AD-16ED-47A2-B652-C08134C6FCF4}" type="datetime1">
              <a:rPr lang="en-US" smtClean="0"/>
              <a:t>11/22/2019</a:t>
            </a:fld>
            <a:endParaRPr lang="en-US"/>
          </a:p>
        </p:txBody>
      </p:sp>
      <p:sp>
        <p:nvSpPr>
          <p:cNvPr id="6" name="Footer Placeholder 5">
            <a:extLst>
              <a:ext uri="{FF2B5EF4-FFF2-40B4-BE49-F238E27FC236}">
                <a16:creationId xmlns:a16="http://schemas.microsoft.com/office/drawing/2014/main" id="{872A7A5C-7CB3-4577-BF29-156871C82E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3BC35-5EB0-4306-8B18-296B66666555}"/>
              </a:ext>
            </a:extLst>
          </p:cNvPr>
          <p:cNvSpPr>
            <a:spLocks noGrp="1"/>
          </p:cNvSpPr>
          <p:nvPr>
            <p:ph type="sldNum" sz="quarter" idx="12"/>
          </p:nvPr>
        </p:nvSpPr>
        <p:spPr/>
        <p:txBody>
          <a:bodyPr/>
          <a:lstStyle/>
          <a:p>
            <a:fld id="{536556C7-AF56-4BE7-B525-1BAD1516509C}" type="slidenum">
              <a:rPr lang="en-US" smtClean="0"/>
              <a:t>‹#›</a:t>
            </a:fld>
            <a:endParaRPr lang="en-US"/>
          </a:p>
        </p:txBody>
      </p:sp>
    </p:spTree>
    <p:extLst>
      <p:ext uri="{BB962C8B-B14F-4D97-AF65-F5344CB8AC3E}">
        <p14:creationId xmlns:p14="http://schemas.microsoft.com/office/powerpoint/2010/main" val="337816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3C99-62D2-40AF-A6E8-DC6A6CFC4F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168C8B-C62B-44B1-B89D-63969C6074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4BD2C-3C36-4D24-B64B-3E98F83FF4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18EAF2-0FC5-466E-B894-46B3D2CA1F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2EBBF5-809F-45C7-9064-4FF753015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DFBDE2-7937-4D5D-85DA-11AA6312C81B}"/>
              </a:ext>
            </a:extLst>
          </p:cNvPr>
          <p:cNvSpPr>
            <a:spLocks noGrp="1"/>
          </p:cNvSpPr>
          <p:nvPr>
            <p:ph type="dt" sz="half" idx="10"/>
          </p:nvPr>
        </p:nvSpPr>
        <p:spPr/>
        <p:txBody>
          <a:bodyPr/>
          <a:lstStyle/>
          <a:p>
            <a:fld id="{18A20FEA-E0D2-46FE-A41D-7ECE6A1D8667}" type="datetime1">
              <a:rPr lang="en-US" smtClean="0"/>
              <a:t>11/22/2019</a:t>
            </a:fld>
            <a:endParaRPr lang="en-US"/>
          </a:p>
        </p:txBody>
      </p:sp>
      <p:sp>
        <p:nvSpPr>
          <p:cNvPr id="8" name="Footer Placeholder 7">
            <a:extLst>
              <a:ext uri="{FF2B5EF4-FFF2-40B4-BE49-F238E27FC236}">
                <a16:creationId xmlns:a16="http://schemas.microsoft.com/office/drawing/2014/main" id="{FDB6D04B-0D0D-4C8C-B4DF-A2564DBC18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9CB9DB-D209-431F-BD6C-806BC1480146}"/>
              </a:ext>
            </a:extLst>
          </p:cNvPr>
          <p:cNvSpPr>
            <a:spLocks noGrp="1"/>
          </p:cNvSpPr>
          <p:nvPr>
            <p:ph type="sldNum" sz="quarter" idx="12"/>
          </p:nvPr>
        </p:nvSpPr>
        <p:spPr/>
        <p:txBody>
          <a:bodyPr/>
          <a:lstStyle/>
          <a:p>
            <a:fld id="{536556C7-AF56-4BE7-B525-1BAD1516509C}" type="slidenum">
              <a:rPr lang="en-US" smtClean="0"/>
              <a:t>‹#›</a:t>
            </a:fld>
            <a:endParaRPr lang="en-US"/>
          </a:p>
        </p:txBody>
      </p:sp>
    </p:spTree>
    <p:extLst>
      <p:ext uri="{BB962C8B-B14F-4D97-AF65-F5344CB8AC3E}">
        <p14:creationId xmlns:p14="http://schemas.microsoft.com/office/powerpoint/2010/main" val="421092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F625-F6F4-47CC-9374-3768742EE5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A2C8BC-BB9D-4502-A553-4699AACF0565}"/>
              </a:ext>
            </a:extLst>
          </p:cNvPr>
          <p:cNvSpPr>
            <a:spLocks noGrp="1"/>
          </p:cNvSpPr>
          <p:nvPr>
            <p:ph type="dt" sz="half" idx="10"/>
          </p:nvPr>
        </p:nvSpPr>
        <p:spPr/>
        <p:txBody>
          <a:bodyPr/>
          <a:lstStyle/>
          <a:p>
            <a:fld id="{3412EE35-823F-40F3-B7AA-F271CC9C39ED}" type="datetime1">
              <a:rPr lang="en-US" smtClean="0"/>
              <a:t>11/22/2019</a:t>
            </a:fld>
            <a:endParaRPr lang="en-US"/>
          </a:p>
        </p:txBody>
      </p:sp>
      <p:sp>
        <p:nvSpPr>
          <p:cNvPr id="4" name="Footer Placeholder 3">
            <a:extLst>
              <a:ext uri="{FF2B5EF4-FFF2-40B4-BE49-F238E27FC236}">
                <a16:creationId xmlns:a16="http://schemas.microsoft.com/office/drawing/2014/main" id="{964F90DD-6326-4638-8752-B78DF4FF93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5AF225-85D3-4E12-A43E-DEA4B4E8688D}"/>
              </a:ext>
            </a:extLst>
          </p:cNvPr>
          <p:cNvSpPr>
            <a:spLocks noGrp="1"/>
          </p:cNvSpPr>
          <p:nvPr>
            <p:ph type="sldNum" sz="quarter" idx="12"/>
          </p:nvPr>
        </p:nvSpPr>
        <p:spPr/>
        <p:txBody>
          <a:bodyPr/>
          <a:lstStyle/>
          <a:p>
            <a:fld id="{536556C7-AF56-4BE7-B525-1BAD1516509C}" type="slidenum">
              <a:rPr lang="en-US" smtClean="0"/>
              <a:t>‹#›</a:t>
            </a:fld>
            <a:endParaRPr lang="en-US"/>
          </a:p>
        </p:txBody>
      </p:sp>
    </p:spTree>
    <p:extLst>
      <p:ext uri="{BB962C8B-B14F-4D97-AF65-F5344CB8AC3E}">
        <p14:creationId xmlns:p14="http://schemas.microsoft.com/office/powerpoint/2010/main" val="394136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37777E-8F9E-4FFB-9839-C2C886108550}"/>
              </a:ext>
            </a:extLst>
          </p:cNvPr>
          <p:cNvSpPr>
            <a:spLocks noGrp="1"/>
          </p:cNvSpPr>
          <p:nvPr>
            <p:ph type="dt" sz="half" idx="10"/>
          </p:nvPr>
        </p:nvSpPr>
        <p:spPr/>
        <p:txBody>
          <a:bodyPr/>
          <a:lstStyle/>
          <a:p>
            <a:fld id="{7F9984FD-90BA-4476-8BF7-8418ED405702}" type="datetime1">
              <a:rPr lang="en-US" smtClean="0"/>
              <a:t>11/22/2019</a:t>
            </a:fld>
            <a:endParaRPr lang="en-US"/>
          </a:p>
        </p:txBody>
      </p:sp>
      <p:sp>
        <p:nvSpPr>
          <p:cNvPr id="3" name="Footer Placeholder 2">
            <a:extLst>
              <a:ext uri="{FF2B5EF4-FFF2-40B4-BE49-F238E27FC236}">
                <a16:creationId xmlns:a16="http://schemas.microsoft.com/office/drawing/2014/main" id="{23346FAE-A1E3-4A90-B871-0290AE3D72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74DEB5-6378-4C7F-BA8A-92C5CD74DE84}"/>
              </a:ext>
            </a:extLst>
          </p:cNvPr>
          <p:cNvSpPr>
            <a:spLocks noGrp="1"/>
          </p:cNvSpPr>
          <p:nvPr>
            <p:ph type="sldNum" sz="quarter" idx="12"/>
          </p:nvPr>
        </p:nvSpPr>
        <p:spPr/>
        <p:txBody>
          <a:bodyPr/>
          <a:lstStyle/>
          <a:p>
            <a:fld id="{536556C7-AF56-4BE7-B525-1BAD1516509C}" type="slidenum">
              <a:rPr lang="en-US" smtClean="0"/>
              <a:t>‹#›</a:t>
            </a:fld>
            <a:endParaRPr lang="en-US"/>
          </a:p>
        </p:txBody>
      </p:sp>
    </p:spTree>
    <p:extLst>
      <p:ext uri="{BB962C8B-B14F-4D97-AF65-F5344CB8AC3E}">
        <p14:creationId xmlns:p14="http://schemas.microsoft.com/office/powerpoint/2010/main" val="58283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6E71-D4CA-421A-ABE9-48D085252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2F39C5-4B33-4D21-BA38-EE1785770C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2B2524-80ED-4ADF-81F5-6C2DDBE77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FCBEFD-E3C0-4C2E-8FCD-B86FAAC96CA3}"/>
              </a:ext>
            </a:extLst>
          </p:cNvPr>
          <p:cNvSpPr>
            <a:spLocks noGrp="1"/>
          </p:cNvSpPr>
          <p:nvPr>
            <p:ph type="dt" sz="half" idx="10"/>
          </p:nvPr>
        </p:nvSpPr>
        <p:spPr/>
        <p:txBody>
          <a:bodyPr/>
          <a:lstStyle/>
          <a:p>
            <a:fld id="{8C039FD6-289D-4776-ABEF-ED0110EB4D7C}" type="datetime1">
              <a:rPr lang="en-US" smtClean="0"/>
              <a:t>11/22/2019</a:t>
            </a:fld>
            <a:endParaRPr lang="en-US"/>
          </a:p>
        </p:txBody>
      </p:sp>
      <p:sp>
        <p:nvSpPr>
          <p:cNvPr id="6" name="Footer Placeholder 5">
            <a:extLst>
              <a:ext uri="{FF2B5EF4-FFF2-40B4-BE49-F238E27FC236}">
                <a16:creationId xmlns:a16="http://schemas.microsoft.com/office/drawing/2014/main" id="{45E8850C-DCEC-4E86-9368-DB94287FC6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4A418-26E2-47B3-B19B-B3E17A828A6B}"/>
              </a:ext>
            </a:extLst>
          </p:cNvPr>
          <p:cNvSpPr>
            <a:spLocks noGrp="1"/>
          </p:cNvSpPr>
          <p:nvPr>
            <p:ph type="sldNum" sz="quarter" idx="12"/>
          </p:nvPr>
        </p:nvSpPr>
        <p:spPr/>
        <p:txBody>
          <a:bodyPr/>
          <a:lstStyle/>
          <a:p>
            <a:fld id="{536556C7-AF56-4BE7-B525-1BAD1516509C}" type="slidenum">
              <a:rPr lang="en-US" smtClean="0"/>
              <a:t>‹#›</a:t>
            </a:fld>
            <a:endParaRPr lang="en-US"/>
          </a:p>
        </p:txBody>
      </p:sp>
    </p:spTree>
    <p:extLst>
      <p:ext uri="{BB962C8B-B14F-4D97-AF65-F5344CB8AC3E}">
        <p14:creationId xmlns:p14="http://schemas.microsoft.com/office/powerpoint/2010/main" val="94000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16E6-F58C-4CF0-B3AC-323127BB0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75FBF7-D1D4-4C92-92C9-B590A5A24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4B34BB-D7B7-400A-8322-11D4BFF90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82230-4158-492D-908D-C187560E982C}"/>
              </a:ext>
            </a:extLst>
          </p:cNvPr>
          <p:cNvSpPr>
            <a:spLocks noGrp="1"/>
          </p:cNvSpPr>
          <p:nvPr>
            <p:ph type="dt" sz="half" idx="10"/>
          </p:nvPr>
        </p:nvSpPr>
        <p:spPr/>
        <p:txBody>
          <a:bodyPr/>
          <a:lstStyle/>
          <a:p>
            <a:fld id="{262B870A-E5CA-41B6-A5FE-5F95A2E180C4}" type="datetime1">
              <a:rPr lang="en-US" smtClean="0"/>
              <a:t>11/22/2019</a:t>
            </a:fld>
            <a:endParaRPr lang="en-US"/>
          </a:p>
        </p:txBody>
      </p:sp>
      <p:sp>
        <p:nvSpPr>
          <p:cNvPr id="6" name="Footer Placeholder 5">
            <a:extLst>
              <a:ext uri="{FF2B5EF4-FFF2-40B4-BE49-F238E27FC236}">
                <a16:creationId xmlns:a16="http://schemas.microsoft.com/office/drawing/2014/main" id="{E74CD03B-AA4B-467F-814C-1F5E67374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D8222-A834-44B0-AE83-5D75338F52FE}"/>
              </a:ext>
            </a:extLst>
          </p:cNvPr>
          <p:cNvSpPr>
            <a:spLocks noGrp="1"/>
          </p:cNvSpPr>
          <p:nvPr>
            <p:ph type="sldNum" sz="quarter" idx="12"/>
          </p:nvPr>
        </p:nvSpPr>
        <p:spPr/>
        <p:txBody>
          <a:bodyPr/>
          <a:lstStyle/>
          <a:p>
            <a:fld id="{536556C7-AF56-4BE7-B525-1BAD1516509C}" type="slidenum">
              <a:rPr lang="en-US" smtClean="0"/>
              <a:t>‹#›</a:t>
            </a:fld>
            <a:endParaRPr lang="en-US"/>
          </a:p>
        </p:txBody>
      </p:sp>
    </p:spTree>
    <p:extLst>
      <p:ext uri="{BB962C8B-B14F-4D97-AF65-F5344CB8AC3E}">
        <p14:creationId xmlns:p14="http://schemas.microsoft.com/office/powerpoint/2010/main" val="1028189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20ECD8-E6DA-449C-AE76-C0782451E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46D7F5-3049-474A-A495-E5F179FDA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D2B10-C1B8-4A7B-A4FF-DE73E409CC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BD9C7-33DB-4903-B0F2-E89744EB0B6A}" type="datetime1">
              <a:rPr lang="en-US" smtClean="0"/>
              <a:t>11/22/2019</a:t>
            </a:fld>
            <a:endParaRPr lang="en-US"/>
          </a:p>
        </p:txBody>
      </p:sp>
      <p:sp>
        <p:nvSpPr>
          <p:cNvPr id="5" name="Footer Placeholder 4">
            <a:extLst>
              <a:ext uri="{FF2B5EF4-FFF2-40B4-BE49-F238E27FC236}">
                <a16:creationId xmlns:a16="http://schemas.microsoft.com/office/drawing/2014/main" id="{D863312F-7774-4DB7-937E-66B02D12C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B91BC8-9D8E-414D-BE6E-24016E024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556C7-AF56-4BE7-B525-1BAD1516509C}" type="slidenum">
              <a:rPr lang="en-US" smtClean="0"/>
              <a:t>‹#›</a:t>
            </a:fld>
            <a:endParaRPr lang="en-US"/>
          </a:p>
        </p:txBody>
      </p:sp>
    </p:spTree>
    <p:extLst>
      <p:ext uri="{BB962C8B-B14F-4D97-AF65-F5344CB8AC3E}">
        <p14:creationId xmlns:p14="http://schemas.microsoft.com/office/powerpoint/2010/main" val="426222692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86446-AC53-41D3-85E3-1B458B1774CF}"/>
              </a:ext>
            </a:extLst>
          </p:cNvPr>
          <p:cNvSpPr>
            <a:spLocks noGrp="1"/>
          </p:cNvSpPr>
          <p:nvPr>
            <p:ph type="title"/>
          </p:nvPr>
        </p:nvSpPr>
        <p:spPr>
          <a:xfrm>
            <a:off x="6653600" y="1396289"/>
            <a:ext cx="5006336" cy="1325563"/>
          </a:xfrm>
        </p:spPr>
        <p:txBody>
          <a:bodyPr vert="horz" lIns="91440" tIns="45720" rIns="91440" bIns="45720" rtlCol="0" anchor="ctr">
            <a:normAutofit/>
          </a:bodyPr>
          <a:lstStyle/>
          <a:p>
            <a:r>
              <a:rPr lang="en-US" sz="1400" kern="1200">
                <a:solidFill>
                  <a:schemeClr val="tx1"/>
                </a:solidFill>
                <a:latin typeface="+mj-lt"/>
                <a:ea typeface="+mj-ea"/>
                <a:cs typeface="+mj-cs"/>
              </a:rPr>
              <a:t>Carbonylation sites prediction in proteins using support vector machine with resolving data imbalanced issue .</a:t>
            </a:r>
            <a:br>
              <a:rPr lang="en-US" sz="1400" kern="1200">
                <a:solidFill>
                  <a:schemeClr val="tx1"/>
                </a:solidFill>
                <a:latin typeface="+mj-lt"/>
                <a:ea typeface="+mj-ea"/>
                <a:cs typeface="+mj-cs"/>
              </a:rPr>
            </a:br>
            <a:r>
              <a:rPr lang="en-US" sz="1400" kern="1200">
                <a:solidFill>
                  <a:schemeClr val="tx1"/>
                </a:solidFill>
                <a:latin typeface="+mj-lt"/>
                <a:ea typeface="+mj-ea"/>
                <a:cs typeface="+mj-cs"/>
              </a:rPr>
              <a:t>                           </a:t>
            </a:r>
            <a:br>
              <a:rPr lang="en-US" sz="1400" kern="1200">
                <a:solidFill>
                  <a:schemeClr val="tx1"/>
                </a:solidFill>
                <a:latin typeface="+mj-lt"/>
                <a:ea typeface="+mj-ea"/>
                <a:cs typeface="+mj-cs"/>
              </a:rPr>
            </a:br>
            <a:r>
              <a:rPr lang="en-US" sz="1400" kern="1200">
                <a:solidFill>
                  <a:schemeClr val="tx1"/>
                </a:solidFill>
                <a:latin typeface="+mj-lt"/>
                <a:ea typeface="+mj-ea"/>
                <a:cs typeface="+mj-cs"/>
              </a:rPr>
              <a:t>                             Course Teacher: Sajid Ahmed</a:t>
            </a:r>
            <a:br>
              <a:rPr lang="en-US" sz="1400" kern="1200">
                <a:solidFill>
                  <a:schemeClr val="tx1"/>
                </a:solidFill>
                <a:latin typeface="+mj-lt"/>
                <a:ea typeface="+mj-ea"/>
                <a:cs typeface="+mj-cs"/>
              </a:rPr>
            </a:br>
            <a:r>
              <a:rPr lang="en-US" sz="1400" kern="1200">
                <a:solidFill>
                  <a:schemeClr val="tx1"/>
                </a:solidFill>
                <a:latin typeface="+mj-lt"/>
                <a:ea typeface="+mj-ea"/>
                <a:cs typeface="+mj-cs"/>
              </a:rPr>
              <a:t>        Lecturer, Dept. of CSE United International University</a:t>
            </a:r>
            <a:br>
              <a:rPr lang="en-US" sz="1400" kern="1200">
                <a:solidFill>
                  <a:schemeClr val="tx1"/>
                </a:solidFill>
                <a:latin typeface="+mj-lt"/>
                <a:ea typeface="+mj-ea"/>
                <a:cs typeface="+mj-cs"/>
              </a:rPr>
            </a:br>
            <a:endParaRPr lang="en-US" sz="1400" kern="1200">
              <a:solidFill>
                <a:schemeClr val="tx1"/>
              </a:solidFill>
              <a:latin typeface="+mj-lt"/>
              <a:ea typeface="+mj-ea"/>
              <a:cs typeface="+mj-cs"/>
            </a:endParaRPr>
          </a:p>
        </p:txBody>
      </p:sp>
      <p:pic>
        <p:nvPicPr>
          <p:cNvPr id="8" name="Content Placeholder 7">
            <a:extLst>
              <a:ext uri="{FF2B5EF4-FFF2-40B4-BE49-F238E27FC236}">
                <a16:creationId xmlns:a16="http://schemas.microsoft.com/office/drawing/2014/main" id="{8374DE0A-0D63-46B9-AB36-81B57354CB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241" y="832215"/>
            <a:ext cx="4105275" cy="3727778"/>
          </a:xfrm>
          <a:prstGeom prst="rect">
            <a:avLst/>
          </a:prstGeom>
        </p:spPr>
      </p:pic>
      <p:sp>
        <p:nvSpPr>
          <p:cNvPr id="6" name="Text Placeholder 5">
            <a:extLst>
              <a:ext uri="{FF2B5EF4-FFF2-40B4-BE49-F238E27FC236}">
                <a16:creationId xmlns:a16="http://schemas.microsoft.com/office/drawing/2014/main" id="{40D072D8-0CD0-4DF9-AA2D-D79E8AB81925}"/>
              </a:ext>
            </a:extLst>
          </p:cNvPr>
          <p:cNvSpPr>
            <a:spLocks noGrp="1"/>
          </p:cNvSpPr>
          <p:nvPr>
            <p:ph type="body" sz="half" idx="2"/>
          </p:nvPr>
        </p:nvSpPr>
        <p:spPr>
          <a:xfrm>
            <a:off x="6658044" y="2871982"/>
            <a:ext cx="5006336" cy="3181684"/>
          </a:xfrm>
        </p:spPr>
        <p:txBody>
          <a:bodyPr vert="horz" lIns="91440" tIns="45720" rIns="91440" bIns="45720" rtlCol="0" anchor="t">
            <a:normAutofit/>
          </a:bodyPr>
          <a:lstStyle/>
          <a:p>
            <a:pPr indent="-228600">
              <a:buFont typeface="Arial" panose="020B0604020202020204" pitchFamily="34" charset="0"/>
              <a:buChar char="•"/>
            </a:pPr>
            <a:r>
              <a:rPr lang="en-US" sz="1400"/>
              <a:t> </a:t>
            </a:r>
          </a:p>
          <a:p>
            <a:pPr indent="-228600">
              <a:buFont typeface="Arial" panose="020B0604020202020204" pitchFamily="34" charset="0"/>
              <a:buChar char="•"/>
            </a:pPr>
            <a:endParaRPr lang="en-US" sz="1400"/>
          </a:p>
          <a:p>
            <a:pPr indent="-228600">
              <a:buFont typeface="Arial" panose="020B0604020202020204" pitchFamily="34" charset="0"/>
              <a:buChar char="•"/>
            </a:pPr>
            <a:endParaRPr lang="en-US" sz="1400"/>
          </a:p>
          <a:p>
            <a:pPr indent="-228600">
              <a:buFont typeface="Arial" panose="020B0604020202020204" pitchFamily="34" charset="0"/>
              <a:buChar char="•"/>
            </a:pPr>
            <a:r>
              <a:rPr lang="en-US" sz="1400"/>
              <a:t>Subrota Sarkar , ID – 011 151 144</a:t>
            </a:r>
          </a:p>
          <a:p>
            <a:pPr indent="-228600">
              <a:buFont typeface="Arial" panose="020B0604020202020204" pitchFamily="34" charset="0"/>
              <a:buChar char="•"/>
            </a:pPr>
            <a:r>
              <a:rPr lang="en-US" sz="1400"/>
              <a:t>Trisha Barman , ID- 011 151 131</a:t>
            </a:r>
          </a:p>
          <a:p>
            <a:pPr indent="-228600">
              <a:buFont typeface="Arial" panose="020B0604020202020204" pitchFamily="34" charset="0"/>
              <a:buChar char="•"/>
            </a:pPr>
            <a:r>
              <a:rPr lang="en-US" sz="1400"/>
              <a:t>Ashis kumar Mohanta , id:011153079</a:t>
            </a:r>
          </a:p>
          <a:p>
            <a:pPr indent="-228600">
              <a:buFont typeface="Arial" panose="020B0604020202020204" pitchFamily="34" charset="0"/>
              <a:buChar char="•"/>
            </a:pPr>
            <a:r>
              <a:rPr lang="en-US" sz="1400"/>
              <a:t>Ahsan Habib  , id:011133001</a:t>
            </a:r>
          </a:p>
          <a:p>
            <a:pPr indent="-228600">
              <a:buFont typeface="Arial" panose="020B0604020202020204" pitchFamily="34" charset="0"/>
              <a:buChar char="•"/>
            </a:pPr>
            <a:r>
              <a:rPr lang="en-US" sz="1400"/>
              <a:t>Redwan Tanvir Kanon </a:t>
            </a:r>
          </a:p>
          <a:p>
            <a:pPr indent="-228600">
              <a:buFont typeface="Arial" panose="020B0604020202020204" pitchFamily="34" charset="0"/>
              <a:buChar char="•"/>
            </a:pPr>
            <a:r>
              <a:rPr lang="en-US" sz="1400"/>
              <a:t>                 Section – A</a:t>
            </a:r>
          </a:p>
          <a:p>
            <a:pPr indent="-228600">
              <a:buFont typeface="Arial" panose="020B0604020202020204" pitchFamily="34" charset="0"/>
              <a:buChar char="•"/>
            </a:pPr>
            <a:r>
              <a:rPr lang="en-US" sz="1400"/>
              <a:t>            Date:23-nov-2019</a:t>
            </a:r>
          </a:p>
          <a:p>
            <a:pPr indent="-228600">
              <a:buFont typeface="Arial" panose="020B0604020202020204" pitchFamily="34" charset="0"/>
              <a:buChar char="•"/>
            </a:pPr>
            <a:endParaRPr lang="en-US" sz="1400"/>
          </a:p>
        </p:txBody>
      </p:sp>
      <p:sp>
        <p:nvSpPr>
          <p:cNvPr id="9" name="Slide Number Placeholder 8">
            <a:extLst>
              <a:ext uri="{FF2B5EF4-FFF2-40B4-BE49-F238E27FC236}">
                <a16:creationId xmlns:a16="http://schemas.microsoft.com/office/drawing/2014/main" id="{96769ADD-E445-4DF2-80F5-4077918C0F41}"/>
              </a:ext>
            </a:extLst>
          </p:cNvPr>
          <p:cNvSpPr>
            <a:spLocks noGrp="1"/>
          </p:cNvSpPr>
          <p:nvPr>
            <p:ph type="sldNum" sz="quarter" idx="12"/>
          </p:nvPr>
        </p:nvSpPr>
        <p:spPr/>
        <p:txBody>
          <a:bodyPr/>
          <a:lstStyle/>
          <a:p>
            <a:fld id="{536556C7-AF56-4BE7-B525-1BAD1516509C}" type="slidenum">
              <a:rPr lang="en-US" smtClean="0"/>
              <a:t>1</a:t>
            </a:fld>
            <a:endParaRPr lang="en-US"/>
          </a:p>
        </p:txBody>
      </p:sp>
    </p:spTree>
    <p:extLst>
      <p:ext uri="{BB962C8B-B14F-4D97-AF65-F5344CB8AC3E}">
        <p14:creationId xmlns:p14="http://schemas.microsoft.com/office/powerpoint/2010/main" val="21164158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7753-A1D7-403D-959E-D073B32BA6FC}"/>
              </a:ext>
            </a:extLst>
          </p:cNvPr>
          <p:cNvSpPr>
            <a:spLocks noGrp="1"/>
          </p:cNvSpPr>
          <p:nvPr>
            <p:ph type="title"/>
          </p:nvPr>
        </p:nvSpPr>
        <p:spPr/>
        <p:txBody>
          <a:bodyPr>
            <a:normAutofit fontScale="90000"/>
          </a:bodyPr>
          <a:lstStyle/>
          <a:p>
            <a:br>
              <a:rPr lang="en-US"/>
            </a:br>
            <a:r>
              <a:rPr lang="en-US"/>
              <a:t>Results and discussion –</a:t>
            </a:r>
            <a:br>
              <a:rPr lang="en-US"/>
            </a:br>
            <a:r>
              <a:rPr lang="en-US" sz="3200" noProof="1"/>
              <a:t>Model selection for SVM</a:t>
            </a:r>
            <a:br>
              <a:rPr lang="en-US" sz="3200" noProof="1"/>
            </a:br>
            <a:br>
              <a:rPr lang="en-US" sz="3100" noProof="1"/>
            </a:br>
            <a:endParaRPr lang="en-US" sz="3100" dirty="0"/>
          </a:p>
        </p:txBody>
      </p:sp>
      <p:sp>
        <p:nvSpPr>
          <p:cNvPr id="3" name="Content Placeholder 2">
            <a:extLst>
              <a:ext uri="{FF2B5EF4-FFF2-40B4-BE49-F238E27FC236}">
                <a16:creationId xmlns:a16="http://schemas.microsoft.com/office/drawing/2014/main" id="{FCE02519-D0D2-4CEE-99B9-55BDE7A96FEC}"/>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US"/>
              <a:t>In this experiment, grid-search technique has been used to ﬁnd the best model for SVM.</a:t>
            </a:r>
          </a:p>
          <a:p>
            <a:pPr>
              <a:buFont typeface="Wingdings" panose="05000000000000000000" pitchFamily="2" charset="2"/>
              <a:buChar char="v"/>
            </a:pPr>
            <a:r>
              <a:rPr lang="en-US"/>
              <a:t>Final Selection of C and Sigma to Train the System for the Web Server.</a:t>
            </a:r>
          </a:p>
          <a:p>
            <a:pPr>
              <a:buFont typeface="Wingdings" panose="05000000000000000000" pitchFamily="2" charset="2"/>
              <a:buChar char="v"/>
            </a:pPr>
            <a:endParaRPr lang="en-US"/>
          </a:p>
          <a:p>
            <a:pPr>
              <a:buFont typeface="Wingdings" panose="05000000000000000000" pitchFamily="2" charset="2"/>
              <a:buChar char="v"/>
            </a:pPr>
            <a:endParaRPr lang="en-US"/>
          </a:p>
          <a:p>
            <a:pPr>
              <a:buFont typeface="Wingdings" panose="05000000000000000000" pitchFamily="2" charset="2"/>
              <a:buChar char="v"/>
            </a:pPr>
            <a:endParaRPr lang="en-US"/>
          </a:p>
          <a:p>
            <a:pPr>
              <a:buFont typeface="Wingdings" panose="05000000000000000000" pitchFamily="2" charset="2"/>
              <a:buChar char="v"/>
            </a:pPr>
            <a:endParaRPr lang="en-US"/>
          </a:p>
          <a:p>
            <a:pPr>
              <a:buFont typeface="Wingdings" panose="05000000000000000000" pitchFamily="2" charset="2"/>
              <a:buChar char="v"/>
            </a:pPr>
            <a:endParaRPr lang="en-US"/>
          </a:p>
          <a:p>
            <a:pPr>
              <a:buFont typeface="Wingdings" panose="05000000000000000000" pitchFamily="2" charset="2"/>
              <a:buChar char="v"/>
            </a:pPr>
            <a:r>
              <a:rPr lang="en-US"/>
              <a:t>In this study value of C and sigma which appears most of the times as best model in 5 complete runs of the 10-fold cross-validation to train the system for the web</a:t>
            </a:r>
          </a:p>
          <a:p>
            <a:pPr>
              <a:buFont typeface="Wingdings" panose="05000000000000000000" pitchFamily="2" charset="2"/>
              <a:buChar char="v"/>
            </a:pPr>
            <a:r>
              <a:rPr lang="en-US"/>
              <a:t>Carbonylation sites predictions. Apart from the metrics, they have calculated precision too for their system and got the average (±standard deviation) values of 83.19(±0.62)%, 97.52(±0.82)%, 93.95(±1.67)%, and 94.66(±1.19)% in predicting the carbonylation sites for K, P, R and T respectively. </a:t>
            </a:r>
          </a:p>
          <a:p>
            <a:endParaRPr lang="en-US" b="1" dirty="0"/>
          </a:p>
        </p:txBody>
      </p:sp>
      <p:sp>
        <p:nvSpPr>
          <p:cNvPr id="6" name="Slide Number Placeholder 5">
            <a:extLst>
              <a:ext uri="{FF2B5EF4-FFF2-40B4-BE49-F238E27FC236}">
                <a16:creationId xmlns:a16="http://schemas.microsoft.com/office/drawing/2014/main" id="{6EA941F0-C2DC-49A0-BA4D-482B6894BE83}"/>
              </a:ext>
            </a:extLst>
          </p:cNvPr>
          <p:cNvSpPr>
            <a:spLocks noGrp="1"/>
          </p:cNvSpPr>
          <p:nvPr>
            <p:ph type="sldNum" sz="quarter" idx="12"/>
          </p:nvPr>
        </p:nvSpPr>
        <p:spPr/>
        <p:txBody>
          <a:bodyPr/>
          <a:lstStyle/>
          <a:p>
            <a:fld id="{536556C7-AF56-4BE7-B525-1BAD1516509C}" type="slidenum">
              <a:rPr lang="en-US" smtClean="0"/>
              <a:t>10</a:t>
            </a:fld>
            <a:endParaRPr lang="en-US"/>
          </a:p>
        </p:txBody>
      </p:sp>
      <p:pic>
        <p:nvPicPr>
          <p:cNvPr id="5" name="Picture 4">
            <a:extLst>
              <a:ext uri="{FF2B5EF4-FFF2-40B4-BE49-F238E27FC236}">
                <a16:creationId xmlns:a16="http://schemas.microsoft.com/office/drawing/2014/main" id="{592E246E-5E33-4F11-9CEC-B8E120D53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626" y="2766920"/>
            <a:ext cx="7868748" cy="1324160"/>
          </a:xfrm>
          <a:prstGeom prst="rect">
            <a:avLst/>
          </a:prstGeom>
        </p:spPr>
      </p:pic>
    </p:spTree>
    <p:extLst>
      <p:ext uri="{BB962C8B-B14F-4D97-AF65-F5344CB8AC3E}">
        <p14:creationId xmlns:p14="http://schemas.microsoft.com/office/powerpoint/2010/main" val="198531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D6DC-3EA5-48E1-B260-311E4CDD3330}"/>
              </a:ext>
            </a:extLst>
          </p:cNvPr>
          <p:cNvSpPr>
            <a:spLocks noGrp="1"/>
          </p:cNvSpPr>
          <p:nvPr>
            <p:ph type="title"/>
          </p:nvPr>
        </p:nvSpPr>
        <p:spPr/>
        <p:txBody>
          <a:bodyPr/>
          <a:lstStyle/>
          <a:p>
            <a:r>
              <a:rPr lang="en-US" dirty="0"/>
              <a:t>Comparison</a:t>
            </a:r>
          </a:p>
        </p:txBody>
      </p:sp>
      <p:sp>
        <p:nvSpPr>
          <p:cNvPr id="4" name="Text Placeholder 3">
            <a:extLst>
              <a:ext uri="{FF2B5EF4-FFF2-40B4-BE49-F238E27FC236}">
                <a16:creationId xmlns:a16="http://schemas.microsoft.com/office/drawing/2014/main" id="{696E38BD-A74C-4ABE-8C0D-B6AB31FA652F}"/>
              </a:ext>
            </a:extLst>
          </p:cNvPr>
          <p:cNvSpPr>
            <a:spLocks noGrp="1"/>
          </p:cNvSpPr>
          <p:nvPr>
            <p:ph type="body" idx="1"/>
          </p:nvPr>
        </p:nvSpPr>
        <p:spPr/>
        <p:txBody>
          <a:bodyPr/>
          <a:lstStyle/>
          <a:p>
            <a:r>
              <a:rPr lang="en-US" dirty="0"/>
              <a:t>Current work</a:t>
            </a:r>
          </a:p>
        </p:txBody>
      </p:sp>
      <p:sp>
        <p:nvSpPr>
          <p:cNvPr id="3" name="Content Placeholder 2">
            <a:extLst>
              <a:ext uri="{FF2B5EF4-FFF2-40B4-BE49-F238E27FC236}">
                <a16:creationId xmlns:a16="http://schemas.microsoft.com/office/drawing/2014/main" id="{FF64B940-A661-40F3-9918-19DD9B6CF28C}"/>
              </a:ext>
            </a:extLst>
          </p:cNvPr>
          <p:cNvSpPr>
            <a:spLocks noGrp="1"/>
          </p:cNvSpPr>
          <p:nvPr>
            <p:ph sz="half" idx="2"/>
          </p:nvPr>
        </p:nvSpPr>
        <p:spPr/>
        <p:txBody>
          <a:bodyPr>
            <a:normAutofit fontScale="62500" lnSpcReduction="20000"/>
          </a:bodyPr>
          <a:lstStyle/>
          <a:p>
            <a:pPr marL="0" indent="0">
              <a:buNone/>
            </a:pPr>
            <a:r>
              <a:rPr lang="en-US" dirty="0"/>
              <a:t>                                                       </a:t>
            </a:r>
          </a:p>
          <a:p>
            <a:pPr>
              <a:buFont typeface="Wingdings" panose="05000000000000000000" pitchFamily="2" charset="2"/>
              <a:buChar char="v"/>
            </a:pPr>
            <a:r>
              <a:rPr lang="en-US" dirty="0"/>
              <a:t>In this article, designed a simple and efﬁcient predictor </a:t>
            </a:r>
            <a:r>
              <a:rPr lang="en-US" dirty="0" err="1"/>
              <a:t>predCar</a:t>
            </a:r>
            <a:r>
              <a:rPr lang="en-US" dirty="0"/>
              <a:t>-Site for predicting carbonylation sites. </a:t>
            </a:r>
          </a:p>
          <a:p>
            <a:pPr>
              <a:buFont typeface="Wingdings" panose="05000000000000000000" pitchFamily="2" charset="2"/>
              <a:buChar char="v"/>
            </a:pPr>
            <a:r>
              <a:rPr lang="en-US" dirty="0"/>
              <a:t>Experimental results show that their method is very promising and can be a useful tool for prediction of carbonylation sites. </a:t>
            </a:r>
          </a:p>
          <a:p>
            <a:pPr>
              <a:buFont typeface="Wingdings" panose="05000000000000000000" pitchFamily="2" charset="2"/>
              <a:buChar char="v"/>
            </a:pPr>
            <a:r>
              <a:rPr lang="en-US" dirty="0"/>
              <a:t>The </a:t>
            </a:r>
            <a:r>
              <a:rPr lang="en-US" dirty="0" err="1"/>
              <a:t>predCar</a:t>
            </a:r>
            <a:r>
              <a:rPr lang="en-US" dirty="0"/>
              <a:t>-Site has achieved remarkably higher success rates in comparison with the existing predictors.</a:t>
            </a:r>
          </a:p>
          <a:p>
            <a:pPr>
              <a:buFont typeface="Wingdings" panose="05000000000000000000" pitchFamily="2" charset="2"/>
              <a:buChar char="v"/>
            </a:pPr>
            <a:r>
              <a:rPr lang="en-US" dirty="0"/>
              <a:t>Established a user-friendly webserver and provided a step-by-step guide for the convenience of the experimental scientists. It provides as easier way to obtain the desired results without knowing the mathematical details.</a:t>
            </a:r>
          </a:p>
          <a:p>
            <a:endParaRPr lang="en-US" dirty="0"/>
          </a:p>
        </p:txBody>
      </p:sp>
      <p:sp>
        <p:nvSpPr>
          <p:cNvPr id="5" name="Text Placeholder 4">
            <a:extLst>
              <a:ext uri="{FF2B5EF4-FFF2-40B4-BE49-F238E27FC236}">
                <a16:creationId xmlns:a16="http://schemas.microsoft.com/office/drawing/2014/main" id="{DB76163B-17EA-4F62-AA4F-026D492A866B}"/>
              </a:ext>
            </a:extLst>
          </p:cNvPr>
          <p:cNvSpPr>
            <a:spLocks noGrp="1"/>
          </p:cNvSpPr>
          <p:nvPr>
            <p:ph type="body" sz="quarter" idx="3"/>
          </p:nvPr>
        </p:nvSpPr>
        <p:spPr/>
        <p:txBody>
          <a:bodyPr/>
          <a:lstStyle/>
          <a:p>
            <a:r>
              <a:rPr lang="en-US" dirty="0"/>
              <a:t> Previous work</a:t>
            </a:r>
          </a:p>
        </p:txBody>
      </p:sp>
      <p:sp>
        <p:nvSpPr>
          <p:cNvPr id="6" name="Content Placeholder 5">
            <a:extLst>
              <a:ext uri="{FF2B5EF4-FFF2-40B4-BE49-F238E27FC236}">
                <a16:creationId xmlns:a16="http://schemas.microsoft.com/office/drawing/2014/main" id="{F2BAE41D-D1AE-4F5E-892C-C13FA3585043}"/>
              </a:ext>
            </a:extLst>
          </p:cNvPr>
          <p:cNvSpPr>
            <a:spLocks noGrp="1"/>
          </p:cNvSpPr>
          <p:nvPr>
            <p:ph sz="quarter" idx="4"/>
          </p:nvPr>
        </p:nvSpPr>
        <p:spPr/>
        <p:txBody>
          <a:bodyPr>
            <a:normAutofit fontScale="62500" lnSpcReduction="20000"/>
          </a:bodyPr>
          <a:lstStyle/>
          <a:p>
            <a:pPr marL="457200" indent="-457200">
              <a:buFont typeface="+mj-lt"/>
              <a:buAutoNum type="arabicParenR"/>
            </a:pPr>
            <a:r>
              <a:rPr lang="en-US" dirty="0"/>
              <a:t>Same as the Current work.</a:t>
            </a:r>
          </a:p>
          <a:p>
            <a:pPr marL="457200" indent="-457200">
              <a:buFont typeface="+mj-lt"/>
              <a:buAutoNum type="arabicParenR"/>
            </a:pPr>
            <a:r>
              <a:rPr lang="en-US" noProof="1"/>
              <a:t>In previous studies Exact 10way splits dataset used.</a:t>
            </a:r>
          </a:p>
          <a:p>
            <a:pPr marL="457200" indent="-457200">
              <a:buFont typeface="+mj-lt"/>
              <a:buAutoNum type="arabicParenR"/>
            </a:pPr>
            <a:r>
              <a:rPr lang="en-US" dirty="0"/>
              <a:t>Probability values are derived from the positive benchmark dataset. </a:t>
            </a:r>
            <a:endParaRPr lang="en-US" noProof="1"/>
          </a:p>
        </p:txBody>
      </p:sp>
      <p:sp>
        <p:nvSpPr>
          <p:cNvPr id="7" name="Slide Number Placeholder 6">
            <a:extLst>
              <a:ext uri="{FF2B5EF4-FFF2-40B4-BE49-F238E27FC236}">
                <a16:creationId xmlns:a16="http://schemas.microsoft.com/office/drawing/2014/main" id="{CEAC2637-8A4F-4FCC-ACFA-B4F97FF31E09}"/>
              </a:ext>
            </a:extLst>
          </p:cNvPr>
          <p:cNvSpPr>
            <a:spLocks noGrp="1"/>
          </p:cNvSpPr>
          <p:nvPr>
            <p:ph type="sldNum" sz="quarter" idx="12"/>
          </p:nvPr>
        </p:nvSpPr>
        <p:spPr/>
        <p:txBody>
          <a:bodyPr/>
          <a:lstStyle/>
          <a:p>
            <a:fld id="{536556C7-AF56-4BE7-B525-1BAD1516509C}" type="slidenum">
              <a:rPr lang="en-US" smtClean="0"/>
              <a:t>11</a:t>
            </a:fld>
            <a:endParaRPr lang="en-US"/>
          </a:p>
        </p:txBody>
      </p:sp>
    </p:spTree>
    <p:extLst>
      <p:ext uri="{BB962C8B-B14F-4D97-AF65-F5344CB8AC3E}">
        <p14:creationId xmlns:p14="http://schemas.microsoft.com/office/powerpoint/2010/main" val="3589728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724D12-D52B-49FE-B71C-7527AEEBB835}"/>
              </a:ext>
            </a:extLst>
          </p:cNvPr>
          <p:cNvSpPr>
            <a:spLocks noGrp="1"/>
          </p:cNvSpPr>
          <p:nvPr>
            <p:ph type="title"/>
          </p:nvPr>
        </p:nvSpPr>
        <p:spPr>
          <a:xfrm>
            <a:off x="863029" y="1012004"/>
            <a:ext cx="3416158" cy="4795408"/>
          </a:xfrm>
        </p:spPr>
        <p:txBody>
          <a:bodyPr>
            <a:normAutofit/>
          </a:bodyPr>
          <a:lstStyle/>
          <a:p>
            <a:r>
              <a:rPr lang="en-US">
                <a:solidFill>
                  <a:srgbClr val="FFFFFF"/>
                </a:solidFill>
              </a:rPr>
              <a:t>Conclusion -</a:t>
            </a:r>
          </a:p>
        </p:txBody>
      </p:sp>
      <p:sp>
        <p:nvSpPr>
          <p:cNvPr id="4" name="Slide Number Placeholder 3">
            <a:extLst>
              <a:ext uri="{FF2B5EF4-FFF2-40B4-BE49-F238E27FC236}">
                <a16:creationId xmlns:a16="http://schemas.microsoft.com/office/drawing/2014/main" id="{E4B6AB67-5EC1-45BE-B81D-36577A51C2EC}"/>
              </a:ext>
            </a:extLst>
          </p:cNvPr>
          <p:cNvSpPr>
            <a:spLocks noGrp="1"/>
          </p:cNvSpPr>
          <p:nvPr>
            <p:ph type="sldNum" sz="quarter" idx="12"/>
          </p:nvPr>
        </p:nvSpPr>
        <p:spPr>
          <a:xfrm>
            <a:off x="10726220" y="6356350"/>
            <a:ext cx="627580" cy="365125"/>
          </a:xfrm>
        </p:spPr>
        <p:txBody>
          <a:bodyPr>
            <a:normAutofit/>
          </a:bodyPr>
          <a:lstStyle/>
          <a:p>
            <a:pPr>
              <a:spcAft>
                <a:spcPts val="600"/>
              </a:spcAft>
            </a:pPr>
            <a:fld id="{536556C7-AF56-4BE7-B525-1BAD1516509C}" type="slidenum">
              <a:rPr lang="en-US">
                <a:solidFill>
                  <a:prstClr val="black">
                    <a:tint val="75000"/>
                  </a:prstClr>
                </a:solidFill>
              </a:rPr>
              <a:pPr>
                <a:spcAft>
                  <a:spcPts val="600"/>
                </a:spcAft>
              </a:pPr>
              <a:t>12</a:t>
            </a:fld>
            <a:endParaRPr lang="en-US">
              <a:solidFill>
                <a:prstClr val="black">
                  <a:tint val="75000"/>
                </a:prstClr>
              </a:solidFill>
            </a:endParaRPr>
          </a:p>
        </p:txBody>
      </p:sp>
      <p:graphicFrame>
        <p:nvGraphicFramePr>
          <p:cNvPr id="5" name="Content Placeholder 2">
            <a:extLst>
              <a:ext uri="{FF2B5EF4-FFF2-40B4-BE49-F238E27FC236}">
                <a16:creationId xmlns:a16="http://schemas.microsoft.com/office/drawing/2014/main" id="{933CA7C7-D7D2-4CA6-BA12-FC0EC8BA1C66}"/>
              </a:ext>
            </a:extLst>
          </p:cNvPr>
          <p:cNvGraphicFramePr>
            <a:graphicFrameLocks noGrp="1"/>
          </p:cNvGraphicFramePr>
          <p:nvPr>
            <p:ph idx="1"/>
            <p:extLst>
              <p:ext uri="{D42A27DB-BD31-4B8C-83A1-F6EECF244321}">
                <p14:modId xmlns:p14="http://schemas.microsoft.com/office/powerpoint/2010/main" val="425130802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869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84A59C4F-0C71-4065-BEDA-922393287A10}"/>
              </a:ext>
            </a:extLst>
          </p:cNvPr>
          <p:cNvGraphicFramePr>
            <a:graphicFrameLocks noGrp="1"/>
          </p:cNvGraphicFramePr>
          <p:nvPr>
            <p:ph idx="1"/>
            <p:extLst>
              <p:ext uri="{D42A27DB-BD31-4B8C-83A1-F6EECF244321}">
                <p14:modId xmlns:p14="http://schemas.microsoft.com/office/powerpoint/2010/main" val="305758389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40A31A8-340F-4DDC-A128-48A8B03953C1}"/>
              </a:ext>
            </a:extLst>
          </p:cNvPr>
          <p:cNvSpPr>
            <a:spLocks noGrp="1"/>
          </p:cNvSpPr>
          <p:nvPr>
            <p:ph type="sldNum" sz="quarter" idx="12"/>
          </p:nvPr>
        </p:nvSpPr>
        <p:spPr/>
        <p:txBody>
          <a:bodyPr/>
          <a:lstStyle/>
          <a:p>
            <a:fld id="{536556C7-AF56-4BE7-B525-1BAD1516509C}" type="slidenum">
              <a:rPr lang="en-US" smtClean="0"/>
              <a:t>13</a:t>
            </a:fld>
            <a:endParaRPr lang="en-US"/>
          </a:p>
        </p:txBody>
      </p:sp>
    </p:spTree>
    <p:extLst>
      <p:ext uri="{BB962C8B-B14F-4D97-AF65-F5344CB8AC3E}">
        <p14:creationId xmlns:p14="http://schemas.microsoft.com/office/powerpoint/2010/main" val="190333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839B-C33F-4171-9ABB-66FC059E3218}"/>
              </a:ext>
            </a:extLst>
          </p:cNvPr>
          <p:cNvSpPr>
            <a:spLocks noGrp="1"/>
          </p:cNvSpPr>
          <p:nvPr>
            <p:ph type="title"/>
          </p:nvPr>
        </p:nvSpPr>
        <p:spPr/>
        <p:txBody>
          <a:bodyPr>
            <a:normAutofit/>
          </a:bodyPr>
          <a:lstStyle/>
          <a:p>
            <a:r>
              <a:rPr lang="en-US"/>
              <a:t>                  Motivation</a:t>
            </a:r>
          </a:p>
        </p:txBody>
      </p:sp>
      <p:graphicFrame>
        <p:nvGraphicFramePr>
          <p:cNvPr id="5" name="Content Placeholder 2">
            <a:extLst>
              <a:ext uri="{FF2B5EF4-FFF2-40B4-BE49-F238E27FC236}">
                <a16:creationId xmlns:a16="http://schemas.microsoft.com/office/drawing/2014/main" id="{BDF05CFE-41C6-470F-9D49-A687DD31DCB3}"/>
              </a:ext>
            </a:extLst>
          </p:cNvPr>
          <p:cNvGraphicFramePr>
            <a:graphicFrameLocks noGrp="1"/>
          </p:cNvGraphicFramePr>
          <p:nvPr>
            <p:ph idx="1"/>
            <p:extLst>
              <p:ext uri="{D42A27DB-BD31-4B8C-83A1-F6EECF244321}">
                <p14:modId xmlns:p14="http://schemas.microsoft.com/office/powerpoint/2010/main" val="24335715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9F14379-E20E-43D0-ADB3-A4CAE3E65A62}"/>
              </a:ext>
            </a:extLst>
          </p:cNvPr>
          <p:cNvSpPr>
            <a:spLocks noGrp="1"/>
          </p:cNvSpPr>
          <p:nvPr>
            <p:ph type="sldNum" sz="quarter" idx="12"/>
          </p:nvPr>
        </p:nvSpPr>
        <p:spPr/>
        <p:txBody>
          <a:bodyPr/>
          <a:lstStyle/>
          <a:p>
            <a:fld id="{536556C7-AF56-4BE7-B525-1BAD1516509C}" type="slidenum">
              <a:rPr lang="en-US" smtClean="0"/>
              <a:t>2</a:t>
            </a:fld>
            <a:endParaRPr lang="en-US"/>
          </a:p>
        </p:txBody>
      </p:sp>
    </p:spTree>
    <p:extLst>
      <p:ext uri="{BB962C8B-B14F-4D97-AF65-F5344CB8AC3E}">
        <p14:creationId xmlns:p14="http://schemas.microsoft.com/office/powerpoint/2010/main" val="74912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4E3E-B545-40AE-BC61-835F405730DC}"/>
              </a:ext>
            </a:extLst>
          </p:cNvPr>
          <p:cNvSpPr>
            <a:spLocks noGrp="1"/>
          </p:cNvSpPr>
          <p:nvPr>
            <p:ph type="title"/>
          </p:nvPr>
        </p:nvSpPr>
        <p:spPr>
          <a:xfrm>
            <a:off x="838200" y="624568"/>
            <a:ext cx="3766457" cy="5412920"/>
          </a:xfrm>
        </p:spPr>
        <p:txBody>
          <a:bodyPr>
            <a:normAutofit/>
          </a:bodyPr>
          <a:lstStyle/>
          <a:p>
            <a:r>
              <a:rPr lang="en-US"/>
              <a:t>Main Objective -</a:t>
            </a:r>
          </a:p>
        </p:txBody>
      </p:sp>
      <p:sp>
        <p:nvSpPr>
          <p:cNvPr id="3" name="Content Placeholder 2">
            <a:extLst>
              <a:ext uri="{FF2B5EF4-FFF2-40B4-BE49-F238E27FC236}">
                <a16:creationId xmlns:a16="http://schemas.microsoft.com/office/drawing/2014/main" id="{D053445F-2862-4C43-927B-1DD0F5EC54B9}"/>
              </a:ext>
            </a:extLst>
          </p:cNvPr>
          <p:cNvSpPr>
            <a:spLocks noGrp="1"/>
          </p:cNvSpPr>
          <p:nvPr>
            <p:ph idx="1"/>
          </p:nvPr>
        </p:nvSpPr>
        <p:spPr>
          <a:xfrm>
            <a:off x="5029200" y="624568"/>
            <a:ext cx="6324598" cy="5412920"/>
          </a:xfrm>
        </p:spPr>
        <p:txBody>
          <a:bodyPr anchor="ctr">
            <a:normAutofit/>
          </a:bodyPr>
          <a:lstStyle/>
          <a:p>
            <a:pPr>
              <a:buFont typeface="Wingdings" panose="05000000000000000000" pitchFamily="2" charset="2"/>
              <a:buChar char="q"/>
            </a:pPr>
            <a:r>
              <a:rPr lang="en-US" sz="2400" b="1"/>
              <a:t>In this study, a novel computational tool termed predCar-Site has been developed to predict protein carbonylation sites by – </a:t>
            </a:r>
          </a:p>
          <a:p>
            <a:endParaRPr lang="en-US" sz="2400" b="1"/>
          </a:p>
          <a:p>
            <a:endParaRPr lang="en-US" sz="2400"/>
          </a:p>
          <a:p>
            <a:pPr lvl="3">
              <a:buFont typeface="Wingdings" panose="05000000000000000000" pitchFamily="2" charset="2"/>
              <a:buChar char="v"/>
            </a:pPr>
            <a:r>
              <a:rPr lang="en-US" sz="2400"/>
              <a:t>Incorporating the sequence-coupled information into the general pseudo amino acid composition. </a:t>
            </a:r>
          </a:p>
          <a:p>
            <a:pPr lvl="3">
              <a:buFont typeface="Wingdings" panose="05000000000000000000" pitchFamily="2" charset="2"/>
              <a:buChar char="v"/>
            </a:pPr>
            <a:r>
              <a:rPr lang="en-US" sz="2400"/>
              <a:t>By Different Error Costs method balancing the effect of skewed training dataset.</a:t>
            </a:r>
          </a:p>
          <a:p>
            <a:pPr lvl="3">
              <a:buFont typeface="Wingdings" panose="05000000000000000000" pitchFamily="2" charset="2"/>
              <a:buChar char="v"/>
            </a:pPr>
            <a:r>
              <a:rPr lang="en-US" sz="2400"/>
              <a:t>As a classiﬁer constructing a predictor using support vector machine</a:t>
            </a:r>
          </a:p>
        </p:txBody>
      </p:sp>
      <p:sp>
        <p:nvSpPr>
          <p:cNvPr id="4" name="Slide Number Placeholder 3">
            <a:extLst>
              <a:ext uri="{FF2B5EF4-FFF2-40B4-BE49-F238E27FC236}">
                <a16:creationId xmlns:a16="http://schemas.microsoft.com/office/drawing/2014/main" id="{83104940-2F4B-46CF-B303-C70038C182C8}"/>
              </a:ext>
            </a:extLst>
          </p:cNvPr>
          <p:cNvSpPr>
            <a:spLocks noGrp="1"/>
          </p:cNvSpPr>
          <p:nvPr>
            <p:ph type="sldNum" sz="quarter" idx="12"/>
          </p:nvPr>
        </p:nvSpPr>
        <p:spPr/>
        <p:txBody>
          <a:bodyPr/>
          <a:lstStyle/>
          <a:p>
            <a:fld id="{536556C7-AF56-4BE7-B525-1BAD1516509C}" type="slidenum">
              <a:rPr lang="en-US" smtClean="0"/>
              <a:t>3</a:t>
            </a:fld>
            <a:endParaRPr lang="en-US"/>
          </a:p>
        </p:txBody>
      </p:sp>
    </p:spTree>
    <p:extLst>
      <p:ext uri="{BB962C8B-B14F-4D97-AF65-F5344CB8AC3E}">
        <p14:creationId xmlns:p14="http://schemas.microsoft.com/office/powerpoint/2010/main" val="412155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4FE5-CF69-4135-AD71-1D4777E71D56}"/>
              </a:ext>
            </a:extLst>
          </p:cNvPr>
          <p:cNvSpPr>
            <a:spLocks noGrp="1"/>
          </p:cNvSpPr>
          <p:nvPr>
            <p:ph type="title"/>
          </p:nvPr>
        </p:nvSpPr>
        <p:spPr>
          <a:xfrm>
            <a:off x="838200" y="621792"/>
            <a:ext cx="4795157" cy="5413248"/>
          </a:xfrm>
        </p:spPr>
        <p:txBody>
          <a:bodyPr>
            <a:normAutofit/>
          </a:bodyPr>
          <a:lstStyle/>
          <a:p>
            <a:r>
              <a:rPr lang="en-US"/>
              <a:t>Introduction </a:t>
            </a:r>
          </a:p>
        </p:txBody>
      </p:sp>
      <p:sp>
        <p:nvSpPr>
          <p:cNvPr id="3" name="Content Placeholder 2">
            <a:extLst>
              <a:ext uri="{FF2B5EF4-FFF2-40B4-BE49-F238E27FC236}">
                <a16:creationId xmlns:a16="http://schemas.microsoft.com/office/drawing/2014/main" id="{B2ED6B5A-CFCE-46B6-8EE4-491E04CEA2DD}"/>
              </a:ext>
            </a:extLst>
          </p:cNvPr>
          <p:cNvSpPr>
            <a:spLocks noGrp="1"/>
          </p:cNvSpPr>
          <p:nvPr>
            <p:ph idx="1"/>
          </p:nvPr>
        </p:nvSpPr>
        <p:spPr>
          <a:xfrm>
            <a:off x="6096000" y="621792"/>
            <a:ext cx="5257799" cy="5413248"/>
          </a:xfrm>
        </p:spPr>
        <p:txBody>
          <a:bodyPr anchor="ctr">
            <a:normAutofit/>
          </a:bodyPr>
          <a:lstStyle/>
          <a:p>
            <a:pPr>
              <a:buFont typeface="Wingdings" panose="05000000000000000000" pitchFamily="2" charset="2"/>
              <a:buChar char="v"/>
            </a:pPr>
            <a:r>
              <a:rPr lang="en-US" sz="2000"/>
              <a:t>The carbonylation is found as an irreversible post-translational modiﬁcation and considered a biomarker of oxidative stress. It also associated with some diseases such as Alzheimer's disease, diabetes, chronic renal failure, chronic lung disease and Parkinson's disease.</a:t>
            </a:r>
          </a:p>
          <a:p>
            <a:pPr>
              <a:buFont typeface="Wingdings" panose="05000000000000000000" pitchFamily="2" charset="2"/>
              <a:buChar char="v"/>
            </a:pPr>
            <a:r>
              <a:rPr lang="en-US" sz="2000"/>
              <a:t>Carbonylation has been considered as a biomarker for oxidative stress due to its some unique characteristics such as </a:t>
            </a:r>
          </a:p>
          <a:p>
            <a:pPr lvl="2">
              <a:buFont typeface="Wingdings" panose="05000000000000000000" pitchFamily="2" charset="2"/>
              <a:buChar char="§"/>
            </a:pPr>
            <a:r>
              <a:rPr lang="en-US"/>
              <a:t>relatively early formation.</a:t>
            </a:r>
          </a:p>
          <a:p>
            <a:pPr lvl="2">
              <a:buFont typeface="Wingdings" panose="05000000000000000000" pitchFamily="2" charset="2"/>
              <a:buChar char="§"/>
            </a:pPr>
            <a:r>
              <a:rPr lang="en-US"/>
              <a:t>Stability.</a:t>
            </a:r>
          </a:p>
          <a:p>
            <a:pPr lvl="2">
              <a:buFont typeface="Wingdings" panose="05000000000000000000" pitchFamily="2" charset="2"/>
              <a:buChar char="§"/>
            </a:pPr>
            <a:r>
              <a:rPr lang="en-US"/>
              <a:t>Irreversibility.</a:t>
            </a:r>
          </a:p>
          <a:p>
            <a:pPr>
              <a:buFont typeface="Wingdings" panose="05000000000000000000" pitchFamily="2" charset="2"/>
              <a:buChar char="v"/>
            </a:pPr>
            <a:r>
              <a:rPr lang="en-US" sz="2000"/>
              <a:t>By The predCar-Site predictor achieves an average AUC (area under curve) score of 0.9959, 0.9999, 1, and 0.9997 in predicting the carbonylation sites of K, P, R, and T.</a:t>
            </a:r>
          </a:p>
          <a:p>
            <a:endParaRPr lang="en-US" sz="2000"/>
          </a:p>
        </p:txBody>
      </p:sp>
      <p:sp>
        <p:nvSpPr>
          <p:cNvPr id="4" name="Slide Number Placeholder 3">
            <a:extLst>
              <a:ext uri="{FF2B5EF4-FFF2-40B4-BE49-F238E27FC236}">
                <a16:creationId xmlns:a16="http://schemas.microsoft.com/office/drawing/2014/main" id="{68951798-C2C2-451D-82AC-603F1554FE5A}"/>
              </a:ext>
            </a:extLst>
          </p:cNvPr>
          <p:cNvSpPr>
            <a:spLocks noGrp="1"/>
          </p:cNvSpPr>
          <p:nvPr>
            <p:ph type="sldNum" sz="quarter" idx="12"/>
          </p:nvPr>
        </p:nvSpPr>
        <p:spPr/>
        <p:txBody>
          <a:bodyPr/>
          <a:lstStyle/>
          <a:p>
            <a:fld id="{536556C7-AF56-4BE7-B525-1BAD1516509C}" type="slidenum">
              <a:rPr lang="en-US" smtClean="0"/>
              <a:t>4</a:t>
            </a:fld>
            <a:endParaRPr lang="en-US"/>
          </a:p>
        </p:txBody>
      </p:sp>
    </p:spTree>
    <p:extLst>
      <p:ext uri="{BB962C8B-B14F-4D97-AF65-F5344CB8AC3E}">
        <p14:creationId xmlns:p14="http://schemas.microsoft.com/office/powerpoint/2010/main" val="224454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B959-DD3D-4E07-97D6-AD303754B7D9}"/>
              </a:ext>
            </a:extLst>
          </p:cNvPr>
          <p:cNvSpPr>
            <a:spLocks noGrp="1"/>
          </p:cNvSpPr>
          <p:nvPr>
            <p:ph type="title"/>
          </p:nvPr>
        </p:nvSpPr>
        <p:spPr>
          <a:xfrm>
            <a:off x="838200" y="624568"/>
            <a:ext cx="3766457" cy="5412920"/>
          </a:xfrm>
        </p:spPr>
        <p:txBody>
          <a:bodyPr>
            <a:normAutofit/>
          </a:bodyPr>
          <a:lstStyle/>
          <a:p>
            <a:r>
              <a:rPr lang="en-US"/>
              <a:t>Problem Statement </a:t>
            </a:r>
          </a:p>
        </p:txBody>
      </p:sp>
      <p:sp>
        <p:nvSpPr>
          <p:cNvPr id="3" name="Content Placeholder 2">
            <a:extLst>
              <a:ext uri="{FF2B5EF4-FFF2-40B4-BE49-F238E27FC236}">
                <a16:creationId xmlns:a16="http://schemas.microsoft.com/office/drawing/2014/main" id="{BAF7780D-343B-4118-9CB8-2400D15F504C}"/>
              </a:ext>
            </a:extLst>
          </p:cNvPr>
          <p:cNvSpPr>
            <a:spLocks noGrp="1"/>
          </p:cNvSpPr>
          <p:nvPr>
            <p:ph idx="1"/>
          </p:nvPr>
        </p:nvSpPr>
        <p:spPr>
          <a:xfrm>
            <a:off x="5029200" y="624568"/>
            <a:ext cx="6324598" cy="5412920"/>
          </a:xfrm>
        </p:spPr>
        <p:txBody>
          <a:bodyPr anchor="ctr">
            <a:normAutofit/>
          </a:bodyPr>
          <a:lstStyle/>
          <a:p>
            <a:pPr>
              <a:buFont typeface="Wingdings" panose="05000000000000000000" pitchFamily="2" charset="2"/>
              <a:buChar char="v"/>
            </a:pPr>
            <a:r>
              <a:rPr lang="en-US" sz="1700" dirty="0"/>
              <a:t>One of the major challenges is to handle imbalance dataset problem as it is found in most of the dataset. For this kind of prediction, the number of negative subset is much larger than the corresponding positive subset. As the real world picture is that the non-carbonylation sites are always the majority compared with the carbonylation ones, so naturally the predictor should be biased to the non-carbonylation sites. Here the problem is that, for this type of predictors may interpret many carbonylation sites as non-carbonylation sites. But, the information about the carbonylation sites is mostly desired than non-carbonylation sites.  As a result, it is crucial to ﬁnd an effective solution to balance this kind of bias consequence.</a:t>
            </a:r>
          </a:p>
          <a:p>
            <a:pPr>
              <a:buFont typeface="Wingdings" panose="05000000000000000000" pitchFamily="2" charset="2"/>
              <a:buChar char="v"/>
            </a:pPr>
            <a:r>
              <a:rPr lang="en-US" sz="1700" dirty="0"/>
              <a:t>Sequence sample, one of the critical problem in bioinformatics is how to extract vector from biological sequence with keeping considerable sequence characteristics.</a:t>
            </a:r>
          </a:p>
          <a:p>
            <a:pPr>
              <a:buFont typeface="Wingdings" panose="05000000000000000000" pitchFamily="2" charset="2"/>
              <a:buChar char="v"/>
            </a:pPr>
            <a:r>
              <a:rPr lang="en-US" sz="1700" dirty="0"/>
              <a:t>Challenge in imbalance problem is that the small classes are often more useful, but standard classiﬁers tend to be weighed down by the huge classes and ignore the tiny ones. </a:t>
            </a:r>
          </a:p>
          <a:p>
            <a:endParaRPr lang="en-US" sz="1700" dirty="0"/>
          </a:p>
        </p:txBody>
      </p:sp>
      <p:sp>
        <p:nvSpPr>
          <p:cNvPr id="4" name="Slide Number Placeholder 3">
            <a:extLst>
              <a:ext uri="{FF2B5EF4-FFF2-40B4-BE49-F238E27FC236}">
                <a16:creationId xmlns:a16="http://schemas.microsoft.com/office/drawing/2014/main" id="{F4544578-71AE-4CE3-8FB3-3C2E5B0D7983}"/>
              </a:ext>
            </a:extLst>
          </p:cNvPr>
          <p:cNvSpPr>
            <a:spLocks noGrp="1"/>
          </p:cNvSpPr>
          <p:nvPr>
            <p:ph type="sldNum" sz="quarter" idx="12"/>
          </p:nvPr>
        </p:nvSpPr>
        <p:spPr/>
        <p:txBody>
          <a:bodyPr/>
          <a:lstStyle/>
          <a:p>
            <a:fld id="{536556C7-AF56-4BE7-B525-1BAD1516509C}" type="slidenum">
              <a:rPr lang="en-US" smtClean="0"/>
              <a:t>5</a:t>
            </a:fld>
            <a:endParaRPr lang="en-US"/>
          </a:p>
        </p:txBody>
      </p:sp>
    </p:spTree>
    <p:extLst>
      <p:ext uri="{BB962C8B-B14F-4D97-AF65-F5344CB8AC3E}">
        <p14:creationId xmlns:p14="http://schemas.microsoft.com/office/powerpoint/2010/main" val="199381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432B-318B-4836-8572-F86213268B4E}"/>
              </a:ext>
            </a:extLst>
          </p:cNvPr>
          <p:cNvSpPr>
            <a:spLocks noGrp="1"/>
          </p:cNvSpPr>
          <p:nvPr>
            <p:ph type="title"/>
          </p:nvPr>
        </p:nvSpPr>
        <p:spPr>
          <a:xfrm>
            <a:off x="838200" y="621792"/>
            <a:ext cx="4795157" cy="5413248"/>
          </a:xfrm>
        </p:spPr>
        <p:txBody>
          <a:bodyPr>
            <a:normAutofit/>
          </a:bodyPr>
          <a:lstStyle/>
          <a:p>
            <a:r>
              <a:rPr lang="en-US" dirty="0"/>
              <a:t>Tools &amp; Model -</a:t>
            </a:r>
          </a:p>
        </p:txBody>
      </p:sp>
      <p:sp>
        <p:nvSpPr>
          <p:cNvPr id="3" name="Content Placeholder 2">
            <a:extLst>
              <a:ext uri="{FF2B5EF4-FFF2-40B4-BE49-F238E27FC236}">
                <a16:creationId xmlns:a16="http://schemas.microsoft.com/office/drawing/2014/main" id="{354A4D76-052C-4AD2-8CBE-CF33E213E80D}"/>
              </a:ext>
            </a:extLst>
          </p:cNvPr>
          <p:cNvSpPr>
            <a:spLocks noGrp="1"/>
          </p:cNvSpPr>
          <p:nvPr>
            <p:ph idx="1"/>
          </p:nvPr>
        </p:nvSpPr>
        <p:spPr>
          <a:xfrm>
            <a:off x="6096000" y="621792"/>
            <a:ext cx="5257799" cy="5413248"/>
          </a:xfrm>
        </p:spPr>
        <p:txBody>
          <a:bodyPr anchor="ctr">
            <a:normAutofit/>
          </a:bodyPr>
          <a:lstStyle/>
          <a:p>
            <a:pPr>
              <a:buFont typeface="Wingdings" panose="05000000000000000000" pitchFamily="2" charset="2"/>
              <a:buChar char="v"/>
            </a:pPr>
            <a:r>
              <a:rPr lang="en-US" sz="2200"/>
              <a:t>For predictor -</a:t>
            </a:r>
          </a:p>
          <a:p>
            <a:pPr lvl="2">
              <a:buFont typeface="Courier New" panose="02070309020205020404" pitchFamily="49" charset="0"/>
              <a:buChar char="o"/>
            </a:pPr>
            <a:r>
              <a:rPr lang="en-US" sz="2200"/>
              <a:t>support vector machine</a:t>
            </a:r>
          </a:p>
          <a:p>
            <a:pPr>
              <a:buFont typeface="Wingdings" panose="05000000000000000000" pitchFamily="2" charset="2"/>
              <a:buChar char="v"/>
            </a:pPr>
            <a:r>
              <a:rPr lang="en-US" sz="2200"/>
              <a:t>features used in this predictor are extracted by</a:t>
            </a:r>
          </a:p>
          <a:p>
            <a:pPr lvl="2">
              <a:buFont typeface="Courier New" panose="02070309020205020404" pitchFamily="49" charset="0"/>
              <a:buChar char="o"/>
            </a:pPr>
            <a:r>
              <a:rPr lang="en-US" sz="2200"/>
              <a:t>vectorized sequence-coupling model</a:t>
            </a:r>
          </a:p>
          <a:p>
            <a:pPr>
              <a:buFont typeface="Wingdings" panose="05000000000000000000" pitchFamily="2" charset="2"/>
              <a:buChar char="v"/>
            </a:pPr>
            <a:r>
              <a:rPr lang="en-US" sz="2200"/>
              <a:t>Data imbalance issue -</a:t>
            </a:r>
          </a:p>
          <a:p>
            <a:pPr lvl="2">
              <a:buFont typeface="Courier New" panose="02070309020205020404" pitchFamily="49" charset="0"/>
              <a:buChar char="o"/>
            </a:pPr>
            <a:r>
              <a:rPr lang="en-US" sz="2200"/>
              <a:t>the Different Error Costs (DEC) method.</a:t>
            </a:r>
          </a:p>
          <a:p>
            <a:pPr>
              <a:buFont typeface="Wingdings" panose="05000000000000000000" pitchFamily="2" charset="2"/>
              <a:buChar char="v"/>
            </a:pPr>
            <a:r>
              <a:rPr lang="en-US" sz="2200"/>
              <a:t>To estimate the skill of machine learning models -</a:t>
            </a:r>
          </a:p>
          <a:p>
            <a:pPr lvl="2">
              <a:buFont typeface="Courier New" panose="02070309020205020404" pitchFamily="49" charset="0"/>
              <a:buChar char="o"/>
            </a:pPr>
            <a:r>
              <a:rPr lang="en-US" sz="2200"/>
              <a:t>stratiﬁed 10-fold cross-validation.</a:t>
            </a:r>
          </a:p>
          <a:p>
            <a:pPr>
              <a:buFont typeface="Wingdings" panose="05000000000000000000" pitchFamily="2" charset="2"/>
              <a:buChar char="v"/>
            </a:pPr>
            <a:r>
              <a:rPr lang="en-US" sz="2200"/>
              <a:t>Implement  system –</a:t>
            </a:r>
          </a:p>
          <a:p>
            <a:pPr lvl="2">
              <a:buFont typeface="Courier New" panose="02070309020205020404" pitchFamily="49" charset="0"/>
              <a:buChar char="o"/>
            </a:pPr>
            <a:r>
              <a:rPr lang="en-US" sz="2200"/>
              <a:t>Matlab 2014</a:t>
            </a:r>
          </a:p>
          <a:p>
            <a:endParaRPr lang="en-US" sz="2200"/>
          </a:p>
        </p:txBody>
      </p:sp>
      <p:sp>
        <p:nvSpPr>
          <p:cNvPr id="4" name="Slide Number Placeholder 3">
            <a:extLst>
              <a:ext uri="{FF2B5EF4-FFF2-40B4-BE49-F238E27FC236}">
                <a16:creationId xmlns:a16="http://schemas.microsoft.com/office/drawing/2014/main" id="{0E5D2520-6F9C-4E7B-9E32-81636C9AD837}"/>
              </a:ext>
            </a:extLst>
          </p:cNvPr>
          <p:cNvSpPr>
            <a:spLocks noGrp="1"/>
          </p:cNvSpPr>
          <p:nvPr>
            <p:ph type="sldNum" sz="quarter" idx="12"/>
          </p:nvPr>
        </p:nvSpPr>
        <p:spPr/>
        <p:txBody>
          <a:bodyPr/>
          <a:lstStyle/>
          <a:p>
            <a:fld id="{536556C7-AF56-4BE7-B525-1BAD1516509C}" type="slidenum">
              <a:rPr lang="en-US" smtClean="0"/>
              <a:t>6</a:t>
            </a:fld>
            <a:endParaRPr lang="en-US"/>
          </a:p>
        </p:txBody>
      </p:sp>
    </p:spTree>
    <p:extLst>
      <p:ext uri="{BB962C8B-B14F-4D97-AF65-F5344CB8AC3E}">
        <p14:creationId xmlns:p14="http://schemas.microsoft.com/office/powerpoint/2010/main" val="264248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8DF1-3881-456A-AF03-A5028EEC43BD}"/>
              </a:ext>
            </a:extLst>
          </p:cNvPr>
          <p:cNvSpPr>
            <a:spLocks noGrp="1"/>
          </p:cNvSpPr>
          <p:nvPr>
            <p:ph type="title"/>
          </p:nvPr>
        </p:nvSpPr>
        <p:spPr>
          <a:xfrm>
            <a:off x="838200" y="365125"/>
            <a:ext cx="10515600" cy="1075043"/>
          </a:xfrm>
        </p:spPr>
        <p:txBody>
          <a:bodyPr/>
          <a:lstStyle/>
          <a:p>
            <a:r>
              <a:rPr lang="en-US" dirty="0"/>
              <a:t>Material and methods -</a:t>
            </a:r>
          </a:p>
        </p:txBody>
      </p:sp>
      <p:sp>
        <p:nvSpPr>
          <p:cNvPr id="8" name="Content Placeholder 7">
            <a:extLst>
              <a:ext uri="{FF2B5EF4-FFF2-40B4-BE49-F238E27FC236}">
                <a16:creationId xmlns:a16="http://schemas.microsoft.com/office/drawing/2014/main" id="{106DF8E0-D36F-4DE0-ACFB-5C9234BE638B}"/>
              </a:ext>
            </a:extLst>
          </p:cNvPr>
          <p:cNvSpPr>
            <a:spLocks noGrp="1"/>
          </p:cNvSpPr>
          <p:nvPr>
            <p:ph sz="half" idx="1"/>
          </p:nvPr>
        </p:nvSpPr>
        <p:spPr>
          <a:xfrm>
            <a:off x="838200" y="1690688"/>
            <a:ext cx="5181600" cy="401159"/>
          </a:xfrm>
        </p:spPr>
        <p:txBody>
          <a:bodyPr>
            <a:noAutofit/>
          </a:bodyPr>
          <a:lstStyle/>
          <a:p>
            <a:r>
              <a:rPr lang="en-US" noProof="1"/>
              <a:t>Benchmark dataset</a:t>
            </a:r>
            <a:endParaRPr lang="en-US" dirty="0"/>
          </a:p>
        </p:txBody>
      </p:sp>
      <p:sp>
        <p:nvSpPr>
          <p:cNvPr id="9" name="Content Placeholder 8">
            <a:extLst>
              <a:ext uri="{FF2B5EF4-FFF2-40B4-BE49-F238E27FC236}">
                <a16:creationId xmlns:a16="http://schemas.microsoft.com/office/drawing/2014/main" id="{5C4ACC64-0CDC-4888-BC71-BC5C584058E0}"/>
              </a:ext>
            </a:extLst>
          </p:cNvPr>
          <p:cNvSpPr>
            <a:spLocks noGrp="1"/>
          </p:cNvSpPr>
          <p:nvPr>
            <p:ph sz="half" idx="2"/>
          </p:nvPr>
        </p:nvSpPr>
        <p:spPr>
          <a:xfrm>
            <a:off x="237995" y="2342367"/>
            <a:ext cx="11115805" cy="3834596"/>
          </a:xfrm>
        </p:spPr>
        <p:txBody>
          <a:bodyPr>
            <a:normAutofit/>
          </a:bodyPr>
          <a:lstStyle/>
          <a:p>
            <a:pPr>
              <a:buFont typeface="Wingdings" panose="05000000000000000000" pitchFamily="2" charset="2"/>
              <a:buChar char="v"/>
            </a:pPr>
            <a:r>
              <a:rPr lang="en-US" sz="2600" dirty="0" err="1"/>
              <a:t>iCar-PseCp's</a:t>
            </a:r>
            <a:r>
              <a:rPr lang="en-US" sz="2600" dirty="0"/>
              <a:t> benchmark dataset set has been used in this study.  </a:t>
            </a:r>
            <a:r>
              <a:rPr lang="en-US" sz="2600" dirty="0" err="1"/>
              <a:t>iCar-PseCp's</a:t>
            </a:r>
            <a:r>
              <a:rPr lang="en-US" sz="2600" dirty="0"/>
              <a:t> dataset was derived from the 230 carbonylated protein sequences from human and 20 carbonylated </a:t>
            </a:r>
            <a:r>
              <a:rPr lang="en-US" sz="2600" noProof="1"/>
              <a:t>protein sequences from Photobacterium and window size, &lt; 30%.</a:t>
            </a:r>
          </a:p>
          <a:p>
            <a:pPr>
              <a:buFont typeface="Wingdings" panose="05000000000000000000" pitchFamily="2" charset="2"/>
              <a:buChar char="v"/>
            </a:pPr>
            <a:r>
              <a:rPr lang="en-US" sz="2600" dirty="0"/>
              <a:t>Summary of this benchmark dataset is </a:t>
            </a:r>
            <a:r>
              <a:rPr lang="en-US" dirty="0"/>
              <a:t>–</a:t>
            </a:r>
          </a:p>
          <a:p>
            <a:endParaRPr lang="en-US" dirty="0"/>
          </a:p>
        </p:txBody>
      </p:sp>
      <p:sp>
        <p:nvSpPr>
          <p:cNvPr id="14" name="Slide Number Placeholder 13">
            <a:extLst>
              <a:ext uri="{FF2B5EF4-FFF2-40B4-BE49-F238E27FC236}">
                <a16:creationId xmlns:a16="http://schemas.microsoft.com/office/drawing/2014/main" id="{8E9E49F6-85AC-4620-8ACB-DEACD7A49127}"/>
              </a:ext>
            </a:extLst>
          </p:cNvPr>
          <p:cNvSpPr>
            <a:spLocks noGrp="1"/>
          </p:cNvSpPr>
          <p:nvPr>
            <p:ph type="sldNum" sz="quarter" idx="12"/>
          </p:nvPr>
        </p:nvSpPr>
        <p:spPr/>
        <p:txBody>
          <a:bodyPr/>
          <a:lstStyle/>
          <a:p>
            <a:fld id="{536556C7-AF56-4BE7-B525-1BAD1516509C}" type="slidenum">
              <a:rPr lang="en-US" smtClean="0"/>
              <a:t>7</a:t>
            </a:fld>
            <a:endParaRPr lang="en-US"/>
          </a:p>
        </p:txBody>
      </p:sp>
      <p:pic>
        <p:nvPicPr>
          <p:cNvPr id="13" name="Picture 12">
            <a:extLst>
              <a:ext uri="{FF2B5EF4-FFF2-40B4-BE49-F238E27FC236}">
                <a16:creationId xmlns:a16="http://schemas.microsoft.com/office/drawing/2014/main" id="{28D18F8B-7CB3-49F5-A12C-9F0F76532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672209"/>
            <a:ext cx="8105384" cy="1991638"/>
          </a:xfrm>
          <a:prstGeom prst="rect">
            <a:avLst/>
          </a:prstGeom>
        </p:spPr>
      </p:pic>
    </p:spTree>
    <p:extLst>
      <p:ext uri="{BB962C8B-B14F-4D97-AF65-F5344CB8AC3E}">
        <p14:creationId xmlns:p14="http://schemas.microsoft.com/office/powerpoint/2010/main" val="229604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3657-A7E3-403D-943A-69324447037C}"/>
              </a:ext>
            </a:extLst>
          </p:cNvPr>
          <p:cNvSpPr>
            <a:spLocks noGrp="1"/>
          </p:cNvSpPr>
          <p:nvPr>
            <p:ph type="title"/>
          </p:nvPr>
        </p:nvSpPr>
        <p:spPr>
          <a:xfrm>
            <a:off x="648929" y="629266"/>
            <a:ext cx="5127031" cy="1676603"/>
          </a:xfrm>
        </p:spPr>
        <p:txBody>
          <a:bodyPr>
            <a:normAutofit/>
          </a:bodyPr>
          <a:lstStyle/>
          <a:p>
            <a:r>
              <a:rPr lang="en-US" noProof="1"/>
              <a:t>Feature extraction </a:t>
            </a:r>
            <a:endParaRPr lang="en-US" dirty="0"/>
          </a:p>
        </p:txBody>
      </p:sp>
      <p:sp>
        <p:nvSpPr>
          <p:cNvPr id="3" name="Content Placeholder 2">
            <a:extLst>
              <a:ext uri="{FF2B5EF4-FFF2-40B4-BE49-F238E27FC236}">
                <a16:creationId xmlns:a16="http://schemas.microsoft.com/office/drawing/2014/main" id="{89C8EEB7-D82F-4A56-969B-50F22A49AC47}"/>
              </a:ext>
            </a:extLst>
          </p:cNvPr>
          <p:cNvSpPr>
            <a:spLocks noGrp="1"/>
          </p:cNvSpPr>
          <p:nvPr>
            <p:ph idx="1"/>
          </p:nvPr>
        </p:nvSpPr>
        <p:spPr>
          <a:xfrm>
            <a:off x="648930" y="2438400"/>
            <a:ext cx="5127029" cy="3785419"/>
          </a:xfrm>
        </p:spPr>
        <p:txBody>
          <a:bodyPr>
            <a:normAutofit/>
          </a:bodyPr>
          <a:lstStyle/>
          <a:p>
            <a:pPr>
              <a:buFont typeface="Wingdings" panose="05000000000000000000" pitchFamily="2" charset="2"/>
              <a:buChar char="v"/>
            </a:pPr>
            <a:r>
              <a:rPr lang="en-US" sz="1100"/>
              <a:t>In this paper, to avoid completely losing the sequence pattern information of protein, sequence-coupling model has been adopted to extract feature from peptide segment. The </a:t>
            </a:r>
            <a:r>
              <a:rPr lang="en-US" sz="1100" err="1"/>
              <a:t>peptidesequence</a:t>
            </a:r>
            <a:r>
              <a:rPr lang="en-US" sz="1100"/>
              <a:t> of Eq.(1) can be formulated as –</a:t>
            </a:r>
          </a:p>
          <a:p>
            <a:pPr>
              <a:buFont typeface="Wingdings" panose="05000000000000000000" pitchFamily="2" charset="2"/>
              <a:buChar char="v"/>
            </a:pPr>
            <a:endParaRPr lang="en-US" sz="1100"/>
          </a:p>
          <a:p>
            <a:pPr>
              <a:buFont typeface="Wingdings" panose="05000000000000000000" pitchFamily="2" charset="2"/>
              <a:buChar char="v"/>
            </a:pPr>
            <a:endParaRPr lang="en-US" sz="1100"/>
          </a:p>
          <a:p>
            <a:pPr>
              <a:buFont typeface="Wingdings" panose="05000000000000000000" pitchFamily="2" charset="2"/>
              <a:buChar char="v"/>
            </a:pPr>
            <a:endParaRPr lang="en-US" sz="1100"/>
          </a:p>
          <a:p>
            <a:pPr>
              <a:buFont typeface="Wingdings" panose="05000000000000000000" pitchFamily="2" charset="2"/>
              <a:buChar char="v"/>
            </a:pPr>
            <a:endParaRPr lang="en-US" sz="1100"/>
          </a:p>
          <a:p>
            <a:pPr>
              <a:buFont typeface="Wingdings" panose="05000000000000000000" pitchFamily="2" charset="2"/>
              <a:buChar char="v"/>
            </a:pPr>
            <a:endParaRPr lang="en-US" sz="1100"/>
          </a:p>
          <a:p>
            <a:pPr marL="0" indent="0">
              <a:buNone/>
            </a:pPr>
            <a:endParaRPr lang="en-US" sz="1100"/>
          </a:p>
          <a:p>
            <a:pPr>
              <a:buFont typeface="Wingdings" panose="05000000000000000000" pitchFamily="2" charset="2"/>
              <a:buChar char="v"/>
            </a:pPr>
            <a:endParaRPr lang="en-US" sz="1100"/>
          </a:p>
          <a:p>
            <a:pPr>
              <a:buFont typeface="Wingdings" panose="05000000000000000000" pitchFamily="2" charset="2"/>
              <a:buChar char="v"/>
            </a:pPr>
            <a:endParaRPr lang="en-US" sz="1100"/>
          </a:p>
          <a:p>
            <a:pPr>
              <a:buFont typeface="Wingdings" panose="05000000000000000000" pitchFamily="2" charset="2"/>
              <a:buChar char="v"/>
            </a:pPr>
            <a:endParaRPr lang="en-US" sz="1100"/>
          </a:p>
          <a:p>
            <a:pPr>
              <a:buFont typeface="Wingdings" panose="05000000000000000000" pitchFamily="2" charset="2"/>
              <a:buChar char="v"/>
            </a:pPr>
            <a:endParaRPr lang="en-US" sz="1100"/>
          </a:p>
          <a:p>
            <a:pPr>
              <a:buFont typeface="Wingdings" panose="05000000000000000000" pitchFamily="2" charset="2"/>
              <a:buChar char="v"/>
            </a:pPr>
            <a:r>
              <a:rPr lang="en-US" sz="1100"/>
              <a:t>Probability values are derived from the negative benchmark dataset given in Supporting Information S1, S2, S3, and S4, respectively.</a:t>
            </a:r>
          </a:p>
          <a:p>
            <a:endParaRPr lang="en-US" sz="1100"/>
          </a:p>
        </p:txBody>
      </p:sp>
      <p:sp>
        <p:nvSpPr>
          <p:cNvPr id="6" name="Slide Number Placeholder 5">
            <a:extLst>
              <a:ext uri="{FF2B5EF4-FFF2-40B4-BE49-F238E27FC236}">
                <a16:creationId xmlns:a16="http://schemas.microsoft.com/office/drawing/2014/main" id="{C169720C-7D06-4781-B84B-7A062691577D}"/>
              </a:ext>
            </a:extLst>
          </p:cNvPr>
          <p:cNvSpPr>
            <a:spLocks noGrp="1"/>
          </p:cNvSpPr>
          <p:nvPr>
            <p:ph type="sldNum" sz="quarter" idx="12"/>
          </p:nvPr>
        </p:nvSpPr>
        <p:spPr/>
        <p:txBody>
          <a:bodyPr/>
          <a:lstStyle/>
          <a:p>
            <a:fld id="{536556C7-AF56-4BE7-B525-1BAD1516509C}" type="slidenum">
              <a:rPr lang="en-US" smtClean="0"/>
              <a:t>8</a:t>
            </a:fld>
            <a:endParaRPr lang="en-US"/>
          </a:p>
        </p:txBody>
      </p:sp>
      <p:pic>
        <p:nvPicPr>
          <p:cNvPr id="5" name="Picture 4">
            <a:extLst>
              <a:ext uri="{FF2B5EF4-FFF2-40B4-BE49-F238E27FC236}">
                <a16:creationId xmlns:a16="http://schemas.microsoft.com/office/drawing/2014/main" id="{1483933E-C56C-4835-B33D-D4E7BDFFA0BC}"/>
              </a:ext>
            </a:extLst>
          </p:cNvPr>
          <p:cNvPicPr>
            <a:picLocks noChangeAspect="1"/>
          </p:cNvPicPr>
          <p:nvPr/>
        </p:nvPicPr>
        <p:blipFill rotWithShape="1">
          <a:blip r:embed="rId2">
            <a:extLst>
              <a:ext uri="{28A0092B-C50C-407E-A947-70E740481C1C}">
                <a14:useLocalDpi xmlns:a14="http://schemas.microsoft.com/office/drawing/2010/main" val="0"/>
              </a:ext>
            </a:extLst>
          </a:blip>
          <a:srcRect l="1629" r="456" b="3"/>
          <a:stretch/>
        </p:blipFill>
        <p:spPr>
          <a:xfrm>
            <a:off x="6090613" y="640082"/>
            <a:ext cx="5461724" cy="5577837"/>
          </a:xfrm>
          <a:prstGeom prst="rect">
            <a:avLst/>
          </a:prstGeom>
          <a:effectLst/>
        </p:spPr>
      </p:pic>
    </p:spTree>
    <p:extLst>
      <p:ext uri="{BB962C8B-B14F-4D97-AF65-F5344CB8AC3E}">
        <p14:creationId xmlns:p14="http://schemas.microsoft.com/office/powerpoint/2010/main" val="258611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869C-7AF6-4587-B5D8-B9BAA1A21F39}"/>
              </a:ext>
            </a:extLst>
          </p:cNvPr>
          <p:cNvSpPr>
            <a:spLocks noGrp="1"/>
          </p:cNvSpPr>
          <p:nvPr>
            <p:ph type="title"/>
          </p:nvPr>
        </p:nvSpPr>
        <p:spPr>
          <a:xfrm>
            <a:off x="838200" y="365126"/>
            <a:ext cx="10515600" cy="774742"/>
          </a:xfrm>
        </p:spPr>
        <p:txBody>
          <a:bodyPr>
            <a:normAutofit fontScale="90000"/>
          </a:bodyPr>
          <a:lstStyle/>
          <a:p>
            <a:br>
              <a:rPr lang="en-US" noProof="1"/>
            </a:br>
            <a:r>
              <a:rPr lang="en-US" noProof="1"/>
              <a:t>SVM classiﬁcation –</a:t>
            </a:r>
            <a:br>
              <a:rPr lang="en-US" noProof="1"/>
            </a:br>
            <a:br>
              <a:rPr lang="en-US" noProof="1"/>
            </a:br>
            <a:endParaRPr lang="en-US" dirty="0"/>
          </a:p>
        </p:txBody>
      </p:sp>
      <p:sp>
        <p:nvSpPr>
          <p:cNvPr id="3" name="Content Placeholder 2">
            <a:extLst>
              <a:ext uri="{FF2B5EF4-FFF2-40B4-BE49-F238E27FC236}">
                <a16:creationId xmlns:a16="http://schemas.microsoft.com/office/drawing/2014/main" id="{055D5F06-25EE-40A4-8F10-61D1EAE75DAF}"/>
              </a:ext>
            </a:extLst>
          </p:cNvPr>
          <p:cNvSpPr>
            <a:spLocks noGrp="1"/>
          </p:cNvSpPr>
          <p:nvPr>
            <p:ph idx="1"/>
          </p:nvPr>
        </p:nvSpPr>
        <p:spPr>
          <a:xfrm>
            <a:off x="575153" y="873647"/>
            <a:ext cx="10515600" cy="4351338"/>
          </a:xfrm>
        </p:spPr>
        <p:txBody>
          <a:bodyPr>
            <a:normAutofit fontScale="92500" lnSpcReduction="10000"/>
          </a:bodyPr>
          <a:lstStyle/>
          <a:p>
            <a:pPr>
              <a:buFont typeface="Wingdings" panose="05000000000000000000" pitchFamily="2" charset="2"/>
              <a:buChar char="v"/>
            </a:pPr>
            <a:r>
              <a:rPr lang="en-US" sz="2000" dirty="0"/>
              <a:t>Consider the problem of separating the set of training vectors belong to two separate classes, (X1,Y1)(X2,Y2)……(</a:t>
            </a:r>
            <a:r>
              <a:rPr lang="en-US" sz="2000" dirty="0" err="1"/>
              <a:t>Xn</a:t>
            </a:r>
            <a:r>
              <a:rPr lang="en-US" sz="2000" dirty="0"/>
              <a:t>, </a:t>
            </a:r>
            <a:r>
              <a:rPr lang="en-US" sz="2000" dirty="0" err="1"/>
              <a:t>Yn</a:t>
            </a:r>
            <a:r>
              <a:rPr lang="en-US" sz="2000" dirty="0"/>
              <a:t>) where decision function f (x, </a:t>
            </a:r>
            <a:r>
              <a:rPr lang="en-US" sz="2000" dirty="0">
                <a:latin typeface="Vrinda" panose="020B0502040204020203" pitchFamily="34" charset="0"/>
                <a:cs typeface="Vrinda" panose="020B0502040204020203" pitchFamily="34" charset="0"/>
              </a:rPr>
              <a:t>Ɵ</a:t>
            </a:r>
            <a:r>
              <a:rPr lang="en-US" sz="2000" dirty="0"/>
              <a:t>) such that y = f (x, </a:t>
            </a:r>
            <a:r>
              <a:rPr lang="en-US" sz="2000" dirty="0">
                <a:latin typeface="Vrinda" panose="020B0502040204020203" pitchFamily="34" charset="0"/>
                <a:cs typeface="Vrinda" panose="020B0502040204020203" pitchFamily="34" charset="0"/>
              </a:rPr>
              <a:t>Ɵ</a:t>
            </a:r>
            <a:r>
              <a:rPr lang="en-US" sz="2000" dirty="0"/>
              <a:t>), where y is the class label for x and </a:t>
            </a:r>
            <a:r>
              <a:rPr lang="en-US" sz="2000" dirty="0">
                <a:latin typeface="Vrinda" panose="020B0502040204020203" pitchFamily="34" charset="0"/>
                <a:cs typeface="Vrinda" panose="020B0502040204020203" pitchFamily="34" charset="0"/>
              </a:rPr>
              <a:t>Ɵ</a:t>
            </a:r>
            <a:r>
              <a:rPr lang="en-US" sz="2000" dirty="0"/>
              <a:t> is a vector of unknown parameters of the decision function.</a:t>
            </a:r>
          </a:p>
          <a:p>
            <a:pPr>
              <a:buFont typeface="Wingdings" panose="05000000000000000000" pitchFamily="2" charset="2"/>
              <a:buChar char="v"/>
            </a:pPr>
            <a:r>
              <a:rPr lang="en-US" sz="2000" dirty="0"/>
              <a:t>In this work, radial basis function (RBF) kernel has been used to build the SVM classiﬁer which is –</a:t>
            </a:r>
          </a:p>
          <a:p>
            <a:pPr marL="0" indent="0">
              <a:buNone/>
            </a:pPr>
            <a:r>
              <a:rPr lang="en-US" dirty="0"/>
              <a:t> </a:t>
            </a:r>
          </a:p>
          <a:p>
            <a:pPr marL="0" indent="0">
              <a:buNone/>
            </a:pPr>
            <a:endParaRPr lang="en-US" dirty="0"/>
          </a:p>
          <a:p>
            <a:pPr marL="0" indent="0">
              <a:buNone/>
            </a:pPr>
            <a:endParaRPr lang="en-US" dirty="0"/>
          </a:p>
          <a:p>
            <a:pPr marL="0" indent="0">
              <a:buNone/>
            </a:pPr>
            <a:r>
              <a:rPr lang="en-US" noProof="1"/>
              <a:t>Imbalance dataset problem management </a:t>
            </a:r>
          </a:p>
          <a:p>
            <a:pPr>
              <a:buFont typeface="Wingdings" panose="05000000000000000000" pitchFamily="2" charset="2"/>
              <a:buChar char="v"/>
            </a:pPr>
            <a:r>
              <a:rPr lang="en-US" dirty="0"/>
              <a:t>In this paper, we have used a Different Error Costs(DEC)method to handle imbalance dataset problem of carbonylation sites prediction. The Different Error Costs (DEC) method is a cost-sensitive learning solution proposed to overcome the imbalance dataset problem for SVM. </a:t>
            </a:r>
          </a:p>
          <a:p>
            <a:pPr marL="0" indent="0">
              <a:buNone/>
            </a:pPr>
            <a:endParaRPr lang="en-US" dirty="0"/>
          </a:p>
        </p:txBody>
      </p:sp>
      <p:sp>
        <p:nvSpPr>
          <p:cNvPr id="6" name="Slide Number Placeholder 5">
            <a:extLst>
              <a:ext uri="{FF2B5EF4-FFF2-40B4-BE49-F238E27FC236}">
                <a16:creationId xmlns:a16="http://schemas.microsoft.com/office/drawing/2014/main" id="{F5386B91-0954-4FC5-8E46-01E1FBEECC2F}"/>
              </a:ext>
            </a:extLst>
          </p:cNvPr>
          <p:cNvSpPr>
            <a:spLocks noGrp="1"/>
          </p:cNvSpPr>
          <p:nvPr>
            <p:ph type="sldNum" sz="quarter" idx="12"/>
          </p:nvPr>
        </p:nvSpPr>
        <p:spPr/>
        <p:txBody>
          <a:bodyPr/>
          <a:lstStyle/>
          <a:p>
            <a:fld id="{536556C7-AF56-4BE7-B525-1BAD1516509C}" type="slidenum">
              <a:rPr lang="en-US" smtClean="0"/>
              <a:t>9</a:t>
            </a:fld>
            <a:endParaRPr lang="en-US"/>
          </a:p>
        </p:txBody>
      </p:sp>
      <p:pic>
        <p:nvPicPr>
          <p:cNvPr id="5" name="Picture 4">
            <a:extLst>
              <a:ext uri="{FF2B5EF4-FFF2-40B4-BE49-F238E27FC236}">
                <a16:creationId xmlns:a16="http://schemas.microsoft.com/office/drawing/2014/main" id="{8B293B1C-685F-4C61-9B1A-3F92384BF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018" y="2274574"/>
            <a:ext cx="6048529" cy="774742"/>
          </a:xfrm>
          <a:prstGeom prst="rect">
            <a:avLst/>
          </a:prstGeom>
        </p:spPr>
      </p:pic>
    </p:spTree>
    <p:extLst>
      <p:ext uri="{BB962C8B-B14F-4D97-AF65-F5344CB8AC3E}">
        <p14:creationId xmlns:p14="http://schemas.microsoft.com/office/powerpoint/2010/main" val="934051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1095</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Vrinda</vt:lpstr>
      <vt:lpstr>Wingdings</vt:lpstr>
      <vt:lpstr>Office Theme</vt:lpstr>
      <vt:lpstr>Carbonylation sites prediction in proteins using support vector machine with resolving data imbalanced issue .                                                          Course Teacher: Sajid Ahmed         Lecturer, Dept. of CSE United International University </vt:lpstr>
      <vt:lpstr>                  Motivation</vt:lpstr>
      <vt:lpstr>Main Objective -</vt:lpstr>
      <vt:lpstr>Introduction </vt:lpstr>
      <vt:lpstr>Problem Statement </vt:lpstr>
      <vt:lpstr>Tools &amp; Model -</vt:lpstr>
      <vt:lpstr>Material and methods -</vt:lpstr>
      <vt:lpstr>Feature extraction </vt:lpstr>
      <vt:lpstr> SVM classiﬁcation –  </vt:lpstr>
      <vt:lpstr> Results and discussion – Model selection for SVM  </vt:lpstr>
      <vt:lpstr>Comparison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Carbonylation sites prediction in proteins using support vector machine with resolving data imbalanced issue .                                                          Course Teacher: Sajid Ahmed         Lecturer, Dept. of CSE United International University </dc:title>
  <dc:creator>Ashis mohanta</dc:creator>
  <cp:lastModifiedBy>Ashis mohanta</cp:lastModifiedBy>
  <cp:revision>1</cp:revision>
  <dcterms:created xsi:type="dcterms:W3CDTF">2019-11-22T17:22:50Z</dcterms:created>
  <dcterms:modified xsi:type="dcterms:W3CDTF">2019-11-22T17:23:19Z</dcterms:modified>
</cp:coreProperties>
</file>