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5A2A"/>
    <a:srgbClr val="E8C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46A439A-0FBE-4E09-8EC1-CCCB999B644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64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B6188-C42B-467E-8E61-9F68CD92D1E3}"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439A-0FBE-4E09-8EC1-CCCB999B6444}" type="slidenum">
              <a:rPr lang="en-US" smtClean="0"/>
              <a:t>‹#›</a:t>
            </a:fld>
            <a:endParaRPr lang="en-US"/>
          </a:p>
        </p:txBody>
      </p:sp>
    </p:spTree>
    <p:extLst>
      <p:ext uri="{BB962C8B-B14F-4D97-AF65-F5344CB8AC3E}">
        <p14:creationId xmlns:p14="http://schemas.microsoft.com/office/powerpoint/2010/main" val="137750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439A-0FBE-4E09-8EC1-CCCB999B644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830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439A-0FBE-4E09-8EC1-CCCB999B644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565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439A-0FBE-4E09-8EC1-CCCB999B6444}" type="slidenum">
              <a:rPr lang="en-US" smtClean="0"/>
              <a:t>‹#›</a:t>
            </a:fld>
            <a:endParaRPr lang="en-US"/>
          </a:p>
        </p:txBody>
      </p:sp>
    </p:spTree>
    <p:extLst>
      <p:ext uri="{BB962C8B-B14F-4D97-AF65-F5344CB8AC3E}">
        <p14:creationId xmlns:p14="http://schemas.microsoft.com/office/powerpoint/2010/main" val="277359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439A-0FBE-4E09-8EC1-CCCB999B644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20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439A-0FBE-4E09-8EC1-CCCB999B644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78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439A-0FBE-4E09-8EC1-CCCB999B644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9098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439A-0FBE-4E09-8EC1-CCCB999B644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304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439A-0FBE-4E09-8EC1-CCCB999B6444}" type="slidenum">
              <a:rPr lang="en-US" smtClean="0"/>
              <a:t>‹#›</a:t>
            </a:fld>
            <a:endParaRPr lang="en-US"/>
          </a:p>
        </p:txBody>
      </p:sp>
    </p:spTree>
    <p:extLst>
      <p:ext uri="{BB962C8B-B14F-4D97-AF65-F5344CB8AC3E}">
        <p14:creationId xmlns:p14="http://schemas.microsoft.com/office/powerpoint/2010/main" val="145488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B6188-C42B-467E-8E61-9F68CD92D1E3}"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439A-0FBE-4E09-8EC1-CCCB999B644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0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8B6188-C42B-467E-8E61-9F68CD92D1E3}"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439A-0FBE-4E09-8EC1-CCCB999B6444}" type="slidenum">
              <a:rPr lang="en-US" smtClean="0"/>
              <a:t>‹#›</a:t>
            </a:fld>
            <a:endParaRPr lang="en-US"/>
          </a:p>
        </p:txBody>
      </p:sp>
    </p:spTree>
    <p:extLst>
      <p:ext uri="{BB962C8B-B14F-4D97-AF65-F5344CB8AC3E}">
        <p14:creationId xmlns:p14="http://schemas.microsoft.com/office/powerpoint/2010/main" val="77027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8B6188-C42B-467E-8E61-9F68CD92D1E3}"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A439A-0FBE-4E09-8EC1-CCCB999B644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84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8B6188-C42B-467E-8E61-9F68CD92D1E3}"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A439A-0FBE-4E09-8EC1-CCCB999B644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3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B6188-C42B-467E-8E61-9F68CD92D1E3}"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6A439A-0FBE-4E09-8EC1-CCCB999B6444}" type="slidenum">
              <a:rPr lang="en-US" smtClean="0"/>
              <a:t>‹#›</a:t>
            </a:fld>
            <a:endParaRPr lang="en-US"/>
          </a:p>
        </p:txBody>
      </p:sp>
    </p:spTree>
    <p:extLst>
      <p:ext uri="{BB962C8B-B14F-4D97-AF65-F5344CB8AC3E}">
        <p14:creationId xmlns:p14="http://schemas.microsoft.com/office/powerpoint/2010/main" val="4603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B6188-C42B-467E-8E61-9F68CD92D1E3}"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439A-0FBE-4E09-8EC1-CCCB999B644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03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B6188-C42B-467E-8E61-9F68CD92D1E3}"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439A-0FBE-4E09-8EC1-CCCB999B6444}" type="slidenum">
              <a:rPr lang="en-US" smtClean="0"/>
              <a:t>‹#›</a:t>
            </a:fld>
            <a:endParaRPr lang="en-US"/>
          </a:p>
        </p:txBody>
      </p:sp>
    </p:spTree>
    <p:extLst>
      <p:ext uri="{BB962C8B-B14F-4D97-AF65-F5344CB8AC3E}">
        <p14:creationId xmlns:p14="http://schemas.microsoft.com/office/powerpoint/2010/main" val="169518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8B6188-C42B-467E-8E61-9F68CD92D1E3}" type="datetimeFigureOut">
              <a:rPr lang="en-US" smtClean="0"/>
              <a:t>2/15/2017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6A439A-0FBE-4E09-8EC1-CCCB999B6444}" type="slidenum">
              <a:rPr lang="en-US" smtClean="0"/>
              <a:t>‹#›</a:t>
            </a:fld>
            <a:endParaRPr lang="en-US"/>
          </a:p>
        </p:txBody>
      </p:sp>
    </p:spTree>
    <p:extLst>
      <p:ext uri="{BB962C8B-B14F-4D97-AF65-F5344CB8AC3E}">
        <p14:creationId xmlns:p14="http://schemas.microsoft.com/office/powerpoint/2010/main" val="3557304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openmv.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5">
                    <a:lumMod val="50000"/>
                  </a:schemeClr>
                </a:solidFill>
              </a:rPr>
              <a:t>Statistics Assignment 1</a:t>
            </a:r>
            <a:endParaRPr lang="en-US" dirty="0">
              <a:solidFill>
                <a:schemeClr val="accent5">
                  <a:lumMod val="50000"/>
                </a:schemeClr>
              </a:solidFill>
            </a:endParaRPr>
          </a:p>
        </p:txBody>
      </p:sp>
      <p:sp>
        <p:nvSpPr>
          <p:cNvPr id="3" name="Subtitle 2"/>
          <p:cNvSpPr>
            <a:spLocks noGrp="1"/>
          </p:cNvSpPr>
          <p:nvPr>
            <p:ph type="subTitle" idx="1"/>
          </p:nvPr>
        </p:nvSpPr>
        <p:spPr/>
        <p:txBody>
          <a:bodyPr>
            <a:normAutofit fontScale="92500" lnSpcReduction="10000"/>
          </a:bodyPr>
          <a:lstStyle/>
          <a:p>
            <a:r>
              <a:rPr lang="en-US" sz="2800" b="1" dirty="0" smtClean="0">
                <a:solidFill>
                  <a:schemeClr val="accent6">
                    <a:lumMod val="50000"/>
                  </a:schemeClr>
                </a:solidFill>
              </a:rPr>
              <a:t>Multivariate Analysis</a:t>
            </a:r>
          </a:p>
          <a:p>
            <a:r>
              <a:rPr lang="en-US" dirty="0"/>
              <a:t>	</a:t>
            </a:r>
            <a:r>
              <a:rPr lang="en-US" dirty="0" smtClean="0"/>
              <a:t>								</a:t>
            </a:r>
            <a:r>
              <a:rPr lang="en-US" dirty="0" smtClean="0">
                <a:solidFill>
                  <a:schemeClr val="accent5">
                    <a:lumMod val="50000"/>
                  </a:schemeClr>
                </a:solidFill>
              </a:rPr>
              <a:t>Subhrajyoty Roy</a:t>
            </a:r>
          </a:p>
          <a:p>
            <a:r>
              <a:rPr lang="en-US" dirty="0" smtClean="0">
                <a:solidFill>
                  <a:schemeClr val="accent5">
                    <a:lumMod val="50000"/>
                  </a:schemeClr>
                </a:solidFill>
              </a:rPr>
              <a:t>									Roll- BS-1613</a:t>
            </a:r>
            <a:endParaRPr lang="en-US" dirty="0">
              <a:solidFill>
                <a:schemeClr val="accent5">
                  <a:lumMod val="50000"/>
                </a:schemeClr>
              </a:solidFill>
            </a:endParaRPr>
          </a:p>
        </p:txBody>
      </p:sp>
    </p:spTree>
    <p:extLst>
      <p:ext uri="{BB962C8B-B14F-4D97-AF65-F5344CB8AC3E}">
        <p14:creationId xmlns:p14="http://schemas.microsoft.com/office/powerpoint/2010/main" val="2508257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Multivariate Analysis of the Dataset</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regression equation comes out to be: </a:t>
            </a:r>
          </a:p>
          <a:p>
            <a:pPr marL="0" indent="0">
              <a:buNone/>
            </a:pPr>
            <a:r>
              <a:rPr lang="en-US" b="1" dirty="0"/>
              <a:t>	</a:t>
            </a:r>
            <a:r>
              <a:rPr lang="en-US" sz="1800" b="1" dirty="0" smtClean="0"/>
              <a:t>Final </a:t>
            </a:r>
            <a:r>
              <a:rPr lang="en-US" sz="1800" b="1" dirty="0"/>
              <a:t>= -11.36494 + 2.10736* School GPA + 0.08453* Assignment + </a:t>
            </a:r>
            <a:r>
              <a:rPr lang="en-US" sz="1800" b="1" dirty="0" smtClean="0"/>
              <a:t>0.02727</a:t>
            </a:r>
            <a:r>
              <a:rPr lang="en-US" sz="1800" b="1" dirty="0"/>
              <a:t>* Tutorial + </a:t>
            </a:r>
            <a:r>
              <a:rPr lang="en-US" sz="1800" b="1" dirty="0" smtClean="0"/>
              <a:t>	0.61906</a:t>
            </a:r>
            <a:r>
              <a:rPr lang="en-US" sz="1800" b="1" dirty="0"/>
              <a:t>* Midterm + 0.14182* </a:t>
            </a:r>
            <a:r>
              <a:rPr lang="en-US" sz="1800" b="1" dirty="0" smtClean="0"/>
              <a:t>Homework</a:t>
            </a:r>
          </a:p>
          <a:p>
            <a:r>
              <a:rPr lang="en-US" b="1" dirty="0" smtClean="0"/>
              <a:t>Multiple R squared: </a:t>
            </a:r>
            <a:r>
              <a:rPr lang="en-US" dirty="0" smtClean="0"/>
              <a:t>0.5811</a:t>
            </a:r>
          </a:p>
          <a:p>
            <a:r>
              <a:rPr lang="en-US" b="1" dirty="0" smtClean="0"/>
              <a:t>Adjusted R squared:</a:t>
            </a:r>
            <a:r>
              <a:rPr lang="en-US" dirty="0" smtClean="0"/>
              <a:t> 0.5576</a:t>
            </a:r>
          </a:p>
          <a:p>
            <a:r>
              <a:rPr lang="en-US" b="1" dirty="0" smtClean="0"/>
              <a:t>F statistic: </a:t>
            </a:r>
            <a:r>
              <a:rPr lang="en-US" dirty="0" smtClean="0"/>
              <a:t>24.7 (Low comparative to the ideal scenario, implying the fit is not so good).</a:t>
            </a:r>
          </a:p>
          <a:p>
            <a:r>
              <a:rPr lang="en-US" b="1" dirty="0" smtClean="0"/>
              <a:t>Residual Standard Error: </a:t>
            </a:r>
            <a:r>
              <a:rPr lang="en-US" dirty="0" smtClean="0"/>
              <a:t>10.45 (on 89 </a:t>
            </a:r>
            <a:r>
              <a:rPr lang="en-US" dirty="0" err="1" smtClean="0"/>
              <a:t>d.f.</a:t>
            </a:r>
            <a:r>
              <a:rPr lang="en-US" dirty="0" smtClean="0"/>
              <a:t>)</a:t>
            </a:r>
            <a:endParaRPr lang="en-US" b="1" dirty="0" smtClean="0"/>
          </a:p>
          <a:p>
            <a:endParaRPr lang="en-US" b="1" dirty="0"/>
          </a:p>
        </p:txBody>
      </p:sp>
    </p:spTree>
    <p:extLst>
      <p:ext uri="{BB962C8B-B14F-4D97-AF65-F5344CB8AC3E}">
        <p14:creationId xmlns:p14="http://schemas.microsoft.com/office/powerpoint/2010/main" val="2665650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Summary of regression model</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20000"/>
          </a:bodyPr>
          <a:lstStyle/>
          <a:p>
            <a:pPr latinLnBrk="1"/>
            <a:r>
              <a:rPr lang="en-US" u="sng" dirty="0"/>
              <a:t>Coefficients:</a:t>
            </a:r>
            <a:endParaRPr lang="en-US" dirty="0"/>
          </a:p>
          <a:p>
            <a:pPr marL="0" indent="0" latinLnBrk="1">
              <a:buNone/>
            </a:pPr>
            <a:r>
              <a:rPr lang="en-US" dirty="0"/>
              <a:t>            </a:t>
            </a:r>
            <a:r>
              <a:rPr lang="en-US" dirty="0" smtClean="0"/>
              <a:t>		 </a:t>
            </a:r>
            <a:r>
              <a:rPr lang="en-US" u="sng" dirty="0"/>
              <a:t>Estimate</a:t>
            </a:r>
            <a:r>
              <a:rPr lang="en-US" dirty="0"/>
              <a:t> 	</a:t>
            </a:r>
            <a:r>
              <a:rPr lang="en-US" dirty="0" smtClean="0"/>
              <a:t>	</a:t>
            </a:r>
            <a:r>
              <a:rPr lang="en-US" u="sng" dirty="0" smtClean="0"/>
              <a:t>Std</a:t>
            </a:r>
            <a:r>
              <a:rPr lang="en-US" u="sng" dirty="0"/>
              <a:t>. Error</a:t>
            </a:r>
            <a:r>
              <a:rPr lang="en-US" dirty="0"/>
              <a:t> 	</a:t>
            </a:r>
            <a:r>
              <a:rPr lang="en-US" dirty="0" smtClean="0"/>
              <a:t>	</a:t>
            </a:r>
            <a:r>
              <a:rPr lang="en-US" u="sng" dirty="0" smtClean="0"/>
              <a:t>t </a:t>
            </a:r>
            <a:r>
              <a:rPr lang="en-US" u="sng" dirty="0"/>
              <a:t>value</a:t>
            </a:r>
            <a:r>
              <a:rPr lang="en-US" dirty="0"/>
              <a:t> 	</a:t>
            </a:r>
            <a:r>
              <a:rPr lang="en-US" dirty="0" smtClean="0"/>
              <a:t>	</a:t>
            </a:r>
            <a:r>
              <a:rPr lang="en-US" u="sng" dirty="0" err="1" smtClean="0"/>
              <a:t>Pr</a:t>
            </a:r>
            <a:r>
              <a:rPr lang="en-US" u="sng" dirty="0"/>
              <a:t>(&gt;|t|)</a:t>
            </a:r>
            <a:r>
              <a:rPr lang="en-US" dirty="0"/>
              <a:t>    </a:t>
            </a:r>
          </a:p>
          <a:p>
            <a:pPr marL="0" indent="0" latinLnBrk="1">
              <a:buNone/>
            </a:pPr>
            <a:r>
              <a:rPr lang="en-US" dirty="0"/>
              <a:t>(Intercept)  </a:t>
            </a:r>
            <a:r>
              <a:rPr lang="en-US" dirty="0" smtClean="0"/>
              <a:t>	 -</a:t>
            </a:r>
            <a:r>
              <a:rPr lang="en-US" dirty="0"/>
              <a:t>11.36494   </a:t>
            </a:r>
            <a:r>
              <a:rPr lang="en-US" dirty="0" smtClean="0"/>
              <a:t>		11.42154  </a:t>
            </a:r>
            <a:r>
              <a:rPr lang="en-US" dirty="0"/>
              <a:t>	</a:t>
            </a:r>
            <a:r>
              <a:rPr lang="en-US" dirty="0" smtClean="0"/>
              <a:t>	-</a:t>
            </a:r>
            <a:r>
              <a:rPr lang="en-US" dirty="0"/>
              <a:t>0.995   </a:t>
            </a:r>
            <a:r>
              <a:rPr lang="en-US" dirty="0" smtClean="0"/>
              <a:t>	</a:t>
            </a:r>
            <a:r>
              <a:rPr lang="en-US" dirty="0"/>
              <a:t>	0.3224    </a:t>
            </a:r>
          </a:p>
          <a:p>
            <a:pPr marL="0" indent="0" latinLnBrk="1">
              <a:buNone/>
            </a:pPr>
            <a:r>
              <a:rPr lang="en-US" dirty="0"/>
              <a:t>School GPA    2.10736    </a:t>
            </a:r>
            <a:r>
              <a:rPr lang="en-US" dirty="0" smtClean="0"/>
              <a:t>	1.31517   </a:t>
            </a:r>
            <a:r>
              <a:rPr lang="en-US" dirty="0"/>
              <a:t>	</a:t>
            </a:r>
            <a:r>
              <a:rPr lang="en-US" dirty="0" smtClean="0"/>
              <a:t>	1.602   </a:t>
            </a:r>
            <a:r>
              <a:rPr lang="en-US" dirty="0"/>
              <a:t>	</a:t>
            </a:r>
            <a:r>
              <a:rPr lang="en-US" dirty="0" smtClean="0"/>
              <a:t>	0.1126    </a:t>
            </a:r>
            <a:endParaRPr lang="en-US" dirty="0"/>
          </a:p>
          <a:p>
            <a:pPr marL="0" indent="0" latinLnBrk="1">
              <a:buNone/>
            </a:pPr>
            <a:r>
              <a:rPr lang="en-US" dirty="0"/>
              <a:t>Assignment    </a:t>
            </a:r>
            <a:r>
              <a:rPr lang="en-US" dirty="0" smtClean="0"/>
              <a:t> 0.08453    	0.13033   </a:t>
            </a:r>
            <a:r>
              <a:rPr lang="en-US" dirty="0"/>
              <a:t>	</a:t>
            </a:r>
            <a:r>
              <a:rPr lang="en-US" dirty="0" smtClean="0"/>
              <a:t>	0.649   </a:t>
            </a:r>
            <a:r>
              <a:rPr lang="en-US" dirty="0"/>
              <a:t>	</a:t>
            </a:r>
            <a:r>
              <a:rPr lang="en-US" dirty="0" smtClean="0"/>
              <a:t>	0.5183    </a:t>
            </a:r>
            <a:endParaRPr lang="en-US" dirty="0"/>
          </a:p>
          <a:p>
            <a:pPr marL="0" indent="0" latinLnBrk="1">
              <a:buNone/>
            </a:pPr>
            <a:r>
              <a:rPr lang="en-US" dirty="0"/>
              <a:t>Tutorial      </a:t>
            </a:r>
            <a:r>
              <a:rPr lang="en-US" dirty="0" smtClean="0"/>
              <a:t>	   0.02727    		0.10807   </a:t>
            </a:r>
            <a:r>
              <a:rPr lang="en-US" dirty="0"/>
              <a:t>	</a:t>
            </a:r>
            <a:r>
              <a:rPr lang="en-US" dirty="0" smtClean="0"/>
              <a:t>	0.252   </a:t>
            </a:r>
            <a:r>
              <a:rPr lang="en-US" dirty="0"/>
              <a:t>	</a:t>
            </a:r>
            <a:r>
              <a:rPr lang="en-US" dirty="0" smtClean="0"/>
              <a:t>	0.8014    </a:t>
            </a:r>
            <a:endParaRPr lang="en-US" dirty="0"/>
          </a:p>
          <a:p>
            <a:pPr marL="0" indent="0" latinLnBrk="1">
              <a:buNone/>
            </a:pPr>
            <a:r>
              <a:rPr lang="en-US" dirty="0"/>
              <a:t>Midterm        </a:t>
            </a:r>
            <a:r>
              <a:rPr lang="en-US" dirty="0" smtClean="0"/>
              <a:t> 0.61906    		0.07348   </a:t>
            </a:r>
            <a:r>
              <a:rPr lang="en-US" dirty="0"/>
              <a:t>	</a:t>
            </a:r>
            <a:r>
              <a:rPr lang="en-US" dirty="0" smtClean="0"/>
              <a:t>	8.425  </a:t>
            </a:r>
            <a:r>
              <a:rPr lang="en-US" dirty="0"/>
              <a:t>		5.8e</a:t>
            </a:r>
            <a:r>
              <a:rPr lang="en-US" baseline="30000" dirty="0"/>
              <a:t>-13</a:t>
            </a:r>
            <a:endParaRPr lang="en-US" dirty="0"/>
          </a:p>
          <a:p>
            <a:pPr marL="0" indent="0" latinLnBrk="1">
              <a:buNone/>
            </a:pPr>
            <a:r>
              <a:rPr lang="en-US" dirty="0"/>
              <a:t>Homework     </a:t>
            </a:r>
            <a:r>
              <a:rPr lang="en-US" dirty="0" smtClean="0"/>
              <a:t>0.14182    		0.06860   </a:t>
            </a:r>
            <a:r>
              <a:rPr lang="en-US" dirty="0"/>
              <a:t>	</a:t>
            </a:r>
            <a:r>
              <a:rPr lang="en-US" dirty="0" smtClean="0"/>
              <a:t>	2.067   </a:t>
            </a:r>
            <a:r>
              <a:rPr lang="en-US" dirty="0"/>
              <a:t>	</a:t>
            </a:r>
            <a:r>
              <a:rPr lang="en-US" dirty="0" smtClean="0"/>
              <a:t>	0.0416 </a:t>
            </a:r>
            <a:endParaRPr lang="en-US" dirty="0"/>
          </a:p>
          <a:p>
            <a:endParaRPr lang="en-US" dirty="0"/>
          </a:p>
        </p:txBody>
      </p:sp>
    </p:spTree>
    <p:extLst>
      <p:ext uri="{BB962C8B-B14F-4D97-AF65-F5344CB8AC3E}">
        <p14:creationId xmlns:p14="http://schemas.microsoft.com/office/powerpoint/2010/main" val="3482873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Partial Correlation and effects</a:t>
            </a:r>
            <a:endParaRPr lang="en-US" dirty="0">
              <a:solidFill>
                <a:schemeClr val="accent6">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091151"/>
              </p:ext>
            </p:extLst>
          </p:nvPr>
        </p:nvGraphicFramePr>
        <p:xfrm>
          <a:off x="2288275" y="2688609"/>
          <a:ext cx="7615451" cy="1187355"/>
        </p:xfrm>
        <a:graphic>
          <a:graphicData uri="http://schemas.openxmlformats.org/drawingml/2006/table">
            <a:tbl>
              <a:tblPr firstRow="1" firstCol="1" bandRow="1">
                <a:tableStyleId>{5C22544A-7EE6-4342-B048-85BDC9FD1C3A}</a:tableStyleId>
              </a:tblPr>
              <a:tblGrid>
                <a:gridCol w="1309874"/>
                <a:gridCol w="1168014"/>
                <a:gridCol w="1392273"/>
                <a:gridCol w="1204541"/>
                <a:gridCol w="1235971"/>
                <a:gridCol w="1304778"/>
              </a:tblGrid>
              <a:tr h="602083">
                <a:tc>
                  <a:txBody>
                    <a:bodyPr/>
                    <a:lstStyle/>
                    <a:p>
                      <a:pPr marL="0" marR="0" algn="ctr">
                        <a:lnSpc>
                          <a:spcPct val="107000"/>
                        </a:lnSpc>
                        <a:spcBef>
                          <a:spcPts val="0"/>
                        </a:spcBef>
                        <a:spcAft>
                          <a:spcPts val="0"/>
                        </a:spcAft>
                      </a:pPr>
                      <a:r>
                        <a:rPr lang="en-US" sz="1600" dirty="0">
                          <a:effectLst/>
                        </a:rPr>
                        <a:t>Partial Correlation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School GPA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Assignments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Tutorial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Midterm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Homework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5272">
                <a:tc>
                  <a:txBody>
                    <a:bodyPr/>
                    <a:lstStyle/>
                    <a:p>
                      <a:pPr marL="0" marR="0" algn="ctr">
                        <a:lnSpc>
                          <a:spcPct val="107000"/>
                        </a:lnSpc>
                        <a:spcBef>
                          <a:spcPts val="0"/>
                        </a:spcBef>
                        <a:spcAft>
                          <a:spcPts val="0"/>
                        </a:spcAft>
                      </a:pPr>
                      <a:r>
                        <a:rPr lang="en-US" sz="1600">
                          <a:effectLst/>
                        </a:rPr>
                        <a:t>Final Scores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0.16745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0.06859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0.02673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0.66610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0.21405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5" name="TextBox 4"/>
          <p:cNvSpPr txBox="1"/>
          <p:nvPr/>
        </p:nvSpPr>
        <p:spPr>
          <a:xfrm>
            <a:off x="1295402" y="4067030"/>
            <a:ext cx="9759285" cy="2308324"/>
          </a:xfrm>
          <a:prstGeom prst="rect">
            <a:avLst/>
          </a:prstGeom>
          <a:noFill/>
        </p:spPr>
        <p:txBody>
          <a:bodyPr wrap="square" rtlCol="0">
            <a:spAutoFit/>
          </a:bodyPr>
          <a:lstStyle/>
          <a:p>
            <a:r>
              <a:rPr lang="en-US" dirty="0" smtClean="0"/>
              <a:t>	</a:t>
            </a:r>
            <a:r>
              <a:rPr lang="en-US" b="1" dirty="0" smtClean="0"/>
              <a:t>From the Bivariate Analysis, it was found that these factors moderately determines the final scores as the simple product-moment correlation coefficient is found to be moderately high.</a:t>
            </a:r>
          </a:p>
          <a:p>
            <a:r>
              <a:rPr lang="en-US" b="1" dirty="0" smtClean="0"/>
              <a:t>	But, Here’s the catch! They are so much inter-dependent among themselves that partial correlation comes out lesser than the simple correlation for most of the variables.</a:t>
            </a:r>
          </a:p>
          <a:p>
            <a:r>
              <a:rPr lang="en-US" b="1" dirty="0"/>
              <a:t>	</a:t>
            </a:r>
            <a:r>
              <a:rPr lang="en-US" b="1" dirty="0" smtClean="0"/>
              <a:t>On the contrast, the School GPA, which was considered most insignificant previously, is found to have greater partial correlation than its simple product-moment correlation with Final scores.</a:t>
            </a:r>
          </a:p>
          <a:p>
            <a:r>
              <a:rPr lang="en-US" dirty="0"/>
              <a:t>	</a:t>
            </a:r>
          </a:p>
        </p:txBody>
      </p:sp>
    </p:spTree>
    <p:extLst>
      <p:ext uri="{BB962C8B-B14F-4D97-AF65-F5344CB8AC3E}">
        <p14:creationId xmlns:p14="http://schemas.microsoft.com/office/powerpoint/2010/main" val="3795121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96036"/>
            <a:ext cx="9601196" cy="982639"/>
          </a:xfrm>
        </p:spPr>
        <p:txBody>
          <a:bodyPr>
            <a:normAutofit/>
          </a:bodyPr>
          <a:lstStyle/>
          <a:p>
            <a:r>
              <a:rPr lang="en-US" dirty="0" smtClean="0">
                <a:solidFill>
                  <a:schemeClr val="accent6">
                    <a:lumMod val="50000"/>
                  </a:schemeClr>
                </a:solidFill>
              </a:rPr>
              <a:t>ANOVA for the dataset</a:t>
            </a:r>
            <a:endParaRPr lang="en-US" dirty="0">
              <a:solidFill>
                <a:schemeClr val="accent6">
                  <a:lumMod val="50000"/>
                </a:schemeClr>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2618942694"/>
              </p:ext>
            </p:extLst>
          </p:nvPr>
        </p:nvGraphicFramePr>
        <p:xfrm>
          <a:off x="1295398" y="1678675"/>
          <a:ext cx="9601200" cy="2606721"/>
        </p:xfrm>
        <a:graphic>
          <a:graphicData uri="http://schemas.openxmlformats.org/drawingml/2006/table">
            <a:tbl>
              <a:tblPr firstRow="1" firstCol="1" bandRow="1">
                <a:tableStyleId>{5C22544A-7EE6-4342-B048-85BDC9FD1C3A}</a:tableStyleId>
              </a:tblPr>
              <a:tblGrid>
                <a:gridCol w="1600200"/>
                <a:gridCol w="1600200"/>
                <a:gridCol w="1600200"/>
                <a:gridCol w="1600200"/>
                <a:gridCol w="1600200"/>
                <a:gridCol w="1600200"/>
              </a:tblGrid>
              <a:tr h="588615">
                <a:tc>
                  <a:txBody>
                    <a:bodyPr/>
                    <a:lstStyle/>
                    <a:p>
                      <a:pPr marL="0" indent="0" algn="ctr">
                        <a:buFont typeface="Arial" panose="020B0604020202020204" pitchFamily="34" charset="0"/>
                        <a:buNone/>
                      </a:pPr>
                      <a:r>
                        <a:rPr lang="en-US" sz="1600" dirty="0" smtClean="0"/>
                        <a:t>Variables</a:t>
                      </a:r>
                      <a:endParaRPr lang="en-US" sz="1600" dirty="0"/>
                    </a:p>
                  </a:txBody>
                  <a:tcPr anchor="ctr"/>
                </a:tc>
                <a:tc>
                  <a:txBody>
                    <a:bodyPr/>
                    <a:lstStyle/>
                    <a:p>
                      <a:pPr marL="0" indent="0" algn="ctr">
                        <a:buFont typeface="Arial" panose="020B0604020202020204" pitchFamily="34" charset="0"/>
                        <a:buNone/>
                      </a:pPr>
                      <a:r>
                        <a:rPr lang="en-US" sz="1600" dirty="0" smtClean="0"/>
                        <a:t>Degrees</a:t>
                      </a:r>
                      <a:r>
                        <a:rPr lang="en-US" sz="1600" baseline="0" dirty="0" smtClean="0"/>
                        <a:t> of Freedom</a:t>
                      </a:r>
                      <a:endParaRPr lang="en-US" sz="1600" dirty="0"/>
                    </a:p>
                  </a:txBody>
                  <a:tcPr anchor="ctr"/>
                </a:tc>
                <a:tc>
                  <a:txBody>
                    <a:bodyPr/>
                    <a:lstStyle/>
                    <a:p>
                      <a:pPr marL="0" indent="0" algn="ctr">
                        <a:buFont typeface="Arial" panose="020B0604020202020204" pitchFamily="34" charset="0"/>
                        <a:buNone/>
                      </a:pPr>
                      <a:r>
                        <a:rPr lang="en-US" sz="1600" dirty="0" smtClean="0"/>
                        <a:t>Sum squared</a:t>
                      </a:r>
                      <a:endParaRPr lang="en-US" sz="1600" dirty="0"/>
                    </a:p>
                  </a:txBody>
                  <a:tcPr anchor="ctr"/>
                </a:tc>
                <a:tc>
                  <a:txBody>
                    <a:bodyPr/>
                    <a:lstStyle/>
                    <a:p>
                      <a:pPr marL="0" indent="0" algn="ctr">
                        <a:buFont typeface="Arial" panose="020B0604020202020204" pitchFamily="34" charset="0"/>
                        <a:buNone/>
                      </a:pPr>
                      <a:r>
                        <a:rPr lang="en-US" sz="1600" dirty="0" smtClean="0"/>
                        <a:t>Mean squared</a:t>
                      </a:r>
                      <a:endParaRPr lang="en-US" sz="1600" dirty="0"/>
                    </a:p>
                  </a:txBody>
                  <a:tcPr anchor="ctr"/>
                </a:tc>
                <a:tc>
                  <a:txBody>
                    <a:bodyPr/>
                    <a:lstStyle/>
                    <a:p>
                      <a:pPr marL="0" indent="0" algn="ctr">
                        <a:buFont typeface="Arial" panose="020B0604020202020204" pitchFamily="34" charset="0"/>
                        <a:buNone/>
                      </a:pPr>
                      <a:r>
                        <a:rPr lang="en-US" sz="1600" dirty="0" smtClean="0"/>
                        <a:t>F value</a:t>
                      </a:r>
                      <a:endParaRPr lang="en-US" sz="1600" dirty="0"/>
                    </a:p>
                  </a:txBody>
                  <a:tcPr anchor="ctr"/>
                </a:tc>
                <a:tc>
                  <a:txBody>
                    <a:bodyPr/>
                    <a:lstStyle/>
                    <a:p>
                      <a:pPr marL="0" indent="0" algn="ctr">
                        <a:buFont typeface="Arial" panose="020B0604020202020204" pitchFamily="34" charset="0"/>
                        <a:buNone/>
                      </a:pPr>
                      <a:r>
                        <a:rPr lang="en-US" sz="1600" dirty="0" smtClean="0"/>
                        <a:t>Probability     (</a:t>
                      </a:r>
                      <a:r>
                        <a:rPr lang="en-US" sz="1600" baseline="0" dirty="0" smtClean="0"/>
                        <a:t>&gt;F)</a:t>
                      </a:r>
                      <a:endParaRPr lang="en-US" sz="1600" dirty="0"/>
                    </a:p>
                  </a:txBody>
                  <a:tcPr anchor="ctr"/>
                </a:tc>
              </a:tr>
              <a:tr h="336351">
                <a:tc>
                  <a:txBody>
                    <a:bodyPr/>
                    <a:lstStyle/>
                    <a:p>
                      <a:pPr marL="0" indent="0" algn="ctr">
                        <a:buFont typeface="Arial" panose="020B0604020202020204" pitchFamily="34" charset="0"/>
                        <a:buNone/>
                      </a:pPr>
                      <a:r>
                        <a:rPr lang="en-US" sz="1600" dirty="0" smtClean="0"/>
                        <a:t>School GPA</a:t>
                      </a:r>
                      <a:endParaRPr lang="en-US" sz="1600" dirty="0"/>
                    </a:p>
                  </a:txBody>
                  <a:tcPr anchor="ctr"/>
                </a:tc>
                <a:tc>
                  <a:txBody>
                    <a:bodyPr/>
                    <a:lstStyle/>
                    <a:p>
                      <a:pPr marL="0" indent="0" algn="ctr">
                        <a:buFont typeface="Arial" panose="020B0604020202020204" pitchFamily="34" charset="0"/>
                        <a:buNone/>
                      </a:pPr>
                      <a:r>
                        <a:rPr lang="en-US" sz="1600" dirty="0" smtClean="0"/>
                        <a:t>1</a:t>
                      </a:r>
                      <a:endParaRPr lang="en-US" sz="1600" dirty="0"/>
                    </a:p>
                  </a:txBody>
                  <a:tcPr anchor="ctr"/>
                </a:tc>
                <a:tc>
                  <a:txBody>
                    <a:bodyPr/>
                    <a:lstStyle/>
                    <a:p>
                      <a:pPr marL="0" indent="0" algn="ctr">
                        <a:buFont typeface="Arial" panose="020B0604020202020204" pitchFamily="34" charset="0"/>
                        <a:buNone/>
                      </a:pPr>
                      <a:r>
                        <a:rPr lang="en-US" sz="1600" dirty="0" smtClean="0"/>
                        <a:t>180.5</a:t>
                      </a:r>
                      <a:endParaRPr lang="en-US" sz="1600" dirty="0"/>
                    </a:p>
                  </a:txBody>
                  <a:tcPr anchor="ctr"/>
                </a:tc>
                <a:tc>
                  <a:txBody>
                    <a:bodyPr/>
                    <a:lstStyle/>
                    <a:p>
                      <a:pPr marL="0" indent="0" algn="ctr">
                        <a:buFont typeface="Arial" panose="020B0604020202020204" pitchFamily="34" charset="0"/>
                        <a:buNone/>
                      </a:pPr>
                      <a:r>
                        <a:rPr lang="en-US" sz="1600" dirty="0" smtClean="0"/>
                        <a:t>180.5</a:t>
                      </a:r>
                      <a:endParaRPr lang="en-US" sz="1600" dirty="0"/>
                    </a:p>
                  </a:txBody>
                  <a:tcPr anchor="ctr"/>
                </a:tc>
                <a:tc>
                  <a:txBody>
                    <a:bodyPr/>
                    <a:lstStyle/>
                    <a:p>
                      <a:pPr marL="0" indent="0" algn="ctr">
                        <a:buFont typeface="Arial" panose="020B0604020202020204" pitchFamily="34" charset="0"/>
                        <a:buNone/>
                      </a:pPr>
                      <a:r>
                        <a:rPr lang="en-US" sz="1600" dirty="0" smtClean="0"/>
                        <a:t>1.6521</a:t>
                      </a:r>
                      <a:endParaRPr lang="en-US" sz="1600" dirty="0"/>
                    </a:p>
                  </a:txBody>
                  <a:tcPr anchor="ctr"/>
                </a:tc>
                <a:tc>
                  <a:txBody>
                    <a:bodyPr/>
                    <a:lstStyle/>
                    <a:p>
                      <a:pPr marL="0" indent="0" algn="ctr">
                        <a:buFont typeface="Arial" panose="020B0604020202020204" pitchFamily="34" charset="0"/>
                        <a:buNone/>
                      </a:pPr>
                      <a:r>
                        <a:rPr lang="en-US" sz="1600" dirty="0" smtClean="0"/>
                        <a:t>0.20201</a:t>
                      </a:r>
                      <a:endParaRPr lang="en-US" sz="1600" dirty="0"/>
                    </a:p>
                  </a:txBody>
                  <a:tcPr anchor="ctr"/>
                </a:tc>
              </a:tr>
              <a:tr h="336351">
                <a:tc>
                  <a:txBody>
                    <a:bodyPr/>
                    <a:lstStyle/>
                    <a:p>
                      <a:pPr marL="0" indent="0" algn="ctr">
                        <a:buFont typeface="Arial" panose="020B0604020202020204" pitchFamily="34" charset="0"/>
                        <a:buNone/>
                      </a:pPr>
                      <a:r>
                        <a:rPr lang="en-US" sz="1600" dirty="0" smtClean="0"/>
                        <a:t>Assignments</a:t>
                      </a:r>
                      <a:endParaRPr lang="en-US" sz="1600" dirty="0"/>
                    </a:p>
                  </a:txBody>
                  <a:tcPr anchor="ctr"/>
                </a:tc>
                <a:tc>
                  <a:txBody>
                    <a:bodyPr/>
                    <a:lstStyle/>
                    <a:p>
                      <a:pPr marL="0" indent="0" algn="ctr">
                        <a:buFont typeface="Arial" panose="020B0604020202020204" pitchFamily="34" charset="0"/>
                        <a:buNone/>
                      </a:pPr>
                      <a:r>
                        <a:rPr lang="en-US" sz="1600" dirty="0" smtClean="0"/>
                        <a:t>1</a:t>
                      </a:r>
                      <a:endParaRPr lang="en-US" sz="1600" dirty="0"/>
                    </a:p>
                  </a:txBody>
                  <a:tcPr anchor="ctr"/>
                </a:tc>
                <a:tc>
                  <a:txBody>
                    <a:bodyPr/>
                    <a:lstStyle/>
                    <a:p>
                      <a:pPr marL="0" indent="0" algn="ctr">
                        <a:buFont typeface="Arial" panose="020B0604020202020204" pitchFamily="34" charset="0"/>
                        <a:buNone/>
                      </a:pPr>
                      <a:r>
                        <a:rPr lang="en-US" sz="1600" dirty="0" smtClean="0"/>
                        <a:t>1850.8</a:t>
                      </a:r>
                      <a:endParaRPr lang="en-US" sz="1600" dirty="0"/>
                    </a:p>
                  </a:txBody>
                  <a:tcPr anchor="ctr"/>
                </a:tc>
                <a:tc>
                  <a:txBody>
                    <a:bodyPr/>
                    <a:lstStyle/>
                    <a:p>
                      <a:pPr marL="0" indent="0" algn="ctr">
                        <a:buFont typeface="Arial" panose="020B0604020202020204" pitchFamily="34" charset="0"/>
                        <a:buNone/>
                      </a:pPr>
                      <a:r>
                        <a:rPr lang="en-US" sz="1600" dirty="0" smtClean="0"/>
                        <a:t>1850.8</a:t>
                      </a:r>
                      <a:endParaRPr lang="en-US" sz="1600" dirty="0"/>
                    </a:p>
                  </a:txBody>
                  <a:tcPr anchor="ctr"/>
                </a:tc>
                <a:tc>
                  <a:txBody>
                    <a:bodyPr/>
                    <a:lstStyle/>
                    <a:p>
                      <a:pPr marL="0" indent="0" algn="ctr">
                        <a:buFont typeface="Arial" panose="020B0604020202020204" pitchFamily="34" charset="0"/>
                        <a:buNone/>
                      </a:pPr>
                      <a:r>
                        <a:rPr lang="en-US" sz="1600" dirty="0" smtClean="0"/>
                        <a:t>16.9415</a:t>
                      </a:r>
                      <a:endParaRPr lang="en-US" sz="16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8.595e</a:t>
                      </a:r>
                      <a:r>
                        <a:rPr lang="en-US" sz="1600" baseline="30000" dirty="0" smtClean="0"/>
                        <a:t>-5</a:t>
                      </a:r>
                      <a:endParaRPr lang="en-US" sz="1600" dirty="0"/>
                    </a:p>
                  </a:txBody>
                  <a:tcPr anchor="ctr"/>
                </a:tc>
              </a:tr>
              <a:tr h="336351">
                <a:tc>
                  <a:txBody>
                    <a:bodyPr/>
                    <a:lstStyle/>
                    <a:p>
                      <a:pPr marL="0" indent="0" algn="ctr">
                        <a:buFont typeface="Arial" panose="020B0604020202020204" pitchFamily="34" charset="0"/>
                        <a:buNone/>
                      </a:pPr>
                      <a:r>
                        <a:rPr lang="en-US" sz="1600" dirty="0" smtClean="0"/>
                        <a:t>Tutorial</a:t>
                      </a:r>
                      <a:endParaRPr lang="en-US" sz="1600" dirty="0"/>
                    </a:p>
                  </a:txBody>
                  <a:tcPr anchor="ctr"/>
                </a:tc>
                <a:tc>
                  <a:txBody>
                    <a:bodyPr/>
                    <a:lstStyle/>
                    <a:p>
                      <a:pPr marL="0" indent="0" algn="ctr">
                        <a:buFont typeface="Arial" panose="020B0604020202020204" pitchFamily="34" charset="0"/>
                        <a:buNone/>
                      </a:pPr>
                      <a:r>
                        <a:rPr lang="en-US" sz="1600" dirty="0" smtClean="0"/>
                        <a:t>1</a:t>
                      </a:r>
                      <a:endParaRPr lang="en-US" sz="1600" dirty="0"/>
                    </a:p>
                  </a:txBody>
                  <a:tcPr anchor="ctr"/>
                </a:tc>
                <a:tc>
                  <a:txBody>
                    <a:bodyPr/>
                    <a:lstStyle/>
                    <a:p>
                      <a:pPr marL="0" indent="0" algn="ctr">
                        <a:buFont typeface="Arial" panose="020B0604020202020204" pitchFamily="34" charset="0"/>
                        <a:buNone/>
                      </a:pPr>
                      <a:r>
                        <a:rPr lang="en-US" sz="1600" dirty="0" smtClean="0"/>
                        <a:t>226.7</a:t>
                      </a:r>
                      <a:endParaRPr lang="en-US" sz="1600" dirty="0"/>
                    </a:p>
                  </a:txBody>
                  <a:tcPr anchor="ctr"/>
                </a:tc>
                <a:tc>
                  <a:txBody>
                    <a:bodyPr/>
                    <a:lstStyle/>
                    <a:p>
                      <a:pPr marL="0" indent="0" algn="ctr">
                        <a:buFont typeface="Arial" panose="020B0604020202020204" pitchFamily="34" charset="0"/>
                        <a:buNone/>
                      </a:pPr>
                      <a:r>
                        <a:rPr lang="en-US" sz="1600" dirty="0" smtClean="0"/>
                        <a:t>226.7</a:t>
                      </a:r>
                      <a:endParaRPr lang="en-US" sz="1600" dirty="0"/>
                    </a:p>
                  </a:txBody>
                  <a:tcPr anchor="ctr"/>
                </a:tc>
                <a:tc>
                  <a:txBody>
                    <a:bodyPr/>
                    <a:lstStyle/>
                    <a:p>
                      <a:pPr marL="0" indent="0" algn="ctr">
                        <a:buFont typeface="Arial" panose="020B0604020202020204" pitchFamily="34" charset="0"/>
                        <a:buNone/>
                      </a:pPr>
                      <a:r>
                        <a:rPr lang="en-US" sz="1600" dirty="0" smtClean="0"/>
                        <a:t>2.0752</a:t>
                      </a:r>
                      <a:endParaRPr lang="en-US" sz="16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t>0.15322</a:t>
                      </a:r>
                      <a:endParaRPr lang="en-US" sz="1600" dirty="0"/>
                    </a:p>
                  </a:txBody>
                  <a:tcPr anchor="ctr"/>
                </a:tc>
              </a:tr>
              <a:tr h="336351">
                <a:tc>
                  <a:txBody>
                    <a:bodyPr/>
                    <a:lstStyle/>
                    <a:p>
                      <a:pPr marL="0" indent="0" algn="ctr">
                        <a:buFont typeface="Arial" panose="020B0604020202020204" pitchFamily="34" charset="0"/>
                        <a:buNone/>
                      </a:pPr>
                      <a:r>
                        <a:rPr lang="en-US" sz="1600" dirty="0" smtClean="0"/>
                        <a:t>Midterm</a:t>
                      </a:r>
                      <a:endParaRPr lang="en-US" sz="1600" dirty="0"/>
                    </a:p>
                  </a:txBody>
                  <a:tcPr anchor="ctr"/>
                </a:tc>
                <a:tc>
                  <a:txBody>
                    <a:bodyPr/>
                    <a:lstStyle/>
                    <a:p>
                      <a:pPr marL="0" indent="0" algn="ctr">
                        <a:buFont typeface="Arial" panose="020B0604020202020204" pitchFamily="34" charset="0"/>
                        <a:buNone/>
                      </a:pPr>
                      <a:r>
                        <a:rPr lang="en-US" sz="1600" dirty="0" smtClean="0"/>
                        <a:t>1</a:t>
                      </a:r>
                      <a:endParaRPr lang="en-US" sz="1600" dirty="0"/>
                    </a:p>
                  </a:txBody>
                  <a:tcPr anchor="ctr"/>
                </a:tc>
                <a:tc>
                  <a:txBody>
                    <a:bodyPr/>
                    <a:lstStyle/>
                    <a:p>
                      <a:pPr marL="0" indent="0" algn="ctr">
                        <a:buFont typeface="Arial" panose="020B0604020202020204" pitchFamily="34" charset="0"/>
                        <a:buNone/>
                      </a:pPr>
                      <a:r>
                        <a:rPr lang="en-US" sz="1600" dirty="0" smtClean="0"/>
                        <a:t>10765.7</a:t>
                      </a:r>
                      <a:endParaRPr lang="en-US" sz="1600" dirty="0"/>
                    </a:p>
                  </a:txBody>
                  <a:tcPr anchor="ctr"/>
                </a:tc>
                <a:tc>
                  <a:txBody>
                    <a:bodyPr/>
                    <a:lstStyle/>
                    <a:p>
                      <a:pPr marL="0" indent="0" algn="ctr">
                        <a:buFont typeface="Arial" panose="020B0604020202020204" pitchFamily="34" charset="0"/>
                        <a:buNone/>
                      </a:pPr>
                      <a:r>
                        <a:rPr lang="en-US" sz="1600" dirty="0" smtClean="0"/>
                        <a:t>10765.7</a:t>
                      </a:r>
                      <a:endParaRPr lang="en-US" sz="1600" dirty="0"/>
                    </a:p>
                  </a:txBody>
                  <a:tcPr anchor="ctr"/>
                </a:tc>
                <a:tc>
                  <a:txBody>
                    <a:bodyPr/>
                    <a:lstStyle/>
                    <a:p>
                      <a:pPr marL="0" indent="0" algn="ctr">
                        <a:buFont typeface="Arial" panose="020B0604020202020204" pitchFamily="34" charset="0"/>
                        <a:buNone/>
                      </a:pPr>
                      <a:r>
                        <a:rPr lang="en-US" sz="1600" dirty="0" smtClean="0"/>
                        <a:t>98.5434</a:t>
                      </a:r>
                      <a:endParaRPr lang="en-US" sz="1600" dirty="0"/>
                    </a:p>
                  </a:txBody>
                  <a:tcPr anchor="ctr"/>
                </a:tc>
                <a:tc>
                  <a:txBody>
                    <a:bodyPr/>
                    <a:lstStyle/>
                    <a:p>
                      <a:pPr marL="0" indent="0" algn="ctr">
                        <a:buFont typeface="Arial" panose="020B0604020202020204" pitchFamily="34" charset="0"/>
                        <a:buNone/>
                      </a:pPr>
                      <a:r>
                        <a:rPr lang="en-US" sz="1600" dirty="0" smtClean="0"/>
                        <a:t>4.533e</a:t>
                      </a:r>
                      <a:r>
                        <a:rPr lang="en-US" sz="1600" baseline="30000" dirty="0" smtClean="0"/>
                        <a:t>-13</a:t>
                      </a:r>
                      <a:endParaRPr lang="en-US" sz="1600" dirty="0"/>
                    </a:p>
                  </a:txBody>
                  <a:tcPr anchor="ctr"/>
                </a:tc>
              </a:tr>
              <a:tr h="336351">
                <a:tc>
                  <a:txBody>
                    <a:bodyPr/>
                    <a:lstStyle/>
                    <a:p>
                      <a:pPr marL="0" indent="0" algn="ctr">
                        <a:buFont typeface="Arial" panose="020B0604020202020204" pitchFamily="34" charset="0"/>
                        <a:buNone/>
                      </a:pPr>
                      <a:r>
                        <a:rPr lang="en-US" sz="1600" dirty="0" smtClean="0"/>
                        <a:t>Homework</a:t>
                      </a:r>
                      <a:endParaRPr lang="en-US" sz="1600" dirty="0"/>
                    </a:p>
                  </a:txBody>
                  <a:tcPr anchor="ctr"/>
                </a:tc>
                <a:tc>
                  <a:txBody>
                    <a:bodyPr/>
                    <a:lstStyle/>
                    <a:p>
                      <a:pPr marL="0" indent="0" algn="ctr">
                        <a:buFont typeface="Arial" panose="020B0604020202020204" pitchFamily="34" charset="0"/>
                        <a:buNone/>
                      </a:pPr>
                      <a:r>
                        <a:rPr lang="en-US" sz="1600" dirty="0" smtClean="0"/>
                        <a:t>1</a:t>
                      </a:r>
                      <a:endParaRPr lang="en-US" sz="1600" dirty="0"/>
                    </a:p>
                  </a:txBody>
                  <a:tcPr anchor="ctr"/>
                </a:tc>
                <a:tc>
                  <a:txBody>
                    <a:bodyPr/>
                    <a:lstStyle/>
                    <a:p>
                      <a:pPr marL="0" indent="0" algn="ctr">
                        <a:buFont typeface="Arial" panose="020B0604020202020204" pitchFamily="34" charset="0"/>
                        <a:buNone/>
                      </a:pPr>
                      <a:r>
                        <a:rPr lang="en-US" sz="1600" dirty="0" smtClean="0"/>
                        <a:t>466.7</a:t>
                      </a:r>
                      <a:endParaRPr lang="en-US" sz="1600" dirty="0"/>
                    </a:p>
                  </a:txBody>
                  <a:tcPr anchor="ctr"/>
                </a:tc>
                <a:tc>
                  <a:txBody>
                    <a:bodyPr/>
                    <a:lstStyle/>
                    <a:p>
                      <a:pPr marL="0" indent="0" algn="ctr">
                        <a:buFont typeface="Arial" panose="020B0604020202020204" pitchFamily="34" charset="0"/>
                        <a:buNone/>
                      </a:pPr>
                      <a:r>
                        <a:rPr lang="en-US" sz="1600" dirty="0" smtClean="0"/>
                        <a:t>466.7</a:t>
                      </a:r>
                      <a:endParaRPr lang="en-US" sz="1600" dirty="0"/>
                    </a:p>
                  </a:txBody>
                  <a:tcPr anchor="ctr"/>
                </a:tc>
                <a:tc>
                  <a:txBody>
                    <a:bodyPr/>
                    <a:lstStyle/>
                    <a:p>
                      <a:pPr marL="0" indent="0" algn="ctr">
                        <a:buFont typeface="Arial" panose="020B0604020202020204" pitchFamily="34" charset="0"/>
                        <a:buNone/>
                      </a:pPr>
                      <a:r>
                        <a:rPr lang="en-US" sz="1600" dirty="0" smtClean="0"/>
                        <a:t>4.2739</a:t>
                      </a:r>
                      <a:endParaRPr lang="en-US" sz="1600" dirty="0"/>
                    </a:p>
                  </a:txBody>
                  <a:tcPr anchor="ctr"/>
                </a:tc>
                <a:tc>
                  <a:txBody>
                    <a:bodyPr/>
                    <a:lstStyle/>
                    <a:p>
                      <a:pPr marL="0" indent="0" algn="ctr">
                        <a:buFont typeface="Arial" panose="020B0604020202020204" pitchFamily="34" charset="0"/>
                        <a:buNone/>
                      </a:pPr>
                      <a:r>
                        <a:rPr lang="en-US" sz="1600" dirty="0" smtClean="0"/>
                        <a:t>0.04161</a:t>
                      </a:r>
                      <a:endParaRPr lang="en-US" sz="1600" dirty="0"/>
                    </a:p>
                  </a:txBody>
                  <a:tcPr anchor="ctr"/>
                </a:tc>
              </a:tr>
              <a:tr h="336351">
                <a:tc>
                  <a:txBody>
                    <a:bodyPr/>
                    <a:lstStyle/>
                    <a:p>
                      <a:pPr marL="0" indent="0" algn="ctr">
                        <a:buFont typeface="Arial" panose="020B0604020202020204" pitchFamily="34" charset="0"/>
                        <a:buNone/>
                      </a:pPr>
                      <a:r>
                        <a:rPr lang="en-US" sz="1600" dirty="0" smtClean="0"/>
                        <a:t>Residuals</a:t>
                      </a:r>
                      <a:r>
                        <a:rPr lang="en-US" sz="1600" baseline="0" dirty="0" smtClean="0"/>
                        <a:t> (e)</a:t>
                      </a:r>
                      <a:endParaRPr lang="en-US" sz="1600" dirty="0"/>
                    </a:p>
                  </a:txBody>
                  <a:tcPr anchor="ctr"/>
                </a:tc>
                <a:tc>
                  <a:txBody>
                    <a:bodyPr/>
                    <a:lstStyle/>
                    <a:p>
                      <a:pPr marL="0" indent="0" algn="ctr">
                        <a:buFont typeface="Arial" panose="020B0604020202020204" pitchFamily="34" charset="0"/>
                        <a:buNone/>
                      </a:pPr>
                      <a:r>
                        <a:rPr lang="en-US" sz="1600" dirty="0" smtClean="0"/>
                        <a:t>89</a:t>
                      </a:r>
                      <a:endParaRPr lang="en-US" sz="1600" dirty="0"/>
                    </a:p>
                  </a:txBody>
                  <a:tcPr anchor="ctr"/>
                </a:tc>
                <a:tc>
                  <a:txBody>
                    <a:bodyPr/>
                    <a:lstStyle/>
                    <a:p>
                      <a:pPr marL="0" indent="0" algn="ctr">
                        <a:buFont typeface="Arial" panose="020B0604020202020204" pitchFamily="34" charset="0"/>
                        <a:buNone/>
                      </a:pPr>
                      <a:r>
                        <a:rPr lang="en-US" sz="1600" dirty="0" smtClean="0"/>
                        <a:t>9723.1</a:t>
                      </a:r>
                      <a:endParaRPr lang="en-US" sz="1600" dirty="0"/>
                    </a:p>
                  </a:txBody>
                  <a:tcPr anchor="ctr"/>
                </a:tc>
                <a:tc>
                  <a:txBody>
                    <a:bodyPr/>
                    <a:lstStyle/>
                    <a:p>
                      <a:pPr marL="0" indent="0" algn="ctr">
                        <a:buFont typeface="Arial" panose="020B0604020202020204" pitchFamily="34" charset="0"/>
                        <a:buNone/>
                      </a:pPr>
                      <a:r>
                        <a:rPr lang="en-US" sz="1600" dirty="0" smtClean="0"/>
                        <a:t>109.2</a:t>
                      </a:r>
                      <a:endParaRPr lang="en-US" sz="1600" dirty="0"/>
                    </a:p>
                  </a:txBody>
                  <a:tcPr anchor="ctr"/>
                </a:tc>
                <a:tc>
                  <a:txBody>
                    <a:bodyPr/>
                    <a:lstStyle/>
                    <a:p>
                      <a:pPr marL="0" indent="0" algn="ctr">
                        <a:buFont typeface="Arial" panose="020B0604020202020204" pitchFamily="34" charset="0"/>
                        <a:buNone/>
                      </a:pPr>
                      <a:endParaRPr lang="en-US" sz="1600" dirty="0"/>
                    </a:p>
                  </a:txBody>
                  <a:tcPr anchor="ctr"/>
                </a:tc>
                <a:tc>
                  <a:txBody>
                    <a:bodyPr/>
                    <a:lstStyle/>
                    <a:p>
                      <a:pPr marL="0" indent="0" algn="ctr">
                        <a:buFont typeface="Arial" panose="020B0604020202020204" pitchFamily="34" charset="0"/>
                        <a:buNone/>
                      </a:pPr>
                      <a:endParaRPr lang="en-US" sz="1600" dirty="0"/>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33557440"/>
              </p:ext>
            </p:extLst>
          </p:nvPr>
        </p:nvGraphicFramePr>
        <p:xfrm>
          <a:off x="2032000" y="4377273"/>
          <a:ext cx="8128000" cy="1752600"/>
        </p:xfrm>
        <a:graphic>
          <a:graphicData uri="http://schemas.openxmlformats.org/drawingml/2006/table">
            <a:tbl>
              <a:tblPr firstRow="1" firstCol="1" bandRow="1">
                <a:tableStyleId>{5C22544A-7EE6-4342-B048-85BDC9FD1C3A}</a:tableStyleId>
              </a:tblPr>
              <a:tblGrid>
                <a:gridCol w="2032000"/>
                <a:gridCol w="2032000"/>
                <a:gridCol w="2032000"/>
                <a:gridCol w="2032000"/>
              </a:tblGrid>
              <a:tr h="370840">
                <a:tc>
                  <a:txBody>
                    <a:bodyPr/>
                    <a:lstStyle/>
                    <a:p>
                      <a:pPr algn="ctr"/>
                      <a:r>
                        <a:rPr lang="en-US" dirty="0" smtClean="0"/>
                        <a:t>Variables</a:t>
                      </a:r>
                      <a:endParaRPr lang="en-US" dirty="0"/>
                    </a:p>
                  </a:txBody>
                  <a:tcPr anchor="ctr"/>
                </a:tc>
                <a:tc>
                  <a:txBody>
                    <a:bodyPr/>
                    <a:lstStyle/>
                    <a:p>
                      <a:pPr algn="ctr"/>
                      <a:r>
                        <a:rPr lang="en-US" dirty="0" smtClean="0"/>
                        <a:t>Degrees of Freedom</a:t>
                      </a:r>
                      <a:endParaRPr lang="en-US" dirty="0"/>
                    </a:p>
                  </a:txBody>
                  <a:tcPr anchor="ctr"/>
                </a:tc>
                <a:tc>
                  <a:txBody>
                    <a:bodyPr/>
                    <a:lstStyle/>
                    <a:p>
                      <a:pPr algn="ctr"/>
                      <a:r>
                        <a:rPr lang="en-US" dirty="0" smtClean="0"/>
                        <a:t>Sum squared</a:t>
                      </a:r>
                      <a:endParaRPr lang="en-US" dirty="0"/>
                    </a:p>
                  </a:txBody>
                  <a:tcPr anchor="ctr"/>
                </a:tc>
                <a:tc>
                  <a:txBody>
                    <a:bodyPr/>
                    <a:lstStyle/>
                    <a:p>
                      <a:pPr algn="ctr"/>
                      <a:r>
                        <a:rPr lang="en-US" dirty="0" smtClean="0"/>
                        <a:t>Mean squared</a:t>
                      </a:r>
                      <a:endParaRPr lang="en-US" dirty="0"/>
                    </a:p>
                  </a:txBody>
                  <a:tcPr anchor="ctr"/>
                </a:tc>
              </a:tr>
              <a:tr h="370840">
                <a:tc>
                  <a:txBody>
                    <a:bodyPr/>
                    <a:lstStyle/>
                    <a:p>
                      <a:pPr algn="ctr"/>
                      <a:r>
                        <a:rPr lang="en-US" dirty="0" smtClean="0"/>
                        <a:t>Regression</a:t>
                      </a:r>
                      <a:endParaRPr lang="en-US" dirty="0"/>
                    </a:p>
                  </a:txBody>
                  <a:tcPr anchor="ctr"/>
                </a:tc>
                <a:tc>
                  <a:txBody>
                    <a:bodyPr/>
                    <a:lstStyle/>
                    <a:p>
                      <a:pPr algn="ctr"/>
                      <a:r>
                        <a:rPr lang="en-US" dirty="0" smtClean="0"/>
                        <a:t>5</a:t>
                      </a:r>
                      <a:endParaRPr lang="en-US" dirty="0"/>
                    </a:p>
                  </a:txBody>
                  <a:tcPr anchor="ctr"/>
                </a:tc>
                <a:tc>
                  <a:txBody>
                    <a:bodyPr/>
                    <a:lstStyle/>
                    <a:p>
                      <a:pPr algn="ctr"/>
                      <a:r>
                        <a:rPr lang="en-US" dirty="0" smtClean="0"/>
                        <a:t>13490.4</a:t>
                      </a:r>
                      <a:endParaRPr lang="en-US" dirty="0"/>
                    </a:p>
                  </a:txBody>
                  <a:tcPr anchor="ctr"/>
                </a:tc>
                <a:tc>
                  <a:txBody>
                    <a:bodyPr/>
                    <a:lstStyle/>
                    <a:p>
                      <a:pPr algn="ctr"/>
                      <a:r>
                        <a:rPr lang="en-US" dirty="0" smtClean="0"/>
                        <a:t>2698.08</a:t>
                      </a:r>
                      <a:endParaRPr lang="en-US" dirty="0"/>
                    </a:p>
                  </a:txBody>
                  <a:tcPr anchor="ctr"/>
                </a:tc>
              </a:tr>
              <a:tr h="370840">
                <a:tc>
                  <a:txBody>
                    <a:bodyPr/>
                    <a:lstStyle/>
                    <a:p>
                      <a:pPr algn="ctr"/>
                      <a:r>
                        <a:rPr lang="en-US" dirty="0" smtClean="0"/>
                        <a:t>Residuals</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t>9723.1</a:t>
                      </a:r>
                      <a:endParaRPr lang="en-US" dirty="0"/>
                    </a:p>
                  </a:txBody>
                  <a:tcPr anchor="ctr"/>
                </a:tc>
                <a:tc>
                  <a:txBody>
                    <a:bodyPr/>
                    <a:lstStyle/>
                    <a:p>
                      <a:pPr algn="ctr"/>
                      <a:r>
                        <a:rPr lang="en-US" dirty="0" smtClean="0"/>
                        <a:t>109.24</a:t>
                      </a:r>
                      <a:endParaRPr lang="en-US" dirty="0"/>
                    </a:p>
                  </a:txBody>
                  <a:tcPr anchor="ctr"/>
                </a:tc>
              </a:tr>
              <a:tr h="370840">
                <a:tc>
                  <a:txBody>
                    <a:bodyPr/>
                    <a:lstStyle/>
                    <a:p>
                      <a:pPr algn="ctr"/>
                      <a:r>
                        <a:rPr lang="en-US" dirty="0" smtClean="0"/>
                        <a:t>Total</a:t>
                      </a:r>
                      <a:endParaRPr lang="en-US" dirty="0"/>
                    </a:p>
                  </a:txBody>
                  <a:tcPr anchor="ctr"/>
                </a:tc>
                <a:tc>
                  <a:txBody>
                    <a:bodyPr/>
                    <a:lstStyle/>
                    <a:p>
                      <a:pPr algn="ctr"/>
                      <a:r>
                        <a:rPr lang="en-US" dirty="0" smtClean="0"/>
                        <a:t>94</a:t>
                      </a:r>
                      <a:endParaRPr lang="en-US" dirty="0"/>
                    </a:p>
                  </a:txBody>
                  <a:tcPr anchor="ctr"/>
                </a:tc>
                <a:tc>
                  <a:txBody>
                    <a:bodyPr/>
                    <a:lstStyle/>
                    <a:p>
                      <a:pPr algn="ctr"/>
                      <a:r>
                        <a:rPr lang="en-US" dirty="0" smtClean="0"/>
                        <a:t>23213.5</a:t>
                      </a:r>
                      <a:endParaRPr lang="en-US" dirty="0"/>
                    </a:p>
                  </a:txBody>
                  <a:tcPr anchor="ctr"/>
                </a:tc>
                <a:tc>
                  <a:txBody>
                    <a:bodyPr/>
                    <a:lstStyle/>
                    <a:p>
                      <a:pPr algn="ctr"/>
                      <a:endParaRPr lang="en-US" dirty="0"/>
                    </a:p>
                  </a:txBody>
                  <a:tcPr anchor="ctr"/>
                </a:tc>
              </a:tr>
            </a:tbl>
          </a:graphicData>
        </a:graphic>
      </p:graphicFrame>
    </p:spTree>
    <p:extLst>
      <p:ext uri="{BB962C8B-B14F-4D97-AF65-F5344CB8AC3E}">
        <p14:creationId xmlns:p14="http://schemas.microsoft.com/office/powerpoint/2010/main" val="3112320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Residual Plot</a:t>
            </a:r>
            <a:endParaRPr lang="en-US" dirty="0">
              <a:solidFill>
                <a:schemeClr val="accent6">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393" y="2427209"/>
            <a:ext cx="6540706" cy="3823466"/>
          </a:xfrm>
        </p:spPr>
      </p:pic>
      <mc:AlternateContent xmlns:mc="http://schemas.openxmlformats.org/markup-compatibility/2006" xmlns:a14="http://schemas.microsoft.com/office/drawing/2010/main">
        <mc:Choice Requires="a14">
          <p:sp>
            <p:nvSpPr>
              <p:cNvPr id="5" name="Rectangle 4"/>
              <p:cNvSpPr/>
              <p:nvPr/>
            </p:nvSpPr>
            <p:spPr>
              <a:xfrm>
                <a:off x="8011236" y="2557895"/>
                <a:ext cx="2885361" cy="3693319"/>
              </a:xfrm>
              <a:prstGeom prst="rect">
                <a:avLst/>
              </a:prstGeom>
            </p:spPr>
            <p:txBody>
              <a:bodyPr wrap="square">
                <a:spAutoFit/>
              </a:bodyPr>
              <a:lstStyle/>
              <a:p>
                <a:r>
                  <a:rPr lang="en-US" dirty="0" smtClean="0"/>
                  <a:t>Here also, more </a:t>
                </a:r>
                <a:r>
                  <a:rPr lang="en-US" dirty="0"/>
                  <a:t>than 90% of the observations fall on the region inside the interval </a:t>
                </a:r>
                <a14:m>
                  <m:oMath xmlns:m="http://schemas.openxmlformats.org/officeDocument/2006/math">
                    <m:r>
                      <a:rPr lang="en-US" i="1">
                        <a:latin typeface="Cambria Math" panose="02040503050406030204" pitchFamily="18" charset="0"/>
                      </a:rPr>
                      <m:t>(−1.5∗</m:t>
                    </m:r>
                    <m:r>
                      <a:rPr lang="en-US" i="1">
                        <a:latin typeface="Cambria Math" panose="02040503050406030204" pitchFamily="18" charset="0"/>
                      </a:rPr>
                      <m:t>𝜎</m:t>
                    </m:r>
                    <m:r>
                      <a:rPr lang="en-US" i="1">
                        <a:latin typeface="Cambria Math" panose="02040503050406030204" pitchFamily="18" charset="0"/>
                      </a:rPr>
                      <m:t>, 1.5∗</m:t>
                    </m:r>
                    <m:r>
                      <a:rPr lang="en-US" i="1">
                        <a:latin typeface="Cambria Math" panose="02040503050406030204" pitchFamily="18" charset="0"/>
                      </a:rPr>
                      <m:t>𝜎</m:t>
                    </m:r>
                    <m:r>
                      <a:rPr lang="en-US" i="1">
                        <a:latin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rPr>
                      <m:t>𝜎</m:t>
                    </m:r>
                  </m:oMath>
                </a14:m>
                <a:r>
                  <a:rPr lang="en-US" dirty="0"/>
                  <a:t> is the standard </a:t>
                </a:r>
                <a:r>
                  <a:rPr lang="en-US" dirty="0" smtClean="0"/>
                  <a:t>error of the residuals.</a:t>
                </a:r>
              </a:p>
              <a:p>
                <a:r>
                  <a:rPr lang="en-US" dirty="0" smtClean="0"/>
                  <a:t>No trend or pattern can be recognized in the plot, but one can simply compare it with that of ideal situation to see the concentration of points near </a:t>
                </a:r>
                <a:r>
                  <a:rPr lang="en-US" b="1" dirty="0" smtClean="0"/>
                  <a:t>zero residual line </a:t>
                </a:r>
                <a:r>
                  <a:rPr lang="en-US" dirty="0" smtClean="0"/>
                  <a:t>is absent here.</a:t>
                </a:r>
                <a:endParaRPr lang="en-US" b="1" dirty="0"/>
              </a:p>
            </p:txBody>
          </p:sp>
        </mc:Choice>
        <mc:Fallback xmlns="">
          <p:sp>
            <p:nvSpPr>
              <p:cNvPr id="5" name="Rectangle 4"/>
              <p:cNvSpPr>
                <a:spLocks noRot="1" noChangeAspect="1" noMove="1" noResize="1" noEditPoints="1" noAdjustHandles="1" noChangeArrowheads="1" noChangeShapeType="1" noTextEdit="1"/>
              </p:cNvSpPr>
              <p:nvPr/>
            </p:nvSpPr>
            <p:spPr>
              <a:xfrm>
                <a:off x="8011236" y="2557895"/>
                <a:ext cx="2885361" cy="3693319"/>
              </a:xfrm>
              <a:prstGeom prst="rect">
                <a:avLst/>
              </a:prstGeom>
              <a:blipFill rotWithShape="0">
                <a:blip r:embed="rId3"/>
                <a:stretch>
                  <a:fillRect l="-1691" t="-992" b="-1818"/>
                </a:stretch>
              </a:blipFill>
            </p:spPr>
            <p:txBody>
              <a:bodyPr/>
              <a:lstStyle/>
              <a:p>
                <a:r>
                  <a:rPr lang="en-US">
                    <a:noFill/>
                  </a:rPr>
                  <a:t> </a:t>
                </a:r>
              </a:p>
            </p:txBody>
          </p:sp>
        </mc:Fallback>
      </mc:AlternateContent>
    </p:spTree>
    <p:extLst>
      <p:ext uri="{BB962C8B-B14F-4D97-AF65-F5344CB8AC3E}">
        <p14:creationId xmlns:p14="http://schemas.microsoft.com/office/powerpoint/2010/main" val="2241567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Conclusion</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t>Only bivariate analysis fails to give a correct picture of the relationship between two variables as they may be correlated to some other variables (confounding factors).</a:t>
            </a:r>
          </a:p>
          <a:p>
            <a:r>
              <a:rPr lang="en-US" dirty="0" smtClean="0"/>
              <a:t>Residual standard error can be expected to be close to the actual errors assumed in the linear model.</a:t>
            </a:r>
          </a:p>
          <a:p>
            <a:r>
              <a:rPr lang="en-US" dirty="0" smtClean="0"/>
              <a:t>The concentration of points in residual plot should be close to the line “residual = 0”, and the concentration should decrease as one goes away from the line (effectively showing the presence of normally distributed errors).</a:t>
            </a:r>
            <a:endParaRPr lang="en-US" dirty="0"/>
          </a:p>
        </p:txBody>
      </p:sp>
    </p:spTree>
    <p:extLst>
      <p:ext uri="{BB962C8B-B14F-4D97-AF65-F5344CB8AC3E}">
        <p14:creationId xmlns:p14="http://schemas.microsoft.com/office/powerpoint/2010/main" val="215107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772821"/>
          </a:xfrm>
        </p:spPr>
        <p:txBody>
          <a:bodyPr/>
          <a:lstStyle/>
          <a:p>
            <a:r>
              <a:rPr lang="en-US" sz="7200" dirty="0" smtClean="0">
                <a:solidFill>
                  <a:srgbClr val="7A5A2A"/>
                </a:solidFill>
                <a:latin typeface="Lucida Handwriting" panose="03010101010101010101" pitchFamily="66" charset="0"/>
              </a:rPr>
              <a:t>Thank You</a:t>
            </a:r>
            <a:endParaRPr lang="en-US" sz="7200" dirty="0">
              <a:solidFill>
                <a:srgbClr val="7A5A2A"/>
              </a:solidFill>
              <a:latin typeface="Lucida Handwriting" panose="03010101010101010101" pitchFamily="66" charset="0"/>
            </a:endParaRPr>
          </a:p>
        </p:txBody>
      </p:sp>
      <p:pic>
        <p:nvPicPr>
          <p:cNvPr id="5" name="Picture 4"/>
          <p:cNvPicPr>
            <a:picLocks noChangeAspect="1"/>
          </p:cNvPicPr>
          <p:nvPr/>
        </p:nvPicPr>
        <p:blipFill>
          <a:blip r:embed="rId2">
            <a:duotone>
              <a:prstClr val="black"/>
              <a:schemeClr val="accent5">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9033635" y="1003541"/>
            <a:ext cx="1576407" cy="1930295"/>
          </a:xfrm>
          <a:prstGeom prst="rect">
            <a:avLst/>
          </a:prstGeom>
        </p:spPr>
      </p:pic>
    </p:spTree>
    <p:extLst>
      <p:ext uri="{BB962C8B-B14F-4D97-AF65-F5344CB8AC3E}">
        <p14:creationId xmlns:p14="http://schemas.microsoft.com/office/powerpoint/2010/main" val="3233234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About the Data</a:t>
            </a:r>
            <a:endParaRPr lang="en-US" dirty="0">
              <a:solidFill>
                <a:schemeClr val="accent6">
                  <a:lumMod val="50000"/>
                </a:schemeClr>
              </a:solidFill>
            </a:endParaRPr>
          </a:p>
        </p:txBody>
      </p:sp>
      <p:sp>
        <p:nvSpPr>
          <p:cNvPr id="3" name="Content Placeholder 2"/>
          <p:cNvSpPr>
            <a:spLocks noGrp="1"/>
          </p:cNvSpPr>
          <p:nvPr>
            <p:ph idx="1"/>
          </p:nvPr>
        </p:nvSpPr>
        <p:spPr>
          <a:xfrm>
            <a:off x="1295401" y="2556931"/>
            <a:ext cx="9601196" cy="3352549"/>
          </a:xfrm>
        </p:spPr>
        <p:txBody>
          <a:bodyPr>
            <a:normAutofit fontScale="92500" lnSpcReduction="20000"/>
          </a:bodyPr>
          <a:lstStyle/>
          <a:p>
            <a:r>
              <a:rPr lang="en-US" dirty="0" smtClean="0"/>
              <a:t>The </a:t>
            </a:r>
            <a:r>
              <a:rPr lang="en-US" dirty="0"/>
              <a:t>Dataset is taken from a university in USA, where all the students are taken from a chemical engineering course. </a:t>
            </a:r>
            <a:endParaRPr lang="en-US" dirty="0" smtClean="0"/>
          </a:p>
          <a:p>
            <a:r>
              <a:rPr lang="en-US" dirty="0" smtClean="0"/>
              <a:t>I </a:t>
            </a:r>
            <a:r>
              <a:rPr lang="en-US" dirty="0"/>
              <a:t>have collected it </a:t>
            </a:r>
            <a:r>
              <a:rPr lang="en-US" dirty="0" smtClean="0"/>
              <a:t>from </a:t>
            </a:r>
            <a:r>
              <a:rPr lang="en-US" u="sng" dirty="0" smtClean="0">
                <a:hlinkClick r:id="rId2"/>
              </a:rPr>
              <a:t>www.openmv.net</a:t>
            </a:r>
            <a:r>
              <a:rPr lang="en-US" dirty="0" smtClean="0"/>
              <a:t> .</a:t>
            </a:r>
          </a:p>
          <a:p>
            <a:r>
              <a:rPr lang="en-US" dirty="0" smtClean="0"/>
              <a:t>There are six variables in the dataset. The predictors are respectively High School GPA (as mentioned while applying to the university), Assignment grades, Performance in Homework and Tutorial classes and Midterm scores, while we try to regress their scores in Final examination of first year in the college.</a:t>
            </a:r>
          </a:p>
          <a:p>
            <a:r>
              <a:rPr lang="en-US" dirty="0" smtClean="0"/>
              <a:t>Total number of students in 95.</a:t>
            </a:r>
          </a:p>
          <a:p>
            <a:r>
              <a:rPr lang="en-US" dirty="0" smtClean="0"/>
              <a:t>All the scores have been scaled to out of full marks 100.</a:t>
            </a:r>
          </a:p>
          <a:p>
            <a:endParaRPr lang="en-US" dirty="0"/>
          </a:p>
        </p:txBody>
      </p:sp>
    </p:spTree>
    <p:extLst>
      <p:ext uri="{BB962C8B-B14F-4D97-AF65-F5344CB8AC3E}">
        <p14:creationId xmlns:p14="http://schemas.microsoft.com/office/powerpoint/2010/main" val="332589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0628"/>
            <a:ext cx="9601196" cy="750625"/>
          </a:xfrm>
        </p:spPr>
        <p:txBody>
          <a:bodyPr>
            <a:normAutofit fontScale="90000"/>
          </a:bodyPr>
          <a:lstStyle/>
          <a:p>
            <a:r>
              <a:rPr lang="en-US" u="sng" dirty="0" smtClean="0">
                <a:solidFill>
                  <a:schemeClr val="accent6">
                    <a:lumMod val="50000"/>
                  </a:schemeClr>
                </a:solidFill>
              </a:rPr>
              <a:t>Bivariate Analysis</a:t>
            </a:r>
            <a:endParaRPr lang="en-US" u="sng" dirty="0">
              <a:solidFill>
                <a:schemeClr val="accent6">
                  <a:lumMod val="5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2680691"/>
              </p:ext>
            </p:extLst>
          </p:nvPr>
        </p:nvGraphicFramePr>
        <p:xfrm>
          <a:off x="1295402" y="1610434"/>
          <a:ext cx="9601196" cy="2552130"/>
        </p:xfrm>
        <a:graphic>
          <a:graphicData uri="http://schemas.openxmlformats.org/drawingml/2006/table">
            <a:tbl>
              <a:tblPr firstRow="1" firstCol="1" bandRow="1">
                <a:tableStyleId>{5C22544A-7EE6-4342-B048-85BDC9FD1C3A}</a:tableStyleId>
              </a:tblPr>
              <a:tblGrid>
                <a:gridCol w="1599526"/>
                <a:gridCol w="1599526"/>
                <a:gridCol w="1600536"/>
                <a:gridCol w="1600536"/>
                <a:gridCol w="1600536"/>
                <a:gridCol w="1600536"/>
              </a:tblGrid>
              <a:tr h="424525">
                <a:tc>
                  <a:txBody>
                    <a:bodyPr/>
                    <a:lstStyle/>
                    <a:p>
                      <a:pPr marL="0" marR="0" algn="ctr">
                        <a:lnSpc>
                          <a:spcPct val="107000"/>
                        </a:lnSpc>
                        <a:spcBef>
                          <a:spcPts val="0"/>
                        </a:spcBef>
                        <a:spcAft>
                          <a:spcPts val="0"/>
                        </a:spcAft>
                      </a:pPr>
                      <a:r>
                        <a:rPr lang="en-US" sz="1800" dirty="0">
                          <a:effectLst/>
                        </a:rPr>
                        <a:t>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School GPA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Assignment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Tutorial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Midterm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Homework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4525">
                <a:tc>
                  <a:txBody>
                    <a:bodyPr/>
                    <a:lstStyle/>
                    <a:p>
                      <a:pPr marL="0" marR="0" algn="ctr">
                        <a:lnSpc>
                          <a:spcPct val="107000"/>
                        </a:lnSpc>
                        <a:spcBef>
                          <a:spcPts val="0"/>
                        </a:spcBef>
                        <a:spcAft>
                          <a:spcPts val="0"/>
                        </a:spcAft>
                      </a:pPr>
                      <a:r>
                        <a:rPr lang="en-US" sz="1800" dirty="0">
                          <a:effectLst/>
                        </a:rPr>
                        <a:t>Assignment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0.0484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9505">
                <a:tc>
                  <a:txBody>
                    <a:bodyPr/>
                    <a:lstStyle/>
                    <a:p>
                      <a:pPr marL="0" marR="0" algn="ctr">
                        <a:lnSpc>
                          <a:spcPct val="107000"/>
                        </a:lnSpc>
                        <a:spcBef>
                          <a:spcPts val="0"/>
                        </a:spcBef>
                        <a:spcAft>
                          <a:spcPts val="0"/>
                        </a:spcAft>
                      </a:pPr>
                      <a:r>
                        <a:rPr lang="en-US" sz="1800">
                          <a:effectLst/>
                        </a:rPr>
                        <a:t>Tutorial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0.4345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0.4590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4525">
                <a:tc>
                  <a:txBody>
                    <a:bodyPr/>
                    <a:lstStyle/>
                    <a:p>
                      <a:pPr marL="0" marR="0" algn="ctr">
                        <a:lnSpc>
                          <a:spcPct val="107000"/>
                        </a:lnSpc>
                        <a:spcBef>
                          <a:spcPts val="0"/>
                        </a:spcBef>
                        <a:spcAft>
                          <a:spcPts val="0"/>
                        </a:spcAft>
                      </a:pPr>
                      <a:r>
                        <a:rPr lang="en-US" sz="1800">
                          <a:effectLst/>
                        </a:rPr>
                        <a:t>Midterm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-0.0586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0.2007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0.1486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4525">
                <a:tc>
                  <a:txBody>
                    <a:bodyPr/>
                    <a:lstStyle/>
                    <a:p>
                      <a:pPr marL="0" marR="0" algn="ctr">
                        <a:lnSpc>
                          <a:spcPct val="107000"/>
                        </a:lnSpc>
                        <a:spcBef>
                          <a:spcPts val="0"/>
                        </a:spcBef>
                        <a:spcAft>
                          <a:spcPts val="0"/>
                        </a:spcAft>
                      </a:pPr>
                      <a:r>
                        <a:rPr lang="en-US" sz="1800">
                          <a:effectLst/>
                        </a:rPr>
                        <a:t>Homework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-0.0689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0.4832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0.2381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0.4271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4525">
                <a:tc>
                  <a:txBody>
                    <a:bodyPr/>
                    <a:lstStyle/>
                    <a:p>
                      <a:pPr marL="0" marR="0" algn="ctr">
                        <a:lnSpc>
                          <a:spcPct val="107000"/>
                        </a:lnSpc>
                        <a:spcBef>
                          <a:spcPts val="0"/>
                        </a:spcBef>
                        <a:spcAft>
                          <a:spcPts val="0"/>
                        </a:spcAft>
                      </a:pPr>
                      <a:r>
                        <a:rPr lang="en-US" sz="1800">
                          <a:effectLst/>
                        </a:rPr>
                        <a:t>Final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0.0881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0.2863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0.2398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a:effectLst/>
                        </a:rPr>
                        <a:t>0.7244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rPr>
                        <a:t>0.4742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1295402" y="4408225"/>
            <a:ext cx="960119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Observe that School GPA has very little effect on the scores of Final examination. This is somewhat surprising that the high school performance students get is not highly positively correlated with final scores in next year in college.</a:t>
            </a:r>
          </a:p>
          <a:p>
            <a:pPr marL="285750" indent="-285750">
              <a:buFont typeface="Arial" panose="020B0604020202020204" pitchFamily="34" charset="0"/>
              <a:buChar char="•"/>
            </a:pPr>
            <a:r>
              <a:rPr lang="en-US" dirty="0" smtClean="0"/>
              <a:t>Some variables are moderately correlated with each other, implying we should not expect a very high multiple correlation coefficient.</a:t>
            </a:r>
          </a:p>
        </p:txBody>
      </p:sp>
    </p:spTree>
    <p:extLst>
      <p:ext uri="{BB962C8B-B14F-4D97-AF65-F5344CB8AC3E}">
        <p14:creationId xmlns:p14="http://schemas.microsoft.com/office/powerpoint/2010/main" val="1227228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9801" r="428"/>
          <a:stretch/>
        </p:blipFill>
        <p:spPr>
          <a:xfrm>
            <a:off x="2735752" y="2483893"/>
            <a:ext cx="6720497" cy="3589361"/>
          </a:xfrm>
        </p:spPr>
      </p:pic>
      <p:sp>
        <p:nvSpPr>
          <p:cNvPr id="2" name="Title 1"/>
          <p:cNvSpPr>
            <a:spLocks noGrp="1"/>
          </p:cNvSpPr>
          <p:nvPr>
            <p:ph type="title"/>
          </p:nvPr>
        </p:nvSpPr>
        <p:spPr>
          <a:xfrm>
            <a:off x="1295402" y="791570"/>
            <a:ext cx="9601196" cy="1173709"/>
          </a:xfrm>
        </p:spPr>
        <p:txBody>
          <a:bodyPr>
            <a:normAutofit fontScale="90000"/>
          </a:bodyPr>
          <a:lstStyle/>
          <a:p>
            <a:r>
              <a:rPr lang="en-US" smtClean="0">
                <a:solidFill>
                  <a:schemeClr val="accent6">
                    <a:lumMod val="50000"/>
                  </a:schemeClr>
                </a:solidFill>
              </a:rPr>
              <a:t>Why School GPA not a good measure for Final scores?</a:t>
            </a:r>
            <a:endParaRPr lang="en-US" dirty="0">
              <a:solidFill>
                <a:schemeClr val="accent6">
                  <a:lumMod val="50000"/>
                </a:schemeClr>
              </a:solidFill>
            </a:endParaRPr>
          </a:p>
        </p:txBody>
      </p:sp>
    </p:spTree>
    <p:extLst>
      <p:ext uri="{BB962C8B-B14F-4D97-AF65-F5344CB8AC3E}">
        <p14:creationId xmlns:p14="http://schemas.microsoft.com/office/powerpoint/2010/main" val="1384661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09684"/>
            <a:ext cx="9601196" cy="900753"/>
          </a:xfrm>
        </p:spPr>
        <p:txBody>
          <a:bodyPr>
            <a:normAutofit/>
          </a:bodyPr>
          <a:lstStyle/>
          <a:p>
            <a:r>
              <a:rPr lang="en-US" dirty="0" smtClean="0">
                <a:solidFill>
                  <a:schemeClr val="accent6">
                    <a:lumMod val="50000"/>
                  </a:schemeClr>
                </a:solidFill>
              </a:rPr>
              <a:t>A Few Scatter plots</a:t>
            </a:r>
            <a:endParaRPr lang="en-US" dirty="0">
              <a:solidFill>
                <a:schemeClr val="accent6">
                  <a:lumMod val="50000"/>
                </a:schemeClr>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2591" r="-1492"/>
          <a:stretch/>
        </p:blipFill>
        <p:spPr>
          <a:xfrm>
            <a:off x="1295402" y="1392067"/>
            <a:ext cx="5296467" cy="266651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t="13265" r="-105"/>
          <a:stretch/>
        </p:blipFill>
        <p:spPr>
          <a:xfrm>
            <a:off x="6356905" y="1514897"/>
            <a:ext cx="4779667" cy="242085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13525" r="1447" b="4278"/>
          <a:stretch/>
        </p:blipFill>
        <p:spPr>
          <a:xfrm>
            <a:off x="1613174" y="3935752"/>
            <a:ext cx="4692091" cy="2287628"/>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12353" r="-66"/>
          <a:stretch/>
        </p:blipFill>
        <p:spPr>
          <a:xfrm>
            <a:off x="6623037" y="3862314"/>
            <a:ext cx="4568127" cy="2361066"/>
          </a:xfrm>
          <a:prstGeom prst="rect">
            <a:avLst/>
          </a:prstGeom>
        </p:spPr>
      </p:pic>
    </p:spTree>
    <p:extLst>
      <p:ext uri="{BB962C8B-B14F-4D97-AF65-F5344CB8AC3E}">
        <p14:creationId xmlns:p14="http://schemas.microsoft.com/office/powerpoint/2010/main" val="50144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The Nearly Ideal Multivariate Analysis</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t>In this section, according to the theory assumptions of linear multivariate models, I have generated independently 100 observations of 4 variable each.</a:t>
            </a:r>
          </a:p>
          <a:p>
            <a:r>
              <a:rPr lang="en-US" dirty="0" smtClean="0"/>
              <a:t>Errors are generated from the normal distribution N(0, 5</a:t>
            </a:r>
            <a:r>
              <a:rPr lang="en-US" baseline="30000" dirty="0" smtClean="0"/>
              <a:t>2</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4791288"/>
              </p:ext>
            </p:extLst>
          </p:nvPr>
        </p:nvGraphicFramePr>
        <p:xfrm>
          <a:off x="2197284" y="4012441"/>
          <a:ext cx="8052180" cy="1965278"/>
        </p:xfrm>
        <a:graphic>
          <a:graphicData uri="http://schemas.openxmlformats.org/drawingml/2006/table">
            <a:tbl>
              <a:tblPr firstRow="1" firstCol="1" bandRow="1">
                <a:tableStyleId>{5C22544A-7EE6-4342-B048-85BDC9FD1C3A}</a:tableStyleId>
              </a:tblPr>
              <a:tblGrid>
                <a:gridCol w="1342030"/>
                <a:gridCol w="1342030"/>
                <a:gridCol w="1342030"/>
                <a:gridCol w="1342030"/>
                <a:gridCol w="1342030"/>
                <a:gridCol w="1342030"/>
              </a:tblGrid>
              <a:tr h="324194">
                <a:tc>
                  <a:txBody>
                    <a:bodyPr/>
                    <a:lstStyle/>
                    <a:p>
                      <a:pPr marL="0" marR="0" algn="ctr">
                        <a:lnSpc>
                          <a:spcPct val="107000"/>
                        </a:lnSpc>
                        <a:spcBef>
                          <a:spcPts val="0"/>
                        </a:spcBef>
                        <a:spcAft>
                          <a:spcPts val="0"/>
                        </a:spcAft>
                      </a:pPr>
                      <a:r>
                        <a:rPr lang="en-US" sz="1800" dirty="0">
                          <a:effectLst/>
                        </a:rPr>
                        <a:t>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X1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X2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X3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X4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24194">
                <a:tc>
                  <a:txBody>
                    <a:bodyPr/>
                    <a:lstStyle/>
                    <a:p>
                      <a:pPr marL="0" marR="0" algn="ctr">
                        <a:lnSpc>
                          <a:spcPct val="107000"/>
                        </a:lnSpc>
                        <a:spcBef>
                          <a:spcPts val="0"/>
                        </a:spcBef>
                        <a:spcAft>
                          <a:spcPts val="0"/>
                        </a:spcAft>
                      </a:pPr>
                      <a:r>
                        <a:rPr lang="en-US" sz="1800" dirty="0">
                          <a:effectLst/>
                        </a:rPr>
                        <a:t>X1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0.5817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44308">
                <a:tc>
                  <a:txBody>
                    <a:bodyPr/>
                    <a:lstStyle/>
                    <a:p>
                      <a:pPr marL="0" marR="0" algn="ctr">
                        <a:lnSpc>
                          <a:spcPct val="107000"/>
                        </a:lnSpc>
                        <a:spcBef>
                          <a:spcPts val="0"/>
                        </a:spcBef>
                        <a:spcAft>
                          <a:spcPts val="0"/>
                        </a:spcAft>
                      </a:pPr>
                      <a:r>
                        <a:rPr lang="en-US" sz="1800" dirty="0">
                          <a:effectLst/>
                        </a:rPr>
                        <a:t>X2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0.3316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0.0790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24194">
                <a:tc>
                  <a:txBody>
                    <a:bodyPr/>
                    <a:lstStyle/>
                    <a:p>
                      <a:pPr marL="0" marR="0" algn="ctr">
                        <a:lnSpc>
                          <a:spcPct val="107000"/>
                        </a:lnSpc>
                        <a:spcBef>
                          <a:spcPts val="0"/>
                        </a:spcBef>
                        <a:spcAft>
                          <a:spcPts val="0"/>
                        </a:spcAft>
                      </a:pPr>
                      <a:r>
                        <a:rPr lang="en-US" sz="1800">
                          <a:effectLst/>
                        </a:rPr>
                        <a:t>X3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0.8568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0.0236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0.00075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24194">
                <a:tc>
                  <a:txBody>
                    <a:bodyPr/>
                    <a:lstStyle/>
                    <a:p>
                      <a:pPr marL="0" marR="0" algn="ctr">
                        <a:lnSpc>
                          <a:spcPct val="107000"/>
                        </a:lnSpc>
                        <a:spcBef>
                          <a:spcPts val="0"/>
                        </a:spcBef>
                        <a:spcAft>
                          <a:spcPts val="0"/>
                        </a:spcAft>
                      </a:pPr>
                      <a:r>
                        <a:rPr lang="en-US" sz="1800">
                          <a:effectLst/>
                        </a:rPr>
                        <a:t>X4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0.0589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0.0538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0.0387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0.0201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24194">
                <a:tc>
                  <a:txBody>
                    <a:bodyPr/>
                    <a:lstStyle/>
                    <a:p>
                      <a:pPr marL="0" marR="0" algn="ctr">
                        <a:lnSpc>
                          <a:spcPct val="107000"/>
                        </a:lnSpc>
                        <a:spcBef>
                          <a:spcPts val="0"/>
                        </a:spcBef>
                        <a:spcAft>
                          <a:spcPts val="0"/>
                        </a:spcAft>
                      </a:pPr>
                      <a:r>
                        <a:rPr lang="en-US" sz="1800">
                          <a:effectLst/>
                        </a:rPr>
                        <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0.2876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0.0359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0.1028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0.1446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0.0677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131698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The Nearly Ideal Multivariate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 if the ideal situation is assumed, I have called it “Nearly Ideal” as the independent variables i.e. the predictors are not completely independent, as they are generated using a deterministic algorithm with the similar amount of entropy generated by the computer.</a:t>
            </a:r>
          </a:p>
          <a:p>
            <a:r>
              <a:rPr lang="en-US" dirty="0" smtClean="0"/>
              <a:t>The multiple regression equation comes out to be; </a:t>
            </a:r>
            <a:r>
              <a:rPr lang="en-US" b="1" dirty="0"/>
              <a:t>Y = -1.3572 + 0.9971 x1 +1.0481 x2 + 1.0264 </a:t>
            </a:r>
            <a:r>
              <a:rPr lang="en-US" b="1" dirty="0" smtClean="0"/>
              <a:t>x3 </a:t>
            </a:r>
            <a:r>
              <a:rPr lang="en-US" b="1" dirty="0"/>
              <a:t>+ 5.9080 </a:t>
            </a:r>
            <a:r>
              <a:rPr lang="en-US" b="1" dirty="0" smtClean="0"/>
              <a:t>x4.</a:t>
            </a:r>
          </a:p>
          <a:p>
            <a:r>
              <a:rPr lang="en-US" b="1" dirty="0" smtClean="0"/>
              <a:t>Multiple R squared: </a:t>
            </a:r>
            <a:r>
              <a:rPr lang="en-US" dirty="0" smtClean="0"/>
              <a:t>0.9821</a:t>
            </a:r>
          </a:p>
          <a:p>
            <a:r>
              <a:rPr lang="en-US" b="1" dirty="0" smtClean="0"/>
              <a:t>Adjusted R squared: </a:t>
            </a:r>
            <a:r>
              <a:rPr lang="en-US" dirty="0" smtClean="0"/>
              <a:t>0.9814</a:t>
            </a:r>
          </a:p>
          <a:p>
            <a:r>
              <a:rPr lang="en-US" b="1" dirty="0" smtClean="0"/>
              <a:t>Partial Correlation:</a:t>
            </a:r>
            <a:r>
              <a:rPr lang="en-US" dirty="0" smtClean="0"/>
              <a:t> </a:t>
            </a:r>
            <a:endParaRPr lang="en-US" b="1" dirty="0" smtClean="0"/>
          </a:p>
        </p:txBody>
      </p:sp>
      <p:graphicFrame>
        <p:nvGraphicFramePr>
          <p:cNvPr id="4" name="Table 3"/>
          <p:cNvGraphicFramePr>
            <a:graphicFrameLocks noGrp="1"/>
          </p:cNvGraphicFramePr>
          <p:nvPr>
            <p:extLst>
              <p:ext uri="{D42A27DB-BD31-4B8C-83A1-F6EECF244321}">
                <p14:modId xmlns:p14="http://schemas.microsoft.com/office/powerpoint/2010/main" val="34978595"/>
              </p:ext>
            </p:extLst>
          </p:nvPr>
        </p:nvGraphicFramePr>
        <p:xfrm>
          <a:off x="4092911" y="5350024"/>
          <a:ext cx="6803685" cy="782765"/>
        </p:xfrm>
        <a:graphic>
          <a:graphicData uri="http://schemas.openxmlformats.org/drawingml/2006/table">
            <a:tbl>
              <a:tblPr firstRow="1" firstCol="1" bandRow="1">
                <a:tableStyleId>{5C22544A-7EE6-4342-B048-85BDC9FD1C3A}</a:tableStyleId>
              </a:tblPr>
              <a:tblGrid>
                <a:gridCol w="1360435"/>
                <a:gridCol w="1360435"/>
                <a:gridCol w="1360435"/>
                <a:gridCol w="1361190"/>
                <a:gridCol w="1361190"/>
              </a:tblGrid>
              <a:tr h="0">
                <a:tc>
                  <a:txBody>
                    <a:bodyPr/>
                    <a:lstStyle/>
                    <a:p>
                      <a:pPr marL="0" marR="0" algn="ctr">
                        <a:lnSpc>
                          <a:spcPct val="107000"/>
                        </a:lnSpc>
                        <a:spcBef>
                          <a:spcPts val="0"/>
                        </a:spcBef>
                        <a:spcAft>
                          <a:spcPts val="0"/>
                        </a:spcAft>
                      </a:pPr>
                      <a:r>
                        <a:rPr lang="en-US" sz="1600" dirty="0">
                          <a:effectLst/>
                        </a:rPr>
                        <a:t>Partial Correlation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X1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X2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X3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X4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ctr">
                        <a:lnSpc>
                          <a:spcPct val="107000"/>
                        </a:lnSpc>
                        <a:spcBef>
                          <a:spcPts val="0"/>
                        </a:spcBef>
                        <a:spcAft>
                          <a:spcPts val="0"/>
                        </a:spcAft>
                      </a:pPr>
                      <a:r>
                        <a:rPr lang="en-US" sz="1600" dirty="0">
                          <a:effectLst/>
                        </a:rPr>
                        <a: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0.949249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0.912678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0.984453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0.074781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090449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73206"/>
            <a:ext cx="9601196" cy="941696"/>
          </a:xfrm>
        </p:spPr>
        <p:txBody>
          <a:bodyPr>
            <a:normAutofit/>
          </a:bodyPr>
          <a:lstStyle/>
          <a:p>
            <a:r>
              <a:rPr lang="en-US" u="sng" dirty="0" smtClean="0">
                <a:solidFill>
                  <a:schemeClr val="accent6">
                    <a:lumMod val="50000"/>
                  </a:schemeClr>
                </a:solidFill>
              </a:rPr>
              <a:t>Analysis of Variance (Ideal)</a:t>
            </a:r>
            <a:endParaRPr lang="en-US" u="sng" dirty="0">
              <a:solidFill>
                <a:schemeClr val="accent6">
                  <a:lumMod val="50000"/>
                </a:schemeClr>
              </a:solidFill>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264358585"/>
                  </p:ext>
                </p:extLst>
              </p:nvPr>
            </p:nvGraphicFramePr>
            <p:xfrm>
              <a:off x="1281752" y="1547520"/>
              <a:ext cx="9601200" cy="2494280"/>
            </p:xfrm>
            <a:graphic>
              <a:graphicData uri="http://schemas.openxmlformats.org/drawingml/2006/table">
                <a:tbl>
                  <a:tblPr firstRow="1" firstCol="1" bandRow="1">
                    <a:tableStyleId>{5C22544A-7EE6-4342-B048-85BDC9FD1C3A}</a:tableStyleId>
                  </a:tblPr>
                  <a:tblGrid>
                    <a:gridCol w="1600200"/>
                    <a:gridCol w="1600200"/>
                    <a:gridCol w="1600200"/>
                    <a:gridCol w="1600200"/>
                    <a:gridCol w="1600200"/>
                    <a:gridCol w="1600200"/>
                  </a:tblGrid>
                  <a:tr h="370840">
                    <a:tc>
                      <a:txBody>
                        <a:bodyPr/>
                        <a:lstStyle/>
                        <a:p>
                          <a:pPr marL="0" indent="0" algn="ctr">
                            <a:buFont typeface="Arial" panose="020B0604020202020204" pitchFamily="34" charset="0"/>
                            <a:buNone/>
                          </a:pPr>
                          <a:r>
                            <a:rPr lang="en-US" dirty="0" smtClean="0"/>
                            <a:t>Variables</a:t>
                          </a:r>
                          <a:endParaRPr lang="en-US" dirty="0"/>
                        </a:p>
                      </a:txBody>
                      <a:tcPr anchor="ctr"/>
                    </a:tc>
                    <a:tc>
                      <a:txBody>
                        <a:bodyPr/>
                        <a:lstStyle/>
                        <a:p>
                          <a:pPr marL="0" indent="0" algn="ctr">
                            <a:buFont typeface="Arial" panose="020B0604020202020204" pitchFamily="34" charset="0"/>
                            <a:buNone/>
                          </a:pPr>
                          <a:r>
                            <a:rPr lang="en-US" dirty="0" smtClean="0"/>
                            <a:t>Degrees</a:t>
                          </a:r>
                          <a:r>
                            <a:rPr lang="en-US" baseline="0" dirty="0" smtClean="0"/>
                            <a:t> of Freedom</a:t>
                          </a:r>
                          <a:endParaRPr lang="en-US" dirty="0"/>
                        </a:p>
                      </a:txBody>
                      <a:tcPr anchor="ctr"/>
                    </a:tc>
                    <a:tc>
                      <a:txBody>
                        <a:bodyPr/>
                        <a:lstStyle/>
                        <a:p>
                          <a:pPr marL="0" indent="0" algn="ctr">
                            <a:buFont typeface="Arial" panose="020B0604020202020204" pitchFamily="34" charset="0"/>
                            <a:buNone/>
                          </a:pPr>
                          <a:r>
                            <a:rPr lang="en-US" dirty="0" smtClean="0"/>
                            <a:t>Sum squared</a:t>
                          </a:r>
                          <a:endParaRPr lang="en-US" dirty="0"/>
                        </a:p>
                      </a:txBody>
                      <a:tcPr anchor="ctr"/>
                    </a:tc>
                    <a:tc>
                      <a:txBody>
                        <a:bodyPr/>
                        <a:lstStyle/>
                        <a:p>
                          <a:pPr marL="0" indent="0" algn="ctr">
                            <a:buFont typeface="Arial" panose="020B0604020202020204" pitchFamily="34" charset="0"/>
                            <a:buNone/>
                          </a:pPr>
                          <a:r>
                            <a:rPr lang="en-US" dirty="0" smtClean="0"/>
                            <a:t>Mean squared</a:t>
                          </a:r>
                          <a:endParaRPr lang="en-US" dirty="0"/>
                        </a:p>
                      </a:txBody>
                      <a:tcPr anchor="ctr"/>
                    </a:tc>
                    <a:tc>
                      <a:txBody>
                        <a:bodyPr/>
                        <a:lstStyle/>
                        <a:p>
                          <a:pPr marL="0" indent="0" algn="ctr">
                            <a:buFont typeface="Arial" panose="020B0604020202020204" pitchFamily="34" charset="0"/>
                            <a:buNone/>
                          </a:pPr>
                          <a:r>
                            <a:rPr lang="en-US" dirty="0" smtClean="0"/>
                            <a:t>F value</a:t>
                          </a:r>
                          <a:endParaRPr lang="en-US" dirty="0"/>
                        </a:p>
                      </a:txBody>
                      <a:tcPr anchor="ctr"/>
                    </a:tc>
                    <a:tc>
                      <a:txBody>
                        <a:bodyPr/>
                        <a:lstStyle/>
                        <a:p>
                          <a:pPr marL="0" indent="0" algn="ctr">
                            <a:buFont typeface="Arial" panose="020B0604020202020204" pitchFamily="34" charset="0"/>
                            <a:buNone/>
                          </a:pPr>
                          <a:r>
                            <a:rPr lang="en-US" dirty="0" smtClean="0"/>
                            <a:t>Probability     (</a:t>
                          </a:r>
                          <a:r>
                            <a:rPr lang="en-US" baseline="0" dirty="0" smtClean="0"/>
                            <a:t>&gt;F)</a:t>
                          </a:r>
                          <a:endParaRPr lang="en-US" dirty="0"/>
                        </a:p>
                      </a:txBody>
                      <a:tcPr anchor="ctr"/>
                    </a:tc>
                  </a:tr>
                  <a:tr h="370840">
                    <a:tc>
                      <a:txBody>
                        <a:bodyPr/>
                        <a:lstStyle/>
                        <a:p>
                          <a:pPr marL="0" indent="0" algn="ctr">
                            <a:buFont typeface="Arial" panose="020B0604020202020204" pitchFamily="34" charset="0"/>
                            <a:buNone/>
                          </a:pPr>
                          <a:r>
                            <a:rPr lang="en-US" dirty="0" smtClean="0"/>
                            <a:t>X1</a:t>
                          </a:r>
                          <a:endParaRPr lang="en-US" dirty="0"/>
                        </a:p>
                      </a:txBody>
                      <a:tcPr anchor="ctr"/>
                    </a:tc>
                    <a:tc>
                      <a:txBody>
                        <a:bodyPr/>
                        <a:lstStyle/>
                        <a:p>
                          <a:pPr marL="0" indent="0" algn="ctr">
                            <a:buFont typeface="Arial" panose="020B0604020202020204" pitchFamily="34" charset="0"/>
                            <a:buNone/>
                          </a:pPr>
                          <a:r>
                            <a:rPr lang="en-US" dirty="0" smtClean="0"/>
                            <a:t>1</a:t>
                          </a:r>
                          <a:endParaRPr lang="en-US" dirty="0"/>
                        </a:p>
                      </a:txBody>
                      <a:tcPr anchor="ctr"/>
                    </a:tc>
                    <a:tc>
                      <a:txBody>
                        <a:bodyPr/>
                        <a:lstStyle/>
                        <a:p>
                          <a:pPr marL="0" indent="0" algn="ctr">
                            <a:buFont typeface="Arial" panose="020B0604020202020204" pitchFamily="34" charset="0"/>
                            <a:buNone/>
                          </a:pPr>
                          <a:r>
                            <a:rPr lang="en-US" dirty="0" smtClean="0"/>
                            <a:t>45790</a:t>
                          </a:r>
                          <a:endParaRPr lang="en-US" dirty="0"/>
                        </a:p>
                      </a:txBody>
                      <a:tcPr anchor="ctr"/>
                    </a:tc>
                    <a:tc>
                      <a:txBody>
                        <a:bodyPr/>
                        <a:lstStyle/>
                        <a:p>
                          <a:pPr marL="0" indent="0" algn="ctr">
                            <a:buFont typeface="Arial" panose="020B0604020202020204" pitchFamily="34" charset="0"/>
                            <a:buNone/>
                          </a:pPr>
                          <a:r>
                            <a:rPr lang="en-US" dirty="0" smtClean="0"/>
                            <a:t>45790</a:t>
                          </a:r>
                          <a:endParaRPr lang="en-US" dirty="0"/>
                        </a:p>
                      </a:txBody>
                      <a:tcPr anchor="ctr"/>
                    </a:tc>
                    <a:tc>
                      <a:txBody>
                        <a:bodyPr/>
                        <a:lstStyle/>
                        <a:p>
                          <a:pPr marL="0" indent="0" algn="ctr">
                            <a:buFont typeface="Arial" panose="020B0604020202020204" pitchFamily="34" charset="0"/>
                            <a:buNone/>
                          </a:pPr>
                          <a:r>
                            <a:rPr lang="en-US" dirty="0" smtClean="0"/>
                            <a:t>1796.9150</a:t>
                          </a:r>
                          <a:endParaRPr lang="en-US" dirty="0"/>
                        </a:p>
                      </a:txBody>
                      <a:tcPr anchor="ctr"/>
                    </a:tc>
                    <a:tc>
                      <a:txBody>
                        <a:bodyPr/>
                        <a:lstStyle/>
                        <a:p>
                          <a:pPr marL="0" indent="0" algn="ctr">
                            <a:buFont typeface="Arial" panose="020B0604020202020204" pitchFamily="34" charset="0"/>
                            <a:buNone/>
                          </a:pPr>
                          <a:r>
                            <a:rPr lang="en-US" dirty="0" smtClean="0"/>
                            <a:t>&lt;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−16</m:t>
                                  </m:r>
                                </m:sup>
                              </m:sSup>
                              <m:r>
                                <a:rPr lang="en-US" b="0" i="1" smtClean="0">
                                  <a:latin typeface="Cambria Math" panose="02040503050406030204" pitchFamily="18" charset="0"/>
                                </a:rPr>
                                <m:t> </m:t>
                              </m:r>
                            </m:oMath>
                          </a14:m>
                          <a:endParaRPr lang="en-US" dirty="0"/>
                        </a:p>
                      </a:txBody>
                      <a:tcPr anchor="ctr"/>
                    </a:tc>
                  </a:tr>
                  <a:tr h="370840">
                    <a:tc>
                      <a:txBody>
                        <a:bodyPr/>
                        <a:lstStyle/>
                        <a:p>
                          <a:pPr marL="0" indent="0" algn="ctr">
                            <a:buFont typeface="Arial" panose="020B0604020202020204" pitchFamily="34" charset="0"/>
                            <a:buNone/>
                          </a:pPr>
                          <a:r>
                            <a:rPr lang="en-US" dirty="0" smtClean="0"/>
                            <a:t>X2</a:t>
                          </a:r>
                          <a:endParaRPr lang="en-US" dirty="0"/>
                        </a:p>
                      </a:txBody>
                      <a:tcPr anchor="ctr"/>
                    </a:tc>
                    <a:tc>
                      <a:txBody>
                        <a:bodyPr/>
                        <a:lstStyle/>
                        <a:p>
                          <a:pPr marL="0" indent="0" algn="ctr">
                            <a:buFont typeface="Arial" panose="020B0604020202020204" pitchFamily="34" charset="0"/>
                            <a:buNone/>
                          </a:pPr>
                          <a:r>
                            <a:rPr lang="en-US" dirty="0" smtClean="0"/>
                            <a:t>1</a:t>
                          </a:r>
                          <a:endParaRPr lang="en-US" dirty="0"/>
                        </a:p>
                      </a:txBody>
                      <a:tcPr anchor="ctr"/>
                    </a:tc>
                    <a:tc>
                      <a:txBody>
                        <a:bodyPr/>
                        <a:lstStyle/>
                        <a:p>
                          <a:pPr marL="0" indent="0" algn="ctr">
                            <a:buFont typeface="Arial" panose="020B0604020202020204" pitchFamily="34" charset="0"/>
                            <a:buNone/>
                          </a:pPr>
                          <a:r>
                            <a:rPr lang="en-US" dirty="0" smtClean="0"/>
                            <a:t>11073</a:t>
                          </a:r>
                          <a:endParaRPr lang="en-US" dirty="0"/>
                        </a:p>
                      </a:txBody>
                      <a:tcPr anchor="ctr"/>
                    </a:tc>
                    <a:tc>
                      <a:txBody>
                        <a:bodyPr/>
                        <a:lstStyle/>
                        <a:p>
                          <a:pPr marL="0" indent="0" algn="ctr">
                            <a:buFont typeface="Arial" panose="020B0604020202020204" pitchFamily="34" charset="0"/>
                            <a:buNone/>
                          </a:pPr>
                          <a:r>
                            <a:rPr lang="en-US" dirty="0" smtClean="0"/>
                            <a:t>11073</a:t>
                          </a:r>
                          <a:endParaRPr lang="en-US" dirty="0"/>
                        </a:p>
                      </a:txBody>
                      <a:tcPr anchor="ctr"/>
                    </a:tc>
                    <a:tc>
                      <a:txBody>
                        <a:bodyPr/>
                        <a:lstStyle/>
                        <a:p>
                          <a:pPr marL="0" indent="0" algn="ctr">
                            <a:buFont typeface="Arial" panose="020B0604020202020204" pitchFamily="34" charset="0"/>
                            <a:buNone/>
                          </a:pPr>
                          <a:r>
                            <a:rPr lang="en-US" dirty="0" smtClean="0"/>
                            <a:t>434.5119</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&lt;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−16</m:t>
                                  </m:r>
                                </m:sup>
                              </m:sSup>
                              <m:r>
                                <a:rPr lang="en-US" b="0" i="1" smtClean="0">
                                  <a:latin typeface="Cambria Math" panose="02040503050406030204" pitchFamily="18" charset="0"/>
                                </a:rPr>
                                <m:t> </m:t>
                              </m:r>
                            </m:oMath>
                          </a14:m>
                          <a:endParaRPr lang="en-US" dirty="0"/>
                        </a:p>
                      </a:txBody>
                      <a:tcPr anchor="ctr"/>
                    </a:tc>
                  </a:tr>
                  <a:tr h="370840">
                    <a:tc>
                      <a:txBody>
                        <a:bodyPr/>
                        <a:lstStyle/>
                        <a:p>
                          <a:pPr marL="0" indent="0" algn="ctr">
                            <a:buFont typeface="Arial" panose="020B0604020202020204" pitchFamily="34" charset="0"/>
                            <a:buNone/>
                          </a:pPr>
                          <a:r>
                            <a:rPr lang="en-US" dirty="0" smtClean="0"/>
                            <a:t>X3</a:t>
                          </a:r>
                          <a:endParaRPr lang="en-US" dirty="0"/>
                        </a:p>
                      </a:txBody>
                      <a:tcPr anchor="ctr"/>
                    </a:tc>
                    <a:tc>
                      <a:txBody>
                        <a:bodyPr/>
                        <a:lstStyle/>
                        <a:p>
                          <a:pPr marL="0" indent="0" algn="ctr">
                            <a:buFont typeface="Arial" panose="020B0604020202020204" pitchFamily="34" charset="0"/>
                            <a:buNone/>
                          </a:pPr>
                          <a:r>
                            <a:rPr lang="en-US" dirty="0" smtClean="0"/>
                            <a:t>1</a:t>
                          </a:r>
                          <a:endParaRPr lang="en-US" dirty="0"/>
                        </a:p>
                      </a:txBody>
                      <a:tcPr anchor="ctr"/>
                    </a:tc>
                    <a:tc>
                      <a:txBody>
                        <a:bodyPr/>
                        <a:lstStyle/>
                        <a:p>
                          <a:pPr marL="0" indent="0" algn="ctr">
                            <a:buFont typeface="Arial" panose="020B0604020202020204" pitchFamily="34" charset="0"/>
                            <a:buNone/>
                          </a:pPr>
                          <a:r>
                            <a:rPr lang="en-US" dirty="0" smtClean="0"/>
                            <a:t>76069</a:t>
                          </a:r>
                          <a:endParaRPr lang="en-US" dirty="0"/>
                        </a:p>
                      </a:txBody>
                      <a:tcPr anchor="ctr"/>
                    </a:tc>
                    <a:tc>
                      <a:txBody>
                        <a:bodyPr/>
                        <a:lstStyle/>
                        <a:p>
                          <a:pPr marL="0" indent="0" algn="ctr">
                            <a:buFont typeface="Arial" panose="020B0604020202020204" pitchFamily="34" charset="0"/>
                            <a:buNone/>
                          </a:pPr>
                          <a:r>
                            <a:rPr lang="en-US" dirty="0" smtClean="0"/>
                            <a:t>76069</a:t>
                          </a:r>
                          <a:endParaRPr lang="en-US" dirty="0"/>
                        </a:p>
                      </a:txBody>
                      <a:tcPr anchor="ctr"/>
                    </a:tc>
                    <a:tc>
                      <a:txBody>
                        <a:bodyPr/>
                        <a:lstStyle/>
                        <a:p>
                          <a:pPr marL="0" indent="0" algn="ctr">
                            <a:buFont typeface="Arial" panose="020B0604020202020204" pitchFamily="34" charset="0"/>
                            <a:buNone/>
                          </a:pPr>
                          <a:r>
                            <a:rPr lang="en-US" dirty="0" smtClean="0"/>
                            <a:t>2985.1329</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&lt; </a:t>
                          </a: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−16</m:t>
                                  </m:r>
                                </m:sup>
                              </m:sSup>
                              <m:r>
                                <a:rPr lang="en-US" b="0" i="1" smtClean="0">
                                  <a:latin typeface="Cambria Math" panose="02040503050406030204" pitchFamily="18" charset="0"/>
                                </a:rPr>
                                <m:t> </m:t>
                              </m:r>
                            </m:oMath>
                          </a14:m>
                          <a:endParaRPr lang="en-US" dirty="0"/>
                        </a:p>
                      </a:txBody>
                      <a:tcPr anchor="ctr"/>
                    </a:tc>
                  </a:tr>
                  <a:tr h="370840">
                    <a:tc>
                      <a:txBody>
                        <a:bodyPr/>
                        <a:lstStyle/>
                        <a:p>
                          <a:pPr marL="0" indent="0" algn="ctr">
                            <a:buFont typeface="Arial" panose="020B0604020202020204" pitchFamily="34" charset="0"/>
                            <a:buNone/>
                          </a:pPr>
                          <a:r>
                            <a:rPr lang="en-US" dirty="0" smtClean="0"/>
                            <a:t>X4</a:t>
                          </a:r>
                          <a:endParaRPr lang="en-US" dirty="0"/>
                        </a:p>
                      </a:txBody>
                      <a:tcPr anchor="ctr"/>
                    </a:tc>
                    <a:tc>
                      <a:txBody>
                        <a:bodyPr/>
                        <a:lstStyle/>
                        <a:p>
                          <a:pPr marL="0" indent="0" algn="ctr">
                            <a:buFont typeface="Arial" panose="020B0604020202020204" pitchFamily="34" charset="0"/>
                            <a:buNone/>
                          </a:pPr>
                          <a:r>
                            <a:rPr lang="en-US" dirty="0" smtClean="0"/>
                            <a:t>1</a:t>
                          </a:r>
                          <a:endParaRPr lang="en-US" dirty="0"/>
                        </a:p>
                      </a:txBody>
                      <a:tcPr anchor="ctr"/>
                    </a:tc>
                    <a:tc>
                      <a:txBody>
                        <a:bodyPr/>
                        <a:lstStyle/>
                        <a:p>
                          <a:pPr marL="0" indent="0" algn="ctr">
                            <a:buFont typeface="Arial" panose="020B0604020202020204" pitchFamily="34" charset="0"/>
                            <a:buNone/>
                          </a:pPr>
                          <a:r>
                            <a:rPr lang="en-US" dirty="0" smtClean="0"/>
                            <a:t>14</a:t>
                          </a:r>
                          <a:endParaRPr lang="en-US" dirty="0"/>
                        </a:p>
                      </a:txBody>
                      <a:tcPr anchor="ctr"/>
                    </a:tc>
                    <a:tc>
                      <a:txBody>
                        <a:bodyPr/>
                        <a:lstStyle/>
                        <a:p>
                          <a:pPr marL="0" indent="0" algn="ctr">
                            <a:buFont typeface="Arial" panose="020B0604020202020204" pitchFamily="34" charset="0"/>
                            <a:buNone/>
                          </a:pPr>
                          <a:r>
                            <a:rPr lang="en-US" dirty="0" smtClean="0"/>
                            <a:t>14</a:t>
                          </a:r>
                          <a:endParaRPr lang="en-US" dirty="0"/>
                        </a:p>
                      </a:txBody>
                      <a:tcPr anchor="ctr"/>
                    </a:tc>
                    <a:tc>
                      <a:txBody>
                        <a:bodyPr/>
                        <a:lstStyle/>
                        <a:p>
                          <a:pPr marL="0" indent="0" algn="ctr">
                            <a:buFont typeface="Arial" panose="020B0604020202020204" pitchFamily="34" charset="0"/>
                            <a:buNone/>
                          </a:pPr>
                          <a:r>
                            <a:rPr lang="en-US" dirty="0" smtClean="0"/>
                            <a:t>0.5342</a:t>
                          </a:r>
                          <a:endParaRPr lang="en-US" dirty="0"/>
                        </a:p>
                      </a:txBody>
                      <a:tcPr anchor="ctr"/>
                    </a:tc>
                    <a:tc>
                      <a:txBody>
                        <a:bodyPr/>
                        <a:lstStyle/>
                        <a:p>
                          <a:pPr marL="0" indent="0" algn="ctr">
                            <a:buFont typeface="Arial" panose="020B0604020202020204" pitchFamily="34" charset="0"/>
                            <a:buNone/>
                          </a:pPr>
                          <a:r>
                            <a:rPr lang="en-US" dirty="0" smtClean="0"/>
                            <a:t>0.4666</a:t>
                          </a:r>
                          <a:endParaRPr lang="en-US" dirty="0"/>
                        </a:p>
                      </a:txBody>
                      <a:tcPr anchor="ctr"/>
                    </a:tc>
                  </a:tr>
                  <a:tr h="370840">
                    <a:tc>
                      <a:txBody>
                        <a:bodyPr/>
                        <a:lstStyle/>
                        <a:p>
                          <a:pPr marL="0" indent="0" algn="ctr">
                            <a:buFont typeface="Arial" panose="020B0604020202020204" pitchFamily="34" charset="0"/>
                            <a:buNone/>
                          </a:pPr>
                          <a:r>
                            <a:rPr lang="en-US" dirty="0" smtClean="0"/>
                            <a:t>Residuals</a:t>
                          </a:r>
                          <a:r>
                            <a:rPr lang="en-US" baseline="0" dirty="0" smtClean="0"/>
                            <a:t> (e)</a:t>
                          </a:r>
                          <a:endParaRPr lang="en-US" dirty="0"/>
                        </a:p>
                      </a:txBody>
                      <a:tcPr anchor="ctr"/>
                    </a:tc>
                    <a:tc>
                      <a:txBody>
                        <a:bodyPr/>
                        <a:lstStyle/>
                        <a:p>
                          <a:pPr marL="0" indent="0" algn="ctr">
                            <a:buFont typeface="Arial" panose="020B0604020202020204" pitchFamily="34" charset="0"/>
                            <a:buNone/>
                          </a:pPr>
                          <a:r>
                            <a:rPr lang="en-US" dirty="0" smtClean="0"/>
                            <a:t>95</a:t>
                          </a:r>
                          <a:endParaRPr lang="en-US" dirty="0"/>
                        </a:p>
                      </a:txBody>
                      <a:tcPr anchor="ctr"/>
                    </a:tc>
                    <a:tc>
                      <a:txBody>
                        <a:bodyPr/>
                        <a:lstStyle/>
                        <a:p>
                          <a:pPr marL="0" indent="0" algn="ctr">
                            <a:buFont typeface="Arial" panose="020B0604020202020204" pitchFamily="34" charset="0"/>
                            <a:buNone/>
                          </a:pPr>
                          <a:r>
                            <a:rPr lang="en-US" dirty="0" smtClean="0"/>
                            <a:t>2421</a:t>
                          </a:r>
                          <a:endParaRPr lang="en-US" dirty="0"/>
                        </a:p>
                      </a:txBody>
                      <a:tcPr anchor="ctr"/>
                    </a:tc>
                    <a:tc>
                      <a:txBody>
                        <a:bodyPr/>
                        <a:lstStyle/>
                        <a:p>
                          <a:pPr marL="0" indent="0" algn="ctr">
                            <a:buFont typeface="Arial" panose="020B0604020202020204" pitchFamily="34" charset="0"/>
                            <a:buNone/>
                          </a:pPr>
                          <a:r>
                            <a:rPr lang="en-US" dirty="0" smtClean="0"/>
                            <a:t>25</a:t>
                          </a:r>
                          <a:endParaRPr lang="en-US" dirty="0"/>
                        </a:p>
                      </a:txBody>
                      <a:tcPr anchor="ctr"/>
                    </a:tc>
                    <a:tc>
                      <a:txBody>
                        <a:bodyPr/>
                        <a:lstStyle/>
                        <a:p>
                          <a:pPr marL="0" indent="0" algn="ctr">
                            <a:buFont typeface="Arial" panose="020B0604020202020204" pitchFamily="34" charset="0"/>
                            <a:buNone/>
                          </a:pPr>
                          <a:endParaRPr lang="en-US" dirty="0"/>
                        </a:p>
                      </a:txBody>
                      <a:tcPr anchor="ctr"/>
                    </a:tc>
                    <a:tc>
                      <a:txBody>
                        <a:bodyPr/>
                        <a:lstStyle/>
                        <a:p>
                          <a:pPr marL="0" indent="0" algn="ctr">
                            <a:buFont typeface="Arial" panose="020B0604020202020204" pitchFamily="34" charset="0"/>
                            <a:buNone/>
                          </a:pPr>
                          <a:endParaRPr lang="en-US" dirty="0"/>
                        </a:p>
                      </a:txBody>
                      <a:tcPr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4264358585"/>
                  </p:ext>
                </p:extLst>
              </p:nvPr>
            </p:nvGraphicFramePr>
            <p:xfrm>
              <a:off x="1281752" y="1547520"/>
              <a:ext cx="9601200" cy="2494280"/>
            </p:xfrm>
            <a:graphic>
              <a:graphicData uri="http://schemas.openxmlformats.org/drawingml/2006/table">
                <a:tbl>
                  <a:tblPr firstRow="1" firstCol="1" bandRow="1">
                    <a:tableStyleId>{5C22544A-7EE6-4342-B048-85BDC9FD1C3A}</a:tableStyleId>
                  </a:tblPr>
                  <a:tblGrid>
                    <a:gridCol w="1600200"/>
                    <a:gridCol w="1600200"/>
                    <a:gridCol w="1600200"/>
                    <a:gridCol w="1600200"/>
                    <a:gridCol w="1600200"/>
                    <a:gridCol w="1600200"/>
                  </a:tblGrid>
                  <a:tr h="640080">
                    <a:tc>
                      <a:txBody>
                        <a:bodyPr/>
                        <a:lstStyle/>
                        <a:p>
                          <a:pPr marL="0" indent="0" algn="ctr">
                            <a:buFont typeface="Arial" panose="020B0604020202020204" pitchFamily="34" charset="0"/>
                            <a:buNone/>
                          </a:pPr>
                          <a:r>
                            <a:rPr lang="en-US" dirty="0" smtClean="0"/>
                            <a:t>Variables</a:t>
                          </a:r>
                          <a:endParaRPr lang="en-US" dirty="0"/>
                        </a:p>
                      </a:txBody>
                      <a:tcPr anchor="ctr"/>
                    </a:tc>
                    <a:tc>
                      <a:txBody>
                        <a:bodyPr/>
                        <a:lstStyle/>
                        <a:p>
                          <a:pPr marL="0" indent="0" algn="ctr">
                            <a:buFont typeface="Arial" panose="020B0604020202020204" pitchFamily="34" charset="0"/>
                            <a:buNone/>
                          </a:pPr>
                          <a:r>
                            <a:rPr lang="en-US" dirty="0" smtClean="0"/>
                            <a:t>Degrees</a:t>
                          </a:r>
                          <a:r>
                            <a:rPr lang="en-US" baseline="0" dirty="0" smtClean="0"/>
                            <a:t> of Freedom</a:t>
                          </a:r>
                          <a:endParaRPr lang="en-US" dirty="0"/>
                        </a:p>
                      </a:txBody>
                      <a:tcPr anchor="ctr"/>
                    </a:tc>
                    <a:tc>
                      <a:txBody>
                        <a:bodyPr/>
                        <a:lstStyle/>
                        <a:p>
                          <a:pPr marL="0" indent="0" algn="ctr">
                            <a:buFont typeface="Arial" panose="020B0604020202020204" pitchFamily="34" charset="0"/>
                            <a:buNone/>
                          </a:pPr>
                          <a:r>
                            <a:rPr lang="en-US" dirty="0" smtClean="0"/>
                            <a:t>Sum squared</a:t>
                          </a:r>
                          <a:endParaRPr lang="en-US" dirty="0"/>
                        </a:p>
                      </a:txBody>
                      <a:tcPr anchor="ctr"/>
                    </a:tc>
                    <a:tc>
                      <a:txBody>
                        <a:bodyPr/>
                        <a:lstStyle/>
                        <a:p>
                          <a:pPr marL="0" indent="0" algn="ctr">
                            <a:buFont typeface="Arial" panose="020B0604020202020204" pitchFamily="34" charset="0"/>
                            <a:buNone/>
                          </a:pPr>
                          <a:r>
                            <a:rPr lang="en-US" dirty="0" smtClean="0"/>
                            <a:t>Mean squared</a:t>
                          </a:r>
                          <a:endParaRPr lang="en-US" dirty="0"/>
                        </a:p>
                      </a:txBody>
                      <a:tcPr anchor="ctr"/>
                    </a:tc>
                    <a:tc>
                      <a:txBody>
                        <a:bodyPr/>
                        <a:lstStyle/>
                        <a:p>
                          <a:pPr marL="0" indent="0" algn="ctr">
                            <a:buFont typeface="Arial" panose="020B0604020202020204" pitchFamily="34" charset="0"/>
                            <a:buNone/>
                          </a:pPr>
                          <a:r>
                            <a:rPr lang="en-US" dirty="0" smtClean="0"/>
                            <a:t>F value</a:t>
                          </a:r>
                          <a:endParaRPr lang="en-US" dirty="0"/>
                        </a:p>
                      </a:txBody>
                      <a:tcPr anchor="ctr"/>
                    </a:tc>
                    <a:tc>
                      <a:txBody>
                        <a:bodyPr/>
                        <a:lstStyle/>
                        <a:p>
                          <a:pPr marL="0" indent="0" algn="ctr">
                            <a:buFont typeface="Arial" panose="020B0604020202020204" pitchFamily="34" charset="0"/>
                            <a:buNone/>
                          </a:pPr>
                          <a:r>
                            <a:rPr lang="en-US" dirty="0" smtClean="0"/>
                            <a:t>Probability     (</a:t>
                          </a:r>
                          <a:r>
                            <a:rPr lang="en-US" baseline="0" dirty="0" smtClean="0"/>
                            <a:t>&gt;F)</a:t>
                          </a:r>
                          <a:endParaRPr lang="en-US" dirty="0"/>
                        </a:p>
                      </a:txBody>
                      <a:tcPr anchor="ctr"/>
                    </a:tc>
                  </a:tr>
                  <a:tr h="370840">
                    <a:tc>
                      <a:txBody>
                        <a:bodyPr/>
                        <a:lstStyle/>
                        <a:p>
                          <a:pPr marL="0" indent="0" algn="ctr">
                            <a:buFont typeface="Arial" panose="020B0604020202020204" pitchFamily="34" charset="0"/>
                            <a:buNone/>
                          </a:pPr>
                          <a:r>
                            <a:rPr lang="en-US" dirty="0" smtClean="0"/>
                            <a:t>X1</a:t>
                          </a:r>
                          <a:endParaRPr lang="en-US" dirty="0"/>
                        </a:p>
                      </a:txBody>
                      <a:tcPr anchor="ctr"/>
                    </a:tc>
                    <a:tc>
                      <a:txBody>
                        <a:bodyPr/>
                        <a:lstStyle/>
                        <a:p>
                          <a:pPr marL="0" indent="0" algn="ctr">
                            <a:buFont typeface="Arial" panose="020B0604020202020204" pitchFamily="34" charset="0"/>
                            <a:buNone/>
                          </a:pPr>
                          <a:r>
                            <a:rPr lang="en-US" dirty="0" smtClean="0"/>
                            <a:t>1</a:t>
                          </a:r>
                          <a:endParaRPr lang="en-US" dirty="0"/>
                        </a:p>
                      </a:txBody>
                      <a:tcPr anchor="ctr"/>
                    </a:tc>
                    <a:tc>
                      <a:txBody>
                        <a:bodyPr/>
                        <a:lstStyle/>
                        <a:p>
                          <a:pPr marL="0" indent="0" algn="ctr">
                            <a:buFont typeface="Arial" panose="020B0604020202020204" pitchFamily="34" charset="0"/>
                            <a:buNone/>
                          </a:pPr>
                          <a:r>
                            <a:rPr lang="en-US" dirty="0" smtClean="0"/>
                            <a:t>45790</a:t>
                          </a:r>
                          <a:endParaRPr lang="en-US" dirty="0"/>
                        </a:p>
                      </a:txBody>
                      <a:tcPr anchor="ctr"/>
                    </a:tc>
                    <a:tc>
                      <a:txBody>
                        <a:bodyPr/>
                        <a:lstStyle/>
                        <a:p>
                          <a:pPr marL="0" indent="0" algn="ctr">
                            <a:buFont typeface="Arial" panose="020B0604020202020204" pitchFamily="34" charset="0"/>
                            <a:buNone/>
                          </a:pPr>
                          <a:r>
                            <a:rPr lang="en-US" dirty="0" smtClean="0"/>
                            <a:t>45790</a:t>
                          </a:r>
                          <a:endParaRPr lang="en-US" dirty="0"/>
                        </a:p>
                      </a:txBody>
                      <a:tcPr anchor="ctr"/>
                    </a:tc>
                    <a:tc>
                      <a:txBody>
                        <a:bodyPr/>
                        <a:lstStyle/>
                        <a:p>
                          <a:pPr marL="0" indent="0" algn="ctr">
                            <a:buFont typeface="Arial" panose="020B0604020202020204" pitchFamily="34" charset="0"/>
                            <a:buNone/>
                          </a:pPr>
                          <a:r>
                            <a:rPr lang="en-US" dirty="0" smtClean="0"/>
                            <a:t>1796.9150</a:t>
                          </a:r>
                          <a:endParaRPr lang="en-US" dirty="0"/>
                        </a:p>
                      </a:txBody>
                      <a:tcPr anchor="ctr"/>
                    </a:tc>
                    <a:tc>
                      <a:txBody>
                        <a:bodyPr/>
                        <a:lstStyle/>
                        <a:p>
                          <a:endParaRPr lang="en-US"/>
                        </a:p>
                      </a:txBody>
                      <a:tcPr anchor="ctr">
                        <a:blipFill rotWithShape="0">
                          <a:blip r:embed="rId2"/>
                          <a:stretch>
                            <a:fillRect l="-499620" t="-177419" r="-1521" b="-417742"/>
                          </a:stretch>
                        </a:blipFill>
                      </a:tcPr>
                    </a:tc>
                  </a:tr>
                  <a:tr h="370840">
                    <a:tc>
                      <a:txBody>
                        <a:bodyPr/>
                        <a:lstStyle/>
                        <a:p>
                          <a:pPr marL="0" indent="0" algn="ctr">
                            <a:buFont typeface="Arial" panose="020B0604020202020204" pitchFamily="34" charset="0"/>
                            <a:buNone/>
                          </a:pPr>
                          <a:r>
                            <a:rPr lang="en-US" dirty="0" smtClean="0"/>
                            <a:t>X2</a:t>
                          </a:r>
                          <a:endParaRPr lang="en-US" dirty="0"/>
                        </a:p>
                      </a:txBody>
                      <a:tcPr anchor="ctr"/>
                    </a:tc>
                    <a:tc>
                      <a:txBody>
                        <a:bodyPr/>
                        <a:lstStyle/>
                        <a:p>
                          <a:pPr marL="0" indent="0" algn="ctr">
                            <a:buFont typeface="Arial" panose="020B0604020202020204" pitchFamily="34" charset="0"/>
                            <a:buNone/>
                          </a:pPr>
                          <a:r>
                            <a:rPr lang="en-US" dirty="0" smtClean="0"/>
                            <a:t>1</a:t>
                          </a:r>
                          <a:endParaRPr lang="en-US" dirty="0"/>
                        </a:p>
                      </a:txBody>
                      <a:tcPr anchor="ctr"/>
                    </a:tc>
                    <a:tc>
                      <a:txBody>
                        <a:bodyPr/>
                        <a:lstStyle/>
                        <a:p>
                          <a:pPr marL="0" indent="0" algn="ctr">
                            <a:buFont typeface="Arial" panose="020B0604020202020204" pitchFamily="34" charset="0"/>
                            <a:buNone/>
                          </a:pPr>
                          <a:r>
                            <a:rPr lang="en-US" dirty="0" smtClean="0"/>
                            <a:t>11073</a:t>
                          </a:r>
                          <a:endParaRPr lang="en-US" dirty="0"/>
                        </a:p>
                      </a:txBody>
                      <a:tcPr anchor="ctr"/>
                    </a:tc>
                    <a:tc>
                      <a:txBody>
                        <a:bodyPr/>
                        <a:lstStyle/>
                        <a:p>
                          <a:pPr marL="0" indent="0" algn="ctr">
                            <a:buFont typeface="Arial" panose="020B0604020202020204" pitchFamily="34" charset="0"/>
                            <a:buNone/>
                          </a:pPr>
                          <a:r>
                            <a:rPr lang="en-US" dirty="0" smtClean="0"/>
                            <a:t>11073</a:t>
                          </a:r>
                          <a:endParaRPr lang="en-US" dirty="0"/>
                        </a:p>
                      </a:txBody>
                      <a:tcPr anchor="ctr"/>
                    </a:tc>
                    <a:tc>
                      <a:txBody>
                        <a:bodyPr/>
                        <a:lstStyle/>
                        <a:p>
                          <a:pPr marL="0" indent="0" algn="ctr">
                            <a:buFont typeface="Arial" panose="020B0604020202020204" pitchFamily="34" charset="0"/>
                            <a:buNone/>
                          </a:pPr>
                          <a:r>
                            <a:rPr lang="en-US" dirty="0" smtClean="0"/>
                            <a:t>434.5119</a:t>
                          </a:r>
                          <a:endParaRPr lang="en-US" dirty="0"/>
                        </a:p>
                      </a:txBody>
                      <a:tcPr anchor="ctr"/>
                    </a:tc>
                    <a:tc>
                      <a:txBody>
                        <a:bodyPr/>
                        <a:lstStyle/>
                        <a:p>
                          <a:endParaRPr lang="en-US"/>
                        </a:p>
                      </a:txBody>
                      <a:tcPr anchor="ctr">
                        <a:blipFill rotWithShape="0">
                          <a:blip r:embed="rId2"/>
                          <a:stretch>
                            <a:fillRect l="-499620" t="-281967" r="-1521" b="-324590"/>
                          </a:stretch>
                        </a:blipFill>
                      </a:tcPr>
                    </a:tc>
                  </a:tr>
                  <a:tr h="370840">
                    <a:tc>
                      <a:txBody>
                        <a:bodyPr/>
                        <a:lstStyle/>
                        <a:p>
                          <a:pPr marL="0" indent="0" algn="ctr">
                            <a:buFont typeface="Arial" panose="020B0604020202020204" pitchFamily="34" charset="0"/>
                            <a:buNone/>
                          </a:pPr>
                          <a:r>
                            <a:rPr lang="en-US" dirty="0" smtClean="0"/>
                            <a:t>X3</a:t>
                          </a:r>
                          <a:endParaRPr lang="en-US" dirty="0"/>
                        </a:p>
                      </a:txBody>
                      <a:tcPr anchor="ctr"/>
                    </a:tc>
                    <a:tc>
                      <a:txBody>
                        <a:bodyPr/>
                        <a:lstStyle/>
                        <a:p>
                          <a:pPr marL="0" indent="0" algn="ctr">
                            <a:buFont typeface="Arial" panose="020B0604020202020204" pitchFamily="34" charset="0"/>
                            <a:buNone/>
                          </a:pPr>
                          <a:r>
                            <a:rPr lang="en-US" dirty="0" smtClean="0"/>
                            <a:t>1</a:t>
                          </a:r>
                          <a:endParaRPr lang="en-US" dirty="0"/>
                        </a:p>
                      </a:txBody>
                      <a:tcPr anchor="ctr"/>
                    </a:tc>
                    <a:tc>
                      <a:txBody>
                        <a:bodyPr/>
                        <a:lstStyle/>
                        <a:p>
                          <a:pPr marL="0" indent="0" algn="ctr">
                            <a:buFont typeface="Arial" panose="020B0604020202020204" pitchFamily="34" charset="0"/>
                            <a:buNone/>
                          </a:pPr>
                          <a:r>
                            <a:rPr lang="en-US" dirty="0" smtClean="0"/>
                            <a:t>76069</a:t>
                          </a:r>
                          <a:endParaRPr lang="en-US" dirty="0"/>
                        </a:p>
                      </a:txBody>
                      <a:tcPr anchor="ctr"/>
                    </a:tc>
                    <a:tc>
                      <a:txBody>
                        <a:bodyPr/>
                        <a:lstStyle/>
                        <a:p>
                          <a:pPr marL="0" indent="0" algn="ctr">
                            <a:buFont typeface="Arial" panose="020B0604020202020204" pitchFamily="34" charset="0"/>
                            <a:buNone/>
                          </a:pPr>
                          <a:r>
                            <a:rPr lang="en-US" dirty="0" smtClean="0"/>
                            <a:t>76069</a:t>
                          </a:r>
                          <a:endParaRPr lang="en-US" dirty="0"/>
                        </a:p>
                      </a:txBody>
                      <a:tcPr anchor="ctr"/>
                    </a:tc>
                    <a:tc>
                      <a:txBody>
                        <a:bodyPr/>
                        <a:lstStyle/>
                        <a:p>
                          <a:pPr marL="0" indent="0" algn="ctr">
                            <a:buFont typeface="Arial" panose="020B0604020202020204" pitchFamily="34" charset="0"/>
                            <a:buNone/>
                          </a:pPr>
                          <a:r>
                            <a:rPr lang="en-US" dirty="0" smtClean="0"/>
                            <a:t>2985.1329</a:t>
                          </a:r>
                          <a:endParaRPr lang="en-US" dirty="0"/>
                        </a:p>
                      </a:txBody>
                      <a:tcPr anchor="ctr"/>
                    </a:tc>
                    <a:tc>
                      <a:txBody>
                        <a:bodyPr/>
                        <a:lstStyle/>
                        <a:p>
                          <a:endParaRPr lang="en-US"/>
                        </a:p>
                      </a:txBody>
                      <a:tcPr anchor="ctr">
                        <a:blipFill rotWithShape="0">
                          <a:blip r:embed="rId2"/>
                          <a:stretch>
                            <a:fillRect l="-499620" t="-381967" r="-1521" b="-224590"/>
                          </a:stretch>
                        </a:blipFill>
                      </a:tcPr>
                    </a:tc>
                  </a:tr>
                  <a:tr h="370840">
                    <a:tc>
                      <a:txBody>
                        <a:bodyPr/>
                        <a:lstStyle/>
                        <a:p>
                          <a:pPr marL="0" indent="0" algn="ctr">
                            <a:buFont typeface="Arial" panose="020B0604020202020204" pitchFamily="34" charset="0"/>
                            <a:buNone/>
                          </a:pPr>
                          <a:r>
                            <a:rPr lang="en-US" dirty="0" smtClean="0"/>
                            <a:t>X4</a:t>
                          </a:r>
                          <a:endParaRPr lang="en-US" dirty="0"/>
                        </a:p>
                      </a:txBody>
                      <a:tcPr anchor="ctr"/>
                    </a:tc>
                    <a:tc>
                      <a:txBody>
                        <a:bodyPr/>
                        <a:lstStyle/>
                        <a:p>
                          <a:pPr marL="0" indent="0" algn="ctr">
                            <a:buFont typeface="Arial" panose="020B0604020202020204" pitchFamily="34" charset="0"/>
                            <a:buNone/>
                          </a:pPr>
                          <a:r>
                            <a:rPr lang="en-US" dirty="0" smtClean="0"/>
                            <a:t>1</a:t>
                          </a:r>
                          <a:endParaRPr lang="en-US" dirty="0"/>
                        </a:p>
                      </a:txBody>
                      <a:tcPr anchor="ctr"/>
                    </a:tc>
                    <a:tc>
                      <a:txBody>
                        <a:bodyPr/>
                        <a:lstStyle/>
                        <a:p>
                          <a:pPr marL="0" indent="0" algn="ctr">
                            <a:buFont typeface="Arial" panose="020B0604020202020204" pitchFamily="34" charset="0"/>
                            <a:buNone/>
                          </a:pPr>
                          <a:r>
                            <a:rPr lang="en-US" dirty="0" smtClean="0"/>
                            <a:t>14</a:t>
                          </a:r>
                          <a:endParaRPr lang="en-US" dirty="0"/>
                        </a:p>
                      </a:txBody>
                      <a:tcPr anchor="ctr"/>
                    </a:tc>
                    <a:tc>
                      <a:txBody>
                        <a:bodyPr/>
                        <a:lstStyle/>
                        <a:p>
                          <a:pPr marL="0" indent="0" algn="ctr">
                            <a:buFont typeface="Arial" panose="020B0604020202020204" pitchFamily="34" charset="0"/>
                            <a:buNone/>
                          </a:pPr>
                          <a:r>
                            <a:rPr lang="en-US" dirty="0" smtClean="0"/>
                            <a:t>14</a:t>
                          </a:r>
                          <a:endParaRPr lang="en-US" dirty="0"/>
                        </a:p>
                      </a:txBody>
                      <a:tcPr anchor="ctr"/>
                    </a:tc>
                    <a:tc>
                      <a:txBody>
                        <a:bodyPr/>
                        <a:lstStyle/>
                        <a:p>
                          <a:pPr marL="0" indent="0" algn="ctr">
                            <a:buFont typeface="Arial" panose="020B0604020202020204" pitchFamily="34" charset="0"/>
                            <a:buNone/>
                          </a:pPr>
                          <a:r>
                            <a:rPr lang="en-US" dirty="0" smtClean="0"/>
                            <a:t>0.5342</a:t>
                          </a:r>
                          <a:endParaRPr lang="en-US" dirty="0"/>
                        </a:p>
                      </a:txBody>
                      <a:tcPr anchor="ctr"/>
                    </a:tc>
                    <a:tc>
                      <a:txBody>
                        <a:bodyPr/>
                        <a:lstStyle/>
                        <a:p>
                          <a:pPr marL="0" indent="0" algn="ctr">
                            <a:buFont typeface="Arial" panose="020B0604020202020204" pitchFamily="34" charset="0"/>
                            <a:buNone/>
                          </a:pPr>
                          <a:r>
                            <a:rPr lang="en-US" dirty="0" smtClean="0"/>
                            <a:t>0.4666</a:t>
                          </a:r>
                          <a:endParaRPr lang="en-US" dirty="0"/>
                        </a:p>
                      </a:txBody>
                      <a:tcPr anchor="ctr"/>
                    </a:tc>
                  </a:tr>
                  <a:tr h="370840">
                    <a:tc>
                      <a:txBody>
                        <a:bodyPr/>
                        <a:lstStyle/>
                        <a:p>
                          <a:pPr marL="0" indent="0" algn="ctr">
                            <a:buFont typeface="Arial" panose="020B0604020202020204" pitchFamily="34" charset="0"/>
                            <a:buNone/>
                          </a:pPr>
                          <a:r>
                            <a:rPr lang="en-US" dirty="0" smtClean="0"/>
                            <a:t>Residuals</a:t>
                          </a:r>
                          <a:r>
                            <a:rPr lang="en-US" baseline="0" dirty="0" smtClean="0"/>
                            <a:t> (e)</a:t>
                          </a:r>
                          <a:endParaRPr lang="en-US" dirty="0"/>
                        </a:p>
                      </a:txBody>
                      <a:tcPr anchor="ctr"/>
                    </a:tc>
                    <a:tc>
                      <a:txBody>
                        <a:bodyPr/>
                        <a:lstStyle/>
                        <a:p>
                          <a:pPr marL="0" indent="0" algn="ctr">
                            <a:buFont typeface="Arial" panose="020B0604020202020204" pitchFamily="34" charset="0"/>
                            <a:buNone/>
                          </a:pPr>
                          <a:r>
                            <a:rPr lang="en-US" dirty="0" smtClean="0"/>
                            <a:t>95</a:t>
                          </a:r>
                          <a:endParaRPr lang="en-US" dirty="0"/>
                        </a:p>
                      </a:txBody>
                      <a:tcPr anchor="ctr"/>
                    </a:tc>
                    <a:tc>
                      <a:txBody>
                        <a:bodyPr/>
                        <a:lstStyle/>
                        <a:p>
                          <a:pPr marL="0" indent="0" algn="ctr">
                            <a:buFont typeface="Arial" panose="020B0604020202020204" pitchFamily="34" charset="0"/>
                            <a:buNone/>
                          </a:pPr>
                          <a:r>
                            <a:rPr lang="en-US" dirty="0" smtClean="0"/>
                            <a:t>2421</a:t>
                          </a:r>
                          <a:endParaRPr lang="en-US" dirty="0"/>
                        </a:p>
                      </a:txBody>
                      <a:tcPr anchor="ctr"/>
                    </a:tc>
                    <a:tc>
                      <a:txBody>
                        <a:bodyPr/>
                        <a:lstStyle/>
                        <a:p>
                          <a:pPr marL="0" indent="0" algn="ctr">
                            <a:buFont typeface="Arial" panose="020B0604020202020204" pitchFamily="34" charset="0"/>
                            <a:buNone/>
                          </a:pPr>
                          <a:r>
                            <a:rPr lang="en-US" dirty="0" smtClean="0"/>
                            <a:t>25</a:t>
                          </a:r>
                          <a:endParaRPr lang="en-US" dirty="0"/>
                        </a:p>
                      </a:txBody>
                      <a:tcPr anchor="ctr"/>
                    </a:tc>
                    <a:tc>
                      <a:txBody>
                        <a:bodyPr/>
                        <a:lstStyle/>
                        <a:p>
                          <a:pPr marL="0" indent="0" algn="ctr">
                            <a:buFont typeface="Arial" panose="020B0604020202020204" pitchFamily="34" charset="0"/>
                            <a:buNone/>
                          </a:pPr>
                          <a:endParaRPr lang="en-US" dirty="0"/>
                        </a:p>
                      </a:txBody>
                      <a:tcPr anchor="ctr"/>
                    </a:tc>
                    <a:tc>
                      <a:txBody>
                        <a:bodyPr/>
                        <a:lstStyle/>
                        <a:p>
                          <a:pPr marL="0" indent="0" algn="ctr">
                            <a:buFont typeface="Arial" panose="020B0604020202020204" pitchFamily="34" charset="0"/>
                            <a:buNone/>
                          </a:pPr>
                          <a:endParaRPr lang="en-US" dirty="0"/>
                        </a:p>
                      </a:txBody>
                      <a:tcPr anchor="ctr"/>
                    </a:tc>
                  </a:tr>
                </a:tbl>
              </a:graphicData>
            </a:graphic>
          </p:graphicFrame>
        </mc:Fallback>
      </mc:AlternateContent>
      <p:graphicFrame>
        <p:nvGraphicFramePr>
          <p:cNvPr id="5" name="Table 4"/>
          <p:cNvGraphicFramePr>
            <a:graphicFrameLocks noGrp="1"/>
          </p:cNvGraphicFramePr>
          <p:nvPr>
            <p:extLst>
              <p:ext uri="{D42A27DB-BD31-4B8C-83A1-F6EECF244321}">
                <p14:modId xmlns:p14="http://schemas.microsoft.com/office/powerpoint/2010/main" val="3702632991"/>
              </p:ext>
            </p:extLst>
          </p:nvPr>
        </p:nvGraphicFramePr>
        <p:xfrm>
          <a:off x="1295015" y="4281737"/>
          <a:ext cx="8128000" cy="1752600"/>
        </p:xfrm>
        <a:graphic>
          <a:graphicData uri="http://schemas.openxmlformats.org/drawingml/2006/table">
            <a:tbl>
              <a:tblPr firstRow="1" firstCol="1" bandRow="1">
                <a:tableStyleId>{5C22544A-7EE6-4342-B048-85BDC9FD1C3A}</a:tableStyleId>
              </a:tblPr>
              <a:tblGrid>
                <a:gridCol w="2032000"/>
                <a:gridCol w="2032000"/>
                <a:gridCol w="2032000"/>
                <a:gridCol w="2032000"/>
              </a:tblGrid>
              <a:tr h="370840">
                <a:tc>
                  <a:txBody>
                    <a:bodyPr/>
                    <a:lstStyle/>
                    <a:p>
                      <a:pPr algn="ctr"/>
                      <a:r>
                        <a:rPr lang="en-US" dirty="0" smtClean="0"/>
                        <a:t>Variables</a:t>
                      </a:r>
                      <a:endParaRPr lang="en-US" dirty="0"/>
                    </a:p>
                  </a:txBody>
                  <a:tcPr anchor="ctr"/>
                </a:tc>
                <a:tc>
                  <a:txBody>
                    <a:bodyPr/>
                    <a:lstStyle/>
                    <a:p>
                      <a:pPr algn="ctr"/>
                      <a:r>
                        <a:rPr lang="en-US" dirty="0" smtClean="0"/>
                        <a:t>Degrees of Freedom</a:t>
                      </a:r>
                      <a:endParaRPr lang="en-US" dirty="0"/>
                    </a:p>
                  </a:txBody>
                  <a:tcPr anchor="ctr"/>
                </a:tc>
                <a:tc>
                  <a:txBody>
                    <a:bodyPr/>
                    <a:lstStyle/>
                    <a:p>
                      <a:pPr algn="ctr"/>
                      <a:r>
                        <a:rPr lang="en-US" dirty="0" smtClean="0"/>
                        <a:t>Sum squared</a:t>
                      </a:r>
                      <a:endParaRPr lang="en-US" dirty="0"/>
                    </a:p>
                  </a:txBody>
                  <a:tcPr anchor="ctr"/>
                </a:tc>
                <a:tc>
                  <a:txBody>
                    <a:bodyPr/>
                    <a:lstStyle/>
                    <a:p>
                      <a:pPr algn="ctr"/>
                      <a:r>
                        <a:rPr lang="en-US" dirty="0" smtClean="0"/>
                        <a:t>Mean squared</a:t>
                      </a:r>
                      <a:endParaRPr lang="en-US" dirty="0"/>
                    </a:p>
                  </a:txBody>
                  <a:tcPr anchor="ctr"/>
                </a:tc>
              </a:tr>
              <a:tr h="370840">
                <a:tc>
                  <a:txBody>
                    <a:bodyPr/>
                    <a:lstStyle/>
                    <a:p>
                      <a:pPr algn="ctr"/>
                      <a:r>
                        <a:rPr lang="en-US" dirty="0" smtClean="0"/>
                        <a:t>Regression</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132946</a:t>
                      </a:r>
                      <a:endParaRPr lang="en-US" dirty="0"/>
                    </a:p>
                  </a:txBody>
                  <a:tcPr anchor="ctr"/>
                </a:tc>
                <a:tc>
                  <a:txBody>
                    <a:bodyPr/>
                    <a:lstStyle/>
                    <a:p>
                      <a:pPr algn="ctr"/>
                      <a:r>
                        <a:rPr lang="en-US" dirty="0" smtClean="0"/>
                        <a:t>33236.5</a:t>
                      </a:r>
                      <a:endParaRPr lang="en-US" dirty="0"/>
                    </a:p>
                  </a:txBody>
                  <a:tcPr anchor="ctr"/>
                </a:tc>
              </a:tr>
              <a:tr h="370840">
                <a:tc>
                  <a:txBody>
                    <a:bodyPr/>
                    <a:lstStyle/>
                    <a:p>
                      <a:pPr algn="ctr"/>
                      <a:r>
                        <a:rPr lang="en-US" dirty="0" smtClean="0"/>
                        <a:t>Residuals</a:t>
                      </a:r>
                      <a:endParaRPr lang="en-US" dirty="0"/>
                    </a:p>
                  </a:txBody>
                  <a:tcPr anchor="ctr"/>
                </a:tc>
                <a:tc>
                  <a:txBody>
                    <a:bodyPr/>
                    <a:lstStyle/>
                    <a:p>
                      <a:pPr algn="ctr"/>
                      <a:r>
                        <a:rPr lang="en-US" dirty="0" smtClean="0"/>
                        <a:t>95</a:t>
                      </a:r>
                      <a:endParaRPr lang="en-US" dirty="0"/>
                    </a:p>
                  </a:txBody>
                  <a:tcPr anchor="ctr"/>
                </a:tc>
                <a:tc>
                  <a:txBody>
                    <a:bodyPr/>
                    <a:lstStyle/>
                    <a:p>
                      <a:pPr algn="ctr"/>
                      <a:r>
                        <a:rPr lang="en-US" dirty="0" smtClean="0"/>
                        <a:t>2421</a:t>
                      </a:r>
                      <a:endParaRPr lang="en-US" dirty="0"/>
                    </a:p>
                  </a:txBody>
                  <a:tcPr anchor="ctr"/>
                </a:tc>
                <a:tc>
                  <a:txBody>
                    <a:bodyPr/>
                    <a:lstStyle/>
                    <a:p>
                      <a:pPr algn="ctr"/>
                      <a:r>
                        <a:rPr lang="en-US" dirty="0" smtClean="0"/>
                        <a:t>25</a:t>
                      </a:r>
                      <a:endParaRPr lang="en-US" dirty="0"/>
                    </a:p>
                  </a:txBody>
                  <a:tcPr anchor="ctr"/>
                </a:tc>
              </a:tr>
              <a:tr h="370840">
                <a:tc>
                  <a:txBody>
                    <a:bodyPr/>
                    <a:lstStyle/>
                    <a:p>
                      <a:pPr algn="ctr"/>
                      <a:r>
                        <a:rPr lang="en-US" dirty="0" smtClean="0"/>
                        <a:t>Total</a:t>
                      </a:r>
                      <a:endParaRPr lang="en-US" dirty="0"/>
                    </a:p>
                  </a:txBody>
                  <a:tcPr anchor="ctr"/>
                </a:tc>
                <a:tc>
                  <a:txBody>
                    <a:bodyPr/>
                    <a:lstStyle/>
                    <a:p>
                      <a:pPr algn="ctr"/>
                      <a:r>
                        <a:rPr lang="en-US" dirty="0" smtClean="0"/>
                        <a:t>99</a:t>
                      </a:r>
                      <a:endParaRPr lang="en-US" dirty="0"/>
                    </a:p>
                  </a:txBody>
                  <a:tcPr anchor="ctr"/>
                </a:tc>
                <a:tc>
                  <a:txBody>
                    <a:bodyPr/>
                    <a:lstStyle/>
                    <a:p>
                      <a:pPr algn="ctr"/>
                      <a:r>
                        <a:rPr lang="en-US" dirty="0" smtClean="0"/>
                        <a:t>135367</a:t>
                      </a:r>
                      <a:endParaRPr lang="en-US" dirty="0"/>
                    </a:p>
                  </a:txBody>
                  <a:tcPr anchor="ctr"/>
                </a:tc>
                <a:tc>
                  <a:txBody>
                    <a:bodyPr/>
                    <a:lstStyle/>
                    <a:p>
                      <a:pPr algn="ctr"/>
                      <a:endParaRPr lang="en-US" dirty="0"/>
                    </a:p>
                  </a:txBody>
                  <a:tcPr anchor="ctr"/>
                </a:tc>
              </a:tr>
            </a:tbl>
          </a:graphicData>
        </a:graphic>
      </p:graphicFrame>
      <p:sp>
        <p:nvSpPr>
          <p:cNvPr id="6" name="TextBox 5"/>
          <p:cNvSpPr txBox="1"/>
          <p:nvPr/>
        </p:nvSpPr>
        <p:spPr>
          <a:xfrm>
            <a:off x="9539785" y="4312691"/>
            <a:ext cx="1583140" cy="1631216"/>
          </a:xfrm>
          <a:prstGeom prst="rect">
            <a:avLst/>
          </a:prstGeom>
          <a:noFill/>
        </p:spPr>
        <p:txBody>
          <a:bodyPr wrap="square" rtlCol="0">
            <a:spAutoFit/>
          </a:bodyPr>
          <a:lstStyle/>
          <a:p>
            <a:r>
              <a:rPr lang="en-US" sz="2000" dirty="0" smtClean="0"/>
              <a:t>F statistic = 1304</a:t>
            </a:r>
            <a:endParaRPr lang="en-US" sz="2000" dirty="0"/>
          </a:p>
          <a:p>
            <a:r>
              <a:rPr lang="en-US" sz="2000" dirty="0" smtClean="0"/>
              <a:t>Residual standard error = 5.048</a:t>
            </a:r>
            <a:endParaRPr lang="en-US" sz="2000" dirty="0"/>
          </a:p>
        </p:txBody>
      </p:sp>
    </p:spTree>
    <p:extLst>
      <p:ext uri="{BB962C8B-B14F-4D97-AF65-F5344CB8AC3E}">
        <p14:creationId xmlns:p14="http://schemas.microsoft.com/office/powerpoint/2010/main" val="2351731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Residual Plot</a:t>
            </a:r>
            <a:endParaRPr lang="en-US" dirty="0">
              <a:solidFill>
                <a:schemeClr val="accent6">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088" y="2429301"/>
            <a:ext cx="6555521" cy="3821374"/>
          </a:xfrm>
        </p:spPr>
      </p:pic>
      <mc:AlternateContent xmlns:mc="http://schemas.openxmlformats.org/markup-compatibility/2006" xmlns:a14="http://schemas.microsoft.com/office/drawing/2010/main">
        <mc:Choice Requires="a14">
          <p:sp>
            <p:nvSpPr>
              <p:cNvPr id="5" name="TextBox 4"/>
              <p:cNvSpPr txBox="1"/>
              <p:nvPr/>
            </p:nvSpPr>
            <p:spPr>
              <a:xfrm>
                <a:off x="8076112" y="3242437"/>
                <a:ext cx="2615770" cy="2031325"/>
              </a:xfrm>
              <a:prstGeom prst="rect">
                <a:avLst/>
              </a:prstGeom>
              <a:noFill/>
            </p:spPr>
            <p:txBody>
              <a:bodyPr wrap="square" rtlCol="0">
                <a:spAutoFit/>
              </a:bodyPr>
              <a:lstStyle/>
              <a:p>
                <a:r>
                  <a:rPr lang="en-US" dirty="0" smtClean="0"/>
                  <a:t>More than 90% of the observations fall on the region inside the interval </a:t>
                </a:r>
                <a14:m>
                  <m:oMath xmlns:m="http://schemas.openxmlformats.org/officeDocument/2006/math">
                    <m:r>
                      <a:rPr lang="en-US" i="1">
                        <a:latin typeface="Cambria Math" panose="02040503050406030204" pitchFamily="18" charset="0"/>
                      </a:rPr>
                      <m:t>(−1.5∗</m:t>
                    </m:r>
                    <m:r>
                      <a:rPr lang="en-US" i="1">
                        <a:latin typeface="Cambria Math" panose="02040503050406030204" pitchFamily="18" charset="0"/>
                      </a:rPr>
                      <m:t>𝜎</m:t>
                    </m:r>
                    <m:r>
                      <a:rPr lang="en-US" i="1">
                        <a:latin typeface="Cambria Math" panose="02040503050406030204" pitchFamily="18" charset="0"/>
                      </a:rPr>
                      <m:t>, 1.5∗</m:t>
                    </m:r>
                    <m:r>
                      <a:rPr lang="en-US" i="1">
                        <a:latin typeface="Cambria Math" panose="02040503050406030204" pitchFamily="18" charset="0"/>
                      </a:rPr>
                      <m:t>𝜎</m:t>
                    </m:r>
                    <m:r>
                      <a:rPr lang="en-US" i="1">
                        <a:latin typeface="Cambria Math" panose="02040503050406030204" pitchFamily="18" charset="0"/>
                      </a:rPr>
                      <m:t>)</m:t>
                    </m:r>
                  </m:oMath>
                </a14:m>
                <a:r>
                  <a:rPr lang="en-US" dirty="0" smtClean="0"/>
                  <a:t>, where </a:t>
                </a:r>
                <a14:m>
                  <m:oMath xmlns:m="http://schemas.openxmlformats.org/officeDocument/2006/math">
                    <m:r>
                      <a:rPr lang="en-US" i="1">
                        <a:latin typeface="Cambria Math" panose="02040503050406030204" pitchFamily="18" charset="0"/>
                      </a:rPr>
                      <m:t>𝜎</m:t>
                    </m:r>
                  </m:oMath>
                </a14:m>
                <a:r>
                  <a:rPr lang="en-US" dirty="0"/>
                  <a:t> is the standard deviation of the errors assumed in the linear model.</a:t>
                </a:r>
              </a:p>
            </p:txBody>
          </p:sp>
        </mc:Choice>
        <mc:Fallback xmlns="">
          <p:sp>
            <p:nvSpPr>
              <p:cNvPr id="5" name="TextBox 4"/>
              <p:cNvSpPr txBox="1">
                <a:spLocks noRot="1" noChangeAspect="1" noMove="1" noResize="1" noEditPoints="1" noAdjustHandles="1" noChangeArrowheads="1" noChangeShapeType="1" noTextEdit="1"/>
              </p:cNvSpPr>
              <p:nvPr/>
            </p:nvSpPr>
            <p:spPr>
              <a:xfrm>
                <a:off x="8076112" y="3242437"/>
                <a:ext cx="2615770" cy="2031325"/>
              </a:xfrm>
              <a:prstGeom prst="rect">
                <a:avLst/>
              </a:prstGeom>
              <a:blipFill rotWithShape="0">
                <a:blip r:embed="rId3"/>
                <a:stretch>
                  <a:fillRect l="-2098" t="-1802" r="-2331" b="-3904"/>
                </a:stretch>
              </a:blipFill>
            </p:spPr>
            <p:txBody>
              <a:bodyPr/>
              <a:lstStyle/>
              <a:p>
                <a:r>
                  <a:rPr lang="en-US">
                    <a:noFill/>
                  </a:rPr>
                  <a:t> </a:t>
                </a:r>
              </a:p>
            </p:txBody>
          </p:sp>
        </mc:Fallback>
      </mc:AlternateContent>
    </p:spTree>
    <p:extLst>
      <p:ext uri="{BB962C8B-B14F-4D97-AF65-F5344CB8AC3E}">
        <p14:creationId xmlns:p14="http://schemas.microsoft.com/office/powerpoint/2010/main" val="661812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142</TotalTime>
  <Words>790</Words>
  <Application>Microsoft Office PowerPoint</Application>
  <PresentationFormat>Widescreen</PresentationFormat>
  <Paragraphs>257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Garamond</vt:lpstr>
      <vt:lpstr>Lucida Handwriting</vt:lpstr>
      <vt:lpstr>Times New Roman</vt:lpstr>
      <vt:lpstr>Organic</vt:lpstr>
      <vt:lpstr>Statistics Assignment 1</vt:lpstr>
      <vt:lpstr>About the Data</vt:lpstr>
      <vt:lpstr>Bivariate Analysis</vt:lpstr>
      <vt:lpstr>Why School GPA not a good measure for Final scores?</vt:lpstr>
      <vt:lpstr>A Few Scatter plots</vt:lpstr>
      <vt:lpstr>The Nearly Ideal Multivariate Analysis</vt:lpstr>
      <vt:lpstr>The Nearly Ideal Multivariate Analysis</vt:lpstr>
      <vt:lpstr>Analysis of Variance (Ideal)</vt:lpstr>
      <vt:lpstr>Residual Plot</vt:lpstr>
      <vt:lpstr>Multivariate Analysis of the Dataset</vt:lpstr>
      <vt:lpstr>Summary of regression model</vt:lpstr>
      <vt:lpstr>Partial Correlation and effects</vt:lpstr>
      <vt:lpstr>ANOVA for the dataset</vt:lpstr>
      <vt:lpstr>Residual Plot</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Assignment 3</dc:title>
  <dc:creator>Zer0</dc:creator>
  <cp:lastModifiedBy>Zer0</cp:lastModifiedBy>
  <cp:revision>47</cp:revision>
  <dcterms:created xsi:type="dcterms:W3CDTF">2017-02-11T13:41:59Z</dcterms:created>
  <dcterms:modified xsi:type="dcterms:W3CDTF">2017-02-15T14:09:10Z</dcterms:modified>
</cp:coreProperties>
</file>