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4" Type="http://schemas.openxmlformats.org/officeDocument/2006/relationships/hyperlink" Target="https://pynput.readthedocs.io/en/lates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685800"/>
            <a:ext cx="9144000" cy="2113613"/>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Mitigating the Threat of Keyloggers: Safeguarding Against Stealthy Keystroke Monitoring in the Digital Age</a:t>
            </a:r>
          </a:p>
        </p:txBody>
      </p:sp>
      <p:sp>
        <p:nvSpPr>
          <p:cNvPr id="4" name="TextBox 3"/>
          <p:cNvSpPr txBox="1"/>
          <p:nvPr/>
        </p:nvSpPr>
        <p:spPr>
          <a:xfrm>
            <a:off x="2841171" y="4586365"/>
            <a:ext cx="8256541"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Subashree S R -College of Engineering , Guindy-Department of 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chemeClr val="tx1">
                    <a:lumMod val="65000"/>
                    <a:lumOff val="35000"/>
                  </a:schemeClr>
                </a:solidFill>
                <a:effectLst/>
                <a:highlight>
                  <a:srgbClr val="FFFFFF"/>
                </a:highlight>
                <a:latin typeface="Söhne"/>
              </a:rPr>
              <a:t>Python Documentation: </a:t>
            </a:r>
            <a:r>
              <a:rPr lang="en-US" sz="2400" b="0" i="0" u="none" strike="noStrike" dirty="0">
                <a:solidFill>
                  <a:schemeClr val="tx1">
                    <a:lumMod val="65000"/>
                    <a:lumOff val="35000"/>
                  </a:schemeClr>
                </a:solidFill>
                <a:effectLst/>
                <a:highlight>
                  <a:srgbClr val="FFFFFF"/>
                </a:highlight>
                <a:latin typeface="Söhne"/>
                <a:hlinkClick r:id="rId2">
                  <a:extLst>
                    <a:ext uri="{A12FA001-AC4F-418D-AE19-62706E023703}">
                      <ahyp:hlinkClr xmlns:ahyp="http://schemas.microsoft.com/office/drawing/2018/hyperlinkcolor" val="tx"/>
                    </a:ext>
                  </a:extLst>
                </a:hlinkClick>
              </a:rPr>
              <a:t>https://docs.python.org/3/</a:t>
            </a:r>
            <a:endParaRPr lang="en-US" sz="2400" b="0" i="0" dirty="0">
              <a:solidFill>
                <a:schemeClr val="tx1">
                  <a:lumMod val="65000"/>
                  <a:lumOff val="35000"/>
                </a:schemeClr>
              </a:solidFill>
              <a:effectLst/>
              <a:highlight>
                <a:srgbClr val="FFFFFF"/>
              </a:highlight>
              <a:latin typeface="Söhne"/>
            </a:endParaRPr>
          </a:p>
          <a:p>
            <a:pPr algn="l">
              <a:buFont typeface="Arial" panose="020B0604020202020204" pitchFamily="34" charset="0"/>
              <a:buChar char="•"/>
            </a:pPr>
            <a:r>
              <a:rPr lang="en-US" sz="2400" b="0" i="0" dirty="0" err="1">
                <a:solidFill>
                  <a:schemeClr val="tx1">
                    <a:lumMod val="65000"/>
                    <a:lumOff val="35000"/>
                  </a:schemeClr>
                </a:solidFill>
                <a:effectLst/>
                <a:highlight>
                  <a:srgbClr val="FFFFFF"/>
                </a:highlight>
                <a:latin typeface="Söhne"/>
              </a:rPr>
              <a:t>tkinter</a:t>
            </a:r>
            <a:r>
              <a:rPr lang="en-US" sz="2400" b="0" i="0" dirty="0">
                <a:solidFill>
                  <a:schemeClr val="tx1">
                    <a:lumMod val="65000"/>
                    <a:lumOff val="35000"/>
                  </a:schemeClr>
                </a:solidFill>
                <a:effectLst/>
                <a:highlight>
                  <a:srgbClr val="FFFFFF"/>
                </a:highlight>
                <a:latin typeface="Söhne"/>
              </a:rPr>
              <a:t> Library: </a:t>
            </a:r>
            <a:r>
              <a:rPr lang="en-US" sz="2400" b="0" i="0" u="none" strike="noStrike" dirty="0">
                <a:solidFill>
                  <a:schemeClr val="tx1">
                    <a:lumMod val="65000"/>
                    <a:lumOff val="35000"/>
                  </a:schemeClr>
                </a:solidFill>
                <a:effectLst/>
                <a:highlight>
                  <a:srgbClr val="FFFFFF"/>
                </a:highlight>
                <a:latin typeface="Söhne"/>
                <a:hlinkClick r:id="rId3">
                  <a:extLst>
                    <a:ext uri="{A12FA001-AC4F-418D-AE19-62706E023703}">
                      <ahyp:hlinkClr xmlns:ahyp="http://schemas.microsoft.com/office/drawing/2018/hyperlinkcolor" val="tx"/>
                    </a:ext>
                  </a:extLst>
                </a:hlinkClick>
              </a:rPr>
              <a:t>https://docs.python.org/3/library/tkinter.html</a:t>
            </a:r>
            <a:endParaRPr lang="en-US" sz="2400" b="0" i="0" dirty="0">
              <a:solidFill>
                <a:schemeClr val="tx1">
                  <a:lumMod val="65000"/>
                  <a:lumOff val="35000"/>
                </a:schemeClr>
              </a:solidFill>
              <a:effectLst/>
              <a:highlight>
                <a:srgbClr val="FFFFFF"/>
              </a:highlight>
              <a:latin typeface="Söhne"/>
            </a:endParaRPr>
          </a:p>
          <a:p>
            <a:pPr algn="l">
              <a:buFont typeface="Arial" panose="020B0604020202020204" pitchFamily="34" charset="0"/>
              <a:buChar char="•"/>
            </a:pPr>
            <a:r>
              <a:rPr lang="en-US" sz="2400" b="0" i="0" dirty="0" err="1">
                <a:solidFill>
                  <a:schemeClr val="tx1">
                    <a:lumMod val="65000"/>
                    <a:lumOff val="35000"/>
                  </a:schemeClr>
                </a:solidFill>
                <a:effectLst/>
                <a:highlight>
                  <a:srgbClr val="FFFFFF"/>
                </a:highlight>
                <a:latin typeface="Söhne"/>
              </a:rPr>
              <a:t>pynput</a:t>
            </a:r>
            <a:r>
              <a:rPr lang="en-US" sz="2400" b="0" i="0" dirty="0">
                <a:solidFill>
                  <a:schemeClr val="tx1">
                    <a:lumMod val="65000"/>
                    <a:lumOff val="35000"/>
                  </a:schemeClr>
                </a:solidFill>
                <a:effectLst/>
                <a:highlight>
                  <a:srgbClr val="FFFFFF"/>
                </a:highlight>
                <a:latin typeface="Söhne"/>
              </a:rPr>
              <a:t> Library: </a:t>
            </a:r>
            <a:r>
              <a:rPr lang="en-US" sz="2400" b="0" i="0" u="none" strike="noStrike" dirty="0">
                <a:solidFill>
                  <a:schemeClr val="tx1">
                    <a:lumMod val="65000"/>
                    <a:lumOff val="35000"/>
                  </a:schemeClr>
                </a:solidFill>
                <a:effectLst/>
                <a:highlight>
                  <a:srgbClr val="FFFFFF"/>
                </a:highlight>
                <a:latin typeface="Söhne"/>
                <a:hlinkClick r:id="rId4">
                  <a:extLst>
                    <a:ext uri="{A12FA001-AC4F-418D-AE19-62706E023703}">
                      <ahyp:hlinkClr xmlns:ahyp="http://schemas.microsoft.com/office/drawing/2018/hyperlinkcolor" val="tx"/>
                    </a:ext>
                  </a:extLst>
                </a:hlinkClick>
              </a:rPr>
              <a:t>https://pynput.readthedocs.io/en/latest/</a:t>
            </a:r>
            <a:endParaRPr lang="en-US" sz="2400" b="0" i="0" u="none" strike="noStrike" dirty="0">
              <a:solidFill>
                <a:schemeClr val="tx1">
                  <a:lumMod val="65000"/>
                  <a:lumOff val="35000"/>
                </a:schemeClr>
              </a:solidFill>
              <a:effectLst/>
              <a:highlight>
                <a:srgbClr val="FFFFFF"/>
              </a:highlight>
              <a:latin typeface="Söhne"/>
            </a:endParaRPr>
          </a:p>
          <a:p>
            <a:pPr algn="l">
              <a:buFont typeface="Arial" panose="020B0604020202020204" pitchFamily="34" charset="0"/>
              <a:buChar char="•"/>
            </a:pPr>
            <a:r>
              <a:rPr lang="en-US" sz="2400" b="0" i="0" dirty="0">
                <a:solidFill>
                  <a:schemeClr val="tx1">
                    <a:lumMod val="65000"/>
                    <a:lumOff val="35000"/>
                  </a:schemeClr>
                </a:solidFill>
                <a:effectLst/>
                <a:highlight>
                  <a:srgbClr val="FFFFFF"/>
                </a:highlight>
                <a:latin typeface="Söhne"/>
              </a:rPr>
              <a:t>Cybersecurity Best Practices: </a:t>
            </a:r>
            <a:r>
              <a:rPr lang="en-US" sz="2400" b="0" i="0" u="none" strike="noStrike" dirty="0">
                <a:solidFill>
                  <a:schemeClr val="tx1">
                    <a:lumMod val="65000"/>
                    <a:lumOff val="35000"/>
                  </a:schemeClr>
                </a:solidFill>
                <a:effectLst/>
                <a:highlight>
                  <a:srgbClr val="FFFFFF"/>
                </a:highlight>
                <a:latin typeface="Söhne"/>
              </a:rPr>
              <a:t>https://www.cisa.gov/cybersecurity-best-practices</a:t>
            </a:r>
            <a:endParaRPr lang="en-US" sz="2400" b="0" i="0" dirty="0">
              <a:solidFill>
                <a:schemeClr val="tx1">
                  <a:lumMod val="65000"/>
                  <a:lumOff val="35000"/>
                </a:schemeClr>
              </a:solidFill>
              <a:effectLst/>
              <a:highlight>
                <a:srgbClr val="FFFFFF"/>
              </a:highlight>
              <a:latin typeface="Söhne"/>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32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2800" b="0" i="0" dirty="0">
                <a:solidFill>
                  <a:srgbClr val="0D0D0D"/>
                </a:solidFill>
                <a:effectLst/>
                <a:highlight>
                  <a:srgbClr val="FFFFFF"/>
                </a:highlight>
                <a:latin typeface="Söhne"/>
              </a:rPr>
              <a:t>The proposed solution aims to create a comprehensive and insightful demonstration of Python keylogger functionality using the </a:t>
            </a:r>
            <a:r>
              <a:rPr lang="en-US" sz="2800" b="0" i="0" dirty="0" err="1">
                <a:solidFill>
                  <a:srgbClr val="0D0D0D"/>
                </a:solidFill>
                <a:effectLst/>
                <a:highlight>
                  <a:srgbClr val="FFFFFF"/>
                </a:highlight>
                <a:latin typeface="Söhne"/>
              </a:rPr>
              <a:t>tkinter</a:t>
            </a:r>
            <a:r>
              <a:rPr lang="en-US" sz="2800" b="0" i="0" dirty="0">
                <a:solidFill>
                  <a:srgbClr val="0D0D0D"/>
                </a:solidFill>
                <a:effectLst/>
                <a:highlight>
                  <a:srgbClr val="FFFFFF"/>
                </a:highlight>
                <a:latin typeface="Söhne"/>
              </a:rPr>
              <a:t> and </a:t>
            </a:r>
            <a:r>
              <a:rPr lang="en-US" sz="2800" b="0" i="0" dirty="0" err="1">
                <a:solidFill>
                  <a:srgbClr val="0D0D0D"/>
                </a:solidFill>
                <a:effectLst/>
                <a:highlight>
                  <a:srgbClr val="FFFFFF"/>
                </a:highlight>
                <a:latin typeface="Söhne"/>
              </a:rPr>
              <a:t>pynput</a:t>
            </a:r>
            <a:r>
              <a:rPr lang="en-US" sz="2800" b="0" i="0" dirty="0">
                <a:solidFill>
                  <a:srgbClr val="0D0D0D"/>
                </a:solidFill>
                <a:effectLst/>
                <a:highlight>
                  <a:srgbClr val="FFFFFF"/>
                </a:highlight>
                <a:latin typeface="Söhne"/>
              </a:rPr>
              <a:t> libraries. This demonstration serves to illustrate the potential for keyloggers to be implemented and exploited for malicious purposes, shedding light on the critical importance of cybersecurity in today's digital landscape. Additionally, the report will delve into in-depth discussions regarding robust measures designed to both detect and prevent keylogger attacks. By enhancing cybersecurity awareness and fortifying protective measures, this solution seeks to bolster organizational defenses against keylogger threats, ultimately safeguarding sensitive information and preserving the integrity of digital systems</a:t>
            </a:r>
            <a:r>
              <a:rPr lang="en-US" sz="1200" b="0" i="0" dirty="0">
                <a:solidFill>
                  <a:srgbClr val="0D0D0D"/>
                </a:solidFill>
                <a:effectLst/>
                <a:highlight>
                  <a:srgbClr val="FFFFFF"/>
                </a:highlight>
                <a:latin typeface="Söhne"/>
              </a:rPr>
              <a:t>.</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DD5442E8-7CB3-F545-EC9B-1E24BEC994D7}"/>
              </a:ext>
            </a:extLst>
          </p:cNvPr>
          <p:cNvSpPr txBox="1"/>
          <p:nvPr/>
        </p:nvSpPr>
        <p:spPr>
          <a:xfrm>
            <a:off x="581192" y="1589314"/>
            <a:ext cx="11029616" cy="4678204"/>
          </a:xfrm>
          <a:prstGeom prst="rect">
            <a:avLst/>
          </a:prstGeom>
          <a:noFill/>
        </p:spPr>
        <p:txBody>
          <a:bodyPr wrap="square" rtlCol="0">
            <a:spAutoFit/>
          </a:bodyPr>
          <a:lstStyle/>
          <a:p>
            <a:pPr marL="457200" indent="-457200" algn="l">
              <a:buFont typeface="Wingdings" panose="05000000000000000000" pitchFamily="2" charset="2"/>
              <a:buChar char="q"/>
            </a:pPr>
            <a:r>
              <a:rPr lang="en-IN" sz="2800" b="1" i="0" dirty="0">
                <a:solidFill>
                  <a:schemeClr val="tx1">
                    <a:lumMod val="65000"/>
                    <a:lumOff val="35000"/>
                  </a:schemeClr>
                </a:solidFill>
                <a:effectLst/>
                <a:highlight>
                  <a:srgbClr val="FFFFFF"/>
                </a:highlight>
                <a:latin typeface="Söhne"/>
              </a:rPr>
              <a:t>System Requirements:</a:t>
            </a:r>
            <a:endParaRPr lang="en-IN" sz="2800" b="0" i="0" dirty="0">
              <a:solidFill>
                <a:schemeClr val="tx1">
                  <a:lumMod val="65000"/>
                  <a:lumOff val="35000"/>
                </a:schemeClr>
              </a:solidFill>
              <a:effectLst/>
              <a:highlight>
                <a:srgbClr val="FFFFFF"/>
              </a:highlight>
              <a:latin typeface="Söhne"/>
            </a:endParaRPr>
          </a:p>
          <a:p>
            <a:pPr algn="l">
              <a:buFont typeface="Arial" panose="020B0604020202020204" pitchFamily="34" charset="0"/>
              <a:buChar char="•"/>
            </a:pPr>
            <a:r>
              <a:rPr lang="en-IN" sz="2800" b="0" i="0" dirty="0">
                <a:solidFill>
                  <a:schemeClr val="tx1">
                    <a:lumMod val="65000"/>
                    <a:lumOff val="35000"/>
                  </a:schemeClr>
                </a:solidFill>
                <a:effectLst/>
                <a:highlight>
                  <a:srgbClr val="FFFFFF"/>
                </a:highlight>
                <a:latin typeface="Söhne"/>
              </a:rPr>
              <a:t>Python programming environment with version 3.x installed.</a:t>
            </a:r>
          </a:p>
          <a:p>
            <a:pPr algn="l">
              <a:buFont typeface="Arial" panose="020B0604020202020204" pitchFamily="34" charset="0"/>
              <a:buChar char="•"/>
            </a:pPr>
            <a:r>
              <a:rPr lang="en-IN" sz="2800" b="0" i="0" dirty="0">
                <a:solidFill>
                  <a:schemeClr val="tx1">
                    <a:lumMod val="65000"/>
                    <a:lumOff val="35000"/>
                  </a:schemeClr>
                </a:solidFill>
                <a:effectLst/>
                <a:highlight>
                  <a:srgbClr val="FFFFFF"/>
                </a:highlight>
                <a:latin typeface="Söhne"/>
              </a:rPr>
              <a:t>Required libraries: </a:t>
            </a:r>
            <a:r>
              <a:rPr lang="en-IN" sz="2800" b="0" i="0" dirty="0" err="1">
                <a:solidFill>
                  <a:schemeClr val="tx1">
                    <a:lumMod val="65000"/>
                    <a:lumOff val="35000"/>
                  </a:schemeClr>
                </a:solidFill>
                <a:effectLst/>
                <a:highlight>
                  <a:srgbClr val="FFFFFF"/>
                </a:highlight>
                <a:latin typeface="Söhne"/>
              </a:rPr>
              <a:t>tkinter</a:t>
            </a:r>
            <a:r>
              <a:rPr lang="en-IN" sz="2800" b="0" i="0" dirty="0">
                <a:solidFill>
                  <a:schemeClr val="tx1">
                    <a:lumMod val="65000"/>
                    <a:lumOff val="35000"/>
                  </a:schemeClr>
                </a:solidFill>
                <a:effectLst/>
                <a:highlight>
                  <a:srgbClr val="FFFFFF"/>
                </a:highlight>
                <a:latin typeface="Söhne"/>
              </a:rPr>
              <a:t> and </a:t>
            </a:r>
            <a:r>
              <a:rPr lang="en-IN" sz="2800" b="0" i="0" dirty="0" err="1">
                <a:solidFill>
                  <a:schemeClr val="tx1">
                    <a:lumMod val="65000"/>
                    <a:lumOff val="35000"/>
                  </a:schemeClr>
                </a:solidFill>
                <a:effectLst/>
                <a:highlight>
                  <a:srgbClr val="FFFFFF"/>
                </a:highlight>
                <a:latin typeface="Söhne"/>
              </a:rPr>
              <a:t>pynput</a:t>
            </a:r>
            <a:r>
              <a:rPr lang="en-IN" sz="2800" b="0" i="0" dirty="0">
                <a:solidFill>
                  <a:schemeClr val="tx1">
                    <a:lumMod val="65000"/>
                    <a:lumOff val="35000"/>
                  </a:schemeClr>
                </a:solidFill>
                <a:effectLst/>
                <a:highlight>
                  <a:srgbClr val="FFFFFF"/>
                </a:highlight>
                <a:latin typeface="Söhne"/>
              </a:rPr>
              <a:t>.</a:t>
            </a:r>
          </a:p>
          <a:p>
            <a:pPr algn="l">
              <a:buFont typeface="Arial" panose="020B0604020202020204" pitchFamily="34" charset="0"/>
              <a:buChar char="•"/>
            </a:pPr>
            <a:r>
              <a:rPr lang="en-IN" sz="2800" b="0" i="0" dirty="0">
                <a:solidFill>
                  <a:schemeClr val="tx1">
                    <a:lumMod val="65000"/>
                    <a:lumOff val="35000"/>
                  </a:schemeClr>
                </a:solidFill>
                <a:effectLst/>
                <a:highlight>
                  <a:srgbClr val="FFFFFF"/>
                </a:highlight>
                <a:latin typeface="Söhne"/>
              </a:rPr>
              <a:t>Operating system compatibility: Windows, macOS, Linux.</a:t>
            </a:r>
          </a:p>
          <a:p>
            <a:pPr marL="457200" indent="-457200" algn="l">
              <a:buFont typeface="Wingdings" panose="05000000000000000000" pitchFamily="2" charset="2"/>
              <a:buChar char="q"/>
            </a:pPr>
            <a:endParaRPr lang="en-IN" sz="2800" b="1" i="0" dirty="0">
              <a:solidFill>
                <a:schemeClr val="tx1">
                  <a:lumMod val="65000"/>
                  <a:lumOff val="35000"/>
                </a:schemeClr>
              </a:solidFill>
              <a:effectLst/>
              <a:highlight>
                <a:srgbClr val="FFFFFF"/>
              </a:highlight>
              <a:latin typeface="Söhne"/>
            </a:endParaRPr>
          </a:p>
          <a:p>
            <a:pPr marL="457200" indent="-457200" algn="l">
              <a:buFont typeface="Wingdings" panose="05000000000000000000" pitchFamily="2" charset="2"/>
              <a:buChar char="q"/>
            </a:pPr>
            <a:r>
              <a:rPr lang="en-IN" sz="2800" b="1" i="0" dirty="0">
                <a:solidFill>
                  <a:schemeClr val="tx1">
                    <a:lumMod val="65000"/>
                    <a:lumOff val="35000"/>
                  </a:schemeClr>
                </a:solidFill>
                <a:effectLst/>
                <a:highlight>
                  <a:srgbClr val="FFFFFF"/>
                </a:highlight>
                <a:latin typeface="Söhne"/>
              </a:rPr>
              <a:t>Libraries Required to Build the Model:</a:t>
            </a:r>
            <a:endParaRPr lang="en-IN" sz="2800" b="0" i="0" dirty="0">
              <a:solidFill>
                <a:schemeClr val="tx1">
                  <a:lumMod val="65000"/>
                  <a:lumOff val="35000"/>
                </a:schemeClr>
              </a:solidFill>
              <a:effectLst/>
              <a:highlight>
                <a:srgbClr val="FFFFFF"/>
              </a:highlight>
              <a:latin typeface="Söhne"/>
            </a:endParaRPr>
          </a:p>
          <a:p>
            <a:pPr algn="l">
              <a:buFont typeface="+mj-lt"/>
              <a:buAutoNum type="arabicPeriod"/>
            </a:pPr>
            <a:r>
              <a:rPr lang="en-IN" sz="2800" b="1" i="0" dirty="0" err="1">
                <a:solidFill>
                  <a:schemeClr val="tx1">
                    <a:lumMod val="65000"/>
                    <a:lumOff val="35000"/>
                  </a:schemeClr>
                </a:solidFill>
                <a:effectLst/>
                <a:highlight>
                  <a:srgbClr val="FFFFFF"/>
                </a:highlight>
                <a:latin typeface="Söhne"/>
              </a:rPr>
              <a:t>tkinter</a:t>
            </a:r>
            <a:r>
              <a:rPr lang="en-IN" sz="2800" b="1" i="0" dirty="0">
                <a:solidFill>
                  <a:schemeClr val="tx1">
                    <a:lumMod val="65000"/>
                    <a:lumOff val="35000"/>
                  </a:schemeClr>
                </a:solidFill>
                <a:effectLst/>
                <a:highlight>
                  <a:srgbClr val="FFFFFF"/>
                </a:highlight>
                <a:latin typeface="Söhne"/>
              </a:rPr>
              <a:t>:</a:t>
            </a:r>
            <a:r>
              <a:rPr lang="en-IN" sz="2800" b="0" i="0" dirty="0">
                <a:solidFill>
                  <a:schemeClr val="tx1">
                    <a:lumMod val="65000"/>
                    <a:lumOff val="35000"/>
                  </a:schemeClr>
                </a:solidFill>
                <a:effectLst/>
                <a:highlight>
                  <a:srgbClr val="FFFFFF"/>
                </a:highlight>
                <a:latin typeface="Söhne"/>
              </a:rPr>
              <a:t> Used for creating the graphical user interface (GUI) elements in the keylogger.py script.</a:t>
            </a:r>
          </a:p>
          <a:p>
            <a:pPr algn="l">
              <a:buFont typeface="+mj-lt"/>
              <a:buAutoNum type="arabicPeriod"/>
            </a:pPr>
            <a:r>
              <a:rPr lang="en-IN" sz="2800" b="1" i="0" dirty="0" err="1">
                <a:solidFill>
                  <a:schemeClr val="tx1">
                    <a:lumMod val="65000"/>
                    <a:lumOff val="35000"/>
                  </a:schemeClr>
                </a:solidFill>
                <a:effectLst/>
                <a:highlight>
                  <a:srgbClr val="FFFFFF"/>
                </a:highlight>
                <a:latin typeface="Söhne"/>
              </a:rPr>
              <a:t>pynput</a:t>
            </a:r>
            <a:r>
              <a:rPr lang="en-IN" sz="2800" b="1" i="0" dirty="0">
                <a:solidFill>
                  <a:schemeClr val="tx1">
                    <a:lumMod val="65000"/>
                    <a:lumOff val="35000"/>
                  </a:schemeClr>
                </a:solidFill>
                <a:effectLst/>
                <a:highlight>
                  <a:srgbClr val="FFFFFF"/>
                </a:highlight>
                <a:latin typeface="Söhne"/>
              </a:rPr>
              <a:t>:</a:t>
            </a:r>
            <a:r>
              <a:rPr lang="en-IN" sz="2800" b="0" i="0" dirty="0">
                <a:solidFill>
                  <a:schemeClr val="tx1">
                    <a:lumMod val="65000"/>
                    <a:lumOff val="35000"/>
                  </a:schemeClr>
                </a:solidFill>
                <a:effectLst/>
                <a:highlight>
                  <a:srgbClr val="FFFFFF"/>
                </a:highlight>
                <a:latin typeface="Söhne"/>
              </a:rPr>
              <a:t> Essential for capturing keyboard inputs and managing key events (presses, holds, releases) in real-time.</a:t>
            </a:r>
          </a:p>
          <a:p>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979714"/>
            <a:ext cx="11029615" cy="5453743"/>
          </a:xfrm>
        </p:spPr>
        <p:txBody>
          <a:bodyPr>
            <a:normAutofit lnSpcReduction="10000"/>
          </a:bodyPr>
          <a:lstStyle/>
          <a:p>
            <a:pPr marL="305435" indent="-305435"/>
            <a:r>
              <a:rPr lang="en-US" sz="1400" dirty="0">
                <a:ea typeface="+mn-lt"/>
                <a:cs typeface="+mn-lt"/>
              </a:rPr>
              <a:t>The chosen algorithm for keylogger.py is based on event-driven programming using the </a:t>
            </a:r>
            <a:r>
              <a:rPr lang="en-US" sz="1400" dirty="0" err="1">
                <a:ea typeface="+mn-lt"/>
                <a:cs typeface="+mn-lt"/>
              </a:rPr>
              <a:t>tkinter</a:t>
            </a:r>
            <a:r>
              <a:rPr lang="en-US" sz="1400" dirty="0">
                <a:ea typeface="+mn-lt"/>
                <a:cs typeface="+mn-lt"/>
              </a:rPr>
              <a:t> and </a:t>
            </a:r>
            <a:r>
              <a:rPr lang="en-US" sz="1400" dirty="0" err="1">
                <a:ea typeface="+mn-lt"/>
                <a:cs typeface="+mn-lt"/>
              </a:rPr>
              <a:t>pynput</a:t>
            </a:r>
            <a:r>
              <a:rPr lang="en-US" sz="1400" dirty="0">
                <a:ea typeface="+mn-lt"/>
                <a:cs typeface="+mn-lt"/>
              </a:rPr>
              <a:t> libraries. This approach focuses on capturing keyboard events such as key presses, holds, and releases in real-time, enabling comprehensive logging of keystrokes.</a:t>
            </a:r>
          </a:p>
          <a:p>
            <a:pPr marL="0" indent="0">
              <a:buNone/>
            </a:pPr>
            <a:r>
              <a:rPr lang="en-US" sz="1400" dirty="0">
                <a:solidFill>
                  <a:schemeClr val="tx1">
                    <a:lumMod val="85000"/>
                    <a:lumOff val="15000"/>
                  </a:schemeClr>
                </a:solidFill>
                <a:ea typeface="+mn-lt"/>
                <a:cs typeface="+mn-lt"/>
              </a:rPr>
              <a:t>Data Input:</a:t>
            </a:r>
          </a:p>
          <a:p>
            <a:pPr marL="305435" indent="-305435"/>
            <a:r>
              <a:rPr lang="en-US" sz="1400" dirty="0">
                <a:ea typeface="+mn-lt"/>
                <a:cs typeface="+mn-lt"/>
              </a:rPr>
              <a:t>The input features for the keylogger algorithm include:</a:t>
            </a:r>
          </a:p>
          <a:p>
            <a:pPr marL="305435" indent="-305435"/>
            <a:r>
              <a:rPr lang="en-US" sz="1400" dirty="0">
                <a:ea typeface="+mn-lt"/>
                <a:cs typeface="+mn-lt"/>
              </a:rPr>
              <a:t>1. Keyboard events: Captured using the </a:t>
            </a:r>
            <a:r>
              <a:rPr lang="en-US" sz="1400" dirty="0" err="1">
                <a:ea typeface="+mn-lt"/>
                <a:cs typeface="+mn-lt"/>
              </a:rPr>
              <a:t>pynput</a:t>
            </a:r>
            <a:r>
              <a:rPr lang="en-US" sz="1400" dirty="0">
                <a:ea typeface="+mn-lt"/>
                <a:cs typeface="+mn-lt"/>
              </a:rPr>
              <a:t> library, including key presses, holds, and releases.</a:t>
            </a:r>
          </a:p>
          <a:p>
            <a:pPr marL="305435" indent="-305435"/>
            <a:r>
              <a:rPr lang="en-US" sz="1400" dirty="0">
                <a:ea typeface="+mn-lt"/>
                <a:cs typeface="+mn-lt"/>
              </a:rPr>
              <a:t>2. Timestamps: Recorded for each key event to track the sequence and timing of keystrokes.</a:t>
            </a:r>
          </a:p>
          <a:p>
            <a:pPr marL="305435" indent="-305435"/>
            <a:r>
              <a:rPr lang="en-US" sz="1400" dirty="0">
                <a:ea typeface="+mn-lt"/>
                <a:cs typeface="+mn-lt"/>
              </a:rPr>
              <a:t>3. Logging options: Specify whether to log keystrokes in a text file ('key_log.txt') or a JSON file ('</a:t>
            </a:r>
            <a:r>
              <a:rPr lang="en-US" sz="1400" dirty="0" err="1">
                <a:ea typeface="+mn-lt"/>
                <a:cs typeface="+mn-lt"/>
              </a:rPr>
              <a:t>key_log.json</a:t>
            </a:r>
            <a:r>
              <a:rPr lang="en-US" sz="1400" dirty="0">
                <a:ea typeface="+mn-lt"/>
                <a:cs typeface="+mn-lt"/>
              </a:rPr>
              <a:t>').</a:t>
            </a:r>
          </a:p>
          <a:p>
            <a:pPr marL="0" indent="0">
              <a:buNone/>
            </a:pPr>
            <a:r>
              <a:rPr lang="en-US" sz="1400" dirty="0">
                <a:solidFill>
                  <a:schemeClr val="tx1">
                    <a:lumMod val="85000"/>
                    <a:lumOff val="15000"/>
                  </a:schemeClr>
                </a:solidFill>
                <a:ea typeface="+mn-lt"/>
                <a:cs typeface="+mn-lt"/>
              </a:rPr>
              <a:t>Training Process:</a:t>
            </a:r>
          </a:p>
          <a:p>
            <a:pPr marL="305435" indent="-305435"/>
            <a:r>
              <a:rPr lang="en-US" sz="1400" dirty="0">
                <a:ea typeface="+mn-lt"/>
                <a:cs typeface="+mn-lt"/>
              </a:rPr>
              <a:t>As the keylogger algorithm is event-driven and does not involve traditional machine learning training, there is no formal training process. The algorithm is initialized with the necessary libraries and variables, and it continuously monitors keyboard inputs, logging events based on user actions.</a:t>
            </a:r>
          </a:p>
          <a:p>
            <a:pPr marL="0" indent="0">
              <a:buNone/>
            </a:pPr>
            <a:r>
              <a:rPr lang="en-US" sz="1400" dirty="0">
                <a:solidFill>
                  <a:schemeClr val="tx1">
                    <a:lumMod val="85000"/>
                    <a:lumOff val="15000"/>
                  </a:schemeClr>
                </a:solidFill>
                <a:ea typeface="+mn-lt"/>
                <a:cs typeface="+mn-lt"/>
              </a:rPr>
              <a:t>Prediction Process:</a:t>
            </a:r>
          </a:p>
          <a:p>
            <a:pPr marL="305435" indent="-305435"/>
            <a:r>
              <a:rPr lang="en-US" sz="1400" dirty="0">
                <a:ea typeface="+mn-lt"/>
                <a:cs typeface="+mn-lt"/>
              </a:rPr>
              <a:t>The keylogger algorithm does not involve prediction or forecasting as it focuses on real-time monitoring and logging of keystrokes. However, the prediction process can be conceptualized as the algorithm's ability to anticipate and capture keyboard events as they occur, providing a chronological record of user interactions with the keyboard.</a:t>
            </a:r>
          </a:p>
          <a:p>
            <a:pPr marL="0" indent="0">
              <a:buNone/>
            </a:pPr>
            <a:r>
              <a:rPr lang="en-US" sz="1400" dirty="0">
                <a:solidFill>
                  <a:schemeClr val="tx1">
                    <a:lumMod val="85000"/>
                    <a:lumOff val="15000"/>
                  </a:schemeClr>
                </a:solidFill>
                <a:ea typeface="+mn-lt"/>
                <a:cs typeface="+mn-lt"/>
              </a:rPr>
              <a:t>Real-time Data Inputs:</a:t>
            </a:r>
          </a:p>
          <a:p>
            <a:pPr marL="305435" indent="-305435"/>
            <a:r>
              <a:rPr lang="en-US" sz="1400" dirty="0">
                <a:ea typeface="+mn-lt"/>
                <a:cs typeface="+mn-lt"/>
              </a:rPr>
              <a:t>During the logging and monitoring phase, the keylogger algorithm considers real-time keyboard inputs from the user. This includes capturing key events such as typing, holding keys, and releasing keys, providing a dynamic and up-to-date log of keystrokes.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1F6F39C0-8CFF-9C48-67ED-14AE8FDA75F6}"/>
              </a:ext>
            </a:extLst>
          </p:cNvPr>
          <p:cNvPicPr>
            <a:picLocks noGrp="1" noChangeAspect="1"/>
          </p:cNvPicPr>
          <p:nvPr>
            <p:ph idx="1"/>
          </p:nvPr>
        </p:nvPicPr>
        <p:blipFill>
          <a:blip r:embed="rId2"/>
          <a:stretch>
            <a:fillRect/>
          </a:stretch>
        </p:blipFill>
        <p:spPr>
          <a:xfrm>
            <a:off x="825813" y="2606610"/>
            <a:ext cx="5467631" cy="2521080"/>
          </a:xfrm>
        </p:spPr>
      </p:pic>
      <p:sp>
        <p:nvSpPr>
          <p:cNvPr id="6" name="TextBox 5">
            <a:extLst>
              <a:ext uri="{FF2B5EF4-FFF2-40B4-BE49-F238E27FC236}">
                <a16:creationId xmlns:a16="http://schemas.microsoft.com/office/drawing/2014/main" id="{677973FB-8764-DD8F-4021-9673034235D0}"/>
              </a:ext>
            </a:extLst>
          </p:cNvPr>
          <p:cNvSpPr txBox="1"/>
          <p:nvPr/>
        </p:nvSpPr>
        <p:spPr>
          <a:xfrm>
            <a:off x="581192" y="1637738"/>
            <a:ext cx="11029616" cy="4247317"/>
          </a:xfrm>
          <a:prstGeom prst="rect">
            <a:avLst/>
          </a:prstGeom>
          <a:noFill/>
        </p:spPr>
        <p:txBody>
          <a:bodyPr wrap="square" rtlCol="0">
            <a:spAutoFit/>
          </a:bodyPr>
          <a:lstStyle/>
          <a:p>
            <a:r>
              <a:rPr lang="en-IN" dirty="0"/>
              <a:t>The output of keylogger.py are two </a:t>
            </a:r>
            <a:r>
              <a:rPr lang="en-IN"/>
              <a:t>file. They </a:t>
            </a:r>
            <a:r>
              <a:rPr lang="en-IN" dirty="0"/>
              <a:t>are: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key_log.txt                                                                             </a:t>
            </a:r>
            <a:r>
              <a:rPr lang="en-IN" dirty="0" err="1"/>
              <a:t>Key_log.json</a:t>
            </a:r>
            <a:endParaRPr lang="en-IN" dirty="0"/>
          </a:p>
          <a:p>
            <a:endParaRPr lang="en-IN" dirty="0"/>
          </a:p>
        </p:txBody>
      </p:sp>
      <p:pic>
        <p:nvPicPr>
          <p:cNvPr id="8" name="Picture 7">
            <a:extLst>
              <a:ext uri="{FF2B5EF4-FFF2-40B4-BE49-F238E27FC236}">
                <a16:creationId xmlns:a16="http://schemas.microsoft.com/office/drawing/2014/main" id="{96177EF2-4446-1945-0294-7BEC70A886BA}"/>
              </a:ext>
            </a:extLst>
          </p:cNvPr>
          <p:cNvPicPr>
            <a:picLocks noChangeAspect="1"/>
          </p:cNvPicPr>
          <p:nvPr/>
        </p:nvPicPr>
        <p:blipFill>
          <a:blip r:embed="rId3"/>
          <a:stretch>
            <a:fillRect/>
          </a:stretch>
        </p:blipFill>
        <p:spPr>
          <a:xfrm>
            <a:off x="6538065" y="2402893"/>
            <a:ext cx="5072743" cy="271700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7" name="TextBox 6">
            <a:extLst>
              <a:ext uri="{FF2B5EF4-FFF2-40B4-BE49-F238E27FC236}">
                <a16:creationId xmlns:a16="http://schemas.microsoft.com/office/drawing/2014/main" id="{A42E7368-ADD6-6B6C-D97B-8061B011F9E3}"/>
              </a:ext>
            </a:extLst>
          </p:cNvPr>
          <p:cNvSpPr txBox="1"/>
          <p:nvPr/>
        </p:nvSpPr>
        <p:spPr>
          <a:xfrm>
            <a:off x="261257" y="1232452"/>
            <a:ext cx="11745685" cy="5632311"/>
          </a:xfrm>
          <a:prstGeom prst="rect">
            <a:avLst/>
          </a:prstGeom>
          <a:noFill/>
        </p:spPr>
        <p:txBody>
          <a:bodyPr wrap="square">
            <a:spAutoFit/>
          </a:bodyPr>
          <a:lstStyle/>
          <a:p>
            <a:pPr algn="l"/>
            <a:r>
              <a:rPr lang="en-US" b="0" i="0" dirty="0">
                <a:solidFill>
                  <a:schemeClr val="tx1">
                    <a:lumMod val="65000"/>
                    <a:lumOff val="35000"/>
                  </a:schemeClr>
                </a:solidFill>
                <a:effectLst/>
                <a:highlight>
                  <a:srgbClr val="FFFFFF"/>
                </a:highlight>
                <a:latin typeface="Söhne"/>
              </a:rPr>
              <a:t>The implementation of the keylogger.py script successfully demonstrated the functionality of capturing and logging keyboard events in real-time using the </a:t>
            </a:r>
            <a:r>
              <a:rPr lang="en-US" b="0" i="0" dirty="0" err="1">
                <a:solidFill>
                  <a:schemeClr val="tx1">
                    <a:lumMod val="65000"/>
                    <a:lumOff val="35000"/>
                  </a:schemeClr>
                </a:solidFill>
                <a:effectLst/>
                <a:highlight>
                  <a:srgbClr val="FFFFFF"/>
                </a:highlight>
                <a:latin typeface="Söhne"/>
              </a:rPr>
              <a:t>tkinter</a:t>
            </a:r>
            <a:r>
              <a:rPr lang="en-US" b="0" i="0" dirty="0">
                <a:solidFill>
                  <a:schemeClr val="tx1">
                    <a:lumMod val="65000"/>
                    <a:lumOff val="35000"/>
                  </a:schemeClr>
                </a:solidFill>
                <a:effectLst/>
                <a:highlight>
                  <a:srgbClr val="FFFFFF"/>
                </a:highlight>
                <a:latin typeface="Söhne"/>
              </a:rPr>
              <a:t> and </a:t>
            </a:r>
            <a:r>
              <a:rPr lang="en-US" b="0" i="0" dirty="0" err="1">
                <a:solidFill>
                  <a:schemeClr val="tx1">
                    <a:lumMod val="65000"/>
                    <a:lumOff val="35000"/>
                  </a:schemeClr>
                </a:solidFill>
                <a:effectLst/>
                <a:highlight>
                  <a:srgbClr val="FFFFFF"/>
                </a:highlight>
                <a:latin typeface="Söhne"/>
              </a:rPr>
              <a:t>pynput</a:t>
            </a:r>
            <a:r>
              <a:rPr lang="en-US" b="0" i="0" dirty="0">
                <a:solidFill>
                  <a:schemeClr val="tx1">
                    <a:lumMod val="65000"/>
                    <a:lumOff val="35000"/>
                  </a:schemeClr>
                </a:solidFill>
                <a:effectLst/>
                <a:highlight>
                  <a:srgbClr val="FFFFFF"/>
                </a:highlight>
                <a:latin typeface="Söhne"/>
              </a:rPr>
              <a:t> libraries. The keylogger algorithm effectively distinguished between key presses, holds, and releases, providing a comprehensive logging mechanism for user interactions with the keyboard.</a:t>
            </a:r>
          </a:p>
          <a:p>
            <a:pPr marL="285750" indent="-285750" algn="l">
              <a:buClr>
                <a:schemeClr val="accent1"/>
              </a:buClr>
              <a:buFont typeface="Wingdings" panose="05000000000000000000" pitchFamily="2" charset="2"/>
              <a:buChar char="q"/>
            </a:pPr>
            <a:r>
              <a:rPr lang="en-US" b="1" i="0" dirty="0">
                <a:solidFill>
                  <a:schemeClr val="tx1">
                    <a:lumMod val="85000"/>
                    <a:lumOff val="15000"/>
                  </a:schemeClr>
                </a:solidFill>
                <a:effectLst/>
                <a:highlight>
                  <a:srgbClr val="FFFFFF"/>
                </a:highlight>
                <a:latin typeface="Söhne"/>
              </a:rPr>
              <a:t>Findings and Effectiveness:</a:t>
            </a:r>
          </a:p>
          <a:p>
            <a:pPr algn="l"/>
            <a:r>
              <a:rPr lang="en-US" b="1" dirty="0">
                <a:solidFill>
                  <a:schemeClr val="tx1">
                    <a:lumMod val="65000"/>
                    <a:lumOff val="35000"/>
                  </a:schemeClr>
                </a:solidFill>
                <a:highlight>
                  <a:srgbClr val="FFFFFF"/>
                </a:highlight>
                <a:latin typeface="Söhne"/>
              </a:rPr>
              <a:t>	</a:t>
            </a:r>
            <a:r>
              <a:rPr lang="en-US" b="0" i="0" dirty="0">
                <a:solidFill>
                  <a:schemeClr val="tx1">
                    <a:lumMod val="65000"/>
                    <a:lumOff val="35000"/>
                  </a:schemeClr>
                </a:solidFill>
                <a:effectLst/>
                <a:highlight>
                  <a:srgbClr val="FFFFFF"/>
                </a:highlight>
                <a:latin typeface="Söhne"/>
              </a:rPr>
              <a:t> The keylogger.py script effectively showcased the potential of keyloggers as monitoring tools but also highlighted their potential misuse for malicious purposes. By logging keystrokes in either a text file or a JSON file, the script provided insights into user interactions with the keyboard, emphasizing the importance of cybersecurity awareness and protective measures against keylogger attacks.</a:t>
            </a:r>
          </a:p>
          <a:p>
            <a:pPr marL="285750" indent="-285750" algn="l">
              <a:buClr>
                <a:schemeClr val="accent1"/>
              </a:buClr>
              <a:buFont typeface="Wingdings" panose="05000000000000000000" pitchFamily="2" charset="2"/>
              <a:buChar char="q"/>
            </a:pPr>
            <a:r>
              <a:rPr lang="en-US" b="1" i="0" dirty="0">
                <a:solidFill>
                  <a:schemeClr val="tx1">
                    <a:lumMod val="85000"/>
                    <a:lumOff val="15000"/>
                  </a:schemeClr>
                </a:solidFill>
                <a:effectLst/>
                <a:highlight>
                  <a:srgbClr val="FFFFFF"/>
                </a:highlight>
                <a:latin typeface="Söhne"/>
              </a:rPr>
              <a:t>Challenges Encountered:</a:t>
            </a:r>
            <a:r>
              <a:rPr lang="en-US" b="0" i="0" dirty="0">
                <a:solidFill>
                  <a:schemeClr val="tx1">
                    <a:lumMod val="85000"/>
                    <a:lumOff val="15000"/>
                  </a:schemeClr>
                </a:solidFill>
                <a:effectLst/>
                <a:highlight>
                  <a:srgbClr val="FFFFFF"/>
                </a:highlight>
                <a:latin typeface="Söhne"/>
              </a:rPr>
              <a:t> </a:t>
            </a:r>
          </a:p>
          <a:p>
            <a:pPr algn="l"/>
            <a:r>
              <a:rPr lang="en-US" dirty="0">
                <a:solidFill>
                  <a:schemeClr val="tx1">
                    <a:lumMod val="65000"/>
                    <a:lumOff val="35000"/>
                  </a:schemeClr>
                </a:solidFill>
                <a:highlight>
                  <a:srgbClr val="FFFFFF"/>
                </a:highlight>
                <a:latin typeface="Söhne"/>
              </a:rPr>
              <a:t>	</a:t>
            </a:r>
            <a:r>
              <a:rPr lang="en-US" b="0" i="0" dirty="0">
                <a:solidFill>
                  <a:schemeClr val="tx1">
                    <a:lumMod val="65000"/>
                    <a:lumOff val="35000"/>
                  </a:schemeClr>
                </a:solidFill>
                <a:effectLst/>
                <a:highlight>
                  <a:srgbClr val="FFFFFF"/>
                </a:highlight>
                <a:latin typeface="Söhne"/>
              </a:rPr>
              <a:t>One challenge encountered during implementation was ensuring compatibility and functionality across different operating systems (Windows, macOS, Linux) due to potential differences in library dependencies and system configurations. Additionally, managing the logging process and preventing unintended data leaks posed a challenge in maintaining user privacy and data security.</a:t>
            </a:r>
          </a:p>
          <a:p>
            <a:pPr marL="285750" indent="-285750" algn="l">
              <a:buClr>
                <a:schemeClr val="accent1"/>
              </a:buClr>
              <a:buFont typeface="Wingdings" panose="05000000000000000000" pitchFamily="2" charset="2"/>
              <a:buChar char="q"/>
            </a:pPr>
            <a:r>
              <a:rPr lang="en-US" b="1" i="0" dirty="0">
                <a:solidFill>
                  <a:schemeClr val="tx1">
                    <a:lumMod val="85000"/>
                    <a:lumOff val="15000"/>
                  </a:schemeClr>
                </a:solidFill>
                <a:effectLst/>
                <a:highlight>
                  <a:srgbClr val="FFFFFF"/>
                </a:highlight>
                <a:latin typeface="Söhne"/>
              </a:rPr>
              <a:t>Potential Improvements:</a:t>
            </a:r>
            <a:r>
              <a:rPr lang="en-US" b="0" i="0" dirty="0">
                <a:solidFill>
                  <a:schemeClr val="tx1">
                    <a:lumMod val="85000"/>
                    <a:lumOff val="15000"/>
                  </a:schemeClr>
                </a:solidFill>
                <a:effectLst/>
                <a:highlight>
                  <a:srgbClr val="FFFFFF"/>
                </a:highlight>
                <a:latin typeface="Söhne"/>
              </a:rPr>
              <a:t> </a:t>
            </a:r>
          </a:p>
          <a:p>
            <a:pPr algn="l"/>
            <a:r>
              <a:rPr lang="en-US" dirty="0">
                <a:solidFill>
                  <a:schemeClr val="tx1">
                    <a:lumMod val="65000"/>
                    <a:lumOff val="35000"/>
                  </a:schemeClr>
                </a:solidFill>
                <a:highlight>
                  <a:srgbClr val="FFFFFF"/>
                </a:highlight>
                <a:latin typeface="Söhne"/>
              </a:rPr>
              <a:t>	</a:t>
            </a:r>
            <a:r>
              <a:rPr lang="en-US" b="0" i="0" dirty="0">
                <a:solidFill>
                  <a:schemeClr val="tx1">
                    <a:lumMod val="65000"/>
                    <a:lumOff val="35000"/>
                  </a:schemeClr>
                </a:solidFill>
                <a:effectLst/>
                <a:highlight>
                  <a:srgbClr val="FFFFFF"/>
                </a:highlight>
                <a:latin typeface="Söhne"/>
              </a:rPr>
              <a:t>To enhance the keylogger.py script, potential improvements include:</a:t>
            </a:r>
          </a:p>
          <a:p>
            <a:pPr algn="l">
              <a:buFont typeface="+mj-lt"/>
              <a:buAutoNum type="arabicPeriod"/>
            </a:pPr>
            <a:r>
              <a:rPr lang="en-US" b="0" i="0" dirty="0">
                <a:solidFill>
                  <a:schemeClr val="tx1">
                    <a:lumMod val="65000"/>
                    <a:lumOff val="35000"/>
                  </a:schemeClr>
                </a:solidFill>
                <a:effectLst/>
                <a:highlight>
                  <a:srgbClr val="FFFFFF"/>
                </a:highlight>
                <a:latin typeface="Söhne"/>
              </a:rPr>
              <a:t>Implementing encryption for logged data to protect sensitive information.</a:t>
            </a:r>
          </a:p>
          <a:p>
            <a:pPr algn="l">
              <a:buFont typeface="+mj-lt"/>
              <a:buAutoNum type="arabicPeriod"/>
            </a:pPr>
            <a:r>
              <a:rPr lang="en-US" b="0" i="0" dirty="0">
                <a:solidFill>
                  <a:schemeClr val="tx1">
                    <a:lumMod val="65000"/>
                    <a:lumOff val="35000"/>
                  </a:schemeClr>
                </a:solidFill>
                <a:effectLst/>
                <a:highlight>
                  <a:srgbClr val="FFFFFF"/>
                </a:highlight>
                <a:latin typeface="Söhne"/>
              </a:rPr>
              <a:t>Adding functionality for automatic log file rotation to manage file size and storage.</a:t>
            </a:r>
          </a:p>
          <a:p>
            <a:pPr algn="l">
              <a:buFont typeface="+mj-lt"/>
              <a:buAutoNum type="arabicPeriod"/>
            </a:pPr>
            <a:r>
              <a:rPr lang="en-US" b="0" i="0" dirty="0">
                <a:solidFill>
                  <a:schemeClr val="tx1">
                    <a:lumMod val="65000"/>
                    <a:lumOff val="35000"/>
                  </a:schemeClr>
                </a:solidFill>
                <a:effectLst/>
                <a:highlight>
                  <a:srgbClr val="FFFFFF"/>
                </a:highlight>
                <a:latin typeface="Söhne"/>
              </a:rPr>
              <a:t>Incorporating user authentication and access controls to restrict log file access.</a:t>
            </a:r>
          </a:p>
          <a:p>
            <a:pPr algn="l">
              <a:buFont typeface="+mj-lt"/>
              <a:buAutoNum type="arabicPeriod"/>
            </a:pPr>
            <a:r>
              <a:rPr lang="en-US" b="0" i="0" dirty="0">
                <a:solidFill>
                  <a:schemeClr val="tx1">
                    <a:lumMod val="65000"/>
                    <a:lumOff val="35000"/>
                  </a:schemeClr>
                </a:solidFill>
                <a:effectLst/>
                <a:highlight>
                  <a:srgbClr val="FFFFFF"/>
                </a:highlight>
                <a:latin typeface="Söhne"/>
              </a:rPr>
              <a:t>Enhancing GUI elements for user interaction and customization options.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7" name="TextBox 6">
            <a:extLst>
              <a:ext uri="{FF2B5EF4-FFF2-40B4-BE49-F238E27FC236}">
                <a16:creationId xmlns:a16="http://schemas.microsoft.com/office/drawing/2014/main" id="{BA9E819E-877E-E6D8-3654-F02FCE30FC79}"/>
              </a:ext>
            </a:extLst>
          </p:cNvPr>
          <p:cNvSpPr txBox="1"/>
          <p:nvPr/>
        </p:nvSpPr>
        <p:spPr>
          <a:xfrm>
            <a:off x="633641" y="1551363"/>
            <a:ext cx="11438616" cy="5078313"/>
          </a:xfrm>
          <a:prstGeom prst="rect">
            <a:avLst/>
          </a:prstGeom>
          <a:noFill/>
        </p:spPr>
        <p:txBody>
          <a:bodyPr wrap="square">
            <a:spAutoFit/>
          </a:bodyPr>
          <a:lstStyle/>
          <a:p>
            <a:pPr marL="285750" indent="-285750" algn="l">
              <a:buClr>
                <a:schemeClr val="accent1"/>
              </a:buClr>
              <a:buFont typeface="Wingdings" panose="05000000000000000000" pitchFamily="2" charset="2"/>
              <a:buChar char="q"/>
            </a:pPr>
            <a:r>
              <a:rPr lang="en-IN" b="1" i="0" dirty="0">
                <a:solidFill>
                  <a:schemeClr val="tx1">
                    <a:lumMod val="85000"/>
                    <a:lumOff val="15000"/>
                  </a:schemeClr>
                </a:solidFill>
                <a:effectLst/>
                <a:highlight>
                  <a:srgbClr val="FFFFFF"/>
                </a:highlight>
                <a:latin typeface="Söhne"/>
              </a:rPr>
              <a:t>Additional Data Sources:</a:t>
            </a:r>
            <a:endParaRPr lang="en-IN" b="0" i="0" dirty="0">
              <a:solidFill>
                <a:schemeClr val="tx1">
                  <a:lumMod val="85000"/>
                  <a:lumOff val="15000"/>
                </a:schemeClr>
              </a:solidFill>
              <a:effectLst/>
              <a:highlight>
                <a:srgbClr val="FFFFFF"/>
              </a:highlight>
              <a:latin typeface="Söhne"/>
            </a:endParaRPr>
          </a:p>
          <a:p>
            <a:pPr lvl="1" algn="l">
              <a:buClr>
                <a:schemeClr val="accent1"/>
              </a:buClr>
            </a:pPr>
            <a:r>
              <a:rPr lang="en-IN" b="0" i="0" dirty="0">
                <a:solidFill>
                  <a:schemeClr val="tx1">
                    <a:lumMod val="65000"/>
                    <a:lumOff val="35000"/>
                  </a:schemeClr>
                </a:solidFill>
                <a:effectLst/>
                <a:highlight>
                  <a:srgbClr val="FFFFFF"/>
                </a:highlight>
                <a:latin typeface="Söhne"/>
              </a:rPr>
              <a:t>Capture mouse movements, application usage, and browser activities.</a:t>
            </a:r>
          </a:p>
          <a:p>
            <a:pPr lvl="1" algn="l">
              <a:buClr>
                <a:schemeClr val="accent1"/>
              </a:buClr>
            </a:pPr>
            <a:r>
              <a:rPr lang="en-IN" b="0" i="0" dirty="0">
                <a:solidFill>
                  <a:schemeClr val="tx1">
                    <a:lumMod val="65000"/>
                    <a:lumOff val="35000"/>
                  </a:schemeClr>
                </a:solidFill>
                <a:effectLst/>
                <a:highlight>
                  <a:srgbClr val="FFFFFF"/>
                </a:highlight>
                <a:latin typeface="Söhne"/>
              </a:rPr>
              <a:t>Integrate browser monitoring for website visits and form submissions.</a:t>
            </a:r>
          </a:p>
          <a:p>
            <a:pPr marL="285750" indent="-285750" algn="l">
              <a:buClr>
                <a:schemeClr val="accent1"/>
              </a:buClr>
              <a:buFont typeface="Wingdings" panose="05000000000000000000" pitchFamily="2" charset="2"/>
              <a:buChar char="q"/>
            </a:pPr>
            <a:r>
              <a:rPr lang="en-IN" b="1" i="0" dirty="0">
                <a:solidFill>
                  <a:schemeClr val="tx1">
                    <a:lumMod val="85000"/>
                    <a:lumOff val="15000"/>
                  </a:schemeClr>
                </a:solidFill>
                <a:effectLst/>
                <a:highlight>
                  <a:srgbClr val="FFFFFF"/>
                </a:highlight>
                <a:latin typeface="Söhne"/>
              </a:rPr>
              <a:t>Algorithm Optimization:</a:t>
            </a:r>
            <a:endParaRPr lang="en-IN" b="0" i="0" dirty="0">
              <a:solidFill>
                <a:schemeClr val="tx1">
                  <a:lumMod val="85000"/>
                  <a:lumOff val="15000"/>
                </a:schemeClr>
              </a:solidFill>
              <a:effectLst/>
              <a:highlight>
                <a:srgbClr val="FFFFFF"/>
              </a:highlight>
              <a:latin typeface="Söhne"/>
            </a:endParaRPr>
          </a:p>
          <a:p>
            <a:pPr lvl="1" algn="l">
              <a:buClr>
                <a:schemeClr val="accent1"/>
              </a:buClr>
            </a:pPr>
            <a:r>
              <a:rPr lang="en-IN" b="0" i="0" dirty="0">
                <a:solidFill>
                  <a:schemeClr val="tx1">
                    <a:lumMod val="65000"/>
                    <a:lumOff val="35000"/>
                  </a:schemeClr>
                </a:solidFill>
                <a:effectLst/>
                <a:highlight>
                  <a:srgbClr val="FFFFFF"/>
                </a:highlight>
                <a:latin typeface="Söhne"/>
              </a:rPr>
              <a:t>Implement efficient data processing and parallel processing techniques.</a:t>
            </a:r>
          </a:p>
          <a:p>
            <a:pPr lvl="1" algn="l">
              <a:buClr>
                <a:schemeClr val="accent1"/>
              </a:buClr>
            </a:pPr>
            <a:r>
              <a:rPr lang="en-IN" b="0" i="0" dirty="0">
                <a:solidFill>
                  <a:schemeClr val="tx1">
                    <a:lumMod val="65000"/>
                    <a:lumOff val="35000"/>
                  </a:schemeClr>
                </a:solidFill>
                <a:effectLst/>
                <a:highlight>
                  <a:srgbClr val="FFFFFF"/>
                </a:highlight>
                <a:latin typeface="Söhne"/>
              </a:rPr>
              <a:t>Explore asynchronous logging for improved performance.</a:t>
            </a:r>
          </a:p>
          <a:p>
            <a:pPr marL="285750" indent="-285750" algn="l">
              <a:buClr>
                <a:schemeClr val="accent1"/>
              </a:buClr>
              <a:buFont typeface="Wingdings" panose="05000000000000000000" pitchFamily="2" charset="2"/>
              <a:buChar char="q"/>
            </a:pPr>
            <a:r>
              <a:rPr lang="en-IN" b="1" i="0" dirty="0">
                <a:solidFill>
                  <a:schemeClr val="tx1">
                    <a:lumMod val="85000"/>
                    <a:lumOff val="15000"/>
                  </a:schemeClr>
                </a:solidFill>
                <a:effectLst/>
                <a:highlight>
                  <a:srgbClr val="FFFFFF"/>
                </a:highlight>
                <a:latin typeface="Söhne"/>
              </a:rPr>
              <a:t>Multi-city Coverage:</a:t>
            </a:r>
            <a:endParaRPr lang="en-IN" b="0" i="0" dirty="0">
              <a:solidFill>
                <a:schemeClr val="tx1">
                  <a:lumMod val="85000"/>
                  <a:lumOff val="15000"/>
                </a:schemeClr>
              </a:solidFill>
              <a:effectLst/>
              <a:highlight>
                <a:srgbClr val="FFFFFF"/>
              </a:highlight>
              <a:latin typeface="Söhne"/>
            </a:endParaRPr>
          </a:p>
          <a:p>
            <a:pPr lvl="1" algn="l">
              <a:buClr>
                <a:schemeClr val="accent1"/>
              </a:buClr>
            </a:pPr>
            <a:r>
              <a:rPr lang="en-IN" b="0" i="0" dirty="0">
                <a:solidFill>
                  <a:schemeClr val="tx1">
                    <a:lumMod val="65000"/>
                    <a:lumOff val="35000"/>
                  </a:schemeClr>
                </a:solidFill>
                <a:effectLst/>
                <a:highlight>
                  <a:srgbClr val="FFFFFF"/>
                </a:highlight>
                <a:latin typeface="Söhne"/>
              </a:rPr>
              <a:t>Extend keylogger functionality to multiple cities or regions.</a:t>
            </a:r>
          </a:p>
          <a:p>
            <a:pPr lvl="1" algn="l">
              <a:buClr>
                <a:schemeClr val="accent1"/>
              </a:buClr>
            </a:pPr>
            <a:r>
              <a:rPr lang="en-IN" b="0" i="0" dirty="0">
                <a:solidFill>
                  <a:schemeClr val="tx1">
                    <a:lumMod val="65000"/>
                    <a:lumOff val="35000"/>
                  </a:schemeClr>
                </a:solidFill>
                <a:effectLst/>
                <a:highlight>
                  <a:srgbClr val="FFFFFF"/>
                </a:highlight>
                <a:latin typeface="Söhne"/>
              </a:rPr>
              <a:t>Develop centralized logging for aggregated data analysis.</a:t>
            </a:r>
          </a:p>
          <a:p>
            <a:pPr marL="285750" indent="-285750" algn="l">
              <a:buClr>
                <a:schemeClr val="accent1"/>
              </a:buClr>
              <a:buFont typeface="Wingdings" panose="05000000000000000000" pitchFamily="2" charset="2"/>
              <a:buChar char="q"/>
            </a:pPr>
            <a:r>
              <a:rPr lang="en-IN" b="1" i="0" dirty="0">
                <a:solidFill>
                  <a:schemeClr val="tx1">
                    <a:lumMod val="85000"/>
                    <a:lumOff val="15000"/>
                  </a:schemeClr>
                </a:solidFill>
                <a:effectLst/>
                <a:highlight>
                  <a:srgbClr val="FFFFFF"/>
                </a:highlight>
                <a:latin typeface="Söhne"/>
              </a:rPr>
              <a:t>Emerging Technologies Integration:</a:t>
            </a:r>
            <a:endParaRPr lang="en-IN" b="0" i="0" dirty="0">
              <a:solidFill>
                <a:schemeClr val="tx1">
                  <a:lumMod val="85000"/>
                  <a:lumOff val="15000"/>
                </a:schemeClr>
              </a:solidFill>
              <a:effectLst/>
              <a:highlight>
                <a:srgbClr val="FFFFFF"/>
              </a:highlight>
              <a:latin typeface="Söhne"/>
            </a:endParaRPr>
          </a:p>
          <a:p>
            <a:pPr lvl="1" algn="l">
              <a:buClr>
                <a:schemeClr val="accent1"/>
              </a:buClr>
            </a:pPr>
            <a:r>
              <a:rPr lang="en-IN" b="0" i="0" dirty="0">
                <a:solidFill>
                  <a:schemeClr val="tx1">
                    <a:lumMod val="65000"/>
                    <a:lumOff val="35000"/>
                  </a:schemeClr>
                </a:solidFill>
                <a:effectLst/>
                <a:highlight>
                  <a:srgbClr val="FFFFFF"/>
                </a:highlight>
                <a:latin typeface="Söhne"/>
              </a:rPr>
              <a:t>Integrate edge computing for local data processing and reduced latency.</a:t>
            </a:r>
          </a:p>
          <a:p>
            <a:pPr lvl="1" algn="l">
              <a:buClr>
                <a:schemeClr val="accent1"/>
              </a:buClr>
            </a:pPr>
            <a:r>
              <a:rPr lang="en-IN" b="0" i="0" dirty="0">
                <a:solidFill>
                  <a:schemeClr val="tx1">
                    <a:lumMod val="65000"/>
                    <a:lumOff val="35000"/>
                  </a:schemeClr>
                </a:solidFill>
                <a:effectLst/>
                <a:highlight>
                  <a:srgbClr val="FFFFFF"/>
                </a:highlight>
                <a:latin typeface="Söhne"/>
              </a:rPr>
              <a:t>Incorporate anomaly detection algorithms using advanced machine learning.</a:t>
            </a:r>
          </a:p>
          <a:p>
            <a:pPr marL="285750" indent="-285750" algn="l">
              <a:buClr>
                <a:schemeClr val="accent1"/>
              </a:buClr>
              <a:buFont typeface="Wingdings" panose="05000000000000000000" pitchFamily="2" charset="2"/>
              <a:buChar char="q"/>
            </a:pPr>
            <a:r>
              <a:rPr lang="en-IN" b="1" i="0" dirty="0">
                <a:solidFill>
                  <a:schemeClr val="tx1">
                    <a:lumMod val="85000"/>
                    <a:lumOff val="15000"/>
                  </a:schemeClr>
                </a:solidFill>
                <a:effectLst/>
                <a:highlight>
                  <a:srgbClr val="FFFFFF"/>
                </a:highlight>
                <a:latin typeface="Söhne"/>
              </a:rPr>
              <a:t>Privacy and Security Focus:</a:t>
            </a:r>
            <a:endParaRPr lang="en-IN" b="0" i="0" dirty="0">
              <a:solidFill>
                <a:schemeClr val="tx1">
                  <a:lumMod val="85000"/>
                  <a:lumOff val="15000"/>
                </a:schemeClr>
              </a:solidFill>
              <a:effectLst/>
              <a:highlight>
                <a:srgbClr val="FFFFFF"/>
              </a:highlight>
              <a:latin typeface="Söhne"/>
            </a:endParaRPr>
          </a:p>
          <a:p>
            <a:pPr lvl="1" algn="l">
              <a:buClr>
                <a:schemeClr val="accent1"/>
              </a:buClr>
            </a:pPr>
            <a:r>
              <a:rPr lang="en-IN" b="0" i="0" dirty="0">
                <a:solidFill>
                  <a:schemeClr val="tx1">
                    <a:lumMod val="65000"/>
                    <a:lumOff val="35000"/>
                  </a:schemeClr>
                </a:solidFill>
                <a:effectLst/>
                <a:highlight>
                  <a:srgbClr val="FFFFFF"/>
                </a:highlight>
                <a:latin typeface="Söhne"/>
              </a:rPr>
              <a:t>Encrypt logged data for user privacy and security.</a:t>
            </a:r>
          </a:p>
          <a:p>
            <a:pPr lvl="1" algn="l">
              <a:buClr>
                <a:schemeClr val="accent1"/>
              </a:buClr>
            </a:pPr>
            <a:r>
              <a:rPr lang="en-IN" b="0" i="0" dirty="0">
                <a:solidFill>
                  <a:schemeClr val="tx1">
                    <a:lumMod val="65000"/>
                    <a:lumOff val="35000"/>
                  </a:schemeClr>
                </a:solidFill>
                <a:effectLst/>
                <a:highlight>
                  <a:srgbClr val="FFFFFF"/>
                </a:highlight>
                <a:latin typeface="Söhne"/>
              </a:rPr>
              <a:t>Implement user authentication and access controls.</a:t>
            </a:r>
          </a:p>
          <a:p>
            <a:pPr marL="285750" indent="-285750" algn="l">
              <a:buClr>
                <a:schemeClr val="accent1"/>
              </a:buClr>
              <a:buFont typeface="Wingdings" panose="05000000000000000000" pitchFamily="2" charset="2"/>
              <a:buChar char="q"/>
            </a:pPr>
            <a:r>
              <a:rPr lang="en-IN" b="1" i="0" dirty="0">
                <a:solidFill>
                  <a:schemeClr val="tx1">
                    <a:lumMod val="85000"/>
                    <a:lumOff val="15000"/>
                  </a:schemeClr>
                </a:solidFill>
                <a:effectLst/>
                <a:highlight>
                  <a:srgbClr val="FFFFFF"/>
                </a:highlight>
                <a:latin typeface="Söhne"/>
              </a:rPr>
              <a:t>Customization Options:</a:t>
            </a:r>
            <a:endParaRPr lang="en-IN" b="0" i="0" dirty="0">
              <a:solidFill>
                <a:schemeClr val="tx1">
                  <a:lumMod val="85000"/>
                  <a:lumOff val="15000"/>
                </a:schemeClr>
              </a:solidFill>
              <a:effectLst/>
              <a:highlight>
                <a:srgbClr val="FFFFFF"/>
              </a:highlight>
              <a:latin typeface="Söhne"/>
            </a:endParaRPr>
          </a:p>
          <a:p>
            <a:pPr lvl="1" algn="l">
              <a:buClr>
                <a:schemeClr val="accent1"/>
              </a:buClr>
            </a:pPr>
            <a:r>
              <a:rPr lang="en-IN" b="0" i="0" dirty="0">
                <a:solidFill>
                  <a:schemeClr val="tx1">
                    <a:lumMod val="65000"/>
                    <a:lumOff val="35000"/>
                  </a:schemeClr>
                </a:solidFill>
                <a:effectLst/>
                <a:highlight>
                  <a:srgbClr val="FFFFFF"/>
                </a:highlight>
                <a:latin typeface="Söhne"/>
              </a:rPr>
              <a:t>Provide logging customization for format, intervals, and filters.</a:t>
            </a:r>
          </a:p>
          <a:p>
            <a:pPr lvl="1" algn="l">
              <a:buClr>
                <a:schemeClr val="accent1"/>
              </a:buClr>
            </a:pPr>
            <a:r>
              <a:rPr lang="en-IN" b="0" i="0" dirty="0">
                <a:solidFill>
                  <a:schemeClr val="tx1">
                    <a:lumMod val="65000"/>
                    <a:lumOff val="35000"/>
                  </a:schemeClr>
                </a:solidFill>
                <a:effectLst/>
                <a:highlight>
                  <a:srgbClr val="FFFFFF"/>
                </a:highlight>
                <a:latin typeface="Söhne"/>
              </a:rPr>
              <a:t>Enable real-time monitoring and alerts for suspicious activities.</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33</TotalTime>
  <Words>1065</Words>
  <Application>Microsoft Office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Mitigating the Threat of Keyloggers: Safeguarding Against Stealthy Keystroke Monitoring in the Digital Age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Subashree S.R.</cp:lastModifiedBy>
  <cp:revision>24</cp:revision>
  <dcterms:created xsi:type="dcterms:W3CDTF">2021-05-26T16:50:10Z</dcterms:created>
  <dcterms:modified xsi:type="dcterms:W3CDTF">2024-04-05T12:12:27Z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