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  <p:sldMasterId id="2147483680" r:id="rId2"/>
    <p:sldMasterId id="2147483681" r:id="rId3"/>
    <p:sldMasterId id="2147483682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42672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virginia.edu/~kn5f/Mifare.Cryptanalysis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385" cy="4114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3921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3230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349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http://proxmark.nl/files/Documents/13.56%20MHz%20-%20MIFARE%20DESFire/Cloning_Cryptographic_RFID_Cards_for_25USD-WISSEC_2010.pdf</a:t>
            </a:r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12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783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385" cy="4114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2770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385" cy="4114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26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266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9846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6110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https://www.cs.virginia.edu/~kn5f/Mifare.Cryptanalysis.htm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décrire le 3 pass mutual authentication au tableau</a:t>
            </a:r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10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801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demo of a LFSR computaion</a:t>
            </a:r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6981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782" y="434337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895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15616" y="3318849"/>
            <a:ext cx="7772400" cy="61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15616" y="2193707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403350" y="205977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 rot="5400000">
            <a:off x="3347839" y="-744339"/>
            <a:ext cx="3394471" cy="7283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187624" y="178742"/>
            <a:ext cx="2277889" cy="718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575050" y="141480"/>
            <a:ext cx="5111750" cy="44531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1187624" y="1059581"/>
            <a:ext cx="2277889" cy="3535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403350" y="205977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403350" y="205977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403350" y="205977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331640" y="1200150"/>
            <a:ext cx="316416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403350" y="205977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403350" y="1200150"/>
            <a:ext cx="7283449" cy="3394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5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5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5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946150" y="285750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 rot="5400000">
            <a:off x="2890639" y="-744339"/>
            <a:ext cx="3394471" cy="7283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87624" y="178742"/>
            <a:ext cx="2277889" cy="718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575050" y="141480"/>
            <a:ext cx="5111750" cy="44531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1187624" y="1059581"/>
            <a:ext cx="2277889" cy="3535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946150" y="285750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946150" y="285750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946150" y="285750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1331640" y="1200150"/>
            <a:ext cx="316416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15616" y="3318849"/>
            <a:ext cx="7772400" cy="61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15616" y="2193707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946150" y="285750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946150" y="1200150"/>
            <a:ext cx="7283449" cy="3394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403350" y="205977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403350" y="1200150"/>
            <a:ext cx="7283449" cy="3394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837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Shape 56" descr="logo3lp.eps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2400" y="114300"/>
            <a:ext cx="1763711" cy="4000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163591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5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5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5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1619250" y="484584"/>
            <a:ext cx="6121400" cy="4174331"/>
          </a:xfrm>
          <a:prstGeom prst="rect">
            <a:avLst/>
          </a:prstGeom>
          <a:noFill/>
          <a:ln>
            <a:noFill/>
          </a:ln>
          <a:effectLst>
            <a:outerShdw blurRad="63500" dist="38100" dir="2700000">
              <a:srgbClr val="80808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Shape 120" descr="ulb-logo-texte-vertic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"/>
            <a:ext cx="914400" cy="302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 descr="barrette-ulb-elargie-ppt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 flipH="1">
            <a:off x="-412153" y="4123729"/>
            <a:ext cx="1741883" cy="1047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946150" y="285750"/>
            <a:ext cx="728344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946150" y="1200150"/>
            <a:ext cx="7283449" cy="3394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9144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Shape 134" descr="ulb-logo-texte-vertical.jpg"/>
          <p:cNvPicPr preferRelativeResize="0"/>
          <p:nvPr/>
        </p:nvPicPr>
        <p:blipFill rotWithShape="1">
          <a:blip r:embed="rId12">
            <a:alphaModFix/>
          </a:blip>
          <a:srcRect r="11178" b="82310"/>
          <a:stretch/>
        </p:blipFill>
        <p:spPr>
          <a:xfrm>
            <a:off x="46036" y="114300"/>
            <a:ext cx="814386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 descr="barrette-ulb-elargie-ppt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5400000" flipH="1">
            <a:off x="-1712713" y="2866826"/>
            <a:ext cx="4377927" cy="539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usenix.org/legacy/event/sec08/tech/full_papers/nohl/nohl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link.springer.com/chapter/10.1007/978-3-319-12087-4_10" TargetMode="External"/><Relationship Id="rId5" Type="http://schemas.openxmlformats.org/officeDocument/2006/relationships/hyperlink" Target="http://www.sciencedirect.com/science/article/pii/S136341270900017X" TargetMode="External"/><Relationship Id="rId4" Type="http://schemas.openxmlformats.org/officeDocument/2006/relationships/hyperlink" Target="https://publications.polymtl.ca/2149/1/2016_SabrineJdaida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 descr="nfc-logo_by_yanniszaborsk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025" y="2395549"/>
            <a:ext cx="2240600" cy="22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>
            <a:spLocks noGrp="1"/>
          </p:cNvSpPr>
          <p:nvPr>
            <p:ph type="ctrTitle"/>
          </p:nvPr>
        </p:nvSpPr>
        <p:spPr>
          <a:xfrm>
            <a:off x="971550" y="1708550"/>
            <a:ext cx="7937100" cy="110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A94"/>
              </a:buClr>
              <a:buSzPct val="25000"/>
              <a:buFont typeface="Arial"/>
              <a:buNone/>
            </a:pPr>
            <a:r>
              <a:rPr lang="fr" dirty="0">
                <a:solidFill>
                  <a:srgbClr val="014A94"/>
                </a:solidFill>
                <a:latin typeface="Arial"/>
                <a:ea typeface="Arial"/>
                <a:cs typeface="Arial"/>
                <a:sym typeface="Arial"/>
              </a:rPr>
              <a:t>Near Field Communication (NFC)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ubTitle" idx="1"/>
          </p:nvPr>
        </p:nvSpPr>
        <p:spPr>
          <a:xfrm>
            <a:off x="971550" y="2842021"/>
            <a:ext cx="6400799" cy="4310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fr"/>
              <a:t>Protocols and weaknesses</a:t>
            </a:r>
          </a:p>
        </p:txBody>
      </p:sp>
      <p:pic>
        <p:nvPicPr>
          <p:cNvPr id="206" name="Shape 206" descr="sceau-ra-quadri.jpg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902275" y="113675"/>
            <a:ext cx="4362000" cy="50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INFO-F514 - Protocols, cryptanalysis and mathematical cryptology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i="1">
                <a:solidFill>
                  <a:srgbClr val="014A94"/>
                </a:solidFill>
              </a:rPr>
              <a:t>27-03-2017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-295633" y="1708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10</a:t>
            </a:fld>
            <a:endParaRPr lang="fr"/>
          </a:p>
        </p:txBody>
      </p:sp>
      <p:sp>
        <p:nvSpPr>
          <p:cNvPr id="302" name="Shape 302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 dirty="0"/>
              <a:t>CRYPTO-1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909775" y="997850"/>
            <a:ext cx="6955200" cy="3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 b="1" dirty="0">
                <a:solidFill>
                  <a:schemeClr val="dk2"/>
                </a:solidFill>
              </a:rPr>
              <a:t>A lot of known attacks </a:t>
            </a:r>
            <a:r>
              <a:rPr lang="fr" sz="1000" dirty="0">
                <a:solidFill>
                  <a:schemeClr val="dk2"/>
                </a:solidFill>
              </a:rPr>
              <a:t>(not exhaustive)</a:t>
            </a:r>
            <a:r>
              <a:rPr lang="fr" sz="1800" dirty="0">
                <a:solidFill>
                  <a:schemeClr val="dk2"/>
                </a:solidFill>
              </a:rPr>
              <a:t>:</a:t>
            </a:r>
          </a:p>
          <a:p>
            <a:pPr marL="514350" lvl="0" indent="-285750" rtl="0">
              <a:spcBef>
                <a:spcPts val="0"/>
              </a:spcBef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b="1" dirty="0">
                <a:solidFill>
                  <a:schemeClr val="dk2"/>
                </a:solidFill>
              </a:rPr>
              <a:t>Brute Force</a:t>
            </a:r>
            <a:r>
              <a:rPr lang="fr" dirty="0">
                <a:solidFill>
                  <a:schemeClr val="dk2"/>
                </a:solidFill>
              </a:rPr>
              <a:t> because of the 48-bits size key, but </a:t>
            </a:r>
            <a:r>
              <a:rPr lang="fr" b="1" dirty="0">
                <a:solidFill>
                  <a:schemeClr val="dk2"/>
                </a:solidFill>
              </a:rPr>
              <a:t>off-line</a:t>
            </a:r>
          </a:p>
          <a:p>
            <a:pPr marL="514350" lvl="0" indent="-285750" rtl="0">
              <a:spcBef>
                <a:spcPts val="0"/>
              </a:spcBef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b="1" dirty="0">
                <a:solidFill>
                  <a:schemeClr val="dk2"/>
                </a:solidFill>
              </a:rPr>
              <a:t>Keystream recovery :</a:t>
            </a:r>
          </a:p>
          <a:p>
            <a:pPr marL="914400" lvl="1" indent="-2921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Having a Reader and a (genuine) Tag</a:t>
            </a:r>
          </a:p>
          <a:p>
            <a:pPr marL="914400" lvl="1" indent="-2921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Eavesdrop the communication</a:t>
            </a:r>
          </a:p>
          <a:p>
            <a:pPr marL="914400" lvl="1" indent="-2921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Make sure that the card will use the same keystream</a:t>
            </a:r>
          </a:p>
          <a:p>
            <a:pPr marL="914400" lvl="1" indent="-2921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Modify the plaintext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fr" sz="1000" dirty="0">
                <a:solidFill>
                  <a:schemeClr val="dk2"/>
                </a:solidFill>
              </a:rPr>
              <a:t>p1 ⊕ K = c1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fr" sz="1000" dirty="0">
                <a:solidFill>
                  <a:schemeClr val="dk2"/>
                </a:solidFill>
              </a:rPr>
              <a:t>p2 ⊕ K = c2</a:t>
            </a:r>
          </a:p>
          <a:p>
            <a:pPr lvl="0">
              <a:spcBef>
                <a:spcPts val="0"/>
              </a:spcBef>
              <a:buNone/>
            </a:pPr>
            <a:r>
              <a:rPr lang="fr" sz="1000" dirty="0">
                <a:solidFill>
                  <a:schemeClr val="dk2"/>
                </a:solidFill>
              </a:rPr>
              <a:t>	Because of the weak PRGN, is possible</a:t>
            </a:r>
          </a:p>
          <a:p>
            <a:pPr marL="514350" lvl="0" indent="-285750" rtl="0">
              <a:spcBef>
                <a:spcPts val="0"/>
              </a:spcBef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b="1" dirty="0">
                <a:solidFill>
                  <a:schemeClr val="dk2"/>
                </a:solidFill>
              </a:rPr>
              <a:t>Authentication replay</a:t>
            </a:r>
          </a:p>
          <a:p>
            <a:pPr marL="914400" lvl="1" indent="-292100"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Need a record of a successful authentication between tag and reader</a:t>
            </a:r>
          </a:p>
          <a:p>
            <a:pPr marL="914400" lvl="1" indent="-292100"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Send authentication request until get the same nonce that the recorded</a:t>
            </a:r>
          </a:p>
          <a:p>
            <a:pPr marL="914400" lvl="1" indent="-292100"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Send the recorded response …</a:t>
            </a:r>
            <a:endParaRPr lang="fr" dirty="0">
              <a:solidFill>
                <a:schemeClr val="dk2"/>
              </a:solidFill>
            </a:endParaRPr>
          </a:p>
          <a:p>
            <a:pPr marL="514350" lvl="0" indent="-285750" rtl="0">
              <a:spcBef>
                <a:spcPts val="0"/>
              </a:spcBef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b="1" dirty="0">
                <a:solidFill>
                  <a:schemeClr val="dk2"/>
                </a:solidFill>
              </a:rPr>
              <a:t>Card-only</a:t>
            </a:r>
          </a:p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fr" sz="1000" dirty="0">
                <a:solidFill>
                  <a:schemeClr val="dk2"/>
                </a:solidFill>
              </a:rPr>
              <a:t>ISO/IEC 14443 require parity bits after 8 bits. MIFARE classic uses plaintext combined with repeated keystream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solidFill>
                  <a:schemeClr val="dk2"/>
                </a:solidFill>
              </a:rPr>
              <a:t>		… </a:t>
            </a:r>
          </a:p>
        </p:txBody>
      </p:sp>
      <p:sp>
        <p:nvSpPr>
          <p:cNvPr id="304" name="Shape 304"/>
          <p:cNvSpPr/>
          <p:nvPr/>
        </p:nvSpPr>
        <p:spPr>
          <a:xfrm>
            <a:off x="2664100" y="2434800"/>
            <a:ext cx="149200" cy="273900"/>
          </a:xfrm>
          <a:prstGeom prst="rightBrace">
            <a:avLst>
              <a:gd name="adj1" fmla="val 8333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2813300" y="239927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000" dirty="0">
                <a:solidFill>
                  <a:schemeClr val="dk2"/>
                </a:solidFill>
              </a:rPr>
              <a:t>C1 ⊕ C2 → P1 ⊕ P2 ⊕ K ⊕ K → P1 ⊕ P2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11</a:t>
            </a:fld>
            <a:endParaRPr lang="fr"/>
          </a:p>
        </p:txBody>
      </p:sp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 dirty="0"/>
              <a:t>Where is NFC today ?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820774" y="764444"/>
            <a:ext cx="7016939" cy="3670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 b="1" dirty="0">
                <a:solidFill>
                  <a:schemeClr val="dk2"/>
                </a:solidFill>
              </a:rPr>
              <a:t>Commercial product</a:t>
            </a:r>
            <a:r>
              <a:rPr lang="fr" sz="1800" dirty="0">
                <a:solidFill>
                  <a:schemeClr val="dk2"/>
                </a:solidFill>
              </a:rPr>
              <a:t>, so it depends of the device. </a:t>
            </a:r>
          </a:p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AutoNum type="arabicPeriod"/>
            </a:pPr>
            <a:r>
              <a:rPr lang="fr" sz="1800" dirty="0">
                <a:solidFill>
                  <a:schemeClr val="dk2"/>
                </a:solidFill>
              </a:rPr>
              <a:t>Some opened crypto-systems are implemented : </a:t>
            </a:r>
            <a:r>
              <a:rPr lang="fr" sz="1800" b="1" dirty="0">
                <a:solidFill>
                  <a:schemeClr val="dk2"/>
                </a:solidFill>
              </a:rPr>
              <a:t>DES</a:t>
            </a:r>
            <a:r>
              <a:rPr lang="fr" sz="1800" dirty="0">
                <a:solidFill>
                  <a:schemeClr val="dk2"/>
                </a:solidFill>
              </a:rPr>
              <a:t>, </a:t>
            </a:r>
            <a:r>
              <a:rPr lang="fr" sz="1800" b="1" dirty="0">
                <a:solidFill>
                  <a:schemeClr val="dk2"/>
                </a:solidFill>
              </a:rPr>
              <a:t>3-DES</a:t>
            </a:r>
            <a:r>
              <a:rPr lang="fr" sz="1800" dirty="0">
                <a:solidFill>
                  <a:schemeClr val="dk2"/>
                </a:solidFill>
              </a:rPr>
              <a:t>, </a:t>
            </a:r>
            <a:r>
              <a:rPr lang="fr" sz="1800" b="1" dirty="0">
                <a:solidFill>
                  <a:schemeClr val="dk2"/>
                </a:solidFill>
              </a:rPr>
              <a:t>AES-128</a:t>
            </a:r>
            <a:r>
              <a:rPr lang="fr" sz="1800" dirty="0">
                <a:solidFill>
                  <a:schemeClr val="dk2"/>
                </a:solidFill>
              </a:rPr>
              <a:t>, directly on the chip. (MIFARE DESFire Family</a:t>
            </a:r>
            <a:r>
              <a:rPr lang="fr" sz="1800" dirty="0" smtClean="0">
                <a:solidFill>
                  <a:schemeClr val="dk2"/>
                </a:solidFill>
              </a:rPr>
              <a:t>)</a:t>
            </a:r>
          </a:p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AutoNum type="arabicPeriod"/>
            </a:pPr>
            <a:r>
              <a:rPr lang="fr" sz="1800" dirty="0" smtClean="0">
                <a:solidFill>
                  <a:schemeClr val="dk2"/>
                </a:solidFill>
              </a:rPr>
              <a:t>U</a:t>
            </a:r>
            <a:r>
              <a:rPr lang="fr" sz="1800" b="1" dirty="0" smtClean="0">
                <a:solidFill>
                  <a:schemeClr val="dk2"/>
                </a:solidFill>
              </a:rPr>
              <a:t>ID </a:t>
            </a:r>
            <a:r>
              <a:rPr lang="fr" sz="1800" dirty="0" smtClean="0">
                <a:solidFill>
                  <a:schemeClr val="dk2"/>
                </a:solidFill>
              </a:rPr>
              <a:t>or R</a:t>
            </a:r>
            <a:r>
              <a:rPr lang="fr" sz="1800" b="1" dirty="0" smtClean="0">
                <a:solidFill>
                  <a:schemeClr val="dk2"/>
                </a:solidFill>
              </a:rPr>
              <a:t>ID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AutoNum type="arabicPeriod"/>
            </a:pPr>
            <a:r>
              <a:rPr lang="fr" sz="1800" dirty="0" smtClean="0">
                <a:solidFill>
                  <a:schemeClr val="dk2"/>
                </a:solidFill>
              </a:rPr>
              <a:t>Authentication </a:t>
            </a:r>
            <a:r>
              <a:rPr lang="fr" sz="1800" dirty="0">
                <a:solidFill>
                  <a:schemeClr val="dk2"/>
                </a:solidFill>
              </a:rPr>
              <a:t>example with </a:t>
            </a:r>
            <a:r>
              <a:rPr lang="fr" sz="1800" b="1" i="1" dirty="0">
                <a:solidFill>
                  <a:schemeClr val="dk2"/>
                </a:solidFill>
              </a:rPr>
              <a:t>derived keys</a:t>
            </a:r>
            <a:r>
              <a:rPr lang="fr" sz="1800" dirty="0">
                <a:solidFill>
                  <a:schemeClr val="dk2"/>
                </a:solidFill>
              </a:rPr>
              <a:t>, and </a:t>
            </a:r>
            <a:r>
              <a:rPr lang="fr" sz="1800" b="1" dirty="0">
                <a:solidFill>
                  <a:schemeClr val="dk2"/>
                </a:solidFill>
              </a:rPr>
              <a:t>TRGN :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Reader chooses a number, send it to Tag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Tag derives the key according to this number, encrypt it with </a:t>
            </a:r>
            <a:r>
              <a:rPr lang="fr" dirty="0">
                <a:solidFill>
                  <a:srgbClr val="434343"/>
                </a:solidFill>
              </a:rPr>
              <a:t>rB </a:t>
            </a:r>
            <a:r>
              <a:rPr lang="fr" dirty="0">
                <a:solidFill>
                  <a:schemeClr val="dk2"/>
                </a:solidFill>
              </a:rPr>
              <a:t>of 16 bytes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Reader gets </a:t>
            </a:r>
            <a:r>
              <a:rPr lang="fr" dirty="0">
                <a:solidFill>
                  <a:srgbClr val="434343"/>
                </a:solidFill>
              </a:rPr>
              <a:t>rB</a:t>
            </a:r>
            <a:r>
              <a:rPr lang="fr" dirty="0">
                <a:solidFill>
                  <a:schemeClr val="dk2"/>
                </a:solidFill>
              </a:rPr>
              <a:t> and chooses </a:t>
            </a:r>
            <a:r>
              <a:rPr lang="fr" dirty="0">
                <a:solidFill>
                  <a:srgbClr val="434343"/>
                </a:solidFill>
              </a:rPr>
              <a:t>rA</a:t>
            </a:r>
            <a:r>
              <a:rPr lang="fr" dirty="0">
                <a:solidFill>
                  <a:schemeClr val="dk2"/>
                </a:solidFill>
              </a:rPr>
              <a:t>. </a:t>
            </a:r>
            <a:r>
              <a:rPr lang="fr" dirty="0">
                <a:solidFill>
                  <a:srgbClr val="434343"/>
                </a:solidFill>
              </a:rPr>
              <a:t>rB’ </a:t>
            </a:r>
            <a:r>
              <a:rPr lang="fr" dirty="0">
                <a:solidFill>
                  <a:schemeClr val="dk2"/>
                </a:solidFill>
              </a:rPr>
              <a:t>computed by shifting left of 8 bits, then concatenates of </a:t>
            </a:r>
            <a:r>
              <a:rPr lang="fr" dirty="0">
                <a:solidFill>
                  <a:srgbClr val="434343"/>
                </a:solidFill>
              </a:rPr>
              <a:t>rA</a:t>
            </a:r>
            <a:r>
              <a:rPr lang="fr" dirty="0">
                <a:solidFill>
                  <a:schemeClr val="dk2"/>
                </a:solidFill>
              </a:rPr>
              <a:t> and </a:t>
            </a:r>
            <a:r>
              <a:rPr lang="fr" dirty="0">
                <a:solidFill>
                  <a:srgbClr val="434343"/>
                </a:solidFill>
              </a:rPr>
              <a:t>rB’</a:t>
            </a:r>
            <a:r>
              <a:rPr lang="fr" dirty="0">
                <a:solidFill>
                  <a:schemeClr val="dk2"/>
                </a:solidFill>
              </a:rPr>
              <a:t>, encrypts with AES-128 and send back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The Tag decrypt, gets </a:t>
            </a:r>
            <a:r>
              <a:rPr lang="fr" dirty="0">
                <a:solidFill>
                  <a:srgbClr val="434343"/>
                </a:solidFill>
              </a:rPr>
              <a:t>rB’, </a:t>
            </a:r>
            <a:r>
              <a:rPr lang="fr" dirty="0">
                <a:solidFill>
                  <a:schemeClr val="dk2"/>
                </a:solidFill>
              </a:rPr>
              <a:t>computes its own </a:t>
            </a:r>
            <a:r>
              <a:rPr lang="fr" dirty="0">
                <a:solidFill>
                  <a:srgbClr val="434343"/>
                </a:solidFill>
              </a:rPr>
              <a:t>rB’</a:t>
            </a:r>
            <a:r>
              <a:rPr lang="fr" dirty="0">
                <a:solidFill>
                  <a:schemeClr val="dk2"/>
                </a:solidFill>
              </a:rPr>
              <a:t> by the same way and compares with the received. 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… The same is done with </a:t>
            </a:r>
            <a:r>
              <a:rPr lang="fr" dirty="0">
                <a:solidFill>
                  <a:srgbClr val="434343"/>
                </a:solidFill>
              </a:rPr>
              <a:t>rA</a:t>
            </a:r>
            <a:r>
              <a:rPr lang="fr" dirty="0">
                <a:solidFill>
                  <a:schemeClr val="dk2"/>
                </a:solidFill>
              </a:rPr>
              <a:t> 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The session key is : rA(0-3) + rB(0-3) + rA(12-15) + rB(12-15) (16 bytes)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Shape 320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12</a:t>
            </a:fld>
            <a:endParaRPr lang="fr"/>
          </a:p>
        </p:txBody>
      </p:sp>
      <p:sp>
        <p:nvSpPr>
          <p:cNvPr id="324" name="Shape 324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-BE" sz="3200" b="1" dirty="0"/>
              <a:t>« NFC » w</a:t>
            </a:r>
            <a:r>
              <a:rPr lang="fr" sz="3200" b="1" dirty="0"/>
              <a:t>ell known attacks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54675" y="997725"/>
            <a:ext cx="6955200" cy="350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 dirty="0">
                <a:solidFill>
                  <a:schemeClr val="dk2"/>
                </a:solidFill>
              </a:rPr>
              <a:t>Nowadays, constructors search to </a:t>
            </a:r>
            <a:r>
              <a:rPr lang="fr" sz="1800" b="1" dirty="0">
                <a:solidFill>
                  <a:schemeClr val="dk2"/>
                </a:solidFill>
              </a:rPr>
              <a:t>certificate</a:t>
            </a:r>
            <a:r>
              <a:rPr lang="fr" sz="1800" dirty="0">
                <a:solidFill>
                  <a:schemeClr val="dk2"/>
                </a:solidFill>
              </a:rPr>
              <a:t> their products. But compliance with the ISO/IEC 14443 does not answer at the known security possible attacks :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dirty="0">
                <a:solidFill>
                  <a:schemeClr val="dk2"/>
                </a:solidFill>
              </a:rPr>
              <a:t>Eavesdropping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sz="1000" dirty="0">
                <a:solidFill>
                  <a:schemeClr val="dk2"/>
                </a:solidFill>
              </a:rPr>
              <a:t>Attacker uses an antenna to record the </a:t>
            </a:r>
            <a:r>
              <a:rPr lang="fr" sz="1000" dirty="0" smtClean="0">
                <a:solidFill>
                  <a:schemeClr val="dk2"/>
                </a:solidFill>
              </a:rPr>
              <a:t>communication despite </a:t>
            </a:r>
            <a:r>
              <a:rPr lang="fr" sz="1000" dirty="0">
                <a:solidFill>
                  <a:schemeClr val="dk2"/>
                </a:solidFill>
              </a:rPr>
              <a:t>the short </a:t>
            </a:r>
            <a:r>
              <a:rPr lang="fr" sz="1000" dirty="0" smtClean="0">
                <a:solidFill>
                  <a:schemeClr val="dk2"/>
                </a:solidFill>
              </a:rPr>
              <a:t>distance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sz="1000" dirty="0" smtClean="0">
                <a:solidFill>
                  <a:schemeClr val="dk2"/>
                </a:solidFill>
              </a:rPr>
              <a:t>Can </a:t>
            </a:r>
            <a:r>
              <a:rPr lang="fr" sz="1000" dirty="0">
                <a:solidFill>
                  <a:schemeClr val="dk2"/>
                </a:solidFill>
              </a:rPr>
              <a:t>corrupt the information, making them </a:t>
            </a:r>
            <a:r>
              <a:rPr lang="fr" sz="1000" dirty="0" smtClean="0">
                <a:solidFill>
                  <a:schemeClr val="dk2"/>
                </a:solidFill>
              </a:rPr>
              <a:t>useless</a:t>
            </a:r>
            <a:endParaRPr lang="fr" sz="1000" dirty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dirty="0">
                <a:solidFill>
                  <a:schemeClr val="dk2"/>
                </a:solidFill>
              </a:rPr>
              <a:t>Relay </a:t>
            </a:r>
            <a:r>
              <a:rPr lang="fr" dirty="0" smtClean="0">
                <a:solidFill>
                  <a:schemeClr val="dk2"/>
                </a:solidFill>
              </a:rPr>
              <a:t>attack</a:t>
            </a:r>
            <a:endParaRPr lang="fr" sz="1000" dirty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endParaRPr lang="fr" sz="1000" dirty="0" smtClean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sz="1000" dirty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sz="1000" dirty="0" smtClean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sz="1000" dirty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sz="1000" dirty="0" smtClean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sz="1000" dirty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sz="1000" dirty="0" smtClean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sz="1000" dirty="0">
              <a:solidFill>
                <a:schemeClr val="dk2"/>
              </a:solidFill>
            </a:endParaRPr>
          </a:p>
          <a:p>
            <a:pPr marL="914400" lvl="1" indent="-228600">
              <a:buClr>
                <a:schemeClr val="dk2"/>
              </a:buClr>
              <a:buFontTx/>
              <a:buChar char="●"/>
            </a:pPr>
            <a:endParaRPr lang="fr" dirty="0" smtClean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dirty="0" smtClean="0">
                <a:solidFill>
                  <a:schemeClr val="dk2"/>
                </a:solidFill>
              </a:rPr>
              <a:t>Privacy</a:t>
            </a:r>
            <a:endParaRPr lang="fr" dirty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dirty="0" smtClean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dirty="0" smtClean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326" name="Shape 326" descr="061713_1855_NearFieldCo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4179" y="2844525"/>
            <a:ext cx="5259699" cy="12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Shape 331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13</a:t>
            </a:fld>
            <a:endParaRPr lang="fr"/>
          </a:p>
        </p:txBody>
      </p:sp>
      <p:sp>
        <p:nvSpPr>
          <p:cNvPr id="335" name="Shape 335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/>
              <a:t>Is that enough for...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909775" y="997850"/>
            <a:ext cx="6955200" cy="350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800" dirty="0">
                <a:solidFill>
                  <a:schemeClr val="dk2"/>
                </a:solidFill>
              </a:rPr>
              <a:t>Building Access control, car access control, etc.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800" dirty="0" smtClean="0">
                <a:solidFill>
                  <a:schemeClr val="dk2"/>
                </a:solidFill>
              </a:rPr>
              <a:t>Payments</a:t>
            </a:r>
            <a:endParaRPr lang="fr" sz="1800" dirty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800" dirty="0">
                <a:solidFill>
                  <a:schemeClr val="dk2"/>
                </a:solidFill>
              </a:rPr>
              <a:t>Transport tickets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fr" sz="1800" dirty="0">
                <a:solidFill>
                  <a:schemeClr val="dk2"/>
                </a:solidFill>
              </a:rPr>
              <a:t>Passport, identity cards…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800" dirty="0">
                <a:solidFill>
                  <a:schemeClr val="dk2"/>
                </a:solidFill>
              </a:rPr>
              <a:t>			</a:t>
            </a:r>
            <a:r>
              <a:rPr lang="fr" sz="3000" b="1" dirty="0" smtClean="0">
                <a:solidFill>
                  <a:schemeClr val="dk2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Shape 341" descr="barrette-ulb-élargie-ppt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8887" y="314325"/>
            <a:ext cx="7058024" cy="3452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>
            <a:spLocks noGrp="1"/>
          </p:cNvSpPr>
          <p:nvPr>
            <p:ph type="sldNum" idx="12"/>
          </p:nvPr>
        </p:nvSpPr>
        <p:spPr>
          <a:xfrm>
            <a:off x="7010400" y="4786312"/>
            <a:ext cx="21336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/>
              <a:t>14</a:t>
            </a:fld>
            <a:endParaRPr lang="fr"/>
          </a:p>
        </p:txBody>
      </p:sp>
      <p:sp>
        <p:nvSpPr>
          <p:cNvPr id="343" name="Shape 343"/>
          <p:cNvSpPr txBox="1"/>
          <p:nvPr/>
        </p:nvSpPr>
        <p:spPr>
          <a:xfrm>
            <a:off x="3423666" y="348852"/>
            <a:ext cx="3966000" cy="4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 b="1" dirty="0">
                <a:solidFill>
                  <a:schemeClr val="dk2"/>
                </a:solidFill>
              </a:rPr>
              <a:t>Thank you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56270" y="966676"/>
            <a:ext cx="77345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800" b="1" dirty="0" smtClean="0">
                <a:solidFill>
                  <a:schemeClr val="tx1"/>
                </a:solidFill>
              </a:rPr>
              <a:t>Reference </a:t>
            </a:r>
            <a:r>
              <a:rPr lang="fr-BE" sz="1800" b="1" dirty="0" err="1" smtClean="0">
                <a:solidFill>
                  <a:schemeClr val="tx1"/>
                </a:solidFill>
              </a:rPr>
              <a:t>list</a:t>
            </a:r>
            <a:r>
              <a:rPr lang="fr-BE" sz="1800" b="1" dirty="0" smtClean="0">
                <a:solidFill>
                  <a:schemeClr val="tx1"/>
                </a:solidFill>
              </a:rPr>
              <a:t> :</a:t>
            </a:r>
          </a:p>
          <a:p>
            <a:endParaRPr lang="fr-BE" dirty="0" smtClean="0"/>
          </a:p>
          <a:p>
            <a:r>
              <a:rPr lang="en-US" sz="1000" dirty="0" smtClean="0">
                <a:solidFill>
                  <a:schemeClr val="bg2"/>
                </a:solidFill>
              </a:rPr>
              <a:t>1 - S</a:t>
            </a:r>
            <a:r>
              <a:rPr lang="en-US" sz="1000" dirty="0">
                <a:solidFill>
                  <a:schemeClr val="bg2"/>
                </a:solidFill>
              </a:rPr>
              <a:t>. (2016). </a:t>
            </a:r>
            <a:r>
              <a:rPr lang="en-US" sz="1000" i="1" dirty="0" err="1">
                <a:solidFill>
                  <a:schemeClr val="bg2"/>
                </a:solidFill>
              </a:rPr>
              <a:t>Analyse</a:t>
            </a:r>
            <a:r>
              <a:rPr lang="en-US" sz="1000" i="1" dirty="0">
                <a:solidFill>
                  <a:schemeClr val="bg2"/>
                </a:solidFill>
              </a:rPr>
              <a:t> de </a:t>
            </a:r>
            <a:r>
              <a:rPr lang="en-US" sz="1000" i="1" dirty="0" err="1">
                <a:solidFill>
                  <a:schemeClr val="bg2"/>
                </a:solidFill>
              </a:rPr>
              <a:t>sécurité</a:t>
            </a:r>
            <a:r>
              <a:rPr lang="en-US" sz="1000" i="1" dirty="0">
                <a:solidFill>
                  <a:schemeClr val="bg2"/>
                </a:solidFill>
              </a:rPr>
              <a:t> des applications </a:t>
            </a:r>
            <a:r>
              <a:rPr lang="en-US" sz="1000" i="1" dirty="0" err="1">
                <a:solidFill>
                  <a:schemeClr val="bg2"/>
                </a:solidFill>
              </a:rPr>
              <a:t>d’authentification</a:t>
            </a:r>
            <a:r>
              <a:rPr lang="en-US" sz="1000" i="1" dirty="0">
                <a:solidFill>
                  <a:schemeClr val="bg2"/>
                </a:solidFill>
              </a:rPr>
              <a:t> par NFC</a:t>
            </a:r>
            <a:r>
              <a:rPr lang="en-US" sz="1000" dirty="0">
                <a:solidFill>
                  <a:schemeClr val="bg2"/>
                </a:solidFill>
              </a:rPr>
              <a:t> (Unpublished master's thesis). Montreal. Retrieved February 26, 2017, from </a:t>
            </a:r>
            <a:r>
              <a:rPr lang="en-US" sz="1000" dirty="0">
                <a:solidFill>
                  <a:schemeClr val="bg2"/>
                </a:solidFill>
                <a:hlinkClick r:id="rId4"/>
              </a:rPr>
              <a:t>https://</a:t>
            </a:r>
            <a:r>
              <a:rPr lang="en-US" sz="1000" dirty="0" smtClean="0">
                <a:solidFill>
                  <a:schemeClr val="bg2"/>
                </a:solidFill>
                <a:hlinkClick r:id="rId4"/>
              </a:rPr>
              <a:t>publications.polymtl.ca/2149/1/2016_SabrineJdaida.pdf</a:t>
            </a:r>
            <a:endParaRPr lang="en-US" sz="1000" dirty="0" smtClean="0">
              <a:solidFill>
                <a:schemeClr val="bg2"/>
              </a:solidFill>
            </a:endParaRPr>
          </a:p>
          <a:p>
            <a:endParaRPr lang="fr-BE" sz="1000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2 - K</a:t>
            </a:r>
            <a:r>
              <a:rPr lang="en-US" sz="1000" dirty="0">
                <a:solidFill>
                  <a:schemeClr val="bg2"/>
                </a:solidFill>
              </a:rPr>
              <a:t>., M., G., I., &amp; K. (2009, May 01). Attacking smart card systems: Theory and practice. Retrieved March 26, 2017, from </a:t>
            </a:r>
            <a:r>
              <a:rPr lang="en-US" sz="1000" dirty="0">
                <a:solidFill>
                  <a:schemeClr val="bg2"/>
                </a:solidFill>
                <a:hlinkClick r:id="rId5"/>
              </a:rPr>
              <a:t>http://</a:t>
            </a:r>
            <a:r>
              <a:rPr lang="en-US" sz="1000" dirty="0" smtClean="0">
                <a:solidFill>
                  <a:schemeClr val="bg2"/>
                </a:solidFill>
                <a:hlinkClick r:id="rId5"/>
              </a:rPr>
              <a:t>www.sciencedirect.com/science/article/pii/S136341270900017X</a:t>
            </a:r>
            <a:endParaRPr lang="en-US" sz="1000" dirty="0" smtClean="0">
              <a:solidFill>
                <a:schemeClr val="bg2"/>
              </a:solidFill>
            </a:endParaRPr>
          </a:p>
          <a:p>
            <a:endParaRPr lang="fr-BE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3 - Chiu</a:t>
            </a:r>
            <a:r>
              <a:rPr lang="en-US" sz="1000" dirty="0">
                <a:solidFill>
                  <a:schemeClr val="bg2"/>
                </a:solidFill>
              </a:rPr>
              <a:t>, Y., Hong, W., Chou, L., Ding, J., Yang, B., &amp; Cheng, C. (2013, November 27). A Practical Attack on Patched MIFARE Classic. Retrieved March 26, 2017, from </a:t>
            </a:r>
            <a:r>
              <a:rPr lang="en-US" sz="1000" dirty="0">
                <a:solidFill>
                  <a:schemeClr val="bg2"/>
                </a:solidFill>
                <a:hlinkClick r:id="rId6"/>
              </a:rPr>
              <a:t>http://</a:t>
            </a:r>
            <a:r>
              <a:rPr lang="en-US" sz="1000" dirty="0" smtClean="0">
                <a:solidFill>
                  <a:schemeClr val="bg2"/>
                </a:solidFill>
                <a:hlinkClick r:id="rId6"/>
              </a:rPr>
              <a:t>link.springer.com/chapter/10.1007/978-3-319-12087-4_10</a:t>
            </a:r>
            <a:endParaRPr lang="en-US" sz="1000" dirty="0" smtClean="0">
              <a:solidFill>
                <a:schemeClr val="bg2"/>
              </a:solidFill>
            </a:endParaRPr>
          </a:p>
          <a:p>
            <a:endParaRPr lang="fr-BE" sz="1000" dirty="0" smtClean="0">
              <a:solidFill>
                <a:schemeClr val="bg2"/>
              </a:solidFill>
            </a:endParaRPr>
          </a:p>
          <a:p>
            <a:r>
              <a:rPr lang="en-US" sz="1000" i="1" dirty="0" smtClean="0">
                <a:solidFill>
                  <a:schemeClr val="bg2"/>
                </a:solidFill>
              </a:rPr>
              <a:t>4 - The </a:t>
            </a:r>
            <a:r>
              <a:rPr lang="en-US" sz="1000" i="1" dirty="0">
                <a:solidFill>
                  <a:schemeClr val="bg2"/>
                </a:solidFill>
              </a:rPr>
              <a:t>MIFARE Hack</a:t>
            </a:r>
            <a:r>
              <a:rPr lang="en-US" sz="1000" dirty="0">
                <a:solidFill>
                  <a:schemeClr val="bg2"/>
                </a:solidFill>
              </a:rPr>
              <a:t> (Master's thesis, </a:t>
            </a:r>
            <a:r>
              <a:rPr lang="en-US" sz="1000" dirty="0" err="1">
                <a:solidFill>
                  <a:schemeClr val="bg2"/>
                </a:solidFill>
              </a:rPr>
              <a:t>Radboud</a:t>
            </a:r>
            <a:r>
              <a:rPr lang="en-US" sz="1000" dirty="0">
                <a:solidFill>
                  <a:schemeClr val="bg2"/>
                </a:solidFill>
              </a:rPr>
              <a:t> University Nijmegen) (pp. 1-14). (2012). Mathias </a:t>
            </a:r>
            <a:r>
              <a:rPr lang="en-US" sz="1000" dirty="0" err="1">
                <a:solidFill>
                  <a:schemeClr val="bg2"/>
                </a:solidFill>
              </a:rPr>
              <a:t>Morbitzer</a:t>
            </a:r>
            <a:r>
              <a:rPr lang="en-US" sz="1000" dirty="0">
                <a:solidFill>
                  <a:schemeClr val="bg2"/>
                </a:solidFill>
              </a:rPr>
              <a:t>. </a:t>
            </a:r>
            <a:endParaRPr lang="en-US" sz="1000" dirty="0" smtClean="0">
              <a:solidFill>
                <a:schemeClr val="bg2"/>
              </a:solidFill>
            </a:endParaRPr>
          </a:p>
          <a:p>
            <a:endParaRPr lang="fr-BE" sz="1000" dirty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5 - K</a:t>
            </a:r>
            <a:r>
              <a:rPr lang="en-US" sz="1000" dirty="0">
                <a:solidFill>
                  <a:schemeClr val="bg2"/>
                </a:solidFill>
              </a:rPr>
              <a:t>., D., S., &amp; H. (2008). </a:t>
            </a:r>
            <a:r>
              <a:rPr lang="en-US" sz="1000" i="1" dirty="0">
                <a:solidFill>
                  <a:schemeClr val="bg2"/>
                </a:solidFill>
              </a:rPr>
              <a:t>Reverse-Engineering a Cryptographic RFID Tag</a:t>
            </a:r>
            <a:r>
              <a:rPr lang="en-US" sz="1000" dirty="0">
                <a:solidFill>
                  <a:schemeClr val="bg2"/>
                </a:solidFill>
              </a:rPr>
              <a:t> (Master's thesis, University of Virginia, Chaos Computer Club Berlin, 2008) (pp. 185-193). USENIX Association. Retrieved March 26, 2017, from </a:t>
            </a:r>
            <a:r>
              <a:rPr lang="en-US" sz="1000" dirty="0">
                <a:solidFill>
                  <a:schemeClr val="bg2"/>
                </a:solidFill>
                <a:hlinkClick r:id="rId7"/>
              </a:rPr>
              <a:t>https://</a:t>
            </a:r>
            <a:r>
              <a:rPr lang="en-US" sz="1000" dirty="0" smtClean="0">
                <a:solidFill>
                  <a:schemeClr val="bg2"/>
                </a:solidFill>
                <a:hlinkClick r:id="rId7"/>
              </a:rPr>
              <a:t>www.usenix.org/legacy/event/sec08/tech/full_papers/nohl/nohl.pdf</a:t>
            </a:r>
            <a:endParaRPr lang="en-US" sz="1000" dirty="0">
              <a:solidFill>
                <a:schemeClr val="bg2"/>
              </a:solidFill>
            </a:endParaRPr>
          </a:p>
          <a:p>
            <a:endParaRPr lang="fr-BE" sz="1000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 dirty="0"/>
              <a:t>Content</a:t>
            </a:r>
          </a:p>
        </p:txBody>
      </p:sp>
      <p:pic>
        <p:nvPicPr>
          <p:cNvPr id="215" name="Shape 215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4123150" y="4667600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788575" y="4667600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/>
              <a:t>2</a:t>
            </a:fld>
            <a:endParaRPr lang="fr"/>
          </a:p>
        </p:txBody>
      </p:sp>
      <p:sp>
        <p:nvSpPr>
          <p:cNvPr id="219" name="Shape 219"/>
          <p:cNvSpPr txBox="1"/>
          <p:nvPr/>
        </p:nvSpPr>
        <p:spPr>
          <a:xfrm>
            <a:off x="923550" y="977200"/>
            <a:ext cx="6955200" cy="3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lvl="0" indent="-28575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Brief presentation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Definition, purposes and requirements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Several modes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NFC : a set of protocols</a:t>
            </a:r>
          </a:p>
          <a:p>
            <a:pPr marL="400050" lvl="0" indent="-28575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A typical exchange with NFC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Anti collision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Mutual authentication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One detailed example MIFARE Classic : </a:t>
            </a:r>
          </a:p>
          <a:p>
            <a:pPr marL="1371600" lvl="2" indent="-292100" rtl="0"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fr" sz="1000" dirty="0">
                <a:solidFill>
                  <a:schemeClr val="dk2"/>
                </a:solidFill>
              </a:rPr>
              <a:t>PRNG initialization</a:t>
            </a:r>
          </a:p>
          <a:p>
            <a:pPr marL="1371600" lvl="2" indent="-292100" rtl="0"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fr" sz="1000" dirty="0">
                <a:solidFill>
                  <a:schemeClr val="dk2"/>
                </a:solidFill>
              </a:rPr>
              <a:t>CRYPTO-1</a:t>
            </a:r>
          </a:p>
          <a:p>
            <a:pPr marL="400050" lvl="0" indent="-28575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Where is NFC today ?</a:t>
            </a:r>
          </a:p>
          <a:p>
            <a:pPr marL="914400" lvl="1" indent="-228600"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Some progress have been made :</a:t>
            </a:r>
          </a:p>
          <a:p>
            <a:pPr marL="1371600" lvl="2" indent="-292100">
              <a:buClr>
                <a:schemeClr val="dk2"/>
              </a:buClr>
              <a:buSzPct val="100000"/>
              <a:buChar char="○"/>
            </a:pPr>
            <a:r>
              <a:rPr lang="fr" sz="1000" dirty="0">
                <a:solidFill>
                  <a:schemeClr val="dk2"/>
                </a:solidFill>
              </a:rPr>
              <a:t>Opened protocols implemented</a:t>
            </a:r>
          </a:p>
          <a:p>
            <a:pPr marL="1371600" lvl="2" indent="-292100">
              <a:buClr>
                <a:schemeClr val="dk2"/>
              </a:buClr>
              <a:buSzPct val="100000"/>
              <a:buChar char="○"/>
            </a:pPr>
            <a:r>
              <a:rPr lang="fr" sz="1000" dirty="0">
                <a:solidFill>
                  <a:schemeClr val="dk2"/>
                </a:solidFill>
              </a:rPr>
              <a:t>External certifications</a:t>
            </a:r>
            <a:endParaRPr lang="fr" sz="1800" b="1" dirty="0">
              <a:solidFill>
                <a:schemeClr val="dk2"/>
              </a:solidFill>
            </a:endParaRPr>
          </a:p>
          <a:p>
            <a:pPr marL="400050" lvl="0" indent="-28575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Discussion :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Is the security sufficient now ? For what kind of use ?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923550" y="977200"/>
            <a:ext cx="6955200" cy="3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lvl="0" indent="-28575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Definition, purposes and requirements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Field of </a:t>
            </a:r>
            <a:r>
              <a:rPr lang="fr" b="1" dirty="0">
                <a:solidFill>
                  <a:srgbClr val="4A86E8"/>
                </a:solidFill>
              </a:rPr>
              <a:t>RFID</a:t>
            </a:r>
            <a:r>
              <a:rPr lang="fr" dirty="0">
                <a:solidFill>
                  <a:schemeClr val="dk2"/>
                </a:solidFill>
              </a:rPr>
              <a:t> (Radio Frequency IDentification) : 13.56 MHz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Not like a magnetic-stripe : CPU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Another wireless connexion ?</a:t>
            </a:r>
          </a:p>
          <a:p>
            <a:pPr marL="1371600" lvl="2" indent="-292100" rtl="0"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fr" sz="1000" dirty="0">
                <a:solidFill>
                  <a:schemeClr val="dk2"/>
                </a:solidFill>
              </a:rPr>
              <a:t>Rate of 106, 212, 428 of 848 kbit/s -&gt; slow, low distance, …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Different modes for different use (Active / Passive)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Read / Write (Tag and Reader) (P / A)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Emulation (P / A)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Peer-to-peer (A / A</a:t>
            </a:r>
            <a:r>
              <a:rPr lang="fr" dirty="0" smtClean="0">
                <a:solidFill>
                  <a:schemeClr val="dk2"/>
                </a:solidFill>
              </a:rPr>
              <a:t>)</a:t>
            </a:r>
          </a:p>
          <a:p>
            <a:pPr marL="457200" indent="-368300"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sz="1800" b="1" dirty="0" smtClean="0">
                <a:solidFill>
                  <a:schemeClr val="dk2"/>
                </a:solidFill>
              </a:rPr>
              <a:t>ISO/IEC 14443 1- 4 : </a:t>
            </a:r>
            <a:r>
              <a:rPr lang="fr" sz="1800" dirty="0" smtClean="0">
                <a:solidFill>
                  <a:schemeClr val="dk2"/>
                </a:solidFill>
              </a:rPr>
              <a:t>Several layers (</a:t>
            </a:r>
            <a:r>
              <a:rPr lang="fr" sz="1800" b="1" dirty="0" smtClean="0">
                <a:solidFill>
                  <a:srgbClr val="4A86E8"/>
                </a:solidFill>
              </a:rPr>
              <a:t>OSI</a:t>
            </a:r>
            <a:r>
              <a:rPr lang="fr" sz="1800" dirty="0" smtClean="0">
                <a:solidFill>
                  <a:schemeClr val="dk2"/>
                </a:solidFill>
              </a:rPr>
              <a:t> model):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 smtClean="0">
                <a:solidFill>
                  <a:schemeClr val="dk2"/>
                </a:solidFill>
              </a:rPr>
              <a:t>Physical </a:t>
            </a:r>
            <a:r>
              <a:rPr lang="fr" dirty="0">
                <a:solidFill>
                  <a:schemeClr val="dk2"/>
                </a:solidFill>
              </a:rPr>
              <a:t>characteristics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Radio frequency power and signal interface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Initialization and anticollision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Transmission protocol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/>
              <a:t>Brief presentation</a:t>
            </a:r>
          </a:p>
        </p:txBody>
      </p:sp>
      <p:pic>
        <p:nvPicPr>
          <p:cNvPr id="226" name="Shape 226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4123150" y="4667600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88575" y="4667600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3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923550" y="977200"/>
            <a:ext cx="7243800" cy="378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Char char="→"/>
            </a:pPr>
            <a:r>
              <a:rPr lang="fr" sz="2400" b="1" dirty="0">
                <a:solidFill>
                  <a:srgbClr val="434343"/>
                </a:solidFill>
              </a:rPr>
              <a:t>Where is the security ? 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 smtClean="0">
                <a:solidFill>
                  <a:schemeClr val="dk2"/>
                </a:solidFill>
              </a:rPr>
              <a:t>Depends of the class tag.</a:t>
            </a:r>
            <a:endParaRPr lang="fr" sz="1800" b="1" dirty="0">
              <a:solidFill>
                <a:schemeClr val="dk2"/>
              </a:solidFill>
            </a:endParaRP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Class Tag :</a:t>
            </a:r>
          </a:p>
          <a:p>
            <a:pPr marL="13716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ISO/IEC 14443A. read and re-write capable. Mem. 96 bytes - 2 kbyte</a:t>
            </a:r>
          </a:p>
          <a:p>
            <a:pPr marL="13716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The same. Mem. 48 bytes - 2 kbytes</a:t>
            </a:r>
          </a:p>
          <a:p>
            <a:pPr marL="13716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FeliCa. Mem. variable, theoretical mem. limit 1 MByte/service</a:t>
            </a:r>
          </a:p>
          <a:p>
            <a:pPr marL="13716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Fully compatible ISO/IEC 14443A/B. Memory size can be up to 32 KBytes. For the communication with tags APDUs according to ISO 7816-4 </a:t>
            </a:r>
            <a:r>
              <a:rPr lang="fr" dirty="0">
                <a:solidFill>
                  <a:schemeClr val="accent1"/>
                </a:solidFill>
              </a:rPr>
              <a:t>(cryptographic applications)</a:t>
            </a:r>
            <a:r>
              <a:rPr lang="fr" dirty="0">
                <a:solidFill>
                  <a:schemeClr val="dk2"/>
                </a:solidFill>
              </a:rPr>
              <a:t> can be used.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Emulation : </a:t>
            </a:r>
            <a:r>
              <a:rPr lang="fr" i="1" dirty="0">
                <a:solidFill>
                  <a:schemeClr val="dk2"/>
                </a:solidFill>
              </a:rPr>
              <a:t>Application level, secure element, etc.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Peer-to-peer </a:t>
            </a:r>
            <a:r>
              <a:rPr lang="fr" dirty="0" smtClean="0">
                <a:solidFill>
                  <a:schemeClr val="dk2"/>
                </a:solidFill>
              </a:rPr>
              <a:t>: </a:t>
            </a:r>
            <a:r>
              <a:rPr lang="fr" b="1" i="1" dirty="0" smtClean="0">
                <a:solidFill>
                  <a:schemeClr val="dk2"/>
                </a:solidFill>
              </a:rPr>
              <a:t>NFC-SEC</a:t>
            </a:r>
            <a:r>
              <a:rPr lang="fr" dirty="0" smtClean="0">
                <a:solidFill>
                  <a:schemeClr val="dk2"/>
                </a:solidFill>
              </a:rPr>
              <a:t> </a:t>
            </a:r>
            <a:r>
              <a:rPr lang="fr" i="1" dirty="0">
                <a:solidFill>
                  <a:schemeClr val="dk2"/>
                </a:solidFill>
              </a:rPr>
              <a:t>(see ECMA-385, 386)</a:t>
            </a:r>
          </a:p>
          <a:p>
            <a:pPr lvl="0" rtl="0">
              <a:spcBef>
                <a:spcPts val="0"/>
              </a:spcBef>
              <a:buNone/>
            </a:pPr>
            <a:endParaRPr i="1" dirty="0">
              <a:solidFill>
                <a:schemeClr val="dk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Char char="→"/>
            </a:pPr>
            <a:r>
              <a:rPr lang="fr" sz="2400" b="1" dirty="0">
                <a:solidFill>
                  <a:srgbClr val="434343"/>
                </a:solidFill>
              </a:rPr>
              <a:t>Depends of device and utilization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/>
              <a:t>Brief presentation</a:t>
            </a:r>
          </a:p>
        </p:txBody>
      </p:sp>
      <p:pic>
        <p:nvPicPr>
          <p:cNvPr id="236" name="Shape 236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4123150" y="4667600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88575" y="4667600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5</a:t>
            </a:fld>
            <a:endParaRPr lang="fr"/>
          </a:p>
        </p:txBody>
      </p:sp>
      <p:sp>
        <p:nvSpPr>
          <p:cNvPr id="248" name="Shape 248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/>
              <a:t>Anticollision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923550" y="977200"/>
            <a:ext cx="6437100" cy="378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spcBef>
                <a:spcPts val="0"/>
              </a:spcBef>
              <a:buNone/>
            </a:pPr>
            <a:r>
              <a:rPr lang="fr" sz="1800">
                <a:solidFill>
                  <a:schemeClr val="dk2"/>
                </a:solidFill>
              </a:rPr>
              <a:t>Following the ISO/IEC 14443, an anti collision protocol must start the transaction. In this way, information between </a:t>
            </a:r>
            <a:r>
              <a:rPr lang="fr" sz="1800">
                <a:solidFill>
                  <a:srgbClr val="434343"/>
                </a:solidFill>
              </a:rPr>
              <a:t>Tag</a:t>
            </a:r>
            <a:r>
              <a:rPr lang="fr" sz="1800">
                <a:solidFill>
                  <a:schemeClr val="dk2"/>
                </a:solidFill>
              </a:rPr>
              <a:t> and </a:t>
            </a:r>
            <a:r>
              <a:rPr lang="fr" sz="1800">
                <a:solidFill>
                  <a:srgbClr val="434343"/>
                </a:solidFill>
              </a:rPr>
              <a:t>Reader</a:t>
            </a:r>
            <a:r>
              <a:rPr lang="fr" sz="1800">
                <a:solidFill>
                  <a:schemeClr val="dk2"/>
                </a:solidFill>
              </a:rPr>
              <a:t> will be exchanged: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>
                <a:solidFill>
                  <a:schemeClr val="dk2"/>
                </a:solidFill>
              </a:rPr>
              <a:t>Type of tag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>
                <a:solidFill>
                  <a:schemeClr val="dk2"/>
                </a:solidFill>
              </a:rPr>
              <a:t>ID (UID and now RID)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>
                <a:solidFill>
                  <a:schemeClr val="dk2"/>
                </a:solidFill>
              </a:rPr>
              <a:t>etc.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2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chemeClr val="dk2"/>
                </a:solidFill>
              </a:rPr>
              <a:t>Afterward, the loop of anti collision can start.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2"/>
              </a:solidFill>
            </a:endParaRP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fr" sz="1800">
                <a:solidFill>
                  <a:schemeClr val="dk2"/>
                </a:solidFill>
              </a:rPr>
              <a:t>...And then, the Authentication.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/>
              <a:t>6</a:t>
            </a:fld>
            <a:endParaRPr lang="fr"/>
          </a:p>
        </p:txBody>
      </p:sp>
      <p:sp>
        <p:nvSpPr>
          <p:cNvPr id="258" name="Shape 258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/>
              <a:t>Authentication (1)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923550" y="977200"/>
            <a:ext cx="6955200" cy="3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61950" lvl="0" indent="-273050">
              <a:spcBef>
                <a:spcPts val="0"/>
              </a:spcBef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How to authenticate ?</a:t>
            </a:r>
            <a:r>
              <a:rPr lang="fr" dirty="0">
                <a:solidFill>
                  <a:schemeClr val="dk2"/>
                </a:solidFill>
              </a:rPr>
              <a:t> 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Using (usually) </a:t>
            </a:r>
            <a:r>
              <a:rPr lang="fr" b="1" dirty="0">
                <a:solidFill>
                  <a:schemeClr val="dk2"/>
                </a:solidFill>
              </a:rPr>
              <a:t>symmetric</a:t>
            </a:r>
            <a:r>
              <a:rPr lang="fr" dirty="0">
                <a:solidFill>
                  <a:schemeClr val="dk2"/>
                </a:solidFill>
              </a:rPr>
              <a:t> scheme, because low power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but… lower security too.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marL="400050" lvl="0" indent="-28575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Authentication</a:t>
            </a:r>
            <a:r>
              <a:rPr lang="fr" sz="1000" i="1" dirty="0">
                <a:solidFill>
                  <a:schemeClr val="dk2"/>
                </a:solidFill>
              </a:rPr>
              <a:t> </a:t>
            </a:r>
            <a:r>
              <a:rPr lang="fr" sz="1000" dirty="0">
                <a:solidFill>
                  <a:schemeClr val="dk2"/>
                </a:solidFill>
              </a:rPr>
              <a:t>(ISO/IEC 9798</a:t>
            </a:r>
            <a:r>
              <a:rPr lang="fr" sz="1000" i="1" dirty="0">
                <a:solidFill>
                  <a:schemeClr val="dk2"/>
                </a:solidFill>
              </a:rPr>
              <a:t>)</a:t>
            </a:r>
            <a:r>
              <a:rPr lang="fr" i="1" dirty="0">
                <a:solidFill>
                  <a:schemeClr val="dk2"/>
                </a:solidFill>
              </a:rPr>
              <a:t>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Reader and Tag must share a secret key (</a:t>
            </a:r>
            <a:r>
              <a:rPr lang="fr" dirty="0">
                <a:solidFill>
                  <a:srgbClr val="434343"/>
                </a:solidFill>
              </a:rPr>
              <a:t>k</a:t>
            </a:r>
            <a:r>
              <a:rPr lang="fr" dirty="0">
                <a:solidFill>
                  <a:schemeClr val="dk2"/>
                </a:solidFill>
              </a:rPr>
              <a:t>) before the process. Authentication is done by proving the possession of this secret key. For instance :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marL="9144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B choose a Random number (</a:t>
            </a:r>
            <a:r>
              <a:rPr lang="fr" dirty="0">
                <a:solidFill>
                  <a:srgbClr val="434343"/>
                </a:solidFill>
              </a:rPr>
              <a:t>rB</a:t>
            </a:r>
            <a:r>
              <a:rPr lang="fr" dirty="0">
                <a:solidFill>
                  <a:schemeClr val="dk2"/>
                </a:solidFill>
              </a:rPr>
              <a:t>), send it to A</a:t>
            </a:r>
          </a:p>
          <a:p>
            <a:pPr marL="9144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A sends the key k encrypted with rB : </a:t>
            </a:r>
            <a:r>
              <a:rPr lang="fr" dirty="0">
                <a:solidFill>
                  <a:srgbClr val="434343"/>
                </a:solidFill>
              </a:rPr>
              <a:t>E</a:t>
            </a:r>
            <a:r>
              <a:rPr lang="fr" baseline="-25000" dirty="0">
                <a:solidFill>
                  <a:srgbClr val="434343"/>
                </a:solidFill>
              </a:rPr>
              <a:t>k</a:t>
            </a:r>
            <a:r>
              <a:rPr lang="fr" dirty="0">
                <a:solidFill>
                  <a:srgbClr val="434343"/>
                </a:solidFill>
              </a:rPr>
              <a:t>(rB)</a:t>
            </a:r>
            <a:r>
              <a:rPr lang="fr" dirty="0">
                <a:solidFill>
                  <a:schemeClr val="dk2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Then, B checks the result and the identity of A</a:t>
            </a:r>
          </a:p>
          <a:p>
            <a:pPr marL="0" lvl="0" indent="0" rtl="0">
              <a:spcBef>
                <a:spcPts val="0"/>
              </a:spcBef>
              <a:buNone/>
            </a:pPr>
            <a:endParaRPr i="1" dirty="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How to process for the mutual authentication ?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Often use 3-pass mutual authentication</a:t>
            </a:r>
          </a:p>
          <a:p>
            <a:pPr lvl="0" rtl="0">
              <a:spcBef>
                <a:spcPts val="0"/>
              </a:spcBef>
              <a:buNone/>
            </a:pPr>
            <a:endParaRPr i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fr"/>
              <a:t>7</a:t>
            </a:fld>
            <a:endParaRPr lang="fr"/>
          </a:p>
        </p:txBody>
      </p:sp>
      <p:pic>
        <p:nvPicPr>
          <p:cNvPr id="265" name="Shape 265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/>
              <a:t>Authentication (2)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923550" y="977200"/>
            <a:ext cx="6955200" cy="3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74650" lvl="0" indent="-285750" rtl="0">
              <a:spcBef>
                <a:spcPts val="0"/>
              </a:spcBef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3-pass mutual authentication : challenge-response: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Reader sends a Random Number (</a:t>
            </a:r>
            <a:r>
              <a:rPr lang="fr" dirty="0">
                <a:solidFill>
                  <a:srgbClr val="434343"/>
                </a:solidFill>
              </a:rPr>
              <a:t>rA</a:t>
            </a:r>
            <a:r>
              <a:rPr lang="fr" dirty="0">
                <a:solidFill>
                  <a:schemeClr val="dk2"/>
                </a:solidFill>
              </a:rPr>
              <a:t>) to Tag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Tag chooses a nonce (</a:t>
            </a:r>
            <a:r>
              <a:rPr lang="fr" dirty="0">
                <a:solidFill>
                  <a:srgbClr val="434343"/>
                </a:solidFill>
              </a:rPr>
              <a:t>rB</a:t>
            </a:r>
            <a:r>
              <a:rPr lang="fr" dirty="0">
                <a:solidFill>
                  <a:schemeClr val="dk2"/>
                </a:solidFill>
              </a:rPr>
              <a:t>), encrypt </a:t>
            </a:r>
            <a:r>
              <a:rPr lang="fr" dirty="0">
                <a:solidFill>
                  <a:srgbClr val="434343"/>
                </a:solidFill>
              </a:rPr>
              <a:t>rA</a:t>
            </a:r>
            <a:r>
              <a:rPr lang="fr" dirty="0">
                <a:solidFill>
                  <a:schemeClr val="dk2"/>
                </a:solidFill>
              </a:rPr>
              <a:t> and </a:t>
            </a:r>
            <a:r>
              <a:rPr lang="fr" dirty="0">
                <a:solidFill>
                  <a:srgbClr val="434343"/>
                </a:solidFill>
              </a:rPr>
              <a:t>rB</a:t>
            </a:r>
            <a:r>
              <a:rPr lang="fr" dirty="0">
                <a:solidFill>
                  <a:schemeClr val="dk2"/>
                </a:solidFill>
              </a:rPr>
              <a:t> with k, and sends to Reader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fr" dirty="0">
                <a:solidFill>
                  <a:schemeClr val="dk2"/>
                </a:solidFill>
              </a:rPr>
              <a:t>Reader can decode </a:t>
            </a:r>
            <a:r>
              <a:rPr lang="fr" dirty="0">
                <a:solidFill>
                  <a:srgbClr val="434343"/>
                </a:solidFill>
              </a:rPr>
              <a:t>rA</a:t>
            </a:r>
            <a:r>
              <a:rPr lang="fr" dirty="0">
                <a:solidFill>
                  <a:schemeClr val="dk2"/>
                </a:solidFill>
              </a:rPr>
              <a:t> and </a:t>
            </a:r>
            <a:r>
              <a:rPr lang="fr" dirty="0">
                <a:solidFill>
                  <a:srgbClr val="434343"/>
                </a:solidFill>
              </a:rPr>
              <a:t>rB</a:t>
            </a:r>
            <a:r>
              <a:rPr lang="fr" dirty="0">
                <a:solidFill>
                  <a:schemeClr val="dk2"/>
                </a:solidFill>
              </a:rPr>
              <a:t>, and can identify Tag. Changes the sequence, sends it back to the Tag, that can </a:t>
            </a:r>
            <a:r>
              <a:rPr lang="fr" dirty="0" smtClean="0">
                <a:solidFill>
                  <a:schemeClr val="dk2"/>
                </a:solidFill>
              </a:rPr>
              <a:t>check </a:t>
            </a:r>
            <a:r>
              <a:rPr lang="fr" dirty="0">
                <a:solidFill>
                  <a:schemeClr val="dk2"/>
                </a:solidFill>
              </a:rPr>
              <a:t>its identity too.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marL="1828800" lvl="0" indent="0" rt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A  → B : rB</a:t>
            </a:r>
          </a:p>
          <a:p>
            <a:pPr marL="1828800" lvl="0" indent="0" rt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A  ← B : </a:t>
            </a:r>
            <a:r>
              <a:rPr lang="fr" sz="1250" dirty="0">
                <a:solidFill>
                  <a:schemeClr val="dk2"/>
                </a:solidFill>
              </a:rPr>
              <a:t>E</a:t>
            </a:r>
            <a:r>
              <a:rPr lang="fr" sz="1250" baseline="-25000" dirty="0">
                <a:solidFill>
                  <a:schemeClr val="dk2"/>
                </a:solidFill>
              </a:rPr>
              <a:t>k</a:t>
            </a:r>
            <a:r>
              <a:rPr lang="fr" sz="1250" dirty="0">
                <a:solidFill>
                  <a:schemeClr val="dk2"/>
                </a:solidFill>
              </a:rPr>
              <a:t>(rA, rB)</a:t>
            </a:r>
          </a:p>
          <a:p>
            <a:pPr marL="1828800" lvl="0" indent="0" rt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A  → B : </a:t>
            </a:r>
            <a:r>
              <a:rPr lang="fr" sz="1250" dirty="0">
                <a:solidFill>
                  <a:schemeClr val="dk2"/>
                </a:solidFill>
              </a:rPr>
              <a:t>E</a:t>
            </a:r>
            <a:r>
              <a:rPr lang="fr" sz="1250" baseline="-25000" dirty="0">
                <a:solidFill>
                  <a:schemeClr val="dk2"/>
                </a:solidFill>
              </a:rPr>
              <a:t>k</a:t>
            </a:r>
            <a:r>
              <a:rPr lang="fr" sz="1250" dirty="0">
                <a:solidFill>
                  <a:schemeClr val="dk2"/>
                </a:solidFill>
              </a:rPr>
              <a:t>(rB, rA)</a:t>
            </a:r>
          </a:p>
          <a:p>
            <a:pPr lvl="0">
              <a:spcBef>
                <a:spcPts val="0"/>
              </a:spcBef>
              <a:buNone/>
            </a:pPr>
            <a:endParaRPr i="1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Security mainly based on </a:t>
            </a:r>
            <a:r>
              <a:rPr lang="fr" dirty="0">
                <a:solidFill>
                  <a:schemeClr val="accent1"/>
                </a:solidFill>
              </a:rPr>
              <a:t>RGN</a:t>
            </a:r>
            <a:r>
              <a:rPr lang="fr" dirty="0">
                <a:solidFill>
                  <a:schemeClr val="dk2"/>
                </a:solidFill>
              </a:rPr>
              <a:t> and </a:t>
            </a:r>
            <a:r>
              <a:rPr lang="fr" dirty="0">
                <a:solidFill>
                  <a:schemeClr val="accent1"/>
                </a:solidFill>
              </a:rPr>
              <a:t>Encryption/Decryption</a:t>
            </a:r>
            <a:r>
              <a:rPr lang="fr" dirty="0">
                <a:solidFill>
                  <a:schemeClr val="dk2"/>
                </a:solidFill>
              </a:rPr>
              <a:t> function</a:t>
            </a:r>
            <a:r>
              <a:rPr lang="fr" dirty="0" smtClean="0">
                <a:solidFill>
                  <a:schemeClr val="dk2"/>
                </a:solidFill>
              </a:rPr>
              <a:t>.</a:t>
            </a:r>
            <a:endParaRPr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chemeClr val="dk2"/>
                </a:solidFill>
              </a:rPr>
              <a:t>Has been implemented on the </a:t>
            </a:r>
            <a:r>
              <a:rPr lang="fr" b="1" dirty="0">
                <a:solidFill>
                  <a:schemeClr val="dk2"/>
                </a:solidFill>
              </a:rPr>
              <a:t>MIFARE Classic Tag </a:t>
            </a:r>
            <a:r>
              <a:rPr lang="fr" dirty="0">
                <a:solidFill>
                  <a:schemeClr val="dk2"/>
                </a:solidFill>
              </a:rPr>
              <a:t>(1994) with :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a PRGN (based on an </a:t>
            </a:r>
            <a:r>
              <a:rPr lang="fr" b="1" dirty="0">
                <a:solidFill>
                  <a:schemeClr val="dk2"/>
                </a:solidFill>
              </a:rPr>
              <a:t>L</a:t>
            </a:r>
            <a:r>
              <a:rPr lang="fr" dirty="0">
                <a:solidFill>
                  <a:schemeClr val="dk2"/>
                </a:solidFill>
              </a:rPr>
              <a:t>inear </a:t>
            </a:r>
            <a:r>
              <a:rPr lang="fr" b="1" dirty="0">
                <a:solidFill>
                  <a:schemeClr val="dk2"/>
                </a:solidFill>
              </a:rPr>
              <a:t>F</a:t>
            </a:r>
            <a:r>
              <a:rPr lang="fr" dirty="0">
                <a:solidFill>
                  <a:schemeClr val="dk2"/>
                </a:solidFill>
              </a:rPr>
              <a:t>eedback </a:t>
            </a:r>
            <a:r>
              <a:rPr lang="fr" b="1" dirty="0">
                <a:solidFill>
                  <a:schemeClr val="dk2"/>
                </a:solidFill>
              </a:rPr>
              <a:t>S</a:t>
            </a:r>
            <a:r>
              <a:rPr lang="fr" dirty="0">
                <a:solidFill>
                  <a:schemeClr val="dk2"/>
                </a:solidFill>
              </a:rPr>
              <a:t>hift </a:t>
            </a:r>
            <a:r>
              <a:rPr lang="fr" b="1" dirty="0">
                <a:solidFill>
                  <a:schemeClr val="dk2"/>
                </a:solidFill>
              </a:rPr>
              <a:t>R</a:t>
            </a:r>
            <a:r>
              <a:rPr lang="fr" dirty="0">
                <a:solidFill>
                  <a:schemeClr val="dk2"/>
                </a:solidFill>
              </a:rPr>
              <a:t>egister (</a:t>
            </a:r>
            <a:r>
              <a:rPr lang="fr" dirty="0">
                <a:solidFill>
                  <a:srgbClr val="434343"/>
                </a:solidFill>
              </a:rPr>
              <a:t>LFSR</a:t>
            </a:r>
            <a:r>
              <a:rPr lang="fr" dirty="0">
                <a:solidFill>
                  <a:schemeClr val="dk2"/>
                </a:solidFill>
              </a:rPr>
              <a:t>))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CRYPTO-1 </a:t>
            </a:r>
            <a:r>
              <a:rPr lang="fr">
                <a:solidFill>
                  <a:schemeClr val="dk2"/>
                </a:solidFill>
              </a:rPr>
              <a:t>(</a:t>
            </a:r>
            <a:r>
              <a:rPr lang="fr" smtClean="0">
                <a:solidFill>
                  <a:schemeClr val="dk2"/>
                </a:solidFill>
              </a:rPr>
              <a:t>proprietary</a:t>
            </a:r>
            <a:r>
              <a:rPr lang="fr" dirty="0">
                <a:solidFill>
                  <a:schemeClr val="dk2"/>
                </a:solidFill>
              </a:rPr>
              <a:t>)</a:t>
            </a:r>
          </a:p>
        </p:txBody>
      </p:sp>
      <p:sp>
        <p:nvSpPr>
          <p:cNvPr id="270" name="Shape 270"/>
          <p:cNvSpPr txBox="1"/>
          <p:nvPr/>
        </p:nvSpPr>
        <p:spPr>
          <a:xfrm rot="20459444">
            <a:off x="1725027" y="3434330"/>
            <a:ext cx="3965946" cy="462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 b="1" dirty="0">
                <a:solidFill>
                  <a:srgbClr val="980000"/>
                </a:solidFill>
              </a:rPr>
              <a:t>(publicly) Broken in 2007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275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8</a:t>
            </a:fld>
            <a:endParaRPr lang="fr"/>
          </a:p>
        </p:txBody>
      </p:sp>
      <p:sp>
        <p:nvSpPr>
          <p:cNvPr id="279" name="Shape 279"/>
          <p:cNvSpPr txBox="1">
            <a:spLocks noGrp="1"/>
          </p:cNvSpPr>
          <p:nvPr>
            <p:ph type="ctrTitle"/>
          </p:nvPr>
        </p:nvSpPr>
        <p:spPr>
          <a:xfrm>
            <a:off x="85772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 dirty="0"/>
              <a:t>PRGN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019050" y="1039725"/>
            <a:ext cx="6768600" cy="311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Ø"/>
            </a:pPr>
            <a:r>
              <a:rPr lang="fr" sz="1800" b="1" dirty="0">
                <a:solidFill>
                  <a:schemeClr val="dk2"/>
                </a:solidFill>
              </a:rPr>
              <a:t>Based on a LFSR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The register is 32-bits long, but the feedback uses only 16 lower bits</a:t>
            </a:r>
          </a:p>
          <a:p>
            <a:pPr marL="1371600" lvl="2" indent="-228600" rtl="0">
              <a:spcBef>
                <a:spcPts val="0"/>
              </a:spcBef>
              <a:buClr>
                <a:schemeClr val="dk2"/>
              </a:buClr>
              <a:buChar char="→"/>
            </a:pPr>
            <a:r>
              <a:rPr lang="fr" dirty="0" smtClean="0">
                <a:solidFill>
                  <a:schemeClr val="dk2"/>
                </a:solidFill>
              </a:rPr>
              <a:t>2</a:t>
            </a:r>
            <a:r>
              <a:rPr lang="fr" baseline="30000" dirty="0" smtClean="0">
                <a:solidFill>
                  <a:schemeClr val="dk2"/>
                </a:solidFill>
              </a:rPr>
              <a:t>16</a:t>
            </a:r>
            <a:r>
              <a:rPr lang="fr" dirty="0" smtClean="0">
                <a:solidFill>
                  <a:schemeClr val="dk2"/>
                </a:solidFill>
              </a:rPr>
              <a:t> </a:t>
            </a:r>
            <a:r>
              <a:rPr lang="fr" dirty="0">
                <a:solidFill>
                  <a:schemeClr val="dk2"/>
                </a:solidFill>
              </a:rPr>
              <a:t>combinations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marL="914400" lvl="0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Additional problems with initialization found : always the same initial state, ... </a:t>
            </a:r>
          </a:p>
          <a:p>
            <a:pPr marL="2286000" lvl="0" indent="0" rtl="0">
              <a:spcBef>
                <a:spcPts val="0"/>
              </a:spcBef>
              <a:buNone/>
            </a:pPr>
            <a:r>
              <a:rPr lang="fr" b="1" dirty="0">
                <a:solidFill>
                  <a:schemeClr val="dk2"/>
                </a:solidFill>
              </a:rPr>
              <a:t>WEAK !!</a:t>
            </a:r>
          </a:p>
        </p:txBody>
      </p:sp>
      <p:pic>
        <p:nvPicPr>
          <p:cNvPr id="281" name="Shape 281" descr="lfs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74" y="1890599"/>
            <a:ext cx="8124924" cy="11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3270650" y="3023050"/>
            <a:ext cx="3966000" cy="4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000"/>
              <a:t>MIFARE Classic PRGN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 descr="sceau-ra-quadri.jpg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645000" y="0"/>
            <a:ext cx="1498999" cy="14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4108950" y="4504125"/>
            <a:ext cx="16623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chemeClr val="dk2"/>
                </a:solidFill>
              </a:rPr>
              <a:t>Arabella Brayer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74375" y="45041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>
                <a:solidFill>
                  <a:srgbClr val="014A94"/>
                </a:solidFill>
              </a:rPr>
              <a:t>27-03-2017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6172200" y="4812506"/>
            <a:ext cx="20574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9</a:t>
            </a:fld>
            <a:endParaRPr lang="fr"/>
          </a:p>
        </p:txBody>
      </p:sp>
      <p:sp>
        <p:nvSpPr>
          <p:cNvPr id="291" name="Shape 291"/>
          <p:cNvSpPr txBox="1">
            <a:spLocks noGrp="1"/>
          </p:cNvSpPr>
          <p:nvPr>
            <p:ph type="ctrTitle"/>
          </p:nvPr>
        </p:nvSpPr>
        <p:spPr>
          <a:xfrm>
            <a:off x="820775" y="358497"/>
            <a:ext cx="7772400" cy="5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fr" sz="3200" b="1"/>
              <a:t>CRYPTO-1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909775" y="997850"/>
            <a:ext cx="6955200" cy="3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fr" sz="1800" dirty="0">
                <a:solidFill>
                  <a:schemeClr val="dk2"/>
                </a:solidFill>
              </a:rPr>
              <a:t>Proprietary, known by </a:t>
            </a:r>
            <a:r>
              <a:rPr lang="fr" sz="1800" b="1" dirty="0">
                <a:solidFill>
                  <a:schemeClr val="dk2"/>
                </a:solidFill>
              </a:rPr>
              <a:t>reverse engineering</a:t>
            </a:r>
            <a:r>
              <a:rPr lang="fr" sz="1800" dirty="0">
                <a:solidFill>
                  <a:schemeClr val="dk2"/>
                </a:solidFill>
              </a:rPr>
              <a:t> (2007)</a:t>
            </a:r>
          </a:p>
          <a:p>
            <a:pPr marL="2286000" lvl="0" indent="457200" rtl="0">
              <a:spcBef>
                <a:spcPts val="0"/>
              </a:spcBef>
              <a:buNone/>
            </a:pPr>
            <a:r>
              <a:rPr lang="fr" i="1" dirty="0">
                <a:solidFill>
                  <a:srgbClr val="434343"/>
                </a:solidFill>
              </a:rPr>
              <a:t>(Karsten Nohl, Henryk Plötz)</a:t>
            </a:r>
          </a:p>
          <a:p>
            <a:pPr marL="914400" lvl="0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Consists of a </a:t>
            </a:r>
            <a:r>
              <a:rPr lang="fr" b="1" dirty="0">
                <a:solidFill>
                  <a:schemeClr val="dk2"/>
                </a:solidFill>
              </a:rPr>
              <a:t>LFSR</a:t>
            </a:r>
            <a:r>
              <a:rPr lang="fr" dirty="0">
                <a:solidFill>
                  <a:schemeClr val="dk2"/>
                </a:solidFill>
              </a:rPr>
              <a:t> and a function </a:t>
            </a:r>
            <a:r>
              <a:rPr lang="fr" b="1" dirty="0">
                <a:solidFill>
                  <a:schemeClr val="dk2"/>
                </a:solidFill>
              </a:rPr>
              <a:t>f(x)</a:t>
            </a:r>
          </a:p>
          <a:p>
            <a:pPr marL="914400" lvl="0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Shift-register is first initialized with the secret key (48-bits)</a:t>
            </a:r>
          </a:p>
          <a:p>
            <a:pPr marL="914400" lvl="0" indent="-2286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fr" dirty="0">
                <a:solidFill>
                  <a:schemeClr val="dk2"/>
                </a:solidFill>
              </a:rPr>
              <a:t>PRGN products a 32-bits cipher that is XORed with the UID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fr" sz="1800" dirty="0">
                <a:solidFill>
                  <a:schemeClr val="dk2"/>
                </a:solidFill>
              </a:rPr>
              <a:t>Element passed </a:t>
            </a:r>
            <a:r>
              <a:rPr lang="fr" sz="1800" dirty="0">
                <a:solidFill>
                  <a:srgbClr val="FF0000"/>
                </a:solidFill>
              </a:rPr>
              <a:t>in clear</a:t>
            </a:r>
            <a:r>
              <a:rPr lang="fr" sz="1800" dirty="0">
                <a:solidFill>
                  <a:schemeClr val="dk2"/>
                </a:solidFill>
              </a:rPr>
              <a:t> is used to initialize the register…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 dirty="0">
                <a:solidFill>
                  <a:schemeClr val="dk2"/>
                </a:solidFill>
              </a:rPr>
              <a:t>key of 48 bits, and weak PRNG, ...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293" name="Shape 293" descr="crypto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900" y="2593914"/>
            <a:ext cx="7994125" cy="112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ception personnalisé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1276</Words>
  <Application>Microsoft Office PowerPoint</Application>
  <PresentationFormat>Affichage à l'écran (16:9)</PresentationFormat>
  <Paragraphs>228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Wingdings</vt:lpstr>
      <vt:lpstr>simple-light-2</vt:lpstr>
      <vt:lpstr>1_Conception personnalisée</vt:lpstr>
      <vt:lpstr>1_Thème Office</vt:lpstr>
      <vt:lpstr>Conception personnalisée</vt:lpstr>
      <vt:lpstr>Near Field Communication (NFC)</vt:lpstr>
      <vt:lpstr>Content</vt:lpstr>
      <vt:lpstr>Brief presentation</vt:lpstr>
      <vt:lpstr>Brief presentation</vt:lpstr>
      <vt:lpstr>Anticollision</vt:lpstr>
      <vt:lpstr>Authentication (1)</vt:lpstr>
      <vt:lpstr>Authentication (2)</vt:lpstr>
      <vt:lpstr>PRGN</vt:lpstr>
      <vt:lpstr>CRYPTO-1</vt:lpstr>
      <vt:lpstr>CRYPTO-1</vt:lpstr>
      <vt:lpstr>Where is NFC today ?</vt:lpstr>
      <vt:lpstr>« NFC » well known attacks</vt:lpstr>
      <vt:lpstr>Is that enough for...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 Field Communication (NFC)</dc:title>
  <dc:creator>Odile Dherte</dc:creator>
  <cp:lastModifiedBy>Arabella Brayer</cp:lastModifiedBy>
  <cp:revision>19</cp:revision>
  <dcterms:modified xsi:type="dcterms:W3CDTF">2017-03-27T08:27:39Z</dcterms:modified>
</cp:coreProperties>
</file>