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  <p:sldMasterId id="2147483682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2672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kn5f/Mifare.Cryptanalysis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385" cy="4114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92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23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349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http://proxmark.nl/files/Documents/13.56%20MHz%20-%20MIFARE%20DESFire/Cloning_Cryptographic_RFID_Cards_for_25USD-WISSEC_2010.pdf</a:t>
            </a:r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12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783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385" cy="4114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77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385" cy="4114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26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66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84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11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https://www.cs.virginia.edu/~kn5f/Mifare.Cryptanalysis.htm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décrire le 3 pass mutual authentication au tableau</a:t>
            </a: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1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80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demo of a LFSR computaion</a:t>
            </a:r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98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95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15616" y="3318849"/>
            <a:ext cx="7772400" cy="61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15616" y="2193707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3347839" y="-744339"/>
            <a:ext cx="3394471" cy="728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87624" y="178742"/>
            <a:ext cx="2277889" cy="718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5050" y="141480"/>
            <a:ext cx="5111750" cy="44531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1187624" y="1059581"/>
            <a:ext cx="2277889" cy="3535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331640" y="1200150"/>
            <a:ext cx="316416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4033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2890639" y="-744339"/>
            <a:ext cx="3394471" cy="728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87624" y="178742"/>
            <a:ext cx="2277889" cy="718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575050" y="141480"/>
            <a:ext cx="5111750" cy="44531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1187624" y="1059581"/>
            <a:ext cx="2277889" cy="3535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331640" y="1200150"/>
            <a:ext cx="316416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15616" y="3318849"/>
            <a:ext cx="7772400" cy="61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15616" y="2193707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461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4033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Shape 56" descr="logo3lp.eps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400" y="114300"/>
            <a:ext cx="1763711" cy="4000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163591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619250" y="484584"/>
            <a:ext cx="6121400" cy="4174331"/>
          </a:xfrm>
          <a:prstGeom prst="rect">
            <a:avLst/>
          </a:prstGeom>
          <a:noFill/>
          <a:ln>
            <a:noFill/>
          </a:ln>
          <a:effectLst>
            <a:outerShdw blurRad="63500" dist="38100" dir="2700000">
              <a:srgbClr val="80808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Shape 120" descr="ulb-logo-texte-vertic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914400" cy="302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barrette-ulb-elargie-pp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 flipH="1">
            <a:off x="-412153" y="4123729"/>
            <a:ext cx="1741883" cy="104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461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 descr="ulb-logo-texte-vertical.jpg"/>
          <p:cNvPicPr preferRelativeResize="0"/>
          <p:nvPr/>
        </p:nvPicPr>
        <p:blipFill rotWithShape="1">
          <a:blip r:embed="rId12">
            <a:alphaModFix/>
          </a:blip>
          <a:srcRect r="11178" b="82310"/>
          <a:stretch/>
        </p:blipFill>
        <p:spPr>
          <a:xfrm>
            <a:off x="46036" y="114300"/>
            <a:ext cx="814386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barrette-ulb-elargie-ppt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 flipH="1">
            <a:off x="-1712713" y="2866826"/>
            <a:ext cx="4377927" cy="539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usenix.org/legacy/event/sec08/tech/full_papers/nohl/nohl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ink.springer.com/chapter/10.1007/978-3-319-12087-4_10" TargetMode="External"/><Relationship Id="rId5" Type="http://schemas.openxmlformats.org/officeDocument/2006/relationships/hyperlink" Target="http://www.sciencedirect.com/science/article/pii/S136341270900017X" TargetMode="External"/><Relationship Id="rId4" Type="http://schemas.openxmlformats.org/officeDocument/2006/relationships/hyperlink" Target="https://publications.polymtl.ca/2149/1/2016_SabrineJdaida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 descr="nfc-logo_by_yanniszaborsk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025" y="2395549"/>
            <a:ext cx="2240600" cy="22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971550" y="1708550"/>
            <a:ext cx="7937100" cy="11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94"/>
              </a:buClr>
              <a:buSzPct val="25000"/>
              <a:buFont typeface="Arial"/>
              <a:buNone/>
            </a:pPr>
            <a:r>
              <a:rPr lang="fr" dirty="0">
                <a:solidFill>
                  <a:srgbClr val="014A94"/>
                </a:solidFill>
                <a:latin typeface="Arial"/>
                <a:ea typeface="Arial"/>
                <a:cs typeface="Arial"/>
                <a:sym typeface="Arial"/>
              </a:rPr>
              <a:t>Near Field Communication (NFC)</a:t>
            </a:r>
          </a:p>
        </p:txBody>
      </p:sp>
      <p:pic>
        <p:nvPicPr>
          <p:cNvPr id="206" name="Shape 206" descr="sceau-ra-quadri.jpg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902275" y="113675"/>
            <a:ext cx="4362000" cy="50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INFO-F514 - Protocols, cryptanalysis and mathematical cryptology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i="1">
                <a:solidFill>
                  <a:srgbClr val="014A94"/>
                </a:solidFill>
              </a:rPr>
              <a:t>27-03-2017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-295633" y="1708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10</a:t>
            </a:fld>
            <a:endParaRPr lang="fr"/>
          </a:p>
        </p:txBody>
      </p:sp>
      <p:sp>
        <p:nvSpPr>
          <p:cNvPr id="302" name="Shape 302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CRYPTO-1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09775" y="99785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 b="1" dirty="0">
                <a:solidFill>
                  <a:schemeClr val="dk2"/>
                </a:solidFill>
              </a:rPr>
              <a:t>A lot of known attacks </a:t>
            </a:r>
            <a:r>
              <a:rPr lang="fr" sz="1000" dirty="0">
                <a:solidFill>
                  <a:schemeClr val="dk2"/>
                </a:solidFill>
              </a:rPr>
              <a:t>(not exhaustive)</a:t>
            </a:r>
            <a:r>
              <a:rPr lang="fr" sz="1800" dirty="0">
                <a:solidFill>
                  <a:schemeClr val="dk2"/>
                </a:solidFill>
              </a:rPr>
              <a:t>:</a:t>
            </a: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Brute Force</a:t>
            </a:r>
            <a:r>
              <a:rPr lang="fr" dirty="0">
                <a:solidFill>
                  <a:schemeClr val="dk2"/>
                </a:solidFill>
              </a:rPr>
              <a:t> because of the 48-bits size key, but </a:t>
            </a:r>
            <a:r>
              <a:rPr lang="fr" b="1" dirty="0">
                <a:solidFill>
                  <a:schemeClr val="dk2"/>
                </a:solidFill>
              </a:rPr>
              <a:t>off-line</a:t>
            </a: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Keystream recovery :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Having a Reader and a (genuine) Tag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Eavesdrop the communication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Make sure that the card will use the same keystream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Modify the plaintext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p1 ⊕ K = c1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p2 ⊕ K = c2</a:t>
            </a:r>
          </a:p>
          <a:p>
            <a:pPr lv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	Because of the weak PRGN, is possible</a:t>
            </a: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Authentication replay</a:t>
            </a:r>
          </a:p>
          <a:p>
            <a:pPr marL="914400" lvl="1" indent="-292100"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Need a record of a successful authentication between tag and reader</a:t>
            </a:r>
          </a:p>
          <a:p>
            <a:pPr marL="914400" lvl="1" indent="-292100"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Send authentication request until get the same nonce that the recorded</a:t>
            </a:r>
          </a:p>
          <a:p>
            <a:pPr marL="914400" lvl="1" indent="-292100"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Send the recorded response …</a:t>
            </a:r>
            <a:endParaRPr lang="fr" dirty="0">
              <a:solidFill>
                <a:schemeClr val="dk2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Card-only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ISO/IEC 14443 require parity bits after 8 bits. MIFARE classic uses plaintext combined with repeated keystream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2"/>
                </a:solidFill>
              </a:rPr>
              <a:t>		… </a:t>
            </a:r>
          </a:p>
        </p:txBody>
      </p:sp>
      <p:sp>
        <p:nvSpPr>
          <p:cNvPr id="304" name="Shape 304"/>
          <p:cNvSpPr/>
          <p:nvPr/>
        </p:nvSpPr>
        <p:spPr>
          <a:xfrm>
            <a:off x="2664100" y="2434800"/>
            <a:ext cx="149200" cy="273900"/>
          </a:xfrm>
          <a:prstGeom prst="rightBrace">
            <a:avLst>
              <a:gd name="adj1" fmla="val 8333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2813300" y="239927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C1 ⊕ C2 → P1 ⊕ P2 ⊕ K ⊕ K → P1 ⊕ P2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11</a:t>
            </a:fld>
            <a:endParaRPr lang="fr"/>
          </a:p>
        </p:txBody>
      </p:sp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Where is NFC today ?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820774" y="764444"/>
            <a:ext cx="7016939" cy="3670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 b="1" dirty="0">
                <a:solidFill>
                  <a:schemeClr val="dk2"/>
                </a:solidFill>
              </a:rPr>
              <a:t>Commercial product</a:t>
            </a:r>
            <a:r>
              <a:rPr lang="fr" sz="1800" dirty="0">
                <a:solidFill>
                  <a:schemeClr val="dk2"/>
                </a:solidFill>
              </a:rPr>
              <a:t>, so it depends of the device. 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fr" sz="1800" dirty="0">
                <a:solidFill>
                  <a:schemeClr val="dk2"/>
                </a:solidFill>
              </a:rPr>
              <a:t>Some opened crypto-systems are implemented : </a:t>
            </a:r>
            <a:r>
              <a:rPr lang="fr" sz="1800" b="1" dirty="0">
                <a:solidFill>
                  <a:schemeClr val="dk2"/>
                </a:solidFill>
              </a:rPr>
              <a:t>DES</a:t>
            </a:r>
            <a:r>
              <a:rPr lang="fr" sz="1800" dirty="0">
                <a:solidFill>
                  <a:schemeClr val="dk2"/>
                </a:solidFill>
              </a:rPr>
              <a:t>, </a:t>
            </a:r>
            <a:r>
              <a:rPr lang="fr" sz="1800" b="1" dirty="0">
                <a:solidFill>
                  <a:schemeClr val="dk2"/>
                </a:solidFill>
              </a:rPr>
              <a:t>3-DES</a:t>
            </a:r>
            <a:r>
              <a:rPr lang="fr" sz="1800" dirty="0">
                <a:solidFill>
                  <a:schemeClr val="dk2"/>
                </a:solidFill>
              </a:rPr>
              <a:t>, </a:t>
            </a:r>
            <a:r>
              <a:rPr lang="fr" sz="1800" b="1" dirty="0" smtClean="0">
                <a:solidFill>
                  <a:schemeClr val="dk2"/>
                </a:solidFill>
              </a:rPr>
              <a:t>AES-128, etc.</a:t>
            </a:r>
            <a:r>
              <a:rPr lang="fr" sz="1800" dirty="0" smtClean="0">
                <a:solidFill>
                  <a:schemeClr val="dk2"/>
                </a:solidFill>
              </a:rPr>
              <a:t>, </a:t>
            </a:r>
            <a:r>
              <a:rPr lang="fr" sz="1800" dirty="0">
                <a:solidFill>
                  <a:schemeClr val="dk2"/>
                </a:solidFill>
              </a:rPr>
              <a:t>directly on the chip. (MIFARE DESFire Family</a:t>
            </a:r>
            <a:r>
              <a:rPr lang="fr" sz="1800" dirty="0" smtClean="0">
                <a:solidFill>
                  <a:schemeClr val="dk2"/>
                </a:solidFill>
              </a:rPr>
              <a:t>)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fr" sz="1800" dirty="0" smtClean="0">
                <a:solidFill>
                  <a:schemeClr val="dk2"/>
                </a:solidFill>
              </a:rPr>
              <a:t>U</a:t>
            </a:r>
            <a:r>
              <a:rPr lang="fr" sz="1800" b="1" dirty="0" smtClean="0">
                <a:solidFill>
                  <a:schemeClr val="dk2"/>
                </a:solidFill>
              </a:rPr>
              <a:t>ID </a:t>
            </a:r>
            <a:r>
              <a:rPr lang="fr" sz="1800" dirty="0" smtClean="0">
                <a:solidFill>
                  <a:schemeClr val="dk2"/>
                </a:solidFill>
              </a:rPr>
              <a:t>or R</a:t>
            </a:r>
            <a:r>
              <a:rPr lang="fr" sz="1800" b="1" dirty="0" smtClean="0">
                <a:solidFill>
                  <a:schemeClr val="dk2"/>
                </a:solidFill>
              </a:rPr>
              <a:t>ID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fr" sz="1800" dirty="0" smtClean="0">
                <a:solidFill>
                  <a:schemeClr val="dk2"/>
                </a:solidFill>
              </a:rPr>
              <a:t>Authentication </a:t>
            </a:r>
            <a:r>
              <a:rPr lang="fr" sz="1800" dirty="0">
                <a:solidFill>
                  <a:schemeClr val="dk2"/>
                </a:solidFill>
              </a:rPr>
              <a:t>example with </a:t>
            </a:r>
            <a:r>
              <a:rPr lang="fr" sz="1800" b="1" i="1" dirty="0">
                <a:solidFill>
                  <a:schemeClr val="dk2"/>
                </a:solidFill>
              </a:rPr>
              <a:t>derived keys</a:t>
            </a:r>
            <a:r>
              <a:rPr lang="fr" sz="1800" dirty="0">
                <a:solidFill>
                  <a:schemeClr val="dk2"/>
                </a:solidFill>
              </a:rPr>
              <a:t>, and </a:t>
            </a:r>
            <a:r>
              <a:rPr lang="fr" sz="1800" b="1" dirty="0">
                <a:solidFill>
                  <a:schemeClr val="dk2"/>
                </a:solidFill>
              </a:rPr>
              <a:t>TRGN 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chooses a number, send it to Tag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Tag derives the key according to this number, encrypt it with </a:t>
            </a:r>
            <a:r>
              <a:rPr lang="fr" dirty="0">
                <a:solidFill>
                  <a:srgbClr val="434343"/>
                </a:solidFill>
              </a:rPr>
              <a:t>rB </a:t>
            </a:r>
            <a:r>
              <a:rPr lang="fr" dirty="0">
                <a:solidFill>
                  <a:schemeClr val="dk2"/>
                </a:solidFill>
              </a:rPr>
              <a:t>of 16 bytes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gets 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 and chooses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. </a:t>
            </a:r>
            <a:r>
              <a:rPr lang="fr" dirty="0">
                <a:solidFill>
                  <a:srgbClr val="434343"/>
                </a:solidFill>
              </a:rPr>
              <a:t>rB’ </a:t>
            </a:r>
            <a:r>
              <a:rPr lang="fr" dirty="0">
                <a:solidFill>
                  <a:schemeClr val="dk2"/>
                </a:solidFill>
              </a:rPr>
              <a:t>computed by shifting left of 8 bits, then concatenates of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rgbClr val="434343"/>
                </a:solidFill>
              </a:rPr>
              <a:t>rB’</a:t>
            </a:r>
            <a:r>
              <a:rPr lang="fr" dirty="0">
                <a:solidFill>
                  <a:schemeClr val="dk2"/>
                </a:solidFill>
              </a:rPr>
              <a:t>, encrypts with AES-128 and send back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The Tag decrypt, gets </a:t>
            </a:r>
            <a:r>
              <a:rPr lang="fr" dirty="0">
                <a:solidFill>
                  <a:srgbClr val="434343"/>
                </a:solidFill>
              </a:rPr>
              <a:t>rB’, </a:t>
            </a:r>
            <a:r>
              <a:rPr lang="fr" dirty="0">
                <a:solidFill>
                  <a:schemeClr val="dk2"/>
                </a:solidFill>
              </a:rPr>
              <a:t>computes its own </a:t>
            </a:r>
            <a:r>
              <a:rPr lang="fr" dirty="0">
                <a:solidFill>
                  <a:srgbClr val="434343"/>
                </a:solidFill>
              </a:rPr>
              <a:t>rB’</a:t>
            </a:r>
            <a:r>
              <a:rPr lang="fr" dirty="0">
                <a:solidFill>
                  <a:schemeClr val="dk2"/>
                </a:solidFill>
              </a:rPr>
              <a:t> by the same way and compares with the received. 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… The same is done with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The session key is : rA(0-3) + rB(0-3) + rA(12-15) + rB(12-15) (16 bytes)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12</a:t>
            </a:fld>
            <a:endParaRPr lang="fr"/>
          </a:p>
        </p:txBody>
      </p:sp>
      <p:sp>
        <p:nvSpPr>
          <p:cNvPr id="324" name="Shape 324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-BE" sz="3200" b="1" dirty="0"/>
              <a:t>« NFC » w</a:t>
            </a:r>
            <a:r>
              <a:rPr lang="fr" sz="3200" b="1" dirty="0"/>
              <a:t>ell known attacks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54675" y="997725"/>
            <a:ext cx="6955200" cy="35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Nowadays, constructors search to </a:t>
            </a:r>
            <a:r>
              <a:rPr lang="fr" sz="1800" b="1" dirty="0">
                <a:solidFill>
                  <a:schemeClr val="dk2"/>
                </a:solidFill>
              </a:rPr>
              <a:t>certificate</a:t>
            </a:r>
            <a:r>
              <a:rPr lang="fr" sz="1800" dirty="0">
                <a:solidFill>
                  <a:schemeClr val="dk2"/>
                </a:solidFill>
              </a:rPr>
              <a:t> their products. </a:t>
            </a:r>
            <a:r>
              <a:rPr lang="fr" sz="1800" dirty="0" smtClean="0">
                <a:solidFill>
                  <a:schemeClr val="dk2"/>
                </a:solidFill>
              </a:rPr>
              <a:t>It depends of the implementation but NFC is attackable by:</a:t>
            </a:r>
            <a:endParaRPr lang="fr" sz="18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dk2"/>
                </a:solidFill>
              </a:rPr>
              <a:t>Eavesdropping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sz="1000" dirty="0">
                <a:solidFill>
                  <a:schemeClr val="dk2"/>
                </a:solidFill>
              </a:rPr>
              <a:t>Attacker uses an antenna to record the </a:t>
            </a:r>
            <a:r>
              <a:rPr lang="fr" sz="1000" dirty="0" smtClean="0">
                <a:solidFill>
                  <a:schemeClr val="dk2"/>
                </a:solidFill>
              </a:rPr>
              <a:t>communication despite </a:t>
            </a:r>
            <a:r>
              <a:rPr lang="fr" sz="1000" dirty="0">
                <a:solidFill>
                  <a:schemeClr val="dk2"/>
                </a:solidFill>
              </a:rPr>
              <a:t>the short </a:t>
            </a:r>
            <a:r>
              <a:rPr lang="fr" sz="1000" dirty="0" smtClean="0">
                <a:solidFill>
                  <a:schemeClr val="dk2"/>
                </a:solidFill>
              </a:rPr>
              <a:t>distance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sz="1000" dirty="0" smtClean="0">
                <a:solidFill>
                  <a:schemeClr val="dk2"/>
                </a:solidFill>
              </a:rPr>
              <a:t>Can </a:t>
            </a:r>
            <a:r>
              <a:rPr lang="fr" sz="1000" dirty="0">
                <a:solidFill>
                  <a:schemeClr val="dk2"/>
                </a:solidFill>
              </a:rPr>
              <a:t>corrupt the information, making them </a:t>
            </a:r>
            <a:r>
              <a:rPr lang="fr" sz="1000" dirty="0" smtClean="0">
                <a:solidFill>
                  <a:schemeClr val="dk2"/>
                </a:solidFill>
              </a:rPr>
              <a:t>useless</a:t>
            </a:r>
            <a:endParaRPr lang="fr" sz="10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dk2"/>
                </a:solidFill>
              </a:rPr>
              <a:t>Relay </a:t>
            </a:r>
            <a:r>
              <a:rPr lang="fr" dirty="0" smtClean="0">
                <a:solidFill>
                  <a:schemeClr val="dk2"/>
                </a:solidFill>
              </a:rPr>
              <a:t>attack </a:t>
            </a:r>
            <a:r>
              <a:rPr lang="fr" sz="1000" dirty="0" smtClean="0">
                <a:solidFill>
                  <a:schemeClr val="dk2"/>
                </a:solidFill>
              </a:rPr>
              <a:t>(protection : distance bounding protocol)</a:t>
            </a:r>
            <a:endParaRPr lang="fr" sz="10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dirty="0" smtClean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dk2"/>
                </a:solidFill>
              </a:rPr>
              <a:t>Data modification </a:t>
            </a:r>
            <a:endParaRPr lang="fr" dirty="0" smtClean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 smtClean="0">
                <a:solidFill>
                  <a:schemeClr val="dk2"/>
                </a:solidFill>
              </a:rPr>
              <a:t>Privacy</a:t>
            </a:r>
            <a:endParaRPr lang="fr" dirty="0" smtClean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endParaRPr lang="fr" dirty="0" smtClean="0">
              <a:solidFill>
                <a:schemeClr val="dk2"/>
              </a:solidFill>
            </a:endParaRPr>
          </a:p>
          <a:p>
            <a:pPr marL="114300" lvl="1">
              <a:buClr>
                <a:schemeClr val="dk2"/>
              </a:buClr>
              <a:buSzPct val="100000"/>
            </a:pPr>
            <a:endParaRPr lang="fr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 smtClean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 smtClean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326" name="Shape 326" descr="061713_1855_NearFieldCo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304" y="2451685"/>
            <a:ext cx="5259699" cy="12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13</a:t>
            </a:fld>
            <a:endParaRPr lang="fr"/>
          </a:p>
        </p:txBody>
      </p:sp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Is that enough for...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909775" y="997850"/>
            <a:ext cx="6955200" cy="35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>
                <a:solidFill>
                  <a:schemeClr val="dk2"/>
                </a:solidFill>
              </a:rPr>
              <a:t>Building Access control, car access control, etc.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 smtClean="0">
                <a:solidFill>
                  <a:schemeClr val="dk2"/>
                </a:solidFill>
              </a:rPr>
              <a:t>Payments</a:t>
            </a:r>
            <a:endParaRPr lang="fr" sz="18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 smtClean="0">
                <a:solidFill>
                  <a:schemeClr val="dk2"/>
                </a:solidFill>
              </a:rPr>
              <a:t>Electronic ticketing for transportations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 smtClean="0">
                <a:solidFill>
                  <a:schemeClr val="dk2"/>
                </a:solidFill>
              </a:rPr>
              <a:t>Healthcare, patient moniroting</a:t>
            </a:r>
            <a:endParaRPr lang="fr" sz="18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>
                <a:solidFill>
                  <a:schemeClr val="dk2"/>
                </a:solidFill>
              </a:rPr>
              <a:t>Passport, identity cards…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			</a:t>
            </a:r>
            <a:r>
              <a:rPr lang="fr" sz="3000" b="1" dirty="0" smtClean="0">
                <a:solidFill>
                  <a:schemeClr val="dk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 descr="barrette-ulb-élargie-ppt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314325"/>
            <a:ext cx="7058024" cy="3452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6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14</a:t>
            </a:fld>
            <a:endParaRPr lang="fr"/>
          </a:p>
        </p:txBody>
      </p:sp>
      <p:sp>
        <p:nvSpPr>
          <p:cNvPr id="343" name="Shape 343"/>
          <p:cNvSpPr txBox="1"/>
          <p:nvPr/>
        </p:nvSpPr>
        <p:spPr>
          <a:xfrm>
            <a:off x="3423666" y="348852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 b="1" dirty="0">
                <a:solidFill>
                  <a:schemeClr val="dk2"/>
                </a:solidFill>
              </a:rPr>
              <a:t>Thank you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6270" y="966676"/>
            <a:ext cx="77345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b="1" dirty="0" smtClean="0">
                <a:solidFill>
                  <a:schemeClr val="tx1"/>
                </a:solidFill>
              </a:rPr>
              <a:t>Reference </a:t>
            </a:r>
            <a:r>
              <a:rPr lang="fr-BE" sz="1800" b="1" dirty="0" err="1" smtClean="0">
                <a:solidFill>
                  <a:schemeClr val="tx1"/>
                </a:solidFill>
              </a:rPr>
              <a:t>list</a:t>
            </a:r>
            <a:r>
              <a:rPr lang="fr-BE" sz="1800" b="1" dirty="0" smtClean="0">
                <a:solidFill>
                  <a:schemeClr val="tx1"/>
                </a:solidFill>
              </a:rPr>
              <a:t> :</a:t>
            </a:r>
          </a:p>
          <a:p>
            <a:endParaRPr lang="fr-BE" dirty="0" smtClean="0"/>
          </a:p>
          <a:p>
            <a:r>
              <a:rPr lang="en-US" sz="1000" dirty="0" smtClean="0">
                <a:solidFill>
                  <a:schemeClr val="bg2"/>
                </a:solidFill>
              </a:rPr>
              <a:t>1 - S</a:t>
            </a:r>
            <a:r>
              <a:rPr lang="en-US" sz="1000" dirty="0">
                <a:solidFill>
                  <a:schemeClr val="bg2"/>
                </a:solidFill>
              </a:rPr>
              <a:t>. (2016). </a:t>
            </a:r>
            <a:r>
              <a:rPr lang="en-US" sz="1000" i="1" dirty="0" err="1">
                <a:solidFill>
                  <a:schemeClr val="bg2"/>
                </a:solidFill>
              </a:rPr>
              <a:t>Analyse</a:t>
            </a:r>
            <a:r>
              <a:rPr lang="en-US" sz="1000" i="1" dirty="0">
                <a:solidFill>
                  <a:schemeClr val="bg2"/>
                </a:solidFill>
              </a:rPr>
              <a:t> de </a:t>
            </a:r>
            <a:r>
              <a:rPr lang="en-US" sz="1000" i="1" dirty="0" err="1">
                <a:solidFill>
                  <a:schemeClr val="bg2"/>
                </a:solidFill>
              </a:rPr>
              <a:t>sécurité</a:t>
            </a:r>
            <a:r>
              <a:rPr lang="en-US" sz="1000" i="1" dirty="0">
                <a:solidFill>
                  <a:schemeClr val="bg2"/>
                </a:solidFill>
              </a:rPr>
              <a:t> des applications </a:t>
            </a:r>
            <a:r>
              <a:rPr lang="en-US" sz="1000" i="1" dirty="0" err="1">
                <a:solidFill>
                  <a:schemeClr val="bg2"/>
                </a:solidFill>
              </a:rPr>
              <a:t>d’authentification</a:t>
            </a:r>
            <a:r>
              <a:rPr lang="en-US" sz="1000" i="1" dirty="0">
                <a:solidFill>
                  <a:schemeClr val="bg2"/>
                </a:solidFill>
              </a:rPr>
              <a:t> par NFC</a:t>
            </a:r>
            <a:r>
              <a:rPr lang="en-US" sz="1000" dirty="0">
                <a:solidFill>
                  <a:schemeClr val="bg2"/>
                </a:solidFill>
              </a:rPr>
              <a:t> (Unpublished master's thesis). Montreal. Retrieved February 26, 2017, from </a:t>
            </a:r>
            <a:r>
              <a:rPr lang="en-US" sz="1000" dirty="0">
                <a:solidFill>
                  <a:schemeClr val="bg2"/>
                </a:solidFill>
                <a:hlinkClick r:id="rId4"/>
              </a:rPr>
              <a:t>https://</a:t>
            </a:r>
            <a:r>
              <a:rPr lang="en-US" sz="1000" dirty="0" smtClean="0">
                <a:solidFill>
                  <a:schemeClr val="bg2"/>
                </a:solidFill>
                <a:hlinkClick r:id="rId4"/>
              </a:rPr>
              <a:t>publications.polymtl.ca/2149/1/2016_SabrineJdaida.pdf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2 - K</a:t>
            </a:r>
            <a:r>
              <a:rPr lang="en-US" sz="1000" dirty="0">
                <a:solidFill>
                  <a:schemeClr val="bg2"/>
                </a:solidFill>
              </a:rPr>
              <a:t>., M., G., I., &amp; K. (2009, May 01). Attacking smart card systems: Theory and practice. Retrieved March 26, 2017, from </a:t>
            </a:r>
            <a:r>
              <a:rPr lang="en-US" sz="1000" dirty="0">
                <a:solidFill>
                  <a:schemeClr val="bg2"/>
                </a:solidFill>
                <a:hlinkClick r:id="rId5"/>
              </a:rPr>
              <a:t>http://</a:t>
            </a:r>
            <a:r>
              <a:rPr lang="en-US" sz="1000" dirty="0" smtClean="0">
                <a:solidFill>
                  <a:schemeClr val="bg2"/>
                </a:solidFill>
                <a:hlinkClick r:id="rId5"/>
              </a:rPr>
              <a:t>www.sciencedirect.com/science/article/pii/S136341270900017X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3 - Chiu</a:t>
            </a:r>
            <a:r>
              <a:rPr lang="en-US" sz="1000" dirty="0">
                <a:solidFill>
                  <a:schemeClr val="bg2"/>
                </a:solidFill>
              </a:rPr>
              <a:t>, Y., Hong, W., Chou, L., Ding, J., Yang, B., &amp; Cheng, C. (2013, November 27). A Practical Attack on Patched MIFARE Classic. Retrieved March 26, 2017, from </a:t>
            </a:r>
            <a:r>
              <a:rPr lang="en-US" sz="1000" dirty="0">
                <a:solidFill>
                  <a:schemeClr val="bg2"/>
                </a:solidFill>
                <a:hlinkClick r:id="rId6"/>
              </a:rPr>
              <a:t>http://</a:t>
            </a:r>
            <a:r>
              <a:rPr lang="en-US" sz="1000" dirty="0" smtClean="0">
                <a:solidFill>
                  <a:schemeClr val="bg2"/>
                </a:solidFill>
                <a:hlinkClick r:id="rId6"/>
              </a:rPr>
              <a:t>link.springer.com/chapter/10.1007/978-3-319-12087-4_10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sz="1000" dirty="0" smtClean="0">
              <a:solidFill>
                <a:schemeClr val="bg2"/>
              </a:solidFill>
            </a:endParaRPr>
          </a:p>
          <a:p>
            <a:r>
              <a:rPr lang="en-US" sz="1000" i="1" dirty="0" smtClean="0">
                <a:solidFill>
                  <a:schemeClr val="bg2"/>
                </a:solidFill>
              </a:rPr>
              <a:t>4 - The </a:t>
            </a:r>
            <a:r>
              <a:rPr lang="en-US" sz="1000" i="1" dirty="0">
                <a:solidFill>
                  <a:schemeClr val="bg2"/>
                </a:solidFill>
              </a:rPr>
              <a:t>MIFARE Hack</a:t>
            </a:r>
            <a:r>
              <a:rPr lang="en-US" sz="1000" dirty="0">
                <a:solidFill>
                  <a:schemeClr val="bg2"/>
                </a:solidFill>
              </a:rPr>
              <a:t> (Master's thesis, </a:t>
            </a:r>
            <a:r>
              <a:rPr lang="en-US" sz="1000" dirty="0" err="1">
                <a:solidFill>
                  <a:schemeClr val="bg2"/>
                </a:solidFill>
              </a:rPr>
              <a:t>Radboud</a:t>
            </a:r>
            <a:r>
              <a:rPr lang="en-US" sz="1000" dirty="0">
                <a:solidFill>
                  <a:schemeClr val="bg2"/>
                </a:solidFill>
              </a:rPr>
              <a:t> University Nijmegen) (pp. 1-14). (2012). Mathias </a:t>
            </a:r>
            <a:r>
              <a:rPr lang="en-US" sz="1000" dirty="0" err="1">
                <a:solidFill>
                  <a:schemeClr val="bg2"/>
                </a:solidFill>
              </a:rPr>
              <a:t>Morbitzer</a:t>
            </a:r>
            <a:r>
              <a:rPr lang="en-US" sz="1000" dirty="0">
                <a:solidFill>
                  <a:schemeClr val="bg2"/>
                </a:solidFill>
              </a:rPr>
              <a:t>. 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sz="1000" dirty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5 - K</a:t>
            </a:r>
            <a:r>
              <a:rPr lang="en-US" sz="1000" dirty="0">
                <a:solidFill>
                  <a:schemeClr val="bg2"/>
                </a:solidFill>
              </a:rPr>
              <a:t>., D., S., &amp; H. (2008). </a:t>
            </a:r>
            <a:r>
              <a:rPr lang="en-US" sz="1000" i="1" dirty="0">
                <a:solidFill>
                  <a:schemeClr val="bg2"/>
                </a:solidFill>
              </a:rPr>
              <a:t>Reverse-Engineering a Cryptographic RFID Tag</a:t>
            </a:r>
            <a:r>
              <a:rPr lang="en-US" sz="1000" dirty="0">
                <a:solidFill>
                  <a:schemeClr val="bg2"/>
                </a:solidFill>
              </a:rPr>
              <a:t> (Master's thesis, University of Virginia, Chaos Computer Club Berlin, 2008) (pp. 185-193). USENIX Association. Retrieved March 26, 2017, from </a:t>
            </a:r>
            <a:r>
              <a:rPr lang="en-US" sz="1000" dirty="0">
                <a:solidFill>
                  <a:schemeClr val="bg2"/>
                </a:solidFill>
                <a:hlinkClick r:id="rId7"/>
              </a:rPr>
              <a:t>https://</a:t>
            </a:r>
            <a:r>
              <a:rPr lang="en-US" sz="1000" dirty="0" smtClean="0">
                <a:solidFill>
                  <a:schemeClr val="bg2"/>
                </a:solidFill>
                <a:hlinkClick r:id="rId7"/>
              </a:rPr>
              <a:t>www.usenix.org/legacy/event/sec08/tech/full_papers/nohl/nohl.pdf</a:t>
            </a:r>
            <a:endParaRPr lang="en-US" sz="1000" dirty="0">
              <a:solidFill>
                <a:schemeClr val="bg2"/>
              </a:solidFill>
            </a:endParaRPr>
          </a:p>
          <a:p>
            <a:endParaRPr lang="fr-BE" sz="10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Content</a:t>
            </a:r>
          </a:p>
        </p:txBody>
      </p:sp>
      <p:pic>
        <p:nvPicPr>
          <p:cNvPr id="215" name="Shape 215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4123150" y="4667600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88575" y="46676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2</a:t>
            </a:fld>
            <a:endParaRPr lang="fr"/>
          </a:p>
        </p:txBody>
      </p:sp>
      <p:sp>
        <p:nvSpPr>
          <p:cNvPr id="219" name="Shape 219"/>
          <p:cNvSpPr txBox="1"/>
          <p:nvPr/>
        </p:nvSpPr>
        <p:spPr>
          <a:xfrm>
            <a:off x="923550" y="97720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Brief presentation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Definition, purposes and requirements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Several modes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NFC : a set of protocols</a:t>
            </a: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A typical </a:t>
            </a:r>
            <a:r>
              <a:rPr lang="fr" sz="1800" b="1" dirty="0" smtClean="0">
                <a:solidFill>
                  <a:schemeClr val="dk2"/>
                </a:solidFill>
              </a:rPr>
              <a:t>authentication </a:t>
            </a:r>
            <a:r>
              <a:rPr lang="fr" sz="1800" b="1" dirty="0">
                <a:solidFill>
                  <a:schemeClr val="dk2"/>
                </a:solidFill>
              </a:rPr>
              <a:t>with NFC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Anti collision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Mutual authentication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One detailed example MIFARE Classic : </a:t>
            </a:r>
          </a:p>
          <a:p>
            <a:pPr marL="1371600" lvl="2" indent="-2921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PRNG initialization</a:t>
            </a:r>
          </a:p>
          <a:p>
            <a:pPr marL="1371600" lvl="2" indent="-2921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CRYPTO-1</a:t>
            </a: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Where is NFC today ?</a:t>
            </a:r>
          </a:p>
          <a:p>
            <a:pPr marL="914400" lvl="1" indent="-228600"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Some progress have been made :</a:t>
            </a:r>
          </a:p>
          <a:p>
            <a:pPr marL="1371600" lvl="2" indent="-292100"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Opened protocols implemented</a:t>
            </a:r>
          </a:p>
          <a:p>
            <a:pPr marL="1371600" lvl="2" indent="-292100"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External certifications</a:t>
            </a:r>
            <a:endParaRPr lang="fr" sz="1800" b="1" dirty="0">
              <a:solidFill>
                <a:schemeClr val="dk2"/>
              </a:solidFill>
            </a:endParaRP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Discussion 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Is the security sufficient now ? For what kind of use 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923550" y="97720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Definition, purposes and requirements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Field of </a:t>
            </a:r>
            <a:r>
              <a:rPr lang="fr" b="1" dirty="0">
                <a:solidFill>
                  <a:srgbClr val="4A86E8"/>
                </a:solidFill>
              </a:rPr>
              <a:t>RFID</a:t>
            </a:r>
            <a:r>
              <a:rPr lang="fr" dirty="0">
                <a:solidFill>
                  <a:schemeClr val="dk2"/>
                </a:solidFill>
              </a:rPr>
              <a:t> (Radio Frequency IDentification) : 13.56 MHz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Not like a magnetic-stripe : CPU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Another wireless connexion ?</a:t>
            </a:r>
          </a:p>
          <a:p>
            <a:pPr marL="1371600" lvl="2" indent="-2921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Rate of 106, 212, 428 of 848 kbit/s -&gt; slow, low distance, …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Different modes for different use (Active / Passive)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Read / Write (Tag and Reader) (P / A)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Emulation (P / A)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Peer-to-peer (A / A</a:t>
            </a:r>
            <a:r>
              <a:rPr lang="fr" dirty="0" smtClean="0">
                <a:solidFill>
                  <a:schemeClr val="dk2"/>
                </a:solidFill>
              </a:rPr>
              <a:t>)</a:t>
            </a:r>
          </a:p>
          <a:p>
            <a:pPr marL="457200" indent="-36830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b="1" dirty="0" smtClean="0">
                <a:solidFill>
                  <a:schemeClr val="dk2"/>
                </a:solidFill>
              </a:rPr>
              <a:t>ISO/IEC 14443 1- 4 : </a:t>
            </a:r>
            <a:r>
              <a:rPr lang="fr" sz="1800" dirty="0" smtClean="0">
                <a:solidFill>
                  <a:schemeClr val="dk2"/>
                </a:solidFill>
              </a:rPr>
              <a:t>Several layers (</a:t>
            </a:r>
            <a:r>
              <a:rPr lang="fr" sz="1800" b="1" dirty="0" smtClean="0">
                <a:solidFill>
                  <a:srgbClr val="4A86E8"/>
                </a:solidFill>
              </a:rPr>
              <a:t>OSI</a:t>
            </a:r>
            <a:r>
              <a:rPr lang="fr" sz="1800" dirty="0" smtClean="0">
                <a:solidFill>
                  <a:schemeClr val="dk2"/>
                </a:solidFill>
              </a:rPr>
              <a:t> model):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 smtClean="0">
                <a:solidFill>
                  <a:schemeClr val="dk2"/>
                </a:solidFill>
              </a:rPr>
              <a:t>Physical </a:t>
            </a:r>
            <a:r>
              <a:rPr lang="fr" dirty="0">
                <a:solidFill>
                  <a:schemeClr val="dk2"/>
                </a:solidFill>
              </a:rPr>
              <a:t>characteristics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Radio frequency power and signal interface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Initialization and anticollision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Transmission protocol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Brief presentation</a:t>
            </a:r>
          </a:p>
        </p:txBody>
      </p:sp>
      <p:pic>
        <p:nvPicPr>
          <p:cNvPr id="226" name="Shape 226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123150" y="4667600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88575" y="46676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923550" y="977200"/>
            <a:ext cx="7243800" cy="37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Char char="→"/>
            </a:pPr>
            <a:r>
              <a:rPr lang="fr" sz="2400" b="1" dirty="0">
                <a:solidFill>
                  <a:srgbClr val="434343"/>
                </a:solidFill>
              </a:rPr>
              <a:t>Where is the security ?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 smtClean="0">
                <a:solidFill>
                  <a:schemeClr val="dk2"/>
                </a:solidFill>
              </a:rPr>
              <a:t>Depends of the class tag, and others of protocols</a:t>
            </a:r>
            <a:endParaRPr lang="fr" sz="1800" b="1" dirty="0">
              <a:solidFill>
                <a:schemeClr val="dk2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Class Tag :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ISO/IEC 14443A. read and re-write capable. Mem. 96 bytes - 2 kbyte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The same. Mem. 48 bytes - 2 kbytes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FeliCa. Mem. variable, theoretical mem. limit 1 MByte/service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Fully compatible ISO/IEC 14443A/B. Memory size can be up to 32 KBytes. For the communication with tags APDUs according to ISO 7816-4 </a:t>
            </a:r>
            <a:r>
              <a:rPr lang="fr" dirty="0">
                <a:solidFill>
                  <a:schemeClr val="accent1"/>
                </a:solidFill>
              </a:rPr>
              <a:t>(cryptographic applications)</a:t>
            </a:r>
            <a:r>
              <a:rPr lang="fr" dirty="0">
                <a:solidFill>
                  <a:schemeClr val="dk2"/>
                </a:solidFill>
              </a:rPr>
              <a:t> can be used.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Emulation : </a:t>
            </a:r>
            <a:r>
              <a:rPr lang="fr" i="1" dirty="0">
                <a:solidFill>
                  <a:schemeClr val="dk2"/>
                </a:solidFill>
              </a:rPr>
              <a:t>Application level, secure element, etc.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Peer-to-peer </a:t>
            </a:r>
            <a:r>
              <a:rPr lang="fr" dirty="0" smtClean="0">
                <a:solidFill>
                  <a:schemeClr val="dk2"/>
                </a:solidFill>
              </a:rPr>
              <a:t>: </a:t>
            </a:r>
            <a:r>
              <a:rPr lang="fr" b="1" i="1" dirty="0" smtClean="0">
                <a:solidFill>
                  <a:schemeClr val="dk2"/>
                </a:solidFill>
              </a:rPr>
              <a:t>NFC-SEC</a:t>
            </a:r>
            <a:r>
              <a:rPr lang="fr" dirty="0" smtClean="0">
                <a:solidFill>
                  <a:schemeClr val="dk2"/>
                </a:solidFill>
              </a:rPr>
              <a:t> </a:t>
            </a:r>
            <a:r>
              <a:rPr lang="fr" i="1" dirty="0">
                <a:solidFill>
                  <a:schemeClr val="dk2"/>
                </a:solidFill>
              </a:rPr>
              <a:t>(see ECMA-385, 386)</a:t>
            </a:r>
          </a:p>
          <a:p>
            <a:pPr lvl="0" rt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Char char="→"/>
            </a:pPr>
            <a:r>
              <a:rPr lang="fr" sz="2400" b="1" dirty="0">
                <a:solidFill>
                  <a:srgbClr val="434343"/>
                </a:solidFill>
              </a:rPr>
              <a:t>Depends of device and utilization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Brief presentation</a:t>
            </a:r>
          </a:p>
        </p:txBody>
      </p:sp>
      <p:pic>
        <p:nvPicPr>
          <p:cNvPr id="236" name="Shape 236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123150" y="4667600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8575" y="46676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</a:t>
            </a:fld>
            <a:endParaRPr lang="fr"/>
          </a:p>
        </p:txBody>
      </p:sp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Anticollision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923550" y="977200"/>
            <a:ext cx="6437100" cy="37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None/>
            </a:pPr>
            <a:r>
              <a:rPr lang="fr" sz="1800">
                <a:solidFill>
                  <a:schemeClr val="dk2"/>
                </a:solidFill>
              </a:rPr>
              <a:t>Following the ISO/IEC 14443, an anti collision protocol must start the transaction. In this way, information between </a:t>
            </a:r>
            <a:r>
              <a:rPr lang="fr" sz="1800">
                <a:solidFill>
                  <a:srgbClr val="434343"/>
                </a:solidFill>
              </a:rPr>
              <a:t>Tag</a:t>
            </a:r>
            <a:r>
              <a:rPr lang="fr" sz="1800">
                <a:solidFill>
                  <a:schemeClr val="dk2"/>
                </a:solidFill>
              </a:rPr>
              <a:t> and </a:t>
            </a:r>
            <a:r>
              <a:rPr lang="fr" sz="1800">
                <a:solidFill>
                  <a:srgbClr val="434343"/>
                </a:solidFill>
              </a:rPr>
              <a:t>Reader</a:t>
            </a:r>
            <a:r>
              <a:rPr lang="fr" sz="1800">
                <a:solidFill>
                  <a:schemeClr val="dk2"/>
                </a:solidFill>
              </a:rPr>
              <a:t> will be exchanged: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>
                <a:solidFill>
                  <a:schemeClr val="dk2"/>
                </a:solidFill>
              </a:rPr>
              <a:t>Type of tag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>
                <a:solidFill>
                  <a:schemeClr val="dk2"/>
                </a:solidFill>
              </a:rPr>
              <a:t>ID (UID and now RID)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>
                <a:solidFill>
                  <a:schemeClr val="dk2"/>
                </a:solidFill>
              </a:rPr>
              <a:t>etc.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chemeClr val="dk2"/>
                </a:solidFill>
              </a:rPr>
              <a:t>Afterward, the loop of anti collision can start.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</a:endParaRP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fr" sz="1800">
                <a:solidFill>
                  <a:schemeClr val="dk2"/>
                </a:solidFill>
              </a:rPr>
              <a:t>...And then, the Authentication.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6</a:t>
            </a:fld>
            <a:endParaRPr lang="fr"/>
          </a:p>
        </p:txBody>
      </p:sp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Authentication (1)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923549" y="977200"/>
            <a:ext cx="7079169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1950" lvl="0" indent="-27305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How to authenticate ?</a:t>
            </a:r>
            <a:r>
              <a:rPr lang="fr" dirty="0">
                <a:solidFill>
                  <a:schemeClr val="dk2"/>
                </a:solidFill>
              </a:rPr>
              <a:t>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Using (usually) </a:t>
            </a:r>
            <a:r>
              <a:rPr lang="fr" b="1" dirty="0">
                <a:solidFill>
                  <a:schemeClr val="dk2"/>
                </a:solidFill>
              </a:rPr>
              <a:t>symmetric</a:t>
            </a:r>
            <a:r>
              <a:rPr lang="fr" dirty="0">
                <a:solidFill>
                  <a:schemeClr val="dk2"/>
                </a:solidFill>
              </a:rPr>
              <a:t> scheme, because low power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but… lower security too.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Authentication</a:t>
            </a:r>
            <a:r>
              <a:rPr lang="fr" sz="1000" i="1" dirty="0">
                <a:solidFill>
                  <a:schemeClr val="dk2"/>
                </a:solidFill>
              </a:rPr>
              <a:t> </a:t>
            </a:r>
            <a:r>
              <a:rPr lang="fr" sz="1000" dirty="0">
                <a:solidFill>
                  <a:schemeClr val="dk2"/>
                </a:solidFill>
              </a:rPr>
              <a:t>(ISO/IEC 9798</a:t>
            </a:r>
            <a:r>
              <a:rPr lang="fr" sz="1000" i="1" dirty="0">
                <a:solidFill>
                  <a:schemeClr val="dk2"/>
                </a:solidFill>
              </a:rPr>
              <a:t>)</a:t>
            </a:r>
            <a:r>
              <a:rPr lang="fr" i="1" dirty="0">
                <a:solidFill>
                  <a:schemeClr val="dk2"/>
                </a:solidFill>
              </a:rPr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Reader and </a:t>
            </a:r>
            <a:r>
              <a:rPr lang="fr" dirty="0" smtClean="0">
                <a:solidFill>
                  <a:schemeClr val="dk2"/>
                </a:solidFill>
              </a:rPr>
              <a:t>Smart card must </a:t>
            </a:r>
            <a:r>
              <a:rPr lang="fr" dirty="0">
                <a:solidFill>
                  <a:schemeClr val="dk2"/>
                </a:solidFill>
              </a:rPr>
              <a:t>share a secret key (</a:t>
            </a:r>
            <a:r>
              <a:rPr lang="fr" dirty="0">
                <a:solidFill>
                  <a:srgbClr val="434343"/>
                </a:solidFill>
              </a:rPr>
              <a:t>k</a:t>
            </a:r>
            <a:r>
              <a:rPr lang="fr" dirty="0">
                <a:solidFill>
                  <a:schemeClr val="dk2"/>
                </a:solidFill>
              </a:rPr>
              <a:t>) before the process. Authentication is done by proving the possession of this secret key. For instance 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B choose a Random number (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), send it to A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A sends the key k encrypted with rB : </a:t>
            </a:r>
            <a:r>
              <a:rPr lang="fr" dirty="0">
                <a:solidFill>
                  <a:srgbClr val="434343"/>
                </a:solidFill>
              </a:rPr>
              <a:t>E</a:t>
            </a:r>
            <a:r>
              <a:rPr lang="fr" baseline="-25000" dirty="0">
                <a:solidFill>
                  <a:srgbClr val="434343"/>
                </a:solidFill>
              </a:rPr>
              <a:t>k</a:t>
            </a:r>
            <a:r>
              <a:rPr lang="fr" dirty="0">
                <a:solidFill>
                  <a:srgbClr val="434343"/>
                </a:solidFill>
              </a:rPr>
              <a:t>(rB)</a:t>
            </a:r>
            <a:r>
              <a:rPr lang="fr" dirty="0">
                <a:solidFill>
                  <a:schemeClr val="dk2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Then, B checks the result and the identity of A</a:t>
            </a:r>
          </a:p>
          <a:p>
            <a:pPr marL="0" lvl="0" indent="0" rt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How to process for the mutual authentication ?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Often use 3-pass mutual authentication</a:t>
            </a:r>
          </a:p>
          <a:p>
            <a:pPr lvl="0" rt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7</a:t>
            </a:fld>
            <a:endParaRPr lang="fr"/>
          </a:p>
        </p:txBody>
      </p:sp>
      <p:pic>
        <p:nvPicPr>
          <p:cNvPr id="265" name="Shape 265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Authentication (2)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923550" y="97720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746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3-pass mutual authentication : challenge-response: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sends a Random Number (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) to </a:t>
            </a:r>
            <a:r>
              <a:rPr lang="fr" dirty="0" smtClean="0">
                <a:solidFill>
                  <a:schemeClr val="dk2"/>
                </a:solidFill>
              </a:rPr>
              <a:t>Tag</a:t>
            </a:r>
            <a:endParaRPr lang="fr" dirty="0">
              <a:solidFill>
                <a:schemeClr val="dk2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Tag chooses a nonce (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), encrypt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 with k, and sends to Reader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can decode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, and can identify Tag. Changes the sequence, sends it back to the Tag, that can </a:t>
            </a:r>
            <a:r>
              <a:rPr lang="fr" dirty="0" smtClean="0">
                <a:solidFill>
                  <a:schemeClr val="dk2"/>
                </a:solidFill>
              </a:rPr>
              <a:t>check </a:t>
            </a:r>
            <a:r>
              <a:rPr lang="fr" dirty="0">
                <a:solidFill>
                  <a:schemeClr val="dk2"/>
                </a:solidFill>
              </a:rPr>
              <a:t>its identity too.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18288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A  → B : rB</a:t>
            </a:r>
          </a:p>
          <a:p>
            <a:pPr marL="18288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A  ← B : </a:t>
            </a:r>
            <a:r>
              <a:rPr lang="fr" sz="1250" dirty="0">
                <a:solidFill>
                  <a:schemeClr val="dk2"/>
                </a:solidFill>
              </a:rPr>
              <a:t>E</a:t>
            </a:r>
            <a:r>
              <a:rPr lang="fr" sz="1250" baseline="-25000" dirty="0">
                <a:solidFill>
                  <a:schemeClr val="dk2"/>
                </a:solidFill>
              </a:rPr>
              <a:t>k</a:t>
            </a:r>
            <a:r>
              <a:rPr lang="fr" sz="1250" dirty="0">
                <a:solidFill>
                  <a:schemeClr val="dk2"/>
                </a:solidFill>
              </a:rPr>
              <a:t>(rA, rB)</a:t>
            </a:r>
          </a:p>
          <a:p>
            <a:pPr marL="18288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A  → B : </a:t>
            </a:r>
            <a:r>
              <a:rPr lang="fr" sz="1250" dirty="0">
                <a:solidFill>
                  <a:schemeClr val="dk2"/>
                </a:solidFill>
              </a:rPr>
              <a:t>E</a:t>
            </a:r>
            <a:r>
              <a:rPr lang="fr" sz="1250" baseline="-25000" dirty="0">
                <a:solidFill>
                  <a:schemeClr val="dk2"/>
                </a:solidFill>
              </a:rPr>
              <a:t>k</a:t>
            </a:r>
            <a:r>
              <a:rPr lang="fr" sz="1250" dirty="0">
                <a:solidFill>
                  <a:schemeClr val="dk2"/>
                </a:solidFill>
              </a:rPr>
              <a:t>(rB, rA)</a:t>
            </a:r>
          </a:p>
          <a:p>
            <a:pPr lv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Security mainly based on </a:t>
            </a:r>
            <a:r>
              <a:rPr lang="fr" dirty="0">
                <a:solidFill>
                  <a:schemeClr val="accent1"/>
                </a:solidFill>
              </a:rPr>
              <a:t>RGN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chemeClr val="accent1"/>
                </a:solidFill>
              </a:rPr>
              <a:t>Encryption/Decryption</a:t>
            </a:r>
            <a:r>
              <a:rPr lang="fr" dirty="0">
                <a:solidFill>
                  <a:schemeClr val="dk2"/>
                </a:solidFill>
              </a:rPr>
              <a:t> function</a:t>
            </a:r>
            <a:r>
              <a:rPr lang="fr" dirty="0" smtClean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Has been implemented on the </a:t>
            </a:r>
            <a:r>
              <a:rPr lang="fr" b="1" dirty="0">
                <a:solidFill>
                  <a:schemeClr val="dk2"/>
                </a:solidFill>
              </a:rPr>
              <a:t>MIFARE Classic Tag </a:t>
            </a:r>
            <a:r>
              <a:rPr lang="fr" dirty="0">
                <a:solidFill>
                  <a:schemeClr val="dk2"/>
                </a:solidFill>
              </a:rPr>
              <a:t>(1994) with :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 PRGN (based on an </a:t>
            </a:r>
            <a:r>
              <a:rPr lang="fr" b="1" dirty="0">
                <a:solidFill>
                  <a:schemeClr val="dk2"/>
                </a:solidFill>
              </a:rPr>
              <a:t>L</a:t>
            </a:r>
            <a:r>
              <a:rPr lang="fr" dirty="0">
                <a:solidFill>
                  <a:schemeClr val="dk2"/>
                </a:solidFill>
              </a:rPr>
              <a:t>inear </a:t>
            </a:r>
            <a:r>
              <a:rPr lang="fr" b="1" dirty="0">
                <a:solidFill>
                  <a:schemeClr val="dk2"/>
                </a:solidFill>
              </a:rPr>
              <a:t>F</a:t>
            </a:r>
            <a:r>
              <a:rPr lang="fr" dirty="0">
                <a:solidFill>
                  <a:schemeClr val="dk2"/>
                </a:solidFill>
              </a:rPr>
              <a:t>eedback </a:t>
            </a:r>
            <a:r>
              <a:rPr lang="fr" b="1" dirty="0">
                <a:solidFill>
                  <a:schemeClr val="dk2"/>
                </a:solidFill>
              </a:rPr>
              <a:t>S</a:t>
            </a:r>
            <a:r>
              <a:rPr lang="fr" dirty="0">
                <a:solidFill>
                  <a:schemeClr val="dk2"/>
                </a:solidFill>
              </a:rPr>
              <a:t>hift </a:t>
            </a:r>
            <a:r>
              <a:rPr lang="fr" b="1" dirty="0">
                <a:solidFill>
                  <a:schemeClr val="dk2"/>
                </a:solidFill>
              </a:rPr>
              <a:t>R</a:t>
            </a:r>
            <a:r>
              <a:rPr lang="fr" dirty="0">
                <a:solidFill>
                  <a:schemeClr val="dk2"/>
                </a:solidFill>
              </a:rPr>
              <a:t>egister (</a:t>
            </a:r>
            <a:r>
              <a:rPr lang="fr" dirty="0">
                <a:solidFill>
                  <a:srgbClr val="434343"/>
                </a:solidFill>
              </a:rPr>
              <a:t>LFSR</a:t>
            </a:r>
            <a:r>
              <a:rPr lang="fr" dirty="0">
                <a:solidFill>
                  <a:schemeClr val="dk2"/>
                </a:solidFill>
              </a:rPr>
              <a:t>))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CRYPTO-1 (</a:t>
            </a:r>
            <a:r>
              <a:rPr lang="fr" dirty="0" smtClean="0">
                <a:solidFill>
                  <a:schemeClr val="dk2"/>
                </a:solidFill>
              </a:rPr>
              <a:t>proprietary</a:t>
            </a:r>
            <a:r>
              <a:rPr lang="fr" dirty="0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270" name="Shape 270"/>
          <p:cNvSpPr txBox="1"/>
          <p:nvPr/>
        </p:nvSpPr>
        <p:spPr>
          <a:xfrm rot="20459444">
            <a:off x="1725027" y="3434330"/>
            <a:ext cx="3965946" cy="462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 b="1" dirty="0">
                <a:solidFill>
                  <a:srgbClr val="980000"/>
                </a:solidFill>
              </a:rPr>
              <a:t>(publicly) Broken in 2007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8</a:t>
            </a:fld>
            <a:endParaRPr lang="fr"/>
          </a:p>
        </p:txBody>
      </p:sp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85772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PRGN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19050" y="1039725"/>
            <a:ext cx="6768600" cy="31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Based on a LFSR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The register is 32-bits long, but the feedback uses only 16 lower bits</a:t>
            </a:r>
          </a:p>
          <a:p>
            <a:pPr marL="1371600" lvl="2" indent="-228600" rtl="0">
              <a:spcBef>
                <a:spcPts val="0"/>
              </a:spcBef>
              <a:buClr>
                <a:schemeClr val="dk2"/>
              </a:buClr>
              <a:buChar char="→"/>
            </a:pPr>
            <a:r>
              <a:rPr lang="fr" dirty="0" smtClean="0">
                <a:solidFill>
                  <a:schemeClr val="dk2"/>
                </a:solidFill>
              </a:rPr>
              <a:t>2</a:t>
            </a:r>
            <a:r>
              <a:rPr lang="fr" baseline="30000" dirty="0" smtClean="0">
                <a:solidFill>
                  <a:schemeClr val="dk2"/>
                </a:solidFill>
              </a:rPr>
              <a:t>16</a:t>
            </a:r>
            <a:r>
              <a:rPr lang="fr" dirty="0" smtClean="0">
                <a:solidFill>
                  <a:schemeClr val="dk2"/>
                </a:solidFill>
              </a:rPr>
              <a:t> </a:t>
            </a:r>
            <a:r>
              <a:rPr lang="fr" dirty="0">
                <a:solidFill>
                  <a:schemeClr val="dk2"/>
                </a:solidFill>
              </a:rPr>
              <a:t>combinations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Additional problems with initialization found : always the same initial state, ... 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fr" b="1" dirty="0">
                <a:solidFill>
                  <a:schemeClr val="dk2"/>
                </a:solidFill>
              </a:rPr>
              <a:t>WEAK !!</a:t>
            </a:r>
          </a:p>
        </p:txBody>
      </p:sp>
      <p:pic>
        <p:nvPicPr>
          <p:cNvPr id="281" name="Shape 281" descr="lfs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4" y="1890599"/>
            <a:ext cx="8124924" cy="11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3270650" y="3023050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/>
              <a:t>MIFARE Classic PRGN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9</a:t>
            </a:fld>
            <a:endParaRPr lang="fr"/>
          </a:p>
        </p:txBody>
      </p:sp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CRYPTO-1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09775" y="99785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dirty="0">
                <a:solidFill>
                  <a:schemeClr val="dk2"/>
                </a:solidFill>
              </a:rPr>
              <a:t>Proprietary, known by </a:t>
            </a:r>
            <a:r>
              <a:rPr lang="fr" sz="1800" b="1" dirty="0">
                <a:solidFill>
                  <a:schemeClr val="dk2"/>
                </a:solidFill>
              </a:rPr>
              <a:t>reverse engineering</a:t>
            </a:r>
            <a:r>
              <a:rPr lang="fr" sz="1800" dirty="0">
                <a:solidFill>
                  <a:schemeClr val="dk2"/>
                </a:solidFill>
              </a:rPr>
              <a:t> (2007)</a:t>
            </a:r>
          </a:p>
          <a:p>
            <a:pPr marL="2286000" lvl="0" indent="457200" rtl="0">
              <a:spcBef>
                <a:spcPts val="0"/>
              </a:spcBef>
              <a:buNone/>
            </a:pPr>
            <a:r>
              <a:rPr lang="fr" i="1" dirty="0">
                <a:solidFill>
                  <a:srgbClr val="434343"/>
                </a:solidFill>
              </a:rPr>
              <a:t>(Karsten Nohl, Henryk Plötz)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Consists of a </a:t>
            </a:r>
            <a:r>
              <a:rPr lang="fr" b="1" dirty="0">
                <a:solidFill>
                  <a:schemeClr val="dk2"/>
                </a:solidFill>
              </a:rPr>
              <a:t>LFSR</a:t>
            </a:r>
            <a:r>
              <a:rPr lang="fr" dirty="0">
                <a:solidFill>
                  <a:schemeClr val="dk2"/>
                </a:solidFill>
              </a:rPr>
              <a:t> and a function </a:t>
            </a:r>
            <a:r>
              <a:rPr lang="fr" b="1" dirty="0">
                <a:solidFill>
                  <a:schemeClr val="dk2"/>
                </a:solidFill>
              </a:rPr>
              <a:t>f(x)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Shift-register is first initialized with the secret key (48-bits)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PRGN products a 32-bits cipher that is XORed with the UID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Element passed </a:t>
            </a:r>
            <a:r>
              <a:rPr lang="fr" sz="1800" dirty="0">
                <a:solidFill>
                  <a:srgbClr val="FF0000"/>
                </a:solidFill>
              </a:rPr>
              <a:t>in clear</a:t>
            </a:r>
            <a:r>
              <a:rPr lang="fr" sz="1800" dirty="0">
                <a:solidFill>
                  <a:schemeClr val="dk2"/>
                </a:solidFill>
              </a:rPr>
              <a:t> is used to initialize the register…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key of 48 bits, and weak PRNG, ...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293" name="Shape 293" descr="crypto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00" y="2593914"/>
            <a:ext cx="7994125" cy="112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eption personnalisé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1290</Words>
  <Application>Microsoft Office PowerPoint</Application>
  <PresentationFormat>Affichage à l'écran (16:9)</PresentationFormat>
  <Paragraphs>231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Wingdings</vt:lpstr>
      <vt:lpstr>simple-light-2</vt:lpstr>
      <vt:lpstr>1_Conception personnalisée</vt:lpstr>
      <vt:lpstr>1_Thème Office</vt:lpstr>
      <vt:lpstr>Conception personnalisée</vt:lpstr>
      <vt:lpstr>Near Field Communication (NFC)</vt:lpstr>
      <vt:lpstr>Content</vt:lpstr>
      <vt:lpstr>Brief presentation</vt:lpstr>
      <vt:lpstr>Brief presentation</vt:lpstr>
      <vt:lpstr>Anticollision</vt:lpstr>
      <vt:lpstr>Authentication (1)</vt:lpstr>
      <vt:lpstr>Authentication (2)</vt:lpstr>
      <vt:lpstr>PRGN</vt:lpstr>
      <vt:lpstr>CRYPTO-1</vt:lpstr>
      <vt:lpstr>CRYPTO-1</vt:lpstr>
      <vt:lpstr>Where is NFC today ?</vt:lpstr>
      <vt:lpstr>« NFC » well known attacks</vt:lpstr>
      <vt:lpstr>Is that enough for...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 Field Communication (NFC)</dc:title>
  <dc:creator>Odile Dherte</dc:creator>
  <cp:lastModifiedBy>Arabella Brayer</cp:lastModifiedBy>
  <cp:revision>28</cp:revision>
  <dcterms:modified xsi:type="dcterms:W3CDTF">2017-03-27T11:36:09Z</dcterms:modified>
</cp:coreProperties>
</file>