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70" r:id="rId10"/>
    <p:sldId id="264"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67"/>
    <a:srgbClr val="6248C0"/>
    <a:srgbClr val="7C5BAD"/>
    <a:srgbClr val="938BF9"/>
    <a:srgbClr val="B512F6"/>
    <a:srgbClr val="9DC3E6"/>
    <a:srgbClr val="00B0F0"/>
    <a:srgbClr val="0070C0"/>
    <a:srgbClr val="7030A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75622603707073E-2"/>
          <c:y val="5.2255254711474339E-2"/>
          <c:w val="0.88247297143912529"/>
          <c:h val="0.67216444950398435"/>
        </c:manualLayout>
      </c:layout>
      <c:lineChart>
        <c:grouping val="standard"/>
        <c:varyColors val="0"/>
        <c:ser>
          <c:idx val="0"/>
          <c:order val="0"/>
          <c:tx>
            <c:strRef>
              <c:f>Sheet1!$B$1</c:f>
              <c:strCache>
                <c:ptCount val="1"/>
                <c:pt idx="0">
                  <c:v>Accuracy</c:v>
                </c:pt>
              </c:strCache>
            </c:strRef>
          </c:tx>
          <c:spPr>
            <a:ln w="28575" cap="rnd">
              <a:solidFill>
                <a:schemeClr val="accent1"/>
              </a:solidFill>
              <a:round/>
            </a:ln>
            <a:effectLst/>
          </c:spPr>
          <c:marker>
            <c:symbol val="none"/>
          </c:marker>
          <c:cat>
            <c:strRef>
              <c:f>Sheet1!$A$2:$A$5</c:f>
              <c:strCache>
                <c:ptCount val="4"/>
                <c:pt idx="0">
                  <c:v>Inception V3</c:v>
                </c:pt>
                <c:pt idx="1">
                  <c:v>Alex Net</c:v>
                </c:pt>
                <c:pt idx="2">
                  <c:v>ZFNet</c:v>
                </c:pt>
                <c:pt idx="3">
                  <c:v>Basic Model</c:v>
                </c:pt>
              </c:strCache>
            </c:strRef>
          </c:cat>
          <c:val>
            <c:numRef>
              <c:f>Sheet1!$B$2:$B$5</c:f>
              <c:numCache>
                <c:formatCode>General</c:formatCode>
                <c:ptCount val="4"/>
                <c:pt idx="0">
                  <c:v>98.98</c:v>
                </c:pt>
                <c:pt idx="1">
                  <c:v>90</c:v>
                </c:pt>
                <c:pt idx="2">
                  <c:v>72.2</c:v>
                </c:pt>
                <c:pt idx="3">
                  <c:v>86.5</c:v>
                </c:pt>
              </c:numCache>
            </c:numRef>
          </c:val>
          <c:smooth val="0"/>
          <c:extLst>
            <c:ext xmlns:c16="http://schemas.microsoft.com/office/drawing/2014/chart" uri="{C3380CC4-5D6E-409C-BE32-E72D297353CC}">
              <c16:uniqueId val="{00000000-F2B7-432B-91B7-79041F19680E}"/>
            </c:ext>
          </c:extLst>
        </c:ser>
        <c:ser>
          <c:idx val="1"/>
          <c:order val="1"/>
          <c:tx>
            <c:strRef>
              <c:f>Sheet1!$C$1</c:f>
              <c:strCache>
                <c:ptCount val="1"/>
                <c:pt idx="0">
                  <c:v>F1Score</c:v>
                </c:pt>
              </c:strCache>
            </c:strRef>
          </c:tx>
          <c:spPr>
            <a:ln w="28575" cap="rnd">
              <a:solidFill>
                <a:schemeClr val="accent2"/>
              </a:solidFill>
              <a:round/>
            </a:ln>
            <a:effectLst/>
          </c:spPr>
          <c:marker>
            <c:symbol val="none"/>
          </c:marker>
          <c:cat>
            <c:strRef>
              <c:f>Sheet1!$A$2:$A$5</c:f>
              <c:strCache>
                <c:ptCount val="4"/>
                <c:pt idx="0">
                  <c:v>Inception V3</c:v>
                </c:pt>
                <c:pt idx="1">
                  <c:v>Alex Net</c:v>
                </c:pt>
                <c:pt idx="2">
                  <c:v>ZFNet</c:v>
                </c:pt>
                <c:pt idx="3">
                  <c:v>Basic Model</c:v>
                </c:pt>
              </c:strCache>
            </c:strRef>
          </c:cat>
          <c:val>
            <c:numRef>
              <c:f>Sheet1!$C$2:$C$5</c:f>
              <c:numCache>
                <c:formatCode>General</c:formatCode>
                <c:ptCount val="4"/>
                <c:pt idx="0">
                  <c:v>99.52</c:v>
                </c:pt>
                <c:pt idx="1">
                  <c:v>84.21</c:v>
                </c:pt>
                <c:pt idx="2">
                  <c:v>77.400000000000006</c:v>
                </c:pt>
                <c:pt idx="3">
                  <c:v>26</c:v>
                </c:pt>
              </c:numCache>
            </c:numRef>
          </c:val>
          <c:smooth val="0"/>
          <c:extLst>
            <c:ext xmlns:c16="http://schemas.microsoft.com/office/drawing/2014/chart" uri="{C3380CC4-5D6E-409C-BE32-E72D297353CC}">
              <c16:uniqueId val="{00000001-F2B7-432B-91B7-79041F19680E}"/>
            </c:ext>
          </c:extLst>
        </c:ser>
        <c:ser>
          <c:idx val="2"/>
          <c:order val="2"/>
          <c:tx>
            <c:strRef>
              <c:f>Sheet1!$D$1</c:f>
              <c:strCache>
                <c:ptCount val="1"/>
                <c:pt idx="0">
                  <c:v>Column1</c:v>
                </c:pt>
              </c:strCache>
            </c:strRef>
          </c:tx>
          <c:spPr>
            <a:ln w="28575" cap="rnd">
              <a:solidFill>
                <a:schemeClr val="accent3"/>
              </a:solidFill>
              <a:round/>
            </a:ln>
            <a:effectLst/>
          </c:spPr>
          <c:marker>
            <c:symbol val="none"/>
          </c:marker>
          <c:cat>
            <c:strRef>
              <c:f>Sheet1!$A$2:$A$5</c:f>
              <c:strCache>
                <c:ptCount val="4"/>
                <c:pt idx="0">
                  <c:v>Inception V3</c:v>
                </c:pt>
                <c:pt idx="1">
                  <c:v>Alex Net</c:v>
                </c:pt>
                <c:pt idx="2">
                  <c:v>ZFNet</c:v>
                </c:pt>
                <c:pt idx="3">
                  <c:v>Basic Model</c:v>
                </c:pt>
              </c:strCache>
            </c:strRef>
          </c:cat>
          <c:val>
            <c:numRef>
              <c:f>Sheet1!$D$2:$D$5</c:f>
              <c:numCache>
                <c:formatCode>General</c:formatCode>
                <c:ptCount val="4"/>
              </c:numCache>
            </c:numRef>
          </c:val>
          <c:smooth val="0"/>
          <c:extLst>
            <c:ext xmlns:c16="http://schemas.microsoft.com/office/drawing/2014/chart" uri="{C3380CC4-5D6E-409C-BE32-E72D297353CC}">
              <c16:uniqueId val="{00000002-F2B7-432B-91B7-79041F19680E}"/>
            </c:ext>
          </c:extLst>
        </c:ser>
        <c:dLbls>
          <c:showLegendKey val="0"/>
          <c:showVal val="0"/>
          <c:showCatName val="0"/>
          <c:showSerName val="0"/>
          <c:showPercent val="0"/>
          <c:showBubbleSize val="0"/>
        </c:dLbls>
        <c:smooth val="0"/>
        <c:axId val="1886524080"/>
        <c:axId val="1886522160"/>
      </c:lineChart>
      <c:catAx>
        <c:axId val="1886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6522160"/>
        <c:crosses val="autoZero"/>
        <c:auto val="1"/>
        <c:lblAlgn val="ctr"/>
        <c:lblOffset val="100"/>
        <c:noMultiLvlLbl val="0"/>
      </c:catAx>
      <c:valAx>
        <c:axId val="1886522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6524080"/>
        <c:crosses val="autoZero"/>
        <c:crossBetween val="between"/>
      </c:valAx>
      <c:spPr>
        <a:noFill/>
        <a:ln>
          <a:noFill/>
        </a:ln>
        <a:effectLst/>
      </c:spPr>
    </c:plotArea>
    <c:legend>
      <c:legendPos val="b"/>
      <c:legendEntry>
        <c:idx val="2"/>
        <c:delete val="1"/>
      </c:legendEntry>
      <c:layout>
        <c:manualLayout>
          <c:xMode val="edge"/>
          <c:yMode val="edge"/>
          <c:x val="0.32405279276625748"/>
          <c:y val="0.83305446713879028"/>
          <c:w val="0.35189441446748498"/>
          <c:h val="7.60442211196429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F5125-0686-478E-93BE-30E9AACFDE30}"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0E8BB-CDF2-4C18-A677-305282A9CCB5}" type="slidenum">
              <a:rPr lang="en-IN" smtClean="0"/>
              <a:t>‹#›</a:t>
            </a:fld>
            <a:endParaRPr lang="en-IN"/>
          </a:p>
        </p:txBody>
      </p:sp>
    </p:spTree>
    <p:extLst>
      <p:ext uri="{BB962C8B-B14F-4D97-AF65-F5344CB8AC3E}">
        <p14:creationId xmlns:p14="http://schemas.microsoft.com/office/powerpoint/2010/main" val="747989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70E8BB-CDF2-4C18-A677-305282A9CCB5}" type="slidenum">
              <a:rPr lang="en-IN" smtClean="0"/>
              <a:t>11</a:t>
            </a:fld>
            <a:endParaRPr lang="en-IN"/>
          </a:p>
        </p:txBody>
      </p:sp>
    </p:spTree>
    <p:extLst>
      <p:ext uri="{BB962C8B-B14F-4D97-AF65-F5344CB8AC3E}">
        <p14:creationId xmlns:p14="http://schemas.microsoft.com/office/powerpoint/2010/main" val="2880387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AFC4-3ACC-24FD-EF22-BE087F0615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201C8E59-9B39-729C-27F7-005FF3A40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184A91FD-B273-E214-D8E1-C6CD4517D9DE}"/>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3DAB3265-BBEA-C365-A0BB-7049B93167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1DE09-C91D-310E-531C-47FDEEAC23F0}"/>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169235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0EF4-5393-83FC-D42A-74352342A0D3}"/>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863FE2D-022D-B3AA-D468-270D7E57EE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F733DEF-94A8-5D68-104B-0C3E950557F4}"/>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049AE7F6-838E-B760-2215-B66898374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6C332-62C4-5F9B-9AFC-8482FB72230A}"/>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175423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1AF308-443E-1CF1-11D6-0809FE69002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B473C1B-30D0-4684-29FC-3DE4089E2D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65B3DE6-9D89-57A6-2241-A84CF7BE160D}"/>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3209E498-9F7E-AB61-1C6E-4316090E6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59FAB-71C6-C340-C328-1580887F1717}"/>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4318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EB1F4-F2DE-9A17-E71D-D061F390BD3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A2075C93-CF41-B8C6-26DB-74E37E659A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4205D0D-2C1C-EAC9-6BC7-7B0C7C6E53F4}"/>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6B5DB0CC-9899-A083-F6E5-C10EC1F33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11ADE-3C4B-1EA9-08D4-2939944B6E51}"/>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24155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C180-A11C-08DA-5C35-F3DD957AEF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CEDE7DCA-7C7E-C4B9-BD76-F644A31EB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D387C8-4E77-1D1A-3C60-53D80E17EAF1}"/>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EF1A934E-8CE0-F88A-A7B1-48C839D802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2905F-19D2-9B82-B37C-4C1BFC028A33}"/>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99761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949A-E867-E23F-E2C4-AB280B7022E4}"/>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D6BD313-3445-172B-141C-4A50EAFEEB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9D74290E-7AD6-A971-5566-C8437EA8DCC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CCCE391F-03F3-DA96-04A2-392BE60B4095}"/>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6" name="Footer Placeholder 5">
            <a:extLst>
              <a:ext uri="{FF2B5EF4-FFF2-40B4-BE49-F238E27FC236}">
                <a16:creationId xmlns:a16="http://schemas.microsoft.com/office/drawing/2014/main" id="{B5CBC122-621A-1BC6-82A4-DA935D09E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6EE6B-9EE8-57B2-F002-08235D6D5720}"/>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98164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77B9-E60A-4948-EDED-24FC9E97DDEE}"/>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FDEB2BF-190F-AEBE-B571-4FACFFD29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A5FA33-E681-8D64-37E2-CFDB6A5560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36FF10F4-2205-A908-9920-468594872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BF27321-DA5C-AFA8-0127-E2859A5FAF7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0CFA9B92-ECEB-244A-8D4F-30F9D90DB087}"/>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8" name="Footer Placeholder 7">
            <a:extLst>
              <a:ext uri="{FF2B5EF4-FFF2-40B4-BE49-F238E27FC236}">
                <a16:creationId xmlns:a16="http://schemas.microsoft.com/office/drawing/2014/main" id="{3914E783-C95C-8196-383E-6C519A44FC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C20D13-87BA-AC06-FED9-D8564BABE0B3}"/>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50740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602D-840A-6191-1907-6E894A68FBDA}"/>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4585F2A9-15FB-DED6-FF7F-5FCBA101DBAB}"/>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4" name="Footer Placeholder 3">
            <a:extLst>
              <a:ext uri="{FF2B5EF4-FFF2-40B4-BE49-F238E27FC236}">
                <a16:creationId xmlns:a16="http://schemas.microsoft.com/office/drawing/2014/main" id="{838B799F-DA4C-6AB9-FDD6-5FE6CDA43A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30833F-70DA-1D53-4BB4-90855CA03226}"/>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30757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195F80-59A1-C9A9-3033-78AFB9A93EC3}"/>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3" name="Footer Placeholder 2">
            <a:extLst>
              <a:ext uri="{FF2B5EF4-FFF2-40B4-BE49-F238E27FC236}">
                <a16:creationId xmlns:a16="http://schemas.microsoft.com/office/drawing/2014/main" id="{484BEB10-D336-9408-DE0D-7A14210AE9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2DBD21-8155-3C88-61DC-DAF2F75ABA32}"/>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328253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0DEE-B60A-8E9A-33EA-E3E94BD604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3FBF928-C6BD-AC20-3E4F-6A3F149BA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27B94482-FB5C-3212-B9DB-C7CC38855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6840DE-EA48-7F86-966D-598EBFB5D84F}"/>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6" name="Footer Placeholder 5">
            <a:extLst>
              <a:ext uri="{FF2B5EF4-FFF2-40B4-BE49-F238E27FC236}">
                <a16:creationId xmlns:a16="http://schemas.microsoft.com/office/drawing/2014/main" id="{BB0FEF51-FF19-B030-C153-4C5B3E07CE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F69CD8-E26E-4FA1-899A-26003A619BD2}"/>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227367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F20E-A3E7-E9E6-B5E2-253FAD338B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AD8A76BC-4F8B-2CDD-DCDF-03107DFDF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8FAD0D-6336-E345-37E4-D28B91E33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F7F831-B01D-2FEB-40FE-DB12CA1FD9FE}"/>
              </a:ext>
            </a:extLst>
          </p:cNvPr>
          <p:cNvSpPr>
            <a:spLocks noGrp="1"/>
          </p:cNvSpPr>
          <p:nvPr>
            <p:ph type="dt" sz="half" idx="10"/>
          </p:nvPr>
        </p:nvSpPr>
        <p:spPr/>
        <p:txBody>
          <a:bodyPr/>
          <a:lstStyle/>
          <a:p>
            <a:fld id="{B9980084-0724-4018-9045-4D867625FD37}" type="datetimeFigureOut">
              <a:rPr lang="en-IN" smtClean="0"/>
              <a:t>17-04-2024</a:t>
            </a:fld>
            <a:endParaRPr lang="en-IN"/>
          </a:p>
        </p:txBody>
      </p:sp>
      <p:sp>
        <p:nvSpPr>
          <p:cNvPr id="6" name="Footer Placeholder 5">
            <a:extLst>
              <a:ext uri="{FF2B5EF4-FFF2-40B4-BE49-F238E27FC236}">
                <a16:creationId xmlns:a16="http://schemas.microsoft.com/office/drawing/2014/main" id="{5256D393-6E69-B0DC-21EE-F90EBF410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982929-15B3-02AF-8B96-AA3FEB41AD95}"/>
              </a:ext>
            </a:extLst>
          </p:cNvPr>
          <p:cNvSpPr>
            <a:spLocks noGrp="1"/>
          </p:cNvSpPr>
          <p:nvPr>
            <p:ph type="sldNum" sz="quarter" idx="12"/>
          </p:nvPr>
        </p:nvSpPr>
        <p:spPr/>
        <p:txBody>
          <a:bodyPr/>
          <a:lstStyle/>
          <a:p>
            <a:fld id="{D76C8687-DFD8-4CBA-983C-7B76DD4786D4}" type="slidenum">
              <a:rPr lang="en-IN" smtClean="0"/>
              <a:t>‹#›</a:t>
            </a:fld>
            <a:endParaRPr lang="en-IN"/>
          </a:p>
        </p:txBody>
      </p:sp>
    </p:spTree>
    <p:extLst>
      <p:ext uri="{BB962C8B-B14F-4D97-AF65-F5344CB8AC3E}">
        <p14:creationId xmlns:p14="http://schemas.microsoft.com/office/powerpoint/2010/main" val="557847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89B87C-D19C-DDB4-AA4A-4F4112BD6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6DA9896-0EB2-302B-F1E1-0334475DA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82C8751-5349-7BF3-C3B1-DB07D7C66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80084-0724-4018-9045-4D867625FD37}" type="datetimeFigureOut">
              <a:rPr lang="en-IN" smtClean="0"/>
              <a:t>17-04-2024</a:t>
            </a:fld>
            <a:endParaRPr lang="en-IN"/>
          </a:p>
        </p:txBody>
      </p:sp>
      <p:sp>
        <p:nvSpPr>
          <p:cNvPr id="5" name="Footer Placeholder 4">
            <a:extLst>
              <a:ext uri="{FF2B5EF4-FFF2-40B4-BE49-F238E27FC236}">
                <a16:creationId xmlns:a16="http://schemas.microsoft.com/office/drawing/2014/main" id="{A6DBDDD2-CC9E-0923-4A9B-9AED514F7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9570FB-2210-0A99-7DD1-26D965348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C8687-DFD8-4CBA-983C-7B76DD4786D4}" type="slidenum">
              <a:rPr lang="en-IN" smtClean="0"/>
              <a:t>‹#›</a:t>
            </a:fld>
            <a:endParaRPr lang="en-IN"/>
          </a:p>
        </p:txBody>
      </p:sp>
    </p:spTree>
    <p:extLst>
      <p:ext uri="{BB962C8B-B14F-4D97-AF65-F5344CB8AC3E}">
        <p14:creationId xmlns:p14="http://schemas.microsoft.com/office/powerpoint/2010/main" val="286218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ubtitle 11">
            <a:extLst>
              <a:ext uri="{FF2B5EF4-FFF2-40B4-BE49-F238E27FC236}">
                <a16:creationId xmlns:a16="http://schemas.microsoft.com/office/drawing/2014/main" id="{0A9C8D50-D3F4-880A-F20F-84874353D05A}"/>
              </a:ext>
            </a:extLst>
          </p:cNvPr>
          <p:cNvSpPr txBox="1">
            <a:spLocks/>
          </p:cNvSpPr>
          <p:nvPr/>
        </p:nvSpPr>
        <p:spPr>
          <a:xfrm>
            <a:off x="3848153" y="4004914"/>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100" b="0" i="1" dirty="0"/>
              <a:t>Under the guidance of</a:t>
            </a:r>
          </a:p>
          <a:p>
            <a:pPr>
              <a:spcBef>
                <a:spcPts val="300"/>
              </a:spcBef>
            </a:pPr>
            <a:r>
              <a:rPr lang="en-US" sz="1100" b="0" i="1" dirty="0"/>
              <a:t>Prof . Ayan Kumar Panja Sir</a:t>
            </a:r>
            <a:endParaRPr lang="en-IN" sz="1100" b="0" dirty="0"/>
          </a:p>
          <a:p>
            <a:pPr>
              <a:spcBef>
                <a:spcPts val="200"/>
              </a:spcBef>
            </a:pPr>
            <a:r>
              <a:rPr lang="en-IN" sz="1400" b="0" dirty="0"/>
              <a:t>(Assistant Professor )</a:t>
            </a:r>
          </a:p>
        </p:txBody>
      </p:sp>
      <p:sp>
        <p:nvSpPr>
          <p:cNvPr id="34" name="Subtitle 11">
            <a:extLst>
              <a:ext uri="{FF2B5EF4-FFF2-40B4-BE49-F238E27FC236}">
                <a16:creationId xmlns:a16="http://schemas.microsoft.com/office/drawing/2014/main" id="{CB83D9DE-26A0-8C9D-A609-C641C569FA1C}"/>
              </a:ext>
            </a:extLst>
          </p:cNvPr>
          <p:cNvSpPr txBox="1">
            <a:spLocks/>
          </p:cNvSpPr>
          <p:nvPr/>
        </p:nvSpPr>
        <p:spPr>
          <a:xfrm>
            <a:off x="3968005" y="2283925"/>
            <a:ext cx="4255990" cy="152434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600" b="0" dirty="0">
                <a:effectLst>
                  <a:outerShdw blurRad="38100" dist="38100" dir="2700000" algn="tl">
                    <a:srgbClr val="000000">
                      <a:alpha val="43137"/>
                    </a:srgbClr>
                  </a:outerShdw>
                </a:effectLst>
              </a:rPr>
              <a:t>SUBHA CHAKRABORTY (12020002011014)</a:t>
            </a:r>
          </a:p>
          <a:p>
            <a:pPr>
              <a:spcBef>
                <a:spcPts val="300"/>
              </a:spcBef>
            </a:pPr>
            <a:r>
              <a:rPr lang="en-US" sz="1600" b="0" dirty="0">
                <a:effectLst>
                  <a:outerShdw blurRad="38100" dist="38100" dir="2700000" algn="tl">
                    <a:srgbClr val="000000">
                      <a:alpha val="43137"/>
                    </a:srgbClr>
                  </a:outerShdw>
                </a:effectLst>
              </a:rPr>
              <a:t>SUBROTO RAKSHIT        (12020002016039)</a:t>
            </a:r>
          </a:p>
          <a:p>
            <a:pPr>
              <a:spcBef>
                <a:spcPts val="300"/>
              </a:spcBef>
            </a:pPr>
            <a:r>
              <a:rPr lang="en-US" sz="1600" b="0" dirty="0">
                <a:effectLst>
                  <a:outerShdw blurRad="38100" dist="38100" dir="2700000" algn="tl">
                    <a:srgbClr val="000000">
                      <a:alpha val="43137"/>
                    </a:srgbClr>
                  </a:outerShdw>
                </a:effectLst>
              </a:rPr>
              <a:t>PRATYUSH RANJAN       (12020002004036)</a:t>
            </a:r>
          </a:p>
          <a:p>
            <a:pPr>
              <a:spcBef>
                <a:spcPts val="300"/>
              </a:spcBef>
            </a:pPr>
            <a:r>
              <a:rPr lang="en-US" sz="1600" b="0" dirty="0">
                <a:effectLst>
                  <a:outerShdw blurRad="38100" dist="38100" dir="2700000" algn="tl">
                    <a:srgbClr val="000000">
                      <a:alpha val="43137"/>
                    </a:srgbClr>
                  </a:outerShdw>
                </a:effectLst>
              </a:rPr>
              <a:t>PRABHAT KUMAR          (12020002016037)</a:t>
            </a:r>
          </a:p>
          <a:p>
            <a:pPr>
              <a:spcBef>
                <a:spcPts val="300"/>
              </a:spcBef>
            </a:pPr>
            <a:r>
              <a:rPr lang="en-US" sz="1600" b="0" dirty="0">
                <a:effectLst>
                  <a:outerShdw blurRad="38100" dist="38100" dir="2700000" algn="tl">
                    <a:srgbClr val="000000">
                      <a:alpha val="43137"/>
                    </a:srgbClr>
                  </a:outerShdw>
                </a:effectLst>
              </a:rPr>
              <a:t>PAYEL CHATTERJEE        (12020002004054)</a:t>
            </a:r>
          </a:p>
          <a:p>
            <a:pPr>
              <a:spcBef>
                <a:spcPts val="300"/>
              </a:spcBef>
            </a:pPr>
            <a:r>
              <a:rPr lang="en-US" sz="1600" b="0" dirty="0">
                <a:effectLst>
                  <a:outerShdw blurRad="38100" dist="38100" dir="2700000" algn="tl">
                    <a:srgbClr val="000000">
                      <a:alpha val="43137"/>
                    </a:srgbClr>
                  </a:outerShdw>
                </a:effectLst>
              </a:rPr>
              <a:t>AJAY KUMAR MANDAL(12020002016040)</a:t>
            </a:r>
          </a:p>
          <a:p>
            <a:pPr>
              <a:spcBef>
                <a:spcPts val="300"/>
              </a:spcBef>
            </a:pPr>
            <a:endParaRPr lang="en-US" sz="1600" b="0" dirty="0">
              <a:effectLst>
                <a:outerShdw blurRad="38100" dist="38100" dir="2700000" algn="tl">
                  <a:srgbClr val="000000">
                    <a:alpha val="43137"/>
                  </a:srgbClr>
                </a:outerShdw>
              </a:effectLst>
            </a:endParaRPr>
          </a:p>
          <a:p>
            <a:pPr>
              <a:spcBef>
                <a:spcPts val="300"/>
              </a:spcBef>
            </a:pPr>
            <a:endParaRPr lang="en-US" sz="1200" b="0" dirty="0"/>
          </a:p>
        </p:txBody>
      </p:sp>
      <p:sp>
        <p:nvSpPr>
          <p:cNvPr id="35" name="Subtitle 11">
            <a:extLst>
              <a:ext uri="{FF2B5EF4-FFF2-40B4-BE49-F238E27FC236}">
                <a16:creationId xmlns:a16="http://schemas.microsoft.com/office/drawing/2014/main" id="{491B2974-5911-85CE-BF29-091C445D4088}"/>
              </a:ext>
            </a:extLst>
          </p:cNvPr>
          <p:cNvSpPr txBox="1">
            <a:spLocks/>
          </p:cNvSpPr>
          <p:nvPr/>
        </p:nvSpPr>
        <p:spPr>
          <a:xfrm>
            <a:off x="3778981" y="4808640"/>
            <a:ext cx="5079552" cy="9288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2200" b="0" dirty="0">
                <a:effectLst>
                  <a:outerShdw blurRad="38100" dist="38100" dir="2700000" algn="tl">
                    <a:srgbClr val="000000">
                      <a:alpha val="43137"/>
                    </a:srgbClr>
                  </a:outerShdw>
                </a:effectLst>
              </a:rPr>
              <a:t>Institute of Engineering &amp; Management</a:t>
            </a:r>
            <a:endParaRPr lang="en-US" sz="2200" b="0" dirty="0"/>
          </a:p>
          <a:p>
            <a:pPr>
              <a:spcBef>
                <a:spcPts val="1200"/>
              </a:spcBef>
            </a:pPr>
            <a:r>
              <a:rPr lang="en-US" sz="2200" b="0" dirty="0">
                <a:solidFill>
                  <a:srgbClr val="002060"/>
                </a:solidFill>
              </a:rPr>
              <a:t>17-04-2024</a:t>
            </a:r>
          </a:p>
          <a:p>
            <a:endParaRPr lang="en-IN" b="0" dirty="0"/>
          </a:p>
        </p:txBody>
      </p:sp>
      <p:sp>
        <p:nvSpPr>
          <p:cNvPr id="37" name="Rectangle: Rounded Corners 36">
            <a:extLst>
              <a:ext uri="{FF2B5EF4-FFF2-40B4-BE49-F238E27FC236}">
                <a16:creationId xmlns:a16="http://schemas.microsoft.com/office/drawing/2014/main" id="{FC49F51F-E939-AE67-5160-2CB27FB647A7}"/>
              </a:ext>
            </a:extLst>
          </p:cNvPr>
          <p:cNvSpPr/>
          <p:nvPr/>
        </p:nvSpPr>
        <p:spPr>
          <a:xfrm>
            <a:off x="497586" y="283354"/>
            <a:ext cx="11350285" cy="1766006"/>
          </a:xfrm>
          <a:prstGeom prst="roundRect">
            <a:avLst/>
          </a:prstGeom>
          <a:solidFill>
            <a:srgbClr val="00206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Bahnschrift" panose="020B0502040204020203" pitchFamily="34" charset="0"/>
                <a:cs typeface="Times New Roman" panose="02020603050405020304" pitchFamily="18" charset="0"/>
              </a:rPr>
              <a:t>DEEP LEARNING BASED APPROACH TO FIRE DETECTION SYSTEM</a:t>
            </a:r>
          </a:p>
        </p:txBody>
      </p:sp>
      <p:sp>
        <p:nvSpPr>
          <p:cNvPr id="38" name="Rectangle 37">
            <a:extLst>
              <a:ext uri="{FF2B5EF4-FFF2-40B4-BE49-F238E27FC236}">
                <a16:creationId xmlns:a16="http://schemas.microsoft.com/office/drawing/2014/main" id="{18DAC26D-56A3-0CC5-1EBB-36E571F2811E}"/>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39" name="Rectangle 38">
            <a:extLst>
              <a:ext uri="{FF2B5EF4-FFF2-40B4-BE49-F238E27FC236}">
                <a16:creationId xmlns:a16="http://schemas.microsoft.com/office/drawing/2014/main" id="{AEC2D9B0-AE94-998F-5061-30FB2E91EB80}"/>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Tree>
    <p:extLst>
      <p:ext uri="{BB962C8B-B14F-4D97-AF65-F5344CB8AC3E}">
        <p14:creationId xmlns:p14="http://schemas.microsoft.com/office/powerpoint/2010/main" val="352293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580D0B-1EC1-B54D-9B2D-E7155891D7CB}"/>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3" name="Rectangle 2">
            <a:extLst>
              <a:ext uri="{FF2B5EF4-FFF2-40B4-BE49-F238E27FC236}">
                <a16:creationId xmlns:a16="http://schemas.microsoft.com/office/drawing/2014/main" id="{7EE8984B-610D-DE0A-AEC4-1B8A857F024A}"/>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4" name="Rectangle: Rounded Corners 3">
            <a:extLst>
              <a:ext uri="{FF2B5EF4-FFF2-40B4-BE49-F238E27FC236}">
                <a16:creationId xmlns:a16="http://schemas.microsoft.com/office/drawing/2014/main" id="{FE2CB9FE-8620-0E1C-0D3A-5D9D30F8455D}"/>
              </a:ext>
            </a:extLst>
          </p:cNvPr>
          <p:cNvSpPr/>
          <p:nvPr/>
        </p:nvSpPr>
        <p:spPr>
          <a:xfrm>
            <a:off x="569960" y="119765"/>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RESULT &amp; ANALYSIS</a:t>
            </a:r>
          </a:p>
        </p:txBody>
      </p:sp>
      <p:sp>
        <p:nvSpPr>
          <p:cNvPr id="5" name="TextBox 4">
            <a:extLst>
              <a:ext uri="{FF2B5EF4-FFF2-40B4-BE49-F238E27FC236}">
                <a16:creationId xmlns:a16="http://schemas.microsoft.com/office/drawing/2014/main" id="{6CBB15A5-03E4-F922-58D1-F357A93A2E90}"/>
              </a:ext>
            </a:extLst>
          </p:cNvPr>
          <p:cNvSpPr txBox="1"/>
          <p:nvPr/>
        </p:nvSpPr>
        <p:spPr>
          <a:xfrm>
            <a:off x="422630" y="1901672"/>
            <a:ext cx="10461679" cy="1754326"/>
          </a:xfrm>
          <a:prstGeom prst="rect">
            <a:avLst/>
          </a:prstGeom>
          <a:noFill/>
        </p:spPr>
        <p:txBody>
          <a:bodyPr wrap="square" rtlCol="0" anchor="ctr">
            <a:spAutoFit/>
          </a:bodyPr>
          <a:lstStyle/>
          <a:p>
            <a:pPr marL="139700" marR="153035" algn="just" rtl="0">
              <a:spcBef>
                <a:spcPts val="975"/>
              </a:spcBef>
              <a:spcAft>
                <a:spcPts val="0"/>
              </a:spcAft>
            </a:pPr>
            <a:r>
              <a:rPr lang="en-US" sz="1800" b="0" i="0" u="none" strike="noStrike" dirty="0">
                <a:solidFill>
                  <a:srgbClr val="000000"/>
                </a:solidFill>
                <a:effectLst/>
                <a:latin typeface="Bahnschrift" panose="020B0502040204020203" pitchFamily="34" charset="0"/>
              </a:rPr>
              <a:t>The Evaluation Metrics used for choosing the optimal model for our project involved measuring the accuracy of the model and its F1 score. Before we observe the metrics it is important to observe certain terms namely:</a:t>
            </a:r>
          </a:p>
          <a:p>
            <a:br>
              <a:rPr lang="en-US" dirty="0"/>
            </a:br>
            <a:r>
              <a:rPr lang="en-US" sz="1800" b="0" i="0" u="none" strike="noStrike" dirty="0">
                <a:solidFill>
                  <a:srgbClr val="000000"/>
                </a:solidFill>
                <a:effectLst/>
                <a:latin typeface="Times New Roman" panose="02020603050405020304" pitchFamily="18" charset="0"/>
              </a:rPr>
              <a:t> </a:t>
            </a:r>
            <a:br>
              <a:rPr lang="en-US" dirty="0"/>
            </a:br>
            <a:endParaRPr lang="en-IN" dirty="0"/>
          </a:p>
        </p:txBody>
      </p:sp>
      <p:sp>
        <p:nvSpPr>
          <p:cNvPr id="6" name="TextBox 5">
            <a:extLst>
              <a:ext uri="{FF2B5EF4-FFF2-40B4-BE49-F238E27FC236}">
                <a16:creationId xmlns:a16="http://schemas.microsoft.com/office/drawing/2014/main" id="{F96A7143-4208-A890-AE22-0B2F4DB66B74}"/>
              </a:ext>
            </a:extLst>
          </p:cNvPr>
          <p:cNvSpPr txBox="1"/>
          <p:nvPr/>
        </p:nvSpPr>
        <p:spPr>
          <a:xfrm>
            <a:off x="569960" y="1440007"/>
            <a:ext cx="4788309" cy="461665"/>
          </a:xfrm>
          <a:prstGeom prst="rect">
            <a:avLst/>
          </a:prstGeom>
          <a:noFill/>
        </p:spPr>
        <p:txBody>
          <a:bodyPr wrap="square" rtlCol="0">
            <a:spAutoFit/>
          </a:bodyPr>
          <a:lstStyle/>
          <a:p>
            <a:r>
              <a:rPr lang="en-IN" sz="2400" b="1" dirty="0">
                <a:latin typeface="Bahnschrift" panose="020B0502040204020203" pitchFamily="34" charset="0"/>
              </a:rPr>
              <a:t>EVALUATION METRICS USED </a:t>
            </a:r>
          </a:p>
        </p:txBody>
      </p:sp>
      <p:pic>
        <p:nvPicPr>
          <p:cNvPr id="6146" name="Picture 2">
            <a:extLst>
              <a:ext uri="{FF2B5EF4-FFF2-40B4-BE49-F238E27FC236}">
                <a16:creationId xmlns:a16="http://schemas.microsoft.com/office/drawing/2014/main" id="{1F657F38-066E-5137-3C02-364BB58A2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96" y="2839119"/>
            <a:ext cx="4754208" cy="94856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50BC9EF-521B-E878-6913-86C96062DB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897" r="48880"/>
          <a:stretch/>
        </p:blipFill>
        <p:spPr bwMode="auto">
          <a:xfrm>
            <a:off x="827900" y="3605262"/>
            <a:ext cx="4272428" cy="88715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C60F9B2-6631-4240-8A42-F02D110F6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675" y="5277537"/>
            <a:ext cx="3879139" cy="88715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0E16E9D2-2A81-141B-CB77-90960D390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58" t="12107" r="644" b="16647"/>
          <a:stretch/>
        </p:blipFill>
        <p:spPr bwMode="auto">
          <a:xfrm>
            <a:off x="827900" y="4494324"/>
            <a:ext cx="3637935" cy="7447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1B54A40-1D15-2578-7864-097234D860A3}"/>
              </a:ext>
            </a:extLst>
          </p:cNvPr>
          <p:cNvSpPr txBox="1"/>
          <p:nvPr/>
        </p:nvSpPr>
        <p:spPr>
          <a:xfrm>
            <a:off x="8234827" y="6026194"/>
            <a:ext cx="2615381" cy="276999"/>
          </a:xfrm>
          <a:prstGeom prst="rect">
            <a:avLst/>
          </a:prstGeom>
          <a:noFill/>
        </p:spPr>
        <p:txBody>
          <a:bodyPr wrap="square" rtlCol="0">
            <a:spAutoFit/>
          </a:bodyPr>
          <a:lstStyle/>
          <a:p>
            <a:r>
              <a:rPr lang="en-IN" sz="1200" i="1" dirty="0">
                <a:latin typeface="Bahnschrift" panose="020B0502040204020203" pitchFamily="34" charset="0"/>
              </a:rPr>
              <a:t>THE CONFUSION MATRIX</a:t>
            </a:r>
          </a:p>
        </p:txBody>
      </p:sp>
      <p:pic>
        <p:nvPicPr>
          <p:cNvPr id="14" name="Picture 13">
            <a:extLst>
              <a:ext uri="{FF2B5EF4-FFF2-40B4-BE49-F238E27FC236}">
                <a16:creationId xmlns:a16="http://schemas.microsoft.com/office/drawing/2014/main" id="{E2958F31-B870-0BB8-2008-1ECB769BAA7C}"/>
              </a:ext>
            </a:extLst>
          </p:cNvPr>
          <p:cNvPicPr>
            <a:picLocks noChangeAspect="1"/>
          </p:cNvPicPr>
          <p:nvPr/>
        </p:nvPicPr>
        <p:blipFill rotWithShape="1">
          <a:blip r:embed="rId5"/>
          <a:srcRect t="7801" b="1675"/>
          <a:stretch/>
        </p:blipFill>
        <p:spPr>
          <a:xfrm>
            <a:off x="6096000" y="2634575"/>
            <a:ext cx="4754208" cy="3325575"/>
          </a:xfrm>
          <a:prstGeom prst="rect">
            <a:avLst/>
          </a:prstGeom>
        </p:spPr>
      </p:pic>
    </p:spTree>
    <p:extLst>
      <p:ext uri="{BB962C8B-B14F-4D97-AF65-F5344CB8AC3E}">
        <p14:creationId xmlns:p14="http://schemas.microsoft.com/office/powerpoint/2010/main" val="186131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5498350-29E7-3D7C-52FF-67E07BFB5B4F}"/>
              </a:ext>
            </a:extLst>
          </p:cNvPr>
          <p:cNvSpPr/>
          <p:nvPr/>
        </p:nvSpPr>
        <p:spPr>
          <a:xfrm>
            <a:off x="569960" y="119764"/>
            <a:ext cx="11307408" cy="1266583"/>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RESULT &amp; ANALYSIS(CONTINUED..)</a:t>
            </a:r>
          </a:p>
        </p:txBody>
      </p:sp>
      <p:sp>
        <p:nvSpPr>
          <p:cNvPr id="10" name="Rectangle 9">
            <a:extLst>
              <a:ext uri="{FF2B5EF4-FFF2-40B4-BE49-F238E27FC236}">
                <a16:creationId xmlns:a16="http://schemas.microsoft.com/office/drawing/2014/main" id="{E77CE464-87C1-8548-4004-E70A93712464}"/>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11" name="Rectangle 10">
            <a:extLst>
              <a:ext uri="{FF2B5EF4-FFF2-40B4-BE49-F238E27FC236}">
                <a16:creationId xmlns:a16="http://schemas.microsoft.com/office/drawing/2014/main" id="{B1676435-9FA0-3A93-9986-FDE73DB7ACBD}"/>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12" name="TextBox 11">
            <a:extLst>
              <a:ext uri="{FF2B5EF4-FFF2-40B4-BE49-F238E27FC236}">
                <a16:creationId xmlns:a16="http://schemas.microsoft.com/office/drawing/2014/main" id="{9FB90059-7B28-9747-B9E4-D5873B59042A}"/>
              </a:ext>
            </a:extLst>
          </p:cNvPr>
          <p:cNvSpPr txBox="1"/>
          <p:nvPr/>
        </p:nvSpPr>
        <p:spPr>
          <a:xfrm>
            <a:off x="569960" y="1582993"/>
            <a:ext cx="5181600" cy="461665"/>
          </a:xfrm>
          <a:prstGeom prst="rect">
            <a:avLst/>
          </a:prstGeom>
          <a:noFill/>
        </p:spPr>
        <p:txBody>
          <a:bodyPr wrap="square" rtlCol="0">
            <a:spAutoFit/>
          </a:bodyPr>
          <a:lstStyle/>
          <a:p>
            <a:r>
              <a:rPr lang="en-IN" sz="2400" b="1" i="0" u="none" strike="noStrike" dirty="0">
                <a:solidFill>
                  <a:srgbClr val="0D0D0D"/>
                </a:solidFill>
                <a:effectLst/>
                <a:highlight>
                  <a:srgbClr val="FFFFFF"/>
                </a:highlight>
                <a:latin typeface="Bahnschrift" panose="020B0502040204020203" pitchFamily="34" charset="0"/>
              </a:rPr>
              <a:t>SUMMARY OF THE RESULTS</a:t>
            </a:r>
            <a:endParaRPr lang="en-IN" sz="2400" dirty="0">
              <a:latin typeface="Bahnschrift" panose="020B0502040204020203" pitchFamily="34" charset="0"/>
            </a:endParaRPr>
          </a:p>
        </p:txBody>
      </p:sp>
      <p:graphicFrame>
        <p:nvGraphicFramePr>
          <p:cNvPr id="16" name="Table 15">
            <a:extLst>
              <a:ext uri="{FF2B5EF4-FFF2-40B4-BE49-F238E27FC236}">
                <a16:creationId xmlns:a16="http://schemas.microsoft.com/office/drawing/2014/main" id="{E9D8C0CC-210A-5F7B-642E-6F63AFBC89CC}"/>
              </a:ext>
            </a:extLst>
          </p:cNvPr>
          <p:cNvGraphicFramePr>
            <a:graphicFrameLocks noGrp="1"/>
          </p:cNvGraphicFramePr>
          <p:nvPr>
            <p:extLst>
              <p:ext uri="{D42A27DB-BD31-4B8C-83A1-F6EECF244321}">
                <p14:modId xmlns:p14="http://schemas.microsoft.com/office/powerpoint/2010/main" val="2850485236"/>
              </p:ext>
            </p:extLst>
          </p:nvPr>
        </p:nvGraphicFramePr>
        <p:xfrm>
          <a:off x="665317" y="2241304"/>
          <a:ext cx="4516284" cy="1972545"/>
        </p:xfrm>
        <a:graphic>
          <a:graphicData uri="http://schemas.openxmlformats.org/drawingml/2006/table">
            <a:tbl>
              <a:tblPr firstRow="1" bandRow="1">
                <a:tableStyleId>{D7AC3CCA-C797-4891-BE02-D94E43425B78}</a:tableStyleId>
              </a:tblPr>
              <a:tblGrid>
                <a:gridCol w="1505428">
                  <a:extLst>
                    <a:ext uri="{9D8B030D-6E8A-4147-A177-3AD203B41FA5}">
                      <a16:colId xmlns:a16="http://schemas.microsoft.com/office/drawing/2014/main" val="3500278519"/>
                    </a:ext>
                  </a:extLst>
                </a:gridCol>
                <a:gridCol w="1505428">
                  <a:extLst>
                    <a:ext uri="{9D8B030D-6E8A-4147-A177-3AD203B41FA5}">
                      <a16:colId xmlns:a16="http://schemas.microsoft.com/office/drawing/2014/main" val="3033518482"/>
                    </a:ext>
                  </a:extLst>
                </a:gridCol>
                <a:gridCol w="1505428">
                  <a:extLst>
                    <a:ext uri="{9D8B030D-6E8A-4147-A177-3AD203B41FA5}">
                      <a16:colId xmlns:a16="http://schemas.microsoft.com/office/drawing/2014/main" val="2325479482"/>
                    </a:ext>
                  </a:extLst>
                </a:gridCol>
              </a:tblGrid>
              <a:tr h="367265">
                <a:tc>
                  <a:txBody>
                    <a:bodyPr/>
                    <a:lstStyle/>
                    <a:p>
                      <a:r>
                        <a:rPr lang="en-IN" dirty="0">
                          <a:latin typeface="Bahnschrift" panose="020B0502040204020203" pitchFamily="34" charset="0"/>
                        </a:rPr>
                        <a:t>MODEL </a:t>
                      </a:r>
                    </a:p>
                  </a:txBody>
                  <a:tcPr>
                    <a:solidFill>
                      <a:schemeClr val="bg1"/>
                    </a:solidFill>
                  </a:tcPr>
                </a:tc>
                <a:tc>
                  <a:txBody>
                    <a:bodyPr/>
                    <a:lstStyle/>
                    <a:p>
                      <a:r>
                        <a:rPr lang="en-IN" dirty="0">
                          <a:latin typeface="Bahnschrift" panose="020B0502040204020203" pitchFamily="34" charset="0"/>
                        </a:rPr>
                        <a:t>ACCURACY </a:t>
                      </a:r>
                    </a:p>
                  </a:txBody>
                  <a:tcPr>
                    <a:solidFill>
                      <a:schemeClr val="bg1"/>
                    </a:solidFill>
                  </a:tcPr>
                </a:tc>
                <a:tc>
                  <a:txBody>
                    <a:bodyPr/>
                    <a:lstStyle/>
                    <a:p>
                      <a:r>
                        <a:rPr lang="en-IN" dirty="0">
                          <a:latin typeface="Bahnschrift" panose="020B0502040204020203" pitchFamily="34" charset="0"/>
                        </a:rPr>
                        <a:t>F1 SCORE</a:t>
                      </a:r>
                    </a:p>
                  </a:txBody>
                  <a:tcPr>
                    <a:solidFill>
                      <a:schemeClr val="bg1"/>
                    </a:solidFill>
                  </a:tcPr>
                </a:tc>
                <a:extLst>
                  <a:ext uri="{0D108BD9-81ED-4DB2-BD59-A6C34878D82A}">
                    <a16:rowId xmlns:a16="http://schemas.microsoft.com/office/drawing/2014/main" val="1822343147"/>
                  </a:ext>
                </a:extLst>
              </a:tr>
              <a:tr h="397451">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Inception V3</a:t>
                      </a:r>
                      <a:endParaRPr lang="en-IN" sz="180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dirty="0">
                          <a:solidFill>
                            <a:srgbClr val="000000"/>
                          </a:solidFill>
                          <a:effectLst/>
                          <a:latin typeface="Bahnschrift" panose="020B0502040204020203" pitchFamily="34" charset="0"/>
                        </a:rPr>
                        <a:t>98.98</a:t>
                      </a:r>
                      <a:endParaRPr lang="en-IN" sz="1800" dirty="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dirty="0">
                          <a:solidFill>
                            <a:srgbClr val="000000"/>
                          </a:solidFill>
                          <a:effectLst/>
                          <a:latin typeface="Bahnschrift" panose="020B0502040204020203" pitchFamily="34" charset="0"/>
                        </a:rPr>
                        <a:t>99.52</a:t>
                      </a:r>
                      <a:endParaRPr lang="en-IN" sz="1800" dirty="0">
                        <a:effectLst/>
                        <a:latin typeface="Bahnschrift" panose="020B0502040204020203" pitchFamily="34" charset="0"/>
                      </a:endParaRPr>
                    </a:p>
                  </a:txBody>
                  <a:tcPr marL="63500" marR="63500" marT="63500" marB="63500">
                    <a:solidFill>
                      <a:schemeClr val="bg1"/>
                    </a:solidFill>
                  </a:tcPr>
                </a:tc>
                <a:extLst>
                  <a:ext uri="{0D108BD9-81ED-4DB2-BD59-A6C34878D82A}">
                    <a16:rowId xmlns:a16="http://schemas.microsoft.com/office/drawing/2014/main" val="2363395858"/>
                  </a:ext>
                </a:extLst>
              </a:tr>
              <a:tr h="397451">
                <a:tc>
                  <a:txBody>
                    <a:bodyPr/>
                    <a:lstStyle/>
                    <a:p>
                      <a:pPr rtl="0" fontAlgn="t">
                        <a:spcBef>
                          <a:spcPts val="0"/>
                        </a:spcBef>
                        <a:spcAft>
                          <a:spcPts val="0"/>
                        </a:spcAft>
                      </a:pPr>
                      <a:r>
                        <a:rPr lang="en-IN" sz="1800" b="0" i="0" u="none" strike="noStrike" dirty="0">
                          <a:solidFill>
                            <a:srgbClr val="000000"/>
                          </a:solidFill>
                          <a:effectLst/>
                          <a:latin typeface="Bahnschrift" panose="020B0502040204020203" pitchFamily="34" charset="0"/>
                        </a:rPr>
                        <a:t>Alex Net</a:t>
                      </a:r>
                      <a:endParaRPr lang="en-IN" sz="1800" dirty="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90</a:t>
                      </a:r>
                      <a:endParaRPr lang="en-IN" sz="180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84.21</a:t>
                      </a:r>
                      <a:endParaRPr lang="en-IN" sz="1800">
                        <a:effectLst/>
                        <a:latin typeface="Bahnschrift" panose="020B0502040204020203" pitchFamily="34" charset="0"/>
                      </a:endParaRPr>
                    </a:p>
                  </a:txBody>
                  <a:tcPr marL="63500" marR="63500" marT="63500" marB="63500">
                    <a:solidFill>
                      <a:schemeClr val="bg1"/>
                    </a:solidFill>
                  </a:tcPr>
                </a:tc>
                <a:extLst>
                  <a:ext uri="{0D108BD9-81ED-4DB2-BD59-A6C34878D82A}">
                    <a16:rowId xmlns:a16="http://schemas.microsoft.com/office/drawing/2014/main" val="2043155240"/>
                  </a:ext>
                </a:extLst>
              </a:tr>
              <a:tr h="397451">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Basic Model</a:t>
                      </a:r>
                      <a:endParaRPr lang="en-IN" sz="180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86.5</a:t>
                      </a:r>
                      <a:endParaRPr lang="en-IN" sz="180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26</a:t>
                      </a:r>
                      <a:endParaRPr lang="en-IN" sz="1800">
                        <a:effectLst/>
                        <a:latin typeface="Bahnschrift" panose="020B0502040204020203" pitchFamily="34" charset="0"/>
                      </a:endParaRPr>
                    </a:p>
                  </a:txBody>
                  <a:tcPr marL="63500" marR="63500" marT="63500" marB="63500">
                    <a:solidFill>
                      <a:schemeClr val="bg1"/>
                    </a:solidFill>
                  </a:tcPr>
                </a:tc>
                <a:extLst>
                  <a:ext uri="{0D108BD9-81ED-4DB2-BD59-A6C34878D82A}">
                    <a16:rowId xmlns:a16="http://schemas.microsoft.com/office/drawing/2014/main" val="695802016"/>
                  </a:ext>
                </a:extLst>
              </a:tr>
              <a:tr h="397451">
                <a:tc>
                  <a:txBody>
                    <a:bodyPr/>
                    <a:lstStyle/>
                    <a:p>
                      <a:pPr rtl="0" fontAlgn="t">
                        <a:spcBef>
                          <a:spcPts val="0"/>
                        </a:spcBef>
                        <a:spcAft>
                          <a:spcPts val="0"/>
                        </a:spcAft>
                      </a:pPr>
                      <a:r>
                        <a:rPr lang="en-IN" sz="1800" b="0" i="0" u="none" strike="noStrike" dirty="0" err="1">
                          <a:solidFill>
                            <a:srgbClr val="000000"/>
                          </a:solidFill>
                          <a:effectLst/>
                          <a:latin typeface="Bahnschrift" panose="020B0502040204020203" pitchFamily="34" charset="0"/>
                        </a:rPr>
                        <a:t>ZFNet</a:t>
                      </a:r>
                      <a:endParaRPr lang="en-IN" sz="1800" dirty="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a:solidFill>
                            <a:srgbClr val="000000"/>
                          </a:solidFill>
                          <a:effectLst/>
                          <a:latin typeface="Bahnschrift" panose="020B0502040204020203" pitchFamily="34" charset="0"/>
                        </a:rPr>
                        <a:t>72.2</a:t>
                      </a:r>
                      <a:endParaRPr lang="en-IN" sz="1800">
                        <a:effectLst/>
                        <a:latin typeface="Bahnschrift" panose="020B0502040204020203" pitchFamily="34" charset="0"/>
                      </a:endParaRPr>
                    </a:p>
                  </a:txBody>
                  <a:tcPr marL="63500" marR="63500" marT="63500" marB="63500">
                    <a:solidFill>
                      <a:schemeClr val="bg1"/>
                    </a:solidFill>
                  </a:tcPr>
                </a:tc>
                <a:tc>
                  <a:txBody>
                    <a:bodyPr/>
                    <a:lstStyle/>
                    <a:p>
                      <a:pPr rtl="0" fontAlgn="t">
                        <a:spcBef>
                          <a:spcPts val="0"/>
                        </a:spcBef>
                        <a:spcAft>
                          <a:spcPts val="0"/>
                        </a:spcAft>
                      </a:pPr>
                      <a:r>
                        <a:rPr lang="en-IN" sz="1800" b="0" i="0" u="none" strike="noStrike" dirty="0">
                          <a:solidFill>
                            <a:srgbClr val="000000"/>
                          </a:solidFill>
                          <a:effectLst/>
                          <a:latin typeface="Bahnschrift" panose="020B0502040204020203" pitchFamily="34" charset="0"/>
                        </a:rPr>
                        <a:t>77.4</a:t>
                      </a:r>
                      <a:endParaRPr lang="en-IN" sz="1800" dirty="0">
                        <a:effectLst/>
                        <a:latin typeface="Bahnschrift" panose="020B0502040204020203" pitchFamily="34" charset="0"/>
                      </a:endParaRPr>
                    </a:p>
                  </a:txBody>
                  <a:tcPr marL="63500" marR="63500" marT="63500" marB="63500">
                    <a:solidFill>
                      <a:schemeClr val="bg1"/>
                    </a:solidFill>
                  </a:tcPr>
                </a:tc>
                <a:extLst>
                  <a:ext uri="{0D108BD9-81ED-4DB2-BD59-A6C34878D82A}">
                    <a16:rowId xmlns:a16="http://schemas.microsoft.com/office/drawing/2014/main" val="2951298691"/>
                  </a:ext>
                </a:extLst>
              </a:tr>
            </a:tbl>
          </a:graphicData>
        </a:graphic>
      </p:graphicFrame>
      <p:sp>
        <p:nvSpPr>
          <p:cNvPr id="18" name="TextBox 17">
            <a:extLst>
              <a:ext uri="{FF2B5EF4-FFF2-40B4-BE49-F238E27FC236}">
                <a16:creationId xmlns:a16="http://schemas.microsoft.com/office/drawing/2014/main" id="{8FAFDC78-CB16-70BE-DA67-7B5592ED20D9}"/>
              </a:ext>
            </a:extLst>
          </p:cNvPr>
          <p:cNvSpPr txBox="1"/>
          <p:nvPr/>
        </p:nvSpPr>
        <p:spPr>
          <a:xfrm>
            <a:off x="5643405" y="4857137"/>
            <a:ext cx="6410633" cy="646331"/>
          </a:xfrm>
          <a:prstGeom prst="rect">
            <a:avLst/>
          </a:prstGeom>
          <a:noFill/>
        </p:spPr>
        <p:txBody>
          <a:bodyPr wrap="square">
            <a:spAutoFit/>
          </a:bodyPr>
          <a:lstStyle/>
          <a:p>
            <a:br>
              <a:rPr lang="en-US" dirty="0"/>
            </a:br>
            <a:endParaRPr lang="en-IN" dirty="0"/>
          </a:p>
        </p:txBody>
      </p:sp>
      <p:graphicFrame>
        <p:nvGraphicFramePr>
          <p:cNvPr id="19" name="Chart 18">
            <a:extLst>
              <a:ext uri="{FF2B5EF4-FFF2-40B4-BE49-F238E27FC236}">
                <a16:creationId xmlns:a16="http://schemas.microsoft.com/office/drawing/2014/main" id="{4D175D02-7DF9-58BA-4393-45ABF620CC5B}"/>
              </a:ext>
            </a:extLst>
          </p:cNvPr>
          <p:cNvGraphicFramePr/>
          <p:nvPr>
            <p:extLst>
              <p:ext uri="{D42A27DB-BD31-4B8C-83A1-F6EECF244321}">
                <p14:modId xmlns:p14="http://schemas.microsoft.com/office/powerpoint/2010/main" val="285147483"/>
              </p:ext>
            </p:extLst>
          </p:nvPr>
        </p:nvGraphicFramePr>
        <p:xfrm>
          <a:off x="5751560" y="2024543"/>
          <a:ext cx="5693188" cy="3343419"/>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E9C93C0-C2FF-9360-6584-5B597E98919B}"/>
              </a:ext>
            </a:extLst>
          </p:cNvPr>
          <p:cNvSpPr txBox="1"/>
          <p:nvPr/>
        </p:nvSpPr>
        <p:spPr>
          <a:xfrm>
            <a:off x="6700372" y="5241858"/>
            <a:ext cx="4296697" cy="523220"/>
          </a:xfrm>
          <a:prstGeom prst="rect">
            <a:avLst/>
          </a:prstGeom>
          <a:noFill/>
        </p:spPr>
        <p:txBody>
          <a:bodyPr wrap="square" rtlCol="0">
            <a:spAutoFit/>
          </a:bodyPr>
          <a:lstStyle/>
          <a:p>
            <a:r>
              <a:rPr lang="en-IN" sz="1400" i="1" dirty="0">
                <a:latin typeface="Bahnschrift" panose="020B0502040204020203" pitchFamily="34" charset="0"/>
              </a:rPr>
              <a:t>Graphical Representation of the Accuracy and F1 scores of the models </a:t>
            </a:r>
          </a:p>
        </p:txBody>
      </p:sp>
      <p:sp>
        <p:nvSpPr>
          <p:cNvPr id="5" name="TextBox 4">
            <a:extLst>
              <a:ext uri="{FF2B5EF4-FFF2-40B4-BE49-F238E27FC236}">
                <a16:creationId xmlns:a16="http://schemas.microsoft.com/office/drawing/2014/main" id="{1B9D0401-5F3C-5317-1759-323544381662}"/>
              </a:ext>
            </a:extLst>
          </p:cNvPr>
          <p:cNvSpPr txBox="1"/>
          <p:nvPr/>
        </p:nvSpPr>
        <p:spPr>
          <a:xfrm>
            <a:off x="552090" y="4429714"/>
            <a:ext cx="5042466" cy="1754326"/>
          </a:xfrm>
          <a:prstGeom prst="rect">
            <a:avLst/>
          </a:prstGeom>
          <a:noFill/>
        </p:spPr>
        <p:txBody>
          <a:bodyPr wrap="square">
            <a:spAutoFit/>
          </a:bodyPr>
          <a:lstStyle/>
          <a:p>
            <a:pPr rtl="0">
              <a:spcBef>
                <a:spcPts val="975"/>
              </a:spcBef>
              <a:spcAft>
                <a:spcPts val="0"/>
              </a:spcAft>
            </a:pPr>
            <a:r>
              <a:rPr lang="en-US" b="0" i="0" u="none" strike="noStrike" dirty="0">
                <a:solidFill>
                  <a:srgbClr val="0D0D0D"/>
                </a:solidFill>
                <a:effectLst/>
                <a:highlight>
                  <a:srgbClr val="FFFFFF"/>
                </a:highlight>
                <a:latin typeface="Bahnschrift" panose="020B0502040204020203" pitchFamily="34" charset="0"/>
              </a:rPr>
              <a:t>Based on these results, the Inception V3 model emerges as the optimal choice for fire detection purposes in our project. Its remarkable accuracy and F1 Score make it well-suited for reliable and efficient fire detection applications.</a:t>
            </a:r>
            <a:endParaRPr lang="en-US" b="0" dirty="0">
              <a:effectLst/>
              <a:latin typeface="Bahnschrift" panose="020B0502040204020203" pitchFamily="34" charset="0"/>
            </a:endParaRPr>
          </a:p>
        </p:txBody>
      </p:sp>
    </p:spTree>
    <p:extLst>
      <p:ext uri="{BB962C8B-B14F-4D97-AF65-F5344CB8AC3E}">
        <p14:creationId xmlns:p14="http://schemas.microsoft.com/office/powerpoint/2010/main" val="80744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9F4F03-EA31-E6CF-33D1-6D1588D26774}"/>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3" name="Rectangle 2">
            <a:extLst>
              <a:ext uri="{FF2B5EF4-FFF2-40B4-BE49-F238E27FC236}">
                <a16:creationId xmlns:a16="http://schemas.microsoft.com/office/drawing/2014/main" id="{3E0FD014-7F97-92FC-2E72-3D6A48D006F7}"/>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4" name="Rectangle: Rounded Corners 3">
            <a:extLst>
              <a:ext uri="{FF2B5EF4-FFF2-40B4-BE49-F238E27FC236}">
                <a16:creationId xmlns:a16="http://schemas.microsoft.com/office/drawing/2014/main" id="{4A67E925-4C9A-C018-7097-4C43A7E05C7C}"/>
              </a:ext>
            </a:extLst>
          </p:cNvPr>
          <p:cNvSpPr/>
          <p:nvPr/>
        </p:nvSpPr>
        <p:spPr>
          <a:xfrm>
            <a:off x="569960" y="119765"/>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CONCLUSION</a:t>
            </a:r>
          </a:p>
        </p:txBody>
      </p:sp>
      <p:sp>
        <p:nvSpPr>
          <p:cNvPr id="5" name="TextBox 4">
            <a:extLst>
              <a:ext uri="{FF2B5EF4-FFF2-40B4-BE49-F238E27FC236}">
                <a16:creationId xmlns:a16="http://schemas.microsoft.com/office/drawing/2014/main" id="{D9C80903-0A21-EB4A-BA85-953104B8D982}"/>
              </a:ext>
            </a:extLst>
          </p:cNvPr>
          <p:cNvSpPr txBox="1"/>
          <p:nvPr/>
        </p:nvSpPr>
        <p:spPr>
          <a:xfrm>
            <a:off x="1553498" y="1653890"/>
            <a:ext cx="7944465" cy="2031325"/>
          </a:xfrm>
          <a:prstGeom prst="rect">
            <a:avLst/>
          </a:prstGeom>
          <a:noFill/>
        </p:spPr>
        <p:txBody>
          <a:bodyPr wrap="square" rtlCol="0" anchor="ctr">
            <a:spAutoFit/>
          </a:bodyPr>
          <a:lstStyle/>
          <a:p>
            <a:pPr algn="just"/>
            <a:r>
              <a:rPr lang="en-US" sz="1800" b="0" i="0" u="none" strike="noStrike" dirty="0">
                <a:solidFill>
                  <a:srgbClr val="0D0D0D"/>
                </a:solidFill>
                <a:effectLst/>
                <a:highlight>
                  <a:srgbClr val="FFFFFF"/>
                </a:highlight>
                <a:latin typeface="Bahnschrift" panose="020B0502040204020203" pitchFamily="34" charset="0"/>
              </a:rPr>
              <a:t>In conclusion, the selection of Inception V3 for fire detection represents a strategic choice informed by meticulous experimentation and performance evaluation, </a:t>
            </a:r>
            <a:r>
              <a:rPr lang="en-US" dirty="0">
                <a:solidFill>
                  <a:srgbClr val="0D0D0D"/>
                </a:solidFill>
                <a:highlight>
                  <a:srgbClr val="FFFFFF"/>
                </a:highlight>
                <a:latin typeface="Bahnschrift" panose="020B0502040204020203" pitchFamily="34" charset="0"/>
              </a:rPr>
              <a:t>which is evident from its </a:t>
            </a:r>
            <a:r>
              <a:rPr lang="en-US" sz="1800" b="0" i="0" u="none" strike="noStrike" dirty="0">
                <a:solidFill>
                  <a:srgbClr val="0D0D0D"/>
                </a:solidFill>
                <a:effectLst/>
                <a:highlight>
                  <a:srgbClr val="FFFFFF"/>
                </a:highlight>
                <a:latin typeface="Bahnschrift" panose="020B0502040204020203" pitchFamily="34" charset="0"/>
              </a:rPr>
              <a:t>impressive accuracy rate of 98.98% and an F1 Score of 99.52%. Its remarkable attributes and exceptional performance metrics underscore its suitability for our application, promising enhanced fire detection capabilities and improved safety measures.</a:t>
            </a:r>
            <a:endParaRPr lang="en-IN" dirty="0">
              <a:latin typeface="Bahnschrift" panose="020B0502040204020203" pitchFamily="34" charset="0"/>
            </a:endParaRPr>
          </a:p>
        </p:txBody>
      </p:sp>
    </p:spTree>
    <p:extLst>
      <p:ext uri="{BB962C8B-B14F-4D97-AF65-F5344CB8AC3E}">
        <p14:creationId xmlns:p14="http://schemas.microsoft.com/office/powerpoint/2010/main" val="285028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A8F033-9970-8C8F-98FC-47A393DFDEB3}"/>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3" name="Rectangle 2">
            <a:extLst>
              <a:ext uri="{FF2B5EF4-FFF2-40B4-BE49-F238E27FC236}">
                <a16:creationId xmlns:a16="http://schemas.microsoft.com/office/drawing/2014/main" id="{7DB14FBD-DBFA-0A93-ACA4-B99939A00171}"/>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4" name="Rectangle: Rounded Corners 3">
            <a:extLst>
              <a:ext uri="{FF2B5EF4-FFF2-40B4-BE49-F238E27FC236}">
                <a16:creationId xmlns:a16="http://schemas.microsoft.com/office/drawing/2014/main" id="{6BDD4C44-4078-781F-6DC3-6CD2EFC6C8D7}"/>
              </a:ext>
            </a:extLst>
          </p:cNvPr>
          <p:cNvSpPr/>
          <p:nvPr/>
        </p:nvSpPr>
        <p:spPr>
          <a:xfrm>
            <a:off x="569960" y="119765"/>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RESEARCH PAPER PUBLISHED</a:t>
            </a:r>
          </a:p>
        </p:txBody>
      </p:sp>
      <p:sp>
        <p:nvSpPr>
          <p:cNvPr id="6" name="TextBox 5">
            <a:extLst>
              <a:ext uri="{FF2B5EF4-FFF2-40B4-BE49-F238E27FC236}">
                <a16:creationId xmlns:a16="http://schemas.microsoft.com/office/drawing/2014/main" id="{E1E4C99F-F6D4-1743-4C1B-F874A0B947C9}"/>
              </a:ext>
            </a:extLst>
          </p:cNvPr>
          <p:cNvSpPr txBox="1"/>
          <p:nvPr/>
        </p:nvSpPr>
        <p:spPr>
          <a:xfrm>
            <a:off x="1052051" y="1518633"/>
            <a:ext cx="9419303" cy="923330"/>
          </a:xfrm>
          <a:prstGeom prst="rect">
            <a:avLst/>
          </a:prstGeom>
          <a:noFill/>
        </p:spPr>
        <p:txBody>
          <a:bodyPr wrap="square" rtlCol="0">
            <a:spAutoFit/>
          </a:bodyPr>
          <a:lstStyle/>
          <a:p>
            <a:r>
              <a:rPr lang="en-IN" b="1" dirty="0">
                <a:latin typeface="Bahnschrift" panose="020B0502040204020203" pitchFamily="34" charset="0"/>
              </a:rPr>
              <a:t>Paper Communicated: </a:t>
            </a:r>
            <a:r>
              <a:rPr lang="en-IN" dirty="0">
                <a:latin typeface="Bahnschrift" panose="020B0502040204020203" pitchFamily="34" charset="0"/>
              </a:rPr>
              <a:t>Our paper “Deep Learning Based Approach to Fire Detection System” has been communicated  to the esteemed </a:t>
            </a:r>
            <a:r>
              <a:rPr lang="en-IN" b="0" i="0" dirty="0">
                <a:solidFill>
                  <a:srgbClr val="202124"/>
                </a:solidFill>
                <a:effectLst/>
                <a:highlight>
                  <a:srgbClr val="FFFFFF"/>
                </a:highlight>
                <a:latin typeface="Bahnschrift" panose="020B0502040204020203" pitchFamily="34" charset="0"/>
              </a:rPr>
              <a:t>International conference on Artificial Intelligence and Sustainable Computing.</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6CC9839E-531A-D558-751E-139D208F872B}"/>
              </a:ext>
            </a:extLst>
          </p:cNvPr>
          <p:cNvSpPr txBox="1"/>
          <p:nvPr/>
        </p:nvSpPr>
        <p:spPr>
          <a:xfrm>
            <a:off x="1052051" y="2828835"/>
            <a:ext cx="7905136" cy="1200329"/>
          </a:xfrm>
          <a:prstGeom prst="rect">
            <a:avLst/>
          </a:prstGeom>
          <a:noFill/>
        </p:spPr>
        <p:txBody>
          <a:bodyPr wrap="square" rtlCol="0">
            <a:spAutoFit/>
          </a:bodyPr>
          <a:lstStyle/>
          <a:p>
            <a:r>
              <a:rPr lang="en-IN" b="1" dirty="0">
                <a:latin typeface="Bahnschrift" panose="020B0502040204020203" pitchFamily="34" charset="0"/>
              </a:rPr>
              <a:t>Related work to be published: </a:t>
            </a:r>
            <a:r>
              <a:rPr lang="en-US" dirty="0">
                <a:latin typeface="Bahnschrift" panose="020B0502040204020203" pitchFamily="34" charset="0"/>
              </a:rPr>
              <a:t>Mukherjee, Amartya, et al. "A 6G-enabled Edge-assisted Internet of Drone Things Ecosystem for Fire Detection."</a:t>
            </a:r>
          </a:p>
          <a:p>
            <a:r>
              <a:rPr lang="en-US" dirty="0">
                <a:latin typeface="Bahnschrift" panose="020B0502040204020203" pitchFamily="34" charset="0"/>
              </a:rPr>
              <a:t>Proceedings of the 4th International Conference on Frontiers in Computing and System, October 2023</a:t>
            </a:r>
            <a:endParaRPr lang="en-IN" dirty="0">
              <a:latin typeface="Bahnschrift" panose="020B0502040204020203" pitchFamily="34" charset="0"/>
            </a:endParaRPr>
          </a:p>
        </p:txBody>
      </p:sp>
    </p:spTree>
    <p:extLst>
      <p:ext uri="{BB962C8B-B14F-4D97-AF65-F5344CB8AC3E}">
        <p14:creationId xmlns:p14="http://schemas.microsoft.com/office/powerpoint/2010/main" val="228080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EFD1B2D-49B7-7450-DF9B-895C9838A192}"/>
              </a:ext>
            </a:extLst>
          </p:cNvPr>
          <p:cNvSpPr/>
          <p:nvPr/>
        </p:nvSpPr>
        <p:spPr>
          <a:xfrm>
            <a:off x="569960" y="119765"/>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REFERENCES</a:t>
            </a:r>
          </a:p>
        </p:txBody>
      </p:sp>
      <p:sp>
        <p:nvSpPr>
          <p:cNvPr id="3" name="Rectangle 2">
            <a:extLst>
              <a:ext uri="{FF2B5EF4-FFF2-40B4-BE49-F238E27FC236}">
                <a16:creationId xmlns:a16="http://schemas.microsoft.com/office/drawing/2014/main" id="{5262B3E7-1FC7-ACBE-B4F0-335B2F7F7576}"/>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4" name="Rectangle 3">
            <a:extLst>
              <a:ext uri="{FF2B5EF4-FFF2-40B4-BE49-F238E27FC236}">
                <a16:creationId xmlns:a16="http://schemas.microsoft.com/office/drawing/2014/main" id="{F99F3E7C-AA0E-B061-C2AC-81C409C60F93}"/>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5" name="TextBox 4">
            <a:extLst>
              <a:ext uri="{FF2B5EF4-FFF2-40B4-BE49-F238E27FC236}">
                <a16:creationId xmlns:a16="http://schemas.microsoft.com/office/drawing/2014/main" id="{B6BF0186-EBEC-1364-246C-04B2B3C069EB}"/>
              </a:ext>
            </a:extLst>
          </p:cNvPr>
          <p:cNvSpPr txBox="1"/>
          <p:nvPr/>
        </p:nvSpPr>
        <p:spPr>
          <a:xfrm>
            <a:off x="569960" y="1540021"/>
            <a:ext cx="11375923" cy="2785378"/>
          </a:xfrm>
          <a:prstGeom prst="rect">
            <a:avLst/>
          </a:prstGeom>
          <a:noFill/>
        </p:spPr>
        <p:txBody>
          <a:bodyPr wrap="square" rtlCol="0">
            <a:spAutoFit/>
          </a:bodyPr>
          <a:lstStyle/>
          <a:p>
            <a:pPr marL="425450" marR="148590" indent="-285750" algn="just" rtl="0">
              <a:spcBef>
                <a:spcPts val="1130"/>
              </a:spcBef>
              <a:spcAft>
                <a:spcPts val="0"/>
              </a:spcAft>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Bin Zhang; </a:t>
            </a:r>
            <a:r>
              <a:rPr lang="en-IN" sz="1800" b="0" i="0" u="none" strike="noStrike" dirty="0" err="1">
                <a:solidFill>
                  <a:srgbClr val="000000"/>
                </a:solidFill>
                <a:effectLst/>
                <a:latin typeface="Times New Roman" panose="02020603050405020304" pitchFamily="18" charset="0"/>
              </a:rPr>
              <a:t>Linkun</a:t>
            </a:r>
            <a:r>
              <a:rPr lang="en-IN" sz="1800" b="0" i="0" u="none" strike="noStrike" dirty="0">
                <a:solidFill>
                  <a:srgbClr val="000000"/>
                </a:solidFill>
                <a:effectLst/>
                <a:latin typeface="Times New Roman" panose="02020603050405020304" pitchFamily="18" charset="0"/>
              </a:rPr>
              <a:t> Sun; Yingjie Song; </a:t>
            </a:r>
            <a:r>
              <a:rPr lang="en-IN" sz="1800" b="0" i="0" u="none" strike="noStrike" dirty="0" err="1">
                <a:solidFill>
                  <a:srgbClr val="000000"/>
                </a:solidFill>
                <a:effectLst/>
                <a:latin typeface="Times New Roman" panose="02020603050405020304" pitchFamily="18" charset="0"/>
              </a:rPr>
              <a:t>Weiping</a:t>
            </a:r>
            <a:r>
              <a:rPr lang="en-IN" sz="1800" b="0" i="0" u="none" strike="noStrike" dirty="0">
                <a:solidFill>
                  <a:srgbClr val="000000"/>
                </a:solidFill>
                <a:effectLst/>
                <a:latin typeface="Times New Roman" panose="02020603050405020304" pitchFamily="18" charset="0"/>
              </a:rPr>
              <a:t> Shao; Yan Guo; Fang Yuan; </a:t>
            </a:r>
            <a:r>
              <a:rPr lang="en-IN" sz="1800" b="0" i="0" u="none" strike="noStrike" dirty="0" err="1">
                <a:solidFill>
                  <a:srgbClr val="000000"/>
                </a:solidFill>
                <a:effectLst/>
                <a:latin typeface="Times New Roman" panose="02020603050405020304" pitchFamily="18" charset="0"/>
              </a:rPr>
              <a:t>DeepFireNet</a:t>
            </a:r>
            <a:r>
              <a:rPr lang="en-IN" sz="1800" b="0" i="0" u="none" strike="noStrike" dirty="0">
                <a:solidFill>
                  <a:srgbClr val="000000"/>
                </a:solidFill>
                <a:effectLst/>
                <a:latin typeface="Times New Roman" panose="02020603050405020304" pitchFamily="18" charset="0"/>
              </a:rPr>
              <a:t>: A real-time video fire detection method based on multi-feature fusion , 09 November 2020[MBE]</a:t>
            </a:r>
            <a:endParaRPr lang="en-IN" sz="1400" b="0" dirty="0">
              <a:effectLst/>
            </a:endParaRPr>
          </a:p>
          <a:p>
            <a:pPr marL="285750" indent="-285750">
              <a:buFont typeface="Wingdings" panose="05000000000000000000" pitchFamily="2" charset="2"/>
              <a:buChar char="Ø"/>
            </a:pPr>
            <a:r>
              <a:rPr lang="en-IN" sz="14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Junxun</a:t>
            </a:r>
            <a:r>
              <a:rPr lang="en-IN" sz="1800" b="0" i="0" u="none" strike="noStrike" dirty="0">
                <a:solidFill>
                  <a:srgbClr val="000000"/>
                </a:solidFill>
                <a:effectLst/>
                <a:latin typeface="Times New Roman" panose="02020603050405020304" pitchFamily="18" charset="0"/>
              </a:rPr>
              <a:t> Huang; </a:t>
            </a:r>
            <a:r>
              <a:rPr lang="en-IN" sz="1800" b="0" i="0" u="none" strike="noStrike" dirty="0" err="1">
                <a:solidFill>
                  <a:srgbClr val="000000"/>
                </a:solidFill>
                <a:effectLst/>
                <a:latin typeface="Times New Roman" panose="02020603050405020304" pitchFamily="18" charset="0"/>
              </a:rPr>
              <a:t>Xuemei</a:t>
            </a:r>
            <a:r>
              <a:rPr lang="en-IN" sz="1800" b="0" i="0" u="none" strike="noStrike" dirty="0">
                <a:solidFill>
                  <a:srgbClr val="000000"/>
                </a:solidFill>
                <a:effectLst/>
                <a:latin typeface="Times New Roman" panose="02020603050405020304" pitchFamily="18" charset="0"/>
              </a:rPr>
              <a:t> Ma; Yulong Wang; Xiao Li ; Real-time Video Fire Detection via Convolutional Neural Networks ,10 April 2023[IEEE]</a:t>
            </a:r>
            <a:endParaRPr lang="en-IN" sz="1400" dirty="0"/>
          </a:p>
          <a:p>
            <a:pPr marL="285750" indent="-285750">
              <a:buFont typeface="Wingdings" panose="05000000000000000000" pitchFamily="2" charset="2"/>
              <a:buChar char="Ø"/>
            </a:pPr>
            <a:r>
              <a:rPr lang="en-IN" sz="1800" b="0" i="0" u="none" strike="noStrike" dirty="0" err="1">
                <a:solidFill>
                  <a:srgbClr val="000000"/>
                </a:solidFill>
                <a:effectLst/>
                <a:latin typeface="Times New Roman" panose="02020603050405020304" pitchFamily="18" charset="0"/>
              </a:rPr>
              <a:t>Valquíria</a:t>
            </a:r>
            <a:r>
              <a:rPr lang="en-IN" sz="1800" b="0" i="0" u="none" strike="noStrike" dirty="0">
                <a:solidFill>
                  <a:srgbClr val="000000"/>
                </a:solidFill>
                <a:effectLst/>
                <a:latin typeface="Times New Roman" panose="02020603050405020304" pitchFamily="18" charset="0"/>
              </a:rPr>
              <a:t> </a:t>
            </a:r>
            <a:r>
              <a:rPr lang="en-IN" sz="1800" b="0" i="0" u="none" strike="noStrike" dirty="0" err="1">
                <a:solidFill>
                  <a:srgbClr val="000000"/>
                </a:solidFill>
                <a:effectLst/>
                <a:latin typeface="Times New Roman" panose="02020603050405020304" pitchFamily="18" charset="0"/>
              </a:rPr>
              <a:t>Hüttner</a:t>
            </a:r>
            <a:r>
              <a:rPr lang="en-IN" sz="1800" b="0" i="0" u="none" strike="noStrike" dirty="0">
                <a:solidFill>
                  <a:srgbClr val="000000"/>
                </a:solidFill>
                <a:effectLst/>
                <a:latin typeface="Times New Roman" panose="02020603050405020304" pitchFamily="18" charset="0"/>
              </a:rPr>
              <a:t>; Cristiano Rafael Steffens; Silvia Silva da Costa Botelho; First response fire combat: Deep learning based visible fire detection, 18 December 2017 [IEEE]</a:t>
            </a:r>
            <a:endParaRPr lang="en-IN" sz="1400" dirty="0"/>
          </a:p>
          <a:p>
            <a:pPr marL="285750" indent="-285750">
              <a:buFont typeface="Wingdings" panose="05000000000000000000" pitchFamily="2" charset="2"/>
              <a:buChar char="Ø"/>
            </a:pPr>
            <a:r>
              <a:rPr lang="en-IN" sz="1800" b="0" i="0" u="none" strike="noStrike" dirty="0" err="1">
                <a:solidFill>
                  <a:srgbClr val="000000"/>
                </a:solidFill>
                <a:effectLst/>
                <a:latin typeface="Times New Roman" panose="02020603050405020304" pitchFamily="18" charset="0"/>
              </a:rPr>
              <a:t>Yaroju</a:t>
            </a:r>
            <a:r>
              <a:rPr lang="en-IN" sz="1800" b="0" i="0" u="none" strike="noStrike" dirty="0">
                <a:solidFill>
                  <a:srgbClr val="000000"/>
                </a:solidFill>
                <a:effectLst/>
                <a:latin typeface="Times New Roman" panose="02020603050405020304" pitchFamily="18" charset="0"/>
              </a:rPr>
              <a:t> Raj Kumar; </a:t>
            </a:r>
            <a:r>
              <a:rPr lang="en-IN" sz="1800" b="0" i="0" u="none" strike="noStrike" dirty="0" err="1">
                <a:solidFill>
                  <a:srgbClr val="000000"/>
                </a:solidFill>
                <a:effectLst/>
                <a:latin typeface="Times New Roman" panose="02020603050405020304" pitchFamily="18" charset="0"/>
              </a:rPr>
              <a:t>Vakati</a:t>
            </a:r>
            <a:r>
              <a:rPr lang="en-IN" sz="1800" b="0" i="0" u="none" strike="noStrike" dirty="0">
                <a:solidFill>
                  <a:srgbClr val="000000"/>
                </a:solidFill>
                <a:effectLst/>
                <a:latin typeface="Times New Roman" panose="02020603050405020304" pitchFamily="18" charset="0"/>
              </a:rPr>
              <a:t> Surya Balaji; </a:t>
            </a:r>
            <a:r>
              <a:rPr lang="en-IN" sz="1800" b="0" i="0" u="none" strike="noStrike" dirty="0" err="1">
                <a:solidFill>
                  <a:srgbClr val="000000"/>
                </a:solidFill>
                <a:effectLst/>
                <a:latin typeface="Times New Roman" panose="02020603050405020304" pitchFamily="18" charset="0"/>
              </a:rPr>
              <a:t>Vegesna</a:t>
            </a:r>
            <a:r>
              <a:rPr lang="en-IN" sz="1800" b="0" i="0" u="none" strike="noStrike" dirty="0">
                <a:solidFill>
                  <a:srgbClr val="000000"/>
                </a:solidFill>
                <a:effectLst/>
                <a:latin typeface="Times New Roman" panose="02020603050405020304" pitchFamily="18" charset="0"/>
              </a:rPr>
              <a:t> Maneesh Varma; B. </a:t>
            </a:r>
            <a:r>
              <a:rPr lang="en-IN" sz="1800" b="0" i="0" u="none" strike="noStrike" dirty="0" err="1">
                <a:solidFill>
                  <a:srgbClr val="000000"/>
                </a:solidFill>
                <a:effectLst/>
                <a:latin typeface="Times New Roman" panose="02020603050405020304" pitchFamily="18" charset="0"/>
              </a:rPr>
              <a:t>Ushasri</a:t>
            </a:r>
            <a:r>
              <a:rPr lang="en-IN" sz="1800" b="0" i="0" u="none" strike="noStrike" dirty="0">
                <a:solidFill>
                  <a:srgbClr val="000000"/>
                </a:solidFill>
                <a:effectLst/>
                <a:latin typeface="Times New Roman" panose="02020603050405020304" pitchFamily="18" charset="0"/>
              </a:rPr>
              <a:t>; FIRE ACCIDENT DETECTION USING DEEP LEARNING, April-2022[IRJMETS]</a:t>
            </a:r>
          </a:p>
          <a:p>
            <a:pPr marL="285750" indent="-285750">
              <a:buFont typeface="Wingdings" panose="05000000000000000000" pitchFamily="2" charset="2"/>
              <a:buChar char="Ø"/>
            </a:pPr>
            <a:r>
              <a:rPr lang="en-IN" sz="1800" b="0" i="0" u="none" strike="noStrike" dirty="0">
                <a:solidFill>
                  <a:srgbClr val="000000"/>
                </a:solidFill>
                <a:effectLst/>
                <a:latin typeface="Times New Roman" panose="02020603050405020304" pitchFamily="18" charset="0"/>
              </a:rPr>
              <a:t>https://github.com/DeepQuestAI/Fire-Smoke-Dataset/releases/download/v1/FIRE-SMOKE-DATASET.zip </a:t>
            </a:r>
            <a:br>
              <a:rPr lang="en-IN" sz="1400" dirty="0"/>
            </a:br>
            <a:endParaRPr lang="en-IN" sz="1300" dirty="0"/>
          </a:p>
        </p:txBody>
      </p:sp>
    </p:spTree>
    <p:extLst>
      <p:ext uri="{BB962C8B-B14F-4D97-AF65-F5344CB8AC3E}">
        <p14:creationId xmlns:p14="http://schemas.microsoft.com/office/powerpoint/2010/main" val="147690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C6E8126-EC00-C088-1E4A-DDD9E758F32C}"/>
              </a:ext>
            </a:extLst>
          </p:cNvPr>
          <p:cNvSpPr/>
          <p:nvPr/>
        </p:nvSpPr>
        <p:spPr>
          <a:xfrm>
            <a:off x="-2" y="0"/>
            <a:ext cx="12191998" cy="6857999"/>
          </a:xfrm>
          <a:prstGeom prst="rect">
            <a:avLst/>
          </a:prstGeom>
          <a:solidFill>
            <a:schemeClr val="bg1">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0878B50-6F85-DA5A-082A-7C45AFE3C29A}"/>
              </a:ext>
            </a:extLst>
          </p:cNvPr>
          <p:cNvSpPr/>
          <p:nvPr/>
        </p:nvSpPr>
        <p:spPr>
          <a:xfrm>
            <a:off x="305413" y="2263330"/>
            <a:ext cx="11581168" cy="3795251"/>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9172D62A-728F-B344-FD0F-D2BBD4769641}"/>
              </a:ext>
            </a:extLst>
          </p:cNvPr>
          <p:cNvSpPr/>
          <p:nvPr/>
        </p:nvSpPr>
        <p:spPr>
          <a:xfrm>
            <a:off x="511277" y="2574171"/>
            <a:ext cx="11139948" cy="3007904"/>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 name="Table 1">
            <a:extLst>
              <a:ext uri="{FF2B5EF4-FFF2-40B4-BE49-F238E27FC236}">
                <a16:creationId xmlns:a16="http://schemas.microsoft.com/office/drawing/2014/main" id="{D2EA7C48-B689-B635-413E-CFF80BB1C4A9}"/>
              </a:ext>
            </a:extLst>
          </p:cNvPr>
          <p:cNvGraphicFramePr>
            <a:graphicFrameLocks noGrp="1"/>
          </p:cNvGraphicFramePr>
          <p:nvPr>
            <p:extLst>
              <p:ext uri="{D42A27DB-BD31-4B8C-83A1-F6EECF244321}">
                <p14:modId xmlns:p14="http://schemas.microsoft.com/office/powerpoint/2010/main" val="2551945719"/>
              </p:ext>
            </p:extLst>
          </p:nvPr>
        </p:nvGraphicFramePr>
        <p:xfrm>
          <a:off x="801330" y="3735827"/>
          <a:ext cx="10589340" cy="1541754"/>
        </p:xfrm>
        <a:graphic>
          <a:graphicData uri="http://schemas.openxmlformats.org/drawingml/2006/table">
            <a:tbl>
              <a:tblPr firstRow="1" bandRow="1">
                <a:tableStyleId>{5C22544A-7EE6-4342-B048-85BDC9FD1C3A}</a:tableStyleId>
              </a:tblPr>
              <a:tblGrid>
                <a:gridCol w="2117868">
                  <a:extLst>
                    <a:ext uri="{9D8B030D-6E8A-4147-A177-3AD203B41FA5}">
                      <a16:colId xmlns:a16="http://schemas.microsoft.com/office/drawing/2014/main" val="4081095651"/>
                    </a:ext>
                  </a:extLst>
                </a:gridCol>
                <a:gridCol w="1952687">
                  <a:extLst>
                    <a:ext uri="{9D8B030D-6E8A-4147-A177-3AD203B41FA5}">
                      <a16:colId xmlns:a16="http://schemas.microsoft.com/office/drawing/2014/main" val="180550759"/>
                    </a:ext>
                  </a:extLst>
                </a:gridCol>
                <a:gridCol w="2283049">
                  <a:extLst>
                    <a:ext uri="{9D8B030D-6E8A-4147-A177-3AD203B41FA5}">
                      <a16:colId xmlns:a16="http://schemas.microsoft.com/office/drawing/2014/main" val="1504285852"/>
                    </a:ext>
                  </a:extLst>
                </a:gridCol>
                <a:gridCol w="2117868">
                  <a:extLst>
                    <a:ext uri="{9D8B030D-6E8A-4147-A177-3AD203B41FA5}">
                      <a16:colId xmlns:a16="http://schemas.microsoft.com/office/drawing/2014/main" val="3619603124"/>
                    </a:ext>
                  </a:extLst>
                </a:gridCol>
                <a:gridCol w="2117868">
                  <a:extLst>
                    <a:ext uri="{9D8B030D-6E8A-4147-A177-3AD203B41FA5}">
                      <a16:colId xmlns:a16="http://schemas.microsoft.com/office/drawing/2014/main" val="1540313854"/>
                    </a:ext>
                  </a:extLst>
                </a:gridCol>
              </a:tblGrid>
              <a:tr h="1541754">
                <a:tc>
                  <a:txBody>
                    <a:bodyPr/>
                    <a:lstStyle/>
                    <a:p>
                      <a:pPr algn="l"/>
                      <a:r>
                        <a:rPr lang="en-IN" dirty="0">
                          <a:latin typeface="Bahnschrift" panose="020B0502040204020203" pitchFamily="34" charset="0"/>
                        </a:rPr>
                        <a:t>INTRODUCTION</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IN" dirty="0">
                          <a:latin typeface="Bahnschrift" panose="020B0502040204020203" pitchFamily="34" charset="0"/>
                          <a:cs typeface="Arial" panose="020B0604020202020204" pitchFamily="34" charset="0"/>
                        </a:rPr>
                        <a:t>  MOTIVATION</a:t>
                      </a:r>
                    </a:p>
                    <a:p>
                      <a:pPr algn="l"/>
                      <a:r>
                        <a:rPr lang="en-IN" dirty="0">
                          <a:latin typeface="Bahnschrift" panose="020B0502040204020203" pitchFamily="34" charset="0"/>
                          <a:cs typeface="Arial" panose="020B0604020202020204" pitchFamily="34" charset="0"/>
                        </a:rPr>
                        <a:t>     BEHIND  </a:t>
                      </a:r>
                    </a:p>
                    <a:p>
                      <a:pPr algn="l"/>
                      <a:r>
                        <a:rPr lang="en-IN" dirty="0">
                          <a:latin typeface="Bahnschrift" panose="020B0502040204020203" pitchFamily="34" charset="0"/>
                          <a:cs typeface="Arial" panose="020B0604020202020204" pitchFamily="34" charset="0"/>
                        </a:rPr>
                        <a:t>   PURSUING </a:t>
                      </a:r>
                    </a:p>
                    <a:p>
                      <a:pPr algn="l"/>
                      <a:r>
                        <a:rPr lang="en-IN" dirty="0">
                          <a:latin typeface="Bahnschrift" panose="020B0502040204020203" pitchFamily="34" charset="0"/>
                          <a:cs typeface="Arial" panose="020B0604020202020204" pitchFamily="34" charset="0"/>
                        </a:rPr>
                        <a:t>THE PROJECT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IN" dirty="0">
                          <a:latin typeface="Bahnschrift" panose="020B0502040204020203" pitchFamily="34" charset="0"/>
                          <a:cs typeface="Arial" panose="020B0604020202020204" pitchFamily="34" charset="0"/>
                        </a:rPr>
                        <a:t>     PROPOSED  </a:t>
                      </a:r>
                    </a:p>
                    <a:p>
                      <a:pPr algn="l"/>
                      <a:r>
                        <a:rPr lang="en-IN" dirty="0">
                          <a:latin typeface="Bahnschrift" panose="020B0502040204020203" pitchFamily="34" charset="0"/>
                          <a:cs typeface="Arial" panose="020B0604020202020204" pitchFamily="34" charset="0"/>
                        </a:rPr>
                        <a:t>     METHODOLOGY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IN" dirty="0">
                          <a:latin typeface="Bahnschrift" panose="020B0502040204020203" pitchFamily="34" charset="0"/>
                        </a:rPr>
                        <a:t>      </a:t>
                      </a:r>
                      <a:r>
                        <a:rPr lang="en-IN" dirty="0">
                          <a:latin typeface="Bahnschrift" panose="020B0502040204020203" pitchFamily="34" charset="0"/>
                          <a:cs typeface="Arial" panose="020B0604020202020204" pitchFamily="34" charset="0"/>
                        </a:rPr>
                        <a:t>RESULTS</a:t>
                      </a:r>
                    </a:p>
                    <a:p>
                      <a:pPr algn="l"/>
                      <a:r>
                        <a:rPr lang="en-IN" dirty="0">
                          <a:latin typeface="Bahnschrift" panose="020B0502040204020203" pitchFamily="34" charset="0"/>
                          <a:cs typeface="Arial" panose="020B0604020202020204" pitchFamily="34" charset="0"/>
                        </a:rPr>
                        <a:t>            &amp;</a:t>
                      </a:r>
                    </a:p>
                    <a:p>
                      <a:pPr algn="l"/>
                      <a:r>
                        <a:rPr lang="en-IN" dirty="0">
                          <a:latin typeface="Bahnschrift" panose="020B0502040204020203" pitchFamily="34" charset="0"/>
                          <a:cs typeface="Arial" panose="020B0604020202020204" pitchFamily="34" charset="0"/>
                        </a:rPr>
                        <a:t>     ANALYSIS</a:t>
                      </a:r>
                      <a:endParaRPr lang="en-IN" dirty="0">
                        <a:latin typeface="Bahnschrift"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IN" dirty="0">
                          <a:latin typeface="Bahnschrift" panose="020B0502040204020203" pitchFamily="34" charset="0"/>
                        </a:rPr>
                        <a:t>    </a:t>
                      </a:r>
                      <a:r>
                        <a:rPr lang="en-IN" dirty="0">
                          <a:latin typeface="Bahnschrift" panose="020B0502040204020203" pitchFamily="34" charset="0"/>
                          <a:cs typeface="Arial" panose="020B0604020202020204" pitchFamily="34" charset="0"/>
                        </a:rPr>
                        <a:t>CONCLUSION</a:t>
                      </a:r>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9278340"/>
                  </a:ext>
                </a:extLst>
              </a:tr>
            </a:tbl>
          </a:graphicData>
        </a:graphic>
      </p:graphicFrame>
      <p:sp>
        <p:nvSpPr>
          <p:cNvPr id="8" name="TextBox 7">
            <a:extLst>
              <a:ext uri="{FF2B5EF4-FFF2-40B4-BE49-F238E27FC236}">
                <a16:creationId xmlns:a16="http://schemas.microsoft.com/office/drawing/2014/main" id="{3C836E91-C590-1349-AD7E-070DBA0C4617}"/>
              </a:ext>
            </a:extLst>
          </p:cNvPr>
          <p:cNvSpPr txBox="1"/>
          <p:nvPr/>
        </p:nvSpPr>
        <p:spPr>
          <a:xfrm>
            <a:off x="1485178" y="932595"/>
            <a:ext cx="9192146" cy="1015663"/>
          </a:xfrm>
          <a:prstGeom prst="rect">
            <a:avLst/>
          </a:prstGeom>
          <a:noFill/>
        </p:spPr>
        <p:txBody>
          <a:bodyPr wrap="square" rtlCol="0" anchor="ctr">
            <a:spAutoFit/>
          </a:bodyPr>
          <a:lstStyle/>
          <a:p>
            <a:r>
              <a:rPr lang="en-IN" sz="6000" b="1" dirty="0">
                <a:latin typeface="Bahnschrift" panose="020B0502040204020203" pitchFamily="34" charset="0"/>
              </a:rPr>
              <a:t>PRESENTATION OUTLINE </a:t>
            </a:r>
          </a:p>
        </p:txBody>
      </p:sp>
      <p:sp>
        <p:nvSpPr>
          <p:cNvPr id="9" name="Oval 8">
            <a:extLst>
              <a:ext uri="{FF2B5EF4-FFF2-40B4-BE49-F238E27FC236}">
                <a16:creationId xmlns:a16="http://schemas.microsoft.com/office/drawing/2014/main" id="{F3AF59C3-0A80-9B21-C3F6-349A76F0DE24}"/>
              </a:ext>
            </a:extLst>
          </p:cNvPr>
          <p:cNvSpPr/>
          <p:nvPr/>
        </p:nvSpPr>
        <p:spPr>
          <a:xfrm>
            <a:off x="801330" y="3257829"/>
            <a:ext cx="304800" cy="277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1</a:t>
            </a:r>
          </a:p>
        </p:txBody>
      </p:sp>
      <p:sp>
        <p:nvSpPr>
          <p:cNvPr id="10" name="Oval 9">
            <a:extLst>
              <a:ext uri="{FF2B5EF4-FFF2-40B4-BE49-F238E27FC236}">
                <a16:creationId xmlns:a16="http://schemas.microsoft.com/office/drawing/2014/main" id="{C361DD05-12CB-F2D7-EB3E-F3B06A0183A8}"/>
              </a:ext>
            </a:extLst>
          </p:cNvPr>
          <p:cNvSpPr/>
          <p:nvPr/>
        </p:nvSpPr>
        <p:spPr>
          <a:xfrm>
            <a:off x="2905434" y="3290392"/>
            <a:ext cx="304800" cy="277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2</a:t>
            </a:r>
          </a:p>
        </p:txBody>
      </p:sp>
      <p:sp>
        <p:nvSpPr>
          <p:cNvPr id="11" name="Oval 10">
            <a:extLst>
              <a:ext uri="{FF2B5EF4-FFF2-40B4-BE49-F238E27FC236}">
                <a16:creationId xmlns:a16="http://schemas.microsoft.com/office/drawing/2014/main" id="{5EF682EB-E72F-A01A-0E78-BF257D289657}"/>
              </a:ext>
            </a:extLst>
          </p:cNvPr>
          <p:cNvSpPr/>
          <p:nvPr/>
        </p:nvSpPr>
        <p:spPr>
          <a:xfrm>
            <a:off x="4857138" y="3290392"/>
            <a:ext cx="304800" cy="277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3</a:t>
            </a:r>
          </a:p>
        </p:txBody>
      </p:sp>
      <p:sp>
        <p:nvSpPr>
          <p:cNvPr id="12" name="Oval 11">
            <a:extLst>
              <a:ext uri="{FF2B5EF4-FFF2-40B4-BE49-F238E27FC236}">
                <a16:creationId xmlns:a16="http://schemas.microsoft.com/office/drawing/2014/main" id="{5A056838-813A-9C12-B4CA-FC42B815A8C9}"/>
              </a:ext>
            </a:extLst>
          </p:cNvPr>
          <p:cNvSpPr/>
          <p:nvPr/>
        </p:nvSpPr>
        <p:spPr>
          <a:xfrm>
            <a:off x="7074307" y="3320006"/>
            <a:ext cx="304800" cy="277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4</a:t>
            </a:r>
          </a:p>
        </p:txBody>
      </p:sp>
      <p:sp>
        <p:nvSpPr>
          <p:cNvPr id="13" name="Oval 12">
            <a:extLst>
              <a:ext uri="{FF2B5EF4-FFF2-40B4-BE49-F238E27FC236}">
                <a16:creationId xmlns:a16="http://schemas.microsoft.com/office/drawing/2014/main" id="{DC461CC2-1CFA-2751-502C-4993D0D03244}"/>
              </a:ext>
            </a:extLst>
          </p:cNvPr>
          <p:cNvSpPr/>
          <p:nvPr/>
        </p:nvSpPr>
        <p:spPr>
          <a:xfrm>
            <a:off x="9286566" y="3320006"/>
            <a:ext cx="304800" cy="277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latin typeface="Arial" panose="020B0604020202020204" pitchFamily="34" charset="0"/>
                <a:cs typeface="Arial" panose="020B0604020202020204" pitchFamily="34" charset="0"/>
              </a:rPr>
              <a:t>5</a:t>
            </a:r>
          </a:p>
        </p:txBody>
      </p:sp>
      <p:sp>
        <p:nvSpPr>
          <p:cNvPr id="20" name="Frame 19">
            <a:extLst>
              <a:ext uri="{FF2B5EF4-FFF2-40B4-BE49-F238E27FC236}">
                <a16:creationId xmlns:a16="http://schemas.microsoft.com/office/drawing/2014/main" id="{F33E0B5F-4E51-3B09-5584-1EC61164C8F1}"/>
              </a:ext>
            </a:extLst>
          </p:cNvPr>
          <p:cNvSpPr/>
          <p:nvPr/>
        </p:nvSpPr>
        <p:spPr>
          <a:xfrm>
            <a:off x="-2" y="1"/>
            <a:ext cx="12192002" cy="6857998"/>
          </a:xfrm>
          <a:prstGeom prst="frame">
            <a:avLst>
              <a:gd name="adj1" fmla="val 1314"/>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F42EACE4-95D4-728F-DE62-D5747A105B2F}"/>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22" name="Rectangle 21">
            <a:extLst>
              <a:ext uri="{FF2B5EF4-FFF2-40B4-BE49-F238E27FC236}">
                <a16:creationId xmlns:a16="http://schemas.microsoft.com/office/drawing/2014/main" id="{8E99BA73-B4B9-5E28-E0C0-C788CEDD3C3C}"/>
              </a:ext>
            </a:extLst>
          </p:cNvPr>
          <p:cNvSpPr/>
          <p:nvPr/>
        </p:nvSpPr>
        <p:spPr>
          <a:xfrm>
            <a:off x="6081251" y="6469625"/>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Tree>
    <p:extLst>
      <p:ext uri="{BB962C8B-B14F-4D97-AF65-F5344CB8AC3E}">
        <p14:creationId xmlns:p14="http://schemas.microsoft.com/office/powerpoint/2010/main" val="290443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C240A3AA-BCDD-A2F6-795B-358915531672}"/>
              </a:ext>
            </a:extLst>
          </p:cNvPr>
          <p:cNvSpPr/>
          <p:nvPr/>
        </p:nvSpPr>
        <p:spPr>
          <a:xfrm>
            <a:off x="653845" y="152523"/>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D922BED-C364-9D92-A65F-7D7476571B48}"/>
              </a:ext>
            </a:extLst>
          </p:cNvPr>
          <p:cNvSpPr txBox="1"/>
          <p:nvPr/>
        </p:nvSpPr>
        <p:spPr>
          <a:xfrm>
            <a:off x="3411793" y="261129"/>
            <a:ext cx="7600336" cy="923330"/>
          </a:xfrm>
          <a:prstGeom prst="rect">
            <a:avLst/>
          </a:prstGeom>
          <a:noFill/>
        </p:spPr>
        <p:txBody>
          <a:bodyPr wrap="square" rtlCol="0">
            <a:spAutoFit/>
          </a:bodyPr>
          <a:lstStyle/>
          <a:p>
            <a:r>
              <a:rPr lang="en-IN" sz="5400" dirty="0">
                <a:solidFill>
                  <a:schemeClr val="bg1"/>
                </a:solidFill>
                <a:latin typeface="Bahnschrift" panose="020B0502040204020203" pitchFamily="34" charset="0"/>
              </a:rPr>
              <a:t>INTRODUCTION</a:t>
            </a:r>
          </a:p>
        </p:txBody>
      </p:sp>
      <p:sp>
        <p:nvSpPr>
          <p:cNvPr id="20" name="Rectangle 19">
            <a:extLst>
              <a:ext uri="{FF2B5EF4-FFF2-40B4-BE49-F238E27FC236}">
                <a16:creationId xmlns:a16="http://schemas.microsoft.com/office/drawing/2014/main" id="{9530F906-E683-FEAB-1AE5-17C541FB8113}"/>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a:t>
            </a:r>
          </a:p>
        </p:txBody>
      </p:sp>
      <p:sp>
        <p:nvSpPr>
          <p:cNvPr id="21" name="Rectangle 20">
            <a:extLst>
              <a:ext uri="{FF2B5EF4-FFF2-40B4-BE49-F238E27FC236}">
                <a16:creationId xmlns:a16="http://schemas.microsoft.com/office/drawing/2014/main" id="{3ABBE757-5AEF-8C1D-9FC2-D5307C51142B}"/>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22" name="TextBox 21">
            <a:extLst>
              <a:ext uri="{FF2B5EF4-FFF2-40B4-BE49-F238E27FC236}">
                <a16:creationId xmlns:a16="http://schemas.microsoft.com/office/drawing/2014/main" id="{44DC4F88-F946-CB8E-A3AA-33DBF041FA65}"/>
              </a:ext>
            </a:extLst>
          </p:cNvPr>
          <p:cNvSpPr txBox="1"/>
          <p:nvPr/>
        </p:nvSpPr>
        <p:spPr>
          <a:xfrm>
            <a:off x="653845" y="1670269"/>
            <a:ext cx="10486103" cy="923330"/>
          </a:xfrm>
          <a:prstGeom prst="rect">
            <a:avLst/>
          </a:prstGeom>
          <a:noFill/>
        </p:spPr>
        <p:txBody>
          <a:bodyPr wrap="square" rtlCol="0">
            <a:spAutoFit/>
          </a:bodyPr>
          <a:lstStyle/>
          <a:p>
            <a:r>
              <a:rPr lang="en-US" b="0" i="0" dirty="0">
                <a:solidFill>
                  <a:srgbClr val="202124"/>
                </a:solidFill>
                <a:effectLst/>
                <a:highlight>
                  <a:srgbClr val="FFFFFF"/>
                </a:highlight>
                <a:latin typeface="Bahnschrift" panose="020B0502040204020203" pitchFamily="34" charset="0"/>
              </a:rPr>
              <a:t>In today's tech-driven era, AI and ML play pivotal roles in bolstering public safety. Our project introduces an advanced fire detection system leveraging the Inception V3 CNN model. With a 98.98% accuracy rate, it surpasses traditional methods, minimizing false alarms.</a:t>
            </a:r>
            <a:endParaRPr lang="en-IN" dirty="0">
              <a:latin typeface="Bahnschrift" panose="020B0502040204020203" pitchFamily="34" charset="0"/>
            </a:endParaRPr>
          </a:p>
        </p:txBody>
      </p:sp>
      <p:sp>
        <p:nvSpPr>
          <p:cNvPr id="23" name="TextBox 22">
            <a:extLst>
              <a:ext uri="{FF2B5EF4-FFF2-40B4-BE49-F238E27FC236}">
                <a16:creationId xmlns:a16="http://schemas.microsoft.com/office/drawing/2014/main" id="{99BC0634-B1BD-2362-8B9B-89A4199D8C7A}"/>
              </a:ext>
            </a:extLst>
          </p:cNvPr>
          <p:cNvSpPr txBox="1"/>
          <p:nvPr/>
        </p:nvSpPr>
        <p:spPr>
          <a:xfrm>
            <a:off x="626805" y="2762876"/>
            <a:ext cx="11021962" cy="923330"/>
          </a:xfrm>
          <a:prstGeom prst="rect">
            <a:avLst/>
          </a:prstGeom>
          <a:noFill/>
        </p:spPr>
        <p:txBody>
          <a:bodyPr wrap="square" rtlCol="0">
            <a:spAutoFit/>
          </a:bodyPr>
          <a:lstStyle/>
          <a:p>
            <a:r>
              <a:rPr lang="en-IN" b="1" dirty="0">
                <a:latin typeface="Bahnschrift" panose="020B0502040204020203" pitchFamily="34" charset="0"/>
              </a:rPr>
              <a:t>Application Domain: </a:t>
            </a:r>
            <a:r>
              <a:rPr lang="en-US" dirty="0">
                <a:latin typeface="Bahnschrift" panose="020B0502040204020203" pitchFamily="34" charset="0"/>
              </a:rPr>
              <a:t>The deep learning based fire detection system can be applied in different places such as commercial buildings, industrial facilities, residential areas, transportation hubs, and critical infrastructure. </a:t>
            </a:r>
            <a:endParaRPr lang="en-IN" dirty="0">
              <a:latin typeface="Bahnschrift" panose="020B0502040204020203" pitchFamily="34" charset="0"/>
            </a:endParaRPr>
          </a:p>
        </p:txBody>
      </p:sp>
      <p:sp>
        <p:nvSpPr>
          <p:cNvPr id="24" name="TextBox 23">
            <a:extLst>
              <a:ext uri="{FF2B5EF4-FFF2-40B4-BE49-F238E27FC236}">
                <a16:creationId xmlns:a16="http://schemas.microsoft.com/office/drawing/2014/main" id="{09190D68-2C5D-AE7E-60E5-A88866455F30}"/>
              </a:ext>
            </a:extLst>
          </p:cNvPr>
          <p:cNvSpPr txBox="1"/>
          <p:nvPr/>
        </p:nvSpPr>
        <p:spPr>
          <a:xfrm>
            <a:off x="543231" y="3902326"/>
            <a:ext cx="11105536" cy="923330"/>
          </a:xfrm>
          <a:prstGeom prst="rect">
            <a:avLst/>
          </a:prstGeom>
          <a:noFill/>
        </p:spPr>
        <p:txBody>
          <a:bodyPr wrap="square" rtlCol="0">
            <a:spAutoFit/>
          </a:bodyPr>
          <a:lstStyle/>
          <a:p>
            <a:pPr marL="139700" marR="149225" algn="just" rtl="0">
              <a:spcBef>
                <a:spcPts val="0"/>
              </a:spcBef>
              <a:spcAft>
                <a:spcPts val="0"/>
              </a:spcAft>
            </a:pPr>
            <a:r>
              <a:rPr lang="en-US" sz="1800" b="1" i="0" u="none" strike="noStrike" dirty="0">
                <a:solidFill>
                  <a:srgbClr val="000000"/>
                </a:solidFill>
                <a:effectLst/>
                <a:latin typeface="Bahnschrift" panose="020B0502040204020203" pitchFamily="34" charset="0"/>
              </a:rPr>
              <a:t>Aims and Objective:</a:t>
            </a:r>
          </a:p>
          <a:p>
            <a:r>
              <a:rPr lang="en-US" dirty="0"/>
              <a:t> </a:t>
            </a:r>
            <a:br>
              <a:rPr lang="en-US" dirty="0"/>
            </a:br>
            <a:endParaRPr lang="en-IN" dirty="0"/>
          </a:p>
        </p:txBody>
      </p:sp>
      <p:sp>
        <p:nvSpPr>
          <p:cNvPr id="9" name="Rectangle 7">
            <a:extLst>
              <a:ext uri="{FF2B5EF4-FFF2-40B4-BE49-F238E27FC236}">
                <a16:creationId xmlns:a16="http://schemas.microsoft.com/office/drawing/2014/main" id="{C31A73D2-487D-18C7-3156-ADF5555A1C95}"/>
              </a:ext>
            </a:extLst>
          </p:cNvPr>
          <p:cNvSpPr>
            <a:spLocks noChangeArrowheads="1"/>
          </p:cNvSpPr>
          <p:nvPr/>
        </p:nvSpPr>
        <p:spPr bwMode="auto">
          <a:xfrm>
            <a:off x="757084" y="4065469"/>
            <a:ext cx="762599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Develop a reliable and efficient fire detection system.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Utilize </a:t>
            </a:r>
            <a:r>
              <a:rPr lang="en-US" altLang="en-US" dirty="0">
                <a:latin typeface="Arial" panose="020B0604020202020204" pitchFamily="34" charset="0"/>
              </a:rPr>
              <a:t>CNN</a:t>
            </a:r>
            <a:r>
              <a:rPr kumimoji="0" lang="en-US" altLang="en-US" sz="1800" b="0" i="0" u="none" strike="noStrike" cap="none" normalizeH="0" baseline="0" dirty="0">
                <a:ln>
                  <a:noFill/>
                </a:ln>
                <a:solidFill>
                  <a:schemeClr val="tx1"/>
                </a:solidFill>
                <a:effectLst/>
                <a:latin typeface="Arial" panose="020B0604020202020204" pitchFamily="34" charset="0"/>
              </a:rPr>
              <a:t> algorithm(Inception V3) for timely detection and response.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Minimize loss of life and property in fire-related incidents.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 practical applicability of deep learning in safety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E54F0744-603C-4F6C-C434-791DDD9BDF4A}"/>
              </a:ext>
            </a:extLst>
          </p:cNvPr>
          <p:cNvSpPr>
            <a:spLocks noChangeArrowheads="1"/>
          </p:cNvSpPr>
          <p:nvPr/>
        </p:nvSpPr>
        <p:spPr bwMode="auto">
          <a:xfrm>
            <a:off x="0" y="0"/>
            <a:ext cx="2368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112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8AEFE2E-B932-81B4-0C95-D177FCA7C43B}"/>
              </a:ext>
            </a:extLst>
          </p:cNvPr>
          <p:cNvSpPr/>
          <p:nvPr/>
        </p:nvSpPr>
        <p:spPr>
          <a:xfrm>
            <a:off x="579185" y="211436"/>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5876F0A-60D8-41CF-96B7-41AD95998D5C}"/>
              </a:ext>
            </a:extLst>
          </p:cNvPr>
          <p:cNvSpPr txBox="1"/>
          <p:nvPr/>
        </p:nvSpPr>
        <p:spPr>
          <a:xfrm>
            <a:off x="3804165" y="320042"/>
            <a:ext cx="4257367" cy="923330"/>
          </a:xfrm>
          <a:prstGeom prst="rect">
            <a:avLst/>
          </a:prstGeom>
          <a:noFill/>
        </p:spPr>
        <p:txBody>
          <a:bodyPr wrap="square" rtlCol="0">
            <a:spAutoFit/>
          </a:bodyPr>
          <a:lstStyle/>
          <a:p>
            <a:r>
              <a:rPr lang="en-IN" sz="5400" dirty="0">
                <a:solidFill>
                  <a:schemeClr val="bg1">
                    <a:lumMod val="95000"/>
                  </a:schemeClr>
                </a:solidFill>
                <a:latin typeface="Bahnschrift" panose="020B0502040204020203" pitchFamily="34" charset="0"/>
              </a:rPr>
              <a:t>MOTIVATION</a:t>
            </a:r>
          </a:p>
        </p:txBody>
      </p:sp>
      <p:sp>
        <p:nvSpPr>
          <p:cNvPr id="4" name="TextBox 3">
            <a:extLst>
              <a:ext uri="{FF2B5EF4-FFF2-40B4-BE49-F238E27FC236}">
                <a16:creationId xmlns:a16="http://schemas.microsoft.com/office/drawing/2014/main" id="{773216F6-9D1C-DE08-3766-BA887E6A19AA}"/>
              </a:ext>
            </a:extLst>
          </p:cNvPr>
          <p:cNvSpPr txBox="1"/>
          <p:nvPr/>
        </p:nvSpPr>
        <p:spPr>
          <a:xfrm>
            <a:off x="382540" y="1579816"/>
            <a:ext cx="11277600" cy="2777683"/>
          </a:xfrm>
          <a:prstGeom prst="rect">
            <a:avLst/>
          </a:prstGeom>
          <a:noFill/>
        </p:spPr>
        <p:txBody>
          <a:bodyPr wrap="square" rtlCol="0">
            <a:spAutoFit/>
          </a:bodyPr>
          <a:lstStyle/>
          <a:p>
            <a:pPr marL="114300" algn="just" rtl="0">
              <a:spcBef>
                <a:spcPts val="1500"/>
              </a:spcBef>
              <a:spcAft>
                <a:spcPts val="1500"/>
              </a:spcAft>
            </a:pPr>
            <a:r>
              <a:rPr lang="en-US" sz="1800" b="0" i="0" u="none" strike="noStrike" dirty="0">
                <a:solidFill>
                  <a:srgbClr val="000000"/>
                </a:solidFill>
                <a:effectLst/>
                <a:latin typeface="Bahnschrift" panose="020B0502040204020203" pitchFamily="34" charset="0"/>
              </a:rPr>
              <a:t>Prompt detection of fires is imperative for effective fire prevention and control, considering the grave consequences they entail. Early detection facilitates swift evacuation of residents, timely deployment of firefighting resources, and containment of the fire before it escalates. This proactive approach not only reduces the likelihood of fatalities and injuries but also minimizes property damage and mitigates the adverse environmental and economic impacts of fires. Therefore, the development of advanced fire detection systems is crucial for enhancing protection, safety, and resilience in both residential and commercial settings.</a:t>
            </a:r>
            <a:endParaRPr lang="en-US" b="0" dirty="0">
              <a:effectLst/>
              <a:latin typeface="Bahnschrift" panose="020B0502040204020203" pitchFamily="34" charset="0"/>
            </a:endParaRPr>
          </a:p>
          <a:p>
            <a:br>
              <a:rPr lang="en-US" dirty="0"/>
            </a:br>
            <a:endParaRPr lang="en-IN" dirty="0"/>
          </a:p>
        </p:txBody>
      </p:sp>
      <p:sp>
        <p:nvSpPr>
          <p:cNvPr id="5" name="TextBox 4">
            <a:extLst>
              <a:ext uri="{FF2B5EF4-FFF2-40B4-BE49-F238E27FC236}">
                <a16:creationId xmlns:a16="http://schemas.microsoft.com/office/drawing/2014/main" id="{B38BB6F1-0C31-BD3A-F898-A0969D1582CF}"/>
              </a:ext>
            </a:extLst>
          </p:cNvPr>
          <p:cNvSpPr txBox="1"/>
          <p:nvPr/>
        </p:nvSpPr>
        <p:spPr>
          <a:xfrm>
            <a:off x="471948" y="4024723"/>
            <a:ext cx="9665109" cy="1477328"/>
          </a:xfrm>
          <a:prstGeom prst="rect">
            <a:avLst/>
          </a:prstGeom>
          <a:noFill/>
        </p:spPr>
        <p:txBody>
          <a:bodyPr wrap="square" rtlCol="0">
            <a:spAutoFit/>
          </a:bodyPr>
          <a:lstStyle/>
          <a:p>
            <a:r>
              <a:rPr lang="en-IN" dirty="0">
                <a:latin typeface="Bahnschrift" panose="020B0502040204020203" pitchFamily="34" charset="0"/>
              </a:rPr>
              <a:t>For example, in 2024, 39 people have died and 100 people have been injured fire incidents in Delhi so far. (16 people lost their life in January, 16 people lost their life in February and another 7 in March), highlighting the need of efficient fire detection system.</a:t>
            </a:r>
          </a:p>
          <a:p>
            <a:endParaRPr lang="en-IN" dirty="0">
              <a:latin typeface="Bahnschrift" panose="020B0502040204020203" pitchFamily="34" charset="0"/>
            </a:endParaRPr>
          </a:p>
          <a:p>
            <a:endParaRPr lang="en-IN" dirty="0">
              <a:latin typeface="Bahnschrift" panose="020B0502040204020203" pitchFamily="34" charset="0"/>
            </a:endParaRPr>
          </a:p>
        </p:txBody>
      </p:sp>
      <p:sp>
        <p:nvSpPr>
          <p:cNvPr id="18" name="Rectangle 17">
            <a:extLst>
              <a:ext uri="{FF2B5EF4-FFF2-40B4-BE49-F238E27FC236}">
                <a16:creationId xmlns:a16="http://schemas.microsoft.com/office/drawing/2014/main" id="{BF39544C-EDC1-2D82-8F2E-AD50822A9684}"/>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19" name="Rectangle 18">
            <a:extLst>
              <a:ext uri="{FF2B5EF4-FFF2-40B4-BE49-F238E27FC236}">
                <a16:creationId xmlns:a16="http://schemas.microsoft.com/office/drawing/2014/main" id="{13A8B00F-8640-80C1-0EB0-126D941B0E46}"/>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Tree>
    <p:extLst>
      <p:ext uri="{BB962C8B-B14F-4D97-AF65-F5344CB8AC3E}">
        <p14:creationId xmlns:p14="http://schemas.microsoft.com/office/powerpoint/2010/main" val="193985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9CBB7BCE-A8AB-AFE5-3360-52AE12E31F4F}"/>
              </a:ext>
            </a:extLst>
          </p:cNvPr>
          <p:cNvSpPr/>
          <p:nvPr/>
        </p:nvSpPr>
        <p:spPr>
          <a:xfrm>
            <a:off x="653845" y="161029"/>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PROPOSED METHODOLOGY</a:t>
            </a:r>
          </a:p>
        </p:txBody>
      </p:sp>
      <p:sp>
        <p:nvSpPr>
          <p:cNvPr id="11" name="Rectangle 10">
            <a:extLst>
              <a:ext uri="{FF2B5EF4-FFF2-40B4-BE49-F238E27FC236}">
                <a16:creationId xmlns:a16="http://schemas.microsoft.com/office/drawing/2014/main" id="{8061C6AA-B965-FA5A-8840-80D0638CD341}"/>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12" name="Rectangle 11">
            <a:extLst>
              <a:ext uri="{FF2B5EF4-FFF2-40B4-BE49-F238E27FC236}">
                <a16:creationId xmlns:a16="http://schemas.microsoft.com/office/drawing/2014/main" id="{D71C8EB9-D9E6-8251-B5AC-2BF9959BC40D}"/>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14" name="TextBox 13">
            <a:extLst>
              <a:ext uri="{FF2B5EF4-FFF2-40B4-BE49-F238E27FC236}">
                <a16:creationId xmlns:a16="http://schemas.microsoft.com/office/drawing/2014/main" id="{E34E912F-6ECC-7F1B-E9F5-49CE032E4194}"/>
              </a:ext>
            </a:extLst>
          </p:cNvPr>
          <p:cNvSpPr txBox="1"/>
          <p:nvPr/>
        </p:nvSpPr>
        <p:spPr>
          <a:xfrm>
            <a:off x="802314" y="1476601"/>
            <a:ext cx="9639544" cy="646331"/>
          </a:xfrm>
          <a:prstGeom prst="rect">
            <a:avLst/>
          </a:prstGeom>
          <a:noFill/>
        </p:spPr>
        <p:txBody>
          <a:bodyPr wrap="square" rtlCol="0">
            <a:spAutoFit/>
          </a:bodyPr>
          <a:lstStyle/>
          <a:p>
            <a:r>
              <a:rPr lang="en-US" b="0" i="0" u="none" strike="noStrike" dirty="0">
                <a:solidFill>
                  <a:srgbClr val="000000"/>
                </a:solidFill>
                <a:effectLst/>
                <a:latin typeface="Bahnschrift" panose="020B0502040204020203" pitchFamily="34" charset="0"/>
              </a:rPr>
              <a:t>In this project, we use </a:t>
            </a:r>
            <a:r>
              <a:rPr lang="en-US" dirty="0">
                <a:solidFill>
                  <a:srgbClr val="000000"/>
                </a:solidFill>
                <a:latin typeface="Bahnschrift" panose="020B0502040204020203" pitchFamily="34" charset="0"/>
              </a:rPr>
              <a:t> a </a:t>
            </a:r>
            <a:r>
              <a:rPr lang="en-US" b="0" i="0" u="none" strike="noStrike" dirty="0">
                <a:solidFill>
                  <a:srgbClr val="000000"/>
                </a:solidFill>
                <a:effectLst/>
                <a:latin typeface="Bahnschrift" panose="020B0502040204020203" pitchFamily="34" charset="0"/>
              </a:rPr>
              <a:t>CNN(Inception V3)based approach to detect fire(ex: building fire, factory fire, </a:t>
            </a:r>
            <a:r>
              <a:rPr lang="en-US" b="0" i="0" u="none" strike="noStrike" dirty="0" err="1">
                <a:solidFill>
                  <a:srgbClr val="000000"/>
                </a:solidFill>
                <a:effectLst/>
                <a:latin typeface="Bahnschrift" panose="020B0502040204020203" pitchFamily="34" charset="0"/>
              </a:rPr>
              <a:t>etc</a:t>
            </a:r>
            <a:r>
              <a:rPr lang="en-US" b="0" i="0" u="none" strike="noStrike" dirty="0">
                <a:solidFill>
                  <a:srgbClr val="000000"/>
                </a:solidFill>
                <a:effectLst/>
                <a:latin typeface="Bahnschrift" panose="020B0502040204020203" pitchFamily="34" charset="0"/>
              </a:rPr>
              <a:t>). It will help to detect fire , and early steps can be taken against the fire. </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0D3C1DF7-DD3E-60F7-77CC-66AA50360843}"/>
              </a:ext>
            </a:extLst>
          </p:cNvPr>
          <p:cNvSpPr txBox="1"/>
          <p:nvPr/>
        </p:nvSpPr>
        <p:spPr>
          <a:xfrm>
            <a:off x="802314" y="2418735"/>
            <a:ext cx="5146202" cy="369332"/>
          </a:xfrm>
          <a:prstGeom prst="rect">
            <a:avLst/>
          </a:prstGeom>
          <a:noFill/>
        </p:spPr>
        <p:txBody>
          <a:bodyPr wrap="square" rtlCol="0">
            <a:spAutoFit/>
          </a:bodyPr>
          <a:lstStyle/>
          <a:p>
            <a:r>
              <a:rPr lang="en-IN" b="1" dirty="0">
                <a:latin typeface="Bahnschrift" panose="020B0502040204020203" pitchFamily="34" charset="0"/>
              </a:rPr>
              <a:t>What is Inception V3?</a:t>
            </a:r>
          </a:p>
        </p:txBody>
      </p:sp>
      <p:sp>
        <p:nvSpPr>
          <p:cNvPr id="5" name="TextBox 4">
            <a:extLst>
              <a:ext uri="{FF2B5EF4-FFF2-40B4-BE49-F238E27FC236}">
                <a16:creationId xmlns:a16="http://schemas.microsoft.com/office/drawing/2014/main" id="{B1047127-96BE-8F93-8505-C1AD052EB0C3}"/>
              </a:ext>
            </a:extLst>
          </p:cNvPr>
          <p:cNvSpPr txBox="1"/>
          <p:nvPr/>
        </p:nvSpPr>
        <p:spPr>
          <a:xfrm>
            <a:off x="802314" y="2794440"/>
            <a:ext cx="10278641" cy="1200329"/>
          </a:xfrm>
          <a:prstGeom prst="rect">
            <a:avLst/>
          </a:prstGeom>
          <a:noFill/>
        </p:spPr>
        <p:txBody>
          <a:bodyPr wrap="square" rtlCol="0">
            <a:spAutoFit/>
          </a:bodyPr>
          <a:lstStyle/>
          <a:p>
            <a:r>
              <a:rPr lang="en-US" b="0" i="0" dirty="0">
                <a:solidFill>
                  <a:srgbClr val="0D0D0D"/>
                </a:solidFill>
                <a:effectLst/>
                <a:highlight>
                  <a:srgbClr val="FFFFFF"/>
                </a:highlight>
                <a:latin typeface="Bahnschrift" panose="020B0502040204020203" pitchFamily="34" charset="0"/>
              </a:rPr>
              <a:t>Inception V3 is a CNN architecture by Google for image classification. It uses inception modules to capture features at various scales and employs techniques like batch normalization for faster training. Widely used in computer vision, it excels in tasks like image classification and object detection.</a:t>
            </a:r>
            <a:endParaRPr lang="en-IN" dirty="0">
              <a:latin typeface="Bahnschrift" panose="020B0502040204020203" pitchFamily="34" charset="0"/>
            </a:endParaRPr>
          </a:p>
        </p:txBody>
      </p:sp>
      <p:pic>
        <p:nvPicPr>
          <p:cNvPr id="1026" name="Picture 2">
            <a:extLst>
              <a:ext uri="{FF2B5EF4-FFF2-40B4-BE49-F238E27FC236}">
                <a16:creationId xmlns:a16="http://schemas.microsoft.com/office/drawing/2014/main" id="{6C8FD234-B98E-26AA-59CF-42615F205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378" y="4267508"/>
            <a:ext cx="7572067"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F9792299-0050-A8FF-585D-191EB3C564B3}"/>
              </a:ext>
            </a:extLst>
          </p:cNvPr>
          <p:cNvSpPr/>
          <p:nvPr/>
        </p:nvSpPr>
        <p:spPr>
          <a:xfrm>
            <a:off x="402812" y="159094"/>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400" dirty="0">
              <a:latin typeface="Bahnschrift" panose="020B0502040204020203" pitchFamily="34" charset="0"/>
            </a:endParaRPr>
          </a:p>
        </p:txBody>
      </p:sp>
      <p:sp>
        <p:nvSpPr>
          <p:cNvPr id="4" name="Rectangle 3">
            <a:extLst>
              <a:ext uri="{FF2B5EF4-FFF2-40B4-BE49-F238E27FC236}">
                <a16:creationId xmlns:a16="http://schemas.microsoft.com/office/drawing/2014/main" id="{D785000D-93F0-ECAC-6892-D001B11257CF}"/>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5" name="Rectangle 4">
            <a:extLst>
              <a:ext uri="{FF2B5EF4-FFF2-40B4-BE49-F238E27FC236}">
                <a16:creationId xmlns:a16="http://schemas.microsoft.com/office/drawing/2014/main" id="{61A1A8CF-94F6-3181-9B34-FC2C31CCD5CC}"/>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6" name="TextBox 5">
            <a:extLst>
              <a:ext uri="{FF2B5EF4-FFF2-40B4-BE49-F238E27FC236}">
                <a16:creationId xmlns:a16="http://schemas.microsoft.com/office/drawing/2014/main" id="{18BAEA40-7686-963F-B1A0-197B5B1839BD}"/>
              </a:ext>
            </a:extLst>
          </p:cNvPr>
          <p:cNvSpPr txBox="1"/>
          <p:nvPr/>
        </p:nvSpPr>
        <p:spPr>
          <a:xfrm>
            <a:off x="612668" y="327779"/>
            <a:ext cx="10966664" cy="769441"/>
          </a:xfrm>
          <a:prstGeom prst="rect">
            <a:avLst/>
          </a:prstGeom>
          <a:noFill/>
        </p:spPr>
        <p:txBody>
          <a:bodyPr wrap="square" rtlCol="0">
            <a:spAutoFit/>
          </a:bodyPr>
          <a:lstStyle/>
          <a:p>
            <a:r>
              <a:rPr lang="en-IN" sz="4400" dirty="0">
                <a:solidFill>
                  <a:schemeClr val="bg1"/>
                </a:solidFill>
                <a:latin typeface="Bahnschrift" panose="020B0502040204020203" pitchFamily="34" charset="0"/>
              </a:rPr>
              <a:t>PROPOSED METHODOLOGY(WORKFLOW)</a:t>
            </a:r>
          </a:p>
        </p:txBody>
      </p:sp>
      <p:sp>
        <p:nvSpPr>
          <p:cNvPr id="7" name="Rectangle 6">
            <a:extLst>
              <a:ext uri="{FF2B5EF4-FFF2-40B4-BE49-F238E27FC236}">
                <a16:creationId xmlns:a16="http://schemas.microsoft.com/office/drawing/2014/main" id="{9D9FCDBC-1DEE-F2DE-AAD6-52D549B8ECFE}"/>
              </a:ext>
            </a:extLst>
          </p:cNvPr>
          <p:cNvSpPr/>
          <p:nvPr/>
        </p:nvSpPr>
        <p:spPr>
          <a:xfrm>
            <a:off x="753388" y="1774723"/>
            <a:ext cx="2664542" cy="107663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 FROM KAGGLE DATASET AS WELL AS FROM TEAM-MATES</a:t>
            </a:r>
          </a:p>
        </p:txBody>
      </p:sp>
      <p:sp>
        <p:nvSpPr>
          <p:cNvPr id="8" name="Arrow: Right 7">
            <a:extLst>
              <a:ext uri="{FF2B5EF4-FFF2-40B4-BE49-F238E27FC236}">
                <a16:creationId xmlns:a16="http://schemas.microsoft.com/office/drawing/2014/main" id="{C6C79BC0-A44C-7BE5-8173-606A56E8EBAE}"/>
              </a:ext>
            </a:extLst>
          </p:cNvPr>
          <p:cNvSpPr/>
          <p:nvPr/>
        </p:nvSpPr>
        <p:spPr>
          <a:xfrm>
            <a:off x="3481840" y="2032819"/>
            <a:ext cx="1012723" cy="486698"/>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B0DCE2E-30DB-979D-9708-9D7E9B8DF0A1}"/>
              </a:ext>
            </a:extLst>
          </p:cNvPr>
          <p:cNvSpPr/>
          <p:nvPr/>
        </p:nvSpPr>
        <p:spPr>
          <a:xfrm>
            <a:off x="4540044" y="1700981"/>
            <a:ext cx="2472814" cy="1150374"/>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PREPROCESSING: NORMALIZING AND AUGMENT THE DATA</a:t>
            </a:r>
          </a:p>
        </p:txBody>
      </p:sp>
      <p:sp>
        <p:nvSpPr>
          <p:cNvPr id="10" name="Rectangle 9">
            <a:extLst>
              <a:ext uri="{FF2B5EF4-FFF2-40B4-BE49-F238E27FC236}">
                <a16:creationId xmlns:a16="http://schemas.microsoft.com/office/drawing/2014/main" id="{ED5EC78D-6EAE-5707-FFCA-CC8A6CFD7C9A}"/>
              </a:ext>
            </a:extLst>
          </p:cNvPr>
          <p:cNvSpPr/>
          <p:nvPr/>
        </p:nvSpPr>
        <p:spPr>
          <a:xfrm>
            <a:off x="8128819" y="1657964"/>
            <a:ext cx="2389238" cy="1236407"/>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TRAINING BY FINETUNING THE PARAMETERS</a:t>
            </a:r>
          </a:p>
        </p:txBody>
      </p:sp>
      <p:sp>
        <p:nvSpPr>
          <p:cNvPr id="11" name="Arrow: Right 10">
            <a:extLst>
              <a:ext uri="{FF2B5EF4-FFF2-40B4-BE49-F238E27FC236}">
                <a16:creationId xmlns:a16="http://schemas.microsoft.com/office/drawing/2014/main" id="{75D44D65-15BF-8389-AEBA-9F3B4EBDC7E1}"/>
              </a:ext>
            </a:extLst>
          </p:cNvPr>
          <p:cNvSpPr/>
          <p:nvPr/>
        </p:nvSpPr>
        <p:spPr>
          <a:xfrm>
            <a:off x="7064477" y="2015613"/>
            <a:ext cx="1012723" cy="486698"/>
          </a:xfrm>
          <a:prstGeom prst="rightArrow">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CFFBF9F7-2F9C-0127-A9DC-CDD8A338523F}"/>
              </a:ext>
            </a:extLst>
          </p:cNvPr>
          <p:cNvSpPr/>
          <p:nvPr/>
        </p:nvSpPr>
        <p:spPr>
          <a:xfrm rot="5400000">
            <a:off x="8873087" y="3194476"/>
            <a:ext cx="1003942" cy="462116"/>
          </a:xfrm>
          <a:prstGeom prst="righ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AAA19ED-34DA-221F-2223-25AB03E3D090}"/>
              </a:ext>
            </a:extLst>
          </p:cNvPr>
          <p:cNvSpPr/>
          <p:nvPr/>
        </p:nvSpPr>
        <p:spPr>
          <a:xfrm>
            <a:off x="8192728" y="3934439"/>
            <a:ext cx="2485718" cy="1411236"/>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STORE THE TRAINED MODEL TO THE LOCAL SYSTEM AND RETRIEVE IT</a:t>
            </a:r>
          </a:p>
        </p:txBody>
      </p:sp>
      <p:sp>
        <p:nvSpPr>
          <p:cNvPr id="14" name="Arrow: Right 13">
            <a:extLst>
              <a:ext uri="{FF2B5EF4-FFF2-40B4-BE49-F238E27FC236}">
                <a16:creationId xmlns:a16="http://schemas.microsoft.com/office/drawing/2014/main" id="{9DAFCCCE-3CA9-2219-7E56-BEA49DFBFA01}"/>
              </a:ext>
            </a:extLst>
          </p:cNvPr>
          <p:cNvSpPr/>
          <p:nvPr/>
        </p:nvSpPr>
        <p:spPr>
          <a:xfrm rot="10800000">
            <a:off x="7118553" y="4393241"/>
            <a:ext cx="1012723" cy="486698"/>
          </a:xfrm>
          <a:prstGeom prst="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B031241-0236-F998-F92F-5AFF064B2A68}"/>
              </a:ext>
            </a:extLst>
          </p:cNvPr>
          <p:cNvSpPr/>
          <p:nvPr/>
        </p:nvSpPr>
        <p:spPr>
          <a:xfrm>
            <a:off x="4571382" y="3934439"/>
            <a:ext cx="2547170" cy="1411236"/>
          </a:xfrm>
          <a:prstGeom prst="rect">
            <a:avLst/>
          </a:prstGeom>
          <a:solidFill>
            <a:srgbClr val="938B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EVALUATE THE MODEL </a:t>
            </a:r>
          </a:p>
        </p:txBody>
      </p:sp>
      <p:sp>
        <p:nvSpPr>
          <p:cNvPr id="16" name="Arrow: Right 15">
            <a:extLst>
              <a:ext uri="{FF2B5EF4-FFF2-40B4-BE49-F238E27FC236}">
                <a16:creationId xmlns:a16="http://schemas.microsoft.com/office/drawing/2014/main" id="{40925094-1B9A-CBBA-A29B-AC4C5D13A4DC}"/>
              </a:ext>
            </a:extLst>
          </p:cNvPr>
          <p:cNvSpPr/>
          <p:nvPr/>
        </p:nvSpPr>
        <p:spPr>
          <a:xfrm rot="10800000">
            <a:off x="3481840" y="4393241"/>
            <a:ext cx="1012723" cy="486698"/>
          </a:xfrm>
          <a:prstGeom prst="rightArrow">
            <a:avLst/>
          </a:prstGeom>
          <a:solidFill>
            <a:srgbClr val="938B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0AB87B1F-B92B-2C86-F04A-B52A5F58F6F1}"/>
              </a:ext>
            </a:extLst>
          </p:cNvPr>
          <p:cNvSpPr/>
          <p:nvPr/>
        </p:nvSpPr>
        <p:spPr>
          <a:xfrm>
            <a:off x="714059" y="3883742"/>
            <a:ext cx="2743199" cy="1412483"/>
          </a:xfrm>
          <a:prstGeom prst="rect">
            <a:avLst/>
          </a:prstGeom>
          <a:solidFill>
            <a:srgbClr val="6248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IS READY FOR DEPLOYMENT AND USE,SET UP THE DEPLOYMENT ENVIRONMENT</a:t>
            </a:r>
          </a:p>
        </p:txBody>
      </p:sp>
    </p:spTree>
    <p:extLst>
      <p:ext uri="{BB962C8B-B14F-4D97-AF65-F5344CB8AC3E}">
        <p14:creationId xmlns:p14="http://schemas.microsoft.com/office/powerpoint/2010/main" val="143486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0F26A84-41A2-4CBA-6717-5DC8F7F23016}"/>
              </a:ext>
            </a:extLst>
          </p:cNvPr>
          <p:cNvSpPr/>
          <p:nvPr/>
        </p:nvSpPr>
        <p:spPr>
          <a:xfrm>
            <a:off x="402812" y="159094"/>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400" dirty="0">
              <a:latin typeface="Bahnschrift" panose="020B0502040204020203" pitchFamily="34" charset="0"/>
            </a:endParaRPr>
          </a:p>
        </p:txBody>
      </p:sp>
      <p:sp>
        <p:nvSpPr>
          <p:cNvPr id="4" name="Rectangle 3">
            <a:extLst>
              <a:ext uri="{FF2B5EF4-FFF2-40B4-BE49-F238E27FC236}">
                <a16:creationId xmlns:a16="http://schemas.microsoft.com/office/drawing/2014/main" id="{E28A31AD-855F-EAB6-E960-877247C03952}"/>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5" name="Rectangle 4">
            <a:extLst>
              <a:ext uri="{FF2B5EF4-FFF2-40B4-BE49-F238E27FC236}">
                <a16:creationId xmlns:a16="http://schemas.microsoft.com/office/drawing/2014/main" id="{873CB410-D9C1-43BE-A81F-C90F881F4BEF}"/>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6" name="TextBox 5">
            <a:extLst>
              <a:ext uri="{FF2B5EF4-FFF2-40B4-BE49-F238E27FC236}">
                <a16:creationId xmlns:a16="http://schemas.microsoft.com/office/drawing/2014/main" id="{B338D943-2017-EAB6-B63A-F6DDECF1C74E}"/>
              </a:ext>
            </a:extLst>
          </p:cNvPr>
          <p:cNvSpPr txBox="1"/>
          <p:nvPr/>
        </p:nvSpPr>
        <p:spPr>
          <a:xfrm>
            <a:off x="626156" y="265300"/>
            <a:ext cx="12123173" cy="830997"/>
          </a:xfrm>
          <a:prstGeom prst="rect">
            <a:avLst/>
          </a:prstGeom>
          <a:noFill/>
        </p:spPr>
        <p:txBody>
          <a:bodyPr wrap="square" rtlCol="0">
            <a:spAutoFit/>
          </a:bodyPr>
          <a:lstStyle/>
          <a:p>
            <a:r>
              <a:rPr lang="en-IN" sz="4800" dirty="0">
                <a:solidFill>
                  <a:schemeClr val="bg1"/>
                </a:solidFill>
                <a:latin typeface="Bahnschrift" panose="020B0502040204020203" pitchFamily="34" charset="0"/>
              </a:rPr>
              <a:t>MODEL TRAINING AND DEPLOYMENT</a:t>
            </a:r>
          </a:p>
        </p:txBody>
      </p:sp>
      <p:sp>
        <p:nvSpPr>
          <p:cNvPr id="8" name="TextBox 7">
            <a:extLst>
              <a:ext uri="{FF2B5EF4-FFF2-40B4-BE49-F238E27FC236}">
                <a16:creationId xmlns:a16="http://schemas.microsoft.com/office/drawing/2014/main" id="{23542D67-7F5A-3352-1658-D152345DAD10}"/>
              </a:ext>
            </a:extLst>
          </p:cNvPr>
          <p:cNvSpPr txBox="1"/>
          <p:nvPr/>
        </p:nvSpPr>
        <p:spPr>
          <a:xfrm>
            <a:off x="6507724" y="1128947"/>
            <a:ext cx="4864273" cy="5078313"/>
          </a:xfrm>
          <a:prstGeom prst="rect">
            <a:avLst/>
          </a:prstGeom>
          <a:noFill/>
        </p:spPr>
        <p:txBody>
          <a:bodyPr wrap="square" rtlCol="0">
            <a:spAutoFit/>
          </a:bodyPr>
          <a:lstStyle/>
          <a:p>
            <a:br>
              <a:rPr lang="en-US" dirty="0">
                <a:latin typeface="Bahnschrift" panose="020B0502040204020203" pitchFamily="34" charset="0"/>
              </a:rPr>
            </a:br>
            <a:r>
              <a:rPr lang="en-US" b="0" i="0" dirty="0">
                <a:solidFill>
                  <a:srgbClr val="0D0D0D"/>
                </a:solidFill>
                <a:effectLst/>
                <a:highlight>
                  <a:srgbClr val="FFFFFF"/>
                </a:highlight>
                <a:latin typeface="Bahnschrift" panose="020B0502040204020203" pitchFamily="34" charset="0"/>
              </a:rPr>
              <a:t>After preprocessing, our model is trained with defined hyperparameters, followed by tuning. Once trained, it's saved locally for future access, eliminating the need for retraining. Loading the model enables plotting of accuracy and loss curves. Predictions can be made on sample images, as well as on video frames at one frame per second, facilitating fast processing. Output is a 2x1 array, indicating fire (index 0) or no fire (index 1). For image uploads, the code prompts for an image, saving a temporary copy on the server. If fire is detected, it's boxed and confidence is provided; otherwise, no box appears with corresponding confidence for no fire. Open CV module is employed for this project to work.</a:t>
            </a:r>
            <a:endParaRPr lang="en-IN" dirty="0">
              <a:latin typeface="Bahnschrift" panose="020B0502040204020203" pitchFamily="34" charset="0"/>
            </a:endParaRPr>
          </a:p>
        </p:txBody>
      </p:sp>
      <p:graphicFrame>
        <p:nvGraphicFramePr>
          <p:cNvPr id="9" name="Table 8">
            <a:extLst>
              <a:ext uri="{FF2B5EF4-FFF2-40B4-BE49-F238E27FC236}">
                <a16:creationId xmlns:a16="http://schemas.microsoft.com/office/drawing/2014/main" id="{7E063584-CC63-4D53-414B-E17E958523D1}"/>
              </a:ext>
            </a:extLst>
          </p:cNvPr>
          <p:cNvGraphicFramePr>
            <a:graphicFrameLocks noGrp="1"/>
          </p:cNvGraphicFramePr>
          <p:nvPr>
            <p:extLst>
              <p:ext uri="{D42A27DB-BD31-4B8C-83A1-F6EECF244321}">
                <p14:modId xmlns:p14="http://schemas.microsoft.com/office/powerpoint/2010/main" val="703047879"/>
              </p:ext>
            </p:extLst>
          </p:nvPr>
        </p:nvGraphicFramePr>
        <p:xfrm>
          <a:off x="626156" y="1599709"/>
          <a:ext cx="5708006" cy="4136790"/>
        </p:xfrm>
        <a:graphic>
          <a:graphicData uri="http://schemas.openxmlformats.org/drawingml/2006/table">
            <a:tbl>
              <a:tblPr/>
              <a:tblGrid>
                <a:gridCol w="2854003">
                  <a:extLst>
                    <a:ext uri="{9D8B030D-6E8A-4147-A177-3AD203B41FA5}">
                      <a16:colId xmlns:a16="http://schemas.microsoft.com/office/drawing/2014/main" val="1545284526"/>
                    </a:ext>
                  </a:extLst>
                </a:gridCol>
                <a:gridCol w="2854003">
                  <a:extLst>
                    <a:ext uri="{9D8B030D-6E8A-4147-A177-3AD203B41FA5}">
                      <a16:colId xmlns:a16="http://schemas.microsoft.com/office/drawing/2014/main" val="2673561698"/>
                    </a:ext>
                  </a:extLst>
                </a:gridCol>
              </a:tblGrid>
              <a:tr h="413679">
                <a:tc>
                  <a:txBody>
                    <a:bodyPr/>
                    <a:lstStyle/>
                    <a:p>
                      <a:pPr rtl="0" fontAlgn="t">
                        <a:spcBef>
                          <a:spcPts val="0"/>
                        </a:spcBef>
                        <a:spcAft>
                          <a:spcPts val="0"/>
                        </a:spcAft>
                      </a:pPr>
                      <a:r>
                        <a:rPr lang="en-IN" sz="1600" b="1" i="0" u="none" strike="noStrike" dirty="0">
                          <a:solidFill>
                            <a:srgbClr val="000000"/>
                          </a:solidFill>
                          <a:effectLst/>
                          <a:latin typeface="Bahnschrift" panose="020B0502040204020203" pitchFamily="34" charset="0"/>
                        </a:rPr>
                        <a:t>PARAMETER</a:t>
                      </a:r>
                      <a:endParaRPr lang="en-IN" sz="1600" dirty="0">
                        <a:effectLst/>
                        <a:latin typeface="Bahnschrift"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1" i="0" u="none" strike="noStrike" dirty="0">
                          <a:solidFill>
                            <a:srgbClr val="000000"/>
                          </a:solidFill>
                          <a:effectLst/>
                          <a:latin typeface="Bahnschrift" panose="020B0502040204020203" pitchFamily="34" charset="0"/>
                        </a:rPr>
                        <a:t>VALUES</a:t>
                      </a:r>
                      <a:endParaRPr lang="en-IN" sz="1600" dirty="0">
                        <a:effectLst/>
                        <a:latin typeface="Bahnschrift" panose="020B0502040204020203"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0773503"/>
                  </a:ext>
                </a:extLst>
              </a:tr>
              <a:tr h="413679">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Learning Rate</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1.40E-04</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578827"/>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Batch Size</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32</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6784451"/>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Epochs</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5</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340128"/>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Optimizer</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Adam Optimizer</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3388378"/>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Loss Function</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Binary Cross Entropy</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465664"/>
                  </a:ext>
                </a:extLst>
              </a:tr>
              <a:tr h="413679">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Kernel Size</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3*3</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0297373"/>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Activation Function</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Sigmoid</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6938892"/>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Regularization Method </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Dropout</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0512642"/>
                  </a:ext>
                </a:extLst>
              </a:tr>
              <a:tr h="413679">
                <a:tc>
                  <a:txBody>
                    <a:bodyPr/>
                    <a:lstStyle/>
                    <a:p>
                      <a:pPr rtl="0" fontAlgn="t">
                        <a:spcBef>
                          <a:spcPts val="0"/>
                        </a:spcBef>
                        <a:spcAft>
                          <a:spcPts val="0"/>
                        </a:spcAft>
                      </a:pPr>
                      <a:r>
                        <a:rPr lang="en-IN" sz="1600" b="0" i="0" u="none" strike="noStrike">
                          <a:solidFill>
                            <a:srgbClr val="000000"/>
                          </a:solidFill>
                          <a:effectLst/>
                          <a:latin typeface="Times New Roman" panose="02020603050405020304" pitchFamily="18" charset="0"/>
                        </a:rPr>
                        <a:t>Regularization Rate</a:t>
                      </a:r>
                      <a:endParaRPr lang="en-IN"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600" b="0" i="0" u="none" strike="noStrike" dirty="0">
                          <a:solidFill>
                            <a:srgbClr val="000000"/>
                          </a:solidFill>
                          <a:effectLst/>
                          <a:latin typeface="Times New Roman" panose="02020603050405020304" pitchFamily="18" charset="0"/>
                        </a:rPr>
                        <a:t>0.5</a:t>
                      </a:r>
                      <a:endParaRPr lang="en-IN"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4797627"/>
                  </a:ext>
                </a:extLst>
              </a:tr>
            </a:tbl>
          </a:graphicData>
        </a:graphic>
      </p:graphicFrame>
      <p:sp>
        <p:nvSpPr>
          <p:cNvPr id="10" name="Rectangle 7">
            <a:extLst>
              <a:ext uri="{FF2B5EF4-FFF2-40B4-BE49-F238E27FC236}">
                <a16:creationId xmlns:a16="http://schemas.microsoft.com/office/drawing/2014/main" id="{36094106-F628-DACF-3B65-9B75F7B35BDD}"/>
              </a:ext>
            </a:extLst>
          </p:cNvPr>
          <p:cNvSpPr>
            <a:spLocks noChangeArrowheads="1"/>
          </p:cNvSpPr>
          <p:nvPr/>
        </p:nvSpPr>
        <p:spPr bwMode="auto">
          <a:xfrm>
            <a:off x="849189" y="2975202"/>
            <a:ext cx="123311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TextBox 11">
            <a:extLst>
              <a:ext uri="{FF2B5EF4-FFF2-40B4-BE49-F238E27FC236}">
                <a16:creationId xmlns:a16="http://schemas.microsoft.com/office/drawing/2014/main" id="{B8CF1594-7CB6-109B-C02D-353CC0322E3F}"/>
              </a:ext>
            </a:extLst>
          </p:cNvPr>
          <p:cNvSpPr txBox="1"/>
          <p:nvPr/>
        </p:nvSpPr>
        <p:spPr>
          <a:xfrm>
            <a:off x="1873425" y="5834406"/>
            <a:ext cx="4316361" cy="276999"/>
          </a:xfrm>
          <a:prstGeom prst="rect">
            <a:avLst/>
          </a:prstGeom>
          <a:noFill/>
        </p:spPr>
        <p:txBody>
          <a:bodyPr wrap="square" rtlCol="0">
            <a:spAutoFit/>
          </a:bodyPr>
          <a:lstStyle/>
          <a:p>
            <a:r>
              <a:rPr lang="en-IN" sz="1200" i="1" dirty="0">
                <a:latin typeface="Bahnschrift" panose="020B0502040204020203" pitchFamily="34" charset="0"/>
              </a:rPr>
              <a:t>Hyperparameter and values used for the models</a:t>
            </a:r>
          </a:p>
        </p:txBody>
      </p:sp>
    </p:spTree>
    <p:extLst>
      <p:ext uri="{BB962C8B-B14F-4D97-AF65-F5344CB8AC3E}">
        <p14:creationId xmlns:p14="http://schemas.microsoft.com/office/powerpoint/2010/main" val="169293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8A5FD4-5C8F-6195-D050-6EA834953EAC}"/>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5" name="Rectangle 4">
            <a:extLst>
              <a:ext uri="{FF2B5EF4-FFF2-40B4-BE49-F238E27FC236}">
                <a16:creationId xmlns:a16="http://schemas.microsoft.com/office/drawing/2014/main" id="{BAE9C1A1-1ED2-288A-73CD-A728DDE6C03F}"/>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pic>
        <p:nvPicPr>
          <p:cNvPr id="7" name="Picture 6">
            <a:extLst>
              <a:ext uri="{FF2B5EF4-FFF2-40B4-BE49-F238E27FC236}">
                <a16:creationId xmlns:a16="http://schemas.microsoft.com/office/drawing/2014/main" id="{EEC8A7EE-4C32-69D8-6BF0-6F88D0572BF1}"/>
              </a:ext>
            </a:extLst>
          </p:cNvPr>
          <p:cNvPicPr>
            <a:picLocks noChangeAspect="1"/>
          </p:cNvPicPr>
          <p:nvPr/>
        </p:nvPicPr>
        <p:blipFill rotWithShape="1">
          <a:blip r:embed="rId2">
            <a:extLst>
              <a:ext uri="{28A0092B-C50C-407E-A947-70E740481C1C}">
                <a14:useLocalDpi xmlns:a14="http://schemas.microsoft.com/office/drawing/2010/main" val="0"/>
              </a:ext>
            </a:extLst>
          </a:blip>
          <a:srcRect l="6614" t="51485" r="54596" b="13405"/>
          <a:stretch/>
        </p:blipFill>
        <p:spPr>
          <a:xfrm>
            <a:off x="7603613" y="3290743"/>
            <a:ext cx="4480232" cy="2605527"/>
          </a:xfrm>
          <a:prstGeom prst="rect">
            <a:avLst/>
          </a:prstGeom>
        </p:spPr>
      </p:pic>
      <p:pic>
        <p:nvPicPr>
          <p:cNvPr id="9" name="Picture 8">
            <a:extLst>
              <a:ext uri="{FF2B5EF4-FFF2-40B4-BE49-F238E27FC236}">
                <a16:creationId xmlns:a16="http://schemas.microsoft.com/office/drawing/2014/main" id="{DEAF5013-61DB-F5BE-A78D-388390E7D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7216877" cy="5932542"/>
          </a:xfrm>
          <a:prstGeom prst="rect">
            <a:avLst/>
          </a:prstGeom>
        </p:spPr>
      </p:pic>
      <p:pic>
        <p:nvPicPr>
          <p:cNvPr id="11" name="Picture 10">
            <a:extLst>
              <a:ext uri="{FF2B5EF4-FFF2-40B4-BE49-F238E27FC236}">
                <a16:creationId xmlns:a16="http://schemas.microsoft.com/office/drawing/2014/main" id="{4A6604A9-F6D4-9BB8-BADF-56D21001F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123" y="0"/>
            <a:ext cx="4657212" cy="2743827"/>
          </a:xfrm>
          <a:prstGeom prst="rect">
            <a:avLst/>
          </a:prstGeom>
        </p:spPr>
      </p:pic>
      <p:sp>
        <p:nvSpPr>
          <p:cNvPr id="12" name="TextBox 11">
            <a:extLst>
              <a:ext uri="{FF2B5EF4-FFF2-40B4-BE49-F238E27FC236}">
                <a16:creationId xmlns:a16="http://schemas.microsoft.com/office/drawing/2014/main" id="{5DC1B1C7-5851-3E04-31CE-5FE077D73838}"/>
              </a:ext>
            </a:extLst>
          </p:cNvPr>
          <p:cNvSpPr txBox="1"/>
          <p:nvPr/>
        </p:nvSpPr>
        <p:spPr>
          <a:xfrm>
            <a:off x="2615381" y="5932541"/>
            <a:ext cx="3844413" cy="369332"/>
          </a:xfrm>
          <a:prstGeom prst="rect">
            <a:avLst/>
          </a:prstGeom>
          <a:noFill/>
        </p:spPr>
        <p:txBody>
          <a:bodyPr wrap="square" rtlCol="0">
            <a:spAutoFit/>
          </a:bodyPr>
          <a:lstStyle/>
          <a:p>
            <a:r>
              <a:rPr lang="en-IN" dirty="0"/>
              <a:t>Example data taken  </a:t>
            </a:r>
          </a:p>
        </p:txBody>
      </p:sp>
      <p:sp>
        <p:nvSpPr>
          <p:cNvPr id="13" name="TextBox 12">
            <a:extLst>
              <a:ext uri="{FF2B5EF4-FFF2-40B4-BE49-F238E27FC236}">
                <a16:creationId xmlns:a16="http://schemas.microsoft.com/office/drawing/2014/main" id="{DCF912AA-D629-5FE1-86B5-6FB3DA9ED706}"/>
              </a:ext>
            </a:extLst>
          </p:cNvPr>
          <p:cNvSpPr txBox="1"/>
          <p:nvPr/>
        </p:nvSpPr>
        <p:spPr>
          <a:xfrm>
            <a:off x="9153832" y="2747815"/>
            <a:ext cx="2930013" cy="369332"/>
          </a:xfrm>
          <a:prstGeom prst="rect">
            <a:avLst/>
          </a:prstGeom>
          <a:noFill/>
        </p:spPr>
        <p:txBody>
          <a:bodyPr wrap="square" rtlCol="0">
            <a:spAutoFit/>
          </a:bodyPr>
          <a:lstStyle/>
          <a:p>
            <a:r>
              <a:rPr lang="en-IN" dirty="0"/>
              <a:t>Fire Detected </a:t>
            </a:r>
          </a:p>
        </p:txBody>
      </p:sp>
      <p:sp>
        <p:nvSpPr>
          <p:cNvPr id="14" name="TextBox 13">
            <a:extLst>
              <a:ext uri="{FF2B5EF4-FFF2-40B4-BE49-F238E27FC236}">
                <a16:creationId xmlns:a16="http://schemas.microsoft.com/office/drawing/2014/main" id="{E0C74766-2AE4-9F9A-3368-63624E1EF684}"/>
              </a:ext>
            </a:extLst>
          </p:cNvPr>
          <p:cNvSpPr txBox="1"/>
          <p:nvPr/>
        </p:nvSpPr>
        <p:spPr>
          <a:xfrm>
            <a:off x="8111613" y="5876691"/>
            <a:ext cx="3972232" cy="646331"/>
          </a:xfrm>
          <a:prstGeom prst="rect">
            <a:avLst/>
          </a:prstGeom>
          <a:noFill/>
        </p:spPr>
        <p:txBody>
          <a:bodyPr wrap="square" rtlCol="0">
            <a:spAutoFit/>
          </a:bodyPr>
          <a:lstStyle/>
          <a:p>
            <a:r>
              <a:rPr lang="en-IN" dirty="0"/>
              <a:t>Fire detected with a confidence of 99.99%</a:t>
            </a:r>
          </a:p>
        </p:txBody>
      </p:sp>
    </p:spTree>
    <p:extLst>
      <p:ext uri="{BB962C8B-B14F-4D97-AF65-F5344CB8AC3E}">
        <p14:creationId xmlns:p14="http://schemas.microsoft.com/office/powerpoint/2010/main" val="199285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3C161-D941-01F7-E729-94DB5EFF551E}"/>
              </a:ext>
            </a:extLst>
          </p:cNvPr>
          <p:cNvSpPr/>
          <p:nvPr/>
        </p:nvSpPr>
        <p:spPr>
          <a:xfrm>
            <a:off x="0" y="6479458"/>
            <a:ext cx="6096000" cy="3785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LAB PROJECT </a:t>
            </a:r>
          </a:p>
        </p:txBody>
      </p:sp>
      <p:sp>
        <p:nvSpPr>
          <p:cNvPr id="3" name="Rectangle 2">
            <a:extLst>
              <a:ext uri="{FF2B5EF4-FFF2-40B4-BE49-F238E27FC236}">
                <a16:creationId xmlns:a16="http://schemas.microsoft.com/office/drawing/2014/main" id="{56A31A64-C043-A0A8-093F-AF30875FB35C}"/>
              </a:ext>
            </a:extLst>
          </p:cNvPr>
          <p:cNvSpPr/>
          <p:nvPr/>
        </p:nvSpPr>
        <p:spPr>
          <a:xfrm>
            <a:off x="6096000" y="6479458"/>
            <a:ext cx="6096000" cy="39820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INSTITUTE OF ENGINEERING &amp; MANAGEMENT</a:t>
            </a:r>
          </a:p>
        </p:txBody>
      </p:sp>
      <p:sp>
        <p:nvSpPr>
          <p:cNvPr id="4" name="TextBox 3">
            <a:extLst>
              <a:ext uri="{FF2B5EF4-FFF2-40B4-BE49-F238E27FC236}">
                <a16:creationId xmlns:a16="http://schemas.microsoft.com/office/drawing/2014/main" id="{CEA69B82-0CF5-D4AD-6788-09884D84ECB3}"/>
              </a:ext>
            </a:extLst>
          </p:cNvPr>
          <p:cNvSpPr txBox="1"/>
          <p:nvPr/>
        </p:nvSpPr>
        <p:spPr>
          <a:xfrm>
            <a:off x="671362" y="5273162"/>
            <a:ext cx="5240594" cy="369332"/>
          </a:xfrm>
          <a:prstGeom prst="rect">
            <a:avLst/>
          </a:prstGeom>
          <a:noFill/>
        </p:spPr>
        <p:txBody>
          <a:bodyPr wrap="square" rtlCol="0">
            <a:spAutoFit/>
          </a:bodyPr>
          <a:lstStyle/>
          <a:p>
            <a:r>
              <a:rPr lang="en-IN" dirty="0">
                <a:latin typeface="Bahnschrift" panose="020B0502040204020203" pitchFamily="34" charset="0"/>
              </a:rPr>
              <a:t>Video Frames on which predictions are made </a:t>
            </a:r>
          </a:p>
        </p:txBody>
      </p:sp>
      <p:pic>
        <p:nvPicPr>
          <p:cNvPr id="8" name="Picture 7">
            <a:extLst>
              <a:ext uri="{FF2B5EF4-FFF2-40B4-BE49-F238E27FC236}">
                <a16:creationId xmlns:a16="http://schemas.microsoft.com/office/drawing/2014/main" id="{945EEE4E-BF7B-BAE5-878D-5E98435EDE55}"/>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21426" r="32258" b="19426"/>
          <a:stretch/>
        </p:blipFill>
        <p:spPr>
          <a:xfrm>
            <a:off x="313716" y="2038371"/>
            <a:ext cx="6150382" cy="3136492"/>
          </a:xfrm>
          <a:prstGeom prst="rect">
            <a:avLst/>
          </a:prstGeom>
        </p:spPr>
      </p:pic>
      <p:cxnSp>
        <p:nvCxnSpPr>
          <p:cNvPr id="13" name="Straight Connector 12">
            <a:extLst>
              <a:ext uri="{FF2B5EF4-FFF2-40B4-BE49-F238E27FC236}">
                <a16:creationId xmlns:a16="http://schemas.microsoft.com/office/drawing/2014/main" id="{19422830-8061-E384-12E5-E1D66F0DAF28}"/>
              </a:ext>
            </a:extLst>
          </p:cNvPr>
          <p:cNvCxnSpPr>
            <a:cxnSpLocks/>
            <a:stCxn id="10" idx="7"/>
          </p:cNvCxnSpPr>
          <p:nvPr/>
        </p:nvCxnSpPr>
        <p:spPr>
          <a:xfrm>
            <a:off x="1212844" y="1657609"/>
            <a:ext cx="6566878" cy="1370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E87E31-50E7-5EBE-F65A-FA51B861D995}"/>
              </a:ext>
            </a:extLst>
          </p:cNvPr>
          <p:cNvCxnSpPr>
            <a:cxnSpLocks/>
          </p:cNvCxnSpPr>
          <p:nvPr/>
        </p:nvCxnSpPr>
        <p:spPr>
          <a:xfrm>
            <a:off x="935290" y="2618425"/>
            <a:ext cx="6681535" cy="8105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Circle: Hollow 15">
            <a:extLst>
              <a:ext uri="{FF2B5EF4-FFF2-40B4-BE49-F238E27FC236}">
                <a16:creationId xmlns:a16="http://schemas.microsoft.com/office/drawing/2014/main" id="{C93CC590-5BD5-0F1A-7B4A-2A80929B89B7}"/>
              </a:ext>
            </a:extLst>
          </p:cNvPr>
          <p:cNvSpPr/>
          <p:nvPr/>
        </p:nvSpPr>
        <p:spPr>
          <a:xfrm>
            <a:off x="7616825" y="2436553"/>
            <a:ext cx="1912373" cy="1817222"/>
          </a:xfrm>
          <a:prstGeom prst="donut">
            <a:avLst>
              <a:gd name="adj" fmla="val 685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 name="Picture 19">
            <a:extLst>
              <a:ext uri="{FF2B5EF4-FFF2-40B4-BE49-F238E27FC236}">
                <a16:creationId xmlns:a16="http://schemas.microsoft.com/office/drawing/2014/main" id="{02EC2496-0E8F-30AB-E2D0-607FBDF7C505}"/>
              </a:ext>
            </a:extLst>
          </p:cNvPr>
          <p:cNvPicPr>
            <a:picLocks noChangeAspect="1"/>
          </p:cNvPicPr>
          <p:nvPr/>
        </p:nvPicPr>
        <p:blipFill rotWithShape="1">
          <a:blip r:embed="rId3">
            <a:extLst>
              <a:ext uri="{28A0092B-C50C-407E-A947-70E740481C1C}">
                <a14:useLocalDpi xmlns:a14="http://schemas.microsoft.com/office/drawing/2010/main" val="0"/>
              </a:ext>
            </a:extLst>
          </a:blip>
          <a:srcRect l="3205" t="21729" r="90350" b="76470"/>
          <a:stretch/>
        </p:blipFill>
        <p:spPr>
          <a:xfrm>
            <a:off x="7779722" y="3189393"/>
            <a:ext cx="1514167" cy="378568"/>
          </a:xfrm>
          <a:prstGeom prst="rect">
            <a:avLst/>
          </a:prstGeom>
        </p:spPr>
      </p:pic>
      <p:sp>
        <p:nvSpPr>
          <p:cNvPr id="22" name="TextBox 21">
            <a:extLst>
              <a:ext uri="{FF2B5EF4-FFF2-40B4-BE49-F238E27FC236}">
                <a16:creationId xmlns:a16="http://schemas.microsoft.com/office/drawing/2014/main" id="{8066764D-2A82-F35E-F1AB-E8D707D20162}"/>
              </a:ext>
            </a:extLst>
          </p:cNvPr>
          <p:cNvSpPr txBox="1"/>
          <p:nvPr/>
        </p:nvSpPr>
        <p:spPr>
          <a:xfrm>
            <a:off x="6750152" y="4435647"/>
            <a:ext cx="4300897" cy="1723549"/>
          </a:xfrm>
          <a:prstGeom prst="rect">
            <a:avLst/>
          </a:prstGeom>
          <a:noFill/>
        </p:spPr>
        <p:txBody>
          <a:bodyPr wrap="square">
            <a:spAutoFit/>
          </a:bodyPr>
          <a:lstStyle/>
          <a:p>
            <a:pPr marL="57150" marR="153035" algn="just" rtl="0">
              <a:spcBef>
                <a:spcPts val="975"/>
              </a:spcBef>
              <a:spcAft>
                <a:spcPts val="0"/>
              </a:spcAft>
            </a:pPr>
            <a:r>
              <a:rPr lang="en-US" sz="1400" b="0" i="0" u="none" strike="noStrike" dirty="0">
                <a:solidFill>
                  <a:srgbClr val="000000"/>
                </a:solidFill>
                <a:effectLst/>
                <a:latin typeface="Times New Roman" panose="02020603050405020304" pitchFamily="18" charset="0"/>
              </a:rPr>
              <a:t>we can see that, index 0 confidence value is 98% and index 1 value is 1.4%. If the confidence is higher than 97% (approx.), it can be said that fire is there, else the image needs to be processed for a more accurate result.</a:t>
            </a:r>
            <a:endParaRPr lang="en-US" sz="1400" b="0" dirty="0">
              <a:effectLst/>
            </a:endParaRPr>
          </a:p>
          <a:p>
            <a:br>
              <a:rPr lang="en-US" dirty="0"/>
            </a:br>
            <a:endParaRPr lang="en-IN" dirty="0"/>
          </a:p>
        </p:txBody>
      </p:sp>
      <p:sp>
        <p:nvSpPr>
          <p:cNvPr id="10" name="Circle: Hollow 9">
            <a:extLst>
              <a:ext uri="{FF2B5EF4-FFF2-40B4-BE49-F238E27FC236}">
                <a16:creationId xmlns:a16="http://schemas.microsoft.com/office/drawing/2014/main" id="{B055E49E-2CD8-AACB-A450-3D7B1AA28C71}"/>
              </a:ext>
            </a:extLst>
          </p:cNvPr>
          <p:cNvSpPr/>
          <p:nvPr/>
        </p:nvSpPr>
        <p:spPr>
          <a:xfrm>
            <a:off x="214154" y="1484821"/>
            <a:ext cx="1170038" cy="1179871"/>
          </a:xfrm>
          <a:prstGeom prst="donut">
            <a:avLst>
              <a:gd name="adj" fmla="val 9865"/>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Rounded Corners 26">
            <a:extLst>
              <a:ext uri="{FF2B5EF4-FFF2-40B4-BE49-F238E27FC236}">
                <a16:creationId xmlns:a16="http://schemas.microsoft.com/office/drawing/2014/main" id="{7497B963-664E-3714-575C-1BCE883FE80C}"/>
              </a:ext>
            </a:extLst>
          </p:cNvPr>
          <p:cNvSpPr/>
          <p:nvPr/>
        </p:nvSpPr>
        <p:spPr>
          <a:xfrm>
            <a:off x="569960" y="119765"/>
            <a:ext cx="10884309" cy="1140542"/>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Bahnschrift" panose="020B0502040204020203" pitchFamily="34" charset="0"/>
              </a:rPr>
              <a:t>CONTINUED……</a:t>
            </a:r>
          </a:p>
        </p:txBody>
      </p:sp>
    </p:spTree>
    <p:extLst>
      <p:ext uri="{BB962C8B-B14F-4D97-AF65-F5344CB8AC3E}">
        <p14:creationId xmlns:p14="http://schemas.microsoft.com/office/powerpoint/2010/main" val="4148591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1297</Words>
  <Application>Microsoft Office PowerPoint</Application>
  <PresentationFormat>Widescreen</PresentationFormat>
  <Paragraphs>151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 chakraborty</dc:creator>
  <cp:lastModifiedBy>subha chakraborty</cp:lastModifiedBy>
  <cp:revision>9</cp:revision>
  <dcterms:created xsi:type="dcterms:W3CDTF">2024-04-15T23:53:19Z</dcterms:created>
  <dcterms:modified xsi:type="dcterms:W3CDTF">2024-04-17T02:55:52Z</dcterms:modified>
</cp:coreProperties>
</file>