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23"/>
  </p:notesMasterIdLst>
  <p:handoutMasterIdLst>
    <p:handoutMasterId r:id="rId24"/>
  </p:handoutMasterIdLst>
  <p:sldIdLst>
    <p:sldId id="256" r:id="rId2"/>
    <p:sldId id="257" r:id="rId3"/>
    <p:sldId id="259" r:id="rId4"/>
    <p:sldId id="260" r:id="rId5"/>
    <p:sldId id="262" r:id="rId6"/>
    <p:sldId id="264" r:id="rId7"/>
    <p:sldId id="265" r:id="rId8"/>
    <p:sldId id="279" r:id="rId9"/>
    <p:sldId id="277" r:id="rId10"/>
    <p:sldId id="278" r:id="rId11"/>
    <p:sldId id="267" r:id="rId12"/>
    <p:sldId id="276" r:id="rId13"/>
    <p:sldId id="261" r:id="rId14"/>
    <p:sldId id="280" r:id="rId15"/>
    <p:sldId id="269" r:id="rId16"/>
    <p:sldId id="275" r:id="rId17"/>
    <p:sldId id="270" r:id="rId18"/>
    <p:sldId id="271" r:id="rId19"/>
    <p:sldId id="273" r:id="rId20"/>
    <p:sldId id="272" r:id="rId21"/>
    <p:sldId id="274" r:id="rId2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256" userDrawn="1">
          <p15:clr>
            <a:srgbClr val="A4A3A4"/>
          </p15:clr>
        </p15:guide>
        <p15:guide id="2" pos="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0"/>
    <a:srgbClr val="173063"/>
    <a:srgbClr val="0E3D7C"/>
    <a:srgbClr val="1415A3"/>
    <a:srgbClr val="0C0A3F"/>
    <a:srgbClr val="100E51"/>
    <a:srgbClr val="0A0E71"/>
    <a:srgbClr val="71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13817-CFC9-4E2E-BF18-A1BFFBFD1F31}" v="1" dt="2023-08-08T08:37:37.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5"/>
    <p:restoredTop sz="87875" autoAdjust="0"/>
  </p:normalViewPr>
  <p:slideViewPr>
    <p:cSldViewPr>
      <p:cViewPr varScale="1">
        <p:scale>
          <a:sx n="106" d="100"/>
          <a:sy n="106" d="100"/>
        </p:scale>
        <p:origin x="120" y="378"/>
      </p:cViewPr>
      <p:guideLst>
        <p:guide orient="horz" pos="2256"/>
        <p:guide pos="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 userId="1cefe769efc9e99e" providerId="LiveId" clId="{9C813817-CFC9-4E2E-BF18-A1BFFBFD1F31}"/>
    <pc:docChg chg="undo custSel modSld">
      <pc:chgData name="John D" userId="1cefe769efc9e99e" providerId="LiveId" clId="{9C813817-CFC9-4E2E-BF18-A1BFFBFD1F31}" dt="2023-08-08T08:40:42.377" v="34" actId="6549"/>
      <pc:docMkLst>
        <pc:docMk/>
      </pc:docMkLst>
      <pc:sldChg chg="modNotesTx">
        <pc:chgData name="John D" userId="1cefe769efc9e99e" providerId="LiveId" clId="{9C813817-CFC9-4E2E-BF18-A1BFFBFD1F31}" dt="2023-08-08T08:37:08.343" v="7"/>
        <pc:sldMkLst>
          <pc:docMk/>
          <pc:sldMk cId="0" sldId="257"/>
        </pc:sldMkLst>
      </pc:sldChg>
      <pc:sldChg chg="modNotesTx">
        <pc:chgData name="John D" userId="1cefe769efc9e99e" providerId="LiveId" clId="{9C813817-CFC9-4E2E-BF18-A1BFFBFD1F31}" dt="2023-08-08T08:37:09.817" v="8"/>
        <pc:sldMkLst>
          <pc:docMk/>
          <pc:sldMk cId="226194277" sldId="259"/>
        </pc:sldMkLst>
      </pc:sldChg>
      <pc:sldChg chg="modNotesTx">
        <pc:chgData name="John D" userId="1cefe769efc9e99e" providerId="LiveId" clId="{9C813817-CFC9-4E2E-BF18-A1BFFBFD1F31}" dt="2023-08-08T08:37:20.247" v="9"/>
        <pc:sldMkLst>
          <pc:docMk/>
          <pc:sldMk cId="1429123797" sldId="260"/>
        </pc:sldMkLst>
      </pc:sldChg>
      <pc:sldChg chg="modNotesTx">
        <pc:chgData name="John D" userId="1cefe769efc9e99e" providerId="LiveId" clId="{9C813817-CFC9-4E2E-BF18-A1BFFBFD1F31}" dt="2023-08-08T08:40:42.377" v="34" actId="6549"/>
        <pc:sldMkLst>
          <pc:docMk/>
          <pc:sldMk cId="3978041919" sldId="26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CB42547-1216-8745-B61E-1644CC83EEDE}" type="datetimeFigureOut">
              <a:rPr lang="en-US" altLang="en-US"/>
              <a:pPr/>
              <a:t>8/10/2023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235E-F41A-DE4A-9D7D-9E19E772B46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A4D7F38-9E4B-194A-AA5A-81BF138D2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Welcome to our project titled, </a:t>
            </a:r>
            <a:r>
              <a:rPr lang="en-US" altLang="en-US" sz="1200" dirty="0">
                <a:ea typeface="ＭＳ Ｐゴシック" charset="-128"/>
              </a:rPr>
              <a:t>Brand Sentiment Analysis of Twitter Posts.</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a:t>
            </a:fld>
            <a:endParaRPr lang="en-US" altLang="en-US"/>
          </a:p>
        </p:txBody>
      </p:sp>
    </p:spTree>
    <p:extLst>
      <p:ext uri="{BB962C8B-B14F-4D97-AF65-F5344CB8AC3E}">
        <p14:creationId xmlns:p14="http://schemas.microsoft.com/office/powerpoint/2010/main" val="284085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14</a:t>
            </a:fld>
            <a:endParaRPr lang="en-US" altLang="en-US"/>
          </a:p>
        </p:txBody>
      </p:sp>
    </p:spTree>
    <p:extLst>
      <p:ext uri="{BB962C8B-B14F-4D97-AF65-F5344CB8AC3E}">
        <p14:creationId xmlns:p14="http://schemas.microsoft.com/office/powerpoint/2010/main" val="974401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evaluation stage, we measured the models' ability to identify brands and predict sentiment in Twitter posts. We used standard classification metrics such as Accuracy, Precision, Recall, and F1 Score to evaluate the models.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15</a:t>
            </a:fld>
            <a:endParaRPr lang="en-US" altLang="en-US"/>
          </a:p>
        </p:txBody>
      </p:sp>
    </p:spTree>
    <p:extLst>
      <p:ext uri="{BB962C8B-B14F-4D97-AF65-F5344CB8AC3E}">
        <p14:creationId xmlns:p14="http://schemas.microsoft.com/office/powerpoint/2010/main" val="3293987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16</a:t>
            </a:fld>
            <a:endParaRPr lang="en-US" altLang="en-US"/>
          </a:p>
        </p:txBody>
      </p:sp>
    </p:spTree>
    <p:extLst>
      <p:ext uri="{BB962C8B-B14F-4D97-AF65-F5344CB8AC3E}">
        <p14:creationId xmlns:p14="http://schemas.microsoft.com/office/powerpoint/2010/main" val="567488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the results of our experiments, including any relevant figures or tables, discuss the implications of our results, and explain whether our results support our initial hypothesis. We present the results of our models. We achieved an accuracy rate over 50%, demonstrating the potential of machine learning in understanding public sentiment towards brands based on social media content.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17</a:t>
            </a:fld>
            <a:endParaRPr lang="en-US" altLang="en-US"/>
          </a:p>
        </p:txBody>
      </p:sp>
    </p:spTree>
    <p:extLst>
      <p:ext uri="{BB962C8B-B14F-4D97-AF65-F5344CB8AC3E}">
        <p14:creationId xmlns:p14="http://schemas.microsoft.com/office/powerpoint/2010/main" val="2184831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faced challenges such as the 'aboutness' problem, which refers to the challenge of determining the subject of the sentiment expressed in a sentence. We also encountered issues with complex sentences and ambiguous subjects.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18</a:t>
            </a:fld>
            <a:endParaRPr lang="en-US" altLang="en-US"/>
          </a:p>
        </p:txBody>
      </p:sp>
    </p:spTree>
    <p:extLst>
      <p:ext uri="{BB962C8B-B14F-4D97-AF65-F5344CB8AC3E}">
        <p14:creationId xmlns:p14="http://schemas.microsoft.com/office/powerpoint/2010/main" val="3478616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the conclusion, we will summarize the main findings of our project, conclude the report by discussing the significance of our findings, and discuss potential future work, such as how our project could be extended or improved.</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19</a:t>
            </a:fld>
            <a:endParaRPr lang="en-US" altLang="en-US"/>
          </a:p>
        </p:txBody>
      </p:sp>
    </p:spTree>
    <p:extLst>
      <p:ext uri="{BB962C8B-B14F-4D97-AF65-F5344CB8AC3E}">
        <p14:creationId xmlns:p14="http://schemas.microsoft.com/office/powerpoint/2010/main" val="4099420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CCCCCC"/>
                </a:solidFill>
                <a:effectLst/>
                <a:latin typeface="Consolas" panose="020B0609020204030204" pitchFamily="49" charset="0"/>
              </a:rPr>
              <a:t>Future work would generalize the model to work with other kinds of social media posts like Reddit, Facebook, or Instagram. Additionally, a future model can be multimodal and accept video, image, or audio input to provide a more comprehensive sentiment analysis of social media posts.</a:t>
            </a:r>
          </a:p>
          <a:p>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20</a:t>
            </a:fld>
            <a:endParaRPr lang="en-US" altLang="en-US"/>
          </a:p>
        </p:txBody>
      </p:sp>
    </p:spTree>
    <p:extLst>
      <p:ext uri="{BB962C8B-B14F-4D97-AF65-F5344CB8AC3E}">
        <p14:creationId xmlns:p14="http://schemas.microsoft.com/office/powerpoint/2010/main" val="2649913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would like to take a moment to express our deepest gratitude to those who have made this project possible. </a:t>
            </a:r>
            <a:r>
              <a:rPr lang="en-US" b="0" dirty="0">
                <a:solidFill>
                  <a:srgbClr val="CE9178"/>
                </a:solidFill>
                <a:effectLst/>
                <a:latin typeface="Consolas" panose="020B0609020204030204" pitchFamily="49" charset="0"/>
              </a:rPr>
              <a:t>We thank our advisor Dr. Van </a:t>
            </a:r>
            <a:r>
              <a:rPr lang="en-US" b="0" dirty="0" err="1">
                <a:solidFill>
                  <a:srgbClr val="CE9178"/>
                </a:solidFill>
                <a:effectLst/>
                <a:latin typeface="Consolas" panose="020B0609020204030204" pitchFamily="49" charset="0"/>
              </a:rPr>
              <a:t>Benschoten</a:t>
            </a:r>
            <a:r>
              <a:rPr lang="en-US" b="0" dirty="0">
                <a:solidFill>
                  <a:srgbClr val="CE9178"/>
                </a:solidFill>
                <a:effectLst/>
                <a:latin typeface="Consolas" panose="020B0609020204030204" pitchFamily="49" charset="0"/>
              </a:rPr>
              <a:t> for his invaluable guidance in this project. We also acknowledge Dr. </a:t>
            </a:r>
            <a:r>
              <a:rPr lang="en-US" b="0" dirty="0" err="1">
                <a:solidFill>
                  <a:srgbClr val="CE9178"/>
                </a:solidFill>
                <a:effectLst/>
                <a:latin typeface="Consolas" panose="020B0609020204030204" pitchFamily="49" charset="0"/>
              </a:rPr>
              <a:t>Tarshizi</a:t>
            </a:r>
            <a:r>
              <a:rPr lang="en-US" b="0" dirty="0">
                <a:solidFill>
                  <a:srgbClr val="CE9178"/>
                </a:solidFill>
                <a:effectLst/>
                <a:latin typeface="Consolas" panose="020B0609020204030204" pitchFamily="49" charset="0"/>
              </a:rPr>
              <a:t> for directing the Applied Artificial Intelligence program at the University of San Diego.</a:t>
            </a:r>
            <a:r>
              <a:rPr lang="en-US" b="0" dirty="0">
                <a:solidFill>
                  <a:srgbClr val="D4D4D4"/>
                </a:solidFill>
                <a:effectLst/>
                <a:latin typeface="Consolas" panose="020B0609020204030204" pitchFamily="49" charset="0"/>
              </a:rPr>
              <a:t> W</a:t>
            </a:r>
            <a:r>
              <a:rPr lang="en-US" dirty="0"/>
              <a:t>e are truly grateful for both of your support.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21</a:t>
            </a:fld>
            <a:endParaRPr lang="en-US" altLang="en-US"/>
          </a:p>
        </p:txBody>
      </p:sp>
    </p:spTree>
    <p:extLst>
      <p:ext uri="{BB962C8B-B14F-4D97-AF65-F5344CB8AC3E}">
        <p14:creationId xmlns:p14="http://schemas.microsoft.com/office/powerpoint/2010/main" val="372717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C1917"/>
                </a:solidFill>
                <a:effectLst/>
                <a:latin typeface="-apple-system"/>
              </a:rPr>
              <a:t>We perform brand sentiment analysis on Twitter posts. Brand sentiment analysis involves identifying brand mentions in text and determining the sentiment towards those brands.</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a:t>
            </a:fld>
            <a:endParaRPr lang="en-US" altLang="en-US"/>
          </a:p>
        </p:txBody>
      </p:sp>
    </p:spTree>
    <p:extLst>
      <p:ext uri="{BB962C8B-B14F-4D97-AF65-F5344CB8AC3E}">
        <p14:creationId xmlns:p14="http://schemas.microsoft.com/office/powerpoint/2010/main" val="663246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1C1917"/>
                </a:solidFill>
                <a:effectLst/>
                <a:latin typeface="-apple-system"/>
              </a:rPr>
              <a:t>The problem we aim to solve is detecting if a given tweet mentions a brand, and if so, classifying the sentiment of the tweet towards that brand as positive, negative or neutral. We break this down into two models - a Brand Classifier and a Sentiment Classifier.</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3</a:t>
            </a:fld>
            <a:endParaRPr lang="en-US" altLang="en-US"/>
          </a:p>
        </p:txBody>
      </p:sp>
    </p:spTree>
    <p:extLst>
      <p:ext uri="{BB962C8B-B14F-4D97-AF65-F5344CB8AC3E}">
        <p14:creationId xmlns:p14="http://schemas.microsoft.com/office/powerpoint/2010/main" val="2156746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Our project focuses specifically on analyzing tweets from Twitter for brand mentions and associated sentiment.</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4</a:t>
            </a:fld>
            <a:endParaRPr lang="en-US" altLang="en-US"/>
          </a:p>
        </p:txBody>
      </p:sp>
    </p:spTree>
    <p:extLst>
      <p:ext uri="{BB962C8B-B14F-4D97-AF65-F5344CB8AC3E}">
        <p14:creationId xmlns:p14="http://schemas.microsoft.com/office/powerpoint/2010/main" val="2088728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In the field of sentiment analysis, two key datasets are the Sentiment140 dataset and the </a:t>
            </a:r>
            <a:r>
              <a:rPr lang="en-US" b="0" i="0" dirty="0" err="1">
                <a:solidFill>
                  <a:srgbClr val="1C1917"/>
                </a:solidFill>
                <a:effectLst/>
                <a:latin typeface="-apple-system"/>
              </a:rPr>
              <a:t>SurgeAI</a:t>
            </a:r>
            <a:r>
              <a:rPr lang="en-US" b="0" i="0" dirty="0">
                <a:solidFill>
                  <a:srgbClr val="1C1917"/>
                </a:solidFill>
                <a:effectLst/>
                <a:latin typeface="-apple-system"/>
              </a:rPr>
              <a:t> Brand Sentiment dataset.</a:t>
            </a:r>
          </a:p>
          <a:p>
            <a:endParaRPr lang="en-US" b="0" i="0" dirty="0">
              <a:solidFill>
                <a:srgbClr val="1C1917"/>
              </a:solidFill>
              <a:effectLst/>
              <a:latin typeface="-apple-system"/>
            </a:endParaRPr>
          </a:p>
          <a:p>
            <a:r>
              <a:rPr lang="en-US" b="0" i="0" dirty="0">
                <a:solidFill>
                  <a:srgbClr val="1C1917"/>
                </a:solidFill>
                <a:effectLst/>
                <a:latin typeface="-apple-system"/>
              </a:rPr>
              <a:t>The Sentiment140 dataset, developed by Stanford researchers, is a comprehensive collection of 1.6 million tweets. Each tweet is annotated with a sentiment polarity - 0 indicating negative sentiment and 4 indicating positive sentiment. This large and diverse dataset is particularly useful for training robust machine learning models for sentiment analysis.</a:t>
            </a:r>
          </a:p>
          <a:p>
            <a:endParaRPr lang="en-US" b="0" i="0" dirty="0">
              <a:solidFill>
                <a:srgbClr val="1C1917"/>
              </a:solidFill>
              <a:effectLst/>
              <a:latin typeface="-apple-system"/>
            </a:endParaRPr>
          </a:p>
          <a:p>
            <a:r>
              <a:rPr lang="en-US" b="0" i="0" dirty="0">
                <a:solidFill>
                  <a:srgbClr val="1C1917"/>
                </a:solidFill>
                <a:effectLst/>
                <a:latin typeface="-apple-system"/>
              </a:rPr>
              <a:t>On the other hand, the </a:t>
            </a:r>
            <a:r>
              <a:rPr lang="en-US" b="0" i="0" dirty="0" err="1">
                <a:solidFill>
                  <a:srgbClr val="1C1917"/>
                </a:solidFill>
                <a:effectLst/>
                <a:latin typeface="-apple-system"/>
              </a:rPr>
              <a:t>SurgeAI</a:t>
            </a:r>
            <a:r>
              <a:rPr lang="en-US" b="0" i="0" dirty="0">
                <a:solidFill>
                  <a:srgbClr val="1C1917"/>
                </a:solidFill>
                <a:effectLst/>
                <a:latin typeface="-apple-system"/>
              </a:rPr>
              <a:t> Brand Sentiment dataset is a curated collection of over 600 tweets that provide insights into public opinions about global brands like Nike, Tesla, and Chick-fil-A. Each tweet in this dataset is labeled with sentiment scores, making it a valuable resource for tasks such as brand monitoring, sentiment analysis, and understanding consumer trends.</a:t>
            </a:r>
          </a:p>
          <a:p>
            <a:endParaRPr lang="en-US" b="0" i="0" dirty="0">
              <a:solidFill>
                <a:srgbClr val="1C1917"/>
              </a:solidFill>
              <a:effectLst/>
              <a:latin typeface="-apple-system"/>
            </a:endParaRPr>
          </a:p>
          <a:p>
            <a:r>
              <a:rPr lang="en-US" b="0" i="0" dirty="0">
                <a:solidFill>
                  <a:srgbClr val="1C1917"/>
                </a:solidFill>
                <a:effectLst/>
                <a:latin typeface="-apple-system"/>
              </a:rPr>
              <a:t>Both these datasets offer unique opportunities for data scientists and researchers. They provide a wealth of information to train models that can accurately gauge public sentiment based on tweet content, each with their own unique focus and application.</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5</a:t>
            </a:fld>
            <a:endParaRPr lang="en-US" altLang="en-US"/>
          </a:p>
        </p:txBody>
      </p:sp>
    </p:spTree>
    <p:extLst>
      <p:ext uri="{BB962C8B-B14F-4D97-AF65-F5344CB8AC3E}">
        <p14:creationId xmlns:p14="http://schemas.microsoft.com/office/powerpoint/2010/main" val="402973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methods were designed to ensure a thorough and systematic approach to the problem. It involved using at least two different types of AI and machine learning algorithms. We investigated of the analytics solution to the problem, which included aspects of experimental comparison. We also explored variable importance to understand which features were most important in making good predictions.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6</a:t>
            </a:fld>
            <a:endParaRPr lang="en-US" altLang="en-US"/>
          </a:p>
        </p:txBody>
      </p:sp>
    </p:spTree>
    <p:extLst>
      <p:ext uri="{BB962C8B-B14F-4D97-AF65-F5344CB8AC3E}">
        <p14:creationId xmlns:p14="http://schemas.microsoft.com/office/powerpoint/2010/main" val="117750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assess stage, we analyzed the dataset and selected appropriate models based on the specific requirements of the sentiment analysis task, the characteristics of the available data, and the nature of the problem.</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7</a:t>
            </a:fld>
            <a:endParaRPr lang="en-US" altLang="en-US"/>
          </a:p>
        </p:txBody>
      </p:sp>
    </p:spTree>
    <p:extLst>
      <p:ext uri="{BB962C8B-B14F-4D97-AF65-F5344CB8AC3E}">
        <p14:creationId xmlns:p14="http://schemas.microsoft.com/office/powerpoint/2010/main" val="109788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11</a:t>
            </a:fld>
            <a:endParaRPr lang="en-US" altLang="en-US"/>
          </a:p>
        </p:txBody>
      </p:sp>
    </p:spTree>
    <p:extLst>
      <p:ext uri="{BB962C8B-B14F-4D97-AF65-F5344CB8AC3E}">
        <p14:creationId xmlns:p14="http://schemas.microsoft.com/office/powerpoint/2010/main" val="151308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13</a:t>
            </a:fld>
            <a:endParaRPr lang="en-US" altLang="en-US"/>
          </a:p>
        </p:txBody>
      </p:sp>
    </p:spTree>
    <p:extLst>
      <p:ext uri="{BB962C8B-B14F-4D97-AF65-F5344CB8AC3E}">
        <p14:creationId xmlns:p14="http://schemas.microsoft.com/office/powerpoint/2010/main" val="3596259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60E4B0F9-A7FB-5046-8EA1-145E13C1BB14}" type="datetimeFigureOut">
              <a:rPr lang="en-US" altLang="en-US"/>
              <a:pPr/>
              <a:t>8/10/2023</a:t>
            </a:fld>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5436954-0798-F74F-B089-73282A31B42D}" type="slidenum">
              <a:rPr lang="en-US" altLang="en-US"/>
              <a:pPr/>
              <a:t>‹#›</a:t>
            </a:fld>
            <a:endParaRPr lang="en-US" altLang="en-US"/>
          </a:p>
        </p:txBody>
      </p:sp>
    </p:spTree>
    <p:extLst>
      <p:ext uri="{BB962C8B-B14F-4D97-AF65-F5344CB8AC3E}">
        <p14:creationId xmlns:p14="http://schemas.microsoft.com/office/powerpoint/2010/main" val="13357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768096" y="1947672"/>
            <a:ext cx="10509504" cy="377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2"/>
          <p:cNvSpPr>
            <a:spLocks noGrp="1"/>
          </p:cNvSpPr>
          <p:nvPr>
            <p:ph type="dt" sz="half" idx="11"/>
          </p:nvPr>
        </p:nvSpPr>
        <p:spPr/>
        <p:txBody>
          <a:bodyPr/>
          <a:lstStyle>
            <a:lvl1pPr>
              <a:defRPr/>
            </a:lvl1pPr>
          </a:lstStyle>
          <a:p>
            <a:fld id="{9461B8EA-79DB-F845-97F0-24C5A509848C}" type="datetimeFigureOut">
              <a:rPr lang="en-US" altLang="en-US"/>
              <a:pPr/>
              <a:t>8/10/2023</a:t>
            </a:fld>
            <a:endParaRPr lang="en-US" altLang="en-US"/>
          </a:p>
        </p:txBody>
      </p:sp>
      <p:sp>
        <p:nvSpPr>
          <p:cNvPr id="6" name="Footer Placeholder 3"/>
          <p:cNvSpPr>
            <a:spLocks noGrp="1"/>
          </p:cNvSpPr>
          <p:nvPr>
            <p:ph type="ftr" sz="quarter" idx="12"/>
          </p:nvPr>
        </p:nvSpPr>
        <p:spPr/>
        <p:txBody>
          <a:bodyPr/>
          <a:lstStyle>
            <a:lvl1pPr>
              <a:defRPr/>
            </a:lvl1pPr>
          </a:lstStyle>
          <a:p>
            <a:pPr>
              <a:defRPr/>
            </a:pPr>
            <a:endParaRPr lang="en-US"/>
          </a:p>
        </p:txBody>
      </p:sp>
      <p:sp>
        <p:nvSpPr>
          <p:cNvPr id="7" name="Slide Number Placeholder 4"/>
          <p:cNvSpPr>
            <a:spLocks noGrp="1"/>
          </p:cNvSpPr>
          <p:nvPr>
            <p:ph type="sldNum" sz="quarter" idx="13"/>
          </p:nvPr>
        </p:nvSpPr>
        <p:spPr/>
        <p:txBody>
          <a:bodyPr/>
          <a:lstStyle>
            <a:lvl1pPr>
              <a:defRPr/>
            </a:lvl1pPr>
          </a:lstStyle>
          <a:p>
            <a:fld id="{038BCF56-2392-5945-BBFF-D427D64A3716}" type="slidenum">
              <a:rPr lang="en-US" altLang="en-US"/>
              <a:pPr/>
              <a:t>‹#›</a:t>
            </a:fld>
            <a:endParaRPr lang="en-US" altLang="en-US"/>
          </a:p>
        </p:txBody>
      </p:sp>
    </p:spTree>
    <p:extLst>
      <p:ext uri="{BB962C8B-B14F-4D97-AF65-F5344CB8AC3E}">
        <p14:creationId xmlns:p14="http://schemas.microsoft.com/office/powerpoint/2010/main" val="54345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8106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914400" y="685800"/>
            <a:ext cx="10363200" cy="1143000"/>
          </a:xfrm>
          <a:prstGeom prst="rect">
            <a:avLst/>
          </a:prstGeom>
        </p:spPr>
        <p:txBody>
          <a:bodyPr/>
          <a:lstStyle/>
          <a:p>
            <a:r>
              <a:rPr lang="en-US"/>
              <a:t>Click to edit Master title style</a:t>
            </a:r>
            <a:endParaRPr lang="en-US" dirty="0"/>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14"/>
          </p:nvPr>
        </p:nvSpPr>
        <p:spPr>
          <a:xfrm>
            <a:off x="60938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5"/>
          </p:nvPr>
        </p:nvSpPr>
        <p:spPr/>
        <p:txBody>
          <a:bodyPr/>
          <a:lstStyle>
            <a:lvl1pPr>
              <a:defRPr/>
            </a:lvl1pPr>
          </a:lstStyle>
          <a:p>
            <a:fld id="{51040245-401E-DC4F-B046-F0C79A3107CA}" type="datetimeFigureOut">
              <a:rPr lang="en-US" altLang="en-US"/>
              <a:pPr/>
              <a:t>8/10/2023</a:t>
            </a:fld>
            <a:endParaRPr lang="en-US" altLang="en-US"/>
          </a:p>
        </p:txBody>
      </p:sp>
      <p:sp>
        <p:nvSpPr>
          <p:cNvPr id="8" name="Footer Placeholder 3"/>
          <p:cNvSpPr>
            <a:spLocks noGrp="1"/>
          </p:cNvSpPr>
          <p:nvPr>
            <p:ph type="ftr" sz="quarter" idx="16"/>
          </p:nvPr>
        </p:nvSpPr>
        <p:spPr/>
        <p:txBody>
          <a:bodyPr/>
          <a:lstStyle>
            <a:lvl1pPr>
              <a:defRPr/>
            </a:lvl1pPr>
          </a:lstStyle>
          <a:p>
            <a:pPr>
              <a:defRPr/>
            </a:pPr>
            <a:endParaRPr lang="en-US"/>
          </a:p>
        </p:txBody>
      </p:sp>
      <p:sp>
        <p:nvSpPr>
          <p:cNvPr id="9" name="Slide Number Placeholder 4"/>
          <p:cNvSpPr>
            <a:spLocks noGrp="1"/>
          </p:cNvSpPr>
          <p:nvPr>
            <p:ph type="sldNum" sz="quarter" idx="17"/>
          </p:nvPr>
        </p:nvSpPr>
        <p:spPr/>
        <p:txBody>
          <a:bodyPr/>
          <a:lstStyle>
            <a:lvl1pPr>
              <a:defRPr/>
            </a:lvl1pPr>
          </a:lstStyle>
          <a:p>
            <a:fld id="{216C8536-7E23-234B-A8F7-08E8ECDA74DF}" type="slidenum">
              <a:rPr lang="en-US" altLang="en-US"/>
              <a:pPr/>
              <a:t>‹#›</a:t>
            </a:fld>
            <a:endParaRPr lang="en-US" altLang="en-US"/>
          </a:p>
        </p:txBody>
      </p:sp>
    </p:spTree>
    <p:extLst>
      <p:ext uri="{BB962C8B-B14F-4D97-AF65-F5344CB8AC3E}">
        <p14:creationId xmlns:p14="http://schemas.microsoft.com/office/powerpoint/2010/main" val="5892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B8E3EDF6-D7E0-BF42-B0B6-A092B242026B}" type="datetimeFigureOut">
              <a:rPr lang="en-US" altLang="en-US"/>
              <a:pPr/>
              <a:t>8/10/2023</a:t>
            </a:fld>
            <a:endParaRPr lang="en-US" alt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2834907F-A62D-D441-A93A-A617401C2E74}" type="slidenum">
              <a:rPr lang="en-US" altLang="en-US"/>
              <a:pPr/>
              <a:t>‹#›</a:t>
            </a:fld>
            <a:endParaRPr lang="en-US" altLang="en-US"/>
          </a:p>
        </p:txBody>
      </p:sp>
    </p:spTree>
    <p:extLst>
      <p:ext uri="{BB962C8B-B14F-4D97-AF65-F5344CB8AC3E}">
        <p14:creationId xmlns:p14="http://schemas.microsoft.com/office/powerpoint/2010/main" val="52064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5999168"/>
            <a:ext cx="12192000" cy="914400"/>
          </a:xfrm>
          <a:prstGeom prst="rect">
            <a:avLst/>
          </a:prstGeom>
          <a:solidFill>
            <a:srgbClr val="003B7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4800" y="6167437"/>
            <a:ext cx="2762250" cy="574305"/>
          </a:xfrm>
          <a:prstGeom prst="rect">
            <a:avLst/>
          </a:prstGeom>
        </p:spPr>
      </p:pic>
      <p:sp>
        <p:nvSpPr>
          <p:cNvPr id="1027" name="Text Placeholder 1"/>
          <p:cNvSpPr>
            <a:spLocks noGrp="1"/>
          </p:cNvSpPr>
          <p:nvPr>
            <p:ph type="body" idx="1"/>
          </p:nvPr>
        </p:nvSpPr>
        <p:spPr bwMode="auto">
          <a:xfrm>
            <a:off x="768353"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US" altLang="en-US" dirty="0"/>
          </a:p>
        </p:txBody>
      </p:sp>
      <p:sp>
        <p:nvSpPr>
          <p:cNvPr id="3" name="Date Placeholder 2"/>
          <p:cNvSpPr>
            <a:spLocks noGrp="1"/>
          </p:cNvSpPr>
          <p:nvPr>
            <p:ph type="dt" sz="half" idx="2"/>
          </p:nvPr>
        </p:nvSpPr>
        <p:spPr>
          <a:xfrm>
            <a:off x="304800" y="6629403"/>
            <a:ext cx="2844800" cy="136525"/>
          </a:xfrm>
          <a:prstGeom prst="rect">
            <a:avLst/>
          </a:prstGeom>
        </p:spPr>
        <p:txBody>
          <a:bodyPr vert="horz" wrap="square" lIns="0" tIns="0" rIns="0" bIns="0" numCol="1" anchor="b" anchorCtr="0" compatLnSpc="1">
            <a:prstTxWarp prst="textNoShape">
              <a:avLst/>
            </a:prstTxWarp>
          </a:bodyPr>
          <a:lstStyle>
            <a:lvl1pPr>
              <a:defRPr sz="1000">
                <a:solidFill>
                  <a:srgbClr val="898989"/>
                </a:solidFill>
              </a:defRPr>
            </a:lvl1pPr>
          </a:lstStyle>
          <a:p>
            <a:fld id="{482C3D94-7C5D-0846-984C-DFD8ACC0A135}" type="datetimeFigureOut">
              <a:rPr lang="en-US" altLang="en-US"/>
              <a:pPr/>
              <a:t>8/10/2023</a:t>
            </a:fld>
            <a:endParaRPr lang="en-US" altLang="en-US"/>
          </a:p>
        </p:txBody>
      </p:sp>
      <p:sp>
        <p:nvSpPr>
          <p:cNvPr id="4" name="Footer Placeholder 3"/>
          <p:cNvSpPr>
            <a:spLocks noGrp="1"/>
          </p:cNvSpPr>
          <p:nvPr>
            <p:ph type="ftr" sz="quarter" idx="3"/>
          </p:nvPr>
        </p:nvSpPr>
        <p:spPr>
          <a:xfrm>
            <a:off x="4165600" y="6629403"/>
            <a:ext cx="3860800" cy="136525"/>
          </a:xfrm>
          <a:prstGeom prst="rect">
            <a:avLst/>
          </a:prstGeom>
        </p:spPr>
        <p:txBody>
          <a:bodyPr vert="horz" lIns="0" tIns="0" rIns="0" bIns="0" rtlCol="0" anchor="ctr"/>
          <a:lstStyle>
            <a:lvl1pPr algn="ctr">
              <a:defRPr sz="1000">
                <a:solidFill>
                  <a:schemeClr val="tx1">
                    <a:tint val="75000"/>
                  </a:schemeClr>
                </a:solidFill>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4"/>
          </p:nvPr>
        </p:nvSpPr>
        <p:spPr>
          <a:xfrm>
            <a:off x="9144000" y="6629403"/>
            <a:ext cx="2844800" cy="136525"/>
          </a:xfrm>
          <a:prstGeom prst="rect">
            <a:avLst/>
          </a:prstGeom>
        </p:spPr>
        <p:txBody>
          <a:bodyPr vert="horz" wrap="square" lIns="0" tIns="0" rIns="0" bIns="0" numCol="1" anchor="ctr" anchorCtr="0" compatLnSpc="1">
            <a:prstTxWarp prst="textNoShape">
              <a:avLst/>
            </a:prstTxWarp>
          </a:bodyPr>
          <a:lstStyle>
            <a:lvl1pPr algn="r">
              <a:defRPr sz="1000">
                <a:solidFill>
                  <a:srgbClr val="898989"/>
                </a:solidFill>
              </a:defRPr>
            </a:lvl1pPr>
          </a:lstStyle>
          <a:p>
            <a:fld id="{99D00A5A-8E11-5342-9E35-AFD70D0673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rtl="0" eaLnBrk="1" fontAlgn="base" hangingPunct="1">
        <a:lnSpc>
          <a:spcPts val="4200"/>
        </a:lnSpc>
        <a:spcBef>
          <a:spcPct val="0"/>
        </a:spcBef>
        <a:spcAft>
          <a:spcPct val="0"/>
        </a:spcAft>
        <a:defRPr sz="4000">
          <a:solidFill>
            <a:srgbClr val="003B70"/>
          </a:solidFill>
          <a:latin typeface="+mj-lt"/>
          <a:ea typeface="ＭＳ Ｐゴシック" charset="0"/>
          <a:cs typeface="ＭＳ Ｐゴシック" charset="0"/>
        </a:defRPr>
      </a:lvl1pPr>
      <a:lvl2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2pPr>
      <a:lvl3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3pPr>
      <a:lvl4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4pPr>
      <a:lvl5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1" fontAlgn="base" hangingPunct="1">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ＭＳ Ｐゴシック" charset="0"/>
          <a:cs typeface="ＭＳ Ｐゴシック" charset="0"/>
        </a:defRPr>
      </a:lvl1pPr>
      <a:lvl2pPr marL="114300" indent="227013" algn="l" rtl="0" eaLnBrk="1" fontAlgn="base" hangingPunct="1">
        <a:lnSpc>
          <a:spcPts val="3200"/>
        </a:lnSpc>
        <a:spcBef>
          <a:spcPct val="0"/>
        </a:spcBef>
        <a:spcAft>
          <a:spcPts val="600"/>
        </a:spcAft>
        <a:buClr>
          <a:srgbClr val="173063"/>
        </a:buClr>
        <a:buFont typeface="Arial" charset="0"/>
        <a:buChar char="•"/>
        <a:defRPr sz="2800">
          <a:solidFill>
            <a:srgbClr val="003B70"/>
          </a:solidFill>
          <a:latin typeface="+mj-lt"/>
          <a:ea typeface="ＭＳ Ｐゴシック" charset="0"/>
        </a:defRPr>
      </a:lvl2pPr>
      <a:lvl3pPr marL="3460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3pPr>
      <a:lvl4pPr marL="8032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4pPr>
      <a:lvl5pPr marL="10318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en-US" sz="4000" dirty="0">
                <a:ea typeface="ＭＳ Ｐゴシック" charset="-128"/>
              </a:rPr>
              <a:t>Brand Sentiment Analysis of Twitter Posts</a:t>
            </a:r>
            <a:endParaRPr lang="en-US" altLang="en-US" dirty="0">
              <a:ea typeface="ＭＳ Ｐゴシック" charset="-128"/>
            </a:endParaRPr>
          </a:p>
        </p:txBody>
      </p:sp>
      <p:sp>
        <p:nvSpPr>
          <p:cNvPr id="2" name="TextBox 1">
            <a:extLst>
              <a:ext uri="{FF2B5EF4-FFF2-40B4-BE49-F238E27FC236}">
                <a16:creationId xmlns:a16="http://schemas.microsoft.com/office/drawing/2014/main" id="{8F53F5CB-6890-F0C6-8A18-15839502FF59}"/>
              </a:ext>
            </a:extLst>
          </p:cNvPr>
          <p:cNvSpPr txBox="1"/>
          <p:nvPr/>
        </p:nvSpPr>
        <p:spPr>
          <a:xfrm>
            <a:off x="1204947" y="4114800"/>
            <a:ext cx="2548133" cy="461665"/>
          </a:xfrm>
          <a:prstGeom prst="rect">
            <a:avLst/>
          </a:prstGeom>
          <a:noFill/>
        </p:spPr>
        <p:txBody>
          <a:bodyPr wrap="none" rtlCol="0" anchor="ctr">
            <a:spAutoFit/>
          </a:bodyPr>
          <a:lstStyle/>
          <a:p>
            <a:r>
              <a:rPr lang="en-US" dirty="0"/>
              <a:t>Jonathan Agustin</a:t>
            </a:r>
          </a:p>
        </p:txBody>
      </p:sp>
      <p:sp>
        <p:nvSpPr>
          <p:cNvPr id="3" name="TextBox 2">
            <a:extLst>
              <a:ext uri="{FF2B5EF4-FFF2-40B4-BE49-F238E27FC236}">
                <a16:creationId xmlns:a16="http://schemas.microsoft.com/office/drawing/2014/main" id="{FC08BBF4-C707-4FE6-BDD1-6A19C7F501D7}"/>
              </a:ext>
            </a:extLst>
          </p:cNvPr>
          <p:cNvSpPr txBox="1"/>
          <p:nvPr/>
        </p:nvSpPr>
        <p:spPr>
          <a:xfrm>
            <a:off x="4712829" y="4112567"/>
            <a:ext cx="2840842" cy="461665"/>
          </a:xfrm>
          <a:prstGeom prst="rect">
            <a:avLst/>
          </a:prstGeom>
          <a:noFill/>
        </p:spPr>
        <p:txBody>
          <a:bodyPr wrap="none" rtlCol="0" anchor="ctr">
            <a:spAutoFit/>
          </a:bodyPr>
          <a:lstStyle/>
          <a:p>
            <a:r>
              <a:rPr lang="en-US" dirty="0"/>
              <a:t>Fernando Calderon</a:t>
            </a:r>
          </a:p>
        </p:txBody>
      </p:sp>
      <p:sp>
        <p:nvSpPr>
          <p:cNvPr id="4" name="TextBox 3">
            <a:extLst>
              <a:ext uri="{FF2B5EF4-FFF2-40B4-BE49-F238E27FC236}">
                <a16:creationId xmlns:a16="http://schemas.microsoft.com/office/drawing/2014/main" id="{10ED2B7E-72DF-53B9-2368-5A94B2B73BDC}"/>
              </a:ext>
            </a:extLst>
          </p:cNvPr>
          <p:cNvSpPr txBox="1"/>
          <p:nvPr/>
        </p:nvSpPr>
        <p:spPr>
          <a:xfrm>
            <a:off x="8513421" y="4128380"/>
            <a:ext cx="1983235" cy="461665"/>
          </a:xfrm>
          <a:prstGeom prst="rect">
            <a:avLst/>
          </a:prstGeom>
          <a:noFill/>
        </p:spPr>
        <p:txBody>
          <a:bodyPr wrap="none" rtlCol="0" anchor="ctr">
            <a:spAutoFit/>
          </a:bodyPr>
          <a:lstStyle/>
          <a:p>
            <a:r>
              <a:rPr lang="en-US" dirty="0"/>
              <a:t>Juliet Lawton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AE58-2749-8BFE-9D1D-A589DD972A11}"/>
              </a:ext>
            </a:extLst>
          </p:cNvPr>
          <p:cNvSpPr>
            <a:spLocks noGrp="1"/>
          </p:cNvSpPr>
          <p:nvPr>
            <p:ph type="title"/>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A80DA858-CBAD-4C31-A514-9A0809685243}"/>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0075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Second Stage: Develop</a:t>
            </a:r>
          </a:p>
        </p:txBody>
      </p:sp>
      <p:sp>
        <p:nvSpPr>
          <p:cNvPr id="3" name="Text Placeholder 2"/>
          <p:cNvSpPr>
            <a:spLocks noGrp="1"/>
          </p:cNvSpPr>
          <p:nvPr>
            <p:ph type="body" sz="quarter" idx="10"/>
          </p:nvPr>
        </p:nvSpPr>
        <p:spPr>
          <a:xfrm>
            <a:off x="1371600" y="1947863"/>
            <a:ext cx="8610603" cy="3776662"/>
          </a:xfrm>
        </p:spPr>
        <p:txBody>
          <a:bodyPr rtlCol="0">
            <a:noAutofit/>
          </a:bodyPr>
          <a:lstStyle/>
          <a:p>
            <a:pPr marL="23812" lvl="1" indent="0">
              <a:buNone/>
              <a:defRPr/>
            </a:pPr>
            <a:r>
              <a:rPr lang="en-US" sz="2000" dirty="0"/>
              <a:t>The development stage focuses on implementing preprocessing steps, automating processes, and training selected models for brand identification and sentiment alignment in tweets.</a:t>
            </a:r>
          </a:p>
          <a:p>
            <a:pPr marL="91440" indent="-91440">
              <a:buFont typeface="Lucida Grande"/>
              <a:buChar char=" "/>
              <a:defRPr/>
            </a:pPr>
            <a:endParaRPr lang="en-US" dirty="0"/>
          </a:p>
        </p:txBody>
      </p:sp>
    </p:spTree>
    <p:extLst>
      <p:ext uri="{BB962C8B-B14F-4D97-AF65-F5344CB8AC3E}">
        <p14:creationId xmlns:p14="http://schemas.microsoft.com/office/powerpoint/2010/main" val="124389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1614-9395-BF92-BD91-282762C0B2B7}"/>
              </a:ext>
            </a:extLst>
          </p:cNvPr>
          <p:cNvSpPr>
            <a:spLocks noGrp="1"/>
          </p:cNvSpPr>
          <p:nvPr>
            <p:ph type="title"/>
          </p:nvPr>
        </p:nvSpPr>
        <p:spPr/>
        <p:txBody>
          <a:bodyPr/>
          <a:lstStyle/>
          <a:p>
            <a:r>
              <a:rPr lang="en-US" dirty="0"/>
              <a:t>Generating Synthetic Data</a:t>
            </a:r>
          </a:p>
        </p:txBody>
      </p:sp>
      <p:sp>
        <p:nvSpPr>
          <p:cNvPr id="3" name="Text Placeholder 2">
            <a:extLst>
              <a:ext uri="{FF2B5EF4-FFF2-40B4-BE49-F238E27FC236}">
                <a16:creationId xmlns:a16="http://schemas.microsoft.com/office/drawing/2014/main" id="{DEA276CD-90C1-B6F4-1995-CABD921DE2F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056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Choosing Algorithms</a:t>
            </a:r>
          </a:p>
        </p:txBody>
      </p:sp>
      <p:sp>
        <p:nvSpPr>
          <p:cNvPr id="3" name="Text Placeholder 2"/>
          <p:cNvSpPr>
            <a:spLocks noGrp="1"/>
          </p:cNvSpPr>
          <p:nvPr>
            <p:ph type="body" sz="quarter" idx="10"/>
          </p:nvPr>
        </p:nvSpPr>
        <p:spPr>
          <a:xfrm>
            <a:off x="914400" y="1947863"/>
            <a:ext cx="9601200" cy="3776662"/>
          </a:xfrm>
        </p:spPr>
        <p:txBody>
          <a:bodyPr rtlCol="0">
            <a:noAutofit/>
          </a:bodyPr>
          <a:lstStyle/>
          <a:p>
            <a:pPr marL="366712" lvl="1" indent="-342900">
              <a:defRPr/>
            </a:pPr>
            <a:r>
              <a:rPr lang="en-US" sz="2000" dirty="0"/>
              <a:t>The selection of models for sentiment analysis and brand identification depends on the project's objectives. The dataset's characteristics, including the type of text data and potential challenges like complex sentence structures, guide the choice of models. </a:t>
            </a:r>
          </a:p>
          <a:p>
            <a:pPr marL="366712" lvl="1" indent="-342900">
              <a:defRPr/>
            </a:pPr>
            <a:endParaRPr lang="en-US" sz="2000" dirty="0"/>
          </a:p>
          <a:p>
            <a:pPr marL="366712" lvl="1" indent="-342900">
              <a:defRPr/>
            </a:pPr>
            <a:r>
              <a:rPr lang="en-US" sz="2000" dirty="0"/>
              <a:t> This involves training the models on a subset of the dataset and evaluating their performance. The goal is to identify initial trends and challenges in sentiment analysis and brand identification.</a:t>
            </a:r>
          </a:p>
        </p:txBody>
      </p:sp>
    </p:spTree>
    <p:extLst>
      <p:ext uri="{BB962C8B-B14F-4D97-AF65-F5344CB8AC3E}">
        <p14:creationId xmlns:p14="http://schemas.microsoft.com/office/powerpoint/2010/main" val="386388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TBD</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Creating validation set to try to </a:t>
            </a:r>
            <a:r>
              <a:rPr lang="en-US"/>
              <a:t>prevent overfitting</a:t>
            </a:r>
            <a:endParaRPr lang="en-US" dirty="0"/>
          </a:p>
        </p:txBody>
      </p:sp>
    </p:spTree>
    <p:extLst>
      <p:ext uri="{BB962C8B-B14F-4D97-AF65-F5344CB8AC3E}">
        <p14:creationId xmlns:p14="http://schemas.microsoft.com/office/powerpoint/2010/main" val="179488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Third Stage: Evaluate</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TODO: Convert to title slide</a:t>
            </a:r>
          </a:p>
          <a:p>
            <a:pPr marL="91440" indent="-91440">
              <a:buFont typeface="Lucida Grande"/>
              <a:buChar char=" "/>
              <a:defRPr/>
            </a:pPr>
            <a:endParaRPr lang="en-US" dirty="0"/>
          </a:p>
        </p:txBody>
      </p:sp>
    </p:spTree>
    <p:extLst>
      <p:ext uri="{BB962C8B-B14F-4D97-AF65-F5344CB8AC3E}">
        <p14:creationId xmlns:p14="http://schemas.microsoft.com/office/powerpoint/2010/main" val="943618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Evaluating Algorithm Performance</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180344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Results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156255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Challenges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Not enough tweets mentioning brands</a:t>
            </a:r>
          </a:p>
          <a:p>
            <a:pPr marL="91440" indent="-91440">
              <a:buFont typeface="Lucida Grande"/>
              <a:buChar char=" "/>
              <a:defRPr/>
            </a:pPr>
            <a:r>
              <a:rPr lang="en-US" dirty="0"/>
              <a:t>Aboutness problem</a:t>
            </a:r>
          </a:p>
          <a:p>
            <a:pPr marL="91440" indent="-91440">
              <a:buFont typeface="Lucida Grande"/>
              <a:buChar char=" "/>
              <a:defRPr/>
            </a:pPr>
            <a:r>
              <a:rPr lang="en-US" dirty="0"/>
              <a:t>Size of sentiment140 dataset</a:t>
            </a:r>
          </a:p>
        </p:txBody>
      </p:sp>
    </p:spTree>
    <p:extLst>
      <p:ext uri="{BB962C8B-B14F-4D97-AF65-F5344CB8AC3E}">
        <p14:creationId xmlns:p14="http://schemas.microsoft.com/office/powerpoint/2010/main" val="110310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Conclusion</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39082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Introduction</a:t>
            </a:r>
          </a:p>
        </p:txBody>
      </p:sp>
      <p:sp>
        <p:nvSpPr>
          <p:cNvPr id="3" name="Text Placeholder 2"/>
          <p:cNvSpPr>
            <a:spLocks noGrp="1"/>
          </p:cNvSpPr>
          <p:nvPr>
            <p:ph type="body" sz="quarter" idx="10"/>
          </p:nvPr>
        </p:nvSpPr>
        <p:spPr>
          <a:xfrm>
            <a:off x="838200" y="1947863"/>
            <a:ext cx="10363200" cy="3776662"/>
          </a:xfrm>
        </p:spPr>
        <p:txBody>
          <a:bodyPr rtlCol="0">
            <a:noAutofit/>
          </a:bodyPr>
          <a:lstStyle/>
          <a:p>
            <a:pPr>
              <a:defRPr/>
            </a:pPr>
            <a:r>
              <a:rPr lang="en-US" sz="2000" dirty="0"/>
              <a:t>The purpose of this project is to create Machine Learning models to classify sentiment in textual tweets using the Sentiment140 dataset.</a:t>
            </a:r>
          </a:p>
          <a:p>
            <a:pPr>
              <a:defRPr/>
            </a:pPr>
            <a:endParaRPr lang="en-US" sz="2000" dirty="0"/>
          </a:p>
          <a:p>
            <a:pPr>
              <a:defRPr/>
            </a:pPr>
            <a:r>
              <a:rPr lang="en-US" sz="2000" dirty="0"/>
              <a:t>The primary ML algorithms considered for sentiment analysis include Naïve Bayes, Logistic Regression, Support Vector Machines, Recurrent Neural Networks, and Transformers (e.g., BERT). Each algorithm offers distinct advantages and trade-offs, influencing the overall performance of the sentiment analysis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Future Work</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Deduplication</a:t>
            </a:r>
          </a:p>
        </p:txBody>
      </p:sp>
    </p:spTree>
    <p:extLst>
      <p:ext uri="{BB962C8B-B14F-4D97-AF65-F5344CB8AC3E}">
        <p14:creationId xmlns:p14="http://schemas.microsoft.com/office/powerpoint/2010/main" val="1339825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Acknowledgements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Thank you AVB and Dr. </a:t>
            </a:r>
            <a:r>
              <a:rPr lang="en-US" dirty="0" err="1"/>
              <a:t>Tarshizi</a:t>
            </a:r>
            <a:r>
              <a:rPr lang="en-US" dirty="0"/>
              <a:t> and the University of San Diego</a:t>
            </a:r>
          </a:p>
        </p:txBody>
      </p:sp>
    </p:spTree>
    <p:extLst>
      <p:ext uri="{BB962C8B-B14F-4D97-AF65-F5344CB8AC3E}">
        <p14:creationId xmlns:p14="http://schemas.microsoft.com/office/powerpoint/2010/main" val="314709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Problem Statement</a:t>
            </a:r>
          </a:p>
        </p:txBody>
      </p:sp>
      <p:sp>
        <p:nvSpPr>
          <p:cNvPr id="3" name="Text Placeholder 2"/>
          <p:cNvSpPr>
            <a:spLocks noGrp="1"/>
          </p:cNvSpPr>
          <p:nvPr>
            <p:ph type="body" sz="quarter" idx="10"/>
          </p:nvPr>
        </p:nvSpPr>
        <p:spPr>
          <a:xfrm>
            <a:off x="1600200" y="1828800"/>
            <a:ext cx="8153400" cy="3776662"/>
          </a:xfrm>
        </p:spPr>
        <p:txBody>
          <a:bodyPr rtlCol="0">
            <a:noAutofit/>
          </a:bodyPr>
          <a:lstStyle/>
          <a:p>
            <a:pPr marL="91440" indent="-91440">
              <a:buFont typeface="Lucida Grande"/>
              <a:buChar char=" "/>
              <a:defRPr/>
            </a:pPr>
            <a:r>
              <a:rPr lang="en-US" sz="2000" dirty="0"/>
              <a:t>For a given tweet, we want to detect in there is a brand mentioned and the sentiment towards that brand. There are two parts to this problem:</a:t>
            </a:r>
          </a:p>
          <a:p>
            <a:pPr marL="91440" indent="-91440">
              <a:buFont typeface="Lucida Grande"/>
              <a:buChar char=" "/>
              <a:defRPr/>
            </a:pPr>
            <a:endParaRPr lang="en-US" sz="2000" dirty="0"/>
          </a:p>
          <a:p>
            <a:pPr lvl="1">
              <a:defRPr/>
            </a:pPr>
            <a:r>
              <a:rPr lang="en-US" sz="2000" dirty="0"/>
              <a:t>Brand Classification – classifies a brand, if one is mentioned</a:t>
            </a:r>
          </a:p>
          <a:p>
            <a:pPr lvl="1">
              <a:defRPr/>
            </a:pPr>
            <a:r>
              <a:rPr lang="en-US" sz="2000" dirty="0"/>
              <a:t>Sentiment Classification – classifies the sentiment of a tweet</a:t>
            </a:r>
          </a:p>
          <a:p>
            <a:pPr>
              <a:defRPr/>
            </a:pPr>
            <a:endParaRPr lang="en-US" sz="2000" dirty="0"/>
          </a:p>
          <a:p>
            <a:pPr>
              <a:defRPr/>
            </a:pPr>
            <a:r>
              <a:rPr lang="en-US" sz="2000" dirty="0"/>
              <a:t>Putting these together we get a Brand Sentiment Analyzer </a:t>
            </a:r>
          </a:p>
        </p:txBody>
      </p:sp>
    </p:spTree>
    <p:extLst>
      <p:ext uri="{BB962C8B-B14F-4D97-AF65-F5344CB8AC3E}">
        <p14:creationId xmlns:p14="http://schemas.microsoft.com/office/powerpoint/2010/main" val="22619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Scope</a:t>
            </a:r>
          </a:p>
        </p:txBody>
      </p:sp>
      <p:sp>
        <p:nvSpPr>
          <p:cNvPr id="3" name="Text Placeholder 2"/>
          <p:cNvSpPr>
            <a:spLocks noGrp="1"/>
          </p:cNvSpPr>
          <p:nvPr>
            <p:ph type="body" sz="quarter" idx="10"/>
          </p:nvPr>
        </p:nvSpPr>
        <p:spPr>
          <a:xfrm>
            <a:off x="1371600" y="1947863"/>
            <a:ext cx="8610603" cy="3776662"/>
          </a:xfrm>
        </p:spPr>
        <p:txBody>
          <a:bodyPr rtlCol="0">
            <a:noAutofit/>
          </a:bodyPr>
          <a:lstStyle/>
          <a:p>
            <a:pPr marL="91440" indent="-91440">
              <a:buFont typeface="Lucida Grande"/>
              <a:buChar char=" "/>
              <a:defRPr/>
            </a:pPr>
            <a:r>
              <a:rPr lang="en-US" sz="2000" dirty="0"/>
              <a:t>Our project focuses specifically on analyzing tweets from Twitter for brand mentions and associated sentiment.</a:t>
            </a:r>
          </a:p>
        </p:txBody>
      </p:sp>
    </p:spTree>
    <p:extLst>
      <p:ext uri="{BB962C8B-B14F-4D97-AF65-F5344CB8AC3E}">
        <p14:creationId xmlns:p14="http://schemas.microsoft.com/office/powerpoint/2010/main" val="142912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Datasets</a:t>
            </a:r>
          </a:p>
        </p:txBody>
      </p:sp>
      <p:sp>
        <p:nvSpPr>
          <p:cNvPr id="3" name="Text Placeholder 2"/>
          <p:cNvSpPr>
            <a:spLocks noGrp="1"/>
          </p:cNvSpPr>
          <p:nvPr>
            <p:ph type="body" sz="quarter" idx="10"/>
          </p:nvPr>
        </p:nvSpPr>
        <p:spPr>
          <a:xfrm>
            <a:off x="1600200" y="1828800"/>
            <a:ext cx="7881937" cy="3776662"/>
          </a:xfrm>
        </p:spPr>
        <p:txBody>
          <a:bodyPr rtlCol="0">
            <a:noAutofit/>
          </a:bodyPr>
          <a:lstStyle/>
          <a:p>
            <a:pPr lvl="1">
              <a:defRPr/>
            </a:pPr>
            <a:r>
              <a:rPr lang="en-US" sz="2000" dirty="0"/>
              <a:t>Sentiment140</a:t>
            </a:r>
          </a:p>
          <a:p>
            <a:pPr lvl="1">
              <a:defRPr/>
            </a:pPr>
            <a:r>
              <a:rPr lang="en-US" sz="2000" dirty="0"/>
              <a:t>Surge AI</a:t>
            </a:r>
          </a:p>
        </p:txBody>
      </p:sp>
    </p:spTree>
    <p:extLst>
      <p:ext uri="{BB962C8B-B14F-4D97-AF65-F5344CB8AC3E}">
        <p14:creationId xmlns:p14="http://schemas.microsoft.com/office/powerpoint/2010/main" val="397804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Experimental Design</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TODO: Create circular flow chart of design</a:t>
            </a:r>
          </a:p>
          <a:p>
            <a:pPr marL="91440" indent="-91440">
              <a:buFont typeface="Lucida Grande"/>
              <a:buChar char=" "/>
              <a:defRPr/>
            </a:pPr>
            <a:r>
              <a:rPr lang="en-US" dirty="0"/>
              <a:t>Explored the dataset</a:t>
            </a:r>
          </a:p>
          <a:p>
            <a:pPr marL="91440" indent="-91440">
              <a:buFont typeface="Lucida Grande"/>
              <a:buChar char=" "/>
              <a:defRPr/>
            </a:pPr>
            <a:r>
              <a:rPr lang="en-US" dirty="0"/>
              <a:t>Performed preprocessing</a:t>
            </a:r>
          </a:p>
          <a:p>
            <a:pPr marL="91440" indent="-91440">
              <a:buFont typeface="Lucida Grande"/>
              <a:buChar char=" "/>
              <a:defRPr/>
            </a:pPr>
            <a:r>
              <a:rPr lang="en-US" dirty="0"/>
              <a:t>Ensuring that the datapoints are good so that the model is optimized for performance</a:t>
            </a:r>
          </a:p>
          <a:p>
            <a:pPr marL="91440" indent="-91440">
              <a:buFont typeface="Lucida Grande"/>
              <a:buChar char=" "/>
              <a:defRPr/>
            </a:pPr>
            <a:r>
              <a:rPr lang="en-US" dirty="0"/>
              <a:t>Generating Data</a:t>
            </a:r>
          </a:p>
          <a:p>
            <a:pPr marL="91440" indent="-91440">
              <a:buFont typeface="Lucida Grande"/>
              <a:buChar char=" "/>
              <a:defRPr/>
            </a:pPr>
            <a:r>
              <a:rPr lang="en-US" dirty="0"/>
              <a:t>Choose models</a:t>
            </a:r>
          </a:p>
          <a:p>
            <a:pPr marL="91440" indent="-91440">
              <a:buFont typeface="Lucida Grande"/>
              <a:buChar char=" "/>
              <a:defRPr/>
            </a:pPr>
            <a:r>
              <a:rPr lang="en-US" dirty="0"/>
              <a:t>evaluate/ assess </a:t>
            </a:r>
          </a:p>
          <a:p>
            <a:pPr marL="91440" indent="-91440">
              <a:buFont typeface="Lucida Grande"/>
              <a:buChar char=" "/>
              <a:defRPr/>
            </a:pPr>
            <a:endParaRPr lang="en-US" dirty="0"/>
          </a:p>
        </p:txBody>
      </p:sp>
    </p:spTree>
    <p:extLst>
      <p:ext uri="{BB962C8B-B14F-4D97-AF65-F5344CB8AC3E}">
        <p14:creationId xmlns:p14="http://schemas.microsoft.com/office/powerpoint/2010/main" val="317174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First Stage: Assess</a:t>
            </a:r>
          </a:p>
        </p:txBody>
      </p:sp>
      <p:sp>
        <p:nvSpPr>
          <p:cNvPr id="3" name="Text Placeholder 2"/>
          <p:cNvSpPr>
            <a:spLocks noGrp="1"/>
          </p:cNvSpPr>
          <p:nvPr>
            <p:ph type="body" sz="quarter" idx="10"/>
          </p:nvPr>
        </p:nvSpPr>
        <p:spPr>
          <a:xfrm>
            <a:off x="838200" y="1947863"/>
            <a:ext cx="10287000" cy="3776662"/>
          </a:xfrm>
        </p:spPr>
        <p:txBody>
          <a:bodyPr rtlCol="0">
            <a:noAutofit/>
          </a:bodyPr>
          <a:lstStyle/>
          <a:p>
            <a:pPr lvl="1">
              <a:defRPr/>
            </a:pPr>
            <a:r>
              <a:rPr lang="en-US" sz="2000" dirty="0"/>
              <a:t>The assessment stage of the project involves dataset analysis, model selection, and preliminary testing. This phase sets the foundation for subsequent stages by determining the most suitable models for sentiment analysis and brand identification. </a:t>
            </a:r>
          </a:p>
          <a:p>
            <a:pPr lvl="1">
              <a:defRPr/>
            </a:pPr>
            <a:endParaRPr lang="en-US" sz="2000" dirty="0"/>
          </a:p>
          <a:p>
            <a:pPr lvl="1">
              <a:defRPr/>
            </a:pPr>
            <a:r>
              <a:rPr lang="en-US" sz="2000" dirty="0"/>
              <a:t>The project starts with an in-depth analysis of the Sentiment140 dataset. This dataset contains labeled tweets with sentiment polarity. The sentiment labels are remapped to binary values (0 for negative and 1 for positive) to simplify interpretation and analysis.</a:t>
            </a:r>
          </a:p>
        </p:txBody>
      </p:sp>
    </p:spTree>
    <p:extLst>
      <p:ext uri="{BB962C8B-B14F-4D97-AF65-F5344CB8AC3E}">
        <p14:creationId xmlns:p14="http://schemas.microsoft.com/office/powerpoint/2010/main" val="301107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B337-4351-5760-E329-B093D5F013E7}"/>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57B0D4B8-6001-801E-D0D6-061BB4E39724}"/>
              </a:ext>
            </a:extLst>
          </p:cNvPr>
          <p:cNvSpPr>
            <a:spLocks noGrp="1"/>
          </p:cNvSpPr>
          <p:nvPr>
            <p:ph type="body" sz="quarter" idx="10"/>
          </p:nvPr>
        </p:nvSpPr>
        <p:spPr>
          <a:xfrm>
            <a:off x="768096" y="1947672"/>
            <a:ext cx="10280904" cy="3776472"/>
          </a:xfrm>
        </p:spPr>
        <p:txBody>
          <a:bodyPr/>
          <a:lstStyle/>
          <a:p>
            <a:pPr lvl="1"/>
            <a:r>
              <a:rPr lang="en-US" sz="2000" dirty="0"/>
              <a:t>The project effectively performs EDA on the Sentiment140 dataset, covering sentiment analysis, brand mention analysis, data generation, and sentiment distribution visualization.</a:t>
            </a:r>
          </a:p>
          <a:p>
            <a:pPr lvl="1"/>
            <a:endParaRPr lang="en-US" sz="2000" dirty="0"/>
          </a:p>
          <a:p>
            <a:pPr lvl="1"/>
            <a:r>
              <a:rPr lang="en-US" sz="2000" dirty="0"/>
              <a:t>The integration of algorithms, techniques, and GPT-4 model enhances the project's analytical capabilities, contributing to insightful brand perception management through social media sentiment analysis.</a:t>
            </a:r>
          </a:p>
          <a:p>
            <a:endParaRPr lang="en-US" dirty="0"/>
          </a:p>
        </p:txBody>
      </p:sp>
    </p:spTree>
    <p:extLst>
      <p:ext uri="{BB962C8B-B14F-4D97-AF65-F5344CB8AC3E}">
        <p14:creationId xmlns:p14="http://schemas.microsoft.com/office/powerpoint/2010/main" val="416762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F178-D34D-1063-7361-8BDB75584E51}"/>
              </a:ext>
            </a:extLst>
          </p:cNvPr>
          <p:cNvSpPr>
            <a:spLocks noGrp="1"/>
          </p:cNvSpPr>
          <p:nvPr>
            <p:ph type="title"/>
          </p:nvPr>
        </p:nvSpPr>
        <p:spPr/>
        <p:txBody>
          <a:bodyPr/>
          <a:lstStyle/>
          <a:p>
            <a:r>
              <a:rPr lang="en-US" dirty="0"/>
              <a:t>Preprocessing - NLP</a:t>
            </a:r>
          </a:p>
        </p:txBody>
      </p:sp>
      <p:sp>
        <p:nvSpPr>
          <p:cNvPr id="3" name="Text Placeholder 2">
            <a:extLst>
              <a:ext uri="{FF2B5EF4-FFF2-40B4-BE49-F238E27FC236}">
                <a16:creationId xmlns:a16="http://schemas.microsoft.com/office/drawing/2014/main" id="{F1EC3AB8-EEFE-6415-F962-1883A6E06CE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3236287"/>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D-PowerPoint-Template" id="{0D8B6819-499E-9341-B13D-B41B5A88AD2E}" vid="{D828E52F-980C-A946-9AE0-8A7A3D815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USD-PowerPoint-Template-Wide (1)</Template>
  <TotalTime>71</TotalTime>
  <Words>1346</Words>
  <Application>Microsoft Office PowerPoint</Application>
  <PresentationFormat>Widescreen</PresentationFormat>
  <Paragraphs>100</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Consolas</vt:lpstr>
      <vt:lpstr>Lucida Grande</vt:lpstr>
      <vt:lpstr>Palatino</vt:lpstr>
      <vt:lpstr>Default Theme</vt:lpstr>
      <vt:lpstr>Brand Sentiment Analysis of Twitter Posts</vt:lpstr>
      <vt:lpstr>Introduction</vt:lpstr>
      <vt:lpstr>Problem Statement</vt:lpstr>
      <vt:lpstr>Scope</vt:lpstr>
      <vt:lpstr>Datasets</vt:lpstr>
      <vt:lpstr>Experimental Design</vt:lpstr>
      <vt:lpstr>First Stage: Assess</vt:lpstr>
      <vt:lpstr>Exploratory Data Analysis</vt:lpstr>
      <vt:lpstr>Preprocessing - NLP</vt:lpstr>
      <vt:lpstr>Feature Engineering</vt:lpstr>
      <vt:lpstr>Second Stage: Develop</vt:lpstr>
      <vt:lpstr>Generating Synthetic Data</vt:lpstr>
      <vt:lpstr>Choosing Algorithms</vt:lpstr>
      <vt:lpstr>TBD</vt:lpstr>
      <vt:lpstr>Third Stage: Evaluate</vt:lpstr>
      <vt:lpstr>Evaluating Algorithm Performance</vt:lpstr>
      <vt:lpstr>Results</vt:lpstr>
      <vt:lpstr>Challenges</vt:lpstr>
      <vt:lpstr>Conclusion</vt:lpstr>
      <vt:lpstr>Future Work</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Header</dc:title>
  <dc:creator>John D</dc:creator>
  <cp:lastModifiedBy>Fernando Calderon</cp:lastModifiedBy>
  <cp:revision>10</cp:revision>
  <cp:lastPrinted>2006-12-06T17:07:15Z</cp:lastPrinted>
  <dcterms:created xsi:type="dcterms:W3CDTF">2023-07-15T09:43:50Z</dcterms:created>
  <dcterms:modified xsi:type="dcterms:W3CDTF">2023-08-11T04:05:59Z</dcterms:modified>
</cp:coreProperties>
</file>