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3" r:id="rId1"/>
  </p:sldMasterIdLst>
  <p:notesMasterIdLst>
    <p:notesMasterId r:id="rId17"/>
  </p:notesMasterIdLst>
  <p:handoutMasterIdLst>
    <p:handoutMasterId r:id="rId18"/>
  </p:handoutMasterIdLst>
  <p:sldIdLst>
    <p:sldId id="256" r:id="rId2"/>
    <p:sldId id="257" r:id="rId3"/>
    <p:sldId id="259" r:id="rId4"/>
    <p:sldId id="260" r:id="rId5"/>
    <p:sldId id="261" r:id="rId6"/>
    <p:sldId id="262" r:id="rId7"/>
    <p:sldId id="264" r:id="rId8"/>
    <p:sldId id="265" r:id="rId9"/>
    <p:sldId id="267" r:id="rId10"/>
    <p:sldId id="269" r:id="rId11"/>
    <p:sldId id="270" r:id="rId12"/>
    <p:sldId id="271" r:id="rId13"/>
    <p:sldId id="273" r:id="rId14"/>
    <p:sldId id="272" r:id="rId15"/>
    <p:sldId id="274" r:id="rId16"/>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256" userDrawn="1">
          <p15:clr>
            <a:srgbClr val="A4A3A4"/>
          </p15:clr>
        </p15:guide>
        <p15:guide id="2" pos="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0"/>
    <a:srgbClr val="173063"/>
    <a:srgbClr val="0E3D7C"/>
    <a:srgbClr val="1415A3"/>
    <a:srgbClr val="0C0A3F"/>
    <a:srgbClr val="100E51"/>
    <a:srgbClr val="0A0E71"/>
    <a:srgbClr val="71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2874C9-A3CE-486A-81EA-107CC5A13A85}" v="19" dt="2023-07-15T09:58:45.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7872" autoAdjust="0"/>
  </p:normalViewPr>
  <p:slideViewPr>
    <p:cSldViewPr>
      <p:cViewPr>
        <p:scale>
          <a:sx n="33" d="100"/>
          <a:sy n="33" d="100"/>
        </p:scale>
        <p:origin x="1701" y="14"/>
      </p:cViewPr>
      <p:guideLst>
        <p:guide orient="horz" pos="2256"/>
        <p:guide pos="6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CB42547-1216-8745-B61E-1644CC83EEDE}" type="datetimeFigureOut">
              <a:rPr lang="en-US" altLang="en-US"/>
              <a:pPr/>
              <a:t>7/15/2023</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2AC235E-F41A-DE4A-9D7D-9E19E772B46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ea typeface="ＭＳ Ｐゴシック" charset="0"/>
                <a:cs typeface="ＭＳ Ｐゴシック"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AA4D7F38-9E4B-194A-AA5A-81BF138D29E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Welcome to our project titled, </a:t>
            </a:r>
            <a:r>
              <a:rPr lang="en-US" altLang="en-US" sz="1200" dirty="0">
                <a:ea typeface="ＭＳ Ｐゴシック" charset="-128"/>
              </a:rPr>
              <a:t>Brand Sentiment Analysis of Twitter Posts.</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a:t>
            </a:fld>
            <a:endParaRPr lang="en-US" altLang="en-US"/>
          </a:p>
        </p:txBody>
      </p:sp>
    </p:spTree>
    <p:extLst>
      <p:ext uri="{BB962C8B-B14F-4D97-AF65-F5344CB8AC3E}">
        <p14:creationId xmlns:p14="http://schemas.microsoft.com/office/powerpoint/2010/main" val="2840858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evaluation stage, we measured the models' ability to identify brands and predict sentiment in Twitter posts. We used standard classification metrics such as Accuracy, Precision, Recall, and F1 Score to evaluate the models.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10</a:t>
            </a:fld>
            <a:endParaRPr lang="en-US" altLang="en-US"/>
          </a:p>
        </p:txBody>
      </p:sp>
    </p:spTree>
    <p:extLst>
      <p:ext uri="{BB962C8B-B14F-4D97-AF65-F5344CB8AC3E}">
        <p14:creationId xmlns:p14="http://schemas.microsoft.com/office/powerpoint/2010/main" val="3293987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present the results of our experiments, including any relevant figures or tables, discuss the implications of our results, and explain whether our results support our initial hypothesis. We present the results of our models. We achieved an accuracy rate over 50%, demonstrating the potential of machine learning in understanding public sentiment towards brands based on social media content.</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11</a:t>
            </a:fld>
            <a:endParaRPr lang="en-US" altLang="en-US"/>
          </a:p>
        </p:txBody>
      </p:sp>
    </p:spTree>
    <p:extLst>
      <p:ext uri="{BB962C8B-B14F-4D97-AF65-F5344CB8AC3E}">
        <p14:creationId xmlns:p14="http://schemas.microsoft.com/office/powerpoint/2010/main" val="2184831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faced challenges such as the 'aboutness' problem, which refers to the challenge of determining the subject of the sentiment expressed in a sentence. We also encountered issues with complex sentences and ambiguous subjects.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12</a:t>
            </a:fld>
            <a:endParaRPr lang="en-US" altLang="en-US"/>
          </a:p>
        </p:txBody>
      </p:sp>
    </p:spTree>
    <p:extLst>
      <p:ext uri="{BB962C8B-B14F-4D97-AF65-F5344CB8AC3E}">
        <p14:creationId xmlns:p14="http://schemas.microsoft.com/office/powerpoint/2010/main" val="3478616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 the conclusion, we will summarize the main findings of our project, conclude the report by discussing the significance of our findings, and discuss potential future work, such as how our project could be extended or improved.</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13</a:t>
            </a:fld>
            <a:endParaRPr lang="en-US" altLang="en-US"/>
          </a:p>
        </p:txBody>
      </p:sp>
    </p:spTree>
    <p:extLst>
      <p:ext uri="{BB962C8B-B14F-4D97-AF65-F5344CB8AC3E}">
        <p14:creationId xmlns:p14="http://schemas.microsoft.com/office/powerpoint/2010/main" val="4099420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CCCCCC"/>
                </a:solidFill>
                <a:effectLst/>
                <a:latin typeface="Consolas" panose="020B0609020204030204" pitchFamily="49" charset="0"/>
              </a:rPr>
              <a:t>Future work would generalize the model to work with other kinds of social media posts like Reddit, Facebook, or Instagram. Additionally, a future model can be multimodal and accept video, image, or audio input to provide a more comprehensive sentiment analysis of social media posts.</a:t>
            </a:r>
          </a:p>
          <a:p>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14</a:t>
            </a:fld>
            <a:endParaRPr lang="en-US" altLang="en-US"/>
          </a:p>
        </p:txBody>
      </p:sp>
    </p:spTree>
    <p:extLst>
      <p:ext uri="{BB962C8B-B14F-4D97-AF65-F5344CB8AC3E}">
        <p14:creationId xmlns:p14="http://schemas.microsoft.com/office/powerpoint/2010/main" val="2649913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would like to take a moment to express our deepest gratitude to those who have made this project possible. </a:t>
            </a:r>
            <a:r>
              <a:rPr lang="en-US" b="0" dirty="0">
                <a:solidFill>
                  <a:srgbClr val="CE9178"/>
                </a:solidFill>
                <a:effectLst/>
                <a:latin typeface="Consolas" panose="020B0609020204030204" pitchFamily="49" charset="0"/>
              </a:rPr>
              <a:t>We thank our advisor Dr. Van </a:t>
            </a:r>
            <a:r>
              <a:rPr lang="en-US" b="0" dirty="0" err="1">
                <a:solidFill>
                  <a:srgbClr val="CE9178"/>
                </a:solidFill>
                <a:effectLst/>
                <a:latin typeface="Consolas" panose="020B0609020204030204" pitchFamily="49" charset="0"/>
              </a:rPr>
              <a:t>Benschoten</a:t>
            </a:r>
            <a:r>
              <a:rPr lang="en-US" b="0" dirty="0">
                <a:solidFill>
                  <a:srgbClr val="CE9178"/>
                </a:solidFill>
                <a:effectLst/>
                <a:latin typeface="Consolas" panose="020B0609020204030204" pitchFamily="49" charset="0"/>
              </a:rPr>
              <a:t> for his invaluable guidance in this project. We also acknowledge Dr. </a:t>
            </a:r>
            <a:r>
              <a:rPr lang="en-US" b="0" dirty="0" err="1">
                <a:solidFill>
                  <a:srgbClr val="CE9178"/>
                </a:solidFill>
                <a:effectLst/>
                <a:latin typeface="Consolas" panose="020B0609020204030204" pitchFamily="49" charset="0"/>
              </a:rPr>
              <a:t>Tarshizi</a:t>
            </a:r>
            <a:r>
              <a:rPr lang="en-US" b="0" dirty="0">
                <a:solidFill>
                  <a:srgbClr val="CE9178"/>
                </a:solidFill>
                <a:effectLst/>
                <a:latin typeface="Consolas" panose="020B0609020204030204" pitchFamily="49" charset="0"/>
              </a:rPr>
              <a:t> for directing the Applied Artificial Intelligence program at the University of San Diego.</a:t>
            </a:r>
            <a:r>
              <a:rPr lang="en-US" b="0" dirty="0">
                <a:solidFill>
                  <a:srgbClr val="D4D4D4"/>
                </a:solidFill>
                <a:effectLst/>
                <a:latin typeface="Consolas" panose="020B0609020204030204" pitchFamily="49" charset="0"/>
              </a:rPr>
              <a:t> W</a:t>
            </a:r>
            <a:r>
              <a:rPr lang="en-US" dirty="0"/>
              <a:t>e are truly grateful for both of your support.</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15</a:t>
            </a:fld>
            <a:endParaRPr lang="en-US" altLang="en-US"/>
          </a:p>
        </p:txBody>
      </p:sp>
    </p:spTree>
    <p:extLst>
      <p:ext uri="{BB962C8B-B14F-4D97-AF65-F5344CB8AC3E}">
        <p14:creationId xmlns:p14="http://schemas.microsoft.com/office/powerpoint/2010/main" val="3727174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team has worked diligently to develop a system that leverages AI to understand public sentiment towards brands based on Twitter posts.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2</a:t>
            </a:fld>
            <a:endParaRPr lang="en-US" altLang="en-US"/>
          </a:p>
        </p:txBody>
      </p:sp>
    </p:spTree>
    <p:extLst>
      <p:ext uri="{BB962C8B-B14F-4D97-AF65-F5344CB8AC3E}">
        <p14:creationId xmlns:p14="http://schemas.microsoft.com/office/powerpoint/2010/main" val="663246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build two models. The first model is a Brand Classifier that predicts whether a Twitter post expresses a brand. The second model is a Brand Sentiment Analyzer that predicts the sentiment of a Twitter post towards a brand.</a:t>
            </a:r>
          </a:p>
          <a:p>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3</a:t>
            </a:fld>
            <a:endParaRPr lang="en-US" altLang="en-US"/>
          </a:p>
        </p:txBody>
      </p:sp>
    </p:spTree>
    <p:extLst>
      <p:ext uri="{BB962C8B-B14F-4D97-AF65-F5344CB8AC3E}">
        <p14:creationId xmlns:p14="http://schemas.microsoft.com/office/powerpoint/2010/main" val="2156746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models are trained on Twitter posts and will be scoped to only classify posts from Twitter and will not classify posts from other social media sites like Facebook, Instagram, or Reddit. The models will also process only textual data and will discard inputs with images, videos, or audio clips.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4</a:t>
            </a:fld>
            <a:endParaRPr lang="en-US" altLang="en-US"/>
          </a:p>
        </p:txBody>
      </p:sp>
    </p:spTree>
    <p:extLst>
      <p:ext uri="{BB962C8B-B14F-4D97-AF65-F5344CB8AC3E}">
        <p14:creationId xmlns:p14="http://schemas.microsoft.com/office/powerpoint/2010/main" val="2088728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experimented with various machine learning algorithms like Naïve Bayes, Logistic Regression, Support Vector Machines, Recurrent Neural Networks, and Transformers.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5</a:t>
            </a:fld>
            <a:endParaRPr lang="en-US" altLang="en-US"/>
          </a:p>
        </p:txBody>
      </p:sp>
    </p:spTree>
    <p:extLst>
      <p:ext uri="{BB962C8B-B14F-4D97-AF65-F5344CB8AC3E}">
        <p14:creationId xmlns:p14="http://schemas.microsoft.com/office/powerpoint/2010/main" val="3596259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 Sentiment140 dataset, which contains 1.6 million tweets, to train our models.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6</a:t>
            </a:fld>
            <a:endParaRPr lang="en-US" altLang="en-US"/>
          </a:p>
        </p:txBody>
      </p:sp>
    </p:spTree>
    <p:extLst>
      <p:ext uri="{BB962C8B-B14F-4D97-AF65-F5344CB8AC3E}">
        <p14:creationId xmlns:p14="http://schemas.microsoft.com/office/powerpoint/2010/main" val="4029731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methods were designed to ensure a thorough and systematic approach to the problem. It involved using at least two different types of AI and machine learning algorithms. We investigated of the analytics solution to the problem, which included aspects of experimental comparison. We also explored variable importance to understand which features were most important in making good predictions.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7</a:t>
            </a:fld>
            <a:endParaRPr lang="en-US" altLang="en-US"/>
          </a:p>
        </p:txBody>
      </p:sp>
    </p:spTree>
    <p:extLst>
      <p:ext uri="{BB962C8B-B14F-4D97-AF65-F5344CB8AC3E}">
        <p14:creationId xmlns:p14="http://schemas.microsoft.com/office/powerpoint/2010/main" val="1177502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assess stage, we analyzed the dataset and selected appropriate models based on the specific requirements of the sentiment analysis task, the characteristics of the available data, and the nature of the problem.</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8</a:t>
            </a:fld>
            <a:endParaRPr lang="en-US" altLang="en-US"/>
          </a:p>
        </p:txBody>
      </p:sp>
    </p:spTree>
    <p:extLst>
      <p:ext uri="{BB962C8B-B14F-4D97-AF65-F5344CB8AC3E}">
        <p14:creationId xmlns:p14="http://schemas.microsoft.com/office/powerpoint/2010/main" val="1097886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development stage, we handled invalid values and discarded non-textual content. We trained our models to identify a brand and align with the sentiment expressed in a tweet, and then tuned them to improve performance.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9</a:t>
            </a:fld>
            <a:endParaRPr lang="en-US" altLang="en-US"/>
          </a:p>
        </p:txBody>
      </p:sp>
    </p:spTree>
    <p:extLst>
      <p:ext uri="{BB962C8B-B14F-4D97-AF65-F5344CB8AC3E}">
        <p14:creationId xmlns:p14="http://schemas.microsoft.com/office/powerpoint/2010/main" val="151308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 -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1600200"/>
            <a:ext cx="10363200" cy="2743200"/>
          </a:xfrm>
        </p:spPr>
        <p:txBody>
          <a:bodyPr/>
          <a:lstStyle>
            <a:lvl1pPr algn="ctr">
              <a:defRPr b="1" i="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fld id="{60E4B0F9-A7FB-5046-8EA1-145E13C1BB14}" type="datetimeFigureOut">
              <a:rPr lang="en-US" altLang="en-US"/>
              <a:pPr/>
              <a:t>7/15/2023</a:t>
            </a:fld>
            <a:endParaRPr lang="en-US" alt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15436954-0798-F74F-B089-73282A31B42D}" type="slidenum">
              <a:rPr lang="en-US" altLang="en-US"/>
              <a:pPr/>
              <a:t>‹#›</a:t>
            </a:fld>
            <a:endParaRPr lang="en-US" altLang="en-US"/>
          </a:p>
        </p:txBody>
      </p:sp>
    </p:spTree>
    <p:extLst>
      <p:ext uri="{BB962C8B-B14F-4D97-AF65-F5344CB8AC3E}">
        <p14:creationId xmlns:p14="http://schemas.microsoft.com/office/powerpoint/2010/main" val="133577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768096" y="1947672"/>
            <a:ext cx="10509504" cy="3776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2"/>
          <p:cNvSpPr>
            <a:spLocks noGrp="1"/>
          </p:cNvSpPr>
          <p:nvPr>
            <p:ph type="dt" sz="half" idx="11"/>
          </p:nvPr>
        </p:nvSpPr>
        <p:spPr/>
        <p:txBody>
          <a:bodyPr/>
          <a:lstStyle>
            <a:lvl1pPr>
              <a:defRPr/>
            </a:lvl1pPr>
          </a:lstStyle>
          <a:p>
            <a:fld id="{9461B8EA-79DB-F845-97F0-24C5A509848C}" type="datetimeFigureOut">
              <a:rPr lang="en-US" altLang="en-US"/>
              <a:pPr/>
              <a:t>7/15/2023</a:t>
            </a:fld>
            <a:endParaRPr lang="en-US" altLang="en-US"/>
          </a:p>
        </p:txBody>
      </p:sp>
      <p:sp>
        <p:nvSpPr>
          <p:cNvPr id="6" name="Footer Placeholder 3"/>
          <p:cNvSpPr>
            <a:spLocks noGrp="1"/>
          </p:cNvSpPr>
          <p:nvPr>
            <p:ph type="ftr" sz="quarter" idx="12"/>
          </p:nvPr>
        </p:nvSpPr>
        <p:spPr/>
        <p:txBody>
          <a:bodyPr/>
          <a:lstStyle>
            <a:lvl1pPr>
              <a:defRPr/>
            </a:lvl1pPr>
          </a:lstStyle>
          <a:p>
            <a:pPr>
              <a:defRPr/>
            </a:pPr>
            <a:endParaRPr lang="en-US"/>
          </a:p>
        </p:txBody>
      </p:sp>
      <p:sp>
        <p:nvSpPr>
          <p:cNvPr id="7" name="Slide Number Placeholder 4"/>
          <p:cNvSpPr>
            <a:spLocks noGrp="1"/>
          </p:cNvSpPr>
          <p:nvPr>
            <p:ph type="sldNum" sz="quarter" idx="13"/>
          </p:nvPr>
        </p:nvSpPr>
        <p:spPr/>
        <p:txBody>
          <a:bodyPr/>
          <a:lstStyle>
            <a:lvl1pPr>
              <a:defRPr/>
            </a:lvl1pPr>
          </a:lstStyle>
          <a:p>
            <a:fld id="{038BCF56-2392-5945-BBFF-D427D64A3716}" type="slidenum">
              <a:rPr lang="en-US" altLang="en-US"/>
              <a:pPr/>
              <a:t>‹#›</a:t>
            </a:fld>
            <a:endParaRPr lang="en-US" altLang="en-US"/>
          </a:p>
        </p:txBody>
      </p:sp>
    </p:spTree>
    <p:extLst>
      <p:ext uri="{BB962C8B-B14F-4D97-AF65-F5344CB8AC3E}">
        <p14:creationId xmlns:p14="http://schemas.microsoft.com/office/powerpoint/2010/main" val="54345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 Comparison">
    <p:spTree>
      <p:nvGrpSpPr>
        <p:cNvPr id="1" name=""/>
        <p:cNvGrpSpPr/>
        <p:nvPr/>
      </p:nvGrpSpPr>
      <p:grpSpPr>
        <a:xfrm>
          <a:off x="0" y="0"/>
          <a:ext cx="0" cy="0"/>
          <a:chOff x="0" y="0"/>
          <a:chExt cx="0" cy="0"/>
        </a:xfrm>
      </p:grpSpPr>
      <p:sp>
        <p:nvSpPr>
          <p:cNvPr id="13" name="Text Placeholder 2"/>
          <p:cNvSpPr>
            <a:spLocks noGrp="1"/>
          </p:cNvSpPr>
          <p:nvPr>
            <p:ph type="body" idx="1"/>
          </p:nvPr>
        </p:nvSpPr>
        <p:spPr>
          <a:xfrm>
            <a:off x="9144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p:cNvSpPr>
            <a:spLocks noGrp="1"/>
          </p:cNvSpPr>
          <p:nvPr>
            <p:ph sz="half" idx="2"/>
          </p:nvPr>
        </p:nvSpPr>
        <p:spPr>
          <a:xfrm>
            <a:off x="8106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914400" y="685800"/>
            <a:ext cx="10363200" cy="1143000"/>
          </a:xfrm>
          <a:prstGeom prst="rect">
            <a:avLst/>
          </a:prstGeom>
        </p:spPr>
        <p:txBody>
          <a:bodyPr/>
          <a:lstStyle/>
          <a:p>
            <a:r>
              <a:rPr lang="en-US"/>
              <a:t>Click to edit Master title style</a:t>
            </a:r>
            <a:endParaRPr lang="en-US" dirty="0"/>
          </a:p>
        </p:txBody>
      </p:sp>
      <p:sp>
        <p:nvSpPr>
          <p:cNvPr id="18" name="Text Placeholder 2"/>
          <p:cNvSpPr>
            <a:spLocks noGrp="1"/>
          </p:cNvSpPr>
          <p:nvPr>
            <p:ph type="body" idx="13"/>
          </p:nvPr>
        </p:nvSpPr>
        <p:spPr>
          <a:xfrm>
            <a:off x="61976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p:cNvSpPr>
            <a:spLocks noGrp="1"/>
          </p:cNvSpPr>
          <p:nvPr>
            <p:ph sz="half" idx="14"/>
          </p:nvPr>
        </p:nvSpPr>
        <p:spPr>
          <a:xfrm>
            <a:off x="60938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5"/>
          </p:nvPr>
        </p:nvSpPr>
        <p:spPr/>
        <p:txBody>
          <a:bodyPr/>
          <a:lstStyle>
            <a:lvl1pPr>
              <a:defRPr/>
            </a:lvl1pPr>
          </a:lstStyle>
          <a:p>
            <a:fld id="{51040245-401E-DC4F-B046-F0C79A3107CA}" type="datetimeFigureOut">
              <a:rPr lang="en-US" altLang="en-US"/>
              <a:pPr/>
              <a:t>7/15/2023</a:t>
            </a:fld>
            <a:endParaRPr lang="en-US" altLang="en-US"/>
          </a:p>
        </p:txBody>
      </p:sp>
      <p:sp>
        <p:nvSpPr>
          <p:cNvPr id="8" name="Footer Placeholder 3"/>
          <p:cNvSpPr>
            <a:spLocks noGrp="1"/>
          </p:cNvSpPr>
          <p:nvPr>
            <p:ph type="ftr" sz="quarter" idx="16"/>
          </p:nvPr>
        </p:nvSpPr>
        <p:spPr/>
        <p:txBody>
          <a:bodyPr/>
          <a:lstStyle>
            <a:lvl1pPr>
              <a:defRPr/>
            </a:lvl1pPr>
          </a:lstStyle>
          <a:p>
            <a:pPr>
              <a:defRPr/>
            </a:pPr>
            <a:endParaRPr lang="en-US"/>
          </a:p>
        </p:txBody>
      </p:sp>
      <p:sp>
        <p:nvSpPr>
          <p:cNvPr id="9" name="Slide Number Placeholder 4"/>
          <p:cNvSpPr>
            <a:spLocks noGrp="1"/>
          </p:cNvSpPr>
          <p:nvPr>
            <p:ph type="sldNum" sz="quarter" idx="17"/>
          </p:nvPr>
        </p:nvSpPr>
        <p:spPr/>
        <p:txBody>
          <a:bodyPr/>
          <a:lstStyle>
            <a:lvl1pPr>
              <a:defRPr/>
            </a:lvl1pPr>
          </a:lstStyle>
          <a:p>
            <a:fld id="{216C8536-7E23-234B-A8F7-08E8ECDA74DF}" type="slidenum">
              <a:rPr lang="en-US" altLang="en-US"/>
              <a:pPr/>
              <a:t>‹#›</a:t>
            </a:fld>
            <a:endParaRPr lang="en-US" altLang="en-US"/>
          </a:p>
        </p:txBody>
      </p:sp>
    </p:spTree>
    <p:extLst>
      <p:ext uri="{BB962C8B-B14F-4D97-AF65-F5344CB8AC3E}">
        <p14:creationId xmlns:p14="http://schemas.microsoft.com/office/powerpoint/2010/main" val="58929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fld id="{B8E3EDF6-D7E0-BF42-B0B6-A092B242026B}" type="datetimeFigureOut">
              <a:rPr lang="en-US" altLang="en-US"/>
              <a:pPr/>
              <a:t>7/15/2023</a:t>
            </a:fld>
            <a:endParaRPr lang="en-US" altLang="en-US"/>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fld id="{2834907F-A62D-D441-A93A-A617401C2E74}" type="slidenum">
              <a:rPr lang="en-US" altLang="en-US"/>
              <a:pPr/>
              <a:t>‹#›</a:t>
            </a:fld>
            <a:endParaRPr lang="en-US" altLang="en-US"/>
          </a:p>
        </p:txBody>
      </p:sp>
    </p:spTree>
    <p:extLst>
      <p:ext uri="{BB962C8B-B14F-4D97-AF65-F5344CB8AC3E}">
        <p14:creationId xmlns:p14="http://schemas.microsoft.com/office/powerpoint/2010/main" val="520643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5999168"/>
            <a:ext cx="12192000" cy="914400"/>
          </a:xfrm>
          <a:prstGeom prst="rect">
            <a:avLst/>
          </a:prstGeom>
          <a:solidFill>
            <a:srgbClr val="003B7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9" name="Picture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04800" y="6167437"/>
            <a:ext cx="2762250" cy="574305"/>
          </a:xfrm>
          <a:prstGeom prst="rect">
            <a:avLst/>
          </a:prstGeom>
        </p:spPr>
      </p:pic>
      <p:sp>
        <p:nvSpPr>
          <p:cNvPr id="1027" name="Text Placeholder 1"/>
          <p:cNvSpPr>
            <a:spLocks noGrp="1"/>
          </p:cNvSpPr>
          <p:nvPr>
            <p:ph type="body" idx="1"/>
          </p:nvPr>
        </p:nvSpPr>
        <p:spPr bwMode="auto">
          <a:xfrm>
            <a:off x="768353" y="1947863"/>
            <a:ext cx="10509249"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Title Placeholder 1"/>
          <p:cNvSpPr>
            <a:spLocks noGrp="1"/>
          </p:cNvSpPr>
          <p:nvPr>
            <p:ph type="title"/>
          </p:nvPr>
        </p:nvSpPr>
        <p:spPr bwMode="auto">
          <a:xfrm>
            <a:off x="914400" y="685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en-US" altLang="en-US"/>
              <a:t>Click to edit Master title style</a:t>
            </a:r>
            <a:endParaRPr lang="en-US" altLang="en-US" dirty="0"/>
          </a:p>
        </p:txBody>
      </p:sp>
      <p:sp>
        <p:nvSpPr>
          <p:cNvPr id="3" name="Date Placeholder 2"/>
          <p:cNvSpPr>
            <a:spLocks noGrp="1"/>
          </p:cNvSpPr>
          <p:nvPr>
            <p:ph type="dt" sz="half" idx="2"/>
          </p:nvPr>
        </p:nvSpPr>
        <p:spPr>
          <a:xfrm>
            <a:off x="304800" y="6629403"/>
            <a:ext cx="2844800" cy="136525"/>
          </a:xfrm>
          <a:prstGeom prst="rect">
            <a:avLst/>
          </a:prstGeom>
        </p:spPr>
        <p:txBody>
          <a:bodyPr vert="horz" wrap="square" lIns="0" tIns="0" rIns="0" bIns="0" numCol="1" anchor="b" anchorCtr="0" compatLnSpc="1">
            <a:prstTxWarp prst="textNoShape">
              <a:avLst/>
            </a:prstTxWarp>
          </a:bodyPr>
          <a:lstStyle>
            <a:lvl1pPr>
              <a:defRPr sz="1000">
                <a:solidFill>
                  <a:srgbClr val="898989"/>
                </a:solidFill>
              </a:defRPr>
            </a:lvl1pPr>
          </a:lstStyle>
          <a:p>
            <a:fld id="{482C3D94-7C5D-0846-984C-DFD8ACC0A135}" type="datetimeFigureOut">
              <a:rPr lang="en-US" altLang="en-US"/>
              <a:pPr/>
              <a:t>7/15/2023</a:t>
            </a:fld>
            <a:endParaRPr lang="en-US" altLang="en-US"/>
          </a:p>
        </p:txBody>
      </p:sp>
      <p:sp>
        <p:nvSpPr>
          <p:cNvPr id="4" name="Footer Placeholder 3"/>
          <p:cNvSpPr>
            <a:spLocks noGrp="1"/>
          </p:cNvSpPr>
          <p:nvPr>
            <p:ph type="ftr" sz="quarter" idx="3"/>
          </p:nvPr>
        </p:nvSpPr>
        <p:spPr>
          <a:xfrm>
            <a:off x="4165600" y="6629403"/>
            <a:ext cx="3860800" cy="136525"/>
          </a:xfrm>
          <a:prstGeom prst="rect">
            <a:avLst/>
          </a:prstGeom>
        </p:spPr>
        <p:txBody>
          <a:bodyPr vert="horz" lIns="0" tIns="0" rIns="0" bIns="0" rtlCol="0" anchor="ctr"/>
          <a:lstStyle>
            <a:lvl1pPr algn="ctr">
              <a:defRPr sz="1000">
                <a:solidFill>
                  <a:schemeClr val="tx1">
                    <a:tint val="75000"/>
                  </a:schemeClr>
                </a:solidFill>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4"/>
          </p:nvPr>
        </p:nvSpPr>
        <p:spPr>
          <a:xfrm>
            <a:off x="9144000" y="6629403"/>
            <a:ext cx="2844800" cy="136525"/>
          </a:xfrm>
          <a:prstGeom prst="rect">
            <a:avLst/>
          </a:prstGeom>
        </p:spPr>
        <p:txBody>
          <a:bodyPr vert="horz" wrap="square" lIns="0" tIns="0" rIns="0" bIns="0" numCol="1" anchor="ctr" anchorCtr="0" compatLnSpc="1">
            <a:prstTxWarp prst="textNoShape">
              <a:avLst/>
            </a:prstTxWarp>
          </a:bodyPr>
          <a:lstStyle>
            <a:lvl1pPr algn="r">
              <a:defRPr sz="1000">
                <a:solidFill>
                  <a:srgbClr val="898989"/>
                </a:solidFill>
              </a:defRPr>
            </a:lvl1pPr>
          </a:lstStyle>
          <a:p>
            <a:fld id="{99D00A5A-8E11-5342-9E35-AFD70D0673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Lst>
  <p:txStyles>
    <p:titleStyle>
      <a:lvl1pPr algn="l" rtl="0" eaLnBrk="1" fontAlgn="base" hangingPunct="1">
        <a:lnSpc>
          <a:spcPts val="4200"/>
        </a:lnSpc>
        <a:spcBef>
          <a:spcPct val="0"/>
        </a:spcBef>
        <a:spcAft>
          <a:spcPct val="0"/>
        </a:spcAft>
        <a:defRPr sz="4000">
          <a:solidFill>
            <a:srgbClr val="003B70"/>
          </a:solidFill>
          <a:latin typeface="+mj-lt"/>
          <a:ea typeface="ＭＳ Ｐゴシック" charset="0"/>
          <a:cs typeface="ＭＳ Ｐゴシック" charset="0"/>
        </a:defRPr>
      </a:lvl1pPr>
      <a:lvl2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2pPr>
      <a:lvl3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3pPr>
      <a:lvl4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4pPr>
      <a:lvl5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6pPr>
      <a:lvl7pPr marL="9144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7pPr>
      <a:lvl8pPr marL="13716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8pPr>
      <a:lvl9pPr marL="18288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9pPr>
    </p:titleStyle>
    <p:bodyStyle>
      <a:lvl1pPr marL="90488" indent="-90488" algn="l" rtl="0" eaLnBrk="1" fontAlgn="base" hangingPunct="1">
        <a:lnSpc>
          <a:spcPts val="3200"/>
        </a:lnSpc>
        <a:spcBef>
          <a:spcPct val="0"/>
        </a:spcBef>
        <a:spcAft>
          <a:spcPts val="600"/>
        </a:spcAft>
        <a:buClr>
          <a:srgbClr val="173063"/>
        </a:buClr>
        <a:buSzPct val="25000"/>
        <a:buFont typeface="Lucida Grande" charset="0"/>
        <a:buChar char=" "/>
        <a:defRPr sz="2800">
          <a:solidFill>
            <a:srgbClr val="003B70"/>
          </a:solidFill>
          <a:latin typeface="+mn-lt"/>
          <a:ea typeface="ＭＳ Ｐゴシック" charset="0"/>
          <a:cs typeface="ＭＳ Ｐゴシック" charset="0"/>
        </a:defRPr>
      </a:lvl1pPr>
      <a:lvl2pPr marL="114300" indent="227013" algn="l" rtl="0" eaLnBrk="1" fontAlgn="base" hangingPunct="1">
        <a:lnSpc>
          <a:spcPts val="3200"/>
        </a:lnSpc>
        <a:spcBef>
          <a:spcPct val="0"/>
        </a:spcBef>
        <a:spcAft>
          <a:spcPts val="600"/>
        </a:spcAft>
        <a:buClr>
          <a:srgbClr val="173063"/>
        </a:buClr>
        <a:buFont typeface="Arial" charset="0"/>
        <a:buChar char="•"/>
        <a:defRPr sz="2800">
          <a:solidFill>
            <a:srgbClr val="003B70"/>
          </a:solidFill>
          <a:latin typeface="+mj-lt"/>
          <a:ea typeface="ＭＳ Ｐゴシック" charset="0"/>
        </a:defRPr>
      </a:lvl2pPr>
      <a:lvl3pPr marL="3460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3pPr>
      <a:lvl4pPr marL="8032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4pPr>
      <a:lvl5pPr marL="10318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5pPr>
      <a:lvl6pPr marL="1600200" indent="174625" algn="l" rtl="0" eaLnBrk="1" fontAlgn="base" hangingPunct="1">
        <a:spcBef>
          <a:spcPct val="20000"/>
        </a:spcBef>
        <a:spcAft>
          <a:spcPct val="0"/>
        </a:spcAft>
        <a:defRPr sz="2200">
          <a:solidFill>
            <a:schemeClr val="tx1"/>
          </a:solidFill>
          <a:latin typeface="+mj-lt"/>
          <a:ea typeface="+mn-ea"/>
        </a:defRPr>
      </a:lvl6pPr>
      <a:lvl7pPr marL="2057400" indent="174625" algn="l" rtl="0" eaLnBrk="1" fontAlgn="base" hangingPunct="1">
        <a:spcBef>
          <a:spcPct val="20000"/>
        </a:spcBef>
        <a:spcAft>
          <a:spcPct val="0"/>
        </a:spcAft>
        <a:defRPr sz="2200">
          <a:solidFill>
            <a:schemeClr val="tx1"/>
          </a:solidFill>
          <a:latin typeface="+mj-lt"/>
          <a:ea typeface="+mn-ea"/>
        </a:defRPr>
      </a:lvl7pPr>
      <a:lvl8pPr marL="2514600" indent="174625" algn="l" rtl="0" eaLnBrk="1" fontAlgn="base" hangingPunct="1">
        <a:spcBef>
          <a:spcPct val="20000"/>
        </a:spcBef>
        <a:spcAft>
          <a:spcPct val="0"/>
        </a:spcAft>
        <a:defRPr sz="2200">
          <a:solidFill>
            <a:schemeClr val="tx1"/>
          </a:solidFill>
          <a:latin typeface="+mj-lt"/>
          <a:ea typeface="+mn-ea"/>
        </a:defRPr>
      </a:lvl8pPr>
      <a:lvl9pPr marL="2971800" indent="174625" algn="l" rtl="0" eaLnBrk="1" fontAlgn="base" hangingPunct="1">
        <a:spcBef>
          <a:spcPct val="20000"/>
        </a:spcBef>
        <a:spcAft>
          <a:spcPct val="0"/>
        </a:spcAft>
        <a:defRPr sz="2200">
          <a:solidFill>
            <a:schemeClr val="tx1"/>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Title 1"/>
          <p:cNvSpPr>
            <a:spLocks noGrp="1"/>
          </p:cNvSpPr>
          <p:nvPr>
            <p:ph type="title"/>
          </p:nvPr>
        </p:nvSpPr>
        <p:spPr/>
        <p:txBody>
          <a:bodyPr/>
          <a:lstStyle/>
          <a:p>
            <a:r>
              <a:rPr lang="en-US" altLang="en-US" sz="4000" dirty="0">
                <a:ea typeface="ＭＳ Ｐゴシック" charset="-128"/>
              </a:rPr>
              <a:t>Brand Sentiment Analysis of Twitter Posts</a:t>
            </a:r>
            <a:endParaRPr lang="en-US" altLang="en-US" dirty="0">
              <a:ea typeface="ＭＳ Ｐゴシック" charset="-128"/>
            </a:endParaRPr>
          </a:p>
        </p:txBody>
      </p:sp>
      <p:sp>
        <p:nvSpPr>
          <p:cNvPr id="2" name="TextBox 1">
            <a:extLst>
              <a:ext uri="{FF2B5EF4-FFF2-40B4-BE49-F238E27FC236}">
                <a16:creationId xmlns:a16="http://schemas.microsoft.com/office/drawing/2014/main" id="{8F53F5CB-6890-F0C6-8A18-15839502FF59}"/>
              </a:ext>
            </a:extLst>
          </p:cNvPr>
          <p:cNvSpPr txBox="1"/>
          <p:nvPr/>
        </p:nvSpPr>
        <p:spPr>
          <a:xfrm>
            <a:off x="1204947" y="4114800"/>
            <a:ext cx="2548133" cy="461665"/>
          </a:xfrm>
          <a:prstGeom prst="rect">
            <a:avLst/>
          </a:prstGeom>
          <a:noFill/>
        </p:spPr>
        <p:txBody>
          <a:bodyPr wrap="none" rtlCol="0" anchor="ctr">
            <a:spAutoFit/>
          </a:bodyPr>
          <a:lstStyle/>
          <a:p>
            <a:r>
              <a:rPr lang="en-US" dirty="0"/>
              <a:t>Jonathan Agustin</a:t>
            </a:r>
          </a:p>
        </p:txBody>
      </p:sp>
      <p:sp>
        <p:nvSpPr>
          <p:cNvPr id="3" name="TextBox 2">
            <a:extLst>
              <a:ext uri="{FF2B5EF4-FFF2-40B4-BE49-F238E27FC236}">
                <a16:creationId xmlns:a16="http://schemas.microsoft.com/office/drawing/2014/main" id="{FC08BBF4-C707-4FE6-BDD1-6A19C7F501D7}"/>
              </a:ext>
            </a:extLst>
          </p:cNvPr>
          <p:cNvSpPr txBox="1"/>
          <p:nvPr/>
        </p:nvSpPr>
        <p:spPr>
          <a:xfrm>
            <a:off x="4958027" y="4114800"/>
            <a:ext cx="2840842" cy="461665"/>
          </a:xfrm>
          <a:prstGeom prst="rect">
            <a:avLst/>
          </a:prstGeom>
          <a:noFill/>
        </p:spPr>
        <p:txBody>
          <a:bodyPr wrap="none" rtlCol="0" anchor="ctr">
            <a:spAutoFit/>
          </a:bodyPr>
          <a:lstStyle/>
          <a:p>
            <a:r>
              <a:rPr lang="en-US" dirty="0"/>
              <a:t>Fernando Calderon</a:t>
            </a:r>
          </a:p>
        </p:txBody>
      </p:sp>
      <p:sp>
        <p:nvSpPr>
          <p:cNvPr id="4" name="TextBox 3">
            <a:extLst>
              <a:ext uri="{FF2B5EF4-FFF2-40B4-BE49-F238E27FC236}">
                <a16:creationId xmlns:a16="http://schemas.microsoft.com/office/drawing/2014/main" id="{10ED2B7E-72DF-53B9-2368-5A94B2B73BDC}"/>
              </a:ext>
            </a:extLst>
          </p:cNvPr>
          <p:cNvSpPr txBox="1"/>
          <p:nvPr/>
        </p:nvSpPr>
        <p:spPr>
          <a:xfrm>
            <a:off x="9003816" y="4114800"/>
            <a:ext cx="1983235" cy="461665"/>
          </a:xfrm>
          <a:prstGeom prst="rect">
            <a:avLst/>
          </a:prstGeom>
          <a:noFill/>
        </p:spPr>
        <p:txBody>
          <a:bodyPr wrap="none" rtlCol="0" anchor="ctr">
            <a:spAutoFit/>
          </a:bodyPr>
          <a:lstStyle/>
          <a:p>
            <a:r>
              <a:rPr lang="en-US" dirty="0"/>
              <a:t>Juliet Lawton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Third Stage: Evaluate</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943618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Results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3156255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Challenges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1103107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Conclusion</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3390827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Future Work</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1339825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Acknowledgements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3147092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Introduction</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Problem Statement</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226194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Scope</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142912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Algorithms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386388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Datasets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3978041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Experimental Design</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3171744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First Stage: Assess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301107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Second Stage: Develop</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1243893798"/>
      </p:ext>
    </p:extLst>
  </p:cSld>
  <p:clrMapOvr>
    <a:masterClrMapping/>
  </p:clrMapOvr>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SD-PowerPoint-Template" id="{0D8B6819-499E-9341-B13D-B41B5A88AD2E}" vid="{D828E52F-980C-A946-9AE0-8A7A3D815F0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USD-PowerPoint-Template-Wide (1)</Template>
  <TotalTime>16</TotalTime>
  <Words>682</Words>
  <Application>Microsoft Office PowerPoint</Application>
  <PresentationFormat>Widescreen</PresentationFormat>
  <Paragraphs>48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Consolas</vt:lpstr>
      <vt:lpstr>Lucida Grande</vt:lpstr>
      <vt:lpstr>Palatino</vt:lpstr>
      <vt:lpstr>Default Theme</vt:lpstr>
      <vt:lpstr>Brand Sentiment Analysis of Twitter Posts</vt:lpstr>
      <vt:lpstr>Introduction</vt:lpstr>
      <vt:lpstr>Problem Statement</vt:lpstr>
      <vt:lpstr>Scope</vt:lpstr>
      <vt:lpstr>Algorithms</vt:lpstr>
      <vt:lpstr>Datasets</vt:lpstr>
      <vt:lpstr>Experimental Design</vt:lpstr>
      <vt:lpstr>First Stage: Assess</vt:lpstr>
      <vt:lpstr>Second Stage: Develop</vt:lpstr>
      <vt:lpstr>Third Stage: Evaluate</vt:lpstr>
      <vt:lpstr>Results</vt:lpstr>
      <vt:lpstr>Challenges</vt:lpstr>
      <vt:lpstr>Conclusion</vt:lpstr>
      <vt:lpstr>Future Work</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Header</dc:title>
  <dc:creator>John D</dc:creator>
  <cp:lastModifiedBy>John D</cp:lastModifiedBy>
  <cp:revision>2</cp:revision>
  <cp:lastPrinted>2006-12-06T17:07:15Z</cp:lastPrinted>
  <dcterms:created xsi:type="dcterms:W3CDTF">2023-07-15T09:43:50Z</dcterms:created>
  <dcterms:modified xsi:type="dcterms:W3CDTF">2023-07-15T10:00:25Z</dcterms:modified>
</cp:coreProperties>
</file>