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3" r:id="rId1"/>
  </p:sldMasterIdLst>
  <p:notesMasterIdLst>
    <p:notesMasterId r:id="rId17"/>
  </p:notesMasterIdLst>
  <p:handoutMasterIdLst>
    <p:handoutMasterId r:id="rId18"/>
  </p:handoutMasterIdLst>
  <p:sldIdLst>
    <p:sldId id="273" r:id="rId2"/>
    <p:sldId id="257" r:id="rId3"/>
    <p:sldId id="260" r:id="rId4"/>
    <p:sldId id="269" r:id="rId5"/>
    <p:sldId id="266" r:id="rId6"/>
    <p:sldId id="261" r:id="rId7"/>
    <p:sldId id="262" r:id="rId8"/>
    <p:sldId id="270" r:id="rId9"/>
    <p:sldId id="271" r:id="rId10"/>
    <p:sldId id="272" r:id="rId11"/>
    <p:sldId id="263" r:id="rId12"/>
    <p:sldId id="267" r:id="rId13"/>
    <p:sldId id="268" r:id="rId14"/>
    <p:sldId id="264" r:id="rId15"/>
    <p:sldId id="265" r:id="rId16"/>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0"/>
    <a:srgbClr val="173063"/>
    <a:srgbClr val="0E3D7C"/>
    <a:srgbClr val="1415A3"/>
    <a:srgbClr val="0C0A3F"/>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C81C8E-254C-4083-9BF4-030793D3F1B6}" v="29" dt="2023-07-15T08:37:51.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55" autoAdjust="0"/>
    <p:restoredTop sz="65287" autoAdjust="0"/>
  </p:normalViewPr>
  <p:slideViewPr>
    <p:cSldViewPr>
      <p:cViewPr varScale="1">
        <p:scale>
          <a:sx n="36" d="100"/>
          <a:sy n="36" d="100"/>
        </p:scale>
        <p:origin x="1749" y="31"/>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7/15/2023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project titled “</a:t>
            </a:r>
            <a:r>
              <a:rPr lang="en-US" altLang="en-US" sz="1200" dirty="0">
                <a:ea typeface="ＭＳ Ｐゴシック" charset="-128"/>
              </a:rPr>
              <a:t>Brand Sentiment Analysis of Twitter Posts.</a:t>
            </a:r>
            <a:r>
              <a:rPr lang="en-US" dirty="0"/>
              <a:t>” </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850201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1812335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evaluation stage, we measured the models' ability to identify brands and predict sentiment in Twitter posts. We used standard classification metrics such as Accuracy, Precision, Recall, and F1 Score to evaluate the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3632726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the results of our experiments, including any relevant figures or tables, discuss the implications of our results, and explain whether our results support our initial hypothesis. We present the results of our models. We achieved an accuracy rate over 50%, demonstrating the potential of machine learning in understanding public sentiment towards brands based on social media content.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4074490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faced challenges such as the 'aboutness' problem, which refers to the challenge of determining the subject of the sentiment expressed in a sentence. We also encountered issues with complex sentences and ambiguous subjects.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2371925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conclusion and future work section, we will summarize the main findings of our project, conclude the report by discussing the significance of our findings, and discuss potential future work, such as how our project could be extended or improved.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14</a:t>
            </a:fld>
            <a:endParaRPr lang="en-US" altLang="en-US"/>
          </a:p>
        </p:txBody>
      </p:sp>
    </p:spTree>
    <p:extLst>
      <p:ext uri="{BB962C8B-B14F-4D97-AF65-F5344CB8AC3E}">
        <p14:creationId xmlns:p14="http://schemas.microsoft.com/office/powerpoint/2010/main" val="119624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would like to take a moment to express our deepest gratitude to those who have made this project possible. </a:t>
            </a:r>
            <a:r>
              <a:rPr lang="en-US" b="0" dirty="0">
                <a:solidFill>
                  <a:srgbClr val="CE9178"/>
                </a:solidFill>
                <a:effectLst/>
                <a:latin typeface="Consolas" panose="020B0609020204030204" pitchFamily="49" charset="0"/>
              </a:rPr>
              <a:t>We thank our advisor Dr. Van </a:t>
            </a:r>
            <a:r>
              <a:rPr lang="en-US" b="0" dirty="0" err="1">
                <a:solidFill>
                  <a:srgbClr val="CE9178"/>
                </a:solidFill>
                <a:effectLst/>
                <a:latin typeface="Consolas" panose="020B0609020204030204" pitchFamily="49" charset="0"/>
              </a:rPr>
              <a:t>Benschoten</a:t>
            </a:r>
            <a:r>
              <a:rPr lang="en-US" b="0" dirty="0">
                <a:solidFill>
                  <a:srgbClr val="CE9178"/>
                </a:solidFill>
                <a:effectLst/>
                <a:latin typeface="Consolas" panose="020B0609020204030204" pitchFamily="49" charset="0"/>
              </a:rPr>
              <a:t> for his invaluable guidance in this project. We also acknowledge Dr. </a:t>
            </a:r>
            <a:r>
              <a:rPr lang="en-US" b="0" dirty="0" err="1">
                <a:solidFill>
                  <a:srgbClr val="CE9178"/>
                </a:solidFill>
                <a:effectLst/>
                <a:latin typeface="Consolas" panose="020B0609020204030204" pitchFamily="49" charset="0"/>
              </a:rPr>
              <a:t>Tarshizi</a:t>
            </a:r>
            <a:r>
              <a:rPr lang="en-US" b="0" dirty="0">
                <a:solidFill>
                  <a:srgbClr val="CE9178"/>
                </a:solidFill>
                <a:effectLst/>
                <a:latin typeface="Consolas" panose="020B0609020204030204" pitchFamily="49" charset="0"/>
              </a:rPr>
              <a:t> for directing the Applied Artificial Intelligence program at the University of San Diego.</a:t>
            </a:r>
            <a:r>
              <a:rPr lang="en-US" b="0" dirty="0">
                <a:solidFill>
                  <a:srgbClr val="D4D4D4"/>
                </a:solidFill>
                <a:effectLst/>
                <a:latin typeface="Consolas" panose="020B0609020204030204" pitchFamily="49" charset="0"/>
              </a:rPr>
              <a:t> W</a:t>
            </a:r>
            <a:r>
              <a:rPr lang="en-US" dirty="0"/>
              <a:t>e are truly grateful for both of your support.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15</a:t>
            </a:fld>
            <a:endParaRPr lang="en-US" altLang="en-US"/>
          </a:p>
        </p:txBody>
      </p:sp>
    </p:spTree>
    <p:extLst>
      <p:ext uri="{BB962C8B-B14F-4D97-AF65-F5344CB8AC3E}">
        <p14:creationId xmlns:p14="http://schemas.microsoft.com/office/powerpoint/2010/main" val="684833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has worked diligently to develop a system that leverages AI to understand public sentiment towards brands based on Twitter posts.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22865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build two models: a Brand Classifier that predicts whether a Twitter post expresses a brand, and a Brand Sentiment Analyzer that predicts the sentiment of a Twitter post towards a brand.</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164206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trained on Twitter posts, so they cannot classify posts from other social media sites. They also process only text data, ignoring non-textual elements like images, videos, and audio clips.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375777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various machine learning algorithms like Naïve Bayes, Logistic Regression, Support Vector Machines, Recurrent Neural Networks, and Transformers.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113782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Sentiment140 dataset, which contains 1.6 million tweets, to train our models.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1805981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methods were designed to ensure a thorough and systematic approach to the problem. It involved using at least two different types of AI and machine learning algorithms. We investigated of the analytics solution to the problem, which included aspects of experimental comparison. We also explored variable importance to understand which features were most important in making good predictions.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3333620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assess stage, we analyzed the dataset and selected appropriate models based on the specific requirements of the sentiment analysis task, the characteristics of the available data, and the nature of the problem.</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1875703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development stage, we handled invalid values and discarded non-textual content. We trained our models to identify a brand and align with the sentiment expressed in a tweet, and then tuned them to improve performance.</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216161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7/15/2023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7/15/2023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7/15/2023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7/15/2023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7/15/2023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914400" y="2057400"/>
            <a:ext cx="10363200" cy="2743200"/>
          </a:xfrm>
        </p:spPr>
        <p:txBody>
          <a:bodyPr/>
          <a:lstStyle/>
          <a:p>
            <a:r>
              <a:rPr lang="en-US" altLang="en-US" sz="3600" dirty="0">
                <a:ea typeface="ＭＳ Ｐゴシック" charset="-128"/>
              </a:rPr>
              <a:t>Brand Sentiment Analysis of Twitter Posts</a:t>
            </a:r>
          </a:p>
        </p:txBody>
      </p:sp>
      <p:sp>
        <p:nvSpPr>
          <p:cNvPr id="2" name="TextBox 1">
            <a:extLst>
              <a:ext uri="{FF2B5EF4-FFF2-40B4-BE49-F238E27FC236}">
                <a16:creationId xmlns:a16="http://schemas.microsoft.com/office/drawing/2014/main" id="{7D0BDA10-284A-7B41-8670-B6B5D19AF0F7}"/>
              </a:ext>
            </a:extLst>
          </p:cNvPr>
          <p:cNvSpPr txBox="1"/>
          <p:nvPr/>
        </p:nvSpPr>
        <p:spPr>
          <a:xfrm>
            <a:off x="1204948" y="4114800"/>
            <a:ext cx="2548133" cy="461665"/>
          </a:xfrm>
          <a:prstGeom prst="rect">
            <a:avLst/>
          </a:prstGeom>
          <a:noFill/>
        </p:spPr>
        <p:txBody>
          <a:bodyPr wrap="none" rtlCol="0" anchor="ctr">
            <a:spAutoFit/>
          </a:bodyPr>
          <a:lstStyle/>
          <a:p>
            <a:r>
              <a:rPr lang="en-US" dirty="0"/>
              <a:t>Jonathan Agustin</a:t>
            </a:r>
          </a:p>
        </p:txBody>
      </p:sp>
      <p:sp>
        <p:nvSpPr>
          <p:cNvPr id="3" name="TextBox 2">
            <a:extLst>
              <a:ext uri="{FF2B5EF4-FFF2-40B4-BE49-F238E27FC236}">
                <a16:creationId xmlns:a16="http://schemas.microsoft.com/office/drawing/2014/main" id="{F501E45A-DF55-5B93-C877-50B2C4B47180}"/>
              </a:ext>
            </a:extLst>
          </p:cNvPr>
          <p:cNvSpPr txBox="1"/>
          <p:nvPr/>
        </p:nvSpPr>
        <p:spPr>
          <a:xfrm>
            <a:off x="4958027" y="4114800"/>
            <a:ext cx="2840842" cy="461665"/>
          </a:xfrm>
          <a:prstGeom prst="rect">
            <a:avLst/>
          </a:prstGeom>
          <a:noFill/>
        </p:spPr>
        <p:txBody>
          <a:bodyPr wrap="none" rtlCol="0" anchor="ctr">
            <a:spAutoFit/>
          </a:bodyPr>
          <a:lstStyle/>
          <a:p>
            <a:r>
              <a:rPr lang="en-US" dirty="0"/>
              <a:t>Fernando Calderon</a:t>
            </a:r>
          </a:p>
        </p:txBody>
      </p:sp>
      <p:sp>
        <p:nvSpPr>
          <p:cNvPr id="4" name="TextBox 3">
            <a:extLst>
              <a:ext uri="{FF2B5EF4-FFF2-40B4-BE49-F238E27FC236}">
                <a16:creationId xmlns:a16="http://schemas.microsoft.com/office/drawing/2014/main" id="{99028ACB-FE7B-0E6D-EF5A-0ECC023F0069}"/>
              </a:ext>
            </a:extLst>
          </p:cNvPr>
          <p:cNvSpPr txBox="1"/>
          <p:nvPr/>
        </p:nvSpPr>
        <p:spPr>
          <a:xfrm>
            <a:off x="9003817" y="4114800"/>
            <a:ext cx="1983235" cy="461665"/>
          </a:xfrm>
          <a:prstGeom prst="rect">
            <a:avLst/>
          </a:prstGeom>
          <a:noFill/>
        </p:spPr>
        <p:txBody>
          <a:bodyPr wrap="none" rtlCol="0" anchor="ctr">
            <a:spAutoFit/>
          </a:bodyPr>
          <a:lstStyle/>
          <a:p>
            <a:r>
              <a:rPr lang="en-US" dirty="0"/>
              <a:t>Juliet Lawton</a:t>
            </a:r>
          </a:p>
        </p:txBody>
      </p:sp>
    </p:spTree>
    <p:extLst>
      <p:ext uri="{BB962C8B-B14F-4D97-AF65-F5344CB8AC3E}">
        <p14:creationId xmlns:p14="http://schemas.microsoft.com/office/powerpoint/2010/main" val="1093170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Tree>
    <p:extLst>
      <p:ext uri="{BB962C8B-B14F-4D97-AF65-F5344CB8AC3E}">
        <p14:creationId xmlns:p14="http://schemas.microsoft.com/office/powerpoint/2010/main" val="281175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Third Stage: Evaluate</a:t>
            </a:r>
          </a:p>
        </p:txBody>
      </p:sp>
    </p:spTree>
    <p:extLst>
      <p:ext uri="{BB962C8B-B14F-4D97-AF65-F5344CB8AC3E}">
        <p14:creationId xmlns:p14="http://schemas.microsoft.com/office/powerpoint/2010/main" val="90110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Results</a:t>
            </a:r>
          </a:p>
        </p:txBody>
      </p:sp>
    </p:spTree>
    <p:extLst>
      <p:ext uri="{BB962C8B-B14F-4D97-AF65-F5344CB8AC3E}">
        <p14:creationId xmlns:p14="http://schemas.microsoft.com/office/powerpoint/2010/main" val="268104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Challenges</a:t>
            </a:r>
          </a:p>
        </p:txBody>
      </p:sp>
    </p:spTree>
    <p:extLst>
      <p:ext uri="{BB962C8B-B14F-4D97-AF65-F5344CB8AC3E}">
        <p14:creationId xmlns:p14="http://schemas.microsoft.com/office/powerpoint/2010/main" val="60315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Conclusion &amp; Future Work</a:t>
            </a:r>
          </a:p>
        </p:txBody>
      </p:sp>
    </p:spTree>
    <p:extLst>
      <p:ext uri="{BB962C8B-B14F-4D97-AF65-F5344CB8AC3E}">
        <p14:creationId xmlns:p14="http://schemas.microsoft.com/office/powerpoint/2010/main" val="287591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Acknowledgements</a:t>
            </a:r>
          </a:p>
        </p:txBody>
      </p:sp>
    </p:spTree>
    <p:extLst>
      <p:ext uri="{BB962C8B-B14F-4D97-AF65-F5344CB8AC3E}">
        <p14:creationId xmlns:p14="http://schemas.microsoft.com/office/powerpoint/2010/main" val="167192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Problem Statement</a:t>
            </a:r>
          </a:p>
        </p:txBody>
      </p:sp>
    </p:spTree>
    <p:extLst>
      <p:ext uri="{BB962C8B-B14F-4D97-AF65-F5344CB8AC3E}">
        <p14:creationId xmlns:p14="http://schemas.microsoft.com/office/powerpoint/2010/main" val="138124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Scope</a:t>
            </a:r>
          </a:p>
        </p:txBody>
      </p:sp>
    </p:spTree>
    <p:extLst>
      <p:ext uri="{BB962C8B-B14F-4D97-AF65-F5344CB8AC3E}">
        <p14:creationId xmlns:p14="http://schemas.microsoft.com/office/powerpoint/2010/main" val="327357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Algorithms</a:t>
            </a:r>
          </a:p>
        </p:txBody>
      </p:sp>
    </p:spTree>
    <p:extLst>
      <p:ext uri="{BB962C8B-B14F-4D97-AF65-F5344CB8AC3E}">
        <p14:creationId xmlns:p14="http://schemas.microsoft.com/office/powerpoint/2010/main" val="6906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Datasets</a:t>
            </a:r>
          </a:p>
        </p:txBody>
      </p:sp>
    </p:spTree>
    <p:extLst>
      <p:ext uri="{BB962C8B-B14F-4D97-AF65-F5344CB8AC3E}">
        <p14:creationId xmlns:p14="http://schemas.microsoft.com/office/powerpoint/2010/main" val="162325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Experimental Design</a:t>
            </a:r>
          </a:p>
        </p:txBody>
      </p:sp>
    </p:spTree>
    <p:extLst>
      <p:ext uri="{BB962C8B-B14F-4D97-AF65-F5344CB8AC3E}">
        <p14:creationId xmlns:p14="http://schemas.microsoft.com/office/powerpoint/2010/main" val="155748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First Stage: Assess</a:t>
            </a:r>
          </a:p>
        </p:txBody>
      </p:sp>
    </p:spTree>
    <p:extLst>
      <p:ext uri="{BB962C8B-B14F-4D97-AF65-F5344CB8AC3E}">
        <p14:creationId xmlns:p14="http://schemas.microsoft.com/office/powerpoint/2010/main" val="405438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dirty="0">
                <a:ea typeface="ＭＳ Ｐゴシック" charset="-128"/>
              </a:rPr>
              <a:t>Second Stage: Develop</a:t>
            </a:r>
          </a:p>
        </p:txBody>
      </p:sp>
    </p:spTree>
    <p:extLst>
      <p:ext uri="{BB962C8B-B14F-4D97-AF65-F5344CB8AC3E}">
        <p14:creationId xmlns:p14="http://schemas.microsoft.com/office/powerpoint/2010/main" val="4127828933"/>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Template>
  <TotalTime>0</TotalTime>
  <Words>653</Words>
  <Application>Microsoft Office PowerPoint</Application>
  <PresentationFormat>Widescreen</PresentationFormat>
  <Paragraphs>48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Lucida Grande</vt:lpstr>
      <vt:lpstr>Palatino</vt:lpstr>
      <vt:lpstr>Default Theme</vt:lpstr>
      <vt:lpstr>Brand Sentiment Analysis of Twitter Posts</vt:lpstr>
      <vt:lpstr>Introduction</vt:lpstr>
      <vt:lpstr>Problem Statement</vt:lpstr>
      <vt:lpstr>Scope</vt:lpstr>
      <vt:lpstr>Algorithms</vt:lpstr>
      <vt:lpstr>Datasets</vt:lpstr>
      <vt:lpstr>Experimental Design</vt:lpstr>
      <vt:lpstr>First Stage: Assess</vt:lpstr>
      <vt:lpstr>Second Stage: Develop</vt:lpstr>
      <vt:lpstr>Second Stage: Develop</vt:lpstr>
      <vt:lpstr>Third Stage: Evaluate</vt:lpstr>
      <vt:lpstr>Results</vt:lpstr>
      <vt:lpstr>Challenges</vt:lpstr>
      <vt:lpstr>Conclusion &amp; Future Work</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2023-07-10T00:58:02Z</dcterms:created>
  <dcterms:modified xsi:type="dcterms:W3CDTF">2023-07-15T08:38:01Z</dcterms:modified>
</cp:coreProperties>
</file>