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23"/>
  </p:notesMasterIdLst>
  <p:handoutMasterIdLst>
    <p:handoutMasterId r:id="rId24"/>
  </p:handoutMasterIdLst>
  <p:sldIdLst>
    <p:sldId id="256" r:id="rId2"/>
    <p:sldId id="257" r:id="rId3"/>
    <p:sldId id="259" r:id="rId4"/>
    <p:sldId id="260" r:id="rId5"/>
    <p:sldId id="262" r:id="rId6"/>
    <p:sldId id="264" r:id="rId7"/>
    <p:sldId id="265" r:id="rId8"/>
    <p:sldId id="279" r:id="rId9"/>
    <p:sldId id="277" r:id="rId10"/>
    <p:sldId id="278" r:id="rId11"/>
    <p:sldId id="267" r:id="rId12"/>
    <p:sldId id="276" r:id="rId13"/>
    <p:sldId id="261" r:id="rId14"/>
    <p:sldId id="280" r:id="rId15"/>
    <p:sldId id="269" r:id="rId16"/>
    <p:sldId id="275" r:id="rId17"/>
    <p:sldId id="270" r:id="rId18"/>
    <p:sldId id="271" r:id="rId19"/>
    <p:sldId id="273" r:id="rId20"/>
    <p:sldId id="272" r:id="rId21"/>
    <p:sldId id="274" r:id="rId2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13817-CFC9-4E2E-BF18-A1BFFBFD1F31}" v="1" dt="2023-08-08T08:37:37.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5"/>
    <p:restoredTop sz="87875" autoAdjust="0"/>
  </p:normalViewPr>
  <p:slideViewPr>
    <p:cSldViewPr>
      <p:cViewPr varScale="1">
        <p:scale>
          <a:sx n="93" d="100"/>
          <a:sy n="93" d="100"/>
        </p:scale>
        <p:origin x="48" y="177"/>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 userId="1cefe769efc9e99e" providerId="LiveId" clId="{9C813817-CFC9-4E2E-BF18-A1BFFBFD1F31}"/>
    <pc:docChg chg="undo custSel modSld">
      <pc:chgData name="John D" userId="1cefe769efc9e99e" providerId="LiveId" clId="{9C813817-CFC9-4E2E-BF18-A1BFFBFD1F31}" dt="2023-08-08T08:40:42.377" v="34" actId="6549"/>
      <pc:docMkLst>
        <pc:docMk/>
      </pc:docMkLst>
      <pc:sldChg chg="modNotesTx">
        <pc:chgData name="John D" userId="1cefe769efc9e99e" providerId="LiveId" clId="{9C813817-CFC9-4E2E-BF18-A1BFFBFD1F31}" dt="2023-08-08T08:37:08.343" v="7"/>
        <pc:sldMkLst>
          <pc:docMk/>
          <pc:sldMk cId="0" sldId="257"/>
        </pc:sldMkLst>
      </pc:sldChg>
      <pc:sldChg chg="modNotesTx">
        <pc:chgData name="John D" userId="1cefe769efc9e99e" providerId="LiveId" clId="{9C813817-CFC9-4E2E-BF18-A1BFFBFD1F31}" dt="2023-08-08T08:37:09.817" v="8"/>
        <pc:sldMkLst>
          <pc:docMk/>
          <pc:sldMk cId="226194277" sldId="259"/>
        </pc:sldMkLst>
      </pc:sldChg>
      <pc:sldChg chg="modNotesTx">
        <pc:chgData name="John D" userId="1cefe769efc9e99e" providerId="LiveId" clId="{9C813817-CFC9-4E2E-BF18-A1BFFBFD1F31}" dt="2023-08-08T08:37:20.247" v="9"/>
        <pc:sldMkLst>
          <pc:docMk/>
          <pc:sldMk cId="1429123797" sldId="260"/>
        </pc:sldMkLst>
      </pc:sldChg>
      <pc:sldChg chg="modNotesTx">
        <pc:chgData name="John D" userId="1cefe769efc9e99e" providerId="LiveId" clId="{9C813817-CFC9-4E2E-BF18-A1BFFBFD1F31}" dt="2023-08-08T08:40:42.377" v="34" actId="6549"/>
        <pc:sldMkLst>
          <pc:docMk/>
          <pc:sldMk cId="3978041919" sldId="2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8/8/2023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project titled, </a:t>
            </a:r>
            <a:r>
              <a:rPr lang="en-US" altLang="en-US" sz="1200" dirty="0">
                <a:ea typeface="ＭＳ Ｐゴシック" charset="-128"/>
              </a:rPr>
              <a:t>Brand Sentiment Analysis of Twitter Posts.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284085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97440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329398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56748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17</a:t>
            </a:fld>
            <a:endParaRPr lang="en-US" altLang="en-US"/>
          </a:p>
        </p:txBody>
      </p:sp>
    </p:spTree>
    <p:extLst>
      <p:ext uri="{BB962C8B-B14F-4D97-AF65-F5344CB8AC3E}">
        <p14:creationId xmlns:p14="http://schemas.microsoft.com/office/powerpoint/2010/main" val="218483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18</a:t>
            </a:fld>
            <a:endParaRPr lang="en-US" altLang="en-US"/>
          </a:p>
        </p:txBody>
      </p:sp>
    </p:spTree>
    <p:extLst>
      <p:ext uri="{BB962C8B-B14F-4D97-AF65-F5344CB8AC3E}">
        <p14:creationId xmlns:p14="http://schemas.microsoft.com/office/powerpoint/2010/main" val="3478616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the conclusion,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19</a:t>
            </a:fld>
            <a:endParaRPr lang="en-US" altLang="en-US"/>
          </a:p>
        </p:txBody>
      </p:sp>
    </p:spTree>
    <p:extLst>
      <p:ext uri="{BB962C8B-B14F-4D97-AF65-F5344CB8AC3E}">
        <p14:creationId xmlns:p14="http://schemas.microsoft.com/office/powerpoint/2010/main" val="409942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CCCCCC"/>
                </a:solidFill>
                <a:effectLst/>
                <a:latin typeface="Consolas" panose="020B0609020204030204" pitchFamily="49" charset="0"/>
              </a:rPr>
              <a:t>Future work would generalize the model to work with other kinds of social media posts like Reddit, Facebook, or Instagram. Additionally, a future model can be multimodal and accept video, image, or audio input to provide a more comprehensive sentiment analysis of social media posts.</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20</a:t>
            </a:fld>
            <a:endParaRPr lang="en-US" altLang="en-US"/>
          </a:p>
        </p:txBody>
      </p:sp>
    </p:spTree>
    <p:extLst>
      <p:ext uri="{BB962C8B-B14F-4D97-AF65-F5344CB8AC3E}">
        <p14:creationId xmlns:p14="http://schemas.microsoft.com/office/powerpoint/2010/main" val="2649913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like to take a moment to express our deepest gratitude to those who have made this project possible. </a:t>
            </a:r>
            <a:r>
              <a:rPr lang="en-US" b="0" dirty="0">
                <a:solidFill>
                  <a:srgbClr val="CE9178"/>
                </a:solidFill>
                <a:effectLst/>
                <a:latin typeface="Consolas" panose="020B0609020204030204" pitchFamily="49" charset="0"/>
              </a:rPr>
              <a:t>We thank our advisor Dr. Van </a:t>
            </a:r>
            <a:r>
              <a:rPr lang="en-US" b="0" dirty="0" err="1">
                <a:solidFill>
                  <a:srgbClr val="CE9178"/>
                </a:solidFill>
                <a:effectLst/>
                <a:latin typeface="Consolas" panose="020B0609020204030204" pitchFamily="49" charset="0"/>
              </a:rPr>
              <a:t>Benschoten</a:t>
            </a:r>
            <a:r>
              <a:rPr lang="en-US" b="0" dirty="0">
                <a:solidFill>
                  <a:srgbClr val="CE9178"/>
                </a:solidFill>
                <a:effectLst/>
                <a:latin typeface="Consolas" panose="020B0609020204030204" pitchFamily="49" charset="0"/>
              </a:rPr>
              <a:t> for his invaluable guidance in this project. We also acknowledge Dr. </a:t>
            </a:r>
            <a:r>
              <a:rPr lang="en-US" b="0" dirty="0" err="1">
                <a:solidFill>
                  <a:srgbClr val="CE9178"/>
                </a:solidFill>
                <a:effectLst/>
                <a:latin typeface="Consolas" panose="020B0609020204030204" pitchFamily="49" charset="0"/>
              </a:rPr>
              <a:t>Tarshizi</a:t>
            </a:r>
            <a:r>
              <a:rPr lang="en-US" b="0" dirty="0">
                <a:solidFill>
                  <a:srgbClr val="CE9178"/>
                </a:solidFill>
                <a:effectLst/>
                <a:latin typeface="Consolas" panose="020B0609020204030204" pitchFamily="49" charset="0"/>
              </a:rPr>
              <a:t> for directing the Applied Artificial Intelligence program at the University of San Diego.</a:t>
            </a:r>
            <a:r>
              <a:rPr lang="en-US" b="0" dirty="0">
                <a:solidFill>
                  <a:srgbClr val="D4D4D4"/>
                </a:solidFill>
                <a:effectLst/>
                <a:latin typeface="Consolas" panose="020B0609020204030204" pitchFamily="49" charset="0"/>
              </a:rPr>
              <a:t> W</a:t>
            </a:r>
            <a:r>
              <a:rPr lang="en-US" dirty="0"/>
              <a:t>e are truly grateful for both of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21</a:t>
            </a:fld>
            <a:endParaRPr lang="en-US" altLang="en-US"/>
          </a:p>
        </p:txBody>
      </p:sp>
    </p:spTree>
    <p:extLst>
      <p:ext uri="{BB962C8B-B14F-4D97-AF65-F5344CB8AC3E}">
        <p14:creationId xmlns:p14="http://schemas.microsoft.com/office/powerpoint/2010/main" val="372717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917"/>
                </a:solidFill>
                <a:effectLst/>
                <a:latin typeface="-apple-system"/>
              </a:rPr>
              <a:t>We perform brand sentiment analysis on Twitter posts. Brand sentiment analysis involves identifying brand mentions in text and determining the sentiment towards those brands.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66324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1C1917"/>
                </a:solidFill>
                <a:effectLst/>
                <a:latin typeface="-apple-system"/>
              </a:rPr>
              <a:t>The problem we aim to solve is detecting if a given tweet mentions a brand, and if so, classifying the sentiment of the tweet towards that brand as positive, negative or neutral. We break this down into two models - a Brand Classifier and a Sentiment Classifier.</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15674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Our project focuses specifically on analyzing tweets from Twitter for brand mentions and associated sentiment.</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208872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In the field of sentiment analysis, two key datasets are the Sentiment140 dataset and the </a:t>
            </a:r>
            <a:r>
              <a:rPr lang="en-US" b="0" i="0" dirty="0" err="1">
                <a:solidFill>
                  <a:srgbClr val="1C1917"/>
                </a:solidFill>
                <a:effectLst/>
                <a:latin typeface="-apple-system"/>
              </a:rPr>
              <a:t>SurgeAI</a:t>
            </a:r>
            <a:r>
              <a:rPr lang="en-US" b="0" i="0" dirty="0">
                <a:solidFill>
                  <a:srgbClr val="1C1917"/>
                </a:solidFill>
                <a:effectLst/>
                <a:latin typeface="-apple-system"/>
              </a:rPr>
              <a:t> Brand Sentiment dataset.</a:t>
            </a:r>
          </a:p>
          <a:p>
            <a:endParaRPr lang="en-US" b="0" i="0" dirty="0">
              <a:solidFill>
                <a:srgbClr val="1C1917"/>
              </a:solidFill>
              <a:effectLst/>
              <a:latin typeface="-apple-system"/>
            </a:endParaRPr>
          </a:p>
          <a:p>
            <a:r>
              <a:rPr lang="en-US" b="0" i="0" dirty="0">
                <a:solidFill>
                  <a:srgbClr val="1C1917"/>
                </a:solidFill>
                <a:effectLst/>
                <a:latin typeface="-apple-system"/>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p>
          <a:p>
            <a:endParaRPr lang="en-US" b="0" i="0" dirty="0">
              <a:solidFill>
                <a:srgbClr val="1C1917"/>
              </a:solidFill>
              <a:effectLst/>
              <a:latin typeface="-apple-system"/>
            </a:endParaRPr>
          </a:p>
          <a:p>
            <a:r>
              <a:rPr lang="en-US" b="0" i="0" dirty="0">
                <a:solidFill>
                  <a:srgbClr val="1C1917"/>
                </a:solidFill>
                <a:effectLst/>
                <a:latin typeface="-apple-system"/>
              </a:rPr>
              <a:t>On the other hand, the </a:t>
            </a:r>
            <a:r>
              <a:rPr lang="en-US" b="0" i="0" dirty="0" err="1">
                <a:solidFill>
                  <a:srgbClr val="1C1917"/>
                </a:solidFill>
                <a:effectLst/>
                <a:latin typeface="-apple-system"/>
              </a:rPr>
              <a:t>SurgeAI</a:t>
            </a:r>
            <a:r>
              <a:rPr lang="en-US" b="0" i="0" dirty="0">
                <a:solidFill>
                  <a:srgbClr val="1C1917"/>
                </a:solidFill>
                <a:effectLst/>
                <a:latin typeface="-apple-system"/>
              </a:rPr>
              <a:t>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p>
          <a:p>
            <a:endParaRPr lang="en-US" b="0" i="0" dirty="0">
              <a:solidFill>
                <a:srgbClr val="1C1917"/>
              </a:solidFill>
              <a:effectLst/>
              <a:latin typeface="-apple-system"/>
            </a:endParaRPr>
          </a:p>
          <a:p>
            <a:r>
              <a:rPr lang="en-US" b="0" i="0" dirty="0">
                <a:solidFill>
                  <a:srgbClr val="1C1917"/>
                </a:solidFill>
                <a:effectLst/>
                <a:latin typeface="-apple-system"/>
              </a:rPr>
              <a:t>Both these datasets offer unique opportunities for data scientists and researchers. They provide a wealth of information to train models that can accurately gauge public sentiment based on tweet content, each with their own unique focus and application.</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402973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1775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09788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15130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359625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8/8/2023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8/8/2023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8/8/2023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8/8/2023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8/8/2023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sz="4000" dirty="0">
                <a:ea typeface="ＭＳ Ｐゴシック" charset="-128"/>
              </a:rPr>
              <a:t>Brand Sentiment Analysis of Twitter Posts</a:t>
            </a:r>
            <a:endParaRPr lang="en-US" altLang="en-US" dirty="0">
              <a:ea typeface="ＭＳ Ｐゴシック" charset="-128"/>
            </a:endParaRPr>
          </a:p>
        </p:txBody>
      </p:sp>
      <p:sp>
        <p:nvSpPr>
          <p:cNvPr id="2" name="TextBox 1">
            <a:extLst>
              <a:ext uri="{FF2B5EF4-FFF2-40B4-BE49-F238E27FC236}">
                <a16:creationId xmlns:a16="http://schemas.microsoft.com/office/drawing/2014/main" id="{8F53F5CB-6890-F0C6-8A18-15839502FF59}"/>
              </a:ext>
            </a:extLst>
          </p:cNvPr>
          <p:cNvSpPr txBox="1"/>
          <p:nvPr/>
        </p:nvSpPr>
        <p:spPr>
          <a:xfrm>
            <a:off x="1204947"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C08BBF4-C707-4FE6-BDD1-6A19C7F501D7}"/>
              </a:ext>
            </a:extLst>
          </p:cNvPr>
          <p:cNvSpPr txBox="1"/>
          <p:nvPr/>
        </p:nvSpPr>
        <p:spPr>
          <a:xfrm>
            <a:off x="4958027" y="4114800"/>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10ED2B7E-72DF-53B9-2368-5A94B2B73BDC}"/>
              </a:ext>
            </a:extLst>
          </p:cNvPr>
          <p:cNvSpPr txBox="1"/>
          <p:nvPr/>
        </p:nvSpPr>
        <p:spPr>
          <a:xfrm>
            <a:off x="9003816" y="4114800"/>
            <a:ext cx="1983235" cy="461665"/>
          </a:xfrm>
          <a:prstGeom prst="rect">
            <a:avLst/>
          </a:prstGeom>
          <a:noFill/>
        </p:spPr>
        <p:txBody>
          <a:bodyPr wrap="none" rtlCol="0" anchor="ctr">
            <a:spAutoFit/>
          </a:bodyPr>
          <a:lstStyle/>
          <a:p>
            <a:r>
              <a:rPr lang="en-US" dirty="0"/>
              <a:t>Juliet Lawton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AE58-2749-8BFE-9D1D-A589DD972A11}"/>
              </a:ext>
            </a:extLst>
          </p:cNvPr>
          <p:cNvSpPr>
            <a:spLocks noGrp="1"/>
          </p:cNvSpPr>
          <p:nvPr>
            <p:ph type="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A80DA858-CBAD-4C31-A514-9A0809685243}"/>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0075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a:p>
            <a:pPr marL="91440" indent="-91440">
              <a:buFont typeface="Lucida Grande"/>
              <a:buChar char=" "/>
              <a:defRPr/>
            </a:pPr>
            <a:endParaRPr lang="en-US" dirty="0"/>
          </a:p>
        </p:txBody>
      </p:sp>
    </p:spTree>
    <p:extLst>
      <p:ext uri="{BB962C8B-B14F-4D97-AF65-F5344CB8AC3E}">
        <p14:creationId xmlns:p14="http://schemas.microsoft.com/office/powerpoint/2010/main" val="124389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1614-9395-BF92-BD91-282762C0B2B7}"/>
              </a:ext>
            </a:extLst>
          </p:cNvPr>
          <p:cNvSpPr>
            <a:spLocks noGrp="1"/>
          </p:cNvSpPr>
          <p:nvPr>
            <p:ph type="title"/>
          </p:nvPr>
        </p:nvSpPr>
        <p:spPr/>
        <p:txBody>
          <a:bodyPr/>
          <a:lstStyle/>
          <a:p>
            <a:r>
              <a:rPr lang="en-US" dirty="0"/>
              <a:t>Generating Synthetic Data</a:t>
            </a:r>
          </a:p>
        </p:txBody>
      </p:sp>
      <p:sp>
        <p:nvSpPr>
          <p:cNvPr id="3" name="Text Placeholder 2">
            <a:extLst>
              <a:ext uri="{FF2B5EF4-FFF2-40B4-BE49-F238E27FC236}">
                <a16:creationId xmlns:a16="http://schemas.microsoft.com/office/drawing/2014/main" id="{DEA276CD-90C1-B6F4-1995-CABD921DE2F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56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Choosing Algorithms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86388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TBD</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Creating validation set to try to </a:t>
            </a:r>
            <a:r>
              <a:rPr lang="en-US"/>
              <a:t>prevent overfitting</a:t>
            </a:r>
            <a:endParaRPr lang="en-US" dirty="0"/>
          </a:p>
        </p:txBody>
      </p:sp>
    </p:spTree>
    <p:extLst>
      <p:ext uri="{BB962C8B-B14F-4D97-AF65-F5344CB8AC3E}">
        <p14:creationId xmlns:p14="http://schemas.microsoft.com/office/powerpoint/2010/main" val="179488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a:p>
            <a:pPr marL="91440" indent="-91440">
              <a:buFont typeface="Lucida Grande"/>
              <a:buChar char=" "/>
              <a:defRPr/>
            </a:pPr>
            <a:endParaRPr lang="en-US" dirty="0"/>
          </a:p>
        </p:txBody>
      </p:sp>
    </p:spTree>
    <p:extLst>
      <p:ext uri="{BB962C8B-B14F-4D97-AF65-F5344CB8AC3E}">
        <p14:creationId xmlns:p14="http://schemas.microsoft.com/office/powerpoint/2010/main" val="94361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Evaluating Algorithm Performance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80344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1562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Not enough tweets mentioning brands</a:t>
            </a:r>
          </a:p>
          <a:p>
            <a:pPr marL="91440" indent="-91440">
              <a:buFont typeface="Lucida Grande"/>
              <a:buChar char=" "/>
              <a:defRPr/>
            </a:pPr>
            <a:r>
              <a:rPr lang="en-US" dirty="0"/>
              <a:t>Aboutness problem</a:t>
            </a:r>
          </a:p>
          <a:p>
            <a:pPr marL="91440" indent="-91440">
              <a:buFont typeface="Lucida Grande"/>
              <a:buChar char=" "/>
              <a:defRPr/>
            </a:pPr>
            <a:r>
              <a:rPr lang="en-US" dirty="0"/>
              <a:t>Size of sentiment140 dataset</a:t>
            </a:r>
          </a:p>
        </p:txBody>
      </p:sp>
    </p:spTree>
    <p:extLst>
      <p:ext uri="{BB962C8B-B14F-4D97-AF65-F5344CB8AC3E}">
        <p14:creationId xmlns:p14="http://schemas.microsoft.com/office/powerpoint/2010/main" val="110310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39082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What we are doing – brand sentiment analysis</a:t>
            </a:r>
          </a:p>
          <a:p>
            <a:pPr marL="91440" indent="-91440">
              <a:buFont typeface="Lucida Grande"/>
              <a:buChar char=" "/>
              <a:defRPr/>
            </a:pPr>
            <a:r>
              <a:rPr lang="en-US" dirty="0"/>
              <a:t>Why does it matter/why is it important?</a:t>
            </a:r>
          </a:p>
          <a:p>
            <a:pPr marL="91440" indent="-91440">
              <a:buFont typeface="Lucida Grande"/>
              <a:buChar char=" "/>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Future Work</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Deduplication</a:t>
            </a:r>
          </a:p>
        </p:txBody>
      </p:sp>
    </p:spTree>
    <p:extLst>
      <p:ext uri="{BB962C8B-B14F-4D97-AF65-F5344CB8AC3E}">
        <p14:creationId xmlns:p14="http://schemas.microsoft.com/office/powerpoint/2010/main" val="133982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Thank you AVB and Dr. </a:t>
            </a:r>
            <a:r>
              <a:rPr lang="en-US" dirty="0" err="1"/>
              <a:t>Tarshizi</a:t>
            </a:r>
            <a:r>
              <a:rPr lang="en-US" dirty="0"/>
              <a:t> and the University of San Diego</a:t>
            </a:r>
          </a:p>
        </p:txBody>
      </p:sp>
    </p:spTree>
    <p:extLst>
      <p:ext uri="{BB962C8B-B14F-4D97-AF65-F5344CB8AC3E}">
        <p14:creationId xmlns:p14="http://schemas.microsoft.com/office/powerpoint/2010/main" val="314709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For a given tweet, we want to detect in there is a brand mentioned and the sentiment towards that brand. There are two parts to this problem:</a:t>
            </a:r>
          </a:p>
          <a:p>
            <a:pPr marL="91440" indent="-91440">
              <a:buFont typeface="Lucida Grande"/>
              <a:buChar char=" "/>
              <a:defRPr/>
            </a:pPr>
            <a:r>
              <a:rPr lang="en-US" dirty="0"/>
              <a:t>1. Brand Classification – classifies a brand, if one is mentioned</a:t>
            </a:r>
          </a:p>
          <a:p>
            <a:pPr marL="91440" indent="-91440">
              <a:buFont typeface="Lucida Grande"/>
              <a:buChar char=" "/>
              <a:defRPr/>
            </a:pPr>
            <a:r>
              <a:rPr lang="en-US" dirty="0"/>
              <a:t>2. Sentiment Classification – classifies the sentiment of a tweet</a:t>
            </a:r>
          </a:p>
          <a:p>
            <a:pPr marL="91440" indent="-91440">
              <a:buFont typeface="Lucida Grande"/>
              <a:buChar char=" "/>
              <a:defRPr/>
            </a:pPr>
            <a:r>
              <a:rPr lang="en-US" dirty="0"/>
              <a:t>Putting these together we get a brand sentiment analyzer </a:t>
            </a:r>
          </a:p>
        </p:txBody>
      </p:sp>
    </p:spTree>
    <p:extLst>
      <p:ext uri="{BB962C8B-B14F-4D97-AF65-F5344CB8AC3E}">
        <p14:creationId xmlns:p14="http://schemas.microsoft.com/office/powerpoint/2010/main" val="22619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We focused on twitter posts/tweets for this project</a:t>
            </a:r>
          </a:p>
        </p:txBody>
      </p:sp>
    </p:spTree>
    <p:extLst>
      <p:ext uri="{BB962C8B-B14F-4D97-AF65-F5344CB8AC3E}">
        <p14:creationId xmlns:p14="http://schemas.microsoft.com/office/powerpoint/2010/main" val="142912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Sentiment140</a:t>
            </a:r>
          </a:p>
          <a:p>
            <a:pPr marL="91440" indent="-91440">
              <a:buFont typeface="Lucida Grande"/>
              <a:buChar char=" "/>
              <a:defRPr/>
            </a:pPr>
            <a:r>
              <a:rPr lang="en-US" dirty="0"/>
              <a:t>Surge AI</a:t>
            </a:r>
          </a:p>
        </p:txBody>
      </p:sp>
    </p:spTree>
    <p:extLst>
      <p:ext uri="{BB962C8B-B14F-4D97-AF65-F5344CB8AC3E}">
        <p14:creationId xmlns:p14="http://schemas.microsoft.com/office/powerpoint/2010/main" val="397804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Create circular flow chart of design</a:t>
            </a:r>
          </a:p>
          <a:p>
            <a:pPr marL="91440" indent="-91440">
              <a:buFont typeface="Lucida Grande"/>
              <a:buChar char=" "/>
              <a:defRPr/>
            </a:pPr>
            <a:r>
              <a:rPr lang="en-US" dirty="0"/>
              <a:t>Explored the dataset</a:t>
            </a:r>
          </a:p>
          <a:p>
            <a:pPr marL="91440" indent="-91440">
              <a:buFont typeface="Lucida Grande"/>
              <a:buChar char=" "/>
              <a:defRPr/>
            </a:pPr>
            <a:r>
              <a:rPr lang="en-US" dirty="0"/>
              <a:t>Performed preprocessing</a:t>
            </a:r>
          </a:p>
          <a:p>
            <a:pPr marL="91440" indent="-91440">
              <a:buFont typeface="Lucida Grande"/>
              <a:buChar char=" "/>
              <a:defRPr/>
            </a:pPr>
            <a:r>
              <a:rPr lang="en-US" dirty="0"/>
              <a:t>Ensuring that the datapoints are good so that the model is optimized for performance</a:t>
            </a:r>
          </a:p>
          <a:p>
            <a:pPr marL="91440" indent="-91440">
              <a:buFont typeface="Lucida Grande"/>
              <a:buChar char=" "/>
              <a:defRPr/>
            </a:pPr>
            <a:r>
              <a:rPr lang="en-US" dirty="0"/>
              <a:t>Generating Data</a:t>
            </a:r>
          </a:p>
          <a:p>
            <a:pPr marL="91440" indent="-91440">
              <a:buFont typeface="Lucida Grande"/>
              <a:buChar char=" "/>
              <a:defRPr/>
            </a:pPr>
            <a:r>
              <a:rPr lang="en-US" dirty="0"/>
              <a:t>Choose models</a:t>
            </a:r>
          </a:p>
          <a:p>
            <a:pPr marL="91440" indent="-91440">
              <a:buFont typeface="Lucida Grande"/>
              <a:buChar char=" "/>
              <a:defRPr/>
            </a:pPr>
            <a:r>
              <a:rPr lang="en-US" dirty="0"/>
              <a:t>evaluate/ assess </a:t>
            </a:r>
          </a:p>
          <a:p>
            <a:pPr marL="91440" indent="-91440">
              <a:buFont typeface="Lucida Grande"/>
              <a:buChar char=" "/>
              <a:defRPr/>
            </a:pPr>
            <a:endParaRPr lang="en-US" dirty="0"/>
          </a:p>
        </p:txBody>
      </p:sp>
    </p:spTree>
    <p:extLst>
      <p:ext uri="{BB962C8B-B14F-4D97-AF65-F5344CB8AC3E}">
        <p14:creationId xmlns:p14="http://schemas.microsoft.com/office/powerpoint/2010/main" val="317174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p:txBody>
      </p:sp>
    </p:spTree>
    <p:extLst>
      <p:ext uri="{BB962C8B-B14F-4D97-AF65-F5344CB8AC3E}">
        <p14:creationId xmlns:p14="http://schemas.microsoft.com/office/powerpoint/2010/main" val="30110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B337-4351-5760-E329-B093D5F013E7}"/>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57B0D4B8-6001-801E-D0D6-061BB4E3972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762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F178-D34D-1063-7361-8BDB75584E51}"/>
              </a:ext>
            </a:extLst>
          </p:cNvPr>
          <p:cNvSpPr>
            <a:spLocks noGrp="1"/>
          </p:cNvSpPr>
          <p:nvPr>
            <p:ph type="title"/>
          </p:nvPr>
        </p:nvSpPr>
        <p:spPr/>
        <p:txBody>
          <a:bodyPr/>
          <a:lstStyle/>
          <a:p>
            <a:r>
              <a:rPr lang="en-US" dirty="0"/>
              <a:t>Preprocessing - NLP</a:t>
            </a:r>
          </a:p>
        </p:txBody>
      </p:sp>
      <p:sp>
        <p:nvSpPr>
          <p:cNvPr id="3" name="Text Placeholder 2">
            <a:extLst>
              <a:ext uri="{FF2B5EF4-FFF2-40B4-BE49-F238E27FC236}">
                <a16:creationId xmlns:a16="http://schemas.microsoft.com/office/drawing/2014/main" id="{F1EC3AB8-EEFE-6415-F962-1883A6E06CE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3236287"/>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 (1)</Template>
  <TotalTime>54</TotalTime>
  <Words>1068</Words>
  <Application>Microsoft Office PowerPoint</Application>
  <PresentationFormat>Widescreen</PresentationFormat>
  <Paragraphs>89</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Consolas</vt:lpstr>
      <vt:lpstr>Lucida Grande</vt:lpstr>
      <vt:lpstr>Palatino</vt:lpstr>
      <vt:lpstr>Default Theme</vt:lpstr>
      <vt:lpstr>Brand Sentiment Analysis of Twitter Posts</vt:lpstr>
      <vt:lpstr>Introduction</vt:lpstr>
      <vt:lpstr>Problem Statement</vt:lpstr>
      <vt:lpstr>Scope</vt:lpstr>
      <vt:lpstr>Datasets</vt:lpstr>
      <vt:lpstr>Experimental Design</vt:lpstr>
      <vt:lpstr>First Stage: Assess</vt:lpstr>
      <vt:lpstr>Exploratory Data Analysis</vt:lpstr>
      <vt:lpstr>Preprocessing - NLP</vt:lpstr>
      <vt:lpstr>Feature Engineering</vt:lpstr>
      <vt:lpstr>Second Stage: Develop</vt:lpstr>
      <vt:lpstr>Generating Synthetic Data</vt:lpstr>
      <vt:lpstr>Choosing Algorithms</vt:lpstr>
      <vt:lpstr>TBD</vt:lpstr>
      <vt:lpstr>Third Stage: Evaluate</vt:lpstr>
      <vt:lpstr>Evaluating Algorithm Performance</vt:lpstr>
      <vt:lpstr>Results</vt:lpstr>
      <vt:lpstr>Challenges</vt:lpstr>
      <vt:lpstr>Conclusion</vt:lpstr>
      <vt:lpstr>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Header</dc:title>
  <dc:creator>John D</dc:creator>
  <cp:lastModifiedBy>John D</cp:lastModifiedBy>
  <cp:revision>4</cp:revision>
  <cp:lastPrinted>2006-12-06T17:07:15Z</cp:lastPrinted>
  <dcterms:created xsi:type="dcterms:W3CDTF">2023-07-15T09:43:50Z</dcterms:created>
  <dcterms:modified xsi:type="dcterms:W3CDTF">2023-08-08T08:40:48Z</dcterms:modified>
</cp:coreProperties>
</file>