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83" r:id="rId4"/>
    <p:sldId id="259" r:id="rId5"/>
    <p:sldId id="284" r:id="rId6"/>
    <p:sldId id="258" r:id="rId7"/>
    <p:sldId id="285" r:id="rId8"/>
    <p:sldId id="286" r:id="rId9"/>
    <p:sldId id="260" r:id="rId10"/>
    <p:sldId id="261" r:id="rId11"/>
    <p:sldId id="278" r:id="rId12"/>
    <p:sldId id="262" r:id="rId13"/>
    <p:sldId id="263" r:id="rId14"/>
    <p:sldId id="264" r:id="rId15"/>
    <p:sldId id="265" r:id="rId16"/>
    <p:sldId id="280" r:id="rId17"/>
    <p:sldId id="267" r:id="rId18"/>
    <p:sldId id="268" r:id="rId19"/>
    <p:sldId id="269" r:id="rId20"/>
    <p:sldId id="277" r:id="rId21"/>
    <p:sldId id="271" r:id="rId22"/>
    <p:sldId id="272" r:id="rId23"/>
    <p:sldId id="273" r:id="rId24"/>
    <p:sldId id="275" r:id="rId25"/>
    <p:sldId id="274" r:id="rId26"/>
    <p:sldId id="276"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56">
          <p15:clr>
            <a:srgbClr val="A4A3A4"/>
          </p15:clr>
        </p15:guide>
        <p15:guide id="2" pos="6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21pheX7b66ozkCnuoWWKRsIE9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322" y="45"/>
      </p:cViewPr>
      <p:guideLst>
        <p:guide orient="horz" pos="2256"/>
        <p:guide pos="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 userId="1cefe769efc9e99e" providerId="LiveId" clId="{93D8348B-0139-4A67-9220-DB379244354A}"/>
    <pc:docChg chg="undo custSel modSld">
      <pc:chgData name="John D" userId="1cefe769efc9e99e" providerId="LiveId" clId="{93D8348B-0139-4A67-9220-DB379244354A}" dt="2023-08-14T07:32:40.235" v="24" actId="5793"/>
      <pc:docMkLst>
        <pc:docMk/>
      </pc:docMkLst>
      <pc:sldChg chg="modSp mod">
        <pc:chgData name="John D" userId="1cefe769efc9e99e" providerId="LiveId" clId="{93D8348B-0139-4A67-9220-DB379244354A}" dt="2023-08-14T07:32:25.647" v="19" actId="5793"/>
        <pc:sldMkLst>
          <pc:docMk/>
          <pc:sldMk cId="0" sldId="258"/>
        </pc:sldMkLst>
        <pc:spChg chg="mod">
          <ac:chgData name="John D" userId="1cefe769efc9e99e" providerId="LiveId" clId="{93D8348B-0139-4A67-9220-DB379244354A}" dt="2023-08-14T07:32:25.647" v="19" actId="5793"/>
          <ac:spMkLst>
            <pc:docMk/>
            <pc:sldMk cId="0" sldId="258"/>
            <ac:spMk id="63" creationId="{00000000-0000-0000-0000-000000000000}"/>
          </ac:spMkLst>
        </pc:spChg>
      </pc:sldChg>
      <pc:sldChg chg="modSp mod">
        <pc:chgData name="John D" userId="1cefe769efc9e99e" providerId="LiveId" clId="{93D8348B-0139-4A67-9220-DB379244354A}" dt="2023-08-14T07:32:16.826" v="16" actId="122"/>
        <pc:sldMkLst>
          <pc:docMk/>
          <pc:sldMk cId="1726448529" sldId="284"/>
        </pc:sldMkLst>
        <pc:spChg chg="mod">
          <ac:chgData name="John D" userId="1cefe769efc9e99e" providerId="LiveId" clId="{93D8348B-0139-4A67-9220-DB379244354A}" dt="2023-08-14T07:32:16.826" v="16" actId="122"/>
          <ac:spMkLst>
            <pc:docMk/>
            <pc:sldMk cId="1726448529" sldId="284"/>
            <ac:spMk id="3" creationId="{5A541EC2-4F39-92E6-17F1-D59164595624}"/>
          </ac:spMkLst>
        </pc:spChg>
      </pc:sldChg>
      <pc:sldChg chg="modSp mod">
        <pc:chgData name="John D" userId="1cefe769efc9e99e" providerId="LiveId" clId="{93D8348B-0139-4A67-9220-DB379244354A}" dt="2023-08-14T07:32:40.235" v="24" actId="5793"/>
        <pc:sldMkLst>
          <pc:docMk/>
          <pc:sldMk cId="1254571953" sldId="285"/>
        </pc:sldMkLst>
        <pc:spChg chg="mod">
          <ac:chgData name="John D" userId="1cefe769efc9e99e" providerId="LiveId" clId="{93D8348B-0139-4A67-9220-DB379244354A}" dt="2023-08-14T07:32:40.235" v="24" actId="5793"/>
          <ac:spMkLst>
            <pc:docMk/>
            <pc:sldMk cId="1254571953" sldId="285"/>
            <ac:spMk id="3" creationId="{5A541EC2-4F39-92E6-17F1-D5916459562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 name="Google Shape;4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Let’s get started. Welcome to our project titled, </a:t>
            </a:r>
            <a:r>
              <a:rPr lang="en-US" sz="1200" dirty="0"/>
              <a:t>Brand Sentiment Analysis of Twitter Posts.</a:t>
            </a:r>
            <a:endParaRPr dirty="0"/>
          </a:p>
        </p:txBody>
      </p:sp>
      <p:sp>
        <p:nvSpPr>
          <p:cNvPr id="44" name="Google Shape;44;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 name="Google Shape;80;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Our methods were designed to ensure a thorough and systematic approach to the problem. It involved using at least two different types of AI and machine learning algorithms. We investigated of the analytics solution to the problem, which included aspects of experimental comparison. We also explored variable importance to understand which features were most important in making good predictions.</a:t>
            </a:r>
            <a:endParaRPr/>
          </a:p>
        </p:txBody>
      </p:sp>
      <p:sp>
        <p:nvSpPr>
          <p:cNvPr id="81" name="Google Shape;81;p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assess stage, we analyzed the dataset and selected appropriate models based on the specific requirements of the sentiment analysis task, the characteristics of the available data, and the nature of the problem.</a:t>
            </a:r>
            <a:r>
              <a:rPr lang="en-US" dirty="0"/>
              <a:t> The assessment stage of the project involves dataset analysis, model selection, and preliminary testing. This phase sets the foundation for subsequent stages by determining the most suitable models for sentiment analysis and brand identification. The project starts with an in-depth analysis of the Sentiment140 dataset. This dataset contains labeled tweets with sentiment polarity. The sentiment labels are remapped to binary values (0 for negative and 1 for positive) to simplify interpretation and analysis.</a:t>
            </a:r>
          </a:p>
          <a:p>
            <a:pPr>
              <a:spcBef>
                <a:spcPts val="0"/>
              </a:spcBef>
            </a:pPr>
            <a:endParaRPr lang="en-US"/>
          </a:p>
          <a:p>
            <a:endParaRPr lang="en-US">
              <a:latin typeface="Calibri"/>
              <a:cs typeface="Calibri"/>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4739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7" name="Google Shape;87;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the assess stage, we analyzed the dataset and selected appropriate models based on the specific requirements of the sentiment analysis task, the characteristics of the available data, and the nature of the problem.</a:t>
            </a:r>
            <a:endParaRPr/>
          </a:p>
        </p:txBody>
      </p:sp>
      <p:sp>
        <p:nvSpPr>
          <p:cNvPr id="88" name="Google Shape;88;p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Google Shape;94;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Exploratory Data Analysis</a:t>
            </a:r>
            <a:endParaRPr/>
          </a:p>
        </p:txBody>
      </p:sp>
      <p:sp>
        <p:nvSpPr>
          <p:cNvPr id="95" name="Google Shape;95;p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Preprocessing - NLP</a:t>
            </a:r>
            <a:endParaRPr/>
          </a:p>
        </p:txBody>
      </p:sp>
      <p:sp>
        <p:nvSpPr>
          <p:cNvPr id="102" name="Google Shape;102;p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8" name="Google Shape;108;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Feature Engineering TBD</a:t>
            </a:r>
            <a:endParaRPr/>
          </a:p>
        </p:txBody>
      </p:sp>
      <p:sp>
        <p:nvSpPr>
          <p:cNvPr id="109" name="Google Shape;109;p1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development stage, we handled invalid values and discarded non-textual content. We trained our models to identify a brand and align with the sentiment expressed in a tweet, and then tuned them to improve performance.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8887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Generating Synthetic Data</a:t>
            </a:r>
            <a:endParaRPr/>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experimented with various machine learning algorithms like Naïve Bayes, Logistic Regression, Support Vector Machines, Recurrent Neural Networks, and Transformers.</a:t>
            </a:r>
            <a:endParaRPr/>
          </a:p>
        </p:txBody>
      </p:sp>
      <p:sp>
        <p:nvSpPr>
          <p:cNvPr id="130" name="Google Shape;130;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6" name="Google Shape;136;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experimented with various machine learning algorithms like Naïve Bayes, Logistic Regression, Support Vector Machines, Recurrent Neural Networks, and Transformers.</a:t>
            </a:r>
            <a:endParaRPr/>
          </a:p>
        </p:txBody>
      </p:sp>
      <p:sp>
        <p:nvSpPr>
          <p:cNvPr id="137" name="Google Shape;137;p1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 name="Google Shape;52;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In today's contemporary business landscape, companies increasingly use social media to monitor their brands. This digital revolution has opened up a wealth of data, providing businesses with unprecedented access to consumer behavior, preferences, and trends. By harnessing the power of social media, businesses can gain a deeper understanding of their market performance and make data-driven decisions. Machine Learning, or ML, has emerged as a powerful tool in this process. ML models are capable of analyzing and interpreting vast amounts of social media data,</a:t>
            </a:r>
            <a:r>
              <a:rPr lang="en-US" dirty="0"/>
              <a:t> </a:t>
            </a:r>
            <a:r>
              <a:rPr lang="en-US"/>
              <a:t>transforming it into actionable insights.</a:t>
            </a:r>
          </a:p>
        </p:txBody>
      </p:sp>
      <p:sp>
        <p:nvSpPr>
          <p:cNvPr id="53" name="Google Shape;53;p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evaluation stage, we measured the models' ability to identify brands and predict sentiment in Twitter posts. We used standard classification metrics such as Accuracy, Precision, Recall, and F1 score to evaluate the models.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9830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experimented with various machine learning algorithms like Naïve Bayes, Logistic Regression, Support Vector Machines, Recurrent Neural Networks, and Transformers.</a:t>
            </a:r>
            <a:endParaRPr/>
          </a:p>
        </p:txBody>
      </p:sp>
      <p:sp>
        <p:nvSpPr>
          <p:cNvPr id="151" name="Google Shape;151;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7" name="Google Shape;157;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present the results of our experiments, including any relevant figures or tables, discuss the implications of our results, and explain whether our results support our initial hypothesis. We present the results of our models. We achieved an accuracy rate over 50%, demonstrating the potential of machine learning in understanding public sentiment towards brands based on social media content.</a:t>
            </a:r>
            <a:endParaRPr/>
          </a:p>
        </p:txBody>
      </p:sp>
      <p:sp>
        <p:nvSpPr>
          <p:cNvPr id="158" name="Google Shape;158;p1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4" name="Google Shape;164;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Like any project, ours also </a:t>
            </a:r>
            <a:r>
              <a:rPr lang="en-US"/>
              <a:t>faced </a:t>
            </a:r>
            <a:r>
              <a:rPr lang="en-US" dirty="0"/>
              <a:t>several </a:t>
            </a:r>
            <a:r>
              <a:rPr lang="en-US"/>
              <a:t>challenges </a:t>
            </a:r>
            <a:r>
              <a:rPr lang="en-US" dirty="0"/>
              <a:t>and limitations. The ambiguity in language posed a significant challenge, </a:t>
            </a:r>
            <a:r>
              <a:rPr lang="en-US"/>
              <a:t>as the </a:t>
            </a:r>
            <a:r>
              <a:rPr lang="en-US" dirty="0"/>
              <a:t>same words can have different meanings in different contexts. For instance, the word 'Apple' could refer to the fruit or the tech company, depending on the context. This leads to what we call the 'Aboutness' </a:t>
            </a:r>
            <a:r>
              <a:rPr lang="en-US"/>
              <a:t>problem, </a:t>
            </a:r>
            <a:r>
              <a:rPr lang="en-US" dirty="0"/>
              <a:t>where it becomes difficult to determine whether a tweet </a:t>
            </a:r>
            <a:r>
              <a:rPr lang="en-US"/>
              <a:t>refers to the </a:t>
            </a:r>
            <a:r>
              <a:rPr lang="en-US" dirty="0"/>
              <a:t>fruit or </a:t>
            </a:r>
            <a:r>
              <a:rPr lang="en-US"/>
              <a:t>the </a:t>
            </a:r>
            <a:r>
              <a:rPr lang="en-US" dirty="0"/>
              <a:t>tech company. Insufficient data on certain brands made it difficult to gather meaningful insights or make accurate predictions. The large size </a:t>
            </a:r>
            <a:r>
              <a:rPr lang="en-US"/>
              <a:t>of the </a:t>
            </a:r>
            <a:r>
              <a:rPr lang="en-US" dirty="0"/>
              <a:t>dataset posed a challenge </a:t>
            </a:r>
            <a:r>
              <a:rPr lang="en-US"/>
              <a:t>in </a:t>
            </a:r>
            <a:r>
              <a:rPr lang="en-US" dirty="0"/>
              <a:t>terms of computational resources and processing time. Despite these challenges, we were able to develop </a:t>
            </a:r>
            <a:r>
              <a:rPr lang="en-US"/>
              <a:t>a </a:t>
            </a:r>
            <a:r>
              <a:rPr lang="en-US" dirty="0"/>
              <a:t>robust brand sentiment analyzer that can provide valuable insights to businesses</a:t>
            </a:r>
            <a:r>
              <a:rPr lang="en-US"/>
              <a:t>.</a:t>
            </a:r>
            <a:endParaRPr lang="en-US" dirty="0"/>
          </a:p>
        </p:txBody>
      </p:sp>
      <p:sp>
        <p:nvSpPr>
          <p:cNvPr id="165" name="Google Shape;165;p1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8" name="Google Shape;178;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dirty="0"/>
              <a:t>Looking ahead, there are several areas for future work. These include fine-tuning of model parameters to improve performance, testing the model on larger and more diverse datasets to gain additional insights, developing a multimodal model that can accept not only textual input but also video, image, or audio input, and exploring the impact of data duplication on model performance. We explored Large Language Models (or LLMs) but decided against using them in our final Brand Sentiment Analyzer because they were difficult to integrate. If given more time, we would integrate BERT and GPT2 to the Brand Sentiment Analyzer. These future directions will help us to further refine our brand sentiment analyzer and make it even more effective and accurate.</a:t>
            </a:r>
          </a:p>
          <a:p>
            <a:pPr marL="0" indent="0"/>
            <a:endParaRPr lang="en-US"/>
          </a:p>
        </p:txBody>
      </p:sp>
      <p:sp>
        <p:nvSpPr>
          <p:cNvPr id="179" name="Google Shape;179;p2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1" name="Google Shape;171;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dirty="0"/>
              <a:t>To summarize</a:t>
            </a:r>
            <a:r>
              <a:rPr lang="en-US"/>
              <a:t>, we </a:t>
            </a:r>
            <a:r>
              <a:rPr lang="en-US" dirty="0"/>
              <a:t>developed a robust brand sentiment analyzer that can accurately classify sentiment in Twitter posts. We have leveraged </a:t>
            </a:r>
            <a:r>
              <a:rPr lang="en-US"/>
              <a:t>the </a:t>
            </a:r>
            <a:r>
              <a:rPr lang="en-US" dirty="0"/>
              <a:t>power </a:t>
            </a:r>
            <a:r>
              <a:rPr lang="en-US"/>
              <a:t>of </a:t>
            </a:r>
            <a:r>
              <a:rPr lang="en-US" dirty="0"/>
              <a:t>AI to provide businesses with real-time insights into their brand image. Despite facing several challenges and limitations</a:t>
            </a:r>
            <a:r>
              <a:rPr lang="en-US"/>
              <a:t>, </a:t>
            </a:r>
            <a:r>
              <a:rPr lang="en-US" dirty="0"/>
              <a:t>such as </a:t>
            </a:r>
            <a:r>
              <a:rPr lang="en-US"/>
              <a:t>the </a:t>
            </a:r>
            <a:r>
              <a:rPr lang="en-US" dirty="0"/>
              <a:t>ambiguity in language and </a:t>
            </a:r>
            <a:r>
              <a:rPr lang="en-US"/>
              <a:t>the </a:t>
            </a:r>
            <a:r>
              <a:rPr lang="en-US" dirty="0"/>
              <a:t>'Aboutness' problem</a:t>
            </a:r>
            <a:r>
              <a:rPr lang="en-US"/>
              <a:t>, </a:t>
            </a:r>
            <a:r>
              <a:rPr lang="en-US" dirty="0"/>
              <a:t>we have been able to overcome them </a:t>
            </a:r>
            <a:r>
              <a:rPr lang="en-US"/>
              <a:t>and </a:t>
            </a:r>
            <a:r>
              <a:rPr lang="en-US" dirty="0"/>
              <a:t>deliver a valuable tool for businesses. Looking ahead, we have identified several areas for </a:t>
            </a:r>
            <a:r>
              <a:rPr lang="en-US"/>
              <a:t>future work</a:t>
            </a:r>
            <a:r>
              <a:rPr lang="en-US" dirty="0"/>
              <a:t> that will help us to further refine and improve our brand sentiment analyzer. However, it's important to note that the choice of classification approach should be made considering a holistic view of metrics, aligning with the project's objectives. Depending on the specific needs of the task, different approaches might be preferred. It's essential to evaluate models based on the metrics that align with the project's goals. Thank you for your attention</a:t>
            </a:r>
            <a:r>
              <a:rPr lang="en-US"/>
              <a:t>, </a:t>
            </a:r>
            <a:r>
              <a:rPr lang="en-US" dirty="0"/>
              <a:t>and we look forward to continuing </a:t>
            </a:r>
            <a:r>
              <a:rPr lang="en-US"/>
              <a:t>our </a:t>
            </a:r>
            <a:r>
              <a:rPr lang="en-US" dirty="0"/>
              <a:t>work in this exciting field</a:t>
            </a:r>
            <a:r>
              <a:rPr lang="en-US"/>
              <a:t>.</a:t>
            </a:r>
            <a:endParaRPr lang="en-US" dirty="0"/>
          </a:p>
        </p:txBody>
      </p:sp>
      <p:sp>
        <p:nvSpPr>
          <p:cNvPr id="172" name="Google Shape;172;p1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5" name="Google Shape;185;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We would like to take a moment to express our deepest gratitude to those who have made this project possible. We thank our advisor Dr. Van Benschoten for his invaluable guidance in this project. We also acknowledge Dr. </a:t>
            </a:r>
            <a:r>
              <a:rPr lang="en-US" err="1"/>
              <a:t>Tarshizi</a:t>
            </a:r>
            <a:r>
              <a:rPr lang="en-US"/>
              <a:t> for directing the Applied Artificial Intelligence program at the University of San Diego. We are truly grateful for both of your support. </a:t>
            </a:r>
          </a:p>
        </p:txBody>
      </p:sp>
      <p:sp>
        <p:nvSpPr>
          <p:cNvPr id="186" name="Google Shape;186;p2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should businesses consider integrating Artificial Intelligence, or AI, into their operations? The answer lies in the transformative potential of AI, particularly in the realm of customer understanding and engagement. First, AI can help businesses understand customer sentiment towards their brand. By analyzing social media data, AI can identify positive, negative, and neutral sentiments, providing businesses with a clear picture of how their brand is perceived. Second, AI can identify emerging trends and preferences. This allows businesses to stay ahead of the curve, adapting their products and services to meet changing customer needs. Third, AI can predict future customer behavior. This predictive capability can inform business strategies, helping companies to anticipate and respond to market changes effectively. Fourth, AI can improve targeted marketing strategies. By understanding customer preferences and behavior, businesses can tailor their marketing efforts to reach the right audience with the right message. Fifth, AI can enhance customer engagement and loyalty. By providing personalized experiences and interactions, businesses can build stronger relationships with their customers, fostering loyalty and driving growth.</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18000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6" name="Google Shape;66;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The scope of our </a:t>
            </a:r>
            <a:r>
              <a:rPr lang="en-US" b="0" i="0" dirty="0">
                <a:sym typeface="Arial"/>
              </a:rPr>
              <a:t>project </a:t>
            </a:r>
            <a:r>
              <a:rPr lang="en-US" dirty="0"/>
              <a:t>is </a:t>
            </a:r>
            <a:r>
              <a:rPr lang="en-US" b="0" i="0" dirty="0">
                <a:sym typeface="Arial"/>
              </a:rPr>
              <a:t>specifically </a:t>
            </a:r>
            <a:r>
              <a:rPr lang="en-US" dirty="0"/>
              <a:t>focused </a:t>
            </a:r>
            <a:r>
              <a:rPr lang="en-US" b="0" i="0" dirty="0">
                <a:sym typeface="Arial"/>
              </a:rPr>
              <a:t>on Twitter</a:t>
            </a:r>
            <a:r>
              <a:rPr lang="en-US" dirty="0"/>
              <a:t>, one of the most popular social media platforms. We aim to analyze tweets</a:t>
            </a:r>
            <a:r>
              <a:rPr lang="en-US" b="0" i="0" dirty="0">
                <a:sym typeface="Arial"/>
              </a:rPr>
              <a:t> for brand mentions and </a:t>
            </a:r>
            <a:r>
              <a:rPr lang="en-US" dirty="0"/>
              <a:t>the sentiment </a:t>
            </a:r>
            <a:r>
              <a:rPr lang="en-US" b="0" i="0" dirty="0">
                <a:sym typeface="Arial"/>
              </a:rPr>
              <a:t>associated </a:t>
            </a:r>
            <a:r>
              <a:rPr lang="en-US" dirty="0"/>
              <a:t>with these mentions. This involves identifying tweets that mention specific brands and then classifying the </a:t>
            </a:r>
            <a:r>
              <a:rPr lang="en-US" b="0" i="0" dirty="0">
                <a:sym typeface="Arial"/>
              </a:rPr>
              <a:t>sentiment</a:t>
            </a:r>
            <a:r>
              <a:rPr lang="en-US" dirty="0"/>
              <a:t> of these tweets as positive or negative</a:t>
            </a:r>
            <a:r>
              <a:rPr lang="en-US" b="0" i="0" dirty="0">
                <a:sym typeface="Arial"/>
              </a:rPr>
              <a:t>.</a:t>
            </a:r>
            <a:endParaRPr lang="en-US" dirty="0"/>
          </a:p>
        </p:txBody>
      </p:sp>
      <p:sp>
        <p:nvSpPr>
          <p:cNvPr id="67" name="Google Shape;67;p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dirty="0"/>
              <a:t>Now, let's delve into the specifics of our project. Our goal is to use Machine Learning to classify sentiment in textual tweets using the Sentiment140 dataset. We aim to explore algorithms like Naïve Bayes and Logistic Regression to understand public sentiment toward brands. The ultimate goal is to empower businesses with timely insights for maintaining a positive brand image. We will be covering various key course topics, including Natural Language Processing, Supervised Machine Learning, Classification, Regression, Bayesian Networks, and Deep Learning. These concepts are essential to developing a robust sentiment analysis system capable of accurate sentiment classification.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1273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 name="Google Shape;59;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Our project revolves around three main questions. First, how can </a:t>
            </a:r>
            <a:r>
              <a:rPr lang="en-US" b="0" i="0" dirty="0">
                <a:sym typeface="Arial"/>
              </a:rPr>
              <a:t>we </a:t>
            </a:r>
            <a:r>
              <a:rPr lang="en-US" dirty="0"/>
              <a:t>accurately classify brand sentiment in Twitter posts? This involves developing </a:t>
            </a:r>
            <a:r>
              <a:rPr lang="en-US" b="0" i="0" dirty="0">
                <a:sym typeface="Arial"/>
              </a:rPr>
              <a:t>a </a:t>
            </a:r>
            <a:r>
              <a:rPr lang="en-US" dirty="0"/>
              <a:t>model that can understand </a:t>
            </a:r>
            <a:r>
              <a:rPr lang="en-US" b="0" i="0" dirty="0">
                <a:sym typeface="Arial"/>
              </a:rPr>
              <a:t>and </a:t>
            </a:r>
            <a:r>
              <a:rPr lang="en-US" dirty="0"/>
              <a:t>interpret </a:t>
            </a:r>
            <a:r>
              <a:rPr lang="en-US" b="0" i="0" dirty="0">
                <a:sym typeface="Arial"/>
              </a:rPr>
              <a:t>the </a:t>
            </a:r>
            <a:r>
              <a:rPr lang="en-US" dirty="0"/>
              <a:t>nuances </a:t>
            </a:r>
            <a:r>
              <a:rPr lang="en-US" b="0" i="0" dirty="0">
                <a:sym typeface="Arial"/>
              </a:rPr>
              <a:t>of </a:t>
            </a:r>
            <a:r>
              <a:rPr lang="en-US" dirty="0"/>
              <a:t>human language, distinguishing between </a:t>
            </a:r>
            <a:r>
              <a:rPr lang="en-US" b="0" i="0" dirty="0">
                <a:sym typeface="Arial"/>
              </a:rPr>
              <a:t>positive, negative</a:t>
            </a:r>
            <a:r>
              <a:rPr lang="en-US" dirty="0"/>
              <a:t>, and</a:t>
            </a:r>
            <a:r>
              <a:rPr lang="en-US" b="0" i="0" dirty="0">
                <a:sym typeface="Arial"/>
              </a:rPr>
              <a:t> neutral</a:t>
            </a:r>
            <a:r>
              <a:rPr lang="en-US" dirty="0"/>
              <a:t> sentiments</a:t>
            </a:r>
            <a:r>
              <a:rPr lang="en-US" b="0" i="0" dirty="0">
                <a:sym typeface="Arial"/>
              </a:rPr>
              <a:t>. </a:t>
            </a:r>
            <a:r>
              <a:rPr lang="en-US" dirty="0"/>
              <a:t>Second, how can we leverage AI to provide businesses with real-time insights </a:t>
            </a:r>
            <a:r>
              <a:rPr lang="en-US" b="0" i="0" dirty="0">
                <a:sym typeface="Arial"/>
              </a:rPr>
              <a:t>into </a:t>
            </a:r>
            <a:r>
              <a:rPr lang="en-US" dirty="0"/>
              <a:t>their brand image? This requires </a:t>
            </a:r>
            <a:r>
              <a:rPr lang="en-US" b="0" i="0" dirty="0">
                <a:sym typeface="Arial"/>
              </a:rPr>
              <a:t>a </a:t>
            </a:r>
            <a:r>
              <a:rPr lang="en-US" dirty="0"/>
              <a:t>system that can analyze and interpret vast amounts of social media data quickly and accurately. And third, how can we use Machine Learning to predict future customer sentiment </a:t>
            </a:r>
            <a:r>
              <a:rPr lang="en-US" b="0" i="0" dirty="0">
                <a:sym typeface="Arial"/>
              </a:rPr>
              <a:t>and </a:t>
            </a:r>
            <a:r>
              <a:rPr lang="en-US" dirty="0"/>
              <a:t>behavior? This involves creating </a:t>
            </a:r>
            <a:r>
              <a:rPr lang="en-US" b="0" i="0" dirty="0">
                <a:sym typeface="Arial"/>
              </a:rPr>
              <a:t>a </a:t>
            </a:r>
            <a:r>
              <a:rPr lang="en-US" dirty="0"/>
              <a:t>predictive model that can analyze past behavior and trends to forecast future customer sentiment and actions. These questions form the basis of our project and guide our research and development efforts</a:t>
            </a:r>
            <a:r>
              <a:rPr lang="en-US" b="0" i="0" dirty="0">
                <a:sym typeface="Arial"/>
              </a:rPr>
              <a:t>.</a:t>
            </a:r>
            <a:endParaRPr lang="en-US" dirty="0"/>
          </a:p>
        </p:txBody>
      </p:sp>
      <p:sp>
        <p:nvSpPr>
          <p:cNvPr id="60" name="Google Shape;60;p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dirty="0"/>
              <a:t>So, how do we create a brand sentiment analyzer? Our process involves several steps. First, we explore the Sentiment140 dataset to understand the information represented and discover any limitations. Next, we use OpenAI’s GPT-4 to generate synthetic entries to provide more support for each brand class. Then, we preprocess the data to clean and prepare it for model development. We test different models for brand classification, including Multinomial Naive Bayes, Linear Support Vector Classifier, and Logistic Regression. We also test different models for sentiment classification, all using the Logistic Regression algorithm but with different vectorization methods. We evaluate each model using metrics such as accuracy, precision, recall, and F1 score. Finally, we combine the highest performing brand and sentiment classifiers to create a Brand Sentiment Analyzer.</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57994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0170" indent="-58420">
              <a:lnSpc>
                <a:spcPct val="160000"/>
              </a:lnSpc>
              <a:spcBef>
                <a:spcPts val="600"/>
              </a:spcBef>
            </a:pPr>
            <a:r>
              <a:rPr lang="en-US" dirty="0"/>
              <a:t>In our project, we </a:t>
            </a:r>
            <a:r>
              <a:rPr lang="en-US"/>
              <a:t>considered </a:t>
            </a:r>
            <a:r>
              <a:rPr lang="en-US" dirty="0"/>
              <a:t>several machine learning algorithms. These </a:t>
            </a:r>
            <a:r>
              <a:rPr lang="en-US"/>
              <a:t>include Naïve Bayes, </a:t>
            </a:r>
            <a:r>
              <a:rPr lang="en-US" dirty="0"/>
              <a:t>which is a simple yet powerful algorithm based on Bayes' theorem. We also considered </a:t>
            </a:r>
            <a:r>
              <a:rPr lang="en-US"/>
              <a:t>Logistic</a:t>
            </a:r>
            <a:r>
              <a:rPr lang="en-US" dirty="0"/>
              <a:t> </a:t>
            </a:r>
            <a:r>
              <a:rPr lang="en-US"/>
              <a:t>Regression,</a:t>
            </a:r>
            <a:r>
              <a:rPr lang="en-US" dirty="0"/>
              <a:t> a popular algorithm for binary classification problems. </a:t>
            </a:r>
            <a:r>
              <a:rPr lang="en-US"/>
              <a:t>Support Vector Machines, </a:t>
            </a:r>
            <a:r>
              <a:rPr lang="en-US" dirty="0"/>
              <a:t>or SVMs, were another option. These are powerful algorithms that can handle both linear and non-linear data. We also considered </a:t>
            </a:r>
            <a:r>
              <a:rPr lang="en-US"/>
              <a:t>Recurrent Neural Networks, </a:t>
            </a:r>
            <a:r>
              <a:rPr lang="en-US" dirty="0"/>
              <a:t>or RNNs, which are a type of neural network that are particularly good at processing sequential data. Finally, we looked at </a:t>
            </a:r>
            <a:r>
              <a:rPr lang="en-US"/>
              <a:t>Transformers</a:t>
            </a:r>
            <a:r>
              <a:rPr lang="en-US" dirty="0"/>
              <a:t>, such as BERT, which are state-of-the-art models for natural language processing tasks</a:t>
            </a:r>
            <a:r>
              <a:rPr lang="en-US"/>
              <a:t>. Each </a:t>
            </a:r>
            <a:r>
              <a:rPr lang="en-US" dirty="0"/>
              <a:t>of these algorithms has its own strengths </a:t>
            </a:r>
            <a:r>
              <a:rPr lang="en-US"/>
              <a:t>and </a:t>
            </a:r>
            <a:r>
              <a:rPr lang="en-US" dirty="0"/>
              <a:t>weaknesses</a:t>
            </a:r>
            <a:r>
              <a:rPr lang="en-US"/>
              <a:t>, </a:t>
            </a:r>
            <a:r>
              <a:rPr lang="en-US" dirty="0"/>
              <a:t>and the choice of algorithm depends on </a:t>
            </a:r>
            <a:r>
              <a:rPr lang="en-US"/>
              <a:t>the </a:t>
            </a:r>
            <a:r>
              <a:rPr lang="en-US" dirty="0"/>
              <a:t>specific requirements </a:t>
            </a:r>
            <a:r>
              <a:rPr lang="en-US"/>
              <a:t>of the </a:t>
            </a:r>
            <a:r>
              <a:rPr lang="en-US" dirty="0"/>
              <a:t>task at hand</a:t>
            </a:r>
            <a:r>
              <a:rPr lang="en-US"/>
              <a: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9647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 name="Google Shape;7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b="0" i="0">
                <a:solidFill>
                  <a:srgbClr val="1C1917"/>
                </a:solidFill>
                <a:latin typeface="Arial"/>
                <a:ea typeface="Arial"/>
                <a:cs typeface="Arial"/>
                <a:sym typeface="Arial"/>
              </a:rPr>
              <a:t>In the field of sentiment analysis, two key datasets are the Sentiment140 dataset and the </a:t>
            </a:r>
            <a:r>
              <a:rPr lang="en-US" b="0" i="0" dirty="0" err="1">
                <a:solidFill>
                  <a:srgbClr val="1C1917"/>
                </a:solidFill>
                <a:latin typeface="Arial"/>
                <a:ea typeface="Arial"/>
                <a:cs typeface="Arial"/>
                <a:sym typeface="Arial"/>
              </a:rPr>
              <a:t>SurgeAI</a:t>
            </a:r>
            <a:r>
              <a:rPr lang="en-US" b="0" i="0">
                <a:solidFill>
                  <a:srgbClr val="1C1917"/>
                </a:solidFill>
                <a:latin typeface="Arial"/>
                <a:ea typeface="Arial"/>
                <a:cs typeface="Arial"/>
                <a:sym typeface="Arial"/>
              </a:rPr>
              <a:t> Brand Sentiment dataset.</a:t>
            </a:r>
            <a:r>
              <a:rPr lang="en-US" dirty="0">
                <a:solidFill>
                  <a:srgbClr val="1C1917"/>
                </a:solidFill>
              </a:rPr>
              <a:t> </a:t>
            </a:r>
            <a:r>
              <a:rPr lang="en-US" b="0" i="0">
                <a:solidFill>
                  <a:srgbClr val="1C1917"/>
                </a:solidFill>
                <a:latin typeface="Arial"/>
                <a:ea typeface="Arial"/>
                <a:cs typeface="Arial"/>
                <a:sym typeface="Arial"/>
              </a:rPr>
              <a:t>The Sentiment140 dataset, developed by Stanford researchers, is a comprehensive collection of 1.6 million tweets. Each tweet is annotated with a sentiment polarity - 0 indicating negative sentiment and 4 indicating positive sentiment. This large and diverse dataset is particularly useful for training robust machine learning models for sentiment analysis.</a:t>
            </a:r>
            <a:r>
              <a:rPr lang="en-US" dirty="0">
                <a:solidFill>
                  <a:srgbClr val="1C1917"/>
                </a:solidFill>
              </a:rPr>
              <a:t> </a:t>
            </a:r>
            <a:r>
              <a:rPr lang="en-US" b="0" i="0">
                <a:solidFill>
                  <a:srgbClr val="1C1917"/>
                </a:solidFill>
                <a:latin typeface="Arial"/>
                <a:ea typeface="Arial"/>
                <a:cs typeface="Arial"/>
                <a:sym typeface="Arial"/>
              </a:rPr>
              <a:t>On the other hand, the </a:t>
            </a:r>
            <a:r>
              <a:rPr lang="en-US" b="0" i="0" dirty="0" err="1">
                <a:solidFill>
                  <a:srgbClr val="1C1917"/>
                </a:solidFill>
                <a:latin typeface="Arial"/>
                <a:ea typeface="Arial"/>
                <a:cs typeface="Arial"/>
                <a:sym typeface="Arial"/>
              </a:rPr>
              <a:t>SurgeAI</a:t>
            </a:r>
            <a:r>
              <a:rPr lang="en-US" b="0" i="0">
                <a:solidFill>
                  <a:srgbClr val="1C1917"/>
                </a:solidFill>
                <a:latin typeface="Arial"/>
                <a:ea typeface="Arial"/>
                <a:cs typeface="Arial"/>
                <a:sym typeface="Arial"/>
              </a:rPr>
              <a:t> Brand Sentiment dataset is a curated collection of over 600 tweets that provide insights into public opinions about global brands like Nike, Tesla, and Chick-fil-A. Each tweet in this dataset is labeled with sentiment scores, making it a valuable resource for tasks such as brand monitoring, sentiment analysis, and understanding consumer trends.</a:t>
            </a:r>
            <a:r>
              <a:rPr lang="en-US" dirty="0">
                <a:solidFill>
                  <a:srgbClr val="1C1917"/>
                </a:solidFill>
              </a:rPr>
              <a:t> </a:t>
            </a:r>
            <a:r>
              <a:rPr lang="en-US" b="0" i="0">
                <a:solidFill>
                  <a:srgbClr val="1C1917"/>
                </a:solidFill>
                <a:latin typeface="Arial"/>
                <a:ea typeface="Arial"/>
                <a:cs typeface="Arial"/>
                <a:sym typeface="Arial"/>
              </a:rPr>
              <a:t>Both these datasets offer unique opportunities for data scientists and researchers. They provide a wealth of information to train models that can accurately gauge public sentiment based on tweet content, each with their own unique focus and application.</a:t>
            </a:r>
            <a:endParaRPr lang="en-US" dirty="0"/>
          </a:p>
        </p:txBody>
      </p:sp>
      <p:sp>
        <p:nvSpPr>
          <p:cNvPr id="74" name="Google Shape;74;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 - Section Header">
  <p:cSld name="1 - Section Header">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914400" y="1600200"/>
            <a:ext cx="10363200" cy="2743200"/>
          </a:xfrm>
          <a:prstGeom prst="rect">
            <a:avLst/>
          </a:prstGeom>
          <a:noFill/>
          <a:ln>
            <a:noFill/>
          </a:ln>
        </p:spPr>
        <p:txBody>
          <a:bodyPr spcFirstLastPara="1" wrap="square" lIns="0" tIns="0" rIns="0" bIns="0" anchor="ctr" anchorCtr="0">
            <a:noAutofit/>
          </a:bodyPr>
          <a:lstStyle>
            <a:lvl1pPr lvl="0" algn="ctr">
              <a:lnSpc>
                <a:spcPct val="104999"/>
              </a:lnSpc>
              <a:spcBef>
                <a:spcPts val="0"/>
              </a:spcBef>
              <a:spcAft>
                <a:spcPts val="0"/>
              </a:spcAft>
              <a:buSzPts val="1400"/>
              <a:buNone/>
              <a:defRPr b="1" i="0"/>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10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10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10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10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10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10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10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 - Title and Content">
  <p:cSld name="2 - Title and Content">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768096" y="1947672"/>
            <a:ext cx="10509504" cy="3776472"/>
          </a:xfrm>
          <a:prstGeom prst="rect">
            <a:avLst/>
          </a:prstGeom>
          <a:noFill/>
          <a:ln>
            <a:noFill/>
          </a:ln>
        </p:spPr>
        <p:txBody>
          <a:bodyPr spcFirstLastPara="1" wrap="square" lIns="0" tIns="0" rIns="0" bIns="0" anchor="t" anchorCtr="0">
            <a:noAutofit/>
          </a:bodyPr>
          <a:lstStyle>
            <a:lvl1pPr marL="457200" lvl="0" indent="-257175" algn="l">
              <a:lnSpc>
                <a:spcPct val="177777"/>
              </a:lnSpc>
              <a:spcBef>
                <a:spcPts val="0"/>
              </a:spcBef>
              <a:spcAft>
                <a:spcPts val="0"/>
              </a:spcAft>
              <a:buSzPts val="450"/>
              <a:buChar char=" "/>
              <a:defRPr/>
            </a:lvl1pPr>
            <a:lvl2pPr marL="914400" lvl="1" indent="-342900" algn="l">
              <a:lnSpc>
                <a:spcPct val="177777"/>
              </a:lnSpc>
              <a:spcBef>
                <a:spcPts val="600"/>
              </a:spcBef>
              <a:spcAft>
                <a:spcPts val="0"/>
              </a:spcAft>
              <a:buSzPts val="1800"/>
              <a:buChar char="•"/>
              <a:defRPr/>
            </a:lvl2pPr>
            <a:lvl3pPr marL="1371600" lvl="2" indent="-342900" algn="l">
              <a:lnSpc>
                <a:spcPct val="177777"/>
              </a:lnSpc>
              <a:spcBef>
                <a:spcPts val="600"/>
              </a:spcBef>
              <a:spcAft>
                <a:spcPts val="0"/>
              </a:spcAft>
              <a:buClr>
                <a:srgbClr val="003B70"/>
              </a:buClr>
              <a:buSzPts val="1800"/>
              <a:buChar char="-"/>
              <a:defRPr/>
            </a:lvl3pPr>
            <a:lvl4pPr marL="1828800" lvl="3" indent="-342900" algn="l">
              <a:lnSpc>
                <a:spcPct val="177777"/>
              </a:lnSpc>
              <a:spcBef>
                <a:spcPts val="600"/>
              </a:spcBef>
              <a:spcAft>
                <a:spcPts val="0"/>
              </a:spcAft>
              <a:buClr>
                <a:srgbClr val="003B70"/>
              </a:buClr>
              <a:buSzPts val="1800"/>
              <a:buChar char="-"/>
              <a:defRPr/>
            </a:lvl4pPr>
            <a:lvl5pPr marL="2286000" lvl="4" indent="-342900" algn="l">
              <a:lnSpc>
                <a:spcPct val="177777"/>
              </a:lnSpc>
              <a:spcBef>
                <a:spcPts val="600"/>
              </a:spcBef>
              <a:spcAft>
                <a:spcPts val="0"/>
              </a:spcAft>
              <a:buClr>
                <a:srgbClr val="003B70"/>
              </a:buClr>
              <a:buSzPts val="1800"/>
              <a:buChar char="-"/>
              <a:defRPr/>
            </a:lvl5pPr>
            <a:lvl6pPr marL="2743200" lvl="5" indent="-228600" algn="l">
              <a:spcBef>
                <a:spcPts val="600"/>
              </a:spcBef>
              <a:spcAft>
                <a:spcPts val="0"/>
              </a:spcAft>
              <a:buSzPts val="1400"/>
              <a:buNone/>
              <a:defRPr/>
            </a:lvl6pPr>
            <a:lvl7pPr marL="3200400" lvl="6" indent="-228600" algn="l">
              <a:spcBef>
                <a:spcPts val="360"/>
              </a:spcBef>
              <a:spcAft>
                <a:spcPts val="0"/>
              </a:spcAft>
              <a:buSzPts val="1400"/>
              <a:buNone/>
              <a:defRPr/>
            </a:lvl7pPr>
            <a:lvl8pPr marL="3657600" lvl="7" indent="-228600" algn="l">
              <a:spcBef>
                <a:spcPts val="360"/>
              </a:spcBef>
              <a:spcAft>
                <a:spcPts val="0"/>
              </a:spcAft>
              <a:buSzPts val="1400"/>
              <a:buNone/>
              <a:defRPr/>
            </a:lvl8pPr>
            <a:lvl9pPr marL="4114800" lvl="8" indent="-228600" algn="l">
              <a:spcBef>
                <a:spcPts val="360"/>
              </a:spcBef>
              <a:spcAft>
                <a:spcPts val="0"/>
              </a:spcAft>
              <a:buSzPts val="1400"/>
              <a:buNone/>
              <a:defRPr/>
            </a:lvl9pPr>
          </a:lstStyle>
          <a:p>
            <a:endParaRPr/>
          </a:p>
        </p:txBody>
      </p:sp>
      <p:sp>
        <p:nvSpPr>
          <p:cNvPr id="25" name="Google Shape;25;p24"/>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 Comparison">
  <p:cSld name="3 - Comparison">
    <p:spTree>
      <p:nvGrpSpPr>
        <p:cNvPr id="1" name="Shape 28"/>
        <p:cNvGrpSpPr/>
        <p:nvPr/>
      </p:nvGrpSpPr>
      <p:grpSpPr>
        <a:xfrm>
          <a:off x="0" y="0"/>
          <a:ext cx="0" cy="0"/>
          <a:chOff x="0" y="0"/>
          <a:chExt cx="0" cy="0"/>
        </a:xfrm>
      </p:grpSpPr>
      <p:sp>
        <p:nvSpPr>
          <p:cNvPr id="29" name="Google Shape;29;p25"/>
          <p:cNvSpPr txBox="1">
            <a:spLocks noGrp="1"/>
          </p:cNvSpPr>
          <p:nvPr>
            <p:ph type="body" idx="1"/>
          </p:nvPr>
        </p:nvSpPr>
        <p:spPr>
          <a:xfrm>
            <a:off x="914400" y="1828800"/>
            <a:ext cx="508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0" name="Google Shape;30;p25"/>
          <p:cNvSpPr txBox="1">
            <a:spLocks noGrp="1"/>
          </p:cNvSpPr>
          <p:nvPr>
            <p:ph type="body" idx="2"/>
          </p:nvPr>
        </p:nvSpPr>
        <p:spPr>
          <a:xfrm>
            <a:off x="810684" y="2533650"/>
            <a:ext cx="5183717"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1" name="Google Shape;31;p25"/>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body" idx="3"/>
          </p:nvPr>
        </p:nvSpPr>
        <p:spPr>
          <a:xfrm>
            <a:off x="6197600" y="1828800"/>
            <a:ext cx="508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3" name="Google Shape;33;p25"/>
          <p:cNvSpPr txBox="1">
            <a:spLocks noGrp="1"/>
          </p:cNvSpPr>
          <p:nvPr>
            <p:ph type="body" idx="4"/>
          </p:nvPr>
        </p:nvSpPr>
        <p:spPr>
          <a:xfrm>
            <a:off x="6093884" y="2533650"/>
            <a:ext cx="5183717"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4" name="Google Shape;34;p25"/>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 Blank">
  <p:cSld name="4- Blank">
    <p:spTree>
      <p:nvGrpSpPr>
        <p:cNvPr id="1" name="Shape 37"/>
        <p:cNvGrpSpPr/>
        <p:nvPr/>
      </p:nvGrpSpPr>
      <p:grpSpPr>
        <a:xfrm>
          <a:off x="0" y="0"/>
          <a:ext cx="0" cy="0"/>
          <a:chOff x="0" y="0"/>
          <a:chExt cx="0" cy="0"/>
        </a:xfrm>
      </p:grpSpPr>
      <p:sp>
        <p:nvSpPr>
          <p:cNvPr id="38" name="Google Shape;38;p26"/>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p:nvPr/>
        </p:nvSpPr>
        <p:spPr>
          <a:xfrm>
            <a:off x="0" y="5999168"/>
            <a:ext cx="12192000" cy="914400"/>
          </a:xfrm>
          <a:prstGeom prst="rect">
            <a:avLst/>
          </a:prstGeom>
          <a:solidFill>
            <a:srgbClr val="003B7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pic>
        <p:nvPicPr>
          <p:cNvPr id="11" name="Google Shape;11;p22"/>
          <p:cNvPicPr preferRelativeResize="0"/>
          <p:nvPr/>
        </p:nvPicPr>
        <p:blipFill rotWithShape="1">
          <a:blip r:embed="rId6">
            <a:alphaModFix/>
          </a:blip>
          <a:srcRect/>
          <a:stretch/>
        </p:blipFill>
        <p:spPr>
          <a:xfrm>
            <a:off x="304800" y="6167437"/>
            <a:ext cx="2762250" cy="574305"/>
          </a:xfrm>
          <a:prstGeom prst="rect">
            <a:avLst/>
          </a:prstGeom>
          <a:noFill/>
          <a:ln>
            <a:noFill/>
          </a:ln>
        </p:spPr>
      </p:pic>
      <p:sp>
        <p:nvSpPr>
          <p:cNvPr id="12" name="Google Shape;12;p22"/>
          <p:cNvSpPr txBox="1">
            <a:spLocks noGrp="1"/>
          </p:cNvSpPr>
          <p:nvPr>
            <p:ph type="body" idx="1"/>
          </p:nvPr>
        </p:nvSpPr>
        <p:spPr>
          <a:xfrm>
            <a:off x="768353" y="1947863"/>
            <a:ext cx="10509249" cy="3810000"/>
          </a:xfrm>
          <a:prstGeom prst="rect">
            <a:avLst/>
          </a:prstGeom>
          <a:noFill/>
          <a:ln>
            <a:noFill/>
          </a:ln>
        </p:spPr>
        <p:txBody>
          <a:bodyPr spcFirstLastPara="1" wrap="square" lIns="0" tIns="0" rIns="0" bIns="0" anchor="t" anchorCtr="0">
            <a:noAutofit/>
          </a:bodyPr>
          <a:lstStyle>
            <a:lvl1pPr marL="457200" marR="0" lvl="0" indent="-273050" algn="l" rtl="0">
              <a:lnSpc>
                <a:spcPct val="114285"/>
              </a:lnSpc>
              <a:spcBef>
                <a:spcPts val="0"/>
              </a:spcBef>
              <a:spcAft>
                <a:spcPts val="0"/>
              </a:spcAft>
              <a:buClr>
                <a:srgbClr val="173063"/>
              </a:buClr>
              <a:buSzPts val="700"/>
              <a:buFont typeface="Merriweather Sans"/>
              <a:buChar char=" "/>
              <a:defRPr sz="2800" b="0" i="0" u="none" strike="noStrike" cap="none">
                <a:solidFill>
                  <a:srgbClr val="003B70"/>
                </a:solidFill>
                <a:latin typeface="Arial"/>
                <a:ea typeface="Arial"/>
                <a:cs typeface="Arial"/>
                <a:sym typeface="Arial"/>
              </a:defRPr>
            </a:lvl1pPr>
            <a:lvl2pPr marL="914400" marR="0" lvl="1" indent="-406400" algn="l" rtl="0">
              <a:lnSpc>
                <a:spcPct val="114285"/>
              </a:lnSpc>
              <a:spcBef>
                <a:spcPts val="600"/>
              </a:spcBef>
              <a:spcAft>
                <a:spcPts val="0"/>
              </a:spcAft>
              <a:buClr>
                <a:srgbClr val="173063"/>
              </a:buClr>
              <a:buSzPts val="2800"/>
              <a:buFont typeface="Arial"/>
              <a:buChar char="•"/>
              <a:defRPr sz="2800" b="0" i="0" u="none" strike="noStrike" cap="none">
                <a:solidFill>
                  <a:srgbClr val="003B70"/>
                </a:solidFill>
                <a:latin typeface="Arial"/>
                <a:ea typeface="Arial"/>
                <a:cs typeface="Arial"/>
                <a:sym typeface="Arial"/>
              </a:defRPr>
            </a:lvl2pPr>
            <a:lvl3pPr marL="1371600" marR="0" lvl="2"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3pPr>
            <a:lvl4pPr marL="1828800" marR="0" lvl="3"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4pPr>
            <a:lvl5pPr marL="2286000" marR="0" lvl="4"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spcBef>
                <a:spcPts val="600"/>
              </a:spcBef>
              <a:spcAft>
                <a:spcPts val="0"/>
              </a:spcAft>
              <a:buSzPts val="1400"/>
              <a:buNone/>
              <a:defRPr sz="2200" b="0" i="0" u="none" strike="noStrike" cap="none">
                <a:solidFill>
                  <a:schemeClr val="dk1"/>
                </a:solidFill>
                <a:latin typeface="Arial"/>
                <a:ea typeface="Arial"/>
                <a:cs typeface="Arial"/>
                <a:sym typeface="Arial"/>
              </a:defRPr>
            </a:lvl6pPr>
            <a:lvl7pPr marL="3200400" marR="0" lvl="6"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7pPr>
            <a:lvl8pPr marL="3657600" marR="0" lvl="7"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8pPr>
            <a:lvl9pPr marL="4114800" marR="0" lvl="8"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9pPr>
          </a:lstStyle>
          <a:p>
            <a:endParaRPr/>
          </a:p>
        </p:txBody>
      </p:sp>
      <p:sp>
        <p:nvSpPr>
          <p:cNvPr id="13" name="Google Shape;13;p2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marR="0" lvl="0"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1pPr>
            <a:lvl2pPr marR="0" lvl="1"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2pPr>
            <a:lvl3pPr marR="0" lvl="2"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3pPr>
            <a:lvl4pPr marR="0" lvl="3"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4pPr>
            <a:lvl5pPr marR="0" lvl="4"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6pPr>
            <a:lvl7pPr marR="0" lvl="6"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7pPr>
            <a:lvl8pPr marR="0" lvl="7"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8pPr>
            <a:lvl9pPr marR="0" lvl="8"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9pPr>
          </a:lstStyle>
          <a:p>
            <a:endParaRPr/>
          </a:p>
        </p:txBody>
      </p:sp>
      <p:sp>
        <p:nvSpPr>
          <p:cNvPr id="14" name="Google Shape;14;p22"/>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rgbClr val="898989"/>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 name="Google Shape;15;p22"/>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6" name="Google Shape;16;p22"/>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0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1"/>
          <p:cNvSpPr txBox="1">
            <a:spLocks noGrp="1"/>
          </p:cNvSpPr>
          <p:nvPr>
            <p:ph type="title"/>
          </p:nvPr>
        </p:nvSpPr>
        <p:spPr>
          <a:xfrm>
            <a:off x="914400" y="1600200"/>
            <a:ext cx="10363200" cy="2743200"/>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sz="4000"/>
              <a:t>Brand Sentiment Analysis of Twitter Posts</a:t>
            </a:r>
            <a:endParaRPr/>
          </a:p>
        </p:txBody>
      </p:sp>
      <p:sp>
        <p:nvSpPr>
          <p:cNvPr id="47" name="Google Shape;47;p1"/>
          <p:cNvSpPr txBox="1"/>
          <p:nvPr/>
        </p:nvSpPr>
        <p:spPr>
          <a:xfrm>
            <a:off x="1204947" y="4114800"/>
            <a:ext cx="2548133"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Jonathan Agustin</a:t>
            </a:r>
            <a:endParaRPr/>
          </a:p>
        </p:txBody>
      </p:sp>
      <p:sp>
        <p:nvSpPr>
          <p:cNvPr id="48" name="Google Shape;48;p1"/>
          <p:cNvSpPr txBox="1"/>
          <p:nvPr/>
        </p:nvSpPr>
        <p:spPr>
          <a:xfrm>
            <a:off x="4712829" y="4112567"/>
            <a:ext cx="2840842"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Fernando Calderon</a:t>
            </a:r>
            <a:endParaRPr/>
          </a:p>
        </p:txBody>
      </p:sp>
      <p:sp>
        <p:nvSpPr>
          <p:cNvPr id="49" name="Google Shape;49;p1"/>
          <p:cNvSpPr txBox="1"/>
          <p:nvPr/>
        </p:nvSpPr>
        <p:spPr>
          <a:xfrm>
            <a:off x="8513421" y="4128380"/>
            <a:ext cx="1983235"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Juliet Lawton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Experimental Design</a:t>
            </a:r>
            <a:endParaRPr/>
          </a:p>
        </p:txBody>
      </p:sp>
      <p:sp>
        <p:nvSpPr>
          <p:cNvPr id="84" name="Google Shape;84;p6"/>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91440" algn="l" rtl="0">
              <a:lnSpc>
                <a:spcPct val="114285"/>
              </a:lnSpc>
              <a:spcBef>
                <a:spcPts val="0"/>
              </a:spcBef>
              <a:spcAft>
                <a:spcPts val="0"/>
              </a:spcAft>
              <a:buSzPts val="700"/>
              <a:buFont typeface="Merriweather Sans"/>
              <a:buChar char=" "/>
            </a:pPr>
            <a:r>
              <a:rPr lang="en-US"/>
              <a:t>TODO: Create circular flow chart of design</a:t>
            </a:r>
            <a:endParaRPr/>
          </a:p>
          <a:p>
            <a:pPr marL="91440" lvl="0" indent="-91440" algn="l" rtl="0">
              <a:lnSpc>
                <a:spcPct val="114285"/>
              </a:lnSpc>
              <a:spcBef>
                <a:spcPts val="600"/>
              </a:spcBef>
              <a:spcAft>
                <a:spcPts val="0"/>
              </a:spcAft>
              <a:buSzPts val="700"/>
              <a:buFont typeface="Merriweather Sans"/>
              <a:buChar char=" "/>
            </a:pPr>
            <a:r>
              <a:rPr lang="en-US"/>
              <a:t>Explored the dataset</a:t>
            </a:r>
            <a:endParaRPr/>
          </a:p>
          <a:p>
            <a:pPr marL="91440" lvl="0" indent="-91440" algn="l" rtl="0">
              <a:lnSpc>
                <a:spcPct val="114285"/>
              </a:lnSpc>
              <a:spcBef>
                <a:spcPts val="600"/>
              </a:spcBef>
              <a:spcAft>
                <a:spcPts val="0"/>
              </a:spcAft>
              <a:buSzPts val="700"/>
              <a:buFont typeface="Merriweather Sans"/>
              <a:buChar char=" "/>
            </a:pPr>
            <a:r>
              <a:rPr lang="en-US"/>
              <a:t>Performed preprocessing</a:t>
            </a:r>
            <a:endParaRPr/>
          </a:p>
          <a:p>
            <a:pPr marL="91440" lvl="0" indent="-91440" algn="l" rtl="0">
              <a:lnSpc>
                <a:spcPct val="114285"/>
              </a:lnSpc>
              <a:spcBef>
                <a:spcPts val="600"/>
              </a:spcBef>
              <a:spcAft>
                <a:spcPts val="0"/>
              </a:spcAft>
              <a:buSzPts val="700"/>
              <a:buFont typeface="Merriweather Sans"/>
              <a:buChar char=" "/>
            </a:pPr>
            <a:r>
              <a:rPr lang="en-US"/>
              <a:t>Ensuring that the datapoints are good so that the model is optimized for performance</a:t>
            </a:r>
            <a:endParaRPr/>
          </a:p>
          <a:p>
            <a:pPr marL="91440" lvl="0" indent="-91440" algn="l" rtl="0">
              <a:lnSpc>
                <a:spcPct val="114285"/>
              </a:lnSpc>
              <a:spcBef>
                <a:spcPts val="600"/>
              </a:spcBef>
              <a:spcAft>
                <a:spcPts val="0"/>
              </a:spcAft>
              <a:buSzPts val="700"/>
              <a:buFont typeface="Merriweather Sans"/>
              <a:buChar char=" "/>
            </a:pPr>
            <a:r>
              <a:rPr lang="en-US"/>
              <a:t>Generating Data</a:t>
            </a:r>
            <a:endParaRPr/>
          </a:p>
          <a:p>
            <a:pPr marL="91440" lvl="0" indent="-91440" algn="l" rtl="0">
              <a:lnSpc>
                <a:spcPct val="114285"/>
              </a:lnSpc>
              <a:spcBef>
                <a:spcPts val="600"/>
              </a:spcBef>
              <a:spcAft>
                <a:spcPts val="0"/>
              </a:spcAft>
              <a:buSzPts val="700"/>
              <a:buFont typeface="Merriweather Sans"/>
              <a:buChar char=" "/>
            </a:pPr>
            <a:r>
              <a:rPr lang="en-US"/>
              <a:t>Choose models</a:t>
            </a:r>
            <a:endParaRPr/>
          </a:p>
          <a:p>
            <a:pPr marL="91440" lvl="0" indent="-91440" algn="l" rtl="0">
              <a:lnSpc>
                <a:spcPct val="114285"/>
              </a:lnSpc>
              <a:spcBef>
                <a:spcPts val="600"/>
              </a:spcBef>
              <a:spcAft>
                <a:spcPts val="0"/>
              </a:spcAft>
              <a:buSzPts val="700"/>
              <a:buFont typeface="Merriweather Sans"/>
              <a:buChar char=" "/>
            </a:pPr>
            <a:r>
              <a:rPr lang="en-US"/>
              <a:t>evaluate/ assess </a:t>
            </a:r>
            <a:endParaRPr/>
          </a:p>
          <a:p>
            <a:pPr marL="91440" lvl="0" indent="-46989" algn="l" rtl="0">
              <a:lnSpc>
                <a:spcPct val="114285"/>
              </a:lnSpc>
              <a:spcBef>
                <a:spcPts val="600"/>
              </a:spcBef>
              <a:spcAft>
                <a:spcPts val="0"/>
              </a:spcAft>
              <a:buSzPts val="700"/>
              <a:buFont typeface="Merriweather Sans"/>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5A03-BDA0-6939-7229-C03A0F1C89DE}"/>
              </a:ext>
            </a:extLst>
          </p:cNvPr>
          <p:cNvSpPr>
            <a:spLocks noGrp="1"/>
          </p:cNvSpPr>
          <p:nvPr>
            <p:ph type="title"/>
          </p:nvPr>
        </p:nvSpPr>
        <p:spPr/>
        <p:txBody>
          <a:bodyPr/>
          <a:lstStyle/>
          <a:p>
            <a:r>
              <a:rPr lang="en-US"/>
              <a:t>First Stage: Assess</a:t>
            </a:r>
          </a:p>
        </p:txBody>
      </p:sp>
    </p:spTree>
    <p:extLst>
      <p:ext uri="{BB962C8B-B14F-4D97-AF65-F5344CB8AC3E}">
        <p14:creationId xmlns:p14="http://schemas.microsoft.com/office/powerpoint/2010/main" val="1448013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7"/>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First Stage: Assess</a:t>
            </a:r>
            <a:endParaRPr/>
          </a:p>
        </p:txBody>
      </p:sp>
      <p:sp>
        <p:nvSpPr>
          <p:cNvPr id="91" name="Google Shape;91;p7"/>
          <p:cNvSpPr txBox="1">
            <a:spLocks noGrp="1"/>
          </p:cNvSpPr>
          <p:nvPr>
            <p:ph type="body" idx="1"/>
          </p:nvPr>
        </p:nvSpPr>
        <p:spPr>
          <a:xfrm>
            <a:off x="838200" y="1947863"/>
            <a:ext cx="10287000" cy="3776662"/>
          </a:xfrm>
          <a:prstGeom prst="rect">
            <a:avLst/>
          </a:prstGeom>
          <a:noFill/>
          <a:ln>
            <a:noFill/>
          </a:ln>
        </p:spPr>
        <p:txBody>
          <a:bodyPr spcFirstLastPara="1" wrap="square" lIns="0" tIns="0" rIns="0" bIns="0" anchor="t" anchorCtr="0">
            <a:noAutofit/>
          </a:bodyPr>
          <a:lstStyle/>
          <a:p>
            <a:pPr marL="341313" lvl="1" indent="-227013" algn="l" rtl="0">
              <a:lnSpc>
                <a:spcPct val="160000"/>
              </a:lnSpc>
              <a:spcBef>
                <a:spcPts val="0"/>
              </a:spcBef>
              <a:spcAft>
                <a:spcPts val="0"/>
              </a:spcAft>
              <a:buSzPts val="2000"/>
              <a:buChar char="•"/>
            </a:pPr>
            <a:r>
              <a:rPr lang="en-US" sz="2000"/>
              <a:t>The assessment stage of the project involves dataset analysis, model selection, and preliminary testing. This phase sets the foundation for subsequent stages by determining the most suitable models for sentiment analysis and brand identification. </a:t>
            </a:r>
            <a:endParaRPr/>
          </a:p>
          <a:p>
            <a:pPr marL="341313" lvl="1" indent="-100013" algn="l" rtl="0">
              <a:lnSpc>
                <a:spcPct val="160000"/>
              </a:lnSpc>
              <a:spcBef>
                <a:spcPts val="600"/>
              </a:spcBef>
              <a:spcAft>
                <a:spcPts val="0"/>
              </a:spcAft>
              <a:buSzPts val="2000"/>
              <a:buNone/>
            </a:pPr>
            <a:endParaRPr sz="2000"/>
          </a:p>
          <a:p>
            <a:pPr marL="341313" lvl="1" indent="-227013" algn="l" rtl="0">
              <a:lnSpc>
                <a:spcPct val="160000"/>
              </a:lnSpc>
              <a:spcBef>
                <a:spcPts val="600"/>
              </a:spcBef>
              <a:spcAft>
                <a:spcPts val="0"/>
              </a:spcAft>
              <a:buSzPts val="2000"/>
              <a:buChar char="•"/>
            </a:pPr>
            <a:r>
              <a:rPr lang="en-US" sz="2000"/>
              <a:t>The project starts with an in-depth analysis of the Sentiment140 dataset. This dataset contains labeled tweets with sentiment polarity. The sentiment labels are remapped to binary values (0 for negative and 1 for positive) to simplify interpretation and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Exploratory Data Analysis</a:t>
            </a:r>
            <a:endParaRPr/>
          </a:p>
        </p:txBody>
      </p:sp>
      <p:sp>
        <p:nvSpPr>
          <p:cNvPr id="98" name="Google Shape;98;p8"/>
          <p:cNvSpPr txBox="1">
            <a:spLocks noGrp="1"/>
          </p:cNvSpPr>
          <p:nvPr>
            <p:ph type="body" idx="1"/>
          </p:nvPr>
        </p:nvSpPr>
        <p:spPr>
          <a:xfrm>
            <a:off x="768096" y="1947672"/>
            <a:ext cx="10280904" cy="3776472"/>
          </a:xfrm>
          <a:prstGeom prst="rect">
            <a:avLst/>
          </a:prstGeom>
          <a:noFill/>
          <a:ln>
            <a:noFill/>
          </a:ln>
        </p:spPr>
        <p:txBody>
          <a:bodyPr spcFirstLastPara="1" wrap="square" lIns="0" tIns="0" rIns="0" bIns="0" anchor="t" anchorCtr="0">
            <a:noAutofit/>
          </a:bodyPr>
          <a:lstStyle/>
          <a:p>
            <a:pPr marL="341313" lvl="1" indent="-227013" algn="l" rtl="0">
              <a:lnSpc>
                <a:spcPct val="160000"/>
              </a:lnSpc>
              <a:spcBef>
                <a:spcPts val="0"/>
              </a:spcBef>
              <a:spcAft>
                <a:spcPts val="0"/>
              </a:spcAft>
              <a:buSzPts val="2000"/>
              <a:buChar char="•"/>
            </a:pPr>
            <a:r>
              <a:rPr lang="en-US" sz="2000"/>
              <a:t>The project effectively performs EDA on the Sentiment140 dataset, covering sentiment analysis, brand mention analysis, data generation, and sentiment distribution visualization.</a:t>
            </a:r>
            <a:endParaRPr/>
          </a:p>
          <a:p>
            <a:pPr marL="341313" lvl="1" indent="-100013" algn="l" rtl="0">
              <a:lnSpc>
                <a:spcPct val="160000"/>
              </a:lnSpc>
              <a:spcBef>
                <a:spcPts val="600"/>
              </a:spcBef>
              <a:spcAft>
                <a:spcPts val="0"/>
              </a:spcAft>
              <a:buSzPts val="2000"/>
              <a:buNone/>
            </a:pPr>
            <a:endParaRPr sz="2000"/>
          </a:p>
          <a:p>
            <a:pPr marL="341313" lvl="1" indent="-227013" algn="l" rtl="0">
              <a:lnSpc>
                <a:spcPct val="160000"/>
              </a:lnSpc>
              <a:spcBef>
                <a:spcPts val="600"/>
              </a:spcBef>
              <a:spcAft>
                <a:spcPts val="0"/>
              </a:spcAft>
              <a:buSzPts val="2000"/>
              <a:buChar char="•"/>
            </a:pPr>
            <a:r>
              <a:rPr lang="en-US" sz="2000"/>
              <a:t>The integration of algorithms, techniques, and GPT-4 model enhances the project's analytical capabilities, contributing to insightful brand perception management through social media sentiment analysis.</a:t>
            </a:r>
            <a:endParaRPr/>
          </a:p>
          <a:p>
            <a:pPr marL="90488" lvl="0" indent="-46038" algn="l" rtl="0">
              <a:lnSpc>
                <a:spcPct val="114285"/>
              </a:lnSpc>
              <a:spcBef>
                <a:spcPts val="600"/>
              </a:spcBef>
              <a:spcAft>
                <a:spcPts val="0"/>
              </a:spcAft>
              <a:buSzPts val="7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Preprocessing - NLP</a:t>
            </a:r>
            <a:endParaRPr/>
          </a:p>
        </p:txBody>
      </p:sp>
      <p:sp>
        <p:nvSpPr>
          <p:cNvPr id="105" name="Google Shape;105;p9"/>
          <p:cNvSpPr txBox="1">
            <a:spLocks noGrp="1"/>
          </p:cNvSpPr>
          <p:nvPr>
            <p:ph type="body" idx="1"/>
          </p:nvPr>
        </p:nvSpPr>
        <p:spPr>
          <a:xfrm>
            <a:off x="768100" y="1947675"/>
            <a:ext cx="9994200" cy="3776400"/>
          </a:xfrm>
          <a:prstGeom prst="rect">
            <a:avLst/>
          </a:prstGeom>
          <a:noFill/>
          <a:ln>
            <a:noFill/>
          </a:ln>
        </p:spPr>
        <p:txBody>
          <a:bodyPr spcFirstLastPara="1" wrap="square" lIns="0" tIns="0" rIns="0" bIns="0" anchor="t" anchorCtr="0">
            <a:noAutofit/>
          </a:bodyPr>
          <a:lstStyle/>
          <a:p>
            <a:pPr marL="90488" lvl="0" indent="-46038" algn="l" rtl="0">
              <a:lnSpc>
                <a:spcPct val="114285"/>
              </a:lnSpc>
              <a:spcBef>
                <a:spcPts val="0"/>
              </a:spcBef>
              <a:spcAft>
                <a:spcPts val="0"/>
              </a:spcAft>
              <a:buSzPts val="700"/>
              <a:buNone/>
            </a:pPr>
            <a:r>
              <a:rPr lang="en-US" sz="2000"/>
              <a:t>After analyzing the data, building the Brands dataset, and augmenting the data, the data was preprocessed to ensure it was in the correct format to use in model development.</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Feature Engineering</a:t>
            </a:r>
            <a:endParaRPr/>
          </a:p>
        </p:txBody>
      </p:sp>
      <p:sp>
        <p:nvSpPr>
          <p:cNvPr id="112" name="Google Shape;112;p10"/>
          <p:cNvSpPr txBox="1">
            <a:spLocks noGrp="1"/>
          </p:cNvSpPr>
          <p:nvPr>
            <p:ph type="body" idx="1"/>
          </p:nvPr>
        </p:nvSpPr>
        <p:spPr>
          <a:xfrm>
            <a:off x="768096" y="1947672"/>
            <a:ext cx="10509504" cy="3776472"/>
          </a:xfrm>
          <a:prstGeom prst="rect">
            <a:avLst/>
          </a:prstGeom>
          <a:noFill/>
          <a:ln>
            <a:noFill/>
          </a:ln>
        </p:spPr>
        <p:txBody>
          <a:bodyPr spcFirstLastPara="1" wrap="square" lIns="0" tIns="0" rIns="0" bIns="0" anchor="t" anchorCtr="0">
            <a:noAutofit/>
          </a:bodyPr>
          <a:lstStyle/>
          <a:p>
            <a:pPr marL="90488" lvl="0" indent="-46038" algn="l" rtl="0">
              <a:lnSpc>
                <a:spcPct val="114285"/>
              </a:lnSpc>
              <a:spcBef>
                <a:spcPts val="0"/>
              </a:spcBef>
              <a:spcAft>
                <a:spcPts val="0"/>
              </a:spcAft>
              <a:buSzPts val="7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B494-E65B-579F-A3B6-1F609E5230A4}"/>
              </a:ext>
            </a:extLst>
          </p:cNvPr>
          <p:cNvSpPr>
            <a:spLocks noGrp="1"/>
          </p:cNvSpPr>
          <p:nvPr>
            <p:ph type="title"/>
          </p:nvPr>
        </p:nvSpPr>
        <p:spPr/>
        <p:txBody>
          <a:bodyPr/>
          <a:lstStyle/>
          <a:p>
            <a:r>
              <a:rPr lang="en-US"/>
              <a:t>Second Stage: Develop</a:t>
            </a:r>
          </a:p>
        </p:txBody>
      </p:sp>
    </p:spTree>
    <p:extLst>
      <p:ext uri="{BB962C8B-B14F-4D97-AF65-F5344CB8AC3E}">
        <p14:creationId xmlns:p14="http://schemas.microsoft.com/office/powerpoint/2010/main" val="1679938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Generating Synthetic Data</a:t>
            </a:r>
            <a:endParaRPr/>
          </a:p>
        </p:txBody>
      </p:sp>
      <p:sp>
        <p:nvSpPr>
          <p:cNvPr id="126" name="Google Shape;126;p12"/>
          <p:cNvSpPr txBox="1">
            <a:spLocks noGrp="1"/>
          </p:cNvSpPr>
          <p:nvPr>
            <p:ph type="body" idx="1"/>
          </p:nvPr>
        </p:nvSpPr>
        <p:spPr>
          <a:xfrm>
            <a:off x="768096" y="1947672"/>
            <a:ext cx="10509504" cy="3776472"/>
          </a:xfrm>
          <a:prstGeom prst="rect">
            <a:avLst/>
          </a:prstGeom>
          <a:noFill/>
          <a:ln>
            <a:noFill/>
          </a:ln>
        </p:spPr>
        <p:txBody>
          <a:bodyPr spcFirstLastPara="1" wrap="square" lIns="0" tIns="0" rIns="0" bIns="0" anchor="t" anchorCtr="0">
            <a:noAutofit/>
          </a:bodyPr>
          <a:lstStyle/>
          <a:p>
            <a:pPr marL="90488" lvl="0" indent="-46038" algn="l" rtl="0">
              <a:lnSpc>
                <a:spcPct val="114285"/>
              </a:lnSpc>
              <a:spcBef>
                <a:spcPts val="0"/>
              </a:spcBef>
              <a:spcAft>
                <a:spcPts val="0"/>
              </a:spcAft>
              <a:buSzPts val="7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Choosing Algorithms</a:t>
            </a:r>
            <a:endParaRPr/>
          </a:p>
        </p:txBody>
      </p:sp>
      <p:sp>
        <p:nvSpPr>
          <p:cNvPr id="133" name="Google Shape;133;p13"/>
          <p:cNvSpPr txBox="1">
            <a:spLocks noGrp="1"/>
          </p:cNvSpPr>
          <p:nvPr>
            <p:ph type="body" idx="1"/>
          </p:nvPr>
        </p:nvSpPr>
        <p:spPr>
          <a:xfrm>
            <a:off x="914400" y="1947863"/>
            <a:ext cx="9601200" cy="3776662"/>
          </a:xfrm>
          <a:prstGeom prst="rect">
            <a:avLst/>
          </a:prstGeom>
          <a:noFill/>
          <a:ln>
            <a:noFill/>
          </a:ln>
        </p:spPr>
        <p:txBody>
          <a:bodyPr spcFirstLastPara="1" wrap="square" lIns="0" tIns="0" rIns="0" bIns="0" anchor="t" anchorCtr="0">
            <a:noAutofit/>
          </a:bodyPr>
          <a:lstStyle/>
          <a:p>
            <a:pPr marL="366712" lvl="1" indent="-342900" algn="l" rtl="0">
              <a:lnSpc>
                <a:spcPct val="160000"/>
              </a:lnSpc>
              <a:spcBef>
                <a:spcPts val="0"/>
              </a:spcBef>
              <a:spcAft>
                <a:spcPts val="0"/>
              </a:spcAft>
              <a:buSzPts val="2000"/>
              <a:buChar char="•"/>
            </a:pPr>
            <a:r>
              <a:rPr lang="en-US" sz="2000"/>
              <a:t>The selection of models for sentiment analysis and brand identification depends on the project's objectives. The dataset's characteristics, including the type of text data and potential challenges like complex sentence structures, guide the choice of models. </a:t>
            </a:r>
            <a:endParaRPr/>
          </a:p>
          <a:p>
            <a:pPr marL="366712" lvl="1" indent="-215900" algn="l" rtl="0">
              <a:lnSpc>
                <a:spcPct val="160000"/>
              </a:lnSpc>
              <a:spcBef>
                <a:spcPts val="600"/>
              </a:spcBef>
              <a:spcAft>
                <a:spcPts val="0"/>
              </a:spcAft>
              <a:buSzPts val="2000"/>
              <a:buNone/>
            </a:pPr>
            <a:endParaRPr sz="2000"/>
          </a:p>
          <a:p>
            <a:pPr marL="366712" lvl="1" indent="-342900" algn="l" rtl="0">
              <a:lnSpc>
                <a:spcPct val="160000"/>
              </a:lnSpc>
              <a:spcBef>
                <a:spcPts val="600"/>
              </a:spcBef>
              <a:spcAft>
                <a:spcPts val="0"/>
              </a:spcAft>
              <a:buSzPts val="2000"/>
              <a:buChar char="•"/>
            </a:pPr>
            <a:r>
              <a:rPr lang="en-US" sz="2000"/>
              <a:t> This involves training the models on a subset of the dataset and evaluating their performance. The goal is to identify initial trends and challenges in sentiment analysis and brand identification.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TBD</a:t>
            </a:r>
            <a:endParaRPr/>
          </a:p>
        </p:txBody>
      </p:sp>
      <p:sp>
        <p:nvSpPr>
          <p:cNvPr id="140" name="Google Shape;140;p14"/>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91440" algn="l" rtl="0">
              <a:lnSpc>
                <a:spcPct val="114285"/>
              </a:lnSpc>
              <a:spcBef>
                <a:spcPts val="0"/>
              </a:spcBef>
              <a:spcAft>
                <a:spcPts val="0"/>
              </a:spcAft>
              <a:buSzPts val="700"/>
              <a:buFont typeface="Merriweather Sans"/>
              <a:buChar char=" "/>
            </a:pPr>
            <a:r>
              <a:rPr lang="en-US"/>
              <a:t>Creating validation set to try to prevent overfitting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p2"/>
          <p:cNvSpPr txBox="1">
            <a:spLocks noGrp="1"/>
          </p:cNvSpPr>
          <p:nvPr>
            <p:ph type="body" idx="1"/>
          </p:nvPr>
        </p:nvSpPr>
        <p:spPr>
          <a:xfrm>
            <a:off x="907473" y="1130445"/>
            <a:ext cx="10363200" cy="3776662"/>
          </a:xfrm>
          <a:prstGeom prst="rect">
            <a:avLst/>
          </a:prstGeom>
          <a:noFill/>
          <a:ln>
            <a:noFill/>
          </a:ln>
        </p:spPr>
        <p:txBody>
          <a:bodyPr spcFirstLastPara="1" wrap="square" lIns="0" tIns="0" rIns="0" bIns="0" anchor="t" anchorCtr="0">
            <a:noAutofit/>
          </a:bodyPr>
          <a:lstStyle/>
          <a:p>
            <a:pPr marL="114300" lvl="1" indent="0" algn="ctr">
              <a:lnSpc>
                <a:spcPct val="160000"/>
              </a:lnSpc>
              <a:buNone/>
            </a:pPr>
            <a:endParaRPr lang="en-US" sz="3600" b="1"/>
          </a:p>
          <a:p>
            <a:pPr marL="114300" lvl="1" indent="0" algn="ctr">
              <a:lnSpc>
                <a:spcPct val="160000"/>
              </a:lnSpc>
              <a:buNone/>
            </a:pPr>
            <a:r>
              <a:rPr lang="en-US" sz="3600" b="1"/>
              <a:t>Businesses increasingly leverage social media to gain key insights on market performance.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0636-E96F-031D-D7C3-977D29D3E8AF}"/>
              </a:ext>
            </a:extLst>
          </p:cNvPr>
          <p:cNvSpPr>
            <a:spLocks noGrp="1"/>
          </p:cNvSpPr>
          <p:nvPr>
            <p:ph type="title"/>
          </p:nvPr>
        </p:nvSpPr>
        <p:spPr/>
        <p:txBody>
          <a:bodyPr/>
          <a:lstStyle/>
          <a:p>
            <a:r>
              <a:rPr lang="en-US"/>
              <a:t>Third Stage: Evaluate</a:t>
            </a:r>
          </a:p>
        </p:txBody>
      </p:sp>
    </p:spTree>
    <p:extLst>
      <p:ext uri="{BB962C8B-B14F-4D97-AF65-F5344CB8AC3E}">
        <p14:creationId xmlns:p14="http://schemas.microsoft.com/office/powerpoint/2010/main" val="1633091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Evaluating Algorithm Performance</a:t>
            </a:r>
            <a:endParaRPr/>
          </a:p>
        </p:txBody>
      </p:sp>
      <p:sp>
        <p:nvSpPr>
          <p:cNvPr id="154" name="Google Shape;154;p16"/>
          <p:cNvSpPr txBox="1">
            <a:spLocks noGrp="1"/>
          </p:cNvSpPr>
          <p:nvPr>
            <p:ph type="body" idx="1"/>
          </p:nvPr>
        </p:nvSpPr>
        <p:spPr>
          <a:xfrm>
            <a:off x="914400" y="1947875"/>
            <a:ext cx="9485100" cy="3776700"/>
          </a:xfrm>
          <a:prstGeom prst="rect">
            <a:avLst/>
          </a:prstGeom>
          <a:noFill/>
          <a:ln>
            <a:noFill/>
          </a:ln>
        </p:spPr>
        <p:txBody>
          <a:bodyPr spcFirstLastPara="1" wrap="square" lIns="0" tIns="0" rIns="0" bIns="0" anchor="t" anchorCtr="0">
            <a:noAutofit/>
          </a:bodyPr>
          <a:lstStyle/>
          <a:p>
            <a:pPr marL="457200" lvl="0" indent="-355600" algn="l" rtl="0">
              <a:lnSpc>
                <a:spcPct val="114285"/>
              </a:lnSpc>
              <a:spcBef>
                <a:spcPts val="0"/>
              </a:spcBef>
              <a:spcAft>
                <a:spcPts val="0"/>
              </a:spcAft>
              <a:buSzPts val="2000"/>
              <a:buChar char="●"/>
            </a:pPr>
            <a:r>
              <a:rPr lang="en-US" sz="2000"/>
              <a:t>Support Vector Classifier consistently demonstrated superior performance across all metrics.</a:t>
            </a:r>
            <a:endParaRPr sz="2000"/>
          </a:p>
          <a:p>
            <a:pPr marL="457200" lvl="0" indent="0" algn="l" rtl="0">
              <a:lnSpc>
                <a:spcPct val="114285"/>
              </a:lnSpc>
              <a:spcBef>
                <a:spcPts val="0"/>
              </a:spcBef>
              <a:spcAft>
                <a:spcPts val="0"/>
              </a:spcAft>
              <a:buNone/>
            </a:pPr>
            <a:endParaRPr sz="2000"/>
          </a:p>
          <a:p>
            <a:pPr marL="457200" lvl="0" indent="-355600" algn="l" rtl="0">
              <a:lnSpc>
                <a:spcPct val="114285"/>
              </a:lnSpc>
              <a:spcBef>
                <a:spcPts val="0"/>
              </a:spcBef>
              <a:spcAft>
                <a:spcPts val="0"/>
              </a:spcAft>
              <a:buSzPts val="2000"/>
              <a:buChar char="●"/>
            </a:pPr>
            <a:r>
              <a:rPr lang="en-US" sz="2000"/>
              <a:t>Multinomial Naive Bayes exhibited a balanced performance, while Logistic Regression Word2Vec showed slightly lower recall.</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Results</a:t>
            </a:r>
            <a:endParaRPr/>
          </a:p>
        </p:txBody>
      </p:sp>
      <p:sp>
        <p:nvSpPr>
          <p:cNvPr id="161" name="Google Shape;161;p17"/>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46989" algn="l" rtl="0">
              <a:lnSpc>
                <a:spcPct val="114285"/>
              </a:lnSpc>
              <a:spcBef>
                <a:spcPts val="0"/>
              </a:spcBef>
              <a:spcAft>
                <a:spcPts val="0"/>
              </a:spcAft>
              <a:buSzPts val="700"/>
              <a:buFont typeface="Merriweather Sans"/>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0" y="6928"/>
            <a:ext cx="12192000" cy="1821872"/>
          </a:xfrm>
          <a:prstGeom prst="rect">
            <a:avLst/>
          </a:prstGeom>
          <a:noFill/>
          <a:ln>
            <a:noFill/>
          </a:ln>
        </p:spPr>
        <p:txBody>
          <a:bodyPr spcFirstLastPara="1" wrap="square" lIns="0" tIns="0" rIns="0" bIns="0" anchor="ctr" anchorCtr="0">
            <a:noAutofit/>
          </a:bodyPr>
          <a:lstStyle/>
          <a:p>
            <a:pPr algn="ctr">
              <a:lnSpc>
                <a:spcPct val="104999"/>
              </a:lnSpc>
            </a:pPr>
            <a:r>
              <a:rPr lang="en-US"/>
              <a:t>Challenges</a:t>
            </a:r>
            <a:r>
              <a:rPr lang="en-US" dirty="0"/>
              <a:t> &amp; Limitations</a:t>
            </a:r>
          </a:p>
        </p:txBody>
      </p:sp>
      <p:sp>
        <p:nvSpPr>
          <p:cNvPr id="168" name="Google Shape;168;p18"/>
          <p:cNvSpPr txBox="1">
            <a:spLocks noGrp="1"/>
          </p:cNvSpPr>
          <p:nvPr>
            <p:ph type="body" idx="1"/>
          </p:nvPr>
        </p:nvSpPr>
        <p:spPr>
          <a:xfrm>
            <a:off x="8230" y="1947863"/>
            <a:ext cx="12190700" cy="3776662"/>
          </a:xfrm>
          <a:prstGeom prst="rect">
            <a:avLst/>
          </a:prstGeom>
          <a:noFill/>
          <a:ln>
            <a:noFill/>
          </a:ln>
        </p:spPr>
        <p:txBody>
          <a:bodyPr spcFirstLastPara="1" wrap="square" lIns="0" tIns="0" rIns="0" bIns="0" anchor="t" anchorCtr="0">
            <a:noAutofit/>
          </a:bodyPr>
          <a:lstStyle/>
          <a:p>
            <a:pPr marL="0" indent="0" algn="ctr">
              <a:lnSpc>
                <a:spcPct val="114284"/>
              </a:lnSpc>
              <a:buNone/>
            </a:pPr>
            <a:r>
              <a:rPr lang="en-US" dirty="0"/>
              <a:t>Ambiguity in language</a:t>
            </a:r>
            <a:br>
              <a:rPr lang="en-US" dirty="0"/>
            </a:br>
            <a:endParaRPr lang="en-US" dirty="0"/>
          </a:p>
          <a:p>
            <a:pPr marL="0" indent="0" algn="ctr">
              <a:lnSpc>
                <a:spcPct val="114284"/>
              </a:lnSpc>
              <a:buNone/>
            </a:pPr>
            <a:r>
              <a:rPr lang="en-US" dirty="0"/>
              <a:t>Insufficient data on certain </a:t>
            </a:r>
            <a:r>
              <a:rPr lang="en-US"/>
              <a:t>brands</a:t>
            </a:r>
            <a:br>
              <a:rPr lang="en-US" dirty="0"/>
            </a:br>
            <a:endParaRPr lang="en-US" dirty="0"/>
          </a:p>
          <a:p>
            <a:pPr marL="0" indent="0" algn="ctr">
              <a:lnSpc>
                <a:spcPct val="114284"/>
              </a:lnSpc>
              <a:buNone/>
            </a:pPr>
            <a:r>
              <a:rPr lang="en-US"/>
              <a:t>Large </a:t>
            </a:r>
            <a:r>
              <a:rPr lang="en-US" dirty="0"/>
              <a:t>dataset size</a:t>
            </a:r>
            <a:br>
              <a:rPr lang="en-US" dirty="0"/>
            </a:br>
            <a:endParaRPr lang="en-US" dirty="0"/>
          </a:p>
          <a:p>
            <a:pPr marL="0" indent="0" algn="ctr">
              <a:lnSpc>
                <a:spcPct val="114284"/>
              </a:lnSpc>
              <a:buNone/>
            </a:pPr>
            <a:r>
              <a:rPr lang="en-US" dirty="0"/>
              <a:t>Computational resources and processing time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0" y="6927"/>
            <a:ext cx="12192000" cy="1932709"/>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Future Work</a:t>
            </a:r>
          </a:p>
        </p:txBody>
      </p:sp>
      <p:sp>
        <p:nvSpPr>
          <p:cNvPr id="182" name="Google Shape;182;p20"/>
          <p:cNvSpPr txBox="1">
            <a:spLocks noGrp="1"/>
          </p:cNvSpPr>
          <p:nvPr>
            <p:ph type="body" idx="1"/>
          </p:nvPr>
        </p:nvSpPr>
        <p:spPr>
          <a:xfrm>
            <a:off x="0" y="1947875"/>
            <a:ext cx="12198926" cy="3776700"/>
          </a:xfrm>
          <a:prstGeom prst="rect">
            <a:avLst/>
          </a:prstGeom>
          <a:noFill/>
          <a:ln>
            <a:noFill/>
          </a:ln>
        </p:spPr>
        <p:txBody>
          <a:bodyPr spcFirstLastPara="1" wrap="square" lIns="0" tIns="0" rIns="0" bIns="0" anchor="t" anchorCtr="0">
            <a:noAutofit/>
          </a:bodyPr>
          <a:lstStyle/>
          <a:p>
            <a:pPr marL="101600" indent="0" algn="ctr">
              <a:lnSpc>
                <a:spcPct val="114999"/>
              </a:lnSpc>
              <a:spcBef>
                <a:spcPts val="1200"/>
              </a:spcBef>
              <a:buSzPts val="2000"/>
              <a:buNone/>
            </a:pPr>
            <a:r>
              <a:rPr lang="en-US" dirty="0"/>
              <a:t>Fine-tune model parameters</a:t>
            </a:r>
            <a:endParaRPr lang="en-US" sz="3600" dirty="0"/>
          </a:p>
          <a:p>
            <a:pPr marL="101600" indent="0" algn="ctr">
              <a:lnSpc>
                <a:spcPct val="114999"/>
              </a:lnSpc>
              <a:spcBef>
                <a:spcPts val="1200"/>
              </a:spcBef>
              <a:buSzPts val="2000"/>
              <a:buNone/>
            </a:pPr>
            <a:r>
              <a:rPr lang="en-US" dirty="0"/>
              <a:t>Test on larger and more diverse datasets</a:t>
            </a:r>
            <a:endParaRPr lang="en-US" sz="3600" dirty="0"/>
          </a:p>
          <a:p>
            <a:pPr marL="101600" indent="0" algn="ctr">
              <a:lnSpc>
                <a:spcPct val="114999"/>
              </a:lnSpc>
              <a:spcBef>
                <a:spcPts val="1200"/>
              </a:spcBef>
              <a:buSzPts val="2000"/>
              <a:buNone/>
            </a:pPr>
            <a:r>
              <a:rPr lang="en-US" dirty="0"/>
              <a:t>Develop a multimodal model</a:t>
            </a:r>
            <a:endParaRPr lang="en-US" sz="3600" dirty="0"/>
          </a:p>
          <a:p>
            <a:pPr marL="101600" indent="0" algn="ctr">
              <a:lnSpc>
                <a:spcPct val="114999"/>
              </a:lnSpc>
              <a:spcBef>
                <a:spcPts val="1200"/>
              </a:spcBef>
              <a:buSzPts val="2000"/>
              <a:buNone/>
            </a:pPr>
            <a:r>
              <a:rPr lang="en-US" dirty="0"/>
              <a:t>Explore the impact of data duplication on model performance</a:t>
            </a:r>
            <a:endParaRPr lang="en-US" sz="3600" dirty="0"/>
          </a:p>
          <a:p>
            <a:pPr marL="101600" indent="0" algn="ctr">
              <a:lnSpc>
                <a:spcPct val="114999"/>
              </a:lnSpc>
              <a:spcBef>
                <a:spcPts val="1200"/>
              </a:spcBef>
              <a:buSzPts val="2000"/>
              <a:buNone/>
            </a:pPr>
            <a:r>
              <a:rPr lang="en-US" dirty="0"/>
              <a:t>Use Large Language Models (LLMs)</a:t>
            </a:r>
          </a:p>
          <a:p>
            <a:pPr marL="930275" lvl="0" indent="0" algn="l" rtl="0">
              <a:lnSpc>
                <a:spcPct val="114285"/>
              </a:lnSpc>
              <a:spcBef>
                <a:spcPts val="0"/>
              </a:spcBef>
              <a:spcAft>
                <a:spcPts val="0"/>
              </a:spcAft>
              <a:buSzPts val="450"/>
              <a:buNone/>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Conclusion</a:t>
            </a:r>
            <a:endParaRPr lang="en-US" dirty="0"/>
          </a:p>
        </p:txBody>
      </p:sp>
      <p:sp>
        <p:nvSpPr>
          <p:cNvPr id="175" name="Google Shape;175;p19"/>
          <p:cNvSpPr txBox="1">
            <a:spLocks noGrp="1"/>
          </p:cNvSpPr>
          <p:nvPr>
            <p:ph type="body" idx="1"/>
          </p:nvPr>
        </p:nvSpPr>
        <p:spPr>
          <a:xfrm>
            <a:off x="914400" y="1947875"/>
            <a:ext cx="10232700" cy="3776700"/>
          </a:xfrm>
          <a:prstGeom prst="rect">
            <a:avLst/>
          </a:prstGeom>
          <a:noFill/>
          <a:ln>
            <a:noFill/>
          </a:ln>
        </p:spPr>
        <p:txBody>
          <a:bodyPr spcFirstLastPara="1" wrap="square" lIns="0" tIns="0" rIns="0" bIns="0" anchor="t" anchorCtr="0">
            <a:noAutofit/>
          </a:bodyPr>
          <a:lstStyle/>
          <a:p>
            <a:pPr marL="565150" indent="-457200">
              <a:lnSpc>
                <a:spcPct val="115000"/>
              </a:lnSpc>
              <a:spcBef>
                <a:spcPts val="1200"/>
              </a:spcBef>
              <a:buClr>
                <a:schemeClr val="dk1"/>
              </a:buClr>
              <a:buSzPts val="1900"/>
              <a:buAutoNum type="arabicPeriod"/>
            </a:pPr>
            <a:r>
              <a:rPr lang="en-US" dirty="0"/>
              <a:t>Developed a robust brand sentiment analyzer</a:t>
            </a:r>
          </a:p>
          <a:p>
            <a:pPr marL="565150" indent="-457200">
              <a:lnSpc>
                <a:spcPct val="114999"/>
              </a:lnSpc>
              <a:spcBef>
                <a:spcPts val="1200"/>
              </a:spcBef>
              <a:buClr>
                <a:schemeClr val="dk1"/>
              </a:buClr>
              <a:buSzPts val="1900"/>
              <a:buAutoNum type="arabicPeriod"/>
            </a:pPr>
            <a:r>
              <a:rPr lang="en-US" dirty="0"/>
              <a:t>Leveraged AI to provide businesses with real-time insights</a:t>
            </a:r>
          </a:p>
          <a:p>
            <a:pPr marL="565150" indent="-457200">
              <a:lnSpc>
                <a:spcPct val="114999"/>
              </a:lnSpc>
              <a:spcBef>
                <a:spcPts val="1200"/>
              </a:spcBef>
              <a:buClr>
                <a:schemeClr val="dk1"/>
              </a:buClr>
              <a:buSzPts val="1900"/>
              <a:buAutoNum type="arabicPeriod"/>
            </a:pPr>
            <a:r>
              <a:rPr lang="en-US" dirty="0"/>
              <a:t>Overcame challenges and limitations</a:t>
            </a:r>
          </a:p>
          <a:p>
            <a:pPr marL="565150" indent="-457200">
              <a:lnSpc>
                <a:spcPct val="114999"/>
              </a:lnSpc>
              <a:spcBef>
                <a:spcPts val="1200"/>
              </a:spcBef>
              <a:buClr>
                <a:schemeClr val="dk1"/>
              </a:buClr>
              <a:buSzPts val="1900"/>
              <a:buAutoNum type="arabicPeriod"/>
            </a:pPr>
            <a:r>
              <a:rPr lang="en-US" dirty="0"/>
              <a:t>Identified areas for future work</a:t>
            </a:r>
          </a:p>
          <a:p>
            <a:pPr marL="565150" indent="-457200">
              <a:lnSpc>
                <a:spcPct val="114999"/>
              </a:lnSpc>
              <a:spcBef>
                <a:spcPts val="1200"/>
              </a:spcBef>
              <a:buClr>
                <a:schemeClr val="dk1"/>
              </a:buClr>
              <a:buSzPts val="1900"/>
              <a:buAutoNum type="arabicPeriod"/>
            </a:pPr>
            <a:r>
              <a:rPr lang="en-US" dirty="0"/>
              <a:t>Importance of aligning model evaluation with project goals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Acknowledgements</a:t>
            </a:r>
            <a:endParaRPr/>
          </a:p>
        </p:txBody>
      </p:sp>
      <p:sp>
        <p:nvSpPr>
          <p:cNvPr id="189" name="Google Shape;189;p21"/>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91440" algn="l" rtl="0">
              <a:lnSpc>
                <a:spcPct val="114285"/>
              </a:lnSpc>
              <a:spcBef>
                <a:spcPts val="0"/>
              </a:spcBef>
              <a:spcAft>
                <a:spcPts val="0"/>
              </a:spcAft>
              <a:buSzPts val="700"/>
              <a:buFont typeface="Merriweather Sans"/>
              <a:buChar char=" "/>
            </a:pPr>
            <a:r>
              <a:rPr lang="en-US"/>
              <a:t>Thank you AVB and Dr. Tarshizi and the University of San Diego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99AB-00CF-4E50-E1B2-22267B7FC055}"/>
              </a:ext>
            </a:extLst>
          </p:cNvPr>
          <p:cNvSpPr>
            <a:spLocks noGrp="1"/>
          </p:cNvSpPr>
          <p:nvPr>
            <p:ph type="title"/>
          </p:nvPr>
        </p:nvSpPr>
        <p:spPr>
          <a:xfrm>
            <a:off x="-2059" y="-4119"/>
            <a:ext cx="12196118" cy="1420091"/>
          </a:xfrm>
        </p:spPr>
        <p:txBody>
          <a:bodyPr/>
          <a:lstStyle/>
          <a:p>
            <a:pPr algn="ctr"/>
            <a:r>
              <a:rPr lang="en-US"/>
              <a:t>Why Use AI in Business?</a:t>
            </a:r>
            <a:endParaRPr lang="en-US" dirty="0"/>
          </a:p>
        </p:txBody>
      </p:sp>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7758" y="1545890"/>
            <a:ext cx="12185903" cy="4455344"/>
          </a:xfrm>
        </p:spPr>
        <p:txBody>
          <a:bodyPr/>
          <a:lstStyle/>
          <a:p>
            <a:pPr marL="657225" indent="-457200" algn="ctr"/>
            <a:r>
              <a:rPr lang="en-US" sz="2400">
                <a:solidFill>
                  <a:srgbClr val="002060"/>
                </a:solidFill>
              </a:rPr>
              <a:t>Understand customer sentiment towards brand</a:t>
            </a:r>
            <a:endParaRPr lang="en-US" sz="2400" dirty="0"/>
          </a:p>
          <a:p>
            <a:pPr marL="657225" indent="-457200" algn="ctr"/>
            <a:r>
              <a:rPr lang="en-US" sz="2400">
                <a:solidFill>
                  <a:srgbClr val="002060"/>
                </a:solidFill>
              </a:rPr>
              <a:t>Identify emerging trends and preferences</a:t>
            </a:r>
            <a:endParaRPr lang="en-US" sz="2400" dirty="0">
              <a:solidFill>
                <a:srgbClr val="002060"/>
              </a:solidFill>
            </a:endParaRPr>
          </a:p>
          <a:p>
            <a:pPr marL="657225" indent="-457200" algn="ctr"/>
            <a:r>
              <a:rPr lang="en-US" sz="2400">
                <a:solidFill>
                  <a:srgbClr val="002060"/>
                </a:solidFill>
              </a:rPr>
              <a:t>Predict future customer behavior</a:t>
            </a:r>
            <a:endParaRPr lang="en-US" sz="2400" dirty="0">
              <a:solidFill>
                <a:srgbClr val="002060"/>
              </a:solidFill>
            </a:endParaRPr>
          </a:p>
          <a:p>
            <a:pPr marL="657225" indent="-457200" algn="ctr"/>
            <a:r>
              <a:rPr lang="en-US" sz="2400">
                <a:solidFill>
                  <a:srgbClr val="002060"/>
                </a:solidFill>
              </a:rPr>
              <a:t>Improve targeted marketing strategies</a:t>
            </a:r>
            <a:endParaRPr lang="en-US" sz="2400" dirty="0">
              <a:solidFill>
                <a:srgbClr val="002060"/>
              </a:solidFill>
            </a:endParaRPr>
          </a:p>
          <a:p>
            <a:pPr marL="657225" indent="-457200" algn="ctr"/>
            <a:r>
              <a:rPr lang="en-US" sz="2400">
                <a:solidFill>
                  <a:srgbClr val="002060"/>
                </a:solidFill>
              </a:rPr>
              <a:t>Enhance customer engagement and loyalty</a:t>
            </a:r>
            <a:endParaRPr lang="en-US" sz="2400" dirty="0">
              <a:solidFill>
                <a:srgbClr val="002060"/>
              </a:solidFill>
            </a:endParaRPr>
          </a:p>
        </p:txBody>
      </p:sp>
    </p:spTree>
    <p:extLst>
      <p:ext uri="{BB962C8B-B14F-4D97-AF65-F5344CB8AC3E}">
        <p14:creationId xmlns:p14="http://schemas.microsoft.com/office/powerpoint/2010/main" val="175005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0" y="6927"/>
            <a:ext cx="12192000" cy="1932709"/>
          </a:xfrm>
          <a:prstGeom prst="rect">
            <a:avLst/>
          </a:prstGeom>
          <a:noFill/>
          <a:ln>
            <a:noFill/>
          </a:ln>
        </p:spPr>
        <p:txBody>
          <a:bodyPr spcFirstLastPara="1" wrap="square" lIns="0" tIns="0" rIns="0" bIns="0" anchor="ctr" anchorCtr="0">
            <a:noAutofit/>
          </a:bodyPr>
          <a:lstStyle/>
          <a:p>
            <a:pPr algn="ctr">
              <a:lnSpc>
                <a:spcPct val="104999"/>
              </a:lnSpc>
            </a:pPr>
            <a:r>
              <a:rPr lang="en-US" dirty="0"/>
              <a:t>Topic &amp; </a:t>
            </a:r>
            <a:r>
              <a:rPr lang="en-US"/>
              <a:t>Scope</a:t>
            </a:r>
            <a:endParaRPr lang="en-US" dirty="0"/>
          </a:p>
        </p:txBody>
      </p:sp>
      <p:sp>
        <p:nvSpPr>
          <p:cNvPr id="70" name="Google Shape;70;p4"/>
          <p:cNvSpPr txBox="1">
            <a:spLocks noGrp="1"/>
          </p:cNvSpPr>
          <p:nvPr>
            <p:ph type="body" idx="1"/>
          </p:nvPr>
        </p:nvSpPr>
        <p:spPr>
          <a:xfrm>
            <a:off x="0" y="2682153"/>
            <a:ext cx="12185075" cy="3042372"/>
          </a:xfrm>
          <a:prstGeom prst="rect">
            <a:avLst/>
          </a:prstGeom>
          <a:noFill/>
          <a:ln>
            <a:noFill/>
          </a:ln>
        </p:spPr>
        <p:txBody>
          <a:bodyPr spcFirstLastPara="1" wrap="square" lIns="0" tIns="0" rIns="0" bIns="0" anchor="t" anchorCtr="0">
            <a:noAutofit/>
          </a:bodyPr>
          <a:lstStyle/>
          <a:p>
            <a:pPr marL="91440" indent="-91440" algn="ctr">
              <a:lnSpc>
                <a:spcPct val="160000"/>
              </a:lnSpc>
              <a:buSzPts val="500"/>
            </a:pPr>
            <a:r>
              <a:rPr lang="en-US" sz="3600" dirty="0"/>
              <a:t>Analyze tweets from Twitter </a:t>
            </a:r>
            <a:br>
              <a:rPr lang="en-US" sz="3600" dirty="0"/>
            </a:br>
            <a:r>
              <a:rPr lang="en-US" sz="3600" dirty="0"/>
              <a:t>for brand mentions and associated sentiment.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06642" y="1975381"/>
            <a:ext cx="10357103" cy="3776472"/>
          </a:xfrm>
        </p:spPr>
        <p:txBody>
          <a:bodyPr/>
          <a:lstStyle/>
          <a:p>
            <a:pPr marL="200025" indent="0" algn="ctr">
              <a:buNone/>
            </a:pPr>
            <a:r>
              <a:rPr lang="en-US" sz="2000" dirty="0">
                <a:solidFill>
                  <a:srgbClr val="002060"/>
                </a:solidFill>
              </a:rPr>
              <a:t>Analyze sentiment in Twitter posts using the Sentiment140 dataset</a:t>
            </a:r>
            <a:endParaRPr lang="en-US" sz="2000" dirty="0"/>
          </a:p>
          <a:p>
            <a:pPr marL="200025" indent="0" algn="ctr">
              <a:buNone/>
            </a:pPr>
            <a:r>
              <a:rPr lang="en-US" sz="2000" dirty="0">
                <a:solidFill>
                  <a:srgbClr val="002060"/>
                </a:solidFill>
              </a:rPr>
              <a:t>Use ML algorithms like Naïve Bayes and Logistic Regression </a:t>
            </a:r>
            <a:endParaRPr lang="en-US" sz="2000" dirty="0"/>
          </a:p>
          <a:p>
            <a:pPr marL="200025" indent="0" algn="ctr">
              <a:buNone/>
            </a:pPr>
            <a:r>
              <a:rPr lang="en-US" sz="2000" dirty="0">
                <a:solidFill>
                  <a:srgbClr val="002060"/>
                </a:solidFill>
              </a:rPr>
              <a:t>Understand public sentiment towards brands</a:t>
            </a:r>
            <a:endParaRPr lang="en-US" sz="2000" dirty="0"/>
          </a:p>
          <a:p>
            <a:pPr marL="200025" indent="0" algn="ctr">
              <a:buNone/>
            </a:pPr>
            <a:r>
              <a:rPr lang="en-US" sz="2000" dirty="0">
                <a:solidFill>
                  <a:srgbClr val="002060"/>
                </a:solidFill>
              </a:rPr>
              <a:t>Empower businesses with insights for maintaining a positive brand image</a:t>
            </a:r>
            <a:endParaRPr lang="en-US" sz="2000" dirty="0"/>
          </a:p>
          <a:p>
            <a:pPr marL="200025" indent="0" algn="ctr">
              <a:buNone/>
            </a:pPr>
            <a:r>
              <a:rPr lang="en-US" sz="2000" dirty="0">
                <a:solidFill>
                  <a:srgbClr val="002060"/>
                </a:solidFill>
              </a:rPr>
              <a:t>Explore key course topics</a:t>
            </a:r>
            <a:endParaRPr lang="en-US" sz="2000" dirty="0"/>
          </a:p>
        </p:txBody>
      </p:sp>
      <p:sp>
        <p:nvSpPr>
          <p:cNvPr id="7" name="Title 1">
            <a:extLst>
              <a:ext uri="{FF2B5EF4-FFF2-40B4-BE49-F238E27FC236}">
                <a16:creationId xmlns:a16="http://schemas.microsoft.com/office/drawing/2014/main" id="{9A2ED280-0E85-3926-F350-5468A93D75F5}"/>
              </a:ext>
            </a:extLst>
          </p:cNvPr>
          <p:cNvSpPr>
            <a:spLocks noGrp="1"/>
          </p:cNvSpPr>
          <p:nvPr>
            <p:ph type="title"/>
          </p:nvPr>
        </p:nvSpPr>
        <p:spPr>
          <a:xfrm>
            <a:off x="-2059" y="-4119"/>
            <a:ext cx="12196118" cy="1711036"/>
          </a:xfrm>
        </p:spPr>
        <p:txBody>
          <a:bodyPr/>
          <a:lstStyle/>
          <a:p>
            <a:pPr algn="ctr"/>
            <a:r>
              <a:rPr lang="en-US" dirty="0"/>
              <a:t>Project Overview &amp; Goals</a:t>
            </a:r>
          </a:p>
        </p:txBody>
      </p:sp>
    </p:spTree>
    <p:extLst>
      <p:ext uri="{BB962C8B-B14F-4D97-AF65-F5344CB8AC3E}">
        <p14:creationId xmlns:p14="http://schemas.microsoft.com/office/powerpoint/2010/main" val="172644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Google Shape;63;p3"/>
          <p:cNvSpPr txBox="1">
            <a:spLocks noGrp="1"/>
          </p:cNvSpPr>
          <p:nvPr>
            <p:ph type="body" idx="1"/>
          </p:nvPr>
        </p:nvSpPr>
        <p:spPr>
          <a:xfrm>
            <a:off x="914400" y="1537854"/>
            <a:ext cx="10363200" cy="3776700"/>
          </a:xfrm>
          <a:prstGeom prst="rect">
            <a:avLst/>
          </a:prstGeom>
          <a:noFill/>
          <a:ln>
            <a:noFill/>
          </a:ln>
        </p:spPr>
        <p:txBody>
          <a:bodyPr spcFirstLastPara="1" wrap="square" lIns="0" tIns="0" rIns="0" bIns="0" anchor="t" anchorCtr="0">
            <a:noAutofit/>
          </a:bodyPr>
          <a:lstStyle/>
          <a:p>
            <a:pPr marL="0" indent="0">
              <a:lnSpc>
                <a:spcPct val="160000"/>
              </a:lnSpc>
              <a:buSzPts val="500"/>
              <a:buNone/>
            </a:pPr>
            <a:r>
              <a:rPr lang="en-US" dirty="0"/>
              <a:t>How can we accurately classify brand sentiment in Twitter posts?</a:t>
            </a:r>
          </a:p>
          <a:p>
            <a:pPr marL="0" indent="0">
              <a:lnSpc>
                <a:spcPct val="160000"/>
              </a:lnSpc>
              <a:buSzPts val="500"/>
              <a:buNone/>
            </a:pPr>
            <a:r>
              <a:rPr lang="en-US" dirty="0"/>
              <a:t>How can we leverage AI to provide businesses with real-time insights into their brand image?</a:t>
            </a:r>
          </a:p>
          <a:p>
            <a:pPr marL="0" indent="0">
              <a:lnSpc>
                <a:spcPct val="160000"/>
              </a:lnSpc>
              <a:buSzPts val="500"/>
              <a:buNone/>
            </a:pPr>
            <a:r>
              <a:rPr lang="en-US" dirty="0"/>
              <a:t>How can we use Machine Learning to predict future customer sentiment and behavior?</a:t>
            </a:r>
          </a:p>
        </p:txBody>
      </p:sp>
      <p:sp>
        <p:nvSpPr>
          <p:cNvPr id="5" name="Title 1">
            <a:extLst>
              <a:ext uri="{FF2B5EF4-FFF2-40B4-BE49-F238E27FC236}">
                <a16:creationId xmlns:a16="http://schemas.microsoft.com/office/drawing/2014/main" id="{9CD88636-71AF-01E2-BC99-3FAC9E6A854F}"/>
              </a:ext>
            </a:extLst>
          </p:cNvPr>
          <p:cNvSpPr>
            <a:spLocks noGrp="1"/>
          </p:cNvSpPr>
          <p:nvPr>
            <p:ph type="title"/>
          </p:nvPr>
        </p:nvSpPr>
        <p:spPr>
          <a:xfrm>
            <a:off x="-2059" y="-4119"/>
            <a:ext cx="12196118" cy="893618"/>
          </a:xfrm>
        </p:spPr>
        <p:txBody>
          <a:bodyPr/>
          <a:lstStyle/>
          <a:p>
            <a:pPr algn="ctr"/>
            <a:r>
              <a:rPr lang="en-US" dirty="0"/>
              <a:t>Questions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06642" y="1975381"/>
            <a:ext cx="10357103" cy="3776472"/>
          </a:xfrm>
        </p:spPr>
        <p:txBody>
          <a:bodyPr/>
          <a:lstStyle/>
          <a:p>
            <a:pPr marL="200025" indent="0">
              <a:buNone/>
            </a:pPr>
            <a:r>
              <a:rPr lang="en-US" sz="2400" dirty="0"/>
              <a:t>Explore Sentiment140 dataset</a:t>
            </a:r>
          </a:p>
          <a:p>
            <a:pPr marL="200025" indent="0">
              <a:buNone/>
            </a:pPr>
            <a:r>
              <a:rPr lang="en-US" sz="2400" dirty="0"/>
              <a:t>Use GPT-4 to generate additional data</a:t>
            </a:r>
          </a:p>
          <a:p>
            <a:pPr marL="200025" indent="0">
              <a:buNone/>
            </a:pPr>
            <a:r>
              <a:rPr lang="en-US" sz="2400" dirty="0"/>
              <a:t>Preprocess the data</a:t>
            </a:r>
          </a:p>
          <a:p>
            <a:pPr marL="200025" indent="0">
              <a:buNone/>
            </a:pPr>
            <a:r>
              <a:rPr lang="en-US" sz="2400" dirty="0"/>
              <a:t>Train and test different models</a:t>
            </a:r>
          </a:p>
          <a:p>
            <a:pPr marL="200025" indent="0">
              <a:buNone/>
            </a:pPr>
            <a:r>
              <a:rPr lang="en-US" sz="2400" dirty="0"/>
              <a:t>Select highest performer</a:t>
            </a:r>
          </a:p>
        </p:txBody>
      </p:sp>
      <p:sp>
        <p:nvSpPr>
          <p:cNvPr id="7" name="Title 1">
            <a:extLst>
              <a:ext uri="{FF2B5EF4-FFF2-40B4-BE49-F238E27FC236}">
                <a16:creationId xmlns:a16="http://schemas.microsoft.com/office/drawing/2014/main" id="{80A46B42-BD37-9CEE-588E-C639DB9EBCFE}"/>
              </a:ext>
            </a:extLst>
          </p:cNvPr>
          <p:cNvSpPr>
            <a:spLocks noGrp="1"/>
          </p:cNvSpPr>
          <p:nvPr>
            <p:ph type="title"/>
          </p:nvPr>
        </p:nvSpPr>
        <p:spPr>
          <a:xfrm>
            <a:off x="-2059" y="-4119"/>
            <a:ext cx="12196118" cy="1711036"/>
          </a:xfrm>
        </p:spPr>
        <p:txBody>
          <a:bodyPr/>
          <a:lstStyle/>
          <a:p>
            <a:pPr algn="ctr"/>
            <a:r>
              <a:rPr lang="en-US" dirty="0"/>
              <a:t>How Do We Create A Brand Sentiment Analyzer?</a:t>
            </a:r>
          </a:p>
        </p:txBody>
      </p:sp>
    </p:spTree>
    <p:extLst>
      <p:ext uri="{BB962C8B-B14F-4D97-AF65-F5344CB8AC3E}">
        <p14:creationId xmlns:p14="http://schemas.microsoft.com/office/powerpoint/2010/main" val="125457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99AB-00CF-4E50-E1B2-22267B7FC055}"/>
              </a:ext>
            </a:extLst>
          </p:cNvPr>
          <p:cNvSpPr>
            <a:spLocks noGrp="1"/>
          </p:cNvSpPr>
          <p:nvPr>
            <p:ph type="title"/>
          </p:nvPr>
        </p:nvSpPr>
        <p:spPr/>
        <p:txBody>
          <a:bodyPr/>
          <a:lstStyle/>
          <a:p>
            <a:r>
              <a:rPr lang="en-US"/>
              <a:t>Machine Learning Algorithms Considered</a:t>
            </a:r>
          </a:p>
        </p:txBody>
      </p:sp>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20496" y="1975381"/>
            <a:ext cx="10357104" cy="3776472"/>
          </a:xfrm>
        </p:spPr>
        <p:txBody>
          <a:bodyPr/>
          <a:lstStyle/>
          <a:p>
            <a:pPr marL="200025" indent="0">
              <a:buNone/>
            </a:pPr>
            <a:r>
              <a:rPr lang="en-US" sz="2400"/>
              <a:t>Naïve Bayes</a:t>
            </a:r>
          </a:p>
          <a:p>
            <a:pPr marL="200025" indent="0">
              <a:buNone/>
            </a:pPr>
            <a:r>
              <a:rPr lang="en-US" sz="2400"/>
              <a:t>Logistic Regression</a:t>
            </a:r>
          </a:p>
          <a:p>
            <a:pPr marL="200025" indent="0">
              <a:buNone/>
            </a:pPr>
            <a:r>
              <a:rPr lang="en-US" sz="2400"/>
              <a:t>Support Vector Machines</a:t>
            </a:r>
          </a:p>
          <a:p>
            <a:pPr marL="200025" indent="0">
              <a:buNone/>
            </a:pPr>
            <a:r>
              <a:rPr lang="en-US" sz="2400"/>
              <a:t>Recurrent Neural Networks</a:t>
            </a:r>
          </a:p>
          <a:p>
            <a:pPr marL="200025" indent="0">
              <a:buNone/>
            </a:pPr>
            <a:r>
              <a:rPr lang="en-US" sz="2400"/>
              <a:t>Transformers (e.g., BERT)</a:t>
            </a:r>
            <a:endParaRPr lang="en-US"/>
          </a:p>
        </p:txBody>
      </p:sp>
    </p:spTree>
    <p:extLst>
      <p:ext uri="{BB962C8B-B14F-4D97-AF65-F5344CB8AC3E}">
        <p14:creationId xmlns:p14="http://schemas.microsoft.com/office/powerpoint/2010/main" val="4034068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5"/>
          <p:cNvSpPr txBox="1">
            <a:spLocks noGrp="1"/>
          </p:cNvSpPr>
          <p:nvPr>
            <p:ph type="title"/>
          </p:nvPr>
        </p:nvSpPr>
        <p:spPr>
          <a:xfrm>
            <a:off x="13855" y="464127"/>
            <a:ext cx="12178145" cy="1143000"/>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sz="6000" dirty="0"/>
              <a:t>Datasets</a:t>
            </a:r>
          </a:p>
        </p:txBody>
      </p:sp>
      <p:sp>
        <p:nvSpPr>
          <p:cNvPr id="77" name="Google Shape;77;p5"/>
          <p:cNvSpPr txBox="1">
            <a:spLocks noGrp="1"/>
          </p:cNvSpPr>
          <p:nvPr>
            <p:ph type="body" idx="1"/>
          </p:nvPr>
        </p:nvSpPr>
        <p:spPr>
          <a:xfrm>
            <a:off x="20782" y="2244436"/>
            <a:ext cx="12190700" cy="2349644"/>
          </a:xfrm>
          <a:prstGeom prst="rect">
            <a:avLst/>
          </a:prstGeom>
          <a:noFill/>
          <a:ln>
            <a:noFill/>
          </a:ln>
        </p:spPr>
        <p:txBody>
          <a:bodyPr spcFirstLastPara="1" wrap="square" lIns="0" tIns="0" rIns="0" bIns="0" anchor="t" anchorCtr="0">
            <a:noAutofit/>
          </a:bodyPr>
          <a:lstStyle/>
          <a:p>
            <a:pPr marL="114300" lvl="1" indent="0" algn="ctr">
              <a:lnSpc>
                <a:spcPct val="160000"/>
              </a:lnSpc>
              <a:spcBef>
                <a:spcPts val="0"/>
              </a:spcBef>
              <a:buSzPts val="2000"/>
              <a:buNone/>
            </a:pPr>
            <a:r>
              <a:rPr lang="en-US" sz="4400" dirty="0"/>
              <a:t>Sentiment140</a:t>
            </a:r>
          </a:p>
          <a:p>
            <a:pPr marL="114300" lvl="1" indent="0" algn="ctr">
              <a:lnSpc>
                <a:spcPct val="160000"/>
              </a:lnSpc>
              <a:buSzPts val="2000"/>
              <a:buNone/>
            </a:pPr>
            <a:r>
              <a:rPr lang="en-US" sz="4400" dirty="0"/>
              <a:t>Surge AI</a:t>
            </a:r>
          </a:p>
        </p:txBody>
      </p:sp>
    </p:spTree>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2748</Words>
  <Application>Microsoft Office PowerPoint</Application>
  <PresentationFormat>Widescreen</PresentationFormat>
  <Paragraphs>144</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Merriweather Sans</vt:lpstr>
      <vt:lpstr>Palatino</vt:lpstr>
      <vt:lpstr>Default Theme</vt:lpstr>
      <vt:lpstr>Brand Sentiment Analysis of Twitter Posts</vt:lpstr>
      <vt:lpstr>PowerPoint Presentation</vt:lpstr>
      <vt:lpstr>Why Use AI in Business?</vt:lpstr>
      <vt:lpstr>Topic &amp; Scope</vt:lpstr>
      <vt:lpstr>Project Overview &amp; Goals</vt:lpstr>
      <vt:lpstr>Questions</vt:lpstr>
      <vt:lpstr>How Do We Create A Brand Sentiment Analyzer?</vt:lpstr>
      <vt:lpstr>Machine Learning Algorithms Considered</vt:lpstr>
      <vt:lpstr>Datasets</vt:lpstr>
      <vt:lpstr>Experimental Design</vt:lpstr>
      <vt:lpstr>First Stage: Assess</vt:lpstr>
      <vt:lpstr>First Stage: Assess</vt:lpstr>
      <vt:lpstr>Exploratory Data Analysis</vt:lpstr>
      <vt:lpstr>Preprocessing - NLP</vt:lpstr>
      <vt:lpstr>Feature Engineering</vt:lpstr>
      <vt:lpstr>Second Stage: Develop</vt:lpstr>
      <vt:lpstr>Generating Synthetic Data</vt:lpstr>
      <vt:lpstr>Choosing Algorithms</vt:lpstr>
      <vt:lpstr>TBD</vt:lpstr>
      <vt:lpstr>Third Stage: Evaluate</vt:lpstr>
      <vt:lpstr>Evaluating Algorithm Performance</vt:lpstr>
      <vt:lpstr>Results</vt:lpstr>
      <vt:lpstr>Challenges &amp; Limitations</vt:lpstr>
      <vt:lpstr>Future Work</vt:lpstr>
      <vt:lpstr>Conclusion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Sentiment Analysis of Twitter Posts</dc:title>
  <dc:creator>John D</dc:creator>
  <cp:lastModifiedBy>John D</cp:lastModifiedBy>
  <cp:revision>2</cp:revision>
  <dcterms:created xsi:type="dcterms:W3CDTF">2023-07-15T09:43:50Z</dcterms:created>
  <dcterms:modified xsi:type="dcterms:W3CDTF">2023-08-14T07:32:43Z</dcterms:modified>
</cp:coreProperties>
</file>