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83" r:id="rId4"/>
    <p:sldId id="258" r:id="rId5"/>
    <p:sldId id="284" r:id="rId6"/>
    <p:sldId id="285" r:id="rId7"/>
    <p:sldId id="260" r:id="rId8"/>
    <p:sldId id="292" r:id="rId9"/>
    <p:sldId id="291" r:id="rId10"/>
    <p:sldId id="287" r:id="rId11"/>
    <p:sldId id="278" r:id="rId12"/>
    <p:sldId id="263" r:id="rId13"/>
    <p:sldId id="264" r:id="rId14"/>
    <p:sldId id="267" r:id="rId15"/>
    <p:sldId id="290" r:id="rId16"/>
    <p:sldId id="288" r:id="rId17"/>
    <p:sldId id="280" r:id="rId18"/>
    <p:sldId id="268" r:id="rId19"/>
    <p:sldId id="297" r:id="rId20"/>
    <p:sldId id="294" r:id="rId21"/>
    <p:sldId id="295" r:id="rId22"/>
    <p:sldId id="296" r:id="rId23"/>
    <p:sldId id="277" r:id="rId24"/>
    <p:sldId id="293" r:id="rId25"/>
    <p:sldId id="271" r:id="rId26"/>
    <p:sldId id="272" r:id="rId27"/>
    <p:sldId id="273" r:id="rId28"/>
    <p:sldId id="275" r:id="rId29"/>
    <p:sldId id="274" r:id="rId30"/>
    <p:sldId id="276"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640">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5" roundtripDataSignature="AMtx7mg21pheX7b66ozkCnuoWWKRsIE9A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348E58-5387-2888-E351-F65D4B26D7D0}" name="Juliet Lawton" initials="JL" userId="fe2d22c79856cb1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33B70"/>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2F1E2-D909-4C41-A887-DDDA80182FAD}" v="121" dt="2023-08-15T04:04:45.197"/>
    <p1510:client id="{95307690-8885-49AB-B038-3BD8E342FB63}" v="22" dt="2023-08-15T00:38:10.364"/>
    <p1510:client id="{9ABC9412-41B7-41D0-80C1-E6BFBDDFF9D2}" v="1053" dt="2023-08-14T22:48:04.089"/>
    <p1510:client id="{A07445A3-6B9B-AE45-8BA8-D7431872BBD4}" v="2796" dt="2023-08-15T00:55:56.084"/>
    <p1510:client id="{A45BF0A0-0529-4298-BC69-0F3AE19006EE}" v="17" dt="2023-08-14T19:14:42.404"/>
    <p1510:client id="{D519D8B8-7B48-4FE9-97DE-45552BC8487C}" v="1" dt="2023-08-15T01:44:12.770"/>
    <p1510:client id="{F0FA673B-D489-479B-B0B6-B78F300AA597}" v="5" dt="2023-08-14T16:54:42.387"/>
    <p1510:client id="{F84124A8-7007-4E7E-9A2C-D1EF479C58D9}" v="136" dt="2023-08-14T15:59:41.057"/>
    <p1510:client id="{FB1AED13-14F8-4029-ACB3-4B4402C136F4}" v="57" dt="2023-08-15T01:52:51.360"/>
    <p1510:client id="{FCEF296D-BCB1-594A-BCC4-462A7B4F5468}" v="3478" dt="2023-08-15T03:01:49.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56"/>
        <p:guide pos="6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7145-3BE4-4D7D-8430-15DDD9486ADB}" type="doc">
      <dgm:prSet loTypeId="urn:microsoft.com/office/officeart/2005/8/layout/process4" loCatId="" qsTypeId="urn:microsoft.com/office/officeart/2005/8/quickstyle/simple1" qsCatId="simple" csTypeId="urn:microsoft.com/office/officeart/2005/8/colors/accent1_2" csCatId="accent1" phldr="1"/>
      <dgm:spPr/>
    </dgm:pt>
    <dgm:pt modelId="{B3C04156-3E24-453F-B70C-F14073AB937A}">
      <dgm:prSet phldrT="[Text]" phldr="0" custT="1"/>
      <dgm:spPr/>
      <dgm:t>
        <a:bodyPr/>
        <a:lstStyle/>
        <a:p>
          <a:pPr algn="ctr" rtl="0"/>
          <a:r>
            <a:rPr lang="en-US" sz="2000">
              <a:solidFill>
                <a:srgbClr val="001F60"/>
              </a:solidFill>
            </a:rPr>
            <a:t>Understand customer sentiment</a:t>
          </a:r>
        </a:p>
      </dgm:t>
    </dgm:pt>
    <dgm:pt modelId="{6534917C-0065-42D9-9869-7454E35614FA}" type="parTrans" cxnId="{8245C130-824B-4E9E-BFB0-644D2D4E42A0}">
      <dgm:prSet/>
      <dgm:spPr/>
      <dgm:t>
        <a:bodyPr/>
        <a:lstStyle/>
        <a:p>
          <a:endParaRPr lang="en-US"/>
        </a:p>
      </dgm:t>
    </dgm:pt>
    <dgm:pt modelId="{556437C8-C719-4553-AE54-747D45A22D71}" type="sibTrans" cxnId="{8245C130-824B-4E9E-BFB0-644D2D4E42A0}">
      <dgm:prSet/>
      <dgm:spPr/>
      <dgm:t>
        <a:bodyPr/>
        <a:lstStyle/>
        <a:p>
          <a:endParaRPr lang="en-US"/>
        </a:p>
      </dgm:t>
    </dgm:pt>
    <dgm:pt modelId="{7D07E4D0-C542-4CEC-866C-B5DAA134DE02}">
      <dgm:prSet phldrT="[Text]" phldr="0" custT="1"/>
      <dgm:spPr/>
      <dgm:t>
        <a:bodyPr/>
        <a:lstStyle/>
        <a:p>
          <a:pPr algn="ctr" rtl="0"/>
          <a:r>
            <a:rPr lang="en-US" sz="2000">
              <a:solidFill>
                <a:srgbClr val="002060"/>
              </a:solidFill>
              <a:latin typeface="Arial"/>
            </a:rPr>
            <a:t>Identify emerging trends and preferences</a:t>
          </a:r>
          <a:endParaRPr lang="en-US" sz="2000"/>
        </a:p>
      </dgm:t>
    </dgm:pt>
    <dgm:pt modelId="{373A2F0A-A705-4A03-BEC6-EABF4B2F9FB1}" type="parTrans" cxnId="{5AFCD311-73BD-43C9-8C34-2BB7D2A4D288}">
      <dgm:prSet/>
      <dgm:spPr/>
      <dgm:t>
        <a:bodyPr/>
        <a:lstStyle/>
        <a:p>
          <a:endParaRPr lang="en-US"/>
        </a:p>
      </dgm:t>
    </dgm:pt>
    <dgm:pt modelId="{8AA5F1F7-AEE4-4162-8AFC-C6B488CD071A}" type="sibTrans" cxnId="{5AFCD311-73BD-43C9-8C34-2BB7D2A4D288}">
      <dgm:prSet/>
      <dgm:spPr/>
      <dgm:t>
        <a:bodyPr/>
        <a:lstStyle/>
        <a:p>
          <a:endParaRPr lang="en-US"/>
        </a:p>
      </dgm:t>
    </dgm:pt>
    <dgm:pt modelId="{7840B4DF-9C6A-4BDA-A540-3FA0C9BF4C1E}">
      <dgm:prSet phldrT="[Text]" phldr="0" custT="1"/>
      <dgm:spPr/>
      <dgm:t>
        <a:bodyPr/>
        <a:lstStyle/>
        <a:p>
          <a:pPr algn="ctr">
            <a:lnSpc>
              <a:spcPct val="100000"/>
            </a:lnSpc>
          </a:pPr>
          <a:r>
            <a:rPr lang="en-US" sz="2000">
              <a:solidFill>
                <a:srgbClr val="002060"/>
              </a:solidFill>
              <a:latin typeface="Arial"/>
            </a:rPr>
            <a:t>Enhance customer engagement and loyalty</a:t>
          </a:r>
          <a:endParaRPr lang="en-US" sz="2000"/>
        </a:p>
      </dgm:t>
    </dgm:pt>
    <dgm:pt modelId="{FAA8606C-892B-4DF9-B9A1-C77941CC5109}" type="parTrans" cxnId="{4243D01F-8227-470F-ACE8-9E0D82E39786}">
      <dgm:prSet/>
      <dgm:spPr/>
      <dgm:t>
        <a:bodyPr/>
        <a:lstStyle/>
        <a:p>
          <a:endParaRPr lang="en-US"/>
        </a:p>
      </dgm:t>
    </dgm:pt>
    <dgm:pt modelId="{1C681222-C718-49D4-8C20-F92CA0C94414}" type="sibTrans" cxnId="{4243D01F-8227-470F-ACE8-9E0D82E39786}">
      <dgm:prSet/>
      <dgm:spPr/>
      <dgm:t>
        <a:bodyPr/>
        <a:lstStyle/>
        <a:p>
          <a:endParaRPr lang="en-US"/>
        </a:p>
      </dgm:t>
    </dgm:pt>
    <dgm:pt modelId="{300FD314-AB46-4DAA-A81E-DDBF93079B89}">
      <dgm:prSet phldr="0" custT="1"/>
      <dgm:spPr/>
      <dgm:t>
        <a:bodyPr/>
        <a:lstStyle/>
        <a:p>
          <a:pPr algn="ctr" rtl="0">
            <a:lnSpc>
              <a:spcPct val="100000"/>
            </a:lnSpc>
          </a:pPr>
          <a:r>
            <a:rPr lang="en-US" sz="2000">
              <a:solidFill>
                <a:srgbClr val="002060"/>
              </a:solidFill>
              <a:latin typeface="Arial"/>
            </a:rPr>
            <a:t>Predict future customer behavior</a:t>
          </a:r>
        </a:p>
      </dgm:t>
    </dgm:pt>
    <dgm:pt modelId="{F912ACDE-8791-4495-B048-50DC250E16FF}" type="parTrans" cxnId="{BFA11B1F-3E18-4BF2-8FF6-47E6670822AE}">
      <dgm:prSet/>
      <dgm:spPr/>
      <dgm:t>
        <a:bodyPr/>
        <a:lstStyle/>
        <a:p>
          <a:endParaRPr lang="en-US"/>
        </a:p>
      </dgm:t>
    </dgm:pt>
    <dgm:pt modelId="{C1FF224D-218A-4790-90BD-5D4457AF900F}" type="sibTrans" cxnId="{BFA11B1F-3E18-4BF2-8FF6-47E6670822AE}">
      <dgm:prSet/>
      <dgm:spPr/>
      <dgm:t>
        <a:bodyPr/>
        <a:lstStyle/>
        <a:p>
          <a:endParaRPr lang="en-US"/>
        </a:p>
      </dgm:t>
    </dgm:pt>
    <dgm:pt modelId="{F028BFD8-2BAD-4C28-8889-B83716B67048}">
      <dgm:prSet phldr="0" custT="1"/>
      <dgm:spPr/>
      <dgm:t>
        <a:bodyPr/>
        <a:lstStyle/>
        <a:p>
          <a:pPr algn="ctr">
            <a:lnSpc>
              <a:spcPct val="100000"/>
            </a:lnSpc>
          </a:pPr>
          <a:r>
            <a:rPr lang="en-US" sz="2000">
              <a:solidFill>
                <a:srgbClr val="002060"/>
              </a:solidFill>
              <a:latin typeface="Arial"/>
            </a:rPr>
            <a:t>Improve marketing strategies</a:t>
          </a:r>
        </a:p>
      </dgm:t>
    </dgm:pt>
    <dgm:pt modelId="{D0FE9751-546C-49B8-962B-1C52A5BA7DDF}" type="parTrans" cxnId="{3BA9D7B7-F7BD-4AC9-8CB9-9A1EE3775FEE}">
      <dgm:prSet/>
      <dgm:spPr/>
      <dgm:t>
        <a:bodyPr/>
        <a:lstStyle/>
        <a:p>
          <a:endParaRPr lang="en-US"/>
        </a:p>
      </dgm:t>
    </dgm:pt>
    <dgm:pt modelId="{B318D818-FEA9-4B43-ABBE-49C05217341B}" type="sibTrans" cxnId="{3BA9D7B7-F7BD-4AC9-8CB9-9A1EE3775FEE}">
      <dgm:prSet/>
      <dgm:spPr/>
      <dgm:t>
        <a:bodyPr/>
        <a:lstStyle/>
        <a:p>
          <a:endParaRPr lang="en-US"/>
        </a:p>
      </dgm:t>
    </dgm:pt>
    <dgm:pt modelId="{FBBAA305-A06A-A248-8EBB-1E9078C029E2}" type="pres">
      <dgm:prSet presAssocID="{DDE37145-3BE4-4D7D-8430-15DDD9486ADB}" presName="Name0" presStyleCnt="0">
        <dgm:presLayoutVars>
          <dgm:dir/>
          <dgm:animLvl val="lvl"/>
          <dgm:resizeHandles val="exact"/>
        </dgm:presLayoutVars>
      </dgm:prSet>
      <dgm:spPr/>
    </dgm:pt>
    <dgm:pt modelId="{E974E4EB-6F5A-E746-8B23-B1F4B1FB4958}" type="pres">
      <dgm:prSet presAssocID="{7840B4DF-9C6A-4BDA-A540-3FA0C9BF4C1E}" presName="boxAndChildren" presStyleCnt="0"/>
      <dgm:spPr/>
    </dgm:pt>
    <dgm:pt modelId="{1B160599-D860-1649-9609-256F42E2320A}" type="pres">
      <dgm:prSet presAssocID="{7840B4DF-9C6A-4BDA-A540-3FA0C9BF4C1E}" presName="parentTextBox" presStyleLbl="node1" presStyleIdx="0" presStyleCnt="5"/>
      <dgm:spPr/>
    </dgm:pt>
    <dgm:pt modelId="{DAFD0A0E-89E1-4842-BFFE-6AEC2CB3F191}" type="pres">
      <dgm:prSet presAssocID="{B318D818-FEA9-4B43-ABBE-49C05217341B}" presName="sp" presStyleCnt="0"/>
      <dgm:spPr/>
    </dgm:pt>
    <dgm:pt modelId="{7315F7C0-72EC-884A-BCC3-AE459C1EDB60}" type="pres">
      <dgm:prSet presAssocID="{F028BFD8-2BAD-4C28-8889-B83716B67048}" presName="arrowAndChildren" presStyleCnt="0"/>
      <dgm:spPr/>
    </dgm:pt>
    <dgm:pt modelId="{0B357B1C-BA60-1746-8B0F-88505DCA5B79}" type="pres">
      <dgm:prSet presAssocID="{F028BFD8-2BAD-4C28-8889-B83716B67048}" presName="parentTextArrow" presStyleLbl="node1" presStyleIdx="1" presStyleCnt="5"/>
      <dgm:spPr/>
    </dgm:pt>
    <dgm:pt modelId="{85D48C12-8D94-734A-89DE-746FE2B92CA8}" type="pres">
      <dgm:prSet presAssocID="{C1FF224D-218A-4790-90BD-5D4457AF900F}" presName="sp" presStyleCnt="0"/>
      <dgm:spPr/>
    </dgm:pt>
    <dgm:pt modelId="{19717EB9-C63E-704A-84B7-F767546CC8AD}" type="pres">
      <dgm:prSet presAssocID="{300FD314-AB46-4DAA-A81E-DDBF93079B89}" presName="arrowAndChildren" presStyleCnt="0"/>
      <dgm:spPr/>
    </dgm:pt>
    <dgm:pt modelId="{695693C8-8603-AE4C-A4A7-EA2BC37E441A}" type="pres">
      <dgm:prSet presAssocID="{300FD314-AB46-4DAA-A81E-DDBF93079B89}" presName="parentTextArrow" presStyleLbl="node1" presStyleIdx="2" presStyleCnt="5"/>
      <dgm:spPr/>
    </dgm:pt>
    <dgm:pt modelId="{0E4ABD5C-58B1-EA48-8388-8B48EB8C8489}" type="pres">
      <dgm:prSet presAssocID="{8AA5F1F7-AEE4-4162-8AFC-C6B488CD071A}" presName="sp" presStyleCnt="0"/>
      <dgm:spPr/>
    </dgm:pt>
    <dgm:pt modelId="{E18E2377-809A-A146-A441-57BFF8E8A6D2}" type="pres">
      <dgm:prSet presAssocID="{7D07E4D0-C542-4CEC-866C-B5DAA134DE02}" presName="arrowAndChildren" presStyleCnt="0"/>
      <dgm:spPr/>
    </dgm:pt>
    <dgm:pt modelId="{98FFE6E9-6754-A448-AB5E-886E62E1E4F7}" type="pres">
      <dgm:prSet presAssocID="{7D07E4D0-C542-4CEC-866C-B5DAA134DE02}" presName="parentTextArrow" presStyleLbl="node1" presStyleIdx="3" presStyleCnt="5"/>
      <dgm:spPr/>
    </dgm:pt>
    <dgm:pt modelId="{2A6D40FD-19CC-2746-9CBE-F731041AC73B}" type="pres">
      <dgm:prSet presAssocID="{556437C8-C719-4553-AE54-747D45A22D71}" presName="sp" presStyleCnt="0"/>
      <dgm:spPr/>
    </dgm:pt>
    <dgm:pt modelId="{B1A99C4F-D53C-3644-AFED-3806A43246A4}" type="pres">
      <dgm:prSet presAssocID="{B3C04156-3E24-453F-B70C-F14073AB937A}" presName="arrowAndChildren" presStyleCnt="0"/>
      <dgm:spPr/>
    </dgm:pt>
    <dgm:pt modelId="{021519AA-F51D-214B-9685-A5475202847D}" type="pres">
      <dgm:prSet presAssocID="{B3C04156-3E24-453F-B70C-F14073AB937A}" presName="parentTextArrow" presStyleLbl="node1" presStyleIdx="4" presStyleCnt="5"/>
      <dgm:spPr/>
    </dgm:pt>
  </dgm:ptLst>
  <dgm:cxnLst>
    <dgm:cxn modelId="{5AFCD311-73BD-43C9-8C34-2BB7D2A4D288}" srcId="{DDE37145-3BE4-4D7D-8430-15DDD9486ADB}" destId="{7D07E4D0-C542-4CEC-866C-B5DAA134DE02}" srcOrd="1" destOrd="0" parTransId="{373A2F0A-A705-4A03-BEC6-EABF4B2F9FB1}" sibTransId="{8AA5F1F7-AEE4-4162-8AFC-C6B488CD071A}"/>
    <dgm:cxn modelId="{BFA11B1F-3E18-4BF2-8FF6-47E6670822AE}" srcId="{DDE37145-3BE4-4D7D-8430-15DDD9486ADB}" destId="{300FD314-AB46-4DAA-A81E-DDBF93079B89}" srcOrd="2" destOrd="0" parTransId="{F912ACDE-8791-4495-B048-50DC250E16FF}" sibTransId="{C1FF224D-218A-4790-90BD-5D4457AF900F}"/>
    <dgm:cxn modelId="{4243D01F-8227-470F-ACE8-9E0D82E39786}" srcId="{DDE37145-3BE4-4D7D-8430-15DDD9486ADB}" destId="{7840B4DF-9C6A-4BDA-A540-3FA0C9BF4C1E}" srcOrd="4" destOrd="0" parTransId="{FAA8606C-892B-4DF9-B9A1-C77941CC5109}" sibTransId="{1C681222-C718-49D4-8C20-F92CA0C94414}"/>
    <dgm:cxn modelId="{8245C130-824B-4E9E-BFB0-644D2D4E42A0}" srcId="{DDE37145-3BE4-4D7D-8430-15DDD9486ADB}" destId="{B3C04156-3E24-453F-B70C-F14073AB937A}" srcOrd="0" destOrd="0" parTransId="{6534917C-0065-42D9-9869-7454E35614FA}" sibTransId="{556437C8-C719-4553-AE54-747D45A22D71}"/>
    <dgm:cxn modelId="{A313557D-F53F-E643-A06A-E0B28BF325FC}" type="presOf" srcId="{F028BFD8-2BAD-4C28-8889-B83716B67048}" destId="{0B357B1C-BA60-1746-8B0F-88505DCA5B79}" srcOrd="0" destOrd="0" presId="urn:microsoft.com/office/officeart/2005/8/layout/process4"/>
    <dgm:cxn modelId="{C5358E90-58DA-FF42-9139-4E4ECFC7DDF1}" type="presOf" srcId="{7840B4DF-9C6A-4BDA-A540-3FA0C9BF4C1E}" destId="{1B160599-D860-1649-9609-256F42E2320A}" srcOrd="0" destOrd="0" presId="urn:microsoft.com/office/officeart/2005/8/layout/process4"/>
    <dgm:cxn modelId="{3BA9D7B7-F7BD-4AC9-8CB9-9A1EE3775FEE}" srcId="{DDE37145-3BE4-4D7D-8430-15DDD9486ADB}" destId="{F028BFD8-2BAD-4C28-8889-B83716B67048}" srcOrd="3" destOrd="0" parTransId="{D0FE9751-546C-49B8-962B-1C52A5BA7DDF}" sibTransId="{B318D818-FEA9-4B43-ABBE-49C05217341B}"/>
    <dgm:cxn modelId="{210DF3C2-340A-9F46-810E-170DDA0F8671}" type="presOf" srcId="{B3C04156-3E24-453F-B70C-F14073AB937A}" destId="{021519AA-F51D-214B-9685-A5475202847D}" srcOrd="0" destOrd="0" presId="urn:microsoft.com/office/officeart/2005/8/layout/process4"/>
    <dgm:cxn modelId="{9FF020D3-DA5F-C542-A3B6-E926173E714F}" type="presOf" srcId="{DDE37145-3BE4-4D7D-8430-15DDD9486ADB}" destId="{FBBAA305-A06A-A248-8EBB-1E9078C029E2}" srcOrd="0" destOrd="0" presId="urn:microsoft.com/office/officeart/2005/8/layout/process4"/>
    <dgm:cxn modelId="{DBBD4CDC-18C3-304D-83D9-29E3DC34E0EE}" type="presOf" srcId="{7D07E4D0-C542-4CEC-866C-B5DAA134DE02}" destId="{98FFE6E9-6754-A448-AB5E-886E62E1E4F7}" srcOrd="0" destOrd="0" presId="urn:microsoft.com/office/officeart/2005/8/layout/process4"/>
    <dgm:cxn modelId="{BF40EAEF-8DCC-7C4D-98AA-6B974BEC6505}" type="presOf" srcId="{300FD314-AB46-4DAA-A81E-DDBF93079B89}" destId="{695693C8-8603-AE4C-A4A7-EA2BC37E441A}" srcOrd="0" destOrd="0" presId="urn:microsoft.com/office/officeart/2005/8/layout/process4"/>
    <dgm:cxn modelId="{55F94D4C-319B-C24F-9284-EEEE0E584C99}" type="presParOf" srcId="{FBBAA305-A06A-A248-8EBB-1E9078C029E2}" destId="{E974E4EB-6F5A-E746-8B23-B1F4B1FB4958}" srcOrd="0" destOrd="0" presId="urn:microsoft.com/office/officeart/2005/8/layout/process4"/>
    <dgm:cxn modelId="{031A30A0-8545-C442-9CCA-EFD92D654CA4}" type="presParOf" srcId="{E974E4EB-6F5A-E746-8B23-B1F4B1FB4958}" destId="{1B160599-D860-1649-9609-256F42E2320A}" srcOrd="0" destOrd="0" presId="urn:microsoft.com/office/officeart/2005/8/layout/process4"/>
    <dgm:cxn modelId="{F65FF621-F977-A541-B02D-3F0DA98F3CD9}" type="presParOf" srcId="{FBBAA305-A06A-A248-8EBB-1E9078C029E2}" destId="{DAFD0A0E-89E1-4842-BFFE-6AEC2CB3F191}" srcOrd="1" destOrd="0" presId="urn:microsoft.com/office/officeart/2005/8/layout/process4"/>
    <dgm:cxn modelId="{0B906055-6C12-334A-94EA-0A9A84172D86}" type="presParOf" srcId="{FBBAA305-A06A-A248-8EBB-1E9078C029E2}" destId="{7315F7C0-72EC-884A-BCC3-AE459C1EDB60}" srcOrd="2" destOrd="0" presId="urn:microsoft.com/office/officeart/2005/8/layout/process4"/>
    <dgm:cxn modelId="{CB6CBE89-CE97-1147-95F7-A3C0EEEC4231}" type="presParOf" srcId="{7315F7C0-72EC-884A-BCC3-AE459C1EDB60}" destId="{0B357B1C-BA60-1746-8B0F-88505DCA5B79}" srcOrd="0" destOrd="0" presId="urn:microsoft.com/office/officeart/2005/8/layout/process4"/>
    <dgm:cxn modelId="{CDA7B2FC-F294-0745-AC32-8E722B57E4DF}" type="presParOf" srcId="{FBBAA305-A06A-A248-8EBB-1E9078C029E2}" destId="{85D48C12-8D94-734A-89DE-746FE2B92CA8}" srcOrd="3" destOrd="0" presId="urn:microsoft.com/office/officeart/2005/8/layout/process4"/>
    <dgm:cxn modelId="{D17A6865-557F-434A-B563-078C03B725EE}" type="presParOf" srcId="{FBBAA305-A06A-A248-8EBB-1E9078C029E2}" destId="{19717EB9-C63E-704A-84B7-F767546CC8AD}" srcOrd="4" destOrd="0" presId="urn:microsoft.com/office/officeart/2005/8/layout/process4"/>
    <dgm:cxn modelId="{E754547C-8B55-5B49-A7F7-654882C7EE54}" type="presParOf" srcId="{19717EB9-C63E-704A-84B7-F767546CC8AD}" destId="{695693C8-8603-AE4C-A4A7-EA2BC37E441A}" srcOrd="0" destOrd="0" presId="urn:microsoft.com/office/officeart/2005/8/layout/process4"/>
    <dgm:cxn modelId="{02B72BCA-0C3E-F14A-81BE-FEFAC50F4F9D}" type="presParOf" srcId="{FBBAA305-A06A-A248-8EBB-1E9078C029E2}" destId="{0E4ABD5C-58B1-EA48-8388-8B48EB8C8489}" srcOrd="5" destOrd="0" presId="urn:microsoft.com/office/officeart/2005/8/layout/process4"/>
    <dgm:cxn modelId="{58671A44-FF85-CF48-BB03-15B17FA4FA32}" type="presParOf" srcId="{FBBAA305-A06A-A248-8EBB-1E9078C029E2}" destId="{E18E2377-809A-A146-A441-57BFF8E8A6D2}" srcOrd="6" destOrd="0" presId="urn:microsoft.com/office/officeart/2005/8/layout/process4"/>
    <dgm:cxn modelId="{23D745F6-E137-834F-BD87-EF2533672589}" type="presParOf" srcId="{E18E2377-809A-A146-A441-57BFF8E8A6D2}" destId="{98FFE6E9-6754-A448-AB5E-886E62E1E4F7}" srcOrd="0" destOrd="0" presId="urn:microsoft.com/office/officeart/2005/8/layout/process4"/>
    <dgm:cxn modelId="{218A224F-7A4D-7545-AB11-3563C798F33E}" type="presParOf" srcId="{FBBAA305-A06A-A248-8EBB-1E9078C029E2}" destId="{2A6D40FD-19CC-2746-9CBE-F731041AC73B}" srcOrd="7" destOrd="0" presId="urn:microsoft.com/office/officeart/2005/8/layout/process4"/>
    <dgm:cxn modelId="{EA6C468D-C8EF-7840-A917-660FBED4A6C5}" type="presParOf" srcId="{FBBAA305-A06A-A248-8EBB-1E9078C029E2}" destId="{B1A99C4F-D53C-3644-AFED-3806A43246A4}" srcOrd="8" destOrd="0" presId="urn:microsoft.com/office/officeart/2005/8/layout/process4"/>
    <dgm:cxn modelId="{3AD0C7CF-A0B8-B44D-8F85-71BB5AE53412}" type="presParOf" srcId="{B1A99C4F-D53C-3644-AFED-3806A43246A4}" destId="{021519AA-F51D-214B-9685-A5475202847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AFC06E-A273-487B-9192-BADA4CC6E332}"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BA36003-463F-4DAD-8FD9-737A1F91CAA9}">
      <dgm:prSet phldrT="[Text]" phldr="0"/>
      <dgm:spPr/>
      <dgm:t>
        <a:bodyPr/>
        <a:lstStyle/>
        <a:p>
          <a:pPr rtl="0"/>
          <a:r>
            <a:rPr lang="en-US">
              <a:latin typeface="Arial"/>
            </a:rPr>
            <a:t>Build model</a:t>
          </a:r>
          <a:endParaRPr lang="en-US"/>
        </a:p>
      </dgm:t>
    </dgm:pt>
    <dgm:pt modelId="{7FB2D972-A0F8-4A42-8760-6CE45692CC57}" type="parTrans" cxnId="{2A356E70-DAAE-4A5D-BC5E-AAD443D8BEC6}">
      <dgm:prSet/>
      <dgm:spPr/>
      <dgm:t>
        <a:bodyPr/>
        <a:lstStyle/>
        <a:p>
          <a:endParaRPr lang="en-US"/>
        </a:p>
      </dgm:t>
    </dgm:pt>
    <dgm:pt modelId="{57111CFC-0647-45B3-A155-DA2D42E015B1}" type="sibTrans" cxnId="{2A356E70-DAAE-4A5D-BC5E-AAD443D8BEC6}">
      <dgm:prSet/>
      <dgm:spPr/>
      <dgm:t>
        <a:bodyPr/>
        <a:lstStyle/>
        <a:p>
          <a:endParaRPr lang="en-US"/>
        </a:p>
      </dgm:t>
    </dgm:pt>
    <dgm:pt modelId="{2DDCC517-D655-43D3-986A-D0FB549FB913}">
      <dgm:prSet phldrT="[Text]" phldr="0"/>
      <dgm:spPr/>
      <dgm:t>
        <a:bodyPr/>
        <a:lstStyle/>
        <a:p>
          <a:pPr rtl="0"/>
          <a:r>
            <a:rPr lang="en-US">
              <a:latin typeface="Arial"/>
            </a:rPr>
            <a:t>Evaluate model</a:t>
          </a:r>
          <a:endParaRPr lang="en-US"/>
        </a:p>
      </dgm:t>
    </dgm:pt>
    <dgm:pt modelId="{25DB7EB9-D4AA-49C3-AD41-C4669FE06213}" type="parTrans" cxnId="{BEE48BC9-B8D8-45AC-BEDF-19C4C2BCD139}">
      <dgm:prSet/>
      <dgm:spPr/>
      <dgm:t>
        <a:bodyPr/>
        <a:lstStyle/>
        <a:p>
          <a:endParaRPr lang="en-US"/>
        </a:p>
      </dgm:t>
    </dgm:pt>
    <dgm:pt modelId="{2CFA6F83-B3EB-437C-A058-D45669A1ABD8}" type="sibTrans" cxnId="{BEE48BC9-B8D8-45AC-BEDF-19C4C2BCD139}">
      <dgm:prSet/>
      <dgm:spPr/>
      <dgm:t>
        <a:bodyPr/>
        <a:lstStyle/>
        <a:p>
          <a:endParaRPr lang="en-US"/>
        </a:p>
      </dgm:t>
    </dgm:pt>
    <dgm:pt modelId="{712C81D8-41B4-43EE-A275-DF03678DE6F5}">
      <dgm:prSet phldr="0"/>
      <dgm:spPr/>
      <dgm:t>
        <a:bodyPr/>
        <a:lstStyle/>
        <a:p>
          <a:pPr rtl="0"/>
          <a:r>
            <a:rPr lang="en-US">
              <a:latin typeface="Arial"/>
            </a:rPr>
            <a:t>Choose model</a:t>
          </a:r>
        </a:p>
      </dgm:t>
    </dgm:pt>
    <dgm:pt modelId="{E10E6965-55E5-4F44-B021-05690EB8D108}" type="parTrans" cxnId="{D3F36185-5F67-48FC-A705-F33E9857D68D}">
      <dgm:prSet/>
      <dgm:spPr/>
    </dgm:pt>
    <dgm:pt modelId="{E829AB1C-7AD0-4655-A09C-0599BDD4B420}" type="sibTrans" cxnId="{D3F36185-5F67-48FC-A705-F33E9857D68D}">
      <dgm:prSet/>
      <dgm:spPr/>
    </dgm:pt>
    <dgm:pt modelId="{AF1594C7-6DAE-4706-89F5-86EFF5046E61}">
      <dgm:prSet phldr="0"/>
      <dgm:spPr/>
      <dgm:t>
        <a:bodyPr/>
        <a:lstStyle/>
        <a:p>
          <a:r>
            <a:rPr lang="en-US"/>
            <a:t>Prep data</a:t>
          </a:r>
        </a:p>
      </dgm:t>
    </dgm:pt>
    <dgm:pt modelId="{AF7973C0-FF34-42FD-AE99-26EF2540F92D}" type="parTrans" cxnId="{59B536D6-A6C8-45AF-82DF-3513FBD210F3}">
      <dgm:prSet/>
      <dgm:spPr/>
    </dgm:pt>
    <dgm:pt modelId="{6C509BE3-184B-45F5-8610-3AD8984925A8}" type="sibTrans" cxnId="{59B536D6-A6C8-45AF-82DF-3513FBD210F3}">
      <dgm:prSet/>
      <dgm:spPr/>
    </dgm:pt>
    <dgm:pt modelId="{F58DFC23-D971-4998-9BAE-FA782A3A7CA3}" type="pres">
      <dgm:prSet presAssocID="{D4AFC06E-A273-487B-9192-BADA4CC6E332}" presName="cycle" presStyleCnt="0">
        <dgm:presLayoutVars>
          <dgm:dir/>
          <dgm:resizeHandles val="exact"/>
        </dgm:presLayoutVars>
      </dgm:prSet>
      <dgm:spPr/>
    </dgm:pt>
    <dgm:pt modelId="{1CD46B63-DA78-4EAF-9551-81B7BE0BF284}" type="pres">
      <dgm:prSet presAssocID="{712C81D8-41B4-43EE-A275-DF03678DE6F5}" presName="dummy" presStyleCnt="0"/>
      <dgm:spPr/>
    </dgm:pt>
    <dgm:pt modelId="{6C2FAD88-DCE8-4D35-910A-D6DA7A1C1C28}" type="pres">
      <dgm:prSet presAssocID="{712C81D8-41B4-43EE-A275-DF03678DE6F5}" presName="node" presStyleLbl="revTx" presStyleIdx="0" presStyleCnt="4">
        <dgm:presLayoutVars>
          <dgm:bulletEnabled val="1"/>
        </dgm:presLayoutVars>
      </dgm:prSet>
      <dgm:spPr/>
    </dgm:pt>
    <dgm:pt modelId="{D79EF45C-44EF-4D36-980C-4B84FFDCE2AC}" type="pres">
      <dgm:prSet presAssocID="{E829AB1C-7AD0-4655-A09C-0599BDD4B420}" presName="sibTrans" presStyleLbl="node1" presStyleIdx="0" presStyleCnt="4"/>
      <dgm:spPr/>
    </dgm:pt>
    <dgm:pt modelId="{5C0C649F-AA3B-4488-831A-E48E4ECDFA72}" type="pres">
      <dgm:prSet presAssocID="{0BA36003-463F-4DAD-8FD9-737A1F91CAA9}" presName="dummy" presStyleCnt="0"/>
      <dgm:spPr/>
    </dgm:pt>
    <dgm:pt modelId="{95BFE571-CE96-47AE-843B-42F009E09262}" type="pres">
      <dgm:prSet presAssocID="{0BA36003-463F-4DAD-8FD9-737A1F91CAA9}" presName="node" presStyleLbl="revTx" presStyleIdx="1" presStyleCnt="4">
        <dgm:presLayoutVars>
          <dgm:bulletEnabled val="1"/>
        </dgm:presLayoutVars>
      </dgm:prSet>
      <dgm:spPr/>
    </dgm:pt>
    <dgm:pt modelId="{10144190-A8B2-4ABD-8AE7-1589C6FE376E}" type="pres">
      <dgm:prSet presAssocID="{57111CFC-0647-45B3-A155-DA2D42E015B1}" presName="sibTrans" presStyleLbl="node1" presStyleIdx="1" presStyleCnt="4"/>
      <dgm:spPr/>
    </dgm:pt>
    <dgm:pt modelId="{E38DEB0C-45D0-4093-81B4-152B2F73BD82}" type="pres">
      <dgm:prSet presAssocID="{2DDCC517-D655-43D3-986A-D0FB549FB913}" presName="dummy" presStyleCnt="0"/>
      <dgm:spPr/>
    </dgm:pt>
    <dgm:pt modelId="{217F82CC-2DAB-4C08-BE20-88F12BECB4FC}" type="pres">
      <dgm:prSet presAssocID="{2DDCC517-D655-43D3-986A-D0FB549FB913}" presName="node" presStyleLbl="revTx" presStyleIdx="2" presStyleCnt="4">
        <dgm:presLayoutVars>
          <dgm:bulletEnabled val="1"/>
        </dgm:presLayoutVars>
      </dgm:prSet>
      <dgm:spPr/>
    </dgm:pt>
    <dgm:pt modelId="{91EB529C-E428-42AA-B5BA-E5B24B69BAAF}" type="pres">
      <dgm:prSet presAssocID="{2CFA6F83-B3EB-437C-A058-D45669A1ABD8}" presName="sibTrans" presStyleLbl="node1" presStyleIdx="2" presStyleCnt="4"/>
      <dgm:spPr/>
    </dgm:pt>
    <dgm:pt modelId="{1FA08509-5775-4506-B583-0203CE311E5A}" type="pres">
      <dgm:prSet presAssocID="{AF1594C7-6DAE-4706-89F5-86EFF5046E61}" presName="dummy" presStyleCnt="0"/>
      <dgm:spPr/>
    </dgm:pt>
    <dgm:pt modelId="{F15E71E0-B212-4751-A5E6-23E73B9429EA}" type="pres">
      <dgm:prSet presAssocID="{AF1594C7-6DAE-4706-89F5-86EFF5046E61}" presName="node" presStyleLbl="revTx" presStyleIdx="3" presStyleCnt="4">
        <dgm:presLayoutVars>
          <dgm:bulletEnabled val="1"/>
        </dgm:presLayoutVars>
      </dgm:prSet>
      <dgm:spPr/>
    </dgm:pt>
    <dgm:pt modelId="{03C36EDB-9E34-4826-AF7B-6655CD8C93C2}" type="pres">
      <dgm:prSet presAssocID="{6C509BE3-184B-45F5-8610-3AD8984925A8}" presName="sibTrans" presStyleLbl="node1" presStyleIdx="3" presStyleCnt="4"/>
      <dgm:spPr/>
    </dgm:pt>
  </dgm:ptLst>
  <dgm:cxnLst>
    <dgm:cxn modelId="{509E3510-B845-4746-AC9A-F0EF656844BF}" type="presOf" srcId="{0BA36003-463F-4DAD-8FD9-737A1F91CAA9}" destId="{95BFE571-CE96-47AE-843B-42F009E09262}" srcOrd="0" destOrd="0" presId="urn:microsoft.com/office/officeart/2005/8/layout/cycle1"/>
    <dgm:cxn modelId="{49D8A614-43AA-4C63-87C8-5B23B18BFAAB}" type="presOf" srcId="{2CFA6F83-B3EB-437C-A058-D45669A1ABD8}" destId="{91EB529C-E428-42AA-B5BA-E5B24B69BAAF}" srcOrd="0" destOrd="0" presId="urn:microsoft.com/office/officeart/2005/8/layout/cycle1"/>
    <dgm:cxn modelId="{210DC922-436D-4742-9713-5093C7B32598}" type="presOf" srcId="{2DDCC517-D655-43D3-986A-D0FB549FB913}" destId="{217F82CC-2DAB-4C08-BE20-88F12BECB4FC}" srcOrd="0" destOrd="0" presId="urn:microsoft.com/office/officeart/2005/8/layout/cycle1"/>
    <dgm:cxn modelId="{FC65FD45-229E-4EF7-AB5B-8D524258BC87}" type="presOf" srcId="{6C509BE3-184B-45F5-8610-3AD8984925A8}" destId="{03C36EDB-9E34-4826-AF7B-6655CD8C93C2}" srcOrd="0" destOrd="0" presId="urn:microsoft.com/office/officeart/2005/8/layout/cycle1"/>
    <dgm:cxn modelId="{2A356E70-DAAE-4A5D-BC5E-AAD443D8BEC6}" srcId="{D4AFC06E-A273-487B-9192-BADA4CC6E332}" destId="{0BA36003-463F-4DAD-8FD9-737A1F91CAA9}" srcOrd="1" destOrd="0" parTransId="{7FB2D972-A0F8-4A42-8760-6CE45692CC57}" sibTransId="{57111CFC-0647-45B3-A155-DA2D42E015B1}"/>
    <dgm:cxn modelId="{D3F36185-5F67-48FC-A705-F33E9857D68D}" srcId="{D4AFC06E-A273-487B-9192-BADA4CC6E332}" destId="{712C81D8-41B4-43EE-A275-DF03678DE6F5}" srcOrd="0" destOrd="0" parTransId="{E10E6965-55E5-4F44-B021-05690EB8D108}" sibTransId="{E829AB1C-7AD0-4655-A09C-0599BDD4B420}"/>
    <dgm:cxn modelId="{D984208D-57CF-4E29-8576-9CB4E3FA363A}" type="presOf" srcId="{712C81D8-41B4-43EE-A275-DF03678DE6F5}" destId="{6C2FAD88-DCE8-4D35-910A-D6DA7A1C1C28}" srcOrd="0" destOrd="0" presId="urn:microsoft.com/office/officeart/2005/8/layout/cycle1"/>
    <dgm:cxn modelId="{8A4E579C-219F-4EBF-AF30-D519C1DB2ED9}" type="presOf" srcId="{E829AB1C-7AD0-4655-A09C-0599BDD4B420}" destId="{D79EF45C-44EF-4D36-980C-4B84FFDCE2AC}" srcOrd="0" destOrd="0" presId="urn:microsoft.com/office/officeart/2005/8/layout/cycle1"/>
    <dgm:cxn modelId="{510EEBC0-04BF-4A00-BF69-5BF488742BB4}" type="presOf" srcId="{AF1594C7-6DAE-4706-89F5-86EFF5046E61}" destId="{F15E71E0-B212-4751-A5E6-23E73B9429EA}" srcOrd="0" destOrd="0" presId="urn:microsoft.com/office/officeart/2005/8/layout/cycle1"/>
    <dgm:cxn modelId="{BEE48BC9-B8D8-45AC-BEDF-19C4C2BCD139}" srcId="{D4AFC06E-A273-487B-9192-BADA4CC6E332}" destId="{2DDCC517-D655-43D3-986A-D0FB549FB913}" srcOrd="2" destOrd="0" parTransId="{25DB7EB9-D4AA-49C3-AD41-C4669FE06213}" sibTransId="{2CFA6F83-B3EB-437C-A058-D45669A1ABD8}"/>
    <dgm:cxn modelId="{9775C1C9-A6C0-4DE8-98EA-05E903464D0F}" type="presOf" srcId="{57111CFC-0647-45B3-A155-DA2D42E015B1}" destId="{10144190-A8B2-4ABD-8AE7-1589C6FE376E}" srcOrd="0" destOrd="0" presId="urn:microsoft.com/office/officeart/2005/8/layout/cycle1"/>
    <dgm:cxn modelId="{324FABD5-380C-47B4-AD71-C36F4363FF7B}" type="presOf" srcId="{D4AFC06E-A273-487B-9192-BADA4CC6E332}" destId="{F58DFC23-D971-4998-9BAE-FA782A3A7CA3}" srcOrd="0" destOrd="0" presId="urn:microsoft.com/office/officeart/2005/8/layout/cycle1"/>
    <dgm:cxn modelId="{59B536D6-A6C8-45AF-82DF-3513FBD210F3}" srcId="{D4AFC06E-A273-487B-9192-BADA4CC6E332}" destId="{AF1594C7-6DAE-4706-89F5-86EFF5046E61}" srcOrd="3" destOrd="0" parTransId="{AF7973C0-FF34-42FD-AE99-26EF2540F92D}" sibTransId="{6C509BE3-184B-45F5-8610-3AD8984925A8}"/>
    <dgm:cxn modelId="{E224CC1E-B858-46BC-A77E-0D9392B41067}" type="presParOf" srcId="{F58DFC23-D971-4998-9BAE-FA782A3A7CA3}" destId="{1CD46B63-DA78-4EAF-9551-81B7BE0BF284}" srcOrd="0" destOrd="0" presId="urn:microsoft.com/office/officeart/2005/8/layout/cycle1"/>
    <dgm:cxn modelId="{508AA15F-6C0C-448D-A547-5BAABDA51644}" type="presParOf" srcId="{F58DFC23-D971-4998-9BAE-FA782A3A7CA3}" destId="{6C2FAD88-DCE8-4D35-910A-D6DA7A1C1C28}" srcOrd="1" destOrd="0" presId="urn:microsoft.com/office/officeart/2005/8/layout/cycle1"/>
    <dgm:cxn modelId="{F8DE6332-A413-4360-90A1-D69533FD461A}" type="presParOf" srcId="{F58DFC23-D971-4998-9BAE-FA782A3A7CA3}" destId="{D79EF45C-44EF-4D36-980C-4B84FFDCE2AC}" srcOrd="2" destOrd="0" presId="urn:microsoft.com/office/officeart/2005/8/layout/cycle1"/>
    <dgm:cxn modelId="{18128829-9CC6-4ECB-B15C-A33D5BEF9A7C}" type="presParOf" srcId="{F58DFC23-D971-4998-9BAE-FA782A3A7CA3}" destId="{5C0C649F-AA3B-4488-831A-E48E4ECDFA72}" srcOrd="3" destOrd="0" presId="urn:microsoft.com/office/officeart/2005/8/layout/cycle1"/>
    <dgm:cxn modelId="{3AC287CD-5F65-4D7C-A1EC-3235EA568FA5}" type="presParOf" srcId="{F58DFC23-D971-4998-9BAE-FA782A3A7CA3}" destId="{95BFE571-CE96-47AE-843B-42F009E09262}" srcOrd="4" destOrd="0" presId="urn:microsoft.com/office/officeart/2005/8/layout/cycle1"/>
    <dgm:cxn modelId="{CEF69AB3-FB51-4908-8DDC-33B99320117D}" type="presParOf" srcId="{F58DFC23-D971-4998-9BAE-FA782A3A7CA3}" destId="{10144190-A8B2-4ABD-8AE7-1589C6FE376E}" srcOrd="5" destOrd="0" presId="urn:microsoft.com/office/officeart/2005/8/layout/cycle1"/>
    <dgm:cxn modelId="{35073A62-DD76-4908-9641-5AA2AD037445}" type="presParOf" srcId="{F58DFC23-D971-4998-9BAE-FA782A3A7CA3}" destId="{E38DEB0C-45D0-4093-81B4-152B2F73BD82}" srcOrd="6" destOrd="0" presId="urn:microsoft.com/office/officeart/2005/8/layout/cycle1"/>
    <dgm:cxn modelId="{9BF2DFEF-9649-447C-8990-FB86EABF7F29}" type="presParOf" srcId="{F58DFC23-D971-4998-9BAE-FA782A3A7CA3}" destId="{217F82CC-2DAB-4C08-BE20-88F12BECB4FC}" srcOrd="7" destOrd="0" presId="urn:microsoft.com/office/officeart/2005/8/layout/cycle1"/>
    <dgm:cxn modelId="{0BB43080-A82A-4C6B-9E85-8C76FB4E45B7}" type="presParOf" srcId="{F58DFC23-D971-4998-9BAE-FA782A3A7CA3}" destId="{91EB529C-E428-42AA-B5BA-E5B24B69BAAF}" srcOrd="8" destOrd="0" presId="urn:microsoft.com/office/officeart/2005/8/layout/cycle1"/>
    <dgm:cxn modelId="{ED26EBED-EFC6-4DFD-A4A8-35E57372C168}" type="presParOf" srcId="{F58DFC23-D971-4998-9BAE-FA782A3A7CA3}" destId="{1FA08509-5775-4506-B583-0203CE311E5A}" srcOrd="9" destOrd="0" presId="urn:microsoft.com/office/officeart/2005/8/layout/cycle1"/>
    <dgm:cxn modelId="{B7033731-860B-41C7-86B6-9975A1799B0C}" type="presParOf" srcId="{F58DFC23-D971-4998-9BAE-FA782A3A7CA3}" destId="{F15E71E0-B212-4751-A5E6-23E73B9429EA}" srcOrd="10" destOrd="0" presId="urn:microsoft.com/office/officeart/2005/8/layout/cycle1"/>
    <dgm:cxn modelId="{4256DEFF-3026-43E4-87A7-4C0D57CFE4F6}" type="presParOf" srcId="{F58DFC23-D971-4998-9BAE-FA782A3A7CA3}" destId="{03C36EDB-9E34-4826-AF7B-6655CD8C93C2}"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DC1B43-06D1-5F4D-9388-F3BEF3FCC5E6}"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US"/>
        </a:p>
      </dgm:t>
    </dgm:pt>
    <dgm:pt modelId="{47DA09AF-0164-0D41-A7A8-D7E5F6F206A4}">
      <dgm:prSet phldrT="[Text]"/>
      <dgm:spPr/>
      <dgm:t>
        <a:bodyPr/>
        <a:lstStyle/>
        <a:p>
          <a:r>
            <a:rPr lang="en-US">
              <a:solidFill>
                <a:srgbClr val="001F60"/>
              </a:solidFill>
            </a:rPr>
            <a:t>Brand Classifier</a:t>
          </a:r>
        </a:p>
      </dgm:t>
    </dgm:pt>
    <dgm:pt modelId="{D958CEB8-E4F9-3C42-A56F-7B86C6C13ADA}" type="parTrans" cxnId="{6E9D65F5-9CD5-574F-98C2-E1081A7BE207}">
      <dgm:prSet/>
      <dgm:spPr/>
      <dgm:t>
        <a:bodyPr/>
        <a:lstStyle/>
        <a:p>
          <a:endParaRPr lang="en-US"/>
        </a:p>
      </dgm:t>
    </dgm:pt>
    <dgm:pt modelId="{462977B8-BCE5-EA46-AE26-F80CE1C1154E}" type="sibTrans" cxnId="{6E9D65F5-9CD5-574F-98C2-E1081A7BE207}">
      <dgm:prSet/>
      <dgm:spPr/>
      <dgm:t>
        <a:bodyPr/>
        <a:lstStyle/>
        <a:p>
          <a:endParaRPr lang="en-US"/>
        </a:p>
      </dgm:t>
    </dgm:pt>
    <dgm:pt modelId="{C6AE921E-64D8-D941-AA35-7E41CB117F87}">
      <dgm:prSet phldrT="[Text]"/>
      <dgm:spPr/>
      <dgm:t>
        <a:bodyPr/>
        <a:lstStyle/>
        <a:p>
          <a:r>
            <a:rPr lang="en-US">
              <a:solidFill>
                <a:srgbClr val="001F60"/>
              </a:solidFill>
            </a:rPr>
            <a:t>Sentiment Classifier</a:t>
          </a:r>
        </a:p>
      </dgm:t>
    </dgm:pt>
    <dgm:pt modelId="{2C643C99-FCC5-1A4E-93E6-DB14809AB693}" type="parTrans" cxnId="{BA9F6170-4BE9-264A-A221-C310DD72F0F3}">
      <dgm:prSet/>
      <dgm:spPr/>
      <dgm:t>
        <a:bodyPr/>
        <a:lstStyle/>
        <a:p>
          <a:endParaRPr lang="en-US"/>
        </a:p>
      </dgm:t>
    </dgm:pt>
    <dgm:pt modelId="{BDCB1A26-0648-124C-9BE3-6AA74B2EE0A5}" type="sibTrans" cxnId="{BA9F6170-4BE9-264A-A221-C310DD72F0F3}">
      <dgm:prSet/>
      <dgm:spPr/>
      <dgm:t>
        <a:bodyPr/>
        <a:lstStyle/>
        <a:p>
          <a:endParaRPr lang="en-US"/>
        </a:p>
      </dgm:t>
    </dgm:pt>
    <dgm:pt modelId="{4D05CA8A-D0DD-7E44-98F1-6B314E4EAA5C}">
      <dgm:prSet phldrT="[Text]"/>
      <dgm:spPr/>
      <dgm:t>
        <a:bodyPr/>
        <a:lstStyle/>
        <a:p>
          <a:r>
            <a:rPr lang="en-US">
              <a:solidFill>
                <a:srgbClr val="001F60"/>
              </a:solidFill>
            </a:rPr>
            <a:t>Prediction</a:t>
          </a:r>
        </a:p>
      </dgm:t>
    </dgm:pt>
    <dgm:pt modelId="{907DA21C-B650-3F47-8077-B91A7ED7187A}" type="parTrans" cxnId="{2E11AFF3-E1FA-E640-9AEE-911B3CCED567}">
      <dgm:prSet/>
      <dgm:spPr/>
      <dgm:t>
        <a:bodyPr/>
        <a:lstStyle/>
        <a:p>
          <a:endParaRPr lang="en-US"/>
        </a:p>
      </dgm:t>
    </dgm:pt>
    <dgm:pt modelId="{BCF2CA40-19B8-3F40-81EF-F7EA98D3A39A}" type="sibTrans" cxnId="{2E11AFF3-E1FA-E640-9AEE-911B3CCED567}">
      <dgm:prSet/>
      <dgm:spPr/>
      <dgm:t>
        <a:bodyPr/>
        <a:lstStyle/>
        <a:p>
          <a:endParaRPr lang="en-US"/>
        </a:p>
      </dgm:t>
    </dgm:pt>
    <dgm:pt modelId="{24905512-8884-2846-9639-6B58EF24C8E8}" type="pres">
      <dgm:prSet presAssocID="{3BDC1B43-06D1-5F4D-9388-F3BEF3FCC5E6}" presName="Name0" presStyleCnt="0">
        <dgm:presLayoutVars>
          <dgm:dir/>
          <dgm:resizeHandles val="exact"/>
        </dgm:presLayoutVars>
      </dgm:prSet>
      <dgm:spPr/>
    </dgm:pt>
    <dgm:pt modelId="{B6950E6D-1627-8849-9125-3A707D12D005}" type="pres">
      <dgm:prSet presAssocID="{47DA09AF-0164-0D41-A7A8-D7E5F6F206A4}" presName="parTxOnly" presStyleLbl="node1" presStyleIdx="0" presStyleCnt="3">
        <dgm:presLayoutVars>
          <dgm:bulletEnabled val="1"/>
        </dgm:presLayoutVars>
      </dgm:prSet>
      <dgm:spPr/>
    </dgm:pt>
    <dgm:pt modelId="{2603A4AE-D7F8-5847-8DC7-14BBD3D0DC3F}" type="pres">
      <dgm:prSet presAssocID="{462977B8-BCE5-EA46-AE26-F80CE1C1154E}" presName="parSpace" presStyleCnt="0"/>
      <dgm:spPr/>
    </dgm:pt>
    <dgm:pt modelId="{B617CD9A-0E69-9245-A37A-A07F666B4F2C}" type="pres">
      <dgm:prSet presAssocID="{C6AE921E-64D8-D941-AA35-7E41CB117F87}" presName="parTxOnly" presStyleLbl="node1" presStyleIdx="1" presStyleCnt="3">
        <dgm:presLayoutVars>
          <dgm:bulletEnabled val="1"/>
        </dgm:presLayoutVars>
      </dgm:prSet>
      <dgm:spPr/>
    </dgm:pt>
    <dgm:pt modelId="{4344EB0C-4AC7-D541-88E8-96E270118D45}" type="pres">
      <dgm:prSet presAssocID="{BDCB1A26-0648-124C-9BE3-6AA74B2EE0A5}" presName="parSpace" presStyleCnt="0"/>
      <dgm:spPr/>
    </dgm:pt>
    <dgm:pt modelId="{FDBB329C-74F9-FC42-82F6-A8D739EDC9B5}" type="pres">
      <dgm:prSet presAssocID="{4D05CA8A-D0DD-7E44-98F1-6B314E4EAA5C}" presName="parTxOnly" presStyleLbl="node1" presStyleIdx="2" presStyleCnt="3">
        <dgm:presLayoutVars>
          <dgm:bulletEnabled val="1"/>
        </dgm:presLayoutVars>
      </dgm:prSet>
      <dgm:spPr/>
    </dgm:pt>
  </dgm:ptLst>
  <dgm:cxnLst>
    <dgm:cxn modelId="{BA9F6170-4BE9-264A-A221-C310DD72F0F3}" srcId="{3BDC1B43-06D1-5F4D-9388-F3BEF3FCC5E6}" destId="{C6AE921E-64D8-D941-AA35-7E41CB117F87}" srcOrd="1" destOrd="0" parTransId="{2C643C99-FCC5-1A4E-93E6-DB14809AB693}" sibTransId="{BDCB1A26-0648-124C-9BE3-6AA74B2EE0A5}"/>
    <dgm:cxn modelId="{8F013151-8E30-3949-8883-9F21815DE025}" type="presOf" srcId="{C6AE921E-64D8-D941-AA35-7E41CB117F87}" destId="{B617CD9A-0E69-9245-A37A-A07F666B4F2C}" srcOrd="0" destOrd="0" presId="urn:microsoft.com/office/officeart/2005/8/layout/hChevron3"/>
    <dgm:cxn modelId="{C5EFB586-0EFB-B14B-99A3-FA9D1FCC0C4D}" type="presOf" srcId="{47DA09AF-0164-0D41-A7A8-D7E5F6F206A4}" destId="{B6950E6D-1627-8849-9125-3A707D12D005}" srcOrd="0" destOrd="0" presId="urn:microsoft.com/office/officeart/2005/8/layout/hChevron3"/>
    <dgm:cxn modelId="{69A05C9A-69F5-3E41-B335-D9F04CC1CA43}" type="presOf" srcId="{3BDC1B43-06D1-5F4D-9388-F3BEF3FCC5E6}" destId="{24905512-8884-2846-9639-6B58EF24C8E8}" srcOrd="0" destOrd="0" presId="urn:microsoft.com/office/officeart/2005/8/layout/hChevron3"/>
    <dgm:cxn modelId="{ADA233E5-76BF-5B45-B95E-78615429399D}" type="presOf" srcId="{4D05CA8A-D0DD-7E44-98F1-6B314E4EAA5C}" destId="{FDBB329C-74F9-FC42-82F6-A8D739EDC9B5}" srcOrd="0" destOrd="0" presId="urn:microsoft.com/office/officeart/2005/8/layout/hChevron3"/>
    <dgm:cxn modelId="{2E11AFF3-E1FA-E640-9AEE-911B3CCED567}" srcId="{3BDC1B43-06D1-5F4D-9388-F3BEF3FCC5E6}" destId="{4D05CA8A-D0DD-7E44-98F1-6B314E4EAA5C}" srcOrd="2" destOrd="0" parTransId="{907DA21C-B650-3F47-8077-B91A7ED7187A}" sibTransId="{BCF2CA40-19B8-3F40-81EF-F7EA98D3A39A}"/>
    <dgm:cxn modelId="{6E9D65F5-9CD5-574F-98C2-E1081A7BE207}" srcId="{3BDC1B43-06D1-5F4D-9388-F3BEF3FCC5E6}" destId="{47DA09AF-0164-0D41-A7A8-D7E5F6F206A4}" srcOrd="0" destOrd="0" parTransId="{D958CEB8-E4F9-3C42-A56F-7B86C6C13ADA}" sibTransId="{462977B8-BCE5-EA46-AE26-F80CE1C1154E}"/>
    <dgm:cxn modelId="{19F3C6B4-B9B4-1C42-8836-3DB111CAFA21}" type="presParOf" srcId="{24905512-8884-2846-9639-6B58EF24C8E8}" destId="{B6950E6D-1627-8849-9125-3A707D12D005}" srcOrd="0" destOrd="0" presId="urn:microsoft.com/office/officeart/2005/8/layout/hChevron3"/>
    <dgm:cxn modelId="{76E8DB42-91C3-4F42-B4EA-781E50C95760}" type="presParOf" srcId="{24905512-8884-2846-9639-6B58EF24C8E8}" destId="{2603A4AE-D7F8-5847-8DC7-14BBD3D0DC3F}" srcOrd="1" destOrd="0" presId="urn:microsoft.com/office/officeart/2005/8/layout/hChevron3"/>
    <dgm:cxn modelId="{2794B1AF-1647-634C-9DE3-5A39FE9622EA}" type="presParOf" srcId="{24905512-8884-2846-9639-6B58EF24C8E8}" destId="{B617CD9A-0E69-9245-A37A-A07F666B4F2C}" srcOrd="2" destOrd="0" presId="urn:microsoft.com/office/officeart/2005/8/layout/hChevron3"/>
    <dgm:cxn modelId="{C69D0FB9-C925-EE4A-B634-92F37BC6553C}" type="presParOf" srcId="{24905512-8884-2846-9639-6B58EF24C8E8}" destId="{4344EB0C-4AC7-D541-88E8-96E270118D45}" srcOrd="3" destOrd="0" presId="urn:microsoft.com/office/officeart/2005/8/layout/hChevron3"/>
    <dgm:cxn modelId="{BA510C5E-9BD2-D64E-AA68-9C24483306EA}" type="presParOf" srcId="{24905512-8884-2846-9639-6B58EF24C8E8}" destId="{FDBB329C-74F9-FC42-82F6-A8D739EDC9B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60599-D860-1649-9609-256F42E2320A}">
      <dsp:nvSpPr>
        <dsp:cNvPr id="0" name=""/>
        <dsp:cNvSpPr/>
      </dsp:nvSpPr>
      <dsp:spPr>
        <a:xfrm>
          <a:off x="0" y="3864455"/>
          <a:ext cx="5943660" cy="633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Enhance customer engagement and loyalty</a:t>
          </a:r>
          <a:endParaRPr lang="en-US" sz="2000" kern="1200"/>
        </a:p>
      </dsp:txBody>
      <dsp:txXfrm>
        <a:off x="0" y="3864455"/>
        <a:ext cx="5943660" cy="633996"/>
      </dsp:txXfrm>
    </dsp:sp>
    <dsp:sp modelId="{0B357B1C-BA60-1746-8B0F-88505DCA5B79}">
      <dsp:nvSpPr>
        <dsp:cNvPr id="0" name=""/>
        <dsp:cNvSpPr/>
      </dsp:nvSpPr>
      <dsp:spPr>
        <a:xfrm rot="10800000">
          <a:off x="0" y="2898879"/>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kern="1200">
              <a:solidFill>
                <a:srgbClr val="002060"/>
              </a:solidFill>
              <a:latin typeface="Arial"/>
            </a:rPr>
            <a:t>Improve marketing strategies</a:t>
          </a:r>
        </a:p>
      </dsp:txBody>
      <dsp:txXfrm rot="10800000">
        <a:off x="0" y="2898879"/>
        <a:ext cx="5943660" cy="633581"/>
      </dsp:txXfrm>
    </dsp:sp>
    <dsp:sp modelId="{695693C8-8603-AE4C-A4A7-EA2BC37E441A}">
      <dsp:nvSpPr>
        <dsp:cNvPr id="0" name=""/>
        <dsp:cNvSpPr/>
      </dsp:nvSpPr>
      <dsp:spPr>
        <a:xfrm rot="10800000">
          <a:off x="0" y="1933303"/>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100000"/>
            </a:lnSpc>
            <a:spcBef>
              <a:spcPct val="0"/>
            </a:spcBef>
            <a:spcAft>
              <a:spcPct val="35000"/>
            </a:spcAft>
            <a:buNone/>
          </a:pPr>
          <a:r>
            <a:rPr lang="en-US" sz="2000" kern="1200">
              <a:solidFill>
                <a:srgbClr val="002060"/>
              </a:solidFill>
              <a:latin typeface="Arial"/>
            </a:rPr>
            <a:t>Predict future customer behavior</a:t>
          </a:r>
        </a:p>
      </dsp:txBody>
      <dsp:txXfrm rot="10800000">
        <a:off x="0" y="1933303"/>
        <a:ext cx="5943660" cy="633581"/>
      </dsp:txXfrm>
    </dsp:sp>
    <dsp:sp modelId="{98FFE6E9-6754-A448-AB5E-886E62E1E4F7}">
      <dsp:nvSpPr>
        <dsp:cNvPr id="0" name=""/>
        <dsp:cNvSpPr/>
      </dsp:nvSpPr>
      <dsp:spPr>
        <a:xfrm rot="10800000">
          <a:off x="0" y="967727"/>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2060"/>
              </a:solidFill>
              <a:latin typeface="Arial"/>
            </a:rPr>
            <a:t>Identify emerging trends and preferences</a:t>
          </a:r>
          <a:endParaRPr lang="en-US" sz="2000" kern="1200"/>
        </a:p>
      </dsp:txBody>
      <dsp:txXfrm rot="10800000">
        <a:off x="0" y="967727"/>
        <a:ext cx="5943660" cy="633581"/>
      </dsp:txXfrm>
    </dsp:sp>
    <dsp:sp modelId="{021519AA-F51D-214B-9685-A5475202847D}">
      <dsp:nvSpPr>
        <dsp:cNvPr id="0" name=""/>
        <dsp:cNvSpPr/>
      </dsp:nvSpPr>
      <dsp:spPr>
        <a:xfrm rot="10800000">
          <a:off x="0" y="2151"/>
          <a:ext cx="5943660" cy="9750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a:solidFill>
                <a:srgbClr val="001F60"/>
              </a:solidFill>
            </a:rPr>
            <a:t>Understand customer sentiment</a:t>
          </a:r>
        </a:p>
      </dsp:txBody>
      <dsp:txXfrm rot="10800000">
        <a:off x="0" y="2151"/>
        <a:ext cx="5943660" cy="633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AD88-DCE8-4D35-910A-D6DA7A1C1C28}">
      <dsp:nvSpPr>
        <dsp:cNvPr id="0" name=""/>
        <dsp:cNvSpPr/>
      </dsp:nvSpPr>
      <dsp:spPr>
        <a:xfrm>
          <a:off x="4182263"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Choose model</a:t>
          </a:r>
        </a:p>
      </dsp:txBody>
      <dsp:txXfrm>
        <a:off x="4182263" y="89901"/>
        <a:ext cx="1437518" cy="1437518"/>
      </dsp:txXfrm>
    </dsp:sp>
    <dsp:sp modelId="{D79EF45C-44EF-4D36-980C-4B84FFDCE2AC}">
      <dsp:nvSpPr>
        <dsp:cNvPr id="0" name=""/>
        <dsp:cNvSpPr/>
      </dsp:nvSpPr>
      <dsp:spPr>
        <a:xfrm>
          <a:off x="1649649" y="-759"/>
          <a:ext cx="4060794" cy="4060794"/>
        </a:xfrm>
        <a:prstGeom prst="circularArrow">
          <a:avLst>
            <a:gd name="adj1" fmla="val 6903"/>
            <a:gd name="adj2" fmla="val 465425"/>
            <a:gd name="adj3" fmla="val 549107"/>
            <a:gd name="adj4" fmla="val 205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FE571-CE96-47AE-843B-42F009E09262}">
      <dsp:nvSpPr>
        <dsp:cNvPr id="0" name=""/>
        <dsp:cNvSpPr/>
      </dsp:nvSpPr>
      <dsp:spPr>
        <a:xfrm>
          <a:off x="4182263"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Build model</a:t>
          </a:r>
          <a:endParaRPr lang="en-US" sz="2700" kern="1200"/>
        </a:p>
      </dsp:txBody>
      <dsp:txXfrm>
        <a:off x="4182263" y="2531854"/>
        <a:ext cx="1437518" cy="1437518"/>
      </dsp:txXfrm>
    </dsp:sp>
    <dsp:sp modelId="{10144190-A8B2-4ABD-8AE7-1589C6FE376E}">
      <dsp:nvSpPr>
        <dsp:cNvPr id="0" name=""/>
        <dsp:cNvSpPr/>
      </dsp:nvSpPr>
      <dsp:spPr>
        <a:xfrm>
          <a:off x="1649649" y="-759"/>
          <a:ext cx="4060794" cy="4060794"/>
        </a:xfrm>
        <a:prstGeom prst="circularArrow">
          <a:avLst>
            <a:gd name="adj1" fmla="val 6903"/>
            <a:gd name="adj2" fmla="val 465425"/>
            <a:gd name="adj3" fmla="val 5949107"/>
            <a:gd name="adj4" fmla="val 43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F82CC-2DAB-4C08-BE20-88F12BECB4FC}">
      <dsp:nvSpPr>
        <dsp:cNvPr id="0" name=""/>
        <dsp:cNvSpPr/>
      </dsp:nvSpPr>
      <dsp:spPr>
        <a:xfrm>
          <a:off x="1740310" y="2531854"/>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Arial"/>
            </a:rPr>
            <a:t>Evaluate model</a:t>
          </a:r>
          <a:endParaRPr lang="en-US" sz="2700" kern="1200"/>
        </a:p>
      </dsp:txBody>
      <dsp:txXfrm>
        <a:off x="1740310" y="2531854"/>
        <a:ext cx="1437518" cy="1437518"/>
      </dsp:txXfrm>
    </dsp:sp>
    <dsp:sp modelId="{91EB529C-E428-42AA-B5BA-E5B24B69BAAF}">
      <dsp:nvSpPr>
        <dsp:cNvPr id="0" name=""/>
        <dsp:cNvSpPr/>
      </dsp:nvSpPr>
      <dsp:spPr>
        <a:xfrm>
          <a:off x="1649649" y="-759"/>
          <a:ext cx="4060794" cy="4060794"/>
        </a:xfrm>
        <a:prstGeom prst="circularArrow">
          <a:avLst>
            <a:gd name="adj1" fmla="val 6903"/>
            <a:gd name="adj2" fmla="val 465425"/>
            <a:gd name="adj3" fmla="val 11349107"/>
            <a:gd name="adj4" fmla="val 97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E71E0-B212-4751-A5E6-23E73B9429EA}">
      <dsp:nvSpPr>
        <dsp:cNvPr id="0" name=""/>
        <dsp:cNvSpPr/>
      </dsp:nvSpPr>
      <dsp:spPr>
        <a:xfrm>
          <a:off x="1740310" y="89901"/>
          <a:ext cx="1437518" cy="1437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Prep data</a:t>
          </a:r>
        </a:p>
      </dsp:txBody>
      <dsp:txXfrm>
        <a:off x="1740310" y="89901"/>
        <a:ext cx="1437518" cy="1437518"/>
      </dsp:txXfrm>
    </dsp:sp>
    <dsp:sp modelId="{03C36EDB-9E34-4826-AF7B-6655CD8C93C2}">
      <dsp:nvSpPr>
        <dsp:cNvPr id="0" name=""/>
        <dsp:cNvSpPr/>
      </dsp:nvSpPr>
      <dsp:spPr>
        <a:xfrm>
          <a:off x="1649649" y="-759"/>
          <a:ext cx="4060794" cy="4060794"/>
        </a:xfrm>
        <a:prstGeom prst="circularArrow">
          <a:avLst>
            <a:gd name="adj1" fmla="val 6903"/>
            <a:gd name="adj2" fmla="val 465425"/>
            <a:gd name="adj3" fmla="val 16749107"/>
            <a:gd name="adj4" fmla="val 15185468"/>
            <a:gd name="adj5" fmla="val 805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50E6D-1627-8849-9125-3A707D12D005}">
      <dsp:nvSpPr>
        <dsp:cNvPr id="0" name=""/>
        <dsp:cNvSpPr/>
      </dsp:nvSpPr>
      <dsp:spPr>
        <a:xfrm>
          <a:off x="3870" y="2204395"/>
          <a:ext cx="3384403" cy="135376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Brand Classifier</a:t>
          </a:r>
        </a:p>
      </dsp:txBody>
      <dsp:txXfrm>
        <a:off x="3870" y="2204395"/>
        <a:ext cx="3045963" cy="1353761"/>
      </dsp:txXfrm>
    </dsp:sp>
    <dsp:sp modelId="{B617CD9A-0E69-9245-A37A-A07F666B4F2C}">
      <dsp:nvSpPr>
        <dsp:cNvPr id="0" name=""/>
        <dsp:cNvSpPr/>
      </dsp:nvSpPr>
      <dsp:spPr>
        <a:xfrm>
          <a:off x="2711392"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Sentiment Classifier</a:t>
          </a:r>
        </a:p>
      </dsp:txBody>
      <dsp:txXfrm>
        <a:off x="3388273" y="2204395"/>
        <a:ext cx="2030642" cy="1353761"/>
      </dsp:txXfrm>
    </dsp:sp>
    <dsp:sp modelId="{FDBB329C-74F9-FC42-82F6-A8D739EDC9B5}">
      <dsp:nvSpPr>
        <dsp:cNvPr id="0" name=""/>
        <dsp:cNvSpPr/>
      </dsp:nvSpPr>
      <dsp:spPr>
        <a:xfrm>
          <a:off x="5418915" y="2204395"/>
          <a:ext cx="3384403" cy="135376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en-US" sz="3200" kern="1200">
              <a:solidFill>
                <a:srgbClr val="001F60"/>
              </a:solidFill>
            </a:rPr>
            <a:t>Prediction</a:t>
          </a:r>
        </a:p>
      </dsp:txBody>
      <dsp:txXfrm>
        <a:off x="6095796" y="2204395"/>
        <a:ext cx="2030642" cy="13537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 name="Google Shape;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Hello, and welcome to our AAI 501 final project presentation, </a:t>
            </a:r>
            <a:r>
              <a:rPr lang="en-US" sz="1200"/>
              <a:t>Brand Sentiment Analysis of Twitter Posts.</a:t>
            </a:r>
            <a:r>
              <a:rPr lang="en-US"/>
              <a:t> Let’s get started.</a:t>
            </a:r>
          </a:p>
        </p:txBody>
      </p:sp>
      <p:sp>
        <p:nvSpPr>
          <p:cNvPr id="44" name="Google Shape;44;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defRPr/>
            </a:pPr>
            <a:r>
              <a:rPr lang="en-US">
                <a:latin typeface="UICTFontTextStyleBody"/>
              </a:rPr>
              <a:t>This</a:t>
            </a:r>
            <a:r>
              <a:rPr lang="en-US" b="0" i="0">
                <a:effectLst/>
                <a:latin typeface="UICTFontTextStyleBody"/>
              </a:rPr>
              <a:t> </a:t>
            </a:r>
            <a:r>
              <a:rPr lang="en-US">
                <a:latin typeface="UICTFontTextStyleBody"/>
              </a:rPr>
              <a:t>diagram shows the cycle of development for this project. We started with</a:t>
            </a:r>
            <a:r>
              <a:rPr lang="en-US" b="0" i="0">
                <a:effectLst/>
                <a:latin typeface="UICTFontTextStyleBody"/>
              </a:rPr>
              <a:t> </a:t>
            </a:r>
            <a:r>
              <a:rPr lang="en-US">
                <a:latin typeface="UICTFontTextStyleBody"/>
              </a:rPr>
              <a:t>exploring and </a:t>
            </a:r>
            <a:r>
              <a:rPr lang="en-US" b="0" i="0">
                <a:effectLst/>
                <a:latin typeface="UICTFontTextStyleBody"/>
              </a:rPr>
              <a:t>prepping the data, </a:t>
            </a:r>
            <a:r>
              <a:rPr lang="en-US">
                <a:latin typeface="UICTFontTextStyleBody"/>
              </a:rPr>
              <a:t>then chose model algorithms,</a:t>
            </a:r>
            <a:r>
              <a:rPr lang="en-US" b="0" i="0">
                <a:effectLst/>
                <a:latin typeface="UICTFontTextStyleBody"/>
              </a:rPr>
              <a:t> selecting the most appropriate algorithm or framework based on our requirements. Following this</a:t>
            </a:r>
            <a:r>
              <a:rPr lang="en-US">
                <a:latin typeface="UICTFontTextStyleBody"/>
              </a:rPr>
              <a:t>,</a:t>
            </a:r>
            <a:r>
              <a:rPr lang="en-US" b="0" i="0">
                <a:effectLst/>
                <a:latin typeface="UICTFontTextStyleBody"/>
              </a:rPr>
              <a:t> </a:t>
            </a:r>
            <a:r>
              <a:rPr lang="en-US">
                <a:latin typeface="UICTFontTextStyleBody"/>
              </a:rPr>
              <a:t>we built the models,</a:t>
            </a:r>
            <a:r>
              <a:rPr lang="en-US" b="0" i="0">
                <a:effectLst/>
                <a:latin typeface="UICTFontTextStyleBody"/>
              </a:rPr>
              <a:t> </a:t>
            </a:r>
            <a:r>
              <a:rPr lang="en-US">
                <a:latin typeface="UICTFontTextStyleBody"/>
              </a:rPr>
              <a:t>training them on the processed data. After this, we would evaluate the performance of the model</a:t>
            </a:r>
            <a:r>
              <a:rPr lang="en-US" b="0" i="0">
                <a:effectLst/>
                <a:latin typeface="UICTFontTextStyleBody"/>
              </a:rPr>
              <a:t>. </a:t>
            </a:r>
            <a:r>
              <a:rPr lang="en-US">
                <a:latin typeface="UICTFontTextStyleBody"/>
              </a:rPr>
              <a:t>This was an iterative process</a:t>
            </a:r>
            <a:r>
              <a:rPr lang="en-US" b="0" i="0">
                <a:effectLst/>
                <a:latin typeface="UICTFontTextStyleBody"/>
              </a:rPr>
              <a:t>: based on </a:t>
            </a:r>
            <a:r>
              <a:rPr lang="en-US">
                <a:latin typeface="UICTFontTextStyleBody"/>
              </a:rPr>
              <a:t>things we discovered during the project</a:t>
            </a:r>
            <a:r>
              <a:rPr lang="en-US" b="0" i="0">
                <a:effectLst/>
                <a:latin typeface="UICTFontTextStyleBody"/>
              </a:rPr>
              <a:t>, we </a:t>
            </a:r>
            <a:r>
              <a:rPr lang="en-US">
                <a:latin typeface="UICTFontTextStyleBody"/>
              </a:rPr>
              <a:t>sometimes</a:t>
            </a:r>
            <a:r>
              <a:rPr lang="en-US" b="0" i="0">
                <a:effectLst/>
                <a:latin typeface="UICTFontTextStyleBody"/>
              </a:rPr>
              <a:t> </a:t>
            </a:r>
            <a:r>
              <a:rPr lang="en-US">
                <a:latin typeface="UICTFontTextStyleBody"/>
              </a:rPr>
              <a:t>returned to previous stages of development to ensure</a:t>
            </a:r>
            <a:r>
              <a:rPr lang="en-US" b="0" i="0">
                <a:effectLst/>
                <a:latin typeface="UICTFontTextStyleBody"/>
              </a:rPr>
              <a:t> optimal outcomes.</a:t>
            </a:r>
            <a:endParaRPr lang="en-US">
              <a:effectLst/>
              <a:latin typeface=".AppleSystemUIFont"/>
            </a:endParaRPr>
          </a:p>
        </p:txBody>
      </p:sp>
      <p:sp>
        <p:nvSpPr>
          <p:cNvPr id="81" name="Google Shape;81;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3233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assess stage, we analyzed the dataset and selected appropriate models based on the specific requirements of the sentiment analysis task, the characteristics of the available data, and the nature of the problem. The assessment stage of the project involves dataset analysis, model selection, and preliminary testing. This phase sets the foundation for subsequent stages by determining the most suitable models for sentiment analysis and brand identification. The project starts with an in-depth analysis of the Sentiment140 dataset.</a:t>
            </a:r>
          </a:p>
          <a:p>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473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14300" lvl="1" indent="0">
              <a:lnSpc>
                <a:spcPct val="160000"/>
              </a:lnSpc>
              <a:spcBef>
                <a:spcPts val="0"/>
              </a:spcBef>
            </a:pPr>
            <a:r>
              <a:rPr lang="en-US"/>
              <a:t>In our exploratory data analysis, we first remapped the sentiment labels (0 for negative and 1 for positive) to simplify interpretation and analysis. We then examined the distribution of sentiment in the tweets. The bar chart here shows that sentiment in the Sentiment140 dataset is balanced, with eight hundred thousand negative sentiment tweets and eight hundred thousand positive sentiment tweets. For the brands chosen, the frequency is as shown, with Facebook being the most frequently mentioned brand and Sony being the least. Facebook had ten times as more tweets than Sony.</a:t>
            </a:r>
          </a:p>
        </p:txBody>
      </p:sp>
      <p:sp>
        <p:nvSpPr>
          <p:cNvPr id="95" name="Google Shape;95;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Most machine learning algorithms to not accept raw text and instead expect vector representations as input, so it is necessary to transform the data to make it suitable for machine learning. The first step is cleaning the tweets, which strips extraneous information, in this case URLs and at mentions, to simplify the text. The text is then broken into a list of individual words, or tokens. After tokenization, we reduce the vocabulary by removing stop words such as and or the because they don't provide much additional information for understanding the meaning of a sentence. Punctuation is also removed. After this, the tokens are reduced to their root stems, in a process known as stemming. This process also reduces vocabulary by replacing words that have the same or similar meaning with the root word. For example, the words run, running, runs, and runner can all be replaced by the word run which preserves the original meaning.</a:t>
            </a:r>
          </a:p>
        </p:txBody>
      </p:sp>
      <p:sp>
        <p:nvSpPr>
          <p:cNvPr id="102" name="Google Shape;102;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In order to build the brand classifier, it was necessary to have a feature of the dataset that provided brand labels. The Sentiment140 dataset did not contain this information, so a supplementary Brands dataset was created. This dataset consisted of tweets from the Sentiment140 dataset and an equal number of tweets that did not reference any brand, labeled with "no brand"</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 We divided the tweets into two categories: one included tweets discussing brands, while the other encompassed those without any brand mentions ("No Brand" mentions). The categorization led to a bar chart that displayed the tweet counts for each group. This visual enabled us to understand the balance between tweets that discussed brands and those that did not. After that, we quantified the frequency of each brand's appearance in the tweets and represented this information with a pie chart. The sizes of the slices in the chart directly correlated with the level of discussion about each brand. This graphical approach made it straightforward to pinpoint the brands generating more buzz in the tweets. These visuals provided us with meaningful insights into the conversations about brands within the tweets. Despite its simplicity, this approach allowed us to comprehend which brands were generating more interest and engagement within the tweeting community.</a:t>
            </a:r>
          </a:p>
          <a:p>
            <a:pPr marL="0" indent="0">
              <a:spcBef>
                <a:spcPts val="0"/>
              </a:spcBef>
            </a:pPr>
            <a:br>
              <a:rPr lang="en-US"/>
            </a:br>
            <a:br>
              <a:rPr lang="en-US"/>
            </a:br>
            <a:endParaRPr lang="en-US"/>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3055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initial dataset had limited instances per brand class, causing poor model performance. Reviewing accuracy, precision, recall, and F1 scores for the brand classifier candidates broken down by class revealed a significant performance drop off for classes with support of less than 100 instances. To solve this, we employed OpenAI's GPT-4 large language model to synthetically generate additional data resembling existing format. We used custom prompts to ensure sentiment-balanced entries for each brand. This addressed class support deficiency and improved model performance.</a:t>
            </a:r>
          </a:p>
        </p:txBody>
      </p:sp>
      <p:sp>
        <p:nvSpPr>
          <p:cNvPr id="123" name="Google Shape;123;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406308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development stage, we trained our models to identify a brand and align with the sentiment expressed in a tweet, and then tuned them to improve performance.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887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algn="l"/>
            <a:r>
              <a:rPr lang="en-US" b="0" i="0" u="none" strike="noStrike">
                <a:solidFill>
                  <a:srgbClr val="374151"/>
                </a:solidFill>
                <a:effectLst/>
                <a:latin typeface="Söhne"/>
              </a:rPr>
              <a:t>The machine learning algorithms tested for the brand and sentiment classifiers were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linear support vector classifiers, and transformers like BERT.</a:t>
            </a:r>
          </a:p>
          <a:p>
            <a:pPr algn="l"/>
            <a:r>
              <a:rPr lang="en-US" b="0" i="0" u="none" strike="noStrike">
                <a:solidFill>
                  <a:srgbClr val="374151"/>
                </a:solidFill>
                <a:effectLst/>
                <a:latin typeface="Söhne"/>
              </a:rPr>
              <a:t>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uses </a:t>
            </a:r>
            <a:r>
              <a:rPr lang="en-US" b="0" i="0" u="none" strike="noStrike" err="1">
                <a:solidFill>
                  <a:srgbClr val="374151"/>
                </a:solidFill>
                <a:effectLst/>
                <a:latin typeface="Söhne"/>
              </a:rPr>
              <a:t>Bayes</a:t>
            </a:r>
            <a:r>
              <a:rPr lang="en-US" b="0" i="0" u="none" strike="noStrike">
                <a:solidFill>
                  <a:srgbClr val="374151"/>
                </a:solidFill>
                <a:effectLst/>
                <a:latin typeface="Söhne"/>
              </a:rPr>
              <a:t>' theorem to predict the probability of a given feature, such as a word in a text, belonging to a particular class based on prior knowledge. It's particularly effective for text classification when the "features" are discrete, like word counts or presence/absence flags.</a:t>
            </a:r>
          </a:p>
          <a:p>
            <a:pPr algn="l"/>
            <a:r>
              <a:rPr lang="en-US" b="0" i="0" u="none" strike="noStrike">
                <a:solidFill>
                  <a:srgbClr val="374151"/>
                </a:solidFill>
                <a:effectLst/>
                <a:latin typeface="Söhne"/>
              </a:rPr>
              <a:t>Logistic regression uses the logistic function to model a binary dependent variable. In the context of classification, it estimates the probability that a given instance belongs to a particular category.</a:t>
            </a:r>
          </a:p>
          <a:p>
            <a:pPr algn="l"/>
            <a:r>
              <a:rPr lang="en-US" b="0" i="0" u="none" strike="noStrike">
                <a:solidFill>
                  <a:srgbClr val="374151"/>
                </a:solidFill>
                <a:effectLst/>
                <a:latin typeface="Söhne"/>
              </a:rPr>
              <a:t>Linear support vector classifiers, an extension of support vector machines, use a linear kernel to find the best hyperplane that separates the classes in the feature space. A kernel is a function that computes a dot product between two vectors in a high-dimensional space without having to compute the coordinates of the vectors in that space.</a:t>
            </a:r>
          </a:p>
          <a:p>
            <a:pPr algn="l"/>
            <a:r>
              <a:rPr lang="en-US" b="0" i="0" u="none" strike="noStrike">
                <a:solidFill>
                  <a:srgbClr val="374151"/>
                </a:solidFill>
                <a:effectLst/>
                <a:latin typeface="Söhne"/>
              </a:rPr>
              <a:t>Of these algorithms, multinomial naïve </a:t>
            </a:r>
            <a:r>
              <a:rPr lang="en-US" b="0" i="0" u="none" strike="noStrike" err="1">
                <a:solidFill>
                  <a:srgbClr val="374151"/>
                </a:solidFill>
                <a:effectLst/>
                <a:latin typeface="Söhne"/>
              </a:rPr>
              <a:t>bayes</a:t>
            </a:r>
            <a:r>
              <a:rPr lang="en-US" b="0" i="0" u="none" strike="noStrike">
                <a:solidFill>
                  <a:srgbClr val="374151"/>
                </a:solidFill>
                <a:effectLst/>
                <a:latin typeface="Söhne"/>
              </a:rPr>
              <a:t>, logistic regression, and linear SVC were used to create candidate brand and sentiment classifiers. We did not end up using transformers, which were dropped from consideration due to time constraints and incompatibility with the Brand Sentiment Analyzer architecture.</a:t>
            </a: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a:effectLst/>
                <a:latin typeface="UICTFontTextStyleBody"/>
              </a:rPr>
              <a:t>As mentioned earlier, machine learning algorithms for natural language processing tasks require text input to be represented as a vector. We tested several different vectorization methods for creating vector representations of tweets. </a:t>
            </a:r>
          </a:p>
          <a:p>
            <a:pPr algn="l"/>
            <a:r>
              <a:rPr lang="en-US" b="0" i="0" u="none" strike="noStrike">
                <a:solidFill>
                  <a:srgbClr val="374151"/>
                </a:solidFill>
                <a:effectLst/>
                <a:latin typeface="Söhne"/>
              </a:rPr>
              <a:t>Count Vectorization creates a bag of words for each document. In our context, a document corresponds to a single tweet. This method produces a vector containing the frequency of each word in the tweet. Of all the methods we explored, count vectorization is the most straightforward.</a:t>
            </a:r>
          </a:p>
          <a:p>
            <a:pPr algn="l"/>
            <a:r>
              <a:rPr lang="en-US" b="0" i="0" u="none" strike="noStrike">
                <a:solidFill>
                  <a:srgbClr val="374151"/>
                </a:solidFill>
                <a:effectLst/>
                <a:latin typeface="Söhne"/>
              </a:rPr>
              <a:t>Term Frequency-Inverse Document Frequency (TF-IDF) is a slightly more sophisticated method. It evaluates the importance of a word based on its frequency in a single document relative to its frequency across multiple documents. In other words, while common words that appear in many tweets are given lower weights, unique words that appear frequently in individual tweets but rarely overall are given higher weights.</a:t>
            </a:r>
          </a:p>
          <a:p>
            <a:pPr algn="l"/>
            <a:r>
              <a:rPr lang="en-US" b="0" i="0" u="none" strike="noStrike">
                <a:solidFill>
                  <a:srgbClr val="374151"/>
                </a:solidFill>
                <a:effectLst/>
                <a:latin typeface="Söhne"/>
              </a:rPr>
              <a:t>Word2Vec is another advanced technique. It presents words in a dense vector space, where the positioning and proximity of words are determined by their context within sentences. This means that words with similar meanings, or those often used in similar contexts, end up having vectors that are closer to each other in this space.</a:t>
            </a:r>
          </a:p>
          <a:p>
            <a:pPr algn="l"/>
            <a:r>
              <a:rPr lang="en-US" b="0" i="0" u="none" strike="noStrike">
                <a:solidFill>
                  <a:srgbClr val="374151"/>
                </a:solidFill>
                <a:effectLst/>
                <a:latin typeface="Söhne"/>
              </a:rPr>
              <a:t>Doc2Vec is an extension of Word2Vec that captures representations for phrases or entire documents, not just individual words. It learns to associate specific words with the larger document they belong to, providing a fixed-size vector for the entire document.</a:t>
            </a:r>
          </a:p>
          <a:p>
            <a:pPr algn="l"/>
            <a:r>
              <a:rPr lang="en-US" b="0" i="0" u="none" strike="noStrike">
                <a:solidFill>
                  <a:srgbClr val="374151"/>
                </a:solidFill>
                <a:effectLst/>
                <a:latin typeface="Söhne"/>
              </a:rPr>
              <a:t>Lastly, Google’s Universal Sentence Encoder (USE) uses deep learning to transform text into high-dimensional vectors suitable for a range of NLP tasks, from semantic similarity comparisons to classification tasks. </a:t>
            </a:r>
            <a:r>
              <a:rPr lang="en-US" b="0" i="0">
                <a:effectLst/>
                <a:latin typeface="UICTFontTextStyleBody"/>
              </a:rPr>
              <a:t>Each of these vectorization techniques was used in one of the candidate models.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a:effectLst/>
              <a:latin typeface="UICTFontTextStyleBody"/>
            </a:endParaRPr>
          </a:p>
        </p:txBody>
      </p:sp>
      <p:sp>
        <p:nvSpPr>
          <p:cNvPr id="130" name="Google Shape;130;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35920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 name="Google Shape;5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Businesses today are increasingly reliant on social media to continuously monitor public perception of their brands. This digital revolution has opened up a wealth of data, providing businesses with unprecedented access to consumer behavior, preferences, and trends. By harnessing the power of social media, businesses can gain a deeper understanding of their market performance and make data-driven decisions. Machine Learning is a powerful tool for efficiently processing vast amounts of data and transforming it into meaningful information for decision-making.</a:t>
            </a:r>
          </a:p>
          <a:p>
            <a:pPr marL="0" indent="0">
              <a:spcBef>
                <a:spcPts val="0"/>
              </a:spcBef>
            </a:pPr>
            <a:endParaRPr lang="en-US"/>
          </a:p>
        </p:txBody>
      </p:sp>
      <p:sp>
        <p:nvSpPr>
          <p:cNvPr id="53" name="Google Shape;53;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UICTFontTextStyleBody"/>
              </a:rPr>
              <a:t>Diving into brand classification, our exploration led us to test three primary models. These models are pivotal in understanding and categorizing brand-related content, each bringing its unique methodology to the table. Integrating these models was made seamless through the Brand Classifier object, ensuring streamlined evaluation. Our first model, the Multinomial Naive </a:t>
            </a:r>
            <a:r>
              <a:rPr lang="en-US" b="0" i="0" err="1">
                <a:effectLst/>
                <a:latin typeface="UICTFontTextStyleBody"/>
              </a:rPr>
              <a:t>Bayes</a:t>
            </a:r>
            <a:r>
              <a:rPr lang="en-US" b="0" i="0">
                <a:effectLst/>
                <a:latin typeface="UICTFontTextStyleBody"/>
              </a:rPr>
              <a:t>, relies on </a:t>
            </a:r>
            <a:r>
              <a:rPr lang="en-US" b="0" i="0" err="1">
                <a:effectLst/>
                <a:latin typeface="UICTFontTextStyleBody"/>
              </a:rPr>
              <a:t>Bayes</a:t>
            </a:r>
            <a:r>
              <a:rPr lang="en-US" b="0" i="0">
                <a:effectLst/>
                <a:latin typeface="UICTFontTextStyleBody"/>
              </a:rPr>
              <a:t>’ theorem. Through a count vectorizer, it transforms tweets into a bag of words, treating each token in isolation. This model is characterized by its simplicity. The second model, the Linear SVC, works by delineating data into classes using hyperplanes. A similar count vectorizer was employed, highlighting its flexibility across models. Lastly, we utilized the Logistic Regression model, paired with the </a:t>
            </a:r>
            <a:r>
              <a:rPr lang="en-US" b="0" i="0" err="1">
                <a:effectLst/>
                <a:latin typeface="UICTFontTextStyleBody"/>
              </a:rPr>
              <a:t>Word2Vec</a:t>
            </a:r>
            <a:r>
              <a:rPr lang="en-US" b="0" i="0">
                <a:effectLst/>
                <a:latin typeface="UICTFontTextStyleBody"/>
              </a:rPr>
              <a:t> method. This pairing provided rich word embeddings that capture nuances a simple count can't. Among these, the Linear SVC model emerged superior in performance, setting the stage for potential optimizations and refinements.</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1933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Transitioning to sentiment classification, we maintained a consistent approach in encapsulating each model within a Sentiment Classifier object. This time, all our models were based on the Logistic Regression algorithm, but with variations in the vectorization techniques, tailoring them to sentiment analysis. The TF-IDF vectorization, our first method, is more than just counting words. It weighs words by their frequency and uniqueness in a document, providing a comprehensive representation. Moving on, we have the </a:t>
            </a:r>
            <a:r>
              <a:rPr lang="en-US" b="0" i="0" err="1">
                <a:effectLst/>
                <a:latin typeface="UICTFontTextStyleBody"/>
              </a:rPr>
              <a:t>Doc2Vec</a:t>
            </a:r>
            <a:r>
              <a:rPr lang="en-US" b="0" i="0">
                <a:effectLst/>
                <a:latin typeface="UICTFontTextStyleBody"/>
              </a:rPr>
              <a:t>, an evolution from the traditional </a:t>
            </a:r>
            <a:r>
              <a:rPr lang="en-US" b="0" i="0" err="1">
                <a:effectLst/>
                <a:latin typeface="UICTFontTextStyleBody"/>
              </a:rPr>
              <a:t>Word2Vec</a:t>
            </a:r>
            <a:r>
              <a:rPr lang="en-US" b="0" i="0">
                <a:effectLst/>
                <a:latin typeface="UICTFontTextStyleBody"/>
              </a:rPr>
              <a:t>. Here, we're looking at vector representations for entire documents or tweets, giving us a holistic view. Lastly, we incorporated the Universal Sentence Encoder, a product of Google's deep learning endeavors, designed to encapsulate entire sentences in its embeddings. Among these diverse methods, the TF-IDF method was the standout performer. This underscores the importance of choosing the right vectorization technique in sentiment classification.</a:t>
            </a:r>
            <a:endParaRPr lang="en-US">
              <a:effectLst/>
              <a:latin typeface=".AppleSystemUIFont"/>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844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i="0">
                <a:effectLst/>
                <a:latin typeface="UICTFontTextStyleBody"/>
              </a:rPr>
              <a:t>Our Brand Sentiment Analyzer represents the culmination of our model evaluation efforts. After thorough assessment, we selected the classifiers that demonstrated the highest F1 scores for both brand and sentiment analysis. These were the Linear SVC using count vectorization for brands and the Logistic Regression with TF-IDF vectorization for sentiment. The Analyzer's functionality is straightforward: it takes raw tweets and outputs a paired prediction of brand and sentiment. For instance, a tweet like ”Had a good time at Starbucks now going to the besties” would yield a result: Starbucks, Positive. Our system is structured so that the text undergoes transformation within the Brand and Sentiment Classifiers, making the Brand Sentiment Analyzer an efficient pipeline. When subjected to a test set of 200 randomly chosen tweets, the Analyzer showcased an overall accuracy of 81%. Brand identification was particularly impressive, registering at 99%. However, this high accuracy led us to suspect potential overfitting. Sentiment accuracy rounded out at a solid 82%.</a:t>
            </a:r>
            <a:endParaRPr lang="en-US">
              <a:effectLst/>
              <a:latin typeface=".AppleSystemUIFon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103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a:t>In the evaluation stage, we measured the models' ability to identify brands and predict sentiment in Twitter posts. We used standard classification metrics such as Accuracy, Precision, Recall, and F1 score to evaluate the models. Due to brand class imbalance, F1 was prioritized as the most important metric. This is because it balances the cost of false positive and false negative predictions and is a more accurate measure of importance than accuracy when the classes are imbalanced.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830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We tested three brand classifier models: Multinomial Naive Bayes with count vectorization, Linear Support Vector Classifier (SVC) with count vectorization, and Logistic Regression with Word2Vec vector embedding. Each model was wrapped as a Brand Classifier object for streamlined evaluation and integration into the Brand Sentiment Analyzer. The confusion matrices shown above show the performance by class for each of the models. As you can see, </a:t>
            </a:r>
            <a:r>
              <a:rPr lang="en-US" err="1"/>
              <a:t>multinomialNB</a:t>
            </a:r>
            <a:r>
              <a:rPr lang="en-US"/>
              <a:t> count vectorizer had the highest per-class error, and svc count vectorizer had practically perfect accuracy for every class. The performance of svc count vectorizer indicates that it was likely overfitting to the data, and would need further refinement to prevent this from happening.</a:t>
            </a:r>
          </a:p>
          <a:p>
            <a:pPr marL="0" indent="0">
              <a:spcBef>
                <a:spcPts val="0"/>
              </a:spcBef>
            </a:pPr>
            <a:endParaRPr lang="en-US"/>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17958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r>
              <a:rPr lang="en-US"/>
              <a:t>In a manner similar to the Brand Classifier, each potential sentiment classifier model was integrated within a Sentiment Classifier object, defining its own method of vectorization. The evaluation encompassed three candidate models for sentiment classification. All three models employed the Logistic Regression algorithm, recognized for its efficacy in binary classification tasks. However, each model used a distinct vectorization technique, namely TF-IDF vectorization, Doc2Vec vector embedding, and the Universal Sentence Encoder.</a:t>
            </a:r>
          </a:p>
          <a:p>
            <a:r>
              <a:rPr lang="en-US"/>
              <a:t>The confusion matrices shown above show the performance by class for each of the models. Although logistic regression using TF-IDF vectorization and logistic regression using Universal Sentence Encoder show similar performance, logistic regression using TF-IDF had the highest F1 score of the three models.</a:t>
            </a:r>
          </a:p>
          <a:p>
            <a:endParaRPr lang="en-US"/>
          </a:p>
        </p:txBody>
      </p:sp>
      <p:sp>
        <p:nvSpPr>
          <p:cNvPr id="151" name="Google Shape;151;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The highest performing classifiers, Linear SVC with count vectorization for brands and Logistic Regression with TF-IDF vectorization for sentiment, were chosen for the Brand Sentiment Analyzer. This tool takes raw tweets as input and predicts brand-sentiment pairs. For instance, given a tweet like "Had a good time at Starbucks, now going to the besties," the output would be Starbucks-Positive. The process involves two steps: the Brand Classifier determines the brand or absence of brand, and the Sentiment Classifier predicts the sentiment. Testing on 200 random tweets resulted in 81% overall accuracy, 99% brand accuracy, and 82% sentiment accuracy.</a:t>
            </a:r>
          </a:p>
        </p:txBody>
      </p:sp>
      <p:sp>
        <p:nvSpPr>
          <p:cNvPr id="158" name="Google Shape;158;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Like any project, ours faced several challenges and limitations. The ambiguity in language posed a significant challenge, as the same words can have different meanings in different contexts. For instance, the word 'Apple' could refer to the fruit or the tech company, depending on the context. This leads to what we call the “</a:t>
            </a:r>
            <a:r>
              <a:rPr lang="en-US" err="1"/>
              <a:t>Aboutness</a:t>
            </a:r>
            <a:r>
              <a:rPr lang="en-US"/>
              <a:t>” problem, where it becomes difficult to determine whether a tweet refers to the fruit or the tech company. Insufficient data on certain brands made it difficult to gather meaningful insights or make accurate predictions. The large size of the dataset posed a challenge in terms of computational resources and processing time. Despite these challenges, we were able to develop a robust brand sentiment analyzer that can provide valuable insights to businesses.</a:t>
            </a:r>
          </a:p>
        </p:txBody>
      </p:sp>
      <p:sp>
        <p:nvSpPr>
          <p:cNvPr id="165" name="Google Shape;165;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8" name="Google Shape;178;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Looking ahead, there are several areas for future work. These include fine-tuning of model parameters to improve performance, testing the model on larger and more diverse datasets to gain additional insights, developing a multimodal model that can accept not only textual input but also video, image, or audio input, and exploring the impact of data duplication on model performance. We explored Large Language Models (or LLMs) but decided against using them in our final Brand Sentiment Analyzer because they were difficult to integrate. If given more time, we would integrate BERT and GPT2 to the Brand Sentiment Analyzer. These future directions will help us to further refine our brand sentiment analyzer and make it even more effective and accurate.</a:t>
            </a:r>
          </a:p>
          <a:p>
            <a:pPr marL="0" indent="0"/>
            <a:endParaRPr lang="en-US"/>
          </a:p>
        </p:txBody>
      </p:sp>
      <p:sp>
        <p:nvSpPr>
          <p:cNvPr id="179" name="Google Shape;179;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r>
              <a:rPr lang="en-US"/>
              <a:t>To summarize, we developed a robust brand sentiment analyzer that can accurately classify sentiment in Twitter posts. Looking ahead, we have identified several areas for future work that will help us to further refine and improve our brand sentiment analyzer. However, it's important to note that the choice of classification approach should be made considering a holistic view of metrics, aligning with the project's objectives. Depending on the specific needs of the task, different approaches might be preferred. It's essential to evaluate models based on the metrics that align with the project's goals. Thank you for your attention, and we look forward to continuing our work in this exciting field.</a:t>
            </a:r>
          </a:p>
        </p:txBody>
      </p:sp>
      <p:sp>
        <p:nvSpPr>
          <p:cNvPr id="172" name="Google Shape;172;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should businesses consider integrating Artificial Intelligence into their operations? First, AI can help businesses understand customer sentiment towards their brand. By analyzing social media data, AI can identify positive, negative, and neutral sentiments, providing businesses with a clear picture of how their brand is perceived. Second, AI can identify emerging consumer trends and preferences. This allows businesses to stay ahead of the curve, adapting their products and services to meet changing customer needs. Third, AI can predict future customer behavior. This predictive capability can inform business strategies, helping companies to anticipate and respond to market changes effectively. Fourth, AI can improve targeted marketing strategies. By understanding customer preferences and behavior, businesses can tailor their marketing efforts to reach the right audience with the right message. Fifth, AI can enhance customer engagement and loyalty. By providing personalized experiences and interactions, businesses can build stronger relationships with their customers, fostering loyalty and driving growth.</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800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t>We would like to take a moment to express our deepest gratitude to those who have made this project possible. We thank our advisor Dr. Van </a:t>
            </a:r>
            <a:r>
              <a:rPr lang="en-US" err="1"/>
              <a:t>Benschoten</a:t>
            </a:r>
            <a:r>
              <a:rPr lang="en-US"/>
              <a:t> for his invaluable guidance in this project. We also acknowledge Dr. </a:t>
            </a:r>
            <a:r>
              <a:rPr lang="en-US" err="1"/>
              <a:t>Tarshizi</a:t>
            </a:r>
            <a:r>
              <a:rPr lang="en-US"/>
              <a:t> for directing the Applied Artificial Intelligence program at the University of San Diego. We are truly grateful for the support.</a:t>
            </a:r>
          </a:p>
        </p:txBody>
      </p:sp>
      <p:sp>
        <p:nvSpPr>
          <p:cNvPr id="186" name="Google Shape;186;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 name="Google Shape;5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defRPr/>
            </a:pPr>
            <a:r>
              <a:rPr lang="en-US"/>
              <a:t>Our project revolves around three main questions. </a:t>
            </a:r>
            <a:r>
              <a:rPr lang="en-US" b="0" i="0">
                <a:effectLst/>
                <a:latin typeface="UICTFontTextStyleBody"/>
              </a:rPr>
              <a:t>How can </a:t>
            </a:r>
            <a:r>
              <a:rPr lang="en-US">
                <a:latin typeface="UICTFontTextStyleBody"/>
              </a:rPr>
              <a:t>we</a:t>
            </a:r>
            <a:r>
              <a:rPr lang="en-US" b="0" i="0">
                <a:effectLst/>
                <a:latin typeface="UICTFontTextStyleBody"/>
              </a:rPr>
              <a:t> detect instances where a Twitter post references a specific brand? </a:t>
            </a:r>
            <a:r>
              <a:rPr lang="en-US">
                <a:latin typeface="UICTFontTextStyleBody"/>
              </a:rPr>
              <a:t>Following</a:t>
            </a:r>
            <a:r>
              <a:rPr lang="en-US" b="0" i="0">
                <a:effectLst/>
                <a:latin typeface="UICTFontTextStyleBody"/>
              </a:rPr>
              <a:t> the </a:t>
            </a:r>
            <a:r>
              <a:rPr lang="en-US">
                <a:latin typeface="UICTFontTextStyleBody"/>
              </a:rPr>
              <a:t>brand detection</a:t>
            </a:r>
            <a:r>
              <a:rPr lang="en-US" b="0" i="0">
                <a:effectLst/>
                <a:latin typeface="UICTFontTextStyleBody"/>
              </a:rPr>
              <a:t> process, the next objective is sentiment classification. The central inquiry here is: How can the sentiment of a Twitter post, once identified as brand-related, be classified with a high degree of accuracy? Having addressed these two tasks, </a:t>
            </a:r>
            <a:r>
              <a:rPr lang="en-US">
                <a:latin typeface="UICTFontTextStyleBody"/>
              </a:rPr>
              <a:t>we would</a:t>
            </a:r>
            <a:r>
              <a:rPr lang="en-US" b="0" i="0">
                <a:effectLst/>
                <a:latin typeface="UICTFontTextStyleBody"/>
              </a:rPr>
              <a:t> </a:t>
            </a:r>
            <a:r>
              <a:rPr lang="en-US">
                <a:latin typeface="UICTFontTextStyleBody"/>
              </a:rPr>
              <a:t>want to </a:t>
            </a:r>
            <a:r>
              <a:rPr lang="en-US" b="0" i="0">
                <a:effectLst/>
                <a:latin typeface="UICTFontTextStyleBody"/>
              </a:rPr>
              <a:t>design a tool that integrates both brand detection and sentiment analysis. </a:t>
            </a:r>
            <a:r>
              <a:rPr lang="en-US">
                <a:latin typeface="UICTFontTextStyleBody"/>
              </a:rPr>
              <a:t>How</a:t>
            </a:r>
            <a:r>
              <a:rPr lang="en-US" b="0" i="0">
                <a:effectLst/>
                <a:latin typeface="UICTFontTextStyleBody"/>
              </a:rPr>
              <a:t> can we create a tool that does both?</a:t>
            </a:r>
            <a:endParaRPr lang="en-US">
              <a:effectLst/>
              <a:latin typeface=".AppleSystemUIFont"/>
            </a:endParaRPr>
          </a:p>
        </p:txBody>
      </p:sp>
      <p:sp>
        <p:nvSpPr>
          <p:cNvPr id="60" name="Google Shape;60;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The goal of this project is to build a Brand Sentiment Analyzer that can detect if a tweet is referencing a particular brand, and if so, the sentiment expressed towards that brand. There are two parts to this problem – building a brand classifier that can accurately detect brand names and tweets and building a sentiment classifier that can identify positive or negative sentiment in a tweet. A secondary goal of this project was to get hands-on experience exploring some of the key concepts covered in the AAI 501 course. Some of these topics include Natural Language Processing, Supervised Machine Learning, Classification, Regression, and Deep Learning.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1273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a:t>So, how do we create a brand sentiment analyzer? Our process involves several steps. First, we explore the Sentiment140 dataset to understand the information represented in the data and discover any limitations. Next, we use create a new dataset with brand labels from the Sentiment140 data. We also use OpenAI’s GPT-4 to generate synthetic entries to provide more support for each brand class. Then, we preprocess the data to clean and prepare it for model development. We test different models for brand classification, including Multinomial Naive Bayes, Linear Support Vector Classifier, and Logistic Regression. We also test different models for sentiment classification, all using the Logistic Regression algorithm but with different vectorization methods. We evaluate each model using metrics such as accuracy, precision, recall, and F1 score. Finally, we combine the highest performing brand and sentiment classifiers to create a Brand Sentiment Analyzer.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799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The Sentiment140 dataset, developed by Stanford researchers, is a comprehensive collection of 1.6 million tweets</a:t>
            </a:r>
            <a:r>
              <a:rPr lang="en-US">
                <a:solidFill>
                  <a:srgbClr val="1C1917"/>
                </a:solidFill>
              </a:rPr>
              <a:t> with sentiment labels</a:t>
            </a:r>
            <a:r>
              <a:rPr lang="en-US" b="0" i="0">
                <a:solidFill>
                  <a:srgbClr val="1C1917"/>
                </a:solidFill>
                <a:latin typeface="Arial"/>
                <a:ea typeface="Arial"/>
                <a:cs typeface="Arial"/>
                <a:sym typeface="Arial"/>
              </a:rPr>
              <a:t>. Each tweet is annotated with a sentiment polarity - 0 indicating negative sentiment and 4 indicating positive sentiment. This large and diverse dataset is particularly useful for training robust machine learning models for sentiment analysis.</a:t>
            </a:r>
            <a:r>
              <a:rPr lang="en-US">
                <a:solidFill>
                  <a:srgbClr val="1C1917"/>
                </a:solidFill>
              </a:rPr>
              <a:t> The </a:t>
            </a:r>
            <a:r>
              <a:rPr lang="en-US" b="0" i="0" err="1">
                <a:solidFill>
                  <a:srgbClr val="1C1917"/>
                </a:solidFill>
                <a:latin typeface="Arial"/>
                <a:ea typeface="Arial"/>
                <a:cs typeface="Arial"/>
                <a:sym typeface="Arial"/>
              </a:rPr>
              <a:t>SurgeAI</a:t>
            </a:r>
            <a:r>
              <a:rPr lang="en-US" b="0" i="0">
                <a:solidFill>
                  <a:srgbClr val="1C1917"/>
                </a:solidFill>
                <a:latin typeface="Arial"/>
                <a:ea typeface="Arial"/>
                <a:cs typeface="Arial"/>
                <a:sym typeface="Arial"/>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r>
              <a:rPr lang="en-US">
                <a:solidFill>
                  <a:srgbClr val="1C1917"/>
                </a:solidFill>
              </a:rPr>
              <a:t> </a:t>
            </a:r>
            <a:r>
              <a:rPr lang="en-US" b="0" i="0">
                <a:solidFill>
                  <a:srgbClr val="1C1917"/>
                </a:solidFill>
                <a:latin typeface="Arial"/>
                <a:ea typeface="Arial"/>
                <a:cs typeface="Arial"/>
                <a:sym typeface="Arial"/>
              </a:rPr>
              <a:t>Both these datasets offer unique opportunities for data scientists and researchers. </a:t>
            </a:r>
            <a:r>
              <a:rPr lang="en-US">
                <a:solidFill>
                  <a:srgbClr val="1C1917"/>
                </a:solidFill>
              </a:rPr>
              <a:t>The Sentiment140 dataset was the primary dataset used for this project, but the Surge AI dataset was considered as a secondary dataset to be used for brand classification.</a:t>
            </a:r>
            <a:endParaRPr lang="en-US" b="0" i="0">
              <a:solidFill>
                <a:srgbClr val="1C1917"/>
              </a:solidFill>
              <a:latin typeface="Arial"/>
              <a:ea typeface="Arial"/>
              <a:cs typeface="Arial"/>
              <a:sym typeface="Arial"/>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simplify the problem of brand classification, only the top 10 most frequently appearing brands in the Sentiment140 dataset were used as class labels. Those brands were Facebook, Google, Apple, Starbucks, Disney, Walmart, Target, Microsoft, Amazon, and Sony.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491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b="0" i="0">
                <a:solidFill>
                  <a:srgbClr val="1C1917"/>
                </a:solidFill>
                <a:latin typeface="Arial"/>
                <a:ea typeface="Arial"/>
                <a:cs typeface="Arial"/>
                <a:sym typeface="Arial"/>
              </a:rPr>
              <a:t>After exploring the Surge AI dataset, we decided that it was not a suitable dataset</a:t>
            </a:r>
            <a:r>
              <a:rPr lang="en-US">
                <a:solidFill>
                  <a:srgbClr val="1C1917"/>
                </a:solidFill>
              </a:rPr>
              <a:t> because it contained very few tweets, if any, referencing our selected brands</a:t>
            </a:r>
            <a:r>
              <a:rPr lang="en-US" b="0" i="0">
                <a:solidFill>
                  <a:srgbClr val="1C1917"/>
                </a:solidFill>
                <a:latin typeface="Arial"/>
                <a:ea typeface="Arial"/>
                <a:cs typeface="Arial"/>
                <a:sym typeface="Arial"/>
              </a:rPr>
              <a:t>. </a:t>
            </a:r>
            <a:r>
              <a:rPr lang="en-US">
                <a:solidFill>
                  <a:srgbClr val="1C1917"/>
                </a:solidFill>
              </a:rPr>
              <a:t>For instance, there were only 3 tweets in the dataset that referenced Amazon.  Based on this, we dropped the Surge AI dataset from consideration and focused solely on the Sentiment140 dataset.</a:t>
            </a:r>
            <a:endParaRPr lang="en-US" b="0" i="0">
              <a:solidFill>
                <a:srgbClr val="1C1917"/>
              </a:solidFill>
              <a:latin typeface="Arial"/>
              <a:ea typeface="Arial"/>
              <a:cs typeface="Arial"/>
              <a:sym typeface="Arial"/>
            </a:endParaRPr>
          </a:p>
        </p:txBody>
      </p:sp>
      <p:sp>
        <p:nvSpPr>
          <p:cNvPr id="74" name="Google Shape;74;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10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10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10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10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10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10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10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768096" y="1947672"/>
            <a:ext cx="10509504"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5" name="Google Shape;25;p24"/>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8"/>
        <p:cNvGrpSpPr/>
        <p:nvPr/>
      </p:nvGrpSpPr>
      <p:grpSpPr>
        <a:xfrm>
          <a:off x="0" y="0"/>
          <a:ext cx="0" cy="0"/>
          <a:chOff x="0" y="0"/>
          <a:chExt cx="0" cy="0"/>
        </a:xfrm>
      </p:grpSpPr>
      <p:sp>
        <p:nvSpPr>
          <p:cNvPr id="29" name="Google Shape;29;p25"/>
          <p:cNvSpPr txBox="1">
            <a:spLocks noGrp="1"/>
          </p:cNvSpPr>
          <p:nvPr>
            <p:ph type="body" idx="1"/>
          </p:nvPr>
        </p:nvSpPr>
        <p:spPr>
          <a:xfrm>
            <a:off x="9144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0" name="Google Shape;30;p25"/>
          <p:cNvSpPr txBox="1">
            <a:spLocks noGrp="1"/>
          </p:cNvSpPr>
          <p:nvPr>
            <p:ph type="body" idx="2"/>
          </p:nvPr>
        </p:nvSpPr>
        <p:spPr>
          <a:xfrm>
            <a:off x="8106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1" name="Google Shape;31;p25"/>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body" idx="3"/>
          </p:nvPr>
        </p:nvSpPr>
        <p:spPr>
          <a:xfrm>
            <a:off x="6197600" y="1828800"/>
            <a:ext cx="508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3" name="Google Shape;33;p25"/>
          <p:cNvSpPr txBox="1">
            <a:spLocks noGrp="1"/>
          </p:cNvSpPr>
          <p:nvPr>
            <p:ph type="body" idx="4"/>
          </p:nvPr>
        </p:nvSpPr>
        <p:spPr>
          <a:xfrm>
            <a:off x="6093884" y="2533650"/>
            <a:ext cx="5183717"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4" name="Google Shape;34;p25"/>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7"/>
        <p:cNvGrpSpPr/>
        <p:nvPr/>
      </p:nvGrpSpPr>
      <p:grpSpPr>
        <a:xfrm>
          <a:off x="0" y="0"/>
          <a:ext cx="0" cy="0"/>
          <a:chOff x="0" y="0"/>
          <a:chExt cx="0" cy="0"/>
        </a:xfrm>
      </p:grpSpPr>
      <p:sp>
        <p:nvSpPr>
          <p:cNvPr id="38" name="Google Shape;38;p26"/>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000">
                <a:solidFill>
                  <a:srgbClr val="898989"/>
                </a:solidFill>
                <a:latin typeface="Arial"/>
                <a:ea typeface="Arial"/>
                <a:cs typeface="Arial"/>
                <a:sym typeface="Arial"/>
              </a:defRPr>
            </a:lvl1pPr>
            <a:lvl2pPr marL="0" lvl="1" indent="0" algn="r">
              <a:spcBef>
                <a:spcPts val="0"/>
              </a:spcBef>
              <a:spcAft>
                <a:spcPts val="0"/>
              </a:spcAft>
              <a:buNone/>
              <a:defRPr sz="1000">
                <a:solidFill>
                  <a:srgbClr val="898989"/>
                </a:solidFill>
                <a:latin typeface="Arial"/>
                <a:ea typeface="Arial"/>
                <a:cs typeface="Arial"/>
                <a:sym typeface="Arial"/>
              </a:defRPr>
            </a:lvl2pPr>
            <a:lvl3pPr marL="0" lvl="2" indent="0" algn="r">
              <a:spcBef>
                <a:spcPts val="0"/>
              </a:spcBef>
              <a:spcAft>
                <a:spcPts val="0"/>
              </a:spcAft>
              <a:buNone/>
              <a:defRPr sz="1000">
                <a:solidFill>
                  <a:srgbClr val="898989"/>
                </a:solidFill>
                <a:latin typeface="Arial"/>
                <a:ea typeface="Arial"/>
                <a:cs typeface="Arial"/>
                <a:sym typeface="Arial"/>
              </a:defRPr>
            </a:lvl3pPr>
            <a:lvl4pPr marL="0" lvl="3" indent="0" algn="r">
              <a:spcBef>
                <a:spcPts val="0"/>
              </a:spcBef>
              <a:spcAft>
                <a:spcPts val="0"/>
              </a:spcAft>
              <a:buNone/>
              <a:defRPr sz="1000">
                <a:solidFill>
                  <a:srgbClr val="898989"/>
                </a:solidFill>
                <a:latin typeface="Arial"/>
                <a:ea typeface="Arial"/>
                <a:cs typeface="Arial"/>
                <a:sym typeface="Arial"/>
              </a:defRPr>
            </a:lvl4pPr>
            <a:lvl5pPr marL="0" lvl="4" indent="0" algn="r">
              <a:spcBef>
                <a:spcPts val="0"/>
              </a:spcBef>
              <a:spcAft>
                <a:spcPts val="0"/>
              </a:spcAft>
              <a:buNone/>
              <a:defRPr sz="1000">
                <a:solidFill>
                  <a:srgbClr val="898989"/>
                </a:solidFill>
                <a:latin typeface="Arial"/>
                <a:ea typeface="Arial"/>
                <a:cs typeface="Arial"/>
                <a:sym typeface="Arial"/>
              </a:defRPr>
            </a:lvl5pPr>
            <a:lvl6pPr marL="0" lvl="5" indent="0" algn="r">
              <a:spcBef>
                <a:spcPts val="0"/>
              </a:spcBef>
              <a:spcAft>
                <a:spcPts val="0"/>
              </a:spcAft>
              <a:buNone/>
              <a:defRPr sz="1000">
                <a:solidFill>
                  <a:srgbClr val="898989"/>
                </a:solidFill>
                <a:latin typeface="Arial"/>
                <a:ea typeface="Arial"/>
                <a:cs typeface="Arial"/>
                <a:sym typeface="Arial"/>
              </a:defRPr>
            </a:lvl6pPr>
            <a:lvl7pPr marL="0" lvl="6" indent="0" algn="r">
              <a:spcBef>
                <a:spcPts val="0"/>
              </a:spcBef>
              <a:spcAft>
                <a:spcPts val="0"/>
              </a:spcAft>
              <a:buNone/>
              <a:defRPr sz="1000">
                <a:solidFill>
                  <a:srgbClr val="898989"/>
                </a:solidFill>
                <a:latin typeface="Arial"/>
                <a:ea typeface="Arial"/>
                <a:cs typeface="Arial"/>
                <a:sym typeface="Arial"/>
              </a:defRPr>
            </a:lvl7pPr>
            <a:lvl8pPr marL="0" lvl="7" indent="0" algn="r">
              <a:spcBef>
                <a:spcPts val="0"/>
              </a:spcBef>
              <a:spcAft>
                <a:spcPts val="0"/>
              </a:spcAft>
              <a:buNone/>
              <a:defRPr sz="1000">
                <a:solidFill>
                  <a:srgbClr val="898989"/>
                </a:solidFill>
                <a:latin typeface="Arial"/>
                <a:ea typeface="Arial"/>
                <a:cs typeface="Arial"/>
                <a:sym typeface="Arial"/>
              </a:defRPr>
            </a:lvl8pPr>
            <a:lvl9pPr marL="0" lvl="8" indent="0" algn="r">
              <a:spcBef>
                <a:spcPts val="0"/>
              </a:spcBef>
              <a:spcAft>
                <a:spcPts val="0"/>
              </a:spcAft>
              <a:buNone/>
              <a:defRPr sz="10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5999168"/>
            <a:ext cx="12192000" cy="914400"/>
          </a:xfrm>
          <a:prstGeom prst="rect">
            <a:avLst/>
          </a:prstGeom>
          <a:solidFill>
            <a:srgbClr val="003B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11" name="Google Shape;11;p22"/>
          <p:cNvPicPr preferRelativeResize="0"/>
          <p:nvPr/>
        </p:nvPicPr>
        <p:blipFill rotWithShape="1">
          <a:blip r:embed="rId6">
            <a:alphaModFix/>
          </a:blip>
          <a:srcRect/>
          <a:stretch/>
        </p:blipFill>
        <p:spPr>
          <a:xfrm>
            <a:off x="304800" y="6167437"/>
            <a:ext cx="2762250" cy="574305"/>
          </a:xfrm>
          <a:prstGeom prst="rect">
            <a:avLst/>
          </a:prstGeom>
          <a:noFill/>
          <a:ln>
            <a:noFill/>
          </a:ln>
        </p:spPr>
      </p:pic>
      <p:sp>
        <p:nvSpPr>
          <p:cNvPr id="12" name="Google Shape;12;p22"/>
          <p:cNvSpPr txBox="1">
            <a:spLocks noGrp="1"/>
          </p:cNvSpPr>
          <p:nvPr>
            <p:ph type="body" idx="1"/>
          </p:nvPr>
        </p:nvSpPr>
        <p:spPr>
          <a:xfrm>
            <a:off x="768353" y="1947863"/>
            <a:ext cx="10509249"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4" name="Google Shape;14;p22"/>
          <p:cNvSpPr txBox="1">
            <a:spLocks noGrp="1"/>
          </p:cNvSpPr>
          <p:nvPr>
            <p:ph type="dt" idx="10"/>
          </p:nvPr>
        </p:nvSpPr>
        <p:spPr>
          <a:xfrm>
            <a:off x="304800" y="6629403"/>
            <a:ext cx="2844800" cy="1365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22"/>
          <p:cNvSpPr txBox="1">
            <a:spLocks noGrp="1"/>
          </p:cNvSpPr>
          <p:nvPr>
            <p:ph type="ftr" idx="11"/>
          </p:nvPr>
        </p:nvSpPr>
        <p:spPr>
          <a:xfrm>
            <a:off x="4165600" y="6629403"/>
            <a:ext cx="3860800" cy="1365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9144000" y="6629403"/>
            <a:ext cx="2844800" cy="136525"/>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0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43997462/2f1e66d926?share=cop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title"/>
          </p:nvPr>
        </p:nvSpPr>
        <p:spPr>
          <a:xfrm>
            <a:off x="914400" y="1600200"/>
            <a:ext cx="10363200" cy="27432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sz="4000"/>
              <a:t>Brand Sentiment Analysis of Twitter Posts</a:t>
            </a:r>
            <a:endParaRPr/>
          </a:p>
        </p:txBody>
      </p:sp>
      <p:sp>
        <p:nvSpPr>
          <p:cNvPr id="47" name="Google Shape;47;p1"/>
          <p:cNvSpPr txBox="1"/>
          <p:nvPr/>
        </p:nvSpPr>
        <p:spPr>
          <a:xfrm>
            <a:off x="1204947" y="4114800"/>
            <a:ext cx="2548133"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Jonathan Agustin</a:t>
            </a:r>
            <a:endParaRPr/>
          </a:p>
        </p:txBody>
      </p:sp>
      <p:sp>
        <p:nvSpPr>
          <p:cNvPr id="48" name="Google Shape;48;p1"/>
          <p:cNvSpPr txBox="1"/>
          <p:nvPr/>
        </p:nvSpPr>
        <p:spPr>
          <a:xfrm>
            <a:off x="4712829" y="4112567"/>
            <a:ext cx="2840842"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Fernando Calderon</a:t>
            </a:r>
            <a:endParaRPr/>
          </a:p>
        </p:txBody>
      </p:sp>
      <p:sp>
        <p:nvSpPr>
          <p:cNvPr id="49" name="Google Shape;49;p1"/>
          <p:cNvSpPr txBox="1"/>
          <p:nvPr/>
        </p:nvSpPr>
        <p:spPr>
          <a:xfrm>
            <a:off x="8513421" y="4128380"/>
            <a:ext cx="1983235"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Juliet Lawton</a:t>
            </a:r>
            <a:endParaRPr/>
          </a:p>
        </p:txBody>
      </p:sp>
      <p:sp>
        <p:nvSpPr>
          <p:cNvPr id="3" name="TextBox 2">
            <a:extLst>
              <a:ext uri="{FF2B5EF4-FFF2-40B4-BE49-F238E27FC236}">
                <a16:creationId xmlns:a16="http://schemas.microsoft.com/office/drawing/2014/main" id="{F8B42DF7-8818-DD0B-6345-37F2F2B1807B}"/>
              </a:ext>
            </a:extLst>
          </p:cNvPr>
          <p:cNvSpPr txBox="1"/>
          <p:nvPr/>
        </p:nvSpPr>
        <p:spPr>
          <a:xfrm>
            <a:off x="6901882" y="6321431"/>
            <a:ext cx="520504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Video: </a:t>
            </a:r>
            <a:r>
              <a:rPr lang="en-US">
                <a:solidFill>
                  <a:schemeClr val="bg1"/>
                </a:solidFill>
                <a:hlinkClick r:id="rId3">
                  <a:extLst>
                    <a:ext uri="{A12FA001-AC4F-418D-AE19-62706E023703}">
                      <ahyp:hlinkClr xmlns:ahyp="http://schemas.microsoft.com/office/drawing/2018/hyperlinkcolor" val="tx"/>
                    </a:ext>
                  </a:extLst>
                </a:hlinkClick>
              </a:rPr>
              <a:t>https://vimeo.com/843997462/2f1e66d926?share=copy</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Experimental Design</a:t>
            </a:r>
            <a:endParaRPr/>
          </a:p>
        </p:txBody>
      </p:sp>
      <p:graphicFrame>
        <p:nvGraphicFramePr>
          <p:cNvPr id="4" name="Diagram 3">
            <a:extLst>
              <a:ext uri="{FF2B5EF4-FFF2-40B4-BE49-F238E27FC236}">
                <a16:creationId xmlns:a16="http://schemas.microsoft.com/office/drawing/2014/main" id="{C50E30AD-58AC-D7E2-96AA-4EE20248DA2E}"/>
              </a:ext>
            </a:extLst>
          </p:cNvPr>
          <p:cNvGraphicFramePr/>
          <p:nvPr>
            <p:extLst>
              <p:ext uri="{D42A27DB-BD31-4B8C-83A1-F6EECF244321}">
                <p14:modId xmlns:p14="http://schemas.microsoft.com/office/powerpoint/2010/main" val="1849820373"/>
              </p:ext>
            </p:extLst>
          </p:nvPr>
        </p:nvGraphicFramePr>
        <p:xfrm>
          <a:off x="2415955" y="1712432"/>
          <a:ext cx="7360093" cy="405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993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5A03-BDA0-6939-7229-C03A0F1C89DE}"/>
              </a:ext>
            </a:extLst>
          </p:cNvPr>
          <p:cNvSpPr>
            <a:spLocks noGrp="1"/>
          </p:cNvSpPr>
          <p:nvPr>
            <p:ph type="title"/>
          </p:nvPr>
        </p:nvSpPr>
        <p:spPr/>
        <p:txBody>
          <a:bodyPr/>
          <a:lstStyle/>
          <a:p>
            <a:r>
              <a:rPr lang="en-US"/>
              <a:t>First Stage: Assess</a:t>
            </a:r>
          </a:p>
        </p:txBody>
      </p:sp>
    </p:spTree>
    <p:extLst>
      <p:ext uri="{BB962C8B-B14F-4D97-AF65-F5344CB8AC3E}">
        <p14:creationId xmlns:p14="http://schemas.microsoft.com/office/powerpoint/2010/main" val="144801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Exploratory Data Analysis</a:t>
            </a:r>
            <a:endParaRPr/>
          </a:p>
        </p:txBody>
      </p:sp>
      <p:pic>
        <p:nvPicPr>
          <p:cNvPr id="2" name="Picture 1">
            <a:extLst>
              <a:ext uri="{FF2B5EF4-FFF2-40B4-BE49-F238E27FC236}">
                <a16:creationId xmlns:a16="http://schemas.microsoft.com/office/drawing/2014/main" id="{47D4375A-AF6A-3BBE-3DBA-DC523BABEB35}"/>
              </a:ext>
            </a:extLst>
          </p:cNvPr>
          <p:cNvPicPr>
            <a:picLocks noChangeAspect="1"/>
          </p:cNvPicPr>
          <p:nvPr/>
        </p:nvPicPr>
        <p:blipFill>
          <a:blip r:embed="rId3"/>
          <a:stretch>
            <a:fillRect/>
          </a:stretch>
        </p:blipFill>
        <p:spPr>
          <a:xfrm>
            <a:off x="5905104" y="2126234"/>
            <a:ext cx="5878905" cy="2855468"/>
          </a:xfrm>
          <a:prstGeom prst="rect">
            <a:avLst/>
          </a:prstGeom>
        </p:spPr>
      </p:pic>
      <p:pic>
        <p:nvPicPr>
          <p:cNvPr id="3" name="Picture 2">
            <a:extLst>
              <a:ext uri="{FF2B5EF4-FFF2-40B4-BE49-F238E27FC236}">
                <a16:creationId xmlns:a16="http://schemas.microsoft.com/office/drawing/2014/main" id="{147934AD-E601-27F5-6510-EA04666DB690}"/>
              </a:ext>
            </a:extLst>
          </p:cNvPr>
          <p:cNvPicPr>
            <a:picLocks noChangeAspect="1"/>
          </p:cNvPicPr>
          <p:nvPr/>
        </p:nvPicPr>
        <p:blipFill>
          <a:blip r:embed="rId4"/>
          <a:stretch>
            <a:fillRect/>
          </a:stretch>
        </p:blipFill>
        <p:spPr>
          <a:xfrm>
            <a:off x="804672" y="1828800"/>
            <a:ext cx="4978512" cy="34503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Preprocessing</a:t>
            </a:r>
            <a:endParaRPr/>
          </a:p>
        </p:txBody>
      </p:sp>
      <p:sp>
        <p:nvSpPr>
          <p:cNvPr id="3" name="Text Placeholder 2">
            <a:extLst>
              <a:ext uri="{FF2B5EF4-FFF2-40B4-BE49-F238E27FC236}">
                <a16:creationId xmlns:a16="http://schemas.microsoft.com/office/drawing/2014/main" id="{2C1AAED4-50FD-177D-6CA8-B288AE2EE9DA}"/>
              </a:ext>
            </a:extLst>
          </p:cNvPr>
          <p:cNvSpPr txBox="1">
            <a:spLocks/>
          </p:cNvSpPr>
          <p:nvPr/>
        </p:nvSpPr>
        <p:spPr>
          <a:xfrm>
            <a:off x="906642" y="1975381"/>
            <a:ext cx="10357103"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marL="200025" indent="0">
              <a:buNone/>
            </a:pPr>
            <a:r>
              <a:rPr lang="en-US" sz="2400"/>
              <a:t>Clean URLs and @mentions</a:t>
            </a:r>
          </a:p>
          <a:p>
            <a:pPr marL="200025" indent="0">
              <a:buNone/>
            </a:pPr>
            <a:r>
              <a:rPr lang="en-US" sz="2400"/>
              <a:t>Tokenize text</a:t>
            </a:r>
          </a:p>
          <a:p>
            <a:pPr marL="200025" indent="0">
              <a:buNone/>
            </a:pPr>
            <a:r>
              <a:rPr lang="en-US" sz="2400"/>
              <a:t>Remove stop words and punctuation</a:t>
            </a:r>
          </a:p>
          <a:p>
            <a:pPr marL="200025" indent="0">
              <a:buNone/>
            </a:pPr>
            <a:r>
              <a:rPr lang="en-US" sz="2400"/>
              <a:t>Reduce tokens to stems</a:t>
            </a:r>
          </a:p>
        </p:txBody>
      </p:sp>
      <p:sp>
        <p:nvSpPr>
          <p:cNvPr id="2" name="TextBox 1">
            <a:extLst>
              <a:ext uri="{FF2B5EF4-FFF2-40B4-BE49-F238E27FC236}">
                <a16:creationId xmlns:a16="http://schemas.microsoft.com/office/drawing/2014/main" id="{7F116C0E-5FE8-B3ED-A62F-32E6072BF3C6}"/>
              </a:ext>
            </a:extLst>
          </p:cNvPr>
          <p:cNvSpPr txBox="1"/>
          <p:nvPr/>
        </p:nvSpPr>
        <p:spPr>
          <a:xfrm>
            <a:off x="6608064" y="2478622"/>
            <a:ext cx="5181600" cy="1384995"/>
          </a:xfrm>
          <a:prstGeom prst="rect">
            <a:avLst/>
          </a:prstGeom>
          <a:noFill/>
        </p:spPr>
        <p:txBody>
          <a:bodyPr wrap="square" rtlCol="0">
            <a:spAutoFit/>
          </a:bodyPr>
          <a:lstStyle/>
          <a:p>
            <a:pPr algn="ctr"/>
            <a:r>
              <a:rPr lang="en-US" b="0" i="0">
                <a:solidFill>
                  <a:srgbClr val="001F60"/>
                </a:solidFill>
                <a:effectLst/>
                <a:latin typeface="Menlo" panose="020B0609030804020204" pitchFamily="49" charset="0"/>
              </a:rPr>
              <a:t>I LOVE @Health4UandPets u guys r the best!!</a:t>
            </a: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endParaRPr lang="en-US">
              <a:solidFill>
                <a:srgbClr val="001F60"/>
              </a:solidFill>
              <a:latin typeface="Menlo" panose="020B0609030804020204" pitchFamily="49" charset="0"/>
            </a:endParaRPr>
          </a:p>
          <a:p>
            <a:pPr algn="ctr"/>
            <a:r>
              <a:rPr lang="en-US" b="0" i="0">
                <a:solidFill>
                  <a:srgbClr val="001F60"/>
                </a:solidFill>
                <a:effectLst/>
                <a:latin typeface="Menlo" panose="020B0609030804020204" pitchFamily="49" charset="0"/>
              </a:rPr>
              <a:t>['</a:t>
            </a:r>
            <a:r>
              <a:rPr lang="en-US" b="0" i="0" err="1">
                <a:solidFill>
                  <a:srgbClr val="001F60"/>
                </a:solidFill>
                <a:effectLst/>
                <a:latin typeface="Menlo" panose="020B0609030804020204" pitchFamily="49" charset="0"/>
              </a:rPr>
              <a:t>i</a:t>
            </a:r>
            <a:r>
              <a:rPr lang="en-US" b="0" i="0">
                <a:solidFill>
                  <a:srgbClr val="001F60"/>
                </a:solidFill>
                <a:effectLst/>
                <a:latin typeface="Menlo" panose="020B0609030804020204" pitchFamily="49" charset="0"/>
              </a:rPr>
              <a:t>', 'love', 'u', 'guy', 'r', 'best'] </a:t>
            </a:r>
            <a:br>
              <a:rPr lang="en-US"/>
            </a:br>
            <a:endParaRPr lang="en-US"/>
          </a:p>
        </p:txBody>
      </p:sp>
      <p:sp>
        <p:nvSpPr>
          <p:cNvPr id="4" name="Down Arrow 3">
            <a:extLst>
              <a:ext uri="{FF2B5EF4-FFF2-40B4-BE49-F238E27FC236}">
                <a16:creationId xmlns:a16="http://schemas.microsoft.com/office/drawing/2014/main" id="{00C35463-4CDA-4296-FE07-34B3795F8494}"/>
              </a:ext>
            </a:extLst>
          </p:cNvPr>
          <p:cNvSpPr/>
          <p:nvPr/>
        </p:nvSpPr>
        <p:spPr>
          <a:xfrm>
            <a:off x="8991600" y="2889504"/>
            <a:ext cx="414528" cy="3779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sp>
        <p:nvSpPr>
          <p:cNvPr id="2" name="TextBox 1">
            <a:extLst>
              <a:ext uri="{FF2B5EF4-FFF2-40B4-BE49-F238E27FC236}">
                <a16:creationId xmlns:a16="http://schemas.microsoft.com/office/drawing/2014/main" id="{AA2F3240-86E1-A1ED-452E-803032CFDBAD}"/>
              </a:ext>
            </a:extLst>
          </p:cNvPr>
          <p:cNvSpPr txBox="1"/>
          <p:nvPr/>
        </p:nvSpPr>
        <p:spPr>
          <a:xfrm>
            <a:off x="621161" y="2222749"/>
            <a:ext cx="9368900" cy="523220"/>
          </a:xfrm>
          <a:prstGeom prst="rect">
            <a:avLst/>
          </a:prstGeom>
          <a:noFill/>
        </p:spPr>
        <p:txBody>
          <a:bodyPr wrap="square" lIns="91440" tIns="45720" rIns="91440" bIns="45720" rtlCol="0" anchor="t">
            <a:spAutoFit/>
          </a:bodyPr>
          <a:lstStyle/>
          <a:p>
            <a:r>
              <a:rPr lang="en-US"/>
              <a:t>					   	                                   tweet     sentiment	</a:t>
            </a:r>
          </a:p>
          <a:p>
            <a:r>
              <a:rPr lang="en-US">
                <a:solidFill>
                  <a:srgbClr val="001F60"/>
                </a:solidFill>
                <a:latin typeface="Menlo"/>
              </a:rPr>
              <a:t>@ashman01 My only complaint about Facebook is they've changed it so much        0</a:t>
            </a:r>
            <a:endParaRPr lang="en-US">
              <a:solidFill>
                <a:srgbClr val="001F60"/>
              </a:solidFill>
            </a:endParaRPr>
          </a:p>
        </p:txBody>
      </p:sp>
      <p:sp>
        <p:nvSpPr>
          <p:cNvPr id="3" name="TextBox 2">
            <a:extLst>
              <a:ext uri="{FF2B5EF4-FFF2-40B4-BE49-F238E27FC236}">
                <a16:creationId xmlns:a16="http://schemas.microsoft.com/office/drawing/2014/main" id="{A3B7918D-CA58-5A8D-76C7-04E7A7D65D96}"/>
              </a:ext>
            </a:extLst>
          </p:cNvPr>
          <p:cNvSpPr txBox="1"/>
          <p:nvPr/>
        </p:nvSpPr>
        <p:spPr>
          <a:xfrm>
            <a:off x="621161" y="3896852"/>
            <a:ext cx="10501915" cy="523220"/>
          </a:xfrm>
          <a:prstGeom prst="rect">
            <a:avLst/>
          </a:prstGeom>
          <a:noFill/>
        </p:spPr>
        <p:txBody>
          <a:bodyPr wrap="square" lIns="91440" tIns="45720" rIns="91440" bIns="45720" rtlCol="0" anchor="t">
            <a:spAutoFit/>
          </a:bodyPr>
          <a:lstStyle/>
          <a:p>
            <a:r>
              <a:rPr lang="en-US"/>
              <a:t>							                 tweet     sentiment	      brand</a:t>
            </a:r>
          </a:p>
          <a:p>
            <a:r>
              <a:rPr lang="en-US">
                <a:solidFill>
                  <a:srgbClr val="001F60"/>
                </a:solidFill>
                <a:latin typeface="Menlo"/>
              </a:rPr>
              <a:t>@ashman01 My only complaint about Facebook is they've changed it so much        0    facebook</a:t>
            </a:r>
            <a:endParaRPr lang="en-US">
              <a:solidFill>
                <a:srgbClr val="001F60"/>
              </a:solidFill>
            </a:endParaRPr>
          </a:p>
        </p:txBody>
      </p:sp>
      <p:sp>
        <p:nvSpPr>
          <p:cNvPr id="10" name="Down Arrow 9">
            <a:extLst>
              <a:ext uri="{FF2B5EF4-FFF2-40B4-BE49-F238E27FC236}">
                <a16:creationId xmlns:a16="http://schemas.microsoft.com/office/drawing/2014/main" id="{7BC41DAD-36EE-D283-CBF8-70B04DEA0074}"/>
              </a:ext>
            </a:extLst>
          </p:cNvPr>
          <p:cNvSpPr/>
          <p:nvPr/>
        </p:nvSpPr>
        <p:spPr>
          <a:xfrm>
            <a:off x="5598849" y="3000771"/>
            <a:ext cx="546538" cy="7551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Creating Data for the Brand Classifier</a:t>
            </a:r>
            <a:endParaRPr/>
          </a:p>
        </p:txBody>
      </p:sp>
      <p:pic>
        <p:nvPicPr>
          <p:cNvPr id="6" name="Picture 5">
            <a:extLst>
              <a:ext uri="{FF2B5EF4-FFF2-40B4-BE49-F238E27FC236}">
                <a16:creationId xmlns:a16="http://schemas.microsoft.com/office/drawing/2014/main" id="{A68E6887-F32B-57D2-5927-2C75F7178F2A}"/>
              </a:ext>
            </a:extLst>
          </p:cNvPr>
          <p:cNvPicPr>
            <a:picLocks noChangeAspect="1"/>
          </p:cNvPicPr>
          <p:nvPr/>
        </p:nvPicPr>
        <p:blipFill>
          <a:blip r:embed="rId3"/>
          <a:stretch>
            <a:fillRect/>
          </a:stretch>
        </p:blipFill>
        <p:spPr>
          <a:xfrm>
            <a:off x="1262887" y="1645180"/>
            <a:ext cx="4333485" cy="4333485"/>
          </a:xfrm>
          <a:prstGeom prst="rect">
            <a:avLst/>
          </a:prstGeom>
        </p:spPr>
      </p:pic>
      <p:pic>
        <p:nvPicPr>
          <p:cNvPr id="7" name="Picture 6">
            <a:extLst>
              <a:ext uri="{FF2B5EF4-FFF2-40B4-BE49-F238E27FC236}">
                <a16:creationId xmlns:a16="http://schemas.microsoft.com/office/drawing/2014/main" id="{ADEEBD52-5452-1A2C-425D-0AA173F4131D}"/>
              </a:ext>
            </a:extLst>
          </p:cNvPr>
          <p:cNvPicPr>
            <a:picLocks noChangeAspect="1"/>
          </p:cNvPicPr>
          <p:nvPr/>
        </p:nvPicPr>
        <p:blipFill>
          <a:blip r:embed="rId4"/>
          <a:stretch>
            <a:fillRect/>
          </a:stretch>
        </p:blipFill>
        <p:spPr>
          <a:xfrm>
            <a:off x="5847323" y="1618025"/>
            <a:ext cx="5471160" cy="4360640"/>
          </a:xfrm>
          <a:prstGeom prst="rect">
            <a:avLst/>
          </a:prstGeom>
        </p:spPr>
      </p:pic>
    </p:spTree>
    <p:extLst>
      <p:ext uri="{BB962C8B-B14F-4D97-AF65-F5344CB8AC3E}">
        <p14:creationId xmlns:p14="http://schemas.microsoft.com/office/powerpoint/2010/main" val="70292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Generating Synthetic Data</a:t>
            </a:r>
            <a:endParaRPr/>
          </a:p>
        </p:txBody>
      </p:sp>
      <p:sp>
        <p:nvSpPr>
          <p:cNvPr id="126" name="Google Shape;126;p12"/>
          <p:cNvSpPr txBox="1">
            <a:spLocks noGrp="1"/>
          </p:cNvSpPr>
          <p:nvPr>
            <p:ph type="body" idx="1"/>
          </p:nvPr>
        </p:nvSpPr>
        <p:spPr>
          <a:xfrm>
            <a:off x="1259708" y="1947672"/>
            <a:ext cx="10017892" cy="3776472"/>
          </a:xfrm>
          <a:prstGeom prst="rect">
            <a:avLst/>
          </a:prstGeom>
          <a:noFill/>
          <a:ln>
            <a:noFill/>
          </a:ln>
        </p:spPr>
        <p:txBody>
          <a:bodyPr spcFirstLastPara="1" wrap="square" lIns="0" tIns="0" rIns="0" bIns="0" anchor="t" anchorCtr="0">
            <a:noAutofit/>
          </a:bodyPr>
          <a:lstStyle/>
          <a:p>
            <a:pPr marL="90170" lvl="0" indent="-45720" algn="l" rtl="0">
              <a:lnSpc>
                <a:spcPct val="114285"/>
              </a:lnSpc>
              <a:spcBef>
                <a:spcPts val="0"/>
              </a:spcBef>
              <a:spcAft>
                <a:spcPts val="0"/>
              </a:spcAft>
              <a:buSzPts val="700"/>
              <a:buNone/>
            </a:pPr>
            <a:endParaRPr lang="en-US"/>
          </a:p>
          <a:p>
            <a:pPr marL="90170" lvl="0" indent="-45720" algn="l" rtl="0">
              <a:lnSpc>
                <a:spcPct val="114285"/>
              </a:lnSpc>
              <a:spcBef>
                <a:spcPts val="0"/>
              </a:spcBef>
              <a:spcAft>
                <a:spcPts val="0"/>
              </a:spcAft>
              <a:buSzPts val="700"/>
              <a:buNone/>
            </a:pPr>
            <a:endParaRPr/>
          </a:p>
        </p:txBody>
      </p:sp>
      <p:pic>
        <p:nvPicPr>
          <p:cNvPr id="2" name="Picture 1" descr="A white text box with black text&#10;&#10;Description automatically generated">
            <a:extLst>
              <a:ext uri="{FF2B5EF4-FFF2-40B4-BE49-F238E27FC236}">
                <a16:creationId xmlns:a16="http://schemas.microsoft.com/office/drawing/2014/main" id="{F764FB95-92D6-DF3B-2D32-DB7A6E791AD3}"/>
              </a:ext>
            </a:extLst>
          </p:cNvPr>
          <p:cNvPicPr>
            <a:picLocks noChangeAspect="1"/>
          </p:cNvPicPr>
          <p:nvPr/>
        </p:nvPicPr>
        <p:blipFill>
          <a:blip r:embed="rId3"/>
          <a:stretch>
            <a:fillRect/>
          </a:stretch>
        </p:blipFill>
        <p:spPr>
          <a:xfrm>
            <a:off x="2913789" y="1618189"/>
            <a:ext cx="6364421" cy="4242948"/>
          </a:xfrm>
          <a:prstGeom prst="rect">
            <a:avLst/>
          </a:prstGeom>
        </p:spPr>
      </p:pic>
    </p:spTree>
    <p:extLst>
      <p:ext uri="{BB962C8B-B14F-4D97-AF65-F5344CB8AC3E}">
        <p14:creationId xmlns:p14="http://schemas.microsoft.com/office/powerpoint/2010/main" val="15329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494-E65B-579F-A3B6-1F609E5230A4}"/>
              </a:ext>
            </a:extLst>
          </p:cNvPr>
          <p:cNvSpPr>
            <a:spLocks noGrp="1"/>
          </p:cNvSpPr>
          <p:nvPr>
            <p:ph type="title"/>
          </p:nvPr>
        </p:nvSpPr>
        <p:spPr/>
        <p:txBody>
          <a:bodyPr/>
          <a:lstStyle/>
          <a:p>
            <a:r>
              <a:rPr lang="en-US"/>
              <a:t>Second Stage: Develop</a:t>
            </a:r>
          </a:p>
        </p:txBody>
      </p:sp>
    </p:spTree>
    <p:extLst>
      <p:ext uri="{BB962C8B-B14F-4D97-AF65-F5344CB8AC3E}">
        <p14:creationId xmlns:p14="http://schemas.microsoft.com/office/powerpoint/2010/main" val="167993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Machine Learning Algorithms Considered</a:t>
            </a:r>
            <a:endParaRPr/>
          </a:p>
        </p:txBody>
      </p:sp>
      <p:sp>
        <p:nvSpPr>
          <p:cNvPr id="133" name="Google Shape;133;p13"/>
          <p:cNvSpPr txBox="1">
            <a:spLocks noGrp="1"/>
          </p:cNvSpPr>
          <p:nvPr>
            <p:ph type="body" idx="1"/>
          </p:nvPr>
        </p:nvSpPr>
        <p:spPr>
          <a:xfrm>
            <a:off x="1376856" y="1828800"/>
            <a:ext cx="8677836" cy="3776662"/>
          </a:xfrm>
          <a:prstGeom prst="rect">
            <a:avLst/>
          </a:prstGeom>
          <a:noFill/>
          <a:ln>
            <a:noFill/>
          </a:ln>
        </p:spPr>
        <p:txBody>
          <a:bodyPr spcFirstLastPara="1" wrap="square" lIns="0" tIns="0" rIns="0" bIns="0" anchor="t" anchorCtr="0">
            <a:noAutofit/>
          </a:bodyPr>
          <a:lstStyle/>
          <a:p>
            <a:pPr marL="23495" lvl="1" indent="0">
              <a:lnSpc>
                <a:spcPct val="160000"/>
              </a:lnSpc>
              <a:spcBef>
                <a:spcPts val="0"/>
              </a:spcBef>
              <a:buSzPts val="2000"/>
              <a:buNone/>
            </a:pPr>
            <a:r>
              <a:rPr lang="en-US">
                <a:solidFill>
                  <a:srgbClr val="033B70"/>
                </a:solidFill>
              </a:rPr>
              <a:t>Multinomial Naïve Bayes</a:t>
            </a:r>
          </a:p>
          <a:p>
            <a:pPr marL="23495" lvl="1" indent="0">
              <a:lnSpc>
                <a:spcPct val="160000"/>
              </a:lnSpc>
              <a:spcBef>
                <a:spcPts val="0"/>
              </a:spcBef>
              <a:buSzPts val="2000"/>
              <a:buNone/>
            </a:pPr>
            <a:r>
              <a:rPr lang="en-US">
                <a:solidFill>
                  <a:srgbClr val="033B70"/>
                </a:solidFill>
              </a:rPr>
              <a:t>Logistic Regression</a:t>
            </a:r>
          </a:p>
          <a:p>
            <a:pPr marL="23495" lvl="1" indent="0">
              <a:lnSpc>
                <a:spcPct val="160000"/>
              </a:lnSpc>
              <a:spcBef>
                <a:spcPts val="0"/>
              </a:spcBef>
              <a:buSzPts val="2000"/>
              <a:buNone/>
            </a:pPr>
            <a:r>
              <a:rPr lang="en-US">
                <a:solidFill>
                  <a:srgbClr val="033B70"/>
                </a:solidFill>
              </a:rPr>
              <a:t>Linear Support Vector Classifier</a:t>
            </a:r>
          </a:p>
          <a:p>
            <a:pPr marL="23495" lvl="1" indent="0">
              <a:lnSpc>
                <a:spcPct val="160000"/>
              </a:lnSpc>
              <a:spcBef>
                <a:spcPts val="0"/>
              </a:spcBef>
              <a:buSzPts val="2000"/>
              <a:buNone/>
            </a:pPr>
            <a:r>
              <a:rPr lang="en-US">
                <a:solidFill>
                  <a:srgbClr val="033B70"/>
                </a:solidFill>
              </a:rPr>
              <a:t>Transformers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Vectorization Methods</a:t>
            </a:r>
            <a:endParaRPr/>
          </a:p>
        </p:txBody>
      </p:sp>
      <p:sp>
        <p:nvSpPr>
          <p:cNvPr id="3" name="Text Placeholder 2">
            <a:extLst>
              <a:ext uri="{FF2B5EF4-FFF2-40B4-BE49-F238E27FC236}">
                <a16:creationId xmlns:a16="http://schemas.microsoft.com/office/drawing/2014/main" id="{23FBA536-A40B-C3F1-D82B-C2611D8E49C9}"/>
              </a:ext>
            </a:extLst>
          </p:cNvPr>
          <p:cNvSpPr>
            <a:spLocks noGrp="1"/>
          </p:cNvSpPr>
          <p:nvPr>
            <p:ph type="body" idx="1"/>
          </p:nvPr>
        </p:nvSpPr>
        <p:spPr>
          <a:xfrm>
            <a:off x="768096" y="1753644"/>
            <a:ext cx="10509504" cy="3776472"/>
          </a:xfrm>
        </p:spPr>
        <p:txBody>
          <a:bodyPr/>
          <a:lstStyle/>
          <a:p>
            <a:r>
              <a:rPr lang="en-US"/>
              <a:t>Count Vectorizer</a:t>
            </a:r>
          </a:p>
          <a:p>
            <a:r>
              <a:rPr lang="en-US"/>
              <a:t>Term Frequency-Inverse Document Frequency (TF-IDF)</a:t>
            </a:r>
          </a:p>
          <a:p>
            <a:r>
              <a:rPr lang="en-US"/>
              <a:t>Word2Vec</a:t>
            </a:r>
          </a:p>
          <a:p>
            <a:r>
              <a:rPr lang="en-US"/>
              <a:t>Doc2Vec</a:t>
            </a:r>
          </a:p>
          <a:p>
            <a:r>
              <a:rPr lang="en-US"/>
              <a:t>Universal Sentence Encoder (USE)</a:t>
            </a:r>
          </a:p>
        </p:txBody>
      </p:sp>
    </p:spTree>
    <p:extLst>
      <p:ext uri="{BB962C8B-B14F-4D97-AF65-F5344CB8AC3E}">
        <p14:creationId xmlns:p14="http://schemas.microsoft.com/office/powerpoint/2010/main" val="13757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2"/>
          <p:cNvSpPr txBox="1">
            <a:spLocks noGrp="1"/>
          </p:cNvSpPr>
          <p:nvPr>
            <p:ph type="body" idx="1"/>
          </p:nvPr>
        </p:nvSpPr>
        <p:spPr>
          <a:xfrm>
            <a:off x="907473" y="1130445"/>
            <a:ext cx="10363200" cy="3776662"/>
          </a:xfrm>
          <a:prstGeom prst="rect">
            <a:avLst/>
          </a:prstGeom>
          <a:noFill/>
          <a:ln>
            <a:noFill/>
          </a:ln>
        </p:spPr>
        <p:txBody>
          <a:bodyPr spcFirstLastPara="1" wrap="square" lIns="0" tIns="0" rIns="0" bIns="0" anchor="t" anchorCtr="0">
            <a:noAutofit/>
          </a:bodyPr>
          <a:lstStyle/>
          <a:p>
            <a:pPr marL="114300" lvl="1" indent="0" algn="ctr">
              <a:lnSpc>
                <a:spcPct val="160000"/>
              </a:lnSpc>
              <a:buNone/>
            </a:pPr>
            <a:endParaRPr lang="en-US" sz="3600" b="1"/>
          </a:p>
          <a:p>
            <a:pPr marL="114300" lvl="1" indent="0" algn="ctr">
              <a:lnSpc>
                <a:spcPct val="160000"/>
              </a:lnSpc>
              <a:buNone/>
            </a:pPr>
            <a:r>
              <a:rPr lang="en-US" sz="3600" b="1"/>
              <a:t>Businesses increasingly leverage social media to gain key insights on market performance.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Classifier</a:t>
            </a:r>
          </a:p>
        </p:txBody>
      </p:sp>
      <p:sp>
        <p:nvSpPr>
          <p:cNvPr id="5" name="Text Placeholder 2">
            <a:extLst>
              <a:ext uri="{FF2B5EF4-FFF2-40B4-BE49-F238E27FC236}">
                <a16:creationId xmlns:a16="http://schemas.microsoft.com/office/drawing/2014/main" id="{25C928A2-4EBB-DE3B-11F8-B0FCEC2F3B2B}"/>
              </a:ext>
            </a:extLst>
          </p:cNvPr>
          <p:cNvSpPr txBox="1">
            <a:spLocks/>
          </p:cNvSpPr>
          <p:nvPr/>
        </p:nvSpPr>
        <p:spPr>
          <a:xfrm>
            <a:off x="920496" y="2100072"/>
            <a:ext cx="10509504" cy="37764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r>
              <a:rPr lang="en-US" b="1"/>
              <a:t>Framework: </a:t>
            </a:r>
            <a:r>
              <a:rPr lang="en-US"/>
              <a:t>Brand Classifier objects were designed for each model, defining their vectorization methods.</a:t>
            </a:r>
          </a:p>
          <a:p>
            <a:r>
              <a:rPr lang="en-US" b="1"/>
              <a:t>Algorithms: </a:t>
            </a:r>
            <a:r>
              <a:rPr lang="en-US"/>
              <a:t>Multinomial Naïve Bayes, Linear SVC, Logistic Regression</a:t>
            </a:r>
          </a:p>
        </p:txBody>
      </p:sp>
    </p:spTree>
    <p:extLst>
      <p:ext uri="{BB962C8B-B14F-4D97-AF65-F5344CB8AC3E}">
        <p14:creationId xmlns:p14="http://schemas.microsoft.com/office/powerpoint/2010/main" val="325352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Sentiment Classifier</a:t>
            </a:r>
          </a:p>
        </p:txBody>
      </p:sp>
      <p:sp>
        <p:nvSpPr>
          <p:cNvPr id="6" name="Text Placeholder 2">
            <a:extLst>
              <a:ext uri="{FF2B5EF4-FFF2-40B4-BE49-F238E27FC236}">
                <a16:creationId xmlns:a16="http://schemas.microsoft.com/office/drawing/2014/main" id="{CA6863DB-8969-9605-B953-42C42A2FC4DE}"/>
              </a:ext>
            </a:extLst>
          </p:cNvPr>
          <p:cNvSpPr>
            <a:spLocks noGrp="1"/>
          </p:cNvSpPr>
          <p:nvPr>
            <p:ph type="body" idx="1"/>
          </p:nvPr>
        </p:nvSpPr>
        <p:spPr>
          <a:xfrm>
            <a:off x="768096" y="1947672"/>
            <a:ext cx="10509504" cy="3776472"/>
          </a:xfrm>
        </p:spPr>
        <p:txBody>
          <a:bodyPr/>
          <a:lstStyle/>
          <a:p>
            <a:r>
              <a:rPr lang="en-US" b="1"/>
              <a:t>Framework: </a:t>
            </a:r>
            <a:r>
              <a:rPr lang="en-US"/>
              <a:t>Sentiment Classifier objects were designed for each model, defining their vectorization methods.</a:t>
            </a:r>
          </a:p>
          <a:p>
            <a:r>
              <a:rPr lang="en-US" b="1"/>
              <a:t>Algorithm: </a:t>
            </a:r>
            <a:r>
              <a:rPr lang="en-US"/>
              <a:t>All models used Logistic Regression due to its effectiveness in binary classification.</a:t>
            </a:r>
          </a:p>
        </p:txBody>
      </p:sp>
    </p:spTree>
    <p:extLst>
      <p:ext uri="{BB962C8B-B14F-4D97-AF65-F5344CB8AC3E}">
        <p14:creationId xmlns:p14="http://schemas.microsoft.com/office/powerpoint/2010/main" val="427192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A25-AC2E-61FC-B9F1-EB14F7C2CAAE}"/>
              </a:ext>
            </a:extLst>
          </p:cNvPr>
          <p:cNvSpPr>
            <a:spLocks noGrp="1"/>
          </p:cNvSpPr>
          <p:nvPr>
            <p:ph type="title"/>
          </p:nvPr>
        </p:nvSpPr>
        <p:spPr/>
        <p:txBody>
          <a:bodyPr/>
          <a:lstStyle/>
          <a:p>
            <a:r>
              <a:rPr lang="en-US"/>
              <a:t>Brand Sentiment Analyzer</a:t>
            </a:r>
          </a:p>
        </p:txBody>
      </p:sp>
      <p:graphicFrame>
        <p:nvGraphicFramePr>
          <p:cNvPr id="5" name="Diagram 4">
            <a:extLst>
              <a:ext uri="{FF2B5EF4-FFF2-40B4-BE49-F238E27FC236}">
                <a16:creationId xmlns:a16="http://schemas.microsoft.com/office/drawing/2014/main" id="{2DC5E669-D6A6-AC27-D10A-6F6CD9A8FFFC}"/>
              </a:ext>
            </a:extLst>
          </p:cNvPr>
          <p:cNvGraphicFramePr/>
          <p:nvPr>
            <p:extLst>
              <p:ext uri="{D42A27DB-BD31-4B8C-83A1-F6EECF244321}">
                <p14:modId xmlns:p14="http://schemas.microsoft.com/office/powerpoint/2010/main" val="1173136074"/>
              </p:ext>
            </p:extLst>
          </p:nvPr>
        </p:nvGraphicFramePr>
        <p:xfrm>
          <a:off x="1692405" y="409648"/>
          <a:ext cx="8807189" cy="5762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6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0636-E96F-031D-D7C3-977D29D3E8AF}"/>
              </a:ext>
            </a:extLst>
          </p:cNvPr>
          <p:cNvSpPr>
            <a:spLocks noGrp="1"/>
          </p:cNvSpPr>
          <p:nvPr>
            <p:ph type="title"/>
          </p:nvPr>
        </p:nvSpPr>
        <p:spPr/>
        <p:txBody>
          <a:bodyPr/>
          <a:lstStyle/>
          <a:p>
            <a:r>
              <a:rPr lang="en-US"/>
              <a:t>Third Stage: Evaluate</a:t>
            </a:r>
          </a:p>
        </p:txBody>
      </p:sp>
    </p:spTree>
    <p:extLst>
      <p:ext uri="{BB962C8B-B14F-4D97-AF65-F5344CB8AC3E}">
        <p14:creationId xmlns:p14="http://schemas.microsoft.com/office/powerpoint/2010/main" val="1633091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1"/>
            <a:ext cx="12192000" cy="1354668"/>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Classifiers</a:t>
            </a:r>
          </a:p>
        </p:txBody>
      </p:sp>
      <p:pic>
        <p:nvPicPr>
          <p:cNvPr id="3" name="Picture 2">
            <a:extLst>
              <a:ext uri="{FF2B5EF4-FFF2-40B4-BE49-F238E27FC236}">
                <a16:creationId xmlns:a16="http://schemas.microsoft.com/office/drawing/2014/main" id="{EEBE373F-1B0B-CA55-F9C5-54E35FF6BA75}"/>
              </a:ext>
            </a:extLst>
          </p:cNvPr>
          <p:cNvPicPr>
            <a:picLocks noChangeAspect="1"/>
          </p:cNvPicPr>
          <p:nvPr/>
        </p:nvPicPr>
        <p:blipFill>
          <a:blip r:embed="rId3"/>
          <a:stretch>
            <a:fillRect/>
          </a:stretch>
        </p:blipFill>
        <p:spPr>
          <a:xfrm>
            <a:off x="155639" y="1668220"/>
            <a:ext cx="3967493" cy="3521560"/>
          </a:xfrm>
          <a:prstGeom prst="rect">
            <a:avLst/>
          </a:prstGeom>
        </p:spPr>
      </p:pic>
      <p:pic>
        <p:nvPicPr>
          <p:cNvPr id="6" name="Picture 5">
            <a:extLst>
              <a:ext uri="{FF2B5EF4-FFF2-40B4-BE49-F238E27FC236}">
                <a16:creationId xmlns:a16="http://schemas.microsoft.com/office/drawing/2014/main" id="{C3BBB449-13AF-13FC-543A-FAEBDDAF838F}"/>
              </a:ext>
            </a:extLst>
          </p:cNvPr>
          <p:cNvPicPr>
            <a:picLocks noChangeAspect="1"/>
          </p:cNvPicPr>
          <p:nvPr/>
        </p:nvPicPr>
        <p:blipFill>
          <a:blip r:embed="rId4"/>
          <a:stretch>
            <a:fillRect/>
          </a:stretch>
        </p:blipFill>
        <p:spPr>
          <a:xfrm>
            <a:off x="4164316" y="1668220"/>
            <a:ext cx="3967492" cy="3521559"/>
          </a:xfrm>
          <a:prstGeom prst="rect">
            <a:avLst/>
          </a:prstGeom>
        </p:spPr>
      </p:pic>
      <p:pic>
        <p:nvPicPr>
          <p:cNvPr id="7" name="Picture 6">
            <a:extLst>
              <a:ext uri="{FF2B5EF4-FFF2-40B4-BE49-F238E27FC236}">
                <a16:creationId xmlns:a16="http://schemas.microsoft.com/office/drawing/2014/main" id="{109FF0E9-90C4-B471-80D2-88E69398D956}"/>
              </a:ext>
            </a:extLst>
          </p:cNvPr>
          <p:cNvPicPr>
            <a:picLocks noChangeAspect="1"/>
          </p:cNvPicPr>
          <p:nvPr/>
        </p:nvPicPr>
        <p:blipFill>
          <a:blip r:embed="rId5"/>
          <a:stretch>
            <a:fillRect/>
          </a:stretch>
        </p:blipFill>
        <p:spPr>
          <a:xfrm>
            <a:off x="8172992" y="1668221"/>
            <a:ext cx="3967493" cy="3521559"/>
          </a:xfrm>
          <a:prstGeom prst="rect">
            <a:avLst/>
          </a:prstGeom>
        </p:spPr>
      </p:pic>
    </p:spTree>
    <p:extLst>
      <p:ext uri="{BB962C8B-B14F-4D97-AF65-F5344CB8AC3E}">
        <p14:creationId xmlns:p14="http://schemas.microsoft.com/office/powerpoint/2010/main" val="251204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0" y="0"/>
            <a:ext cx="12155424" cy="1326444"/>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Sentiment Classifiers</a:t>
            </a:r>
          </a:p>
        </p:txBody>
      </p:sp>
      <p:pic>
        <p:nvPicPr>
          <p:cNvPr id="2" name="Picture 1">
            <a:extLst>
              <a:ext uri="{FF2B5EF4-FFF2-40B4-BE49-F238E27FC236}">
                <a16:creationId xmlns:a16="http://schemas.microsoft.com/office/drawing/2014/main" id="{8F410E23-2566-CEDE-70B9-64141B814C2B}"/>
              </a:ext>
            </a:extLst>
          </p:cNvPr>
          <p:cNvPicPr>
            <a:picLocks noChangeAspect="1"/>
          </p:cNvPicPr>
          <p:nvPr/>
        </p:nvPicPr>
        <p:blipFill>
          <a:blip r:embed="rId3"/>
          <a:stretch>
            <a:fillRect/>
          </a:stretch>
        </p:blipFill>
        <p:spPr>
          <a:xfrm>
            <a:off x="219456" y="1743456"/>
            <a:ext cx="3959743" cy="3446325"/>
          </a:xfrm>
          <a:prstGeom prst="rect">
            <a:avLst/>
          </a:prstGeom>
        </p:spPr>
      </p:pic>
      <p:pic>
        <p:nvPicPr>
          <p:cNvPr id="4" name="Picture 3">
            <a:extLst>
              <a:ext uri="{FF2B5EF4-FFF2-40B4-BE49-F238E27FC236}">
                <a16:creationId xmlns:a16="http://schemas.microsoft.com/office/drawing/2014/main" id="{DCA468A0-F5BD-EC06-E48F-D1ADB00E69B5}"/>
              </a:ext>
            </a:extLst>
          </p:cNvPr>
          <p:cNvPicPr>
            <a:picLocks noChangeAspect="1"/>
          </p:cNvPicPr>
          <p:nvPr/>
        </p:nvPicPr>
        <p:blipFill>
          <a:blip r:embed="rId4"/>
          <a:stretch>
            <a:fillRect/>
          </a:stretch>
        </p:blipFill>
        <p:spPr>
          <a:xfrm>
            <a:off x="4203583" y="1743456"/>
            <a:ext cx="3959743" cy="3446324"/>
          </a:xfrm>
          <a:prstGeom prst="rect">
            <a:avLst/>
          </a:prstGeom>
        </p:spPr>
      </p:pic>
      <p:pic>
        <p:nvPicPr>
          <p:cNvPr id="5" name="Picture 4">
            <a:extLst>
              <a:ext uri="{FF2B5EF4-FFF2-40B4-BE49-F238E27FC236}">
                <a16:creationId xmlns:a16="http://schemas.microsoft.com/office/drawing/2014/main" id="{6DBC7842-6A1B-067D-AA8B-3821C62B54CF}"/>
              </a:ext>
            </a:extLst>
          </p:cNvPr>
          <p:cNvPicPr>
            <a:picLocks noChangeAspect="1"/>
          </p:cNvPicPr>
          <p:nvPr/>
        </p:nvPicPr>
        <p:blipFill>
          <a:blip r:embed="rId5"/>
          <a:stretch>
            <a:fillRect/>
          </a:stretch>
        </p:blipFill>
        <p:spPr>
          <a:xfrm>
            <a:off x="8195681" y="1743456"/>
            <a:ext cx="3959743" cy="34463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0" y="-1"/>
            <a:ext cx="12192000" cy="1544596"/>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Evaluating Brand Sentiment Analyzer</a:t>
            </a:r>
          </a:p>
        </p:txBody>
      </p:sp>
      <p:sp>
        <p:nvSpPr>
          <p:cNvPr id="161" name="Google Shape;161;p17"/>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Brand Classification</a:t>
            </a:r>
          </a:p>
          <a:p>
            <a:pPr marL="91440" lvl="0" indent="-46989" algn="ctr" rtl="0">
              <a:lnSpc>
                <a:spcPct val="114285"/>
              </a:lnSpc>
              <a:spcBef>
                <a:spcPts val="0"/>
              </a:spcBef>
              <a:spcAft>
                <a:spcPts val="0"/>
              </a:spcAft>
              <a:buSzPts val="700"/>
              <a:buFont typeface="Merriweather Sans"/>
              <a:buNone/>
            </a:pPr>
            <a:r>
              <a:rPr lang="en-US" b="1"/>
              <a:t>Linear SVC with Count Vectorization</a:t>
            </a:r>
          </a:p>
          <a:p>
            <a:pPr marL="91440" lvl="0" indent="-46989" algn="ctr" rtl="0">
              <a:lnSpc>
                <a:spcPct val="114285"/>
              </a:lnSpc>
              <a:spcBef>
                <a:spcPts val="0"/>
              </a:spcBef>
              <a:spcAft>
                <a:spcPts val="0"/>
              </a:spcAft>
              <a:buSzPts val="700"/>
              <a:buFont typeface="Merriweather Sans"/>
              <a:buNone/>
            </a:pPr>
            <a:endParaRPr lang="en-US"/>
          </a:p>
          <a:p>
            <a:pPr marL="91440" lvl="0" indent="-46989" algn="ctr" rtl="0">
              <a:lnSpc>
                <a:spcPct val="114285"/>
              </a:lnSpc>
              <a:spcBef>
                <a:spcPts val="0"/>
              </a:spcBef>
              <a:spcAft>
                <a:spcPts val="0"/>
              </a:spcAft>
              <a:buSzPts val="700"/>
              <a:buFont typeface="Merriweather Sans"/>
              <a:buNone/>
            </a:pPr>
            <a:r>
              <a:rPr lang="en-US" u="sng"/>
              <a:t>Highest Performer for Sentiment Classification</a:t>
            </a:r>
          </a:p>
          <a:p>
            <a:pPr marL="91440" lvl="0" indent="-46989" algn="ctr" rtl="0">
              <a:lnSpc>
                <a:spcPct val="114285"/>
              </a:lnSpc>
              <a:spcBef>
                <a:spcPts val="0"/>
              </a:spcBef>
              <a:spcAft>
                <a:spcPts val="0"/>
              </a:spcAft>
              <a:buSzPts val="700"/>
              <a:buFont typeface="Merriweather Sans"/>
              <a:buNone/>
            </a:pPr>
            <a:r>
              <a:rPr lang="en-US" b="1"/>
              <a:t>Logistic Regression with TF-IDF Vectorization</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0" y="6928"/>
            <a:ext cx="12192000" cy="1821872"/>
          </a:xfrm>
          <a:prstGeom prst="rect">
            <a:avLst/>
          </a:prstGeom>
          <a:noFill/>
          <a:ln>
            <a:noFill/>
          </a:ln>
        </p:spPr>
        <p:txBody>
          <a:bodyPr spcFirstLastPara="1" wrap="square" lIns="0" tIns="0" rIns="0" bIns="0" anchor="ctr" anchorCtr="0">
            <a:noAutofit/>
          </a:bodyPr>
          <a:lstStyle/>
          <a:p>
            <a:pPr algn="ctr">
              <a:lnSpc>
                <a:spcPct val="104999"/>
              </a:lnSpc>
            </a:pPr>
            <a:r>
              <a:rPr lang="en-US"/>
              <a:t>Challenges &amp; Limitations</a:t>
            </a:r>
          </a:p>
        </p:txBody>
      </p:sp>
      <p:sp>
        <p:nvSpPr>
          <p:cNvPr id="168" name="Google Shape;168;p18"/>
          <p:cNvSpPr txBox="1">
            <a:spLocks noGrp="1"/>
          </p:cNvSpPr>
          <p:nvPr>
            <p:ph type="body" idx="1"/>
          </p:nvPr>
        </p:nvSpPr>
        <p:spPr>
          <a:xfrm>
            <a:off x="8230" y="1947863"/>
            <a:ext cx="12190700" cy="3776662"/>
          </a:xfrm>
          <a:prstGeom prst="rect">
            <a:avLst/>
          </a:prstGeom>
          <a:noFill/>
          <a:ln>
            <a:noFill/>
          </a:ln>
        </p:spPr>
        <p:txBody>
          <a:bodyPr spcFirstLastPara="1" wrap="square" lIns="0" tIns="0" rIns="0" bIns="0" anchor="t" anchorCtr="0">
            <a:noAutofit/>
          </a:bodyPr>
          <a:lstStyle/>
          <a:p>
            <a:pPr marL="0" indent="0" algn="ctr">
              <a:lnSpc>
                <a:spcPct val="114284"/>
              </a:lnSpc>
              <a:buNone/>
            </a:pPr>
            <a:r>
              <a:rPr lang="en-US"/>
              <a:t>Ambiguity in language</a:t>
            </a:r>
            <a:br>
              <a:rPr lang="en-US"/>
            </a:br>
            <a:endParaRPr lang="en-US"/>
          </a:p>
          <a:p>
            <a:pPr marL="0" indent="0" algn="ctr">
              <a:lnSpc>
                <a:spcPct val="114284"/>
              </a:lnSpc>
              <a:buNone/>
            </a:pPr>
            <a:r>
              <a:rPr lang="en-US"/>
              <a:t>Insufficient data on certain brands</a:t>
            </a:r>
            <a:br>
              <a:rPr lang="en-US"/>
            </a:br>
            <a:endParaRPr lang="en-US"/>
          </a:p>
          <a:p>
            <a:pPr marL="0" indent="0" algn="ctr">
              <a:lnSpc>
                <a:spcPct val="114284"/>
              </a:lnSpc>
              <a:buNone/>
            </a:pPr>
            <a:r>
              <a:rPr lang="en-US"/>
              <a:t>Large dataset size</a:t>
            </a:r>
            <a:br>
              <a:rPr lang="en-US"/>
            </a:br>
            <a:endParaRPr lang="en-US"/>
          </a:p>
          <a:p>
            <a:pPr marL="0" indent="0" algn="ctr">
              <a:lnSpc>
                <a:spcPct val="114284"/>
              </a:lnSpc>
              <a:buNone/>
            </a:pPr>
            <a:r>
              <a:rPr lang="en-US"/>
              <a:t>Computational resources and processing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6927"/>
            <a:ext cx="12192000" cy="1932709"/>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US"/>
              <a:t>Future Work</a:t>
            </a:r>
          </a:p>
        </p:txBody>
      </p:sp>
      <p:sp>
        <p:nvSpPr>
          <p:cNvPr id="182" name="Google Shape;182;p20"/>
          <p:cNvSpPr txBox="1">
            <a:spLocks noGrp="1"/>
          </p:cNvSpPr>
          <p:nvPr>
            <p:ph type="body" idx="1"/>
          </p:nvPr>
        </p:nvSpPr>
        <p:spPr>
          <a:xfrm>
            <a:off x="0" y="1947875"/>
            <a:ext cx="12198926" cy="3776700"/>
          </a:xfrm>
          <a:prstGeom prst="rect">
            <a:avLst/>
          </a:prstGeom>
          <a:noFill/>
          <a:ln>
            <a:noFill/>
          </a:ln>
        </p:spPr>
        <p:txBody>
          <a:bodyPr spcFirstLastPara="1" wrap="square" lIns="0" tIns="0" rIns="0" bIns="0" anchor="t" anchorCtr="0">
            <a:noAutofit/>
          </a:bodyPr>
          <a:lstStyle/>
          <a:p>
            <a:pPr marL="101600" indent="0" algn="ctr">
              <a:lnSpc>
                <a:spcPct val="114999"/>
              </a:lnSpc>
              <a:spcBef>
                <a:spcPts val="1200"/>
              </a:spcBef>
              <a:buSzPts val="2000"/>
              <a:buNone/>
            </a:pPr>
            <a:r>
              <a:rPr lang="en-US"/>
              <a:t>Fine-tune model parameters</a:t>
            </a:r>
            <a:endParaRPr lang="en-US" sz="3600"/>
          </a:p>
          <a:p>
            <a:pPr marL="101600" indent="0" algn="ctr">
              <a:lnSpc>
                <a:spcPct val="114999"/>
              </a:lnSpc>
              <a:spcBef>
                <a:spcPts val="1200"/>
              </a:spcBef>
              <a:buSzPts val="2000"/>
              <a:buNone/>
            </a:pPr>
            <a:r>
              <a:rPr lang="en-US"/>
              <a:t>Test on larger and more diverse datasets</a:t>
            </a:r>
            <a:endParaRPr lang="en-US" sz="3600"/>
          </a:p>
          <a:p>
            <a:pPr marL="101600" indent="0" algn="ctr">
              <a:lnSpc>
                <a:spcPct val="114999"/>
              </a:lnSpc>
              <a:spcBef>
                <a:spcPts val="1200"/>
              </a:spcBef>
              <a:buSzPts val="2000"/>
              <a:buNone/>
            </a:pPr>
            <a:r>
              <a:rPr lang="en-US"/>
              <a:t>Develop a multimodal model</a:t>
            </a:r>
            <a:endParaRPr lang="en-US" sz="3600"/>
          </a:p>
          <a:p>
            <a:pPr marL="101600" indent="0" algn="ctr">
              <a:lnSpc>
                <a:spcPct val="114999"/>
              </a:lnSpc>
              <a:spcBef>
                <a:spcPts val="1200"/>
              </a:spcBef>
              <a:buSzPts val="2000"/>
              <a:buNone/>
            </a:pPr>
            <a:r>
              <a:rPr lang="en-US"/>
              <a:t>Explore the impact of data duplication on model performance</a:t>
            </a:r>
            <a:endParaRPr lang="en-US" sz="3600"/>
          </a:p>
          <a:p>
            <a:pPr marL="101600" indent="0" algn="ctr">
              <a:lnSpc>
                <a:spcPct val="114999"/>
              </a:lnSpc>
              <a:spcBef>
                <a:spcPts val="1200"/>
              </a:spcBef>
              <a:buSzPts val="2000"/>
              <a:buNone/>
            </a:pPr>
            <a:r>
              <a:rPr lang="en-US"/>
              <a:t>Use Large Language Models (LLMs)</a:t>
            </a:r>
          </a:p>
          <a:p>
            <a:pPr marL="930275" lvl="0" indent="0" algn="l" rtl="0">
              <a:lnSpc>
                <a:spcPct val="114285"/>
              </a:lnSpc>
              <a:spcBef>
                <a:spcPts val="0"/>
              </a:spcBef>
              <a:spcAft>
                <a:spcPts val="0"/>
              </a:spcAft>
              <a:buSzPts val="45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a:lnSpc>
                <a:spcPct val="104999"/>
              </a:lnSpc>
            </a:pPr>
            <a:r>
              <a:rPr lang="en-US"/>
              <a:t>Conclusion</a:t>
            </a:r>
          </a:p>
        </p:txBody>
      </p:sp>
      <p:sp>
        <p:nvSpPr>
          <p:cNvPr id="175" name="Google Shape;175;p19"/>
          <p:cNvSpPr txBox="1">
            <a:spLocks noGrp="1"/>
          </p:cNvSpPr>
          <p:nvPr>
            <p:ph type="body" idx="1"/>
          </p:nvPr>
        </p:nvSpPr>
        <p:spPr>
          <a:xfrm>
            <a:off x="914400" y="1947875"/>
            <a:ext cx="10232700" cy="3776700"/>
          </a:xfrm>
          <a:prstGeom prst="rect">
            <a:avLst/>
          </a:prstGeom>
          <a:noFill/>
          <a:ln>
            <a:noFill/>
          </a:ln>
        </p:spPr>
        <p:txBody>
          <a:bodyPr spcFirstLastPara="1" wrap="square" lIns="0" tIns="0" rIns="0" bIns="0" anchor="t" anchorCtr="0">
            <a:noAutofit/>
          </a:bodyPr>
          <a:lstStyle/>
          <a:p>
            <a:pPr marL="565150" indent="-457200">
              <a:lnSpc>
                <a:spcPct val="115000"/>
              </a:lnSpc>
              <a:spcBef>
                <a:spcPts val="1200"/>
              </a:spcBef>
              <a:buClr>
                <a:schemeClr val="dk1"/>
              </a:buClr>
              <a:buSzPts val="1900"/>
              <a:buAutoNum type="arabicPeriod"/>
            </a:pPr>
            <a:r>
              <a:rPr lang="en-US"/>
              <a:t>Developed a robust brand sentiment analyzer</a:t>
            </a:r>
          </a:p>
          <a:p>
            <a:pPr marL="565150" indent="-457200">
              <a:lnSpc>
                <a:spcPct val="114999"/>
              </a:lnSpc>
              <a:spcBef>
                <a:spcPts val="1200"/>
              </a:spcBef>
              <a:buClr>
                <a:schemeClr val="dk1"/>
              </a:buClr>
              <a:buSzPts val="1900"/>
              <a:buAutoNum type="arabicPeriod"/>
            </a:pPr>
            <a:r>
              <a:rPr lang="en-US"/>
              <a:t>Identified areas for future work</a:t>
            </a:r>
          </a:p>
          <a:p>
            <a:pPr marL="565150" indent="-457200">
              <a:lnSpc>
                <a:spcPct val="114999"/>
              </a:lnSpc>
              <a:spcBef>
                <a:spcPts val="1200"/>
              </a:spcBef>
              <a:buClr>
                <a:schemeClr val="dk1"/>
              </a:buClr>
              <a:buSzPts val="1900"/>
              <a:buAutoNum type="arabicPeriod"/>
            </a:pPr>
            <a:r>
              <a:rPr lang="en-US"/>
              <a:t>Importance of aligning model evaluation with project goals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99AB-00CF-4E50-E1B2-22267B7FC055}"/>
              </a:ext>
            </a:extLst>
          </p:cNvPr>
          <p:cNvSpPr>
            <a:spLocks noGrp="1"/>
          </p:cNvSpPr>
          <p:nvPr>
            <p:ph type="title"/>
          </p:nvPr>
        </p:nvSpPr>
        <p:spPr>
          <a:xfrm>
            <a:off x="-2059" y="-4119"/>
            <a:ext cx="12196118" cy="1420091"/>
          </a:xfrm>
        </p:spPr>
        <p:txBody>
          <a:bodyPr/>
          <a:lstStyle/>
          <a:p>
            <a:pPr algn="ctr"/>
            <a:r>
              <a:rPr lang="en-US"/>
              <a:t>Why Use AI in Business?</a:t>
            </a:r>
          </a:p>
        </p:txBody>
      </p:sp>
      <p:graphicFrame>
        <p:nvGraphicFramePr>
          <p:cNvPr id="11" name="Diagram 10">
            <a:extLst>
              <a:ext uri="{FF2B5EF4-FFF2-40B4-BE49-F238E27FC236}">
                <a16:creationId xmlns:a16="http://schemas.microsoft.com/office/drawing/2014/main" id="{C8AF79FD-C276-A3F7-0468-A2B6CAAE0CB8}"/>
              </a:ext>
            </a:extLst>
          </p:cNvPr>
          <p:cNvGraphicFramePr/>
          <p:nvPr>
            <p:extLst>
              <p:ext uri="{D42A27DB-BD31-4B8C-83A1-F6EECF244321}">
                <p14:modId xmlns:p14="http://schemas.microsoft.com/office/powerpoint/2010/main" val="2840031089"/>
              </p:ext>
            </p:extLst>
          </p:nvPr>
        </p:nvGraphicFramePr>
        <p:xfrm>
          <a:off x="3124169" y="1325746"/>
          <a:ext cx="5943661" cy="4500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05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914400" y="685800"/>
            <a:ext cx="10363200" cy="1143000"/>
          </a:xfrm>
          <a:prstGeom prst="rect">
            <a:avLst/>
          </a:prstGeom>
          <a:noFill/>
          <a:ln>
            <a:noFill/>
          </a:ln>
        </p:spPr>
        <p:txBody>
          <a:bodyPr spcFirstLastPara="1" wrap="square" lIns="0" tIns="0" rIns="0" bIns="0" anchor="ctr" anchorCtr="0">
            <a:noAutofit/>
          </a:bodyPr>
          <a:lstStyle/>
          <a:p>
            <a:pPr marL="0" lvl="0" indent="0" algn="l" rtl="0">
              <a:lnSpc>
                <a:spcPct val="104999"/>
              </a:lnSpc>
              <a:spcBef>
                <a:spcPts val="0"/>
              </a:spcBef>
              <a:spcAft>
                <a:spcPts val="0"/>
              </a:spcAft>
              <a:buNone/>
            </a:pPr>
            <a:r>
              <a:rPr lang="en-US"/>
              <a:t>Acknowledgements</a:t>
            </a:r>
            <a:endParaRPr/>
          </a:p>
        </p:txBody>
      </p:sp>
      <p:sp>
        <p:nvSpPr>
          <p:cNvPr id="189" name="Google Shape;189;p21"/>
          <p:cNvSpPr txBox="1">
            <a:spLocks noGrp="1"/>
          </p:cNvSpPr>
          <p:nvPr>
            <p:ph type="body" idx="1"/>
          </p:nvPr>
        </p:nvSpPr>
        <p:spPr>
          <a:xfrm>
            <a:off x="2100266" y="1947863"/>
            <a:ext cx="7881937" cy="3776662"/>
          </a:xfrm>
          <a:prstGeom prst="rect">
            <a:avLst/>
          </a:prstGeom>
          <a:noFill/>
          <a:ln>
            <a:noFill/>
          </a:ln>
        </p:spPr>
        <p:txBody>
          <a:bodyPr spcFirstLastPara="1" wrap="square" lIns="0" tIns="0" rIns="0" bIns="0" anchor="t" anchorCtr="0">
            <a:noAutofit/>
          </a:bodyPr>
          <a:lstStyle/>
          <a:p>
            <a:pPr marL="91440" lvl="0" indent="-91440" algn="l" rtl="0">
              <a:lnSpc>
                <a:spcPct val="114285"/>
              </a:lnSpc>
              <a:spcBef>
                <a:spcPts val="0"/>
              </a:spcBef>
              <a:spcAft>
                <a:spcPts val="0"/>
              </a:spcAft>
              <a:buSzPts val="700"/>
              <a:buFont typeface="Merriweather Sans"/>
              <a:buChar char=" "/>
            </a:pPr>
            <a:r>
              <a:rPr lang="en-US" b="1"/>
              <a:t>Advisor:</a:t>
            </a:r>
            <a:r>
              <a:rPr lang="en-US"/>
              <a:t> Professor Andrew Van </a:t>
            </a:r>
            <a:r>
              <a:rPr lang="en-US" err="1"/>
              <a:t>Benschoten</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Director:</a:t>
            </a:r>
            <a:r>
              <a:rPr lang="en-US"/>
              <a:t> Dr. </a:t>
            </a:r>
            <a:r>
              <a:rPr lang="en-US" err="1"/>
              <a:t>Ebrahim</a:t>
            </a:r>
            <a:r>
              <a:rPr lang="en-US"/>
              <a:t> </a:t>
            </a:r>
            <a:r>
              <a:rPr lang="en-US" err="1"/>
              <a:t>Tarshizi</a:t>
            </a:r>
            <a:endParaRPr lang="en-US"/>
          </a:p>
          <a:p>
            <a:pPr marL="91440" lvl="0" indent="-91440" algn="l" rtl="0">
              <a:lnSpc>
                <a:spcPct val="114285"/>
              </a:lnSpc>
              <a:spcBef>
                <a:spcPts val="0"/>
              </a:spcBef>
              <a:spcAft>
                <a:spcPts val="0"/>
              </a:spcAft>
              <a:buSzPts val="700"/>
              <a:buFont typeface="Merriweather Sans"/>
              <a:buChar char=" "/>
            </a:pPr>
            <a:endParaRPr lang="en-US"/>
          </a:p>
          <a:p>
            <a:pPr marL="91440" lvl="0" indent="-91440" algn="l" rtl="0">
              <a:lnSpc>
                <a:spcPct val="114285"/>
              </a:lnSpc>
              <a:spcBef>
                <a:spcPts val="0"/>
              </a:spcBef>
              <a:spcAft>
                <a:spcPts val="0"/>
              </a:spcAft>
              <a:buSzPts val="700"/>
              <a:buFont typeface="Merriweather Sans"/>
              <a:buChar char=" "/>
            </a:pPr>
            <a:r>
              <a:rPr lang="en-US" b="1"/>
              <a:t>Program: </a:t>
            </a:r>
            <a:r>
              <a:rPr lang="en-US"/>
              <a:t>Applied Artificial Intelligence Program at the University of San Diego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3"/>
          <p:cNvSpPr txBox="1">
            <a:spLocks noGrp="1"/>
          </p:cNvSpPr>
          <p:nvPr>
            <p:ph type="body" idx="1"/>
          </p:nvPr>
        </p:nvSpPr>
        <p:spPr>
          <a:xfrm>
            <a:off x="914400" y="1343890"/>
            <a:ext cx="10363200" cy="3776700"/>
          </a:xfrm>
          <a:prstGeom prst="rect">
            <a:avLst/>
          </a:prstGeom>
          <a:noFill/>
          <a:ln>
            <a:noFill/>
          </a:ln>
        </p:spPr>
        <p:txBody>
          <a:bodyPr spcFirstLastPara="1" wrap="square" lIns="0" tIns="0" rIns="0" bIns="0" anchor="t" anchorCtr="0">
            <a:noAutofit/>
          </a:bodyPr>
          <a:lstStyle/>
          <a:p>
            <a:pPr marL="0" indent="0">
              <a:lnSpc>
                <a:spcPct val="160000"/>
              </a:lnSpc>
              <a:buSzPts val="500"/>
              <a:buNone/>
            </a:pPr>
            <a:endParaRPr lang="en-US"/>
          </a:p>
          <a:p>
            <a:pPr marL="0" indent="0">
              <a:lnSpc>
                <a:spcPct val="160000"/>
              </a:lnSpc>
              <a:buSzPts val="500"/>
              <a:buNone/>
            </a:pPr>
            <a:r>
              <a:rPr lang="en-US"/>
              <a:t>How can we detect when a Twitter post is referencing a brand?</a:t>
            </a:r>
          </a:p>
          <a:p>
            <a:pPr marL="0" indent="0">
              <a:lnSpc>
                <a:spcPct val="160000"/>
              </a:lnSpc>
              <a:buSzPts val="500"/>
              <a:buNone/>
            </a:pPr>
            <a:r>
              <a:rPr lang="en-US"/>
              <a:t>How can we accurately classify the sentiment of Twitter posts?</a:t>
            </a:r>
          </a:p>
          <a:p>
            <a:pPr marL="0" indent="0">
              <a:lnSpc>
                <a:spcPct val="160000"/>
              </a:lnSpc>
              <a:buSzPts val="500"/>
              <a:buNone/>
            </a:pPr>
            <a:r>
              <a:rPr lang="en-US"/>
              <a:t>How can we create a tool that does both?</a:t>
            </a:r>
          </a:p>
          <a:p>
            <a:pPr marL="0" indent="0">
              <a:lnSpc>
                <a:spcPct val="160000"/>
              </a:lnSpc>
              <a:buNone/>
            </a:pPr>
            <a:endParaRPr lang="en-US"/>
          </a:p>
        </p:txBody>
      </p:sp>
      <p:sp>
        <p:nvSpPr>
          <p:cNvPr id="5" name="Title 1">
            <a:extLst>
              <a:ext uri="{FF2B5EF4-FFF2-40B4-BE49-F238E27FC236}">
                <a16:creationId xmlns:a16="http://schemas.microsoft.com/office/drawing/2014/main" id="{9CD88636-71AF-01E2-BC99-3FAC9E6A854F}"/>
              </a:ext>
            </a:extLst>
          </p:cNvPr>
          <p:cNvSpPr>
            <a:spLocks noGrp="1"/>
          </p:cNvSpPr>
          <p:nvPr>
            <p:ph type="title"/>
          </p:nvPr>
        </p:nvSpPr>
        <p:spPr>
          <a:xfrm>
            <a:off x="0" y="0"/>
            <a:ext cx="11940504" cy="874889"/>
          </a:xfrm>
        </p:spPr>
        <p:txBody>
          <a:bodyPr/>
          <a:lstStyle/>
          <a:p>
            <a:pPr algn="ctr"/>
            <a:r>
              <a:rPr 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lgn="ctr">
              <a:buNone/>
            </a:pPr>
            <a:r>
              <a:rPr lang="en-US" sz="2000">
                <a:solidFill>
                  <a:srgbClr val="002060"/>
                </a:solidFill>
              </a:rPr>
              <a:t>Develop a Brand Sentiment Analyzer tool</a:t>
            </a:r>
            <a:endParaRPr lang="en-US"/>
          </a:p>
          <a:p>
            <a:pPr marL="200025" indent="0" algn="ctr">
              <a:buNone/>
            </a:pPr>
            <a:r>
              <a:rPr lang="en-US" sz="2000">
                <a:solidFill>
                  <a:srgbClr val="002060"/>
                </a:solidFill>
              </a:rPr>
              <a:t>Build a Brand Classifier that can accurately detect brand names in tweets</a:t>
            </a:r>
            <a:endParaRPr lang="en-US"/>
          </a:p>
          <a:p>
            <a:pPr marL="200025" indent="0" algn="ctr">
              <a:buNone/>
            </a:pPr>
            <a:r>
              <a:rPr lang="en-US" sz="2000">
                <a:solidFill>
                  <a:srgbClr val="002060"/>
                </a:solidFill>
              </a:rPr>
              <a:t>Build a Sentiment Classifier that can accurately classify the sentiment of a tweet</a:t>
            </a:r>
            <a:endParaRPr lang="en-US" sz="2000"/>
          </a:p>
          <a:p>
            <a:pPr marL="200025" indent="0" algn="ctr">
              <a:buNone/>
            </a:pPr>
            <a:r>
              <a:rPr lang="en-US" sz="2000">
                <a:solidFill>
                  <a:srgbClr val="002060"/>
                </a:solidFill>
              </a:rPr>
              <a:t>Explore key course topics</a:t>
            </a:r>
            <a:endParaRPr lang="en-US" sz="2000"/>
          </a:p>
        </p:txBody>
      </p:sp>
      <p:sp>
        <p:nvSpPr>
          <p:cNvPr id="7" name="Title 1">
            <a:extLst>
              <a:ext uri="{FF2B5EF4-FFF2-40B4-BE49-F238E27FC236}">
                <a16:creationId xmlns:a16="http://schemas.microsoft.com/office/drawing/2014/main" id="{9A2ED280-0E85-3926-F350-5468A93D75F5}"/>
              </a:ext>
            </a:extLst>
          </p:cNvPr>
          <p:cNvSpPr>
            <a:spLocks noGrp="1"/>
          </p:cNvSpPr>
          <p:nvPr>
            <p:ph type="title"/>
          </p:nvPr>
        </p:nvSpPr>
        <p:spPr>
          <a:xfrm>
            <a:off x="-2059" y="-4119"/>
            <a:ext cx="12196118" cy="1711036"/>
          </a:xfrm>
        </p:spPr>
        <p:txBody>
          <a:bodyPr/>
          <a:lstStyle/>
          <a:p>
            <a:pPr algn="ctr"/>
            <a:r>
              <a:rPr lang="en-US"/>
              <a:t>Project Goals</a:t>
            </a:r>
          </a:p>
        </p:txBody>
      </p:sp>
    </p:spTree>
    <p:extLst>
      <p:ext uri="{BB962C8B-B14F-4D97-AF65-F5344CB8AC3E}">
        <p14:creationId xmlns:p14="http://schemas.microsoft.com/office/powerpoint/2010/main" val="172644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541EC2-4F39-92E6-17F1-D59164595624}"/>
              </a:ext>
            </a:extLst>
          </p:cNvPr>
          <p:cNvSpPr>
            <a:spLocks noGrp="1"/>
          </p:cNvSpPr>
          <p:nvPr>
            <p:ph type="body" idx="1"/>
          </p:nvPr>
        </p:nvSpPr>
        <p:spPr>
          <a:xfrm>
            <a:off x="906642" y="1975381"/>
            <a:ext cx="10357103" cy="3776472"/>
          </a:xfrm>
        </p:spPr>
        <p:txBody>
          <a:bodyPr/>
          <a:lstStyle/>
          <a:p>
            <a:pPr marL="200025" indent="0">
              <a:buNone/>
            </a:pPr>
            <a:r>
              <a:rPr lang="en-US" sz="2400"/>
              <a:t>Explore Sentiment140 dataset</a:t>
            </a:r>
          </a:p>
          <a:p>
            <a:pPr marL="200025" indent="0">
              <a:buNone/>
            </a:pPr>
            <a:r>
              <a:rPr lang="en-US" sz="2400"/>
              <a:t>Create additional data</a:t>
            </a:r>
          </a:p>
          <a:p>
            <a:pPr marL="200025" indent="0">
              <a:buNone/>
            </a:pPr>
            <a:r>
              <a:rPr lang="en-US" sz="2400"/>
              <a:t>Preprocess the data</a:t>
            </a:r>
          </a:p>
          <a:p>
            <a:pPr marL="200025" indent="0">
              <a:buNone/>
            </a:pPr>
            <a:r>
              <a:rPr lang="en-US" sz="2400"/>
              <a:t>Train and test different models</a:t>
            </a:r>
          </a:p>
          <a:p>
            <a:pPr marL="200025" indent="0">
              <a:buNone/>
            </a:pPr>
            <a:r>
              <a:rPr lang="en-US" sz="2400"/>
              <a:t>Select highest performers to create Brand Sentiment Analyzer</a:t>
            </a:r>
          </a:p>
        </p:txBody>
      </p:sp>
      <p:sp>
        <p:nvSpPr>
          <p:cNvPr id="7" name="Title 1">
            <a:extLst>
              <a:ext uri="{FF2B5EF4-FFF2-40B4-BE49-F238E27FC236}">
                <a16:creationId xmlns:a16="http://schemas.microsoft.com/office/drawing/2014/main" id="{80A46B42-BD37-9CEE-588E-C639DB9EBCFE}"/>
              </a:ext>
            </a:extLst>
          </p:cNvPr>
          <p:cNvSpPr>
            <a:spLocks noGrp="1"/>
          </p:cNvSpPr>
          <p:nvPr>
            <p:ph type="title"/>
          </p:nvPr>
        </p:nvSpPr>
        <p:spPr>
          <a:xfrm>
            <a:off x="492572" y="-4119"/>
            <a:ext cx="11701487" cy="1724404"/>
          </a:xfrm>
        </p:spPr>
        <p:txBody>
          <a:bodyPr/>
          <a:lstStyle/>
          <a:p>
            <a:pPr algn="ctr"/>
            <a:r>
              <a:rPr lang="en-US"/>
              <a:t>Project Overview</a:t>
            </a:r>
          </a:p>
        </p:txBody>
      </p:sp>
    </p:spTree>
    <p:extLst>
      <p:ext uri="{BB962C8B-B14F-4D97-AF65-F5344CB8AC3E}">
        <p14:creationId xmlns:p14="http://schemas.microsoft.com/office/powerpoint/2010/main" val="125457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0D3-200C-8C1F-2821-004C03FEE262}"/>
              </a:ext>
            </a:extLst>
          </p:cNvPr>
          <p:cNvSpPr>
            <a:spLocks noGrp="1"/>
          </p:cNvSpPr>
          <p:nvPr>
            <p:ph type="title"/>
          </p:nvPr>
        </p:nvSpPr>
        <p:spPr>
          <a:xfrm>
            <a:off x="384048" y="0"/>
            <a:ext cx="11423904" cy="1259989"/>
          </a:xfrm>
        </p:spPr>
        <p:txBody>
          <a:bodyPr/>
          <a:lstStyle/>
          <a:p>
            <a:pPr algn="ctr"/>
            <a:r>
              <a:rPr lang="en-US"/>
              <a:t>Brands Chosen</a:t>
            </a:r>
          </a:p>
        </p:txBody>
      </p:sp>
      <p:sp>
        <p:nvSpPr>
          <p:cNvPr id="3" name="Text Placeholder 2">
            <a:extLst>
              <a:ext uri="{FF2B5EF4-FFF2-40B4-BE49-F238E27FC236}">
                <a16:creationId xmlns:a16="http://schemas.microsoft.com/office/drawing/2014/main" id="{E93C2D02-598A-5773-75F3-438C24B033D3}"/>
              </a:ext>
            </a:extLst>
          </p:cNvPr>
          <p:cNvSpPr>
            <a:spLocks noGrp="1"/>
          </p:cNvSpPr>
          <p:nvPr>
            <p:ph type="body" idx="1"/>
          </p:nvPr>
        </p:nvSpPr>
        <p:spPr>
          <a:xfrm>
            <a:off x="2878666" y="1626347"/>
            <a:ext cx="3217334" cy="3776472"/>
          </a:xfrm>
        </p:spPr>
        <p:txBody>
          <a:bodyPr/>
          <a:lstStyle/>
          <a:p>
            <a:r>
              <a:rPr lang="en-US"/>
              <a:t>1. Facebook</a:t>
            </a:r>
          </a:p>
          <a:p>
            <a:r>
              <a:rPr lang="en-US"/>
              <a:t>2. Google</a:t>
            </a:r>
          </a:p>
          <a:p>
            <a:r>
              <a:rPr lang="en-US"/>
              <a:t>3. Apple</a:t>
            </a:r>
          </a:p>
          <a:p>
            <a:r>
              <a:rPr lang="en-US"/>
              <a:t>4. Starbucks</a:t>
            </a:r>
          </a:p>
          <a:p>
            <a:r>
              <a:rPr lang="en-US"/>
              <a:t>5. Disney</a:t>
            </a:r>
          </a:p>
        </p:txBody>
      </p:sp>
      <p:sp>
        <p:nvSpPr>
          <p:cNvPr id="5" name="Text Placeholder 2">
            <a:extLst>
              <a:ext uri="{FF2B5EF4-FFF2-40B4-BE49-F238E27FC236}">
                <a16:creationId xmlns:a16="http://schemas.microsoft.com/office/drawing/2014/main" id="{FAD859FA-E2A2-7B54-E2CE-FFC57CA47F95}"/>
              </a:ext>
            </a:extLst>
          </p:cNvPr>
          <p:cNvSpPr>
            <a:spLocks noGrp="1"/>
          </p:cNvSpPr>
          <p:nvPr>
            <p:ph type="body" idx="1"/>
          </p:nvPr>
        </p:nvSpPr>
        <p:spPr>
          <a:xfrm>
            <a:off x="6096000" y="1626347"/>
            <a:ext cx="3217334" cy="3776472"/>
          </a:xfrm>
        </p:spPr>
        <p:txBody>
          <a:bodyPr/>
          <a:lstStyle/>
          <a:p>
            <a:r>
              <a:rPr lang="en-US"/>
              <a:t>6. Walmart</a:t>
            </a:r>
          </a:p>
          <a:p>
            <a:r>
              <a:rPr lang="en-US"/>
              <a:t>7. Target</a:t>
            </a:r>
          </a:p>
          <a:p>
            <a:r>
              <a:rPr lang="en-US"/>
              <a:t>8. Microsoft</a:t>
            </a:r>
          </a:p>
          <a:p>
            <a:r>
              <a:rPr lang="en-US"/>
              <a:t>9. Amazon</a:t>
            </a:r>
          </a:p>
          <a:p>
            <a:r>
              <a:rPr lang="en-US"/>
              <a:t>10. Sony</a:t>
            </a:r>
          </a:p>
        </p:txBody>
      </p:sp>
    </p:spTree>
    <p:extLst>
      <p:ext uri="{BB962C8B-B14F-4D97-AF65-F5344CB8AC3E}">
        <p14:creationId xmlns:p14="http://schemas.microsoft.com/office/powerpoint/2010/main" val="261909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5"/>
          <p:cNvSpPr txBox="1">
            <a:spLocks noGrp="1"/>
          </p:cNvSpPr>
          <p:nvPr>
            <p:ph type="body" idx="1"/>
          </p:nvPr>
        </p:nvSpPr>
        <p:spPr>
          <a:xfrm>
            <a:off x="20782" y="2244436"/>
            <a:ext cx="12190700" cy="2349644"/>
          </a:xfrm>
          <a:prstGeom prst="rect">
            <a:avLst/>
          </a:prstGeom>
          <a:noFill/>
          <a:ln>
            <a:noFill/>
          </a:ln>
        </p:spPr>
        <p:txBody>
          <a:bodyPr spcFirstLastPara="1" wrap="square" lIns="0" tIns="0" rIns="0" bIns="0" anchor="t" anchorCtr="0">
            <a:noAutofit/>
          </a:bodyPr>
          <a:lstStyle/>
          <a:p>
            <a:pPr marL="114300" lvl="1" indent="0" algn="ctr">
              <a:lnSpc>
                <a:spcPct val="160000"/>
              </a:lnSpc>
              <a:spcBef>
                <a:spcPts val="0"/>
              </a:spcBef>
              <a:buSzPts val="2000"/>
              <a:buNone/>
            </a:pPr>
            <a:r>
              <a:rPr lang="en-US" sz="4000"/>
              <a:t>Sentiment140</a:t>
            </a:r>
          </a:p>
          <a:p>
            <a:pPr marL="114300" lvl="1" indent="0" algn="ctr">
              <a:lnSpc>
                <a:spcPct val="160000"/>
              </a:lnSpc>
              <a:buSzPts val="2000"/>
              <a:buNone/>
            </a:pPr>
            <a:r>
              <a:rPr lang="en-US" sz="4000" strike="sngStrike"/>
              <a:t>Surge AI</a:t>
            </a:r>
          </a:p>
        </p:txBody>
      </p:sp>
      <p:sp>
        <p:nvSpPr>
          <p:cNvPr id="5" name="Title 1">
            <a:extLst>
              <a:ext uri="{FF2B5EF4-FFF2-40B4-BE49-F238E27FC236}">
                <a16:creationId xmlns:a16="http://schemas.microsoft.com/office/drawing/2014/main" id="{C36EAB55-F79A-D9E2-C976-2D349CF78548}"/>
              </a:ext>
            </a:extLst>
          </p:cNvPr>
          <p:cNvSpPr txBox="1">
            <a:spLocks/>
          </p:cNvSpPr>
          <p:nvPr/>
        </p:nvSpPr>
        <p:spPr>
          <a:xfrm>
            <a:off x="1066800" y="838200"/>
            <a:ext cx="10363200" cy="114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a:t>Datasets</a:t>
            </a:r>
          </a:p>
        </p:txBody>
      </p:sp>
    </p:spTree>
    <p:extLst>
      <p:ext uri="{BB962C8B-B14F-4D97-AF65-F5344CB8AC3E}">
        <p14:creationId xmlns:p14="http://schemas.microsoft.com/office/powerpoint/2010/main" val="1952217220"/>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30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Theme</vt:lpstr>
      <vt:lpstr>Brand Sentiment Analysis of Twitter Posts</vt:lpstr>
      <vt:lpstr>PowerPoint Presentation</vt:lpstr>
      <vt:lpstr>Why Use AI in Business?</vt:lpstr>
      <vt:lpstr>Questions</vt:lpstr>
      <vt:lpstr>Project Goals</vt:lpstr>
      <vt:lpstr>Project Overview</vt:lpstr>
      <vt:lpstr>PowerPoint Presentation</vt:lpstr>
      <vt:lpstr>Brands Chosen</vt:lpstr>
      <vt:lpstr>PowerPoint Presentation</vt:lpstr>
      <vt:lpstr>Experimental Design</vt:lpstr>
      <vt:lpstr>First Stage: Assess</vt:lpstr>
      <vt:lpstr>Exploratory Data Analysis</vt:lpstr>
      <vt:lpstr>Preprocessing</vt:lpstr>
      <vt:lpstr>Creating Data for the Brand Classifier</vt:lpstr>
      <vt:lpstr>Creating Data for the Brand Classifier</vt:lpstr>
      <vt:lpstr>Generating Synthetic Data</vt:lpstr>
      <vt:lpstr>Second Stage: Develop</vt:lpstr>
      <vt:lpstr>Machine Learning Algorithms Considered</vt:lpstr>
      <vt:lpstr>Vectorization Methods</vt:lpstr>
      <vt:lpstr>Brand Classifier</vt:lpstr>
      <vt:lpstr>Sentiment Classifier</vt:lpstr>
      <vt:lpstr>Brand Sentiment Analyzer</vt:lpstr>
      <vt:lpstr>Third Stage: Evaluate</vt:lpstr>
      <vt:lpstr>Evaluating Brand Classifiers</vt:lpstr>
      <vt:lpstr>Evaluating Sentiment Classifiers</vt:lpstr>
      <vt:lpstr>Evaluating Brand Sentiment Analyzer</vt:lpstr>
      <vt:lpstr>Challenges &amp; Limitations</vt:lpstr>
      <vt:lpstr>Future Work</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Sentiment Analysis of Twitter Posts</dc:title>
  <dc:creator>John D</dc:creator>
  <cp:revision>2</cp:revision>
  <dcterms:created xsi:type="dcterms:W3CDTF">2023-07-15T09:43:50Z</dcterms:created>
  <dcterms:modified xsi:type="dcterms:W3CDTF">2023-08-15T04:40:29Z</dcterms:modified>
</cp:coreProperties>
</file>