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24_9C1C4235.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127_FEA06DDB.xml" ContentType="application/vnd.ms-powerpoint.comments+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83" r:id="rId4"/>
    <p:sldId id="259" r:id="rId5"/>
    <p:sldId id="284" r:id="rId6"/>
    <p:sldId id="258" r:id="rId7"/>
    <p:sldId id="285" r:id="rId8"/>
    <p:sldId id="286" r:id="rId9"/>
    <p:sldId id="260" r:id="rId10"/>
    <p:sldId id="292" r:id="rId11"/>
    <p:sldId id="291" r:id="rId12"/>
    <p:sldId id="287" r:id="rId13"/>
    <p:sldId id="278" r:id="rId14"/>
    <p:sldId id="263" r:id="rId15"/>
    <p:sldId id="264" r:id="rId16"/>
    <p:sldId id="267" r:id="rId17"/>
    <p:sldId id="290" r:id="rId18"/>
    <p:sldId id="288" r:id="rId19"/>
    <p:sldId id="280" r:id="rId20"/>
    <p:sldId id="268" r:id="rId21"/>
    <p:sldId id="297" r:id="rId22"/>
    <p:sldId id="294" r:id="rId23"/>
    <p:sldId id="295" r:id="rId24"/>
    <p:sldId id="296" r:id="rId25"/>
    <p:sldId id="277" r:id="rId26"/>
    <p:sldId id="293" r:id="rId27"/>
    <p:sldId id="271" r:id="rId28"/>
    <p:sldId id="272" r:id="rId29"/>
    <p:sldId id="273" r:id="rId30"/>
    <p:sldId id="275" r:id="rId31"/>
    <p:sldId id="274" r:id="rId32"/>
    <p:sldId id="276"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6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21pheX7b66ozkCnuoWWKRsIE9A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348E58-5387-2888-E351-F65D4B26D7D0}" name="Juliet Lawton" initials="JL" userId="fe2d22c79856cb1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816"/>
  </p:normalViewPr>
  <p:slideViewPr>
    <p:cSldViewPr snapToGrid="0">
      <p:cViewPr varScale="1">
        <p:scale>
          <a:sx n="102" d="100"/>
          <a:sy n="102" d="100"/>
        </p:scale>
        <p:origin x="1496" y="184"/>
      </p:cViewPr>
      <p:guideLst>
        <p:guide orient="horz" pos="2256"/>
        <p:guide pos="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omments/modernComment_124_9C1C4235.xml><?xml version="1.0" encoding="utf-8"?>
<p188:cmLst xmlns:a="http://schemas.openxmlformats.org/drawingml/2006/main" xmlns:r="http://schemas.openxmlformats.org/officeDocument/2006/relationships" xmlns:p188="http://schemas.microsoft.com/office/powerpoint/2018/8/main">
  <p188:cm id="{225958FC-D940-9949-9968-3A5D9E401620}" authorId="{EC348E58-5387-2888-E351-F65D4B26D7D0}" created="2023-08-14T23:16:19.342">
    <pc:sldMkLst xmlns:pc="http://schemas.microsoft.com/office/powerpoint/2013/main/command">
      <pc:docMk/>
      <pc:sldMk cId="2619097653" sldId="292"/>
    </pc:sldMkLst>
    <p188:replyLst>
      <p188:reply id="{B9B1DC83-FEEC-F442-8169-C81046C41997}" authorId="{EC348E58-5387-2888-E351-F65D4B26D7D0}" created="2023-08-14T23:17:38.848">
        <p188:txBody>
          <a:bodyPr/>
          <a:lstStyle/>
          <a:p>
            <a:r>
              <a:rPr lang="en-US"/>
              <a:t>Or if you want to keep it, I think it should come after the EDA section</a:t>
            </a:r>
          </a:p>
        </p188:txBody>
      </p188:reply>
    </p188:replyLst>
    <p188:txBody>
      <a:bodyPr/>
      <a:lstStyle/>
      <a:p>
        <a:r>
          <a:rPr lang="en-US"/>
          <a:t>Do we need this? There is another slide that also has this info
</a:t>
        </a:r>
      </a:p>
    </p188:txBody>
  </p188:cm>
</p188:cmLst>
</file>

<file path=ppt/comments/modernComment_127_FEA06DDB.xml><?xml version="1.0" encoding="utf-8"?>
<p188:cmLst xmlns:a="http://schemas.openxmlformats.org/drawingml/2006/main" xmlns:r="http://schemas.openxmlformats.org/officeDocument/2006/relationships" xmlns:p188="http://schemas.microsoft.com/office/powerpoint/2018/8/main">
  <p188:cm id="{AE4C3863-0107-AA45-969C-59FCB2B8602E}" authorId="{EC348E58-5387-2888-E351-F65D4B26D7D0}" status="resolved" created="2023-08-15T00:37:30.421" complete="100000">
    <ac:deMkLst xmlns:ac="http://schemas.microsoft.com/office/drawing/2013/main/command">
      <pc:docMk xmlns:pc="http://schemas.microsoft.com/office/powerpoint/2013/main/command"/>
      <pc:sldMk xmlns:pc="http://schemas.microsoft.com/office/powerpoint/2013/main/command" cId="4271926747" sldId="295"/>
      <ac:picMk id="4" creationId="{0F6EBEFD-85F2-2CB2-68EF-DEDC7A64F9B5}"/>
    </ac:deMkLst>
    <p188:txBody>
      <a:bodyPr/>
      <a:lstStyle/>
      <a:p>
        <a:r>
          <a:rPr lang="en-US"/>
          <a:t>@nando we should not include this here, performance is discussed in a different section</a:t>
        </a:r>
      </a:p>
    </p188:txBody>
  </p188:cm>
  <p188:cm id="{FE48FBC1-DB6F-1749-AECC-712346CB39A8}" authorId="{EC348E58-5387-2888-E351-F65D4B26D7D0}" created="2023-08-15T00:51:28.742">
    <pc:sldMkLst xmlns:pc="http://schemas.microsoft.com/office/powerpoint/2013/main/command">
      <pc:docMk/>
      <pc:sldMk cId="4271926747" sldId="295"/>
    </pc:sldMkLst>
    <p188:txBody>
      <a:bodyPr/>
      <a:lstStyle/>
      <a:p>
        <a:r>
          <a:rPr lang="en-US"/>
          <a:t>Can we make sure this slide has the same format as the brand classifier slide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37145-3BE4-4D7D-8430-15DDD9486ADB}" type="doc">
      <dgm:prSet loTypeId="urn:microsoft.com/office/officeart/2005/8/layout/process4" loCatId="" qsTypeId="urn:microsoft.com/office/officeart/2005/8/quickstyle/simple1" qsCatId="simple" csTypeId="urn:microsoft.com/office/officeart/2005/8/colors/accent1_2" csCatId="accent1" phldr="1"/>
      <dgm:spPr/>
    </dgm:pt>
    <dgm:pt modelId="{B3C04156-3E24-453F-B70C-F14073AB937A}">
      <dgm:prSet phldrT="[Text]" phldr="0" custT="1"/>
      <dgm:spPr/>
      <dgm:t>
        <a:bodyPr/>
        <a:lstStyle/>
        <a:p>
          <a:pPr algn="ctr" rtl="0"/>
          <a:r>
            <a:rPr lang="en-US" sz="2000">
              <a:solidFill>
                <a:srgbClr val="001F60"/>
              </a:solidFill>
            </a:rPr>
            <a:t>Understand customer sentiment</a:t>
          </a:r>
        </a:p>
      </dgm:t>
    </dgm:pt>
    <dgm:pt modelId="{6534917C-0065-42D9-9869-7454E35614FA}" type="parTrans" cxnId="{8245C130-824B-4E9E-BFB0-644D2D4E42A0}">
      <dgm:prSet/>
      <dgm:spPr/>
      <dgm:t>
        <a:bodyPr/>
        <a:lstStyle/>
        <a:p>
          <a:endParaRPr lang="en-US"/>
        </a:p>
      </dgm:t>
    </dgm:pt>
    <dgm:pt modelId="{556437C8-C719-4553-AE54-747D45A22D71}" type="sibTrans" cxnId="{8245C130-824B-4E9E-BFB0-644D2D4E42A0}">
      <dgm:prSet/>
      <dgm:spPr/>
      <dgm:t>
        <a:bodyPr/>
        <a:lstStyle/>
        <a:p>
          <a:endParaRPr lang="en-US"/>
        </a:p>
      </dgm:t>
    </dgm:pt>
    <dgm:pt modelId="{7D07E4D0-C542-4CEC-866C-B5DAA134DE02}">
      <dgm:prSet phldrT="[Text]" phldr="0" custT="1"/>
      <dgm:spPr/>
      <dgm:t>
        <a:bodyPr/>
        <a:lstStyle/>
        <a:p>
          <a:pPr algn="ctr" rtl="0"/>
          <a:r>
            <a:rPr lang="en-US" sz="2000">
              <a:solidFill>
                <a:srgbClr val="002060"/>
              </a:solidFill>
              <a:latin typeface="Arial"/>
            </a:rPr>
            <a:t>Identify emerging trends and preferences</a:t>
          </a:r>
          <a:endParaRPr lang="en-US" sz="2000"/>
        </a:p>
      </dgm:t>
    </dgm:pt>
    <dgm:pt modelId="{373A2F0A-A705-4A03-BEC6-EABF4B2F9FB1}" type="parTrans" cxnId="{5AFCD311-73BD-43C9-8C34-2BB7D2A4D288}">
      <dgm:prSet/>
      <dgm:spPr/>
      <dgm:t>
        <a:bodyPr/>
        <a:lstStyle/>
        <a:p>
          <a:endParaRPr lang="en-US"/>
        </a:p>
      </dgm:t>
    </dgm:pt>
    <dgm:pt modelId="{8AA5F1F7-AEE4-4162-8AFC-C6B488CD071A}" type="sibTrans" cxnId="{5AFCD311-73BD-43C9-8C34-2BB7D2A4D288}">
      <dgm:prSet/>
      <dgm:spPr/>
      <dgm:t>
        <a:bodyPr/>
        <a:lstStyle/>
        <a:p>
          <a:endParaRPr lang="en-US"/>
        </a:p>
      </dgm:t>
    </dgm:pt>
    <dgm:pt modelId="{7840B4DF-9C6A-4BDA-A540-3FA0C9BF4C1E}">
      <dgm:prSet phldrT="[Text]" phldr="0" custT="1"/>
      <dgm:spPr/>
      <dgm:t>
        <a:bodyPr/>
        <a:lstStyle/>
        <a:p>
          <a:pPr algn="ctr">
            <a:lnSpc>
              <a:spcPct val="100000"/>
            </a:lnSpc>
          </a:pPr>
          <a:r>
            <a:rPr lang="en-US" sz="2000">
              <a:solidFill>
                <a:srgbClr val="002060"/>
              </a:solidFill>
              <a:latin typeface="Arial"/>
            </a:rPr>
            <a:t>Enhance customer engagement and loyalty</a:t>
          </a:r>
          <a:endParaRPr lang="en-US" sz="2000"/>
        </a:p>
      </dgm:t>
    </dgm:pt>
    <dgm:pt modelId="{FAA8606C-892B-4DF9-B9A1-C77941CC5109}" type="parTrans" cxnId="{4243D01F-8227-470F-ACE8-9E0D82E39786}">
      <dgm:prSet/>
      <dgm:spPr/>
      <dgm:t>
        <a:bodyPr/>
        <a:lstStyle/>
        <a:p>
          <a:endParaRPr lang="en-US"/>
        </a:p>
      </dgm:t>
    </dgm:pt>
    <dgm:pt modelId="{1C681222-C718-49D4-8C20-F92CA0C94414}" type="sibTrans" cxnId="{4243D01F-8227-470F-ACE8-9E0D82E39786}">
      <dgm:prSet/>
      <dgm:spPr/>
      <dgm:t>
        <a:bodyPr/>
        <a:lstStyle/>
        <a:p>
          <a:endParaRPr lang="en-US"/>
        </a:p>
      </dgm:t>
    </dgm:pt>
    <dgm:pt modelId="{300FD314-AB46-4DAA-A81E-DDBF93079B89}">
      <dgm:prSet phldr="0" custT="1"/>
      <dgm:spPr/>
      <dgm:t>
        <a:bodyPr/>
        <a:lstStyle/>
        <a:p>
          <a:pPr algn="ctr" rtl="0">
            <a:lnSpc>
              <a:spcPct val="100000"/>
            </a:lnSpc>
          </a:pPr>
          <a:r>
            <a:rPr lang="en-US" sz="2000">
              <a:solidFill>
                <a:srgbClr val="002060"/>
              </a:solidFill>
              <a:latin typeface="Arial"/>
            </a:rPr>
            <a:t>Predict future customer behavior</a:t>
          </a:r>
        </a:p>
      </dgm:t>
    </dgm:pt>
    <dgm:pt modelId="{F912ACDE-8791-4495-B048-50DC250E16FF}" type="parTrans" cxnId="{BFA11B1F-3E18-4BF2-8FF6-47E6670822AE}">
      <dgm:prSet/>
      <dgm:spPr/>
      <dgm:t>
        <a:bodyPr/>
        <a:lstStyle/>
        <a:p>
          <a:endParaRPr lang="en-US"/>
        </a:p>
      </dgm:t>
    </dgm:pt>
    <dgm:pt modelId="{C1FF224D-218A-4790-90BD-5D4457AF900F}" type="sibTrans" cxnId="{BFA11B1F-3E18-4BF2-8FF6-47E6670822AE}">
      <dgm:prSet/>
      <dgm:spPr/>
      <dgm:t>
        <a:bodyPr/>
        <a:lstStyle/>
        <a:p>
          <a:endParaRPr lang="en-US"/>
        </a:p>
      </dgm:t>
    </dgm:pt>
    <dgm:pt modelId="{F028BFD8-2BAD-4C28-8889-B83716B67048}">
      <dgm:prSet phldr="0" custT="1"/>
      <dgm:spPr/>
      <dgm:t>
        <a:bodyPr/>
        <a:lstStyle/>
        <a:p>
          <a:pPr algn="ctr">
            <a:lnSpc>
              <a:spcPct val="100000"/>
            </a:lnSpc>
          </a:pPr>
          <a:r>
            <a:rPr lang="en-US" sz="2000">
              <a:solidFill>
                <a:srgbClr val="002060"/>
              </a:solidFill>
              <a:latin typeface="Arial"/>
            </a:rPr>
            <a:t>Improve marketing strategies</a:t>
          </a:r>
        </a:p>
      </dgm:t>
    </dgm:pt>
    <dgm:pt modelId="{D0FE9751-546C-49B8-962B-1C52A5BA7DDF}" type="parTrans" cxnId="{3BA9D7B7-F7BD-4AC9-8CB9-9A1EE3775FEE}">
      <dgm:prSet/>
      <dgm:spPr/>
      <dgm:t>
        <a:bodyPr/>
        <a:lstStyle/>
        <a:p>
          <a:endParaRPr lang="en-US"/>
        </a:p>
      </dgm:t>
    </dgm:pt>
    <dgm:pt modelId="{B318D818-FEA9-4B43-ABBE-49C05217341B}" type="sibTrans" cxnId="{3BA9D7B7-F7BD-4AC9-8CB9-9A1EE3775FEE}">
      <dgm:prSet/>
      <dgm:spPr/>
      <dgm:t>
        <a:bodyPr/>
        <a:lstStyle/>
        <a:p>
          <a:endParaRPr lang="en-US"/>
        </a:p>
      </dgm:t>
    </dgm:pt>
    <dgm:pt modelId="{FBBAA305-A06A-A248-8EBB-1E9078C029E2}" type="pres">
      <dgm:prSet presAssocID="{DDE37145-3BE4-4D7D-8430-15DDD9486ADB}" presName="Name0" presStyleCnt="0">
        <dgm:presLayoutVars>
          <dgm:dir/>
          <dgm:animLvl val="lvl"/>
          <dgm:resizeHandles val="exact"/>
        </dgm:presLayoutVars>
      </dgm:prSet>
      <dgm:spPr/>
    </dgm:pt>
    <dgm:pt modelId="{E974E4EB-6F5A-E746-8B23-B1F4B1FB4958}" type="pres">
      <dgm:prSet presAssocID="{7840B4DF-9C6A-4BDA-A540-3FA0C9BF4C1E}" presName="boxAndChildren" presStyleCnt="0"/>
      <dgm:spPr/>
    </dgm:pt>
    <dgm:pt modelId="{1B160599-D860-1649-9609-256F42E2320A}" type="pres">
      <dgm:prSet presAssocID="{7840B4DF-9C6A-4BDA-A540-3FA0C9BF4C1E}" presName="parentTextBox" presStyleLbl="node1" presStyleIdx="0" presStyleCnt="5"/>
      <dgm:spPr/>
    </dgm:pt>
    <dgm:pt modelId="{DAFD0A0E-89E1-4842-BFFE-6AEC2CB3F191}" type="pres">
      <dgm:prSet presAssocID="{B318D818-FEA9-4B43-ABBE-49C05217341B}" presName="sp" presStyleCnt="0"/>
      <dgm:spPr/>
    </dgm:pt>
    <dgm:pt modelId="{7315F7C0-72EC-884A-BCC3-AE459C1EDB60}" type="pres">
      <dgm:prSet presAssocID="{F028BFD8-2BAD-4C28-8889-B83716B67048}" presName="arrowAndChildren" presStyleCnt="0"/>
      <dgm:spPr/>
    </dgm:pt>
    <dgm:pt modelId="{0B357B1C-BA60-1746-8B0F-88505DCA5B79}" type="pres">
      <dgm:prSet presAssocID="{F028BFD8-2BAD-4C28-8889-B83716B67048}" presName="parentTextArrow" presStyleLbl="node1" presStyleIdx="1" presStyleCnt="5"/>
      <dgm:spPr/>
    </dgm:pt>
    <dgm:pt modelId="{85D48C12-8D94-734A-89DE-746FE2B92CA8}" type="pres">
      <dgm:prSet presAssocID="{C1FF224D-218A-4790-90BD-5D4457AF900F}" presName="sp" presStyleCnt="0"/>
      <dgm:spPr/>
    </dgm:pt>
    <dgm:pt modelId="{19717EB9-C63E-704A-84B7-F767546CC8AD}" type="pres">
      <dgm:prSet presAssocID="{300FD314-AB46-4DAA-A81E-DDBF93079B89}" presName="arrowAndChildren" presStyleCnt="0"/>
      <dgm:spPr/>
    </dgm:pt>
    <dgm:pt modelId="{695693C8-8603-AE4C-A4A7-EA2BC37E441A}" type="pres">
      <dgm:prSet presAssocID="{300FD314-AB46-4DAA-A81E-DDBF93079B89}" presName="parentTextArrow" presStyleLbl="node1" presStyleIdx="2" presStyleCnt="5"/>
      <dgm:spPr/>
    </dgm:pt>
    <dgm:pt modelId="{0E4ABD5C-58B1-EA48-8388-8B48EB8C8489}" type="pres">
      <dgm:prSet presAssocID="{8AA5F1F7-AEE4-4162-8AFC-C6B488CD071A}" presName="sp" presStyleCnt="0"/>
      <dgm:spPr/>
    </dgm:pt>
    <dgm:pt modelId="{E18E2377-809A-A146-A441-57BFF8E8A6D2}" type="pres">
      <dgm:prSet presAssocID="{7D07E4D0-C542-4CEC-866C-B5DAA134DE02}" presName="arrowAndChildren" presStyleCnt="0"/>
      <dgm:spPr/>
    </dgm:pt>
    <dgm:pt modelId="{98FFE6E9-6754-A448-AB5E-886E62E1E4F7}" type="pres">
      <dgm:prSet presAssocID="{7D07E4D0-C542-4CEC-866C-B5DAA134DE02}" presName="parentTextArrow" presStyleLbl="node1" presStyleIdx="3" presStyleCnt="5"/>
      <dgm:spPr/>
    </dgm:pt>
    <dgm:pt modelId="{2A6D40FD-19CC-2746-9CBE-F731041AC73B}" type="pres">
      <dgm:prSet presAssocID="{556437C8-C719-4553-AE54-747D45A22D71}" presName="sp" presStyleCnt="0"/>
      <dgm:spPr/>
    </dgm:pt>
    <dgm:pt modelId="{B1A99C4F-D53C-3644-AFED-3806A43246A4}" type="pres">
      <dgm:prSet presAssocID="{B3C04156-3E24-453F-B70C-F14073AB937A}" presName="arrowAndChildren" presStyleCnt="0"/>
      <dgm:spPr/>
    </dgm:pt>
    <dgm:pt modelId="{021519AA-F51D-214B-9685-A5475202847D}" type="pres">
      <dgm:prSet presAssocID="{B3C04156-3E24-453F-B70C-F14073AB937A}" presName="parentTextArrow" presStyleLbl="node1" presStyleIdx="4" presStyleCnt="5"/>
      <dgm:spPr/>
    </dgm:pt>
  </dgm:ptLst>
  <dgm:cxnLst>
    <dgm:cxn modelId="{5AFCD311-73BD-43C9-8C34-2BB7D2A4D288}" srcId="{DDE37145-3BE4-4D7D-8430-15DDD9486ADB}" destId="{7D07E4D0-C542-4CEC-866C-B5DAA134DE02}" srcOrd="1" destOrd="0" parTransId="{373A2F0A-A705-4A03-BEC6-EABF4B2F9FB1}" sibTransId="{8AA5F1F7-AEE4-4162-8AFC-C6B488CD071A}"/>
    <dgm:cxn modelId="{BFA11B1F-3E18-4BF2-8FF6-47E6670822AE}" srcId="{DDE37145-3BE4-4D7D-8430-15DDD9486ADB}" destId="{300FD314-AB46-4DAA-A81E-DDBF93079B89}" srcOrd="2" destOrd="0" parTransId="{F912ACDE-8791-4495-B048-50DC250E16FF}" sibTransId="{C1FF224D-218A-4790-90BD-5D4457AF900F}"/>
    <dgm:cxn modelId="{4243D01F-8227-470F-ACE8-9E0D82E39786}" srcId="{DDE37145-3BE4-4D7D-8430-15DDD9486ADB}" destId="{7840B4DF-9C6A-4BDA-A540-3FA0C9BF4C1E}" srcOrd="4" destOrd="0" parTransId="{FAA8606C-892B-4DF9-B9A1-C77941CC5109}" sibTransId="{1C681222-C718-49D4-8C20-F92CA0C94414}"/>
    <dgm:cxn modelId="{8245C130-824B-4E9E-BFB0-644D2D4E42A0}" srcId="{DDE37145-3BE4-4D7D-8430-15DDD9486ADB}" destId="{B3C04156-3E24-453F-B70C-F14073AB937A}" srcOrd="0" destOrd="0" parTransId="{6534917C-0065-42D9-9869-7454E35614FA}" sibTransId="{556437C8-C719-4553-AE54-747D45A22D71}"/>
    <dgm:cxn modelId="{A313557D-F53F-E643-A06A-E0B28BF325FC}" type="presOf" srcId="{F028BFD8-2BAD-4C28-8889-B83716B67048}" destId="{0B357B1C-BA60-1746-8B0F-88505DCA5B79}" srcOrd="0" destOrd="0" presId="urn:microsoft.com/office/officeart/2005/8/layout/process4"/>
    <dgm:cxn modelId="{C5358E90-58DA-FF42-9139-4E4ECFC7DDF1}" type="presOf" srcId="{7840B4DF-9C6A-4BDA-A540-3FA0C9BF4C1E}" destId="{1B160599-D860-1649-9609-256F42E2320A}" srcOrd="0" destOrd="0" presId="urn:microsoft.com/office/officeart/2005/8/layout/process4"/>
    <dgm:cxn modelId="{3BA9D7B7-F7BD-4AC9-8CB9-9A1EE3775FEE}" srcId="{DDE37145-3BE4-4D7D-8430-15DDD9486ADB}" destId="{F028BFD8-2BAD-4C28-8889-B83716B67048}" srcOrd="3" destOrd="0" parTransId="{D0FE9751-546C-49B8-962B-1C52A5BA7DDF}" sibTransId="{B318D818-FEA9-4B43-ABBE-49C05217341B}"/>
    <dgm:cxn modelId="{210DF3C2-340A-9F46-810E-170DDA0F8671}" type="presOf" srcId="{B3C04156-3E24-453F-B70C-F14073AB937A}" destId="{021519AA-F51D-214B-9685-A5475202847D}" srcOrd="0" destOrd="0" presId="urn:microsoft.com/office/officeart/2005/8/layout/process4"/>
    <dgm:cxn modelId="{9FF020D3-DA5F-C542-A3B6-E926173E714F}" type="presOf" srcId="{DDE37145-3BE4-4D7D-8430-15DDD9486ADB}" destId="{FBBAA305-A06A-A248-8EBB-1E9078C029E2}" srcOrd="0" destOrd="0" presId="urn:microsoft.com/office/officeart/2005/8/layout/process4"/>
    <dgm:cxn modelId="{DBBD4CDC-18C3-304D-83D9-29E3DC34E0EE}" type="presOf" srcId="{7D07E4D0-C542-4CEC-866C-B5DAA134DE02}" destId="{98FFE6E9-6754-A448-AB5E-886E62E1E4F7}" srcOrd="0" destOrd="0" presId="urn:microsoft.com/office/officeart/2005/8/layout/process4"/>
    <dgm:cxn modelId="{BF40EAEF-8DCC-7C4D-98AA-6B974BEC6505}" type="presOf" srcId="{300FD314-AB46-4DAA-A81E-DDBF93079B89}" destId="{695693C8-8603-AE4C-A4A7-EA2BC37E441A}" srcOrd="0" destOrd="0" presId="urn:microsoft.com/office/officeart/2005/8/layout/process4"/>
    <dgm:cxn modelId="{55F94D4C-319B-C24F-9284-EEEE0E584C99}" type="presParOf" srcId="{FBBAA305-A06A-A248-8EBB-1E9078C029E2}" destId="{E974E4EB-6F5A-E746-8B23-B1F4B1FB4958}" srcOrd="0" destOrd="0" presId="urn:microsoft.com/office/officeart/2005/8/layout/process4"/>
    <dgm:cxn modelId="{031A30A0-8545-C442-9CCA-EFD92D654CA4}" type="presParOf" srcId="{E974E4EB-6F5A-E746-8B23-B1F4B1FB4958}" destId="{1B160599-D860-1649-9609-256F42E2320A}" srcOrd="0" destOrd="0" presId="urn:microsoft.com/office/officeart/2005/8/layout/process4"/>
    <dgm:cxn modelId="{F65FF621-F977-A541-B02D-3F0DA98F3CD9}" type="presParOf" srcId="{FBBAA305-A06A-A248-8EBB-1E9078C029E2}" destId="{DAFD0A0E-89E1-4842-BFFE-6AEC2CB3F191}" srcOrd="1" destOrd="0" presId="urn:microsoft.com/office/officeart/2005/8/layout/process4"/>
    <dgm:cxn modelId="{0B906055-6C12-334A-94EA-0A9A84172D86}" type="presParOf" srcId="{FBBAA305-A06A-A248-8EBB-1E9078C029E2}" destId="{7315F7C0-72EC-884A-BCC3-AE459C1EDB60}" srcOrd="2" destOrd="0" presId="urn:microsoft.com/office/officeart/2005/8/layout/process4"/>
    <dgm:cxn modelId="{CB6CBE89-CE97-1147-95F7-A3C0EEEC4231}" type="presParOf" srcId="{7315F7C0-72EC-884A-BCC3-AE459C1EDB60}" destId="{0B357B1C-BA60-1746-8B0F-88505DCA5B79}" srcOrd="0" destOrd="0" presId="urn:microsoft.com/office/officeart/2005/8/layout/process4"/>
    <dgm:cxn modelId="{CDA7B2FC-F294-0745-AC32-8E722B57E4DF}" type="presParOf" srcId="{FBBAA305-A06A-A248-8EBB-1E9078C029E2}" destId="{85D48C12-8D94-734A-89DE-746FE2B92CA8}" srcOrd="3" destOrd="0" presId="urn:microsoft.com/office/officeart/2005/8/layout/process4"/>
    <dgm:cxn modelId="{D17A6865-557F-434A-B563-078C03B725EE}" type="presParOf" srcId="{FBBAA305-A06A-A248-8EBB-1E9078C029E2}" destId="{19717EB9-C63E-704A-84B7-F767546CC8AD}" srcOrd="4" destOrd="0" presId="urn:microsoft.com/office/officeart/2005/8/layout/process4"/>
    <dgm:cxn modelId="{E754547C-8B55-5B49-A7F7-654882C7EE54}" type="presParOf" srcId="{19717EB9-C63E-704A-84B7-F767546CC8AD}" destId="{695693C8-8603-AE4C-A4A7-EA2BC37E441A}" srcOrd="0" destOrd="0" presId="urn:microsoft.com/office/officeart/2005/8/layout/process4"/>
    <dgm:cxn modelId="{02B72BCA-0C3E-F14A-81BE-FEFAC50F4F9D}" type="presParOf" srcId="{FBBAA305-A06A-A248-8EBB-1E9078C029E2}" destId="{0E4ABD5C-58B1-EA48-8388-8B48EB8C8489}" srcOrd="5" destOrd="0" presId="urn:microsoft.com/office/officeart/2005/8/layout/process4"/>
    <dgm:cxn modelId="{58671A44-FF85-CF48-BB03-15B17FA4FA32}" type="presParOf" srcId="{FBBAA305-A06A-A248-8EBB-1E9078C029E2}" destId="{E18E2377-809A-A146-A441-57BFF8E8A6D2}" srcOrd="6" destOrd="0" presId="urn:microsoft.com/office/officeart/2005/8/layout/process4"/>
    <dgm:cxn modelId="{23D745F6-E137-834F-BD87-EF2533672589}" type="presParOf" srcId="{E18E2377-809A-A146-A441-57BFF8E8A6D2}" destId="{98FFE6E9-6754-A448-AB5E-886E62E1E4F7}" srcOrd="0" destOrd="0" presId="urn:microsoft.com/office/officeart/2005/8/layout/process4"/>
    <dgm:cxn modelId="{218A224F-7A4D-7545-AB11-3563C798F33E}" type="presParOf" srcId="{FBBAA305-A06A-A248-8EBB-1E9078C029E2}" destId="{2A6D40FD-19CC-2746-9CBE-F731041AC73B}" srcOrd="7" destOrd="0" presId="urn:microsoft.com/office/officeart/2005/8/layout/process4"/>
    <dgm:cxn modelId="{EA6C468D-C8EF-7840-A917-660FBED4A6C5}" type="presParOf" srcId="{FBBAA305-A06A-A248-8EBB-1E9078C029E2}" destId="{B1A99C4F-D53C-3644-AFED-3806A43246A4}" srcOrd="8" destOrd="0" presId="urn:microsoft.com/office/officeart/2005/8/layout/process4"/>
    <dgm:cxn modelId="{3AD0C7CF-A0B8-B44D-8F85-71BB5AE53412}" type="presParOf" srcId="{B1A99C4F-D53C-3644-AFED-3806A43246A4}" destId="{021519AA-F51D-214B-9685-A5475202847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AFC06E-A273-487B-9192-BADA4CC6E332}"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BA36003-463F-4DAD-8FD9-737A1F91CAA9}">
      <dgm:prSet phldrT="[Text]" phldr="0"/>
      <dgm:spPr/>
      <dgm:t>
        <a:bodyPr/>
        <a:lstStyle/>
        <a:p>
          <a:pPr rtl="0"/>
          <a:r>
            <a:rPr lang="en-US">
              <a:latin typeface="Arial"/>
            </a:rPr>
            <a:t>Build model</a:t>
          </a:r>
          <a:endParaRPr lang="en-US"/>
        </a:p>
      </dgm:t>
    </dgm:pt>
    <dgm:pt modelId="{7FB2D972-A0F8-4A42-8760-6CE45692CC57}" type="parTrans" cxnId="{2A356E70-DAAE-4A5D-BC5E-AAD443D8BEC6}">
      <dgm:prSet/>
      <dgm:spPr/>
      <dgm:t>
        <a:bodyPr/>
        <a:lstStyle/>
        <a:p>
          <a:endParaRPr lang="en-US"/>
        </a:p>
      </dgm:t>
    </dgm:pt>
    <dgm:pt modelId="{57111CFC-0647-45B3-A155-DA2D42E015B1}" type="sibTrans" cxnId="{2A356E70-DAAE-4A5D-BC5E-AAD443D8BEC6}">
      <dgm:prSet/>
      <dgm:spPr/>
      <dgm:t>
        <a:bodyPr/>
        <a:lstStyle/>
        <a:p>
          <a:endParaRPr lang="en-US"/>
        </a:p>
      </dgm:t>
    </dgm:pt>
    <dgm:pt modelId="{2DDCC517-D655-43D3-986A-D0FB549FB913}">
      <dgm:prSet phldrT="[Text]" phldr="0"/>
      <dgm:spPr/>
      <dgm:t>
        <a:bodyPr/>
        <a:lstStyle/>
        <a:p>
          <a:pPr rtl="0"/>
          <a:r>
            <a:rPr lang="en-US">
              <a:latin typeface="Arial"/>
            </a:rPr>
            <a:t>Evaluate model</a:t>
          </a:r>
          <a:endParaRPr lang="en-US"/>
        </a:p>
      </dgm:t>
    </dgm:pt>
    <dgm:pt modelId="{25DB7EB9-D4AA-49C3-AD41-C4669FE06213}" type="parTrans" cxnId="{BEE48BC9-B8D8-45AC-BEDF-19C4C2BCD139}">
      <dgm:prSet/>
      <dgm:spPr/>
      <dgm:t>
        <a:bodyPr/>
        <a:lstStyle/>
        <a:p>
          <a:endParaRPr lang="en-US"/>
        </a:p>
      </dgm:t>
    </dgm:pt>
    <dgm:pt modelId="{2CFA6F83-B3EB-437C-A058-D45669A1ABD8}" type="sibTrans" cxnId="{BEE48BC9-B8D8-45AC-BEDF-19C4C2BCD139}">
      <dgm:prSet/>
      <dgm:spPr/>
      <dgm:t>
        <a:bodyPr/>
        <a:lstStyle/>
        <a:p>
          <a:endParaRPr lang="en-US"/>
        </a:p>
      </dgm:t>
    </dgm:pt>
    <dgm:pt modelId="{712C81D8-41B4-43EE-A275-DF03678DE6F5}">
      <dgm:prSet phldr="0"/>
      <dgm:spPr/>
      <dgm:t>
        <a:bodyPr/>
        <a:lstStyle/>
        <a:p>
          <a:pPr rtl="0"/>
          <a:r>
            <a:rPr lang="en-US">
              <a:latin typeface="Arial"/>
            </a:rPr>
            <a:t>Choose model</a:t>
          </a:r>
        </a:p>
      </dgm:t>
    </dgm:pt>
    <dgm:pt modelId="{E10E6965-55E5-4F44-B021-05690EB8D108}" type="parTrans" cxnId="{D3F36185-5F67-48FC-A705-F33E9857D68D}">
      <dgm:prSet/>
      <dgm:spPr/>
    </dgm:pt>
    <dgm:pt modelId="{E829AB1C-7AD0-4655-A09C-0599BDD4B420}" type="sibTrans" cxnId="{D3F36185-5F67-48FC-A705-F33E9857D68D}">
      <dgm:prSet/>
      <dgm:spPr/>
    </dgm:pt>
    <dgm:pt modelId="{AF1594C7-6DAE-4706-89F5-86EFF5046E61}">
      <dgm:prSet phldr="0"/>
      <dgm:spPr/>
      <dgm:t>
        <a:bodyPr/>
        <a:lstStyle/>
        <a:p>
          <a:r>
            <a:rPr lang="en-US"/>
            <a:t>Prep data</a:t>
          </a:r>
        </a:p>
      </dgm:t>
    </dgm:pt>
    <dgm:pt modelId="{AF7973C0-FF34-42FD-AE99-26EF2540F92D}" type="parTrans" cxnId="{59B536D6-A6C8-45AF-82DF-3513FBD210F3}">
      <dgm:prSet/>
      <dgm:spPr/>
    </dgm:pt>
    <dgm:pt modelId="{6C509BE3-184B-45F5-8610-3AD8984925A8}" type="sibTrans" cxnId="{59B536D6-A6C8-45AF-82DF-3513FBD210F3}">
      <dgm:prSet/>
      <dgm:spPr/>
    </dgm:pt>
    <dgm:pt modelId="{F58DFC23-D971-4998-9BAE-FA782A3A7CA3}" type="pres">
      <dgm:prSet presAssocID="{D4AFC06E-A273-487B-9192-BADA4CC6E332}" presName="cycle" presStyleCnt="0">
        <dgm:presLayoutVars>
          <dgm:dir/>
          <dgm:resizeHandles val="exact"/>
        </dgm:presLayoutVars>
      </dgm:prSet>
      <dgm:spPr/>
    </dgm:pt>
    <dgm:pt modelId="{1CD46B63-DA78-4EAF-9551-81B7BE0BF284}" type="pres">
      <dgm:prSet presAssocID="{712C81D8-41B4-43EE-A275-DF03678DE6F5}" presName="dummy" presStyleCnt="0"/>
      <dgm:spPr/>
    </dgm:pt>
    <dgm:pt modelId="{6C2FAD88-DCE8-4D35-910A-D6DA7A1C1C28}" type="pres">
      <dgm:prSet presAssocID="{712C81D8-41B4-43EE-A275-DF03678DE6F5}" presName="node" presStyleLbl="revTx" presStyleIdx="0" presStyleCnt="4">
        <dgm:presLayoutVars>
          <dgm:bulletEnabled val="1"/>
        </dgm:presLayoutVars>
      </dgm:prSet>
      <dgm:spPr/>
    </dgm:pt>
    <dgm:pt modelId="{D79EF45C-44EF-4D36-980C-4B84FFDCE2AC}" type="pres">
      <dgm:prSet presAssocID="{E829AB1C-7AD0-4655-A09C-0599BDD4B420}" presName="sibTrans" presStyleLbl="node1" presStyleIdx="0" presStyleCnt="4"/>
      <dgm:spPr/>
    </dgm:pt>
    <dgm:pt modelId="{5C0C649F-AA3B-4488-831A-E48E4ECDFA72}" type="pres">
      <dgm:prSet presAssocID="{0BA36003-463F-4DAD-8FD9-737A1F91CAA9}" presName="dummy" presStyleCnt="0"/>
      <dgm:spPr/>
    </dgm:pt>
    <dgm:pt modelId="{95BFE571-CE96-47AE-843B-42F009E09262}" type="pres">
      <dgm:prSet presAssocID="{0BA36003-463F-4DAD-8FD9-737A1F91CAA9}" presName="node" presStyleLbl="revTx" presStyleIdx="1" presStyleCnt="4">
        <dgm:presLayoutVars>
          <dgm:bulletEnabled val="1"/>
        </dgm:presLayoutVars>
      </dgm:prSet>
      <dgm:spPr/>
    </dgm:pt>
    <dgm:pt modelId="{10144190-A8B2-4ABD-8AE7-1589C6FE376E}" type="pres">
      <dgm:prSet presAssocID="{57111CFC-0647-45B3-A155-DA2D42E015B1}" presName="sibTrans" presStyleLbl="node1" presStyleIdx="1" presStyleCnt="4"/>
      <dgm:spPr/>
    </dgm:pt>
    <dgm:pt modelId="{E38DEB0C-45D0-4093-81B4-152B2F73BD82}" type="pres">
      <dgm:prSet presAssocID="{2DDCC517-D655-43D3-986A-D0FB549FB913}" presName="dummy" presStyleCnt="0"/>
      <dgm:spPr/>
    </dgm:pt>
    <dgm:pt modelId="{217F82CC-2DAB-4C08-BE20-88F12BECB4FC}" type="pres">
      <dgm:prSet presAssocID="{2DDCC517-D655-43D3-986A-D0FB549FB913}" presName="node" presStyleLbl="revTx" presStyleIdx="2" presStyleCnt="4">
        <dgm:presLayoutVars>
          <dgm:bulletEnabled val="1"/>
        </dgm:presLayoutVars>
      </dgm:prSet>
      <dgm:spPr/>
    </dgm:pt>
    <dgm:pt modelId="{91EB529C-E428-42AA-B5BA-E5B24B69BAAF}" type="pres">
      <dgm:prSet presAssocID="{2CFA6F83-B3EB-437C-A058-D45669A1ABD8}" presName="sibTrans" presStyleLbl="node1" presStyleIdx="2" presStyleCnt="4"/>
      <dgm:spPr/>
    </dgm:pt>
    <dgm:pt modelId="{1FA08509-5775-4506-B583-0203CE311E5A}" type="pres">
      <dgm:prSet presAssocID="{AF1594C7-6DAE-4706-89F5-86EFF5046E61}" presName="dummy" presStyleCnt="0"/>
      <dgm:spPr/>
    </dgm:pt>
    <dgm:pt modelId="{F15E71E0-B212-4751-A5E6-23E73B9429EA}" type="pres">
      <dgm:prSet presAssocID="{AF1594C7-6DAE-4706-89F5-86EFF5046E61}" presName="node" presStyleLbl="revTx" presStyleIdx="3" presStyleCnt="4">
        <dgm:presLayoutVars>
          <dgm:bulletEnabled val="1"/>
        </dgm:presLayoutVars>
      </dgm:prSet>
      <dgm:spPr/>
    </dgm:pt>
    <dgm:pt modelId="{03C36EDB-9E34-4826-AF7B-6655CD8C93C2}" type="pres">
      <dgm:prSet presAssocID="{6C509BE3-184B-45F5-8610-3AD8984925A8}" presName="sibTrans" presStyleLbl="node1" presStyleIdx="3" presStyleCnt="4"/>
      <dgm:spPr/>
    </dgm:pt>
  </dgm:ptLst>
  <dgm:cxnLst>
    <dgm:cxn modelId="{509E3510-B845-4746-AC9A-F0EF656844BF}" type="presOf" srcId="{0BA36003-463F-4DAD-8FD9-737A1F91CAA9}" destId="{95BFE571-CE96-47AE-843B-42F009E09262}" srcOrd="0" destOrd="0" presId="urn:microsoft.com/office/officeart/2005/8/layout/cycle1"/>
    <dgm:cxn modelId="{49D8A614-43AA-4C63-87C8-5B23B18BFAAB}" type="presOf" srcId="{2CFA6F83-B3EB-437C-A058-D45669A1ABD8}" destId="{91EB529C-E428-42AA-B5BA-E5B24B69BAAF}" srcOrd="0" destOrd="0" presId="urn:microsoft.com/office/officeart/2005/8/layout/cycle1"/>
    <dgm:cxn modelId="{210DC922-436D-4742-9713-5093C7B32598}" type="presOf" srcId="{2DDCC517-D655-43D3-986A-D0FB549FB913}" destId="{217F82CC-2DAB-4C08-BE20-88F12BECB4FC}" srcOrd="0" destOrd="0" presId="urn:microsoft.com/office/officeart/2005/8/layout/cycle1"/>
    <dgm:cxn modelId="{FC65FD45-229E-4EF7-AB5B-8D524258BC87}" type="presOf" srcId="{6C509BE3-184B-45F5-8610-3AD8984925A8}" destId="{03C36EDB-9E34-4826-AF7B-6655CD8C93C2}" srcOrd="0" destOrd="0" presId="urn:microsoft.com/office/officeart/2005/8/layout/cycle1"/>
    <dgm:cxn modelId="{2A356E70-DAAE-4A5D-BC5E-AAD443D8BEC6}" srcId="{D4AFC06E-A273-487B-9192-BADA4CC6E332}" destId="{0BA36003-463F-4DAD-8FD9-737A1F91CAA9}" srcOrd="1" destOrd="0" parTransId="{7FB2D972-A0F8-4A42-8760-6CE45692CC57}" sibTransId="{57111CFC-0647-45B3-A155-DA2D42E015B1}"/>
    <dgm:cxn modelId="{D3F36185-5F67-48FC-A705-F33E9857D68D}" srcId="{D4AFC06E-A273-487B-9192-BADA4CC6E332}" destId="{712C81D8-41B4-43EE-A275-DF03678DE6F5}" srcOrd="0" destOrd="0" parTransId="{E10E6965-55E5-4F44-B021-05690EB8D108}" sibTransId="{E829AB1C-7AD0-4655-A09C-0599BDD4B420}"/>
    <dgm:cxn modelId="{D984208D-57CF-4E29-8576-9CB4E3FA363A}" type="presOf" srcId="{712C81D8-41B4-43EE-A275-DF03678DE6F5}" destId="{6C2FAD88-DCE8-4D35-910A-D6DA7A1C1C28}" srcOrd="0" destOrd="0" presId="urn:microsoft.com/office/officeart/2005/8/layout/cycle1"/>
    <dgm:cxn modelId="{8A4E579C-219F-4EBF-AF30-D519C1DB2ED9}" type="presOf" srcId="{E829AB1C-7AD0-4655-A09C-0599BDD4B420}" destId="{D79EF45C-44EF-4D36-980C-4B84FFDCE2AC}" srcOrd="0" destOrd="0" presId="urn:microsoft.com/office/officeart/2005/8/layout/cycle1"/>
    <dgm:cxn modelId="{510EEBC0-04BF-4A00-BF69-5BF488742BB4}" type="presOf" srcId="{AF1594C7-6DAE-4706-89F5-86EFF5046E61}" destId="{F15E71E0-B212-4751-A5E6-23E73B9429EA}" srcOrd="0" destOrd="0" presId="urn:microsoft.com/office/officeart/2005/8/layout/cycle1"/>
    <dgm:cxn modelId="{BEE48BC9-B8D8-45AC-BEDF-19C4C2BCD139}" srcId="{D4AFC06E-A273-487B-9192-BADA4CC6E332}" destId="{2DDCC517-D655-43D3-986A-D0FB549FB913}" srcOrd="2" destOrd="0" parTransId="{25DB7EB9-D4AA-49C3-AD41-C4669FE06213}" sibTransId="{2CFA6F83-B3EB-437C-A058-D45669A1ABD8}"/>
    <dgm:cxn modelId="{9775C1C9-A6C0-4DE8-98EA-05E903464D0F}" type="presOf" srcId="{57111CFC-0647-45B3-A155-DA2D42E015B1}" destId="{10144190-A8B2-4ABD-8AE7-1589C6FE376E}" srcOrd="0" destOrd="0" presId="urn:microsoft.com/office/officeart/2005/8/layout/cycle1"/>
    <dgm:cxn modelId="{324FABD5-380C-47B4-AD71-C36F4363FF7B}" type="presOf" srcId="{D4AFC06E-A273-487B-9192-BADA4CC6E332}" destId="{F58DFC23-D971-4998-9BAE-FA782A3A7CA3}" srcOrd="0" destOrd="0" presId="urn:microsoft.com/office/officeart/2005/8/layout/cycle1"/>
    <dgm:cxn modelId="{59B536D6-A6C8-45AF-82DF-3513FBD210F3}" srcId="{D4AFC06E-A273-487B-9192-BADA4CC6E332}" destId="{AF1594C7-6DAE-4706-89F5-86EFF5046E61}" srcOrd="3" destOrd="0" parTransId="{AF7973C0-FF34-42FD-AE99-26EF2540F92D}" sibTransId="{6C509BE3-184B-45F5-8610-3AD8984925A8}"/>
    <dgm:cxn modelId="{E224CC1E-B858-46BC-A77E-0D9392B41067}" type="presParOf" srcId="{F58DFC23-D971-4998-9BAE-FA782A3A7CA3}" destId="{1CD46B63-DA78-4EAF-9551-81B7BE0BF284}" srcOrd="0" destOrd="0" presId="urn:microsoft.com/office/officeart/2005/8/layout/cycle1"/>
    <dgm:cxn modelId="{508AA15F-6C0C-448D-A547-5BAABDA51644}" type="presParOf" srcId="{F58DFC23-D971-4998-9BAE-FA782A3A7CA3}" destId="{6C2FAD88-DCE8-4D35-910A-D6DA7A1C1C28}" srcOrd="1" destOrd="0" presId="urn:microsoft.com/office/officeart/2005/8/layout/cycle1"/>
    <dgm:cxn modelId="{F8DE6332-A413-4360-90A1-D69533FD461A}" type="presParOf" srcId="{F58DFC23-D971-4998-9BAE-FA782A3A7CA3}" destId="{D79EF45C-44EF-4D36-980C-4B84FFDCE2AC}" srcOrd="2" destOrd="0" presId="urn:microsoft.com/office/officeart/2005/8/layout/cycle1"/>
    <dgm:cxn modelId="{18128829-9CC6-4ECB-B15C-A33D5BEF9A7C}" type="presParOf" srcId="{F58DFC23-D971-4998-9BAE-FA782A3A7CA3}" destId="{5C0C649F-AA3B-4488-831A-E48E4ECDFA72}" srcOrd="3" destOrd="0" presId="urn:microsoft.com/office/officeart/2005/8/layout/cycle1"/>
    <dgm:cxn modelId="{3AC287CD-5F65-4D7C-A1EC-3235EA568FA5}" type="presParOf" srcId="{F58DFC23-D971-4998-9BAE-FA782A3A7CA3}" destId="{95BFE571-CE96-47AE-843B-42F009E09262}" srcOrd="4" destOrd="0" presId="urn:microsoft.com/office/officeart/2005/8/layout/cycle1"/>
    <dgm:cxn modelId="{CEF69AB3-FB51-4908-8DDC-33B99320117D}" type="presParOf" srcId="{F58DFC23-D971-4998-9BAE-FA782A3A7CA3}" destId="{10144190-A8B2-4ABD-8AE7-1589C6FE376E}" srcOrd="5" destOrd="0" presId="urn:microsoft.com/office/officeart/2005/8/layout/cycle1"/>
    <dgm:cxn modelId="{35073A62-DD76-4908-9641-5AA2AD037445}" type="presParOf" srcId="{F58DFC23-D971-4998-9BAE-FA782A3A7CA3}" destId="{E38DEB0C-45D0-4093-81B4-152B2F73BD82}" srcOrd="6" destOrd="0" presId="urn:microsoft.com/office/officeart/2005/8/layout/cycle1"/>
    <dgm:cxn modelId="{9BF2DFEF-9649-447C-8990-FB86EABF7F29}" type="presParOf" srcId="{F58DFC23-D971-4998-9BAE-FA782A3A7CA3}" destId="{217F82CC-2DAB-4C08-BE20-88F12BECB4FC}" srcOrd="7" destOrd="0" presId="urn:microsoft.com/office/officeart/2005/8/layout/cycle1"/>
    <dgm:cxn modelId="{0BB43080-A82A-4C6B-9E85-8C76FB4E45B7}" type="presParOf" srcId="{F58DFC23-D971-4998-9BAE-FA782A3A7CA3}" destId="{91EB529C-E428-42AA-B5BA-E5B24B69BAAF}" srcOrd="8" destOrd="0" presId="urn:microsoft.com/office/officeart/2005/8/layout/cycle1"/>
    <dgm:cxn modelId="{ED26EBED-EFC6-4DFD-A4A8-35E57372C168}" type="presParOf" srcId="{F58DFC23-D971-4998-9BAE-FA782A3A7CA3}" destId="{1FA08509-5775-4506-B583-0203CE311E5A}" srcOrd="9" destOrd="0" presId="urn:microsoft.com/office/officeart/2005/8/layout/cycle1"/>
    <dgm:cxn modelId="{B7033731-860B-41C7-86B6-9975A1799B0C}" type="presParOf" srcId="{F58DFC23-D971-4998-9BAE-FA782A3A7CA3}" destId="{F15E71E0-B212-4751-A5E6-23E73B9429EA}" srcOrd="10" destOrd="0" presId="urn:microsoft.com/office/officeart/2005/8/layout/cycle1"/>
    <dgm:cxn modelId="{4256DEFF-3026-43E4-87A7-4C0D57CFE4F6}" type="presParOf" srcId="{F58DFC23-D971-4998-9BAE-FA782A3A7CA3}" destId="{03C36EDB-9E34-4826-AF7B-6655CD8C93C2}"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DC1B43-06D1-5F4D-9388-F3BEF3FCC5E6}" type="doc">
      <dgm:prSet loTypeId="urn:microsoft.com/office/officeart/2005/8/layout/hChevron3" loCatId="" qsTypeId="urn:microsoft.com/office/officeart/2005/8/quickstyle/simple1" qsCatId="simple" csTypeId="urn:microsoft.com/office/officeart/2005/8/colors/accent1_2" csCatId="accent1" phldr="1"/>
      <dgm:spPr/>
      <dgm:t>
        <a:bodyPr/>
        <a:lstStyle/>
        <a:p>
          <a:endParaRPr lang="en-US"/>
        </a:p>
      </dgm:t>
    </dgm:pt>
    <dgm:pt modelId="{47DA09AF-0164-0D41-A7A8-D7E5F6F206A4}">
      <dgm:prSet phldrT="[Text]"/>
      <dgm:spPr/>
      <dgm:t>
        <a:bodyPr/>
        <a:lstStyle/>
        <a:p>
          <a:r>
            <a:rPr lang="en-US" dirty="0">
              <a:solidFill>
                <a:srgbClr val="001F60"/>
              </a:solidFill>
            </a:rPr>
            <a:t>Brand Classifier</a:t>
          </a:r>
        </a:p>
      </dgm:t>
    </dgm:pt>
    <dgm:pt modelId="{D958CEB8-E4F9-3C42-A56F-7B86C6C13ADA}" type="parTrans" cxnId="{6E9D65F5-9CD5-574F-98C2-E1081A7BE207}">
      <dgm:prSet/>
      <dgm:spPr/>
      <dgm:t>
        <a:bodyPr/>
        <a:lstStyle/>
        <a:p>
          <a:endParaRPr lang="en-US"/>
        </a:p>
      </dgm:t>
    </dgm:pt>
    <dgm:pt modelId="{462977B8-BCE5-EA46-AE26-F80CE1C1154E}" type="sibTrans" cxnId="{6E9D65F5-9CD5-574F-98C2-E1081A7BE207}">
      <dgm:prSet/>
      <dgm:spPr/>
      <dgm:t>
        <a:bodyPr/>
        <a:lstStyle/>
        <a:p>
          <a:endParaRPr lang="en-US"/>
        </a:p>
      </dgm:t>
    </dgm:pt>
    <dgm:pt modelId="{C6AE921E-64D8-D941-AA35-7E41CB117F87}">
      <dgm:prSet phldrT="[Text]"/>
      <dgm:spPr/>
      <dgm:t>
        <a:bodyPr/>
        <a:lstStyle/>
        <a:p>
          <a:r>
            <a:rPr lang="en-US" dirty="0">
              <a:solidFill>
                <a:srgbClr val="001F60"/>
              </a:solidFill>
            </a:rPr>
            <a:t>Sentiment Classifier</a:t>
          </a:r>
        </a:p>
      </dgm:t>
    </dgm:pt>
    <dgm:pt modelId="{2C643C99-FCC5-1A4E-93E6-DB14809AB693}" type="parTrans" cxnId="{BA9F6170-4BE9-264A-A221-C310DD72F0F3}">
      <dgm:prSet/>
      <dgm:spPr/>
      <dgm:t>
        <a:bodyPr/>
        <a:lstStyle/>
        <a:p>
          <a:endParaRPr lang="en-US"/>
        </a:p>
      </dgm:t>
    </dgm:pt>
    <dgm:pt modelId="{BDCB1A26-0648-124C-9BE3-6AA74B2EE0A5}" type="sibTrans" cxnId="{BA9F6170-4BE9-264A-A221-C310DD72F0F3}">
      <dgm:prSet/>
      <dgm:spPr/>
      <dgm:t>
        <a:bodyPr/>
        <a:lstStyle/>
        <a:p>
          <a:endParaRPr lang="en-US"/>
        </a:p>
      </dgm:t>
    </dgm:pt>
    <dgm:pt modelId="{4D05CA8A-D0DD-7E44-98F1-6B314E4EAA5C}">
      <dgm:prSet phldrT="[Text]"/>
      <dgm:spPr/>
      <dgm:t>
        <a:bodyPr/>
        <a:lstStyle/>
        <a:p>
          <a:r>
            <a:rPr lang="en-US" dirty="0">
              <a:solidFill>
                <a:srgbClr val="001F60"/>
              </a:solidFill>
            </a:rPr>
            <a:t>Prediction</a:t>
          </a:r>
        </a:p>
      </dgm:t>
    </dgm:pt>
    <dgm:pt modelId="{907DA21C-B650-3F47-8077-B91A7ED7187A}" type="parTrans" cxnId="{2E11AFF3-E1FA-E640-9AEE-911B3CCED567}">
      <dgm:prSet/>
      <dgm:spPr/>
      <dgm:t>
        <a:bodyPr/>
        <a:lstStyle/>
        <a:p>
          <a:endParaRPr lang="en-US"/>
        </a:p>
      </dgm:t>
    </dgm:pt>
    <dgm:pt modelId="{BCF2CA40-19B8-3F40-81EF-F7EA98D3A39A}" type="sibTrans" cxnId="{2E11AFF3-E1FA-E640-9AEE-911B3CCED567}">
      <dgm:prSet/>
      <dgm:spPr/>
      <dgm:t>
        <a:bodyPr/>
        <a:lstStyle/>
        <a:p>
          <a:endParaRPr lang="en-US"/>
        </a:p>
      </dgm:t>
    </dgm:pt>
    <dgm:pt modelId="{24905512-8884-2846-9639-6B58EF24C8E8}" type="pres">
      <dgm:prSet presAssocID="{3BDC1B43-06D1-5F4D-9388-F3BEF3FCC5E6}" presName="Name0" presStyleCnt="0">
        <dgm:presLayoutVars>
          <dgm:dir/>
          <dgm:resizeHandles val="exact"/>
        </dgm:presLayoutVars>
      </dgm:prSet>
      <dgm:spPr/>
    </dgm:pt>
    <dgm:pt modelId="{B6950E6D-1627-8849-9125-3A707D12D005}" type="pres">
      <dgm:prSet presAssocID="{47DA09AF-0164-0D41-A7A8-D7E5F6F206A4}" presName="parTxOnly" presStyleLbl="node1" presStyleIdx="0" presStyleCnt="3">
        <dgm:presLayoutVars>
          <dgm:bulletEnabled val="1"/>
        </dgm:presLayoutVars>
      </dgm:prSet>
      <dgm:spPr/>
    </dgm:pt>
    <dgm:pt modelId="{2603A4AE-D7F8-5847-8DC7-14BBD3D0DC3F}" type="pres">
      <dgm:prSet presAssocID="{462977B8-BCE5-EA46-AE26-F80CE1C1154E}" presName="parSpace" presStyleCnt="0"/>
      <dgm:spPr/>
    </dgm:pt>
    <dgm:pt modelId="{B617CD9A-0E69-9245-A37A-A07F666B4F2C}" type="pres">
      <dgm:prSet presAssocID="{C6AE921E-64D8-D941-AA35-7E41CB117F87}" presName="parTxOnly" presStyleLbl="node1" presStyleIdx="1" presStyleCnt="3">
        <dgm:presLayoutVars>
          <dgm:bulletEnabled val="1"/>
        </dgm:presLayoutVars>
      </dgm:prSet>
      <dgm:spPr/>
    </dgm:pt>
    <dgm:pt modelId="{4344EB0C-4AC7-D541-88E8-96E270118D45}" type="pres">
      <dgm:prSet presAssocID="{BDCB1A26-0648-124C-9BE3-6AA74B2EE0A5}" presName="parSpace" presStyleCnt="0"/>
      <dgm:spPr/>
    </dgm:pt>
    <dgm:pt modelId="{FDBB329C-74F9-FC42-82F6-A8D739EDC9B5}" type="pres">
      <dgm:prSet presAssocID="{4D05CA8A-D0DD-7E44-98F1-6B314E4EAA5C}" presName="parTxOnly" presStyleLbl="node1" presStyleIdx="2" presStyleCnt="3">
        <dgm:presLayoutVars>
          <dgm:bulletEnabled val="1"/>
        </dgm:presLayoutVars>
      </dgm:prSet>
      <dgm:spPr/>
    </dgm:pt>
  </dgm:ptLst>
  <dgm:cxnLst>
    <dgm:cxn modelId="{8F013151-8E30-3949-8883-9F21815DE025}" type="presOf" srcId="{C6AE921E-64D8-D941-AA35-7E41CB117F87}" destId="{B617CD9A-0E69-9245-A37A-A07F666B4F2C}" srcOrd="0" destOrd="0" presId="urn:microsoft.com/office/officeart/2005/8/layout/hChevron3"/>
    <dgm:cxn modelId="{BA9F6170-4BE9-264A-A221-C310DD72F0F3}" srcId="{3BDC1B43-06D1-5F4D-9388-F3BEF3FCC5E6}" destId="{C6AE921E-64D8-D941-AA35-7E41CB117F87}" srcOrd="1" destOrd="0" parTransId="{2C643C99-FCC5-1A4E-93E6-DB14809AB693}" sibTransId="{BDCB1A26-0648-124C-9BE3-6AA74B2EE0A5}"/>
    <dgm:cxn modelId="{C5EFB586-0EFB-B14B-99A3-FA9D1FCC0C4D}" type="presOf" srcId="{47DA09AF-0164-0D41-A7A8-D7E5F6F206A4}" destId="{B6950E6D-1627-8849-9125-3A707D12D005}" srcOrd="0" destOrd="0" presId="urn:microsoft.com/office/officeart/2005/8/layout/hChevron3"/>
    <dgm:cxn modelId="{69A05C9A-69F5-3E41-B335-D9F04CC1CA43}" type="presOf" srcId="{3BDC1B43-06D1-5F4D-9388-F3BEF3FCC5E6}" destId="{24905512-8884-2846-9639-6B58EF24C8E8}" srcOrd="0" destOrd="0" presId="urn:microsoft.com/office/officeart/2005/8/layout/hChevron3"/>
    <dgm:cxn modelId="{ADA233E5-76BF-5B45-B95E-78615429399D}" type="presOf" srcId="{4D05CA8A-D0DD-7E44-98F1-6B314E4EAA5C}" destId="{FDBB329C-74F9-FC42-82F6-A8D739EDC9B5}" srcOrd="0" destOrd="0" presId="urn:microsoft.com/office/officeart/2005/8/layout/hChevron3"/>
    <dgm:cxn modelId="{2E11AFF3-E1FA-E640-9AEE-911B3CCED567}" srcId="{3BDC1B43-06D1-5F4D-9388-F3BEF3FCC5E6}" destId="{4D05CA8A-D0DD-7E44-98F1-6B314E4EAA5C}" srcOrd="2" destOrd="0" parTransId="{907DA21C-B650-3F47-8077-B91A7ED7187A}" sibTransId="{BCF2CA40-19B8-3F40-81EF-F7EA98D3A39A}"/>
    <dgm:cxn modelId="{6E9D65F5-9CD5-574F-98C2-E1081A7BE207}" srcId="{3BDC1B43-06D1-5F4D-9388-F3BEF3FCC5E6}" destId="{47DA09AF-0164-0D41-A7A8-D7E5F6F206A4}" srcOrd="0" destOrd="0" parTransId="{D958CEB8-E4F9-3C42-A56F-7B86C6C13ADA}" sibTransId="{462977B8-BCE5-EA46-AE26-F80CE1C1154E}"/>
    <dgm:cxn modelId="{19F3C6B4-B9B4-1C42-8836-3DB111CAFA21}" type="presParOf" srcId="{24905512-8884-2846-9639-6B58EF24C8E8}" destId="{B6950E6D-1627-8849-9125-3A707D12D005}" srcOrd="0" destOrd="0" presId="urn:microsoft.com/office/officeart/2005/8/layout/hChevron3"/>
    <dgm:cxn modelId="{76E8DB42-91C3-4F42-B4EA-781E50C95760}" type="presParOf" srcId="{24905512-8884-2846-9639-6B58EF24C8E8}" destId="{2603A4AE-D7F8-5847-8DC7-14BBD3D0DC3F}" srcOrd="1" destOrd="0" presId="urn:microsoft.com/office/officeart/2005/8/layout/hChevron3"/>
    <dgm:cxn modelId="{2794B1AF-1647-634C-9DE3-5A39FE9622EA}" type="presParOf" srcId="{24905512-8884-2846-9639-6B58EF24C8E8}" destId="{B617CD9A-0E69-9245-A37A-A07F666B4F2C}" srcOrd="2" destOrd="0" presId="urn:microsoft.com/office/officeart/2005/8/layout/hChevron3"/>
    <dgm:cxn modelId="{C69D0FB9-C925-EE4A-B634-92F37BC6553C}" type="presParOf" srcId="{24905512-8884-2846-9639-6B58EF24C8E8}" destId="{4344EB0C-4AC7-D541-88E8-96E270118D45}" srcOrd="3" destOrd="0" presId="urn:microsoft.com/office/officeart/2005/8/layout/hChevron3"/>
    <dgm:cxn modelId="{BA510C5E-9BD2-D64E-AA68-9C24483306EA}" type="presParOf" srcId="{24905512-8884-2846-9639-6B58EF24C8E8}" destId="{FDBB329C-74F9-FC42-82F6-A8D739EDC9B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60599-D860-1649-9609-256F42E2320A}">
      <dsp:nvSpPr>
        <dsp:cNvPr id="0" name=""/>
        <dsp:cNvSpPr/>
      </dsp:nvSpPr>
      <dsp:spPr>
        <a:xfrm>
          <a:off x="0" y="3864455"/>
          <a:ext cx="5943660" cy="633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Enhance customer engagement and loyalty</a:t>
          </a:r>
          <a:endParaRPr lang="en-US" sz="2000" kern="1200"/>
        </a:p>
      </dsp:txBody>
      <dsp:txXfrm>
        <a:off x="0" y="3864455"/>
        <a:ext cx="5943660" cy="633996"/>
      </dsp:txXfrm>
    </dsp:sp>
    <dsp:sp modelId="{0B357B1C-BA60-1746-8B0F-88505DCA5B79}">
      <dsp:nvSpPr>
        <dsp:cNvPr id="0" name=""/>
        <dsp:cNvSpPr/>
      </dsp:nvSpPr>
      <dsp:spPr>
        <a:xfrm rot="10800000">
          <a:off x="0" y="2898879"/>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Improve marketing strategies</a:t>
          </a:r>
        </a:p>
      </dsp:txBody>
      <dsp:txXfrm rot="10800000">
        <a:off x="0" y="2898879"/>
        <a:ext cx="5943660" cy="633581"/>
      </dsp:txXfrm>
    </dsp:sp>
    <dsp:sp modelId="{695693C8-8603-AE4C-A4A7-EA2BC37E441A}">
      <dsp:nvSpPr>
        <dsp:cNvPr id="0" name=""/>
        <dsp:cNvSpPr/>
      </dsp:nvSpPr>
      <dsp:spPr>
        <a:xfrm rot="10800000">
          <a:off x="0" y="1933303"/>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100000"/>
            </a:lnSpc>
            <a:spcBef>
              <a:spcPct val="0"/>
            </a:spcBef>
            <a:spcAft>
              <a:spcPct val="35000"/>
            </a:spcAft>
            <a:buNone/>
          </a:pPr>
          <a:r>
            <a:rPr lang="en-US" sz="2000" kern="1200">
              <a:solidFill>
                <a:srgbClr val="002060"/>
              </a:solidFill>
              <a:latin typeface="Arial"/>
            </a:rPr>
            <a:t>Predict future customer behavior</a:t>
          </a:r>
        </a:p>
      </dsp:txBody>
      <dsp:txXfrm rot="10800000">
        <a:off x="0" y="1933303"/>
        <a:ext cx="5943660" cy="633581"/>
      </dsp:txXfrm>
    </dsp:sp>
    <dsp:sp modelId="{98FFE6E9-6754-A448-AB5E-886E62E1E4F7}">
      <dsp:nvSpPr>
        <dsp:cNvPr id="0" name=""/>
        <dsp:cNvSpPr/>
      </dsp:nvSpPr>
      <dsp:spPr>
        <a:xfrm rot="10800000">
          <a:off x="0" y="967727"/>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2060"/>
              </a:solidFill>
              <a:latin typeface="Arial"/>
            </a:rPr>
            <a:t>Identify emerging trends and preferences</a:t>
          </a:r>
          <a:endParaRPr lang="en-US" sz="2000" kern="1200"/>
        </a:p>
      </dsp:txBody>
      <dsp:txXfrm rot="10800000">
        <a:off x="0" y="967727"/>
        <a:ext cx="5943660" cy="633581"/>
      </dsp:txXfrm>
    </dsp:sp>
    <dsp:sp modelId="{021519AA-F51D-214B-9685-A5475202847D}">
      <dsp:nvSpPr>
        <dsp:cNvPr id="0" name=""/>
        <dsp:cNvSpPr/>
      </dsp:nvSpPr>
      <dsp:spPr>
        <a:xfrm rot="10800000">
          <a:off x="0" y="2151"/>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1F60"/>
              </a:solidFill>
            </a:rPr>
            <a:t>Understand customer sentiment</a:t>
          </a:r>
        </a:p>
      </dsp:txBody>
      <dsp:txXfrm rot="10800000">
        <a:off x="0" y="2151"/>
        <a:ext cx="5943660" cy="633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AD88-DCE8-4D35-910A-D6DA7A1C1C28}">
      <dsp:nvSpPr>
        <dsp:cNvPr id="0" name=""/>
        <dsp:cNvSpPr/>
      </dsp:nvSpPr>
      <dsp:spPr>
        <a:xfrm>
          <a:off x="4182263"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Choose model</a:t>
          </a:r>
        </a:p>
      </dsp:txBody>
      <dsp:txXfrm>
        <a:off x="4182263" y="89901"/>
        <a:ext cx="1437518" cy="1437518"/>
      </dsp:txXfrm>
    </dsp:sp>
    <dsp:sp modelId="{D79EF45C-44EF-4D36-980C-4B84FFDCE2AC}">
      <dsp:nvSpPr>
        <dsp:cNvPr id="0" name=""/>
        <dsp:cNvSpPr/>
      </dsp:nvSpPr>
      <dsp:spPr>
        <a:xfrm>
          <a:off x="1649649" y="-759"/>
          <a:ext cx="4060794" cy="4060794"/>
        </a:xfrm>
        <a:prstGeom prst="circularArrow">
          <a:avLst>
            <a:gd name="adj1" fmla="val 6903"/>
            <a:gd name="adj2" fmla="val 465425"/>
            <a:gd name="adj3" fmla="val 549107"/>
            <a:gd name="adj4" fmla="val 205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FE571-CE96-47AE-843B-42F009E09262}">
      <dsp:nvSpPr>
        <dsp:cNvPr id="0" name=""/>
        <dsp:cNvSpPr/>
      </dsp:nvSpPr>
      <dsp:spPr>
        <a:xfrm>
          <a:off x="4182263"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Build model</a:t>
          </a:r>
          <a:endParaRPr lang="en-US" sz="2700" kern="1200"/>
        </a:p>
      </dsp:txBody>
      <dsp:txXfrm>
        <a:off x="4182263" y="2531854"/>
        <a:ext cx="1437518" cy="1437518"/>
      </dsp:txXfrm>
    </dsp:sp>
    <dsp:sp modelId="{10144190-A8B2-4ABD-8AE7-1589C6FE376E}">
      <dsp:nvSpPr>
        <dsp:cNvPr id="0" name=""/>
        <dsp:cNvSpPr/>
      </dsp:nvSpPr>
      <dsp:spPr>
        <a:xfrm>
          <a:off x="1649649" y="-759"/>
          <a:ext cx="4060794" cy="4060794"/>
        </a:xfrm>
        <a:prstGeom prst="circularArrow">
          <a:avLst>
            <a:gd name="adj1" fmla="val 6903"/>
            <a:gd name="adj2" fmla="val 465425"/>
            <a:gd name="adj3" fmla="val 5949107"/>
            <a:gd name="adj4" fmla="val 43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F82CC-2DAB-4C08-BE20-88F12BECB4FC}">
      <dsp:nvSpPr>
        <dsp:cNvPr id="0" name=""/>
        <dsp:cNvSpPr/>
      </dsp:nvSpPr>
      <dsp:spPr>
        <a:xfrm>
          <a:off x="1740310"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Evaluate model</a:t>
          </a:r>
          <a:endParaRPr lang="en-US" sz="2700" kern="1200"/>
        </a:p>
      </dsp:txBody>
      <dsp:txXfrm>
        <a:off x="1740310" y="2531854"/>
        <a:ext cx="1437518" cy="1437518"/>
      </dsp:txXfrm>
    </dsp:sp>
    <dsp:sp modelId="{91EB529C-E428-42AA-B5BA-E5B24B69BAAF}">
      <dsp:nvSpPr>
        <dsp:cNvPr id="0" name=""/>
        <dsp:cNvSpPr/>
      </dsp:nvSpPr>
      <dsp:spPr>
        <a:xfrm>
          <a:off x="1649649" y="-759"/>
          <a:ext cx="4060794" cy="4060794"/>
        </a:xfrm>
        <a:prstGeom prst="circularArrow">
          <a:avLst>
            <a:gd name="adj1" fmla="val 6903"/>
            <a:gd name="adj2" fmla="val 465425"/>
            <a:gd name="adj3" fmla="val 11349107"/>
            <a:gd name="adj4" fmla="val 97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E71E0-B212-4751-A5E6-23E73B9429EA}">
      <dsp:nvSpPr>
        <dsp:cNvPr id="0" name=""/>
        <dsp:cNvSpPr/>
      </dsp:nvSpPr>
      <dsp:spPr>
        <a:xfrm>
          <a:off x="1740310"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Prep data</a:t>
          </a:r>
        </a:p>
      </dsp:txBody>
      <dsp:txXfrm>
        <a:off x="1740310" y="89901"/>
        <a:ext cx="1437518" cy="1437518"/>
      </dsp:txXfrm>
    </dsp:sp>
    <dsp:sp modelId="{03C36EDB-9E34-4826-AF7B-6655CD8C93C2}">
      <dsp:nvSpPr>
        <dsp:cNvPr id="0" name=""/>
        <dsp:cNvSpPr/>
      </dsp:nvSpPr>
      <dsp:spPr>
        <a:xfrm>
          <a:off x="1649649" y="-759"/>
          <a:ext cx="4060794" cy="4060794"/>
        </a:xfrm>
        <a:prstGeom prst="circularArrow">
          <a:avLst>
            <a:gd name="adj1" fmla="val 6903"/>
            <a:gd name="adj2" fmla="val 465425"/>
            <a:gd name="adj3" fmla="val 16749107"/>
            <a:gd name="adj4" fmla="val 151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50E6D-1627-8849-9125-3A707D12D005}">
      <dsp:nvSpPr>
        <dsp:cNvPr id="0" name=""/>
        <dsp:cNvSpPr/>
      </dsp:nvSpPr>
      <dsp:spPr>
        <a:xfrm>
          <a:off x="3870" y="2204395"/>
          <a:ext cx="3384403" cy="13537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1F60"/>
              </a:solidFill>
            </a:rPr>
            <a:t>Brand Classifier</a:t>
          </a:r>
        </a:p>
      </dsp:txBody>
      <dsp:txXfrm>
        <a:off x="3870" y="2204395"/>
        <a:ext cx="3045963" cy="1353761"/>
      </dsp:txXfrm>
    </dsp:sp>
    <dsp:sp modelId="{B617CD9A-0E69-9245-A37A-A07F666B4F2C}">
      <dsp:nvSpPr>
        <dsp:cNvPr id="0" name=""/>
        <dsp:cNvSpPr/>
      </dsp:nvSpPr>
      <dsp:spPr>
        <a:xfrm>
          <a:off x="2711392"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1F60"/>
              </a:solidFill>
            </a:rPr>
            <a:t>Sentiment Classifier</a:t>
          </a:r>
        </a:p>
      </dsp:txBody>
      <dsp:txXfrm>
        <a:off x="3388273" y="2204395"/>
        <a:ext cx="2030642" cy="1353761"/>
      </dsp:txXfrm>
    </dsp:sp>
    <dsp:sp modelId="{FDBB329C-74F9-FC42-82F6-A8D739EDC9B5}">
      <dsp:nvSpPr>
        <dsp:cNvPr id="0" name=""/>
        <dsp:cNvSpPr/>
      </dsp:nvSpPr>
      <dsp:spPr>
        <a:xfrm>
          <a:off x="5418915"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001F60"/>
              </a:solidFill>
            </a:rPr>
            <a:t>Prediction</a:t>
          </a:r>
        </a:p>
      </dsp:txBody>
      <dsp:txXfrm>
        <a:off x="6095796" y="2204395"/>
        <a:ext cx="2030642" cy="13537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 name="Google Shape;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get started. Welcome to our project titled, </a:t>
            </a:r>
            <a:r>
              <a:rPr lang="en-US" sz="1200"/>
              <a:t>Brand Sentiment Analysis of Twitter Posts.</a:t>
            </a:r>
            <a:endParaRPr/>
          </a:p>
        </p:txBody>
      </p:sp>
      <p:sp>
        <p:nvSpPr>
          <p:cNvPr id="44" name="Google Shape;44;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Sentiment140 dataset, we were able to find hundreds of tweets mentioning brands. Those brands included: Facebook, Google, Apple, Starbucks, Disney, Walmart, Target, Microsoft, Amazon, and Sony. Further, we randomly chose tweets that did not mention any brands because we aimed to build a brand classifier that predicts whether a brand is mentioned in a tweet. Hence, it was important to include example tweets with no brands so that our models could be trained on tweets with brands and no brands.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914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After exploring the Surge AI dataset, we decided that it was not a suitable dataset. While the dataset was complete with tweet, brand, and sentiment, the dataset did not contain many tweets mentioning the brands chosen for this project. The Sentiment140 dataset contained hundreds of suitable samples for training, while the Surge AI dataset only contained a few per brand.</a:t>
            </a: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UICTFontTextStyleBody"/>
              </a:rPr>
              <a:t>We present a concise cyclical workflow. It begins with prepping the data, where we ensure that the data is curated and ready for processing. Once the data is primed, we choose a model, selecting the most appropriate algorithm or framework based on our requirements. Following this decision, we transition to build a model, actualizing our chosen algorithm and tailoring it to fit the data. And finally, we evaluate the model, critically assessing its performance and accuracy. It's worth noting that this process can be iterative: based on evaluations, we might loop back to refine data preparation or model selection, ensuring optimal outcomes.</a:t>
            </a:r>
            <a:endParaRPr lang="en-US">
              <a:effectLst/>
              <a:latin typeface=".AppleSystemUIFont"/>
            </a:endParaRPr>
          </a:p>
        </p:txBody>
      </p:sp>
      <p:sp>
        <p:nvSpPr>
          <p:cNvPr id="81" name="Google Shape;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3233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 The assessment stage of the project involves dataset analysis, model selection, and preliminary testing. This phase sets the foundation for subsequent stages by determining the most suitable models for sentiment analysis and brand identification. The project starts with an in-depth analysis of the Sentiment140 dataset. This dataset contains labeled tweets with sentiment polarity. The sentiment labels are remapped to binary values (0 for negative and 1 for positive) to simplify interpretation and analysis.</a:t>
            </a:r>
          </a:p>
          <a:p>
            <a:pPr>
              <a:spcBef>
                <a:spcPts val="0"/>
              </a:spcBef>
            </a:pPr>
            <a:endParaRPr lang="en-US" dirty="0"/>
          </a:p>
          <a:p>
            <a:endParaRPr lang="en-US" dirty="0">
              <a:latin typeface="Calibri"/>
              <a:cs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4739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14300" lvl="1" indent="0">
              <a:lnSpc>
                <a:spcPct val="160000"/>
              </a:lnSpc>
              <a:spcBef>
                <a:spcPts val="0"/>
              </a:spcBef>
              <a:buSzPts val="2000"/>
            </a:pPr>
            <a:r>
              <a:rPr lang="en-US" dirty="0"/>
              <a:t>placeholder voiceover</a:t>
            </a:r>
          </a:p>
        </p:txBody>
      </p:sp>
      <p:sp>
        <p:nvSpPr>
          <p:cNvPr id="95" name="Google Shape;95;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Most machine learning algorithms to not accept raw text and instead expect vector representations as input, so it is necessary to transform the data to make it suitable for machine learning. The first step is cleaning the tweets, which strips extraneous information, in this case URLs and at mentions, to simplify the text. The text is then broken into a list of individual words, or tokens. After tokenization, we reduce the vocabulary by removing stop words such as and or the because they don't provide much additional information for understanding the meaning of a sentence. Punctuation is also removed. After this, the tokens are reduced to their root stems, in a process known as stemming. This process also reduces vocabulary by replacing words that have the same or similar meaning with the root word. For example, the words run, running, runs, and runner can all be replaced by the word run which preserves the original meaning.</a:t>
            </a:r>
          </a:p>
        </p:txBody>
      </p:sp>
      <p:sp>
        <p:nvSpPr>
          <p:cNvPr id="102" name="Google Shape;102;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In order to build the brand classifier, it was necessary to have a feature of the dataset that provided brand labels. The Sentiment140 dataset did not contain this information, so a supplementary Brands dataset was created. This dataset consisted of tweets from the Sentiment140 dataset and an equal number of tweets that did not reference any brand, labeled with "no brand"</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 We divided the tweets into two categories: one included tweets discussing brands, while the other encompassed those without any brand mentions ("No Brand" mentions). The categorization led to a bar chart that displayed the tweet counts for each group. This visual enabled us to understand the balance between tweets that discussed brands and those that did not. After that, we quantified the frequency of each brand's appearance in the tweets and represented this information with a pie chart. The sizes of the slices in the chart directly correlated with the level of discussion about each brand. This graphical approach made it straightforward to pinpoint the brands generating more buzz in the tweets. These visuals provided us with meaningful insights into the conversations about brands within the tweets. Despite its simplicity, this approach allowed us to comprehend which brands were generating more interest and engagement within the tweeting community.</a:t>
            </a:r>
          </a:p>
          <a:p>
            <a:pPr marL="0" indent="0">
              <a:spcBef>
                <a:spcPts val="0"/>
              </a:spcBef>
            </a:pPr>
            <a:br>
              <a:rPr lang="en-US"/>
            </a:br>
            <a:br>
              <a:rPr lang="en-US"/>
            </a:br>
            <a:endParaRPr lang="en-US"/>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305557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The initial dataset had limited instances per brand class, causing poor model performance. Reviewing accuracy, precision, recall, and F1 scores for the brand classifier candidates broken down by class revealed a significant performance drop off for classes with support of less than 100 instances. To solve this, we employed </a:t>
            </a:r>
            <a:r>
              <a:rPr lang="en-US" dirty="0" err="1"/>
              <a:t>OpenAI's</a:t>
            </a:r>
            <a:r>
              <a:rPr lang="en-US" dirty="0"/>
              <a:t> GPT-4 large language model to synthetically generate additional data resembling existing format. GPT-4 API programmatically harnessed for data generation, with custom prompts ensuring sentiment-balanced entries for each brand. This addressed class support deficiency and improved model performance.</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406308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888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 name="Google Shape;5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Businesses today are increasingly reliant on social media to continuously monitor public perception of their brands. This digital revolution has opened up a wealth of data, providing businesses with unprecedented access to consumer behavior, preferences, and trends. By harnessing the power of social media, businesses can gain a deeper understanding of their market performance and make data-driven decisions. Machine Learning is a powerful tool for efficiently processing vast amounts of data and transforming it into meaningful information for decision-making.</a:t>
            </a:r>
          </a:p>
          <a:p>
            <a:pPr marL="0" indent="0">
              <a:spcBef>
                <a:spcPts val="0"/>
              </a:spcBef>
            </a:pPr>
            <a:endParaRPr lang="en-US"/>
          </a:p>
        </p:txBody>
      </p:sp>
      <p:sp>
        <p:nvSpPr>
          <p:cNvPr id="53" name="Google Shape;53;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algn="l"/>
            <a:r>
              <a:rPr lang="en-US" b="0" i="0" u="none" strike="noStrike" dirty="0">
                <a:solidFill>
                  <a:srgbClr val="374151"/>
                </a:solidFill>
                <a:effectLst/>
                <a:latin typeface="Söhne"/>
              </a:rPr>
              <a:t>The machine learning algorithms tested for the brand and sentiment classifiers were multinomial naïve bayes, logistic regression, linear support vector classifiers, and transformers like BERT.</a:t>
            </a:r>
          </a:p>
          <a:p>
            <a:pPr algn="l"/>
            <a:r>
              <a:rPr lang="en-US" b="0" i="0" u="none" strike="noStrike" dirty="0">
                <a:solidFill>
                  <a:srgbClr val="374151"/>
                </a:solidFill>
                <a:effectLst/>
                <a:latin typeface="Söhne"/>
              </a:rPr>
              <a:t>Multinomial naïve bayes uses Bayes' theorem to predict the probability of a given feature, such as a word in a text, belonging to a particular class based on prior knowledge. It's particularly effective for text classification when the "features" are discrete, like word counts or presence/absence flags.</a:t>
            </a:r>
          </a:p>
          <a:p>
            <a:pPr algn="l"/>
            <a:r>
              <a:rPr lang="en-US" b="0" i="0" u="none" strike="noStrike" dirty="0">
                <a:solidFill>
                  <a:srgbClr val="374151"/>
                </a:solidFill>
                <a:effectLst/>
                <a:latin typeface="Söhne"/>
              </a:rPr>
              <a:t>Logistic regression uses the logistic function to model a binary dependent variable. In the context of classification, it estimates the probability that a given instance belongs to a particular category.</a:t>
            </a:r>
          </a:p>
          <a:p>
            <a:pPr algn="l"/>
            <a:r>
              <a:rPr lang="en-US" b="0" i="0" u="none" strike="noStrike" dirty="0">
                <a:solidFill>
                  <a:srgbClr val="374151"/>
                </a:solidFill>
                <a:effectLst/>
                <a:latin typeface="Söhne"/>
              </a:rPr>
              <a:t>Linear support vector classifiers, an extension of support vector machines, use a linear kernel to find the best hyperplane that separates the classes in the feature space. A kernel is a function that computes a dot product between two vectors in a high-dimensional space without having to compute the coordinates of the vectors in that space.</a:t>
            </a:r>
          </a:p>
          <a:p>
            <a:pPr algn="l"/>
            <a:r>
              <a:rPr lang="en-US" b="0" i="0" u="none" strike="noStrike" dirty="0">
                <a:solidFill>
                  <a:srgbClr val="374151"/>
                </a:solidFill>
                <a:effectLst/>
                <a:latin typeface="Söhne"/>
              </a:rPr>
              <a:t>Of these algorithms, multinomial naïve bayes, logistic regression, and linear SVC were used to create candidate brand and sentiment classifiers. We did not end up using transformers, which were dropped from consideration due to time constraints and incompatibility with the Brand Sentiment Analyzer architecture.</a:t>
            </a: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effectLst/>
                <a:latin typeface="UICTFontTextStyleBody"/>
              </a:rPr>
              <a:t>As mentioned earlier, machine learning algorithms for natural language processing tasks require text input to be represented as a vector. We tested several different vectorization methods for creating vector representations of tweets. </a:t>
            </a:r>
          </a:p>
          <a:p>
            <a:pPr algn="l"/>
            <a:r>
              <a:rPr lang="en-US" b="0" i="0" u="none" strike="noStrike" dirty="0">
                <a:solidFill>
                  <a:srgbClr val="374151"/>
                </a:solidFill>
                <a:effectLst/>
                <a:latin typeface="Söhne"/>
              </a:rPr>
              <a:t>Count Vectorization creates a bag of words for each document. In our context, a document corresponds to a single tweet. This method produces a vector containing the frequency of each word in the tweet. Of all the methods we explored, count vectorization is the most straightforward.</a:t>
            </a:r>
          </a:p>
          <a:p>
            <a:pPr algn="l"/>
            <a:r>
              <a:rPr lang="en-US" b="0" i="0" u="none" strike="noStrike" dirty="0">
                <a:solidFill>
                  <a:srgbClr val="374151"/>
                </a:solidFill>
                <a:effectLst/>
                <a:latin typeface="Söhne"/>
              </a:rPr>
              <a:t>Term Frequency-Inverse Document Frequency (TF-IDF) is a slightly more sophisticated method. It evaluates the importance of a word based on its frequency in a single document relative to its frequency across multiple documents. In other words, while common words that appear in many tweets are given lower weights, unique words that appear frequently in individual tweets but rarely overall are given higher weights.</a:t>
            </a:r>
          </a:p>
          <a:p>
            <a:pPr algn="l"/>
            <a:r>
              <a:rPr lang="en-US" b="0" i="0" u="none" strike="noStrike" dirty="0">
                <a:solidFill>
                  <a:srgbClr val="374151"/>
                </a:solidFill>
                <a:effectLst/>
                <a:latin typeface="Söhne"/>
              </a:rPr>
              <a:t>Word2Vec is another advanced technique. It presents words in a dense vector space, where the positioning and proximity of words are determined by their context within sentences. This means that words with similar meanings, or those often used in similar contexts, end up having vectors that are closer to each other in this space.</a:t>
            </a:r>
          </a:p>
          <a:p>
            <a:pPr algn="l"/>
            <a:r>
              <a:rPr lang="en-US" b="0" i="0" u="none" strike="noStrike" dirty="0">
                <a:solidFill>
                  <a:srgbClr val="374151"/>
                </a:solidFill>
                <a:effectLst/>
                <a:latin typeface="Söhne"/>
              </a:rPr>
              <a:t>Doc2Vec is an extension of Word2Vec that captures representations for phrases or entire documents, not just individual words. It learns to associate specific words with the larger document they belong to, providing a fixed-size vector for the entire document.</a:t>
            </a:r>
          </a:p>
          <a:p>
            <a:pPr algn="l"/>
            <a:r>
              <a:rPr lang="en-US" b="0" i="0" u="none" strike="noStrike" dirty="0">
                <a:solidFill>
                  <a:srgbClr val="374151"/>
                </a:solidFill>
                <a:effectLst/>
                <a:latin typeface="Söhne"/>
              </a:rPr>
              <a:t>Lastly, Google’s Universal Sentence Encoder (USE) uses deep learning to transform text into high-dimensional vectors suitable for a range of NLP tasks, from semantic similarity comparisons to classification tasks. </a:t>
            </a:r>
            <a:r>
              <a:rPr lang="en-US" b="0" i="0" dirty="0">
                <a:effectLst/>
                <a:latin typeface="UICTFontTextStyleBody"/>
              </a:rPr>
              <a:t>Each of these vectorization techniques was used in one of the candidate models.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effectLst/>
              <a:latin typeface="UICTFontTextStyleBody"/>
            </a:endParaRP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359207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UICTFontTextStyleBody"/>
              </a:rPr>
              <a:t>Diving into brand classification, our exploration led us to test three primary models. These models are pivotal in understanding and categorizing brand-related content, each bringing its unique methodology to the table. Integrating these models was made seamless through the Brand Classifier object, ensuring streamlined evaluation. Our first model, the Multinomial Naive </a:t>
            </a:r>
            <a:r>
              <a:rPr lang="en-US" b="0" i="0" err="1">
                <a:effectLst/>
                <a:latin typeface="UICTFontTextStyleBody"/>
              </a:rPr>
              <a:t>Bayes</a:t>
            </a:r>
            <a:r>
              <a:rPr lang="en-US" b="0" i="0" dirty="0">
                <a:effectLst/>
                <a:latin typeface="UICTFontTextStyleBody"/>
              </a:rPr>
              <a:t>, relies on </a:t>
            </a:r>
            <a:r>
              <a:rPr lang="en-US" b="0" i="0" err="1">
                <a:effectLst/>
                <a:latin typeface="UICTFontTextStyleBody"/>
              </a:rPr>
              <a:t>Bayes</a:t>
            </a:r>
            <a:r>
              <a:rPr lang="en-US" b="0" i="0" dirty="0">
                <a:effectLst/>
                <a:latin typeface="UICTFontTextStyleBody"/>
              </a:rPr>
              <a:t>’ theorem. Through a count vectorizer, it transforms tweets into a bag of words, treating each token in isolation. This model is characterized by its simplicity. The second model, the Linear SVC, works by delineating data into classes using hyperplanes. A similar count vectorizer was employed, highlighting its flexibility across models. Lastly, we utilized the Logistic Regression model, paired with the </a:t>
            </a:r>
            <a:r>
              <a:rPr lang="en-US" b="0" i="0" err="1">
                <a:effectLst/>
                <a:latin typeface="UICTFontTextStyleBody"/>
              </a:rPr>
              <a:t>Word2Vec</a:t>
            </a:r>
            <a:r>
              <a:rPr lang="en-US" b="0" i="0" dirty="0">
                <a:effectLst/>
                <a:latin typeface="UICTFontTextStyleBody"/>
              </a:rPr>
              <a:t> method. This pairing provided rich word embeddings that capture nuances a simple count can't. Among these, the Linear SVC model emerged superior in performance, setting the stage for potential optimizations and refinements.</a:t>
            </a:r>
            <a:endParaRPr lang="en-US" dirty="0">
              <a:effectLst/>
              <a:latin typeface=".AppleSystemUIFont"/>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1933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Transitioning to sentiment classification, we maintained a consistent approach in encapsulating each model within a Sentiment Classifier object. This time, all our models were based on the Logistic Regression algorithm, but with variations in the vectorization techniques, tailoring them to sentiment analysis. The TF-IDF vectorization, our first method, is more than just counting words. It weighs words by their frequency and uniqueness in a document, providing a comprehensive representation. Moving on, we have the </a:t>
            </a:r>
            <a:r>
              <a:rPr lang="en-US" b="0" i="0" err="1">
                <a:effectLst/>
                <a:latin typeface="UICTFontTextStyleBody"/>
              </a:rPr>
              <a:t>Doc2Vec</a:t>
            </a:r>
            <a:r>
              <a:rPr lang="en-US" b="0" i="0">
                <a:effectLst/>
                <a:latin typeface="UICTFontTextStyleBody"/>
              </a:rPr>
              <a:t>, an evolution from the traditional </a:t>
            </a:r>
            <a:r>
              <a:rPr lang="en-US" b="0" i="0" err="1">
                <a:effectLst/>
                <a:latin typeface="UICTFontTextStyleBody"/>
              </a:rPr>
              <a:t>Word2Vec</a:t>
            </a:r>
            <a:r>
              <a:rPr lang="en-US" b="0" i="0">
                <a:effectLst/>
                <a:latin typeface="UICTFontTextStyleBody"/>
              </a:rPr>
              <a:t>. Here, we're looking at vector representations for entire documents or tweets, giving us a holistic view. Lastly, we incorporated the Universal Sentence Encoder, a product of Google's deep learning endeavors, designed to encapsulate entire sentences in its embeddings. Among these diverse methods, the TF-IDF method was the standout performer. This underscores the importance of choosing the right vectorization technique in sentiment classification.</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8445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dirty="0">
                <a:effectLst/>
                <a:latin typeface="UICTFontTextStyleBody"/>
              </a:rPr>
              <a:t>Our Brand Sentiment Analyzer represents the culmination of our model evaluation efforts. After thorough assessment, we selected the classifiers that demonstrated the highest F1 scores for both brand and sentiment analysis. These were the Linear SVC using count vectorization for brands and the Logistic Regression with TF-IDF vectorization for sentiment. The Analyzer's functionality is straightforward: it takes raw tweets and outputs a paired prediction of brand and sentiment. For instance, a tweet like ”Had a good time at Starbucks now going to the besties” would yield a result: Starbucks, Positive. Our system is structured so that the text undergoes transformation within the Brand and Sentiment Classifiers, making the Brand Sentiment Analyzer an efficient pipeline. </a:t>
            </a:r>
            <a:r>
              <a:rPr lang="en-US" b="0" i="0">
                <a:effectLst/>
                <a:latin typeface="UICTFontTextStyleBody"/>
              </a:rPr>
              <a:t>When subjected to </a:t>
            </a:r>
            <a:r>
              <a:rPr lang="en-US" b="0" i="0" dirty="0">
                <a:effectLst/>
                <a:latin typeface="UICTFontTextStyleBody"/>
              </a:rPr>
              <a:t>a </a:t>
            </a:r>
            <a:r>
              <a:rPr lang="en-US" b="0" i="0">
                <a:effectLst/>
                <a:latin typeface="UICTFontTextStyleBody"/>
              </a:rPr>
              <a:t>test set of </a:t>
            </a:r>
            <a:r>
              <a:rPr lang="en-US" b="0" i="0" dirty="0">
                <a:effectLst/>
                <a:latin typeface="UICTFontTextStyleBody"/>
              </a:rPr>
              <a:t>200 </a:t>
            </a:r>
            <a:r>
              <a:rPr lang="en-US" b="0" i="0">
                <a:effectLst/>
                <a:latin typeface="UICTFontTextStyleBody"/>
              </a:rPr>
              <a:t>randomly chosen </a:t>
            </a:r>
            <a:r>
              <a:rPr lang="en-US" b="0" i="0" dirty="0">
                <a:effectLst/>
                <a:latin typeface="UICTFontTextStyleBody"/>
              </a:rPr>
              <a:t>tweets, </a:t>
            </a:r>
            <a:r>
              <a:rPr lang="en-US" b="0" i="0">
                <a:effectLst/>
                <a:latin typeface="UICTFontTextStyleBody"/>
              </a:rPr>
              <a:t>the </a:t>
            </a:r>
            <a:r>
              <a:rPr lang="en-US" b="0" i="0" dirty="0">
                <a:effectLst/>
                <a:latin typeface="UICTFontTextStyleBody"/>
              </a:rPr>
              <a:t>Analyzer </a:t>
            </a:r>
            <a:r>
              <a:rPr lang="en-US" b="0" i="0">
                <a:effectLst/>
                <a:latin typeface="UICTFontTextStyleBody"/>
              </a:rPr>
              <a:t>showcased an </a:t>
            </a:r>
            <a:r>
              <a:rPr lang="en-US" b="0" i="0" dirty="0">
                <a:effectLst/>
                <a:latin typeface="UICTFontTextStyleBody"/>
              </a:rPr>
              <a:t>overall accuracy </a:t>
            </a:r>
            <a:r>
              <a:rPr lang="en-US" b="0" i="0">
                <a:effectLst/>
                <a:latin typeface="UICTFontTextStyleBody"/>
              </a:rPr>
              <a:t>of </a:t>
            </a:r>
            <a:r>
              <a:rPr lang="en-US" b="0" i="0" dirty="0">
                <a:effectLst/>
                <a:latin typeface="UICTFontTextStyleBody"/>
              </a:rPr>
              <a:t>81%. </a:t>
            </a:r>
            <a:r>
              <a:rPr lang="en-US" b="0" i="0">
                <a:effectLst/>
                <a:latin typeface="UICTFontTextStyleBody"/>
              </a:rPr>
              <a:t>Brand </a:t>
            </a:r>
            <a:r>
              <a:rPr lang="en-US" b="0" i="0" dirty="0">
                <a:effectLst/>
                <a:latin typeface="UICTFontTextStyleBody"/>
              </a:rPr>
              <a:t>identification was </a:t>
            </a:r>
            <a:r>
              <a:rPr lang="en-US" b="0" i="0">
                <a:effectLst/>
                <a:latin typeface="UICTFontTextStyleBody"/>
              </a:rPr>
              <a:t>particularly impressive, registering </a:t>
            </a:r>
            <a:r>
              <a:rPr lang="en-US" b="0" i="0" dirty="0">
                <a:effectLst/>
                <a:latin typeface="UICTFontTextStyleBody"/>
              </a:rPr>
              <a:t>at 99</a:t>
            </a:r>
            <a:r>
              <a:rPr lang="en-US" b="0" i="0">
                <a:effectLst/>
                <a:latin typeface="UICTFontTextStyleBody"/>
              </a:rPr>
              <a:t>%. However, </a:t>
            </a:r>
            <a:r>
              <a:rPr lang="en-US" b="0" i="0" dirty="0">
                <a:effectLst/>
                <a:latin typeface="UICTFontTextStyleBody"/>
              </a:rPr>
              <a:t>this </a:t>
            </a:r>
            <a:r>
              <a:rPr lang="en-US" b="0" i="0">
                <a:effectLst/>
                <a:latin typeface="UICTFontTextStyleBody"/>
              </a:rPr>
              <a:t>high accuracy led us to suspect potential </a:t>
            </a:r>
            <a:r>
              <a:rPr lang="en-US" b="0" i="0" dirty="0">
                <a:effectLst/>
                <a:latin typeface="UICTFontTextStyleBody"/>
              </a:rPr>
              <a:t>overfitting</a:t>
            </a:r>
            <a:r>
              <a:rPr lang="en-US" b="0" i="0">
                <a:effectLst/>
                <a:latin typeface="UICTFontTextStyleBody"/>
              </a:rPr>
              <a:t>. Sentiment </a:t>
            </a:r>
            <a:r>
              <a:rPr lang="en-US" b="0" i="0" dirty="0">
                <a:effectLst/>
                <a:latin typeface="UICTFontTextStyleBody"/>
              </a:rPr>
              <a:t>accuracy </a:t>
            </a:r>
            <a:r>
              <a:rPr lang="en-US" b="0" i="0">
                <a:effectLst/>
                <a:latin typeface="UICTFontTextStyleBody"/>
              </a:rPr>
              <a:t>rounded out </a:t>
            </a:r>
            <a:r>
              <a:rPr lang="en-US" b="0" i="0" dirty="0">
                <a:effectLst/>
                <a:latin typeface="UICTFontTextStyleBody"/>
              </a:rPr>
              <a:t>at </a:t>
            </a:r>
            <a:r>
              <a:rPr lang="en-US" b="0" i="0">
                <a:effectLst/>
                <a:latin typeface="UICTFontTextStyleBody"/>
              </a:rPr>
              <a:t>a solid </a:t>
            </a:r>
            <a:r>
              <a:rPr lang="en-US" b="0" i="0" dirty="0">
                <a:effectLst/>
                <a:latin typeface="UICTFontTextStyleBody"/>
              </a:rPr>
              <a:t>82%.</a:t>
            </a:r>
            <a:endParaRPr lang="en-US">
              <a:effectLst/>
              <a:latin typeface=".AppleSystemUIFon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8103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9830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We tested three brand classifier models: Multinomial Naive Bayes with count vectorization, Linear Support Vector Classifier (SVC) with count vectorization, and Logistic Regression with Word2Vec vector embedding. Each model was wrapped as a Brand Classifier object for streamlined evaluation and integration into the Brand Sentiment Analyzer.</a:t>
            </a:r>
          </a:p>
          <a:p>
            <a:r>
              <a:rPr lang="en-US"/>
              <a:t>Multinomial Naive Bayes uses count vectorization and treats tokens as independent, creating a bag-of-words representation. Linear SVC, employing count vectorization, finds a hyperplane for class separation. Logistic Regression, our final choice, utilizes a Word2Vec model trained on processed Brands text data for richer word representations. Among these, Linear SVC displayed the highest performance.</a:t>
            </a:r>
          </a:p>
          <a:p>
            <a:r>
              <a:rPr lang="en-US"/>
              <a:t>For the 200 randomly sampled test tweets, the brand classifier accuracy was 85% for Multinomial Naive Bayes, 89% for Linear SVC, and 92% for Logistic Regression with Word2Vec. This indicates that the Logistic Regression model using Word2Vec provided the best accuracy in predicting the brands mentioned in tweets.</a:t>
            </a:r>
          </a:p>
          <a:p>
            <a:pPr marL="0" indent="0">
              <a:spcBef>
                <a:spcPts val="0"/>
              </a:spcBef>
            </a:pPr>
            <a:endParaRPr/>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179585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In a manner similar to the Brand Classifier, each potential sentiment classifier model was integrated within a Sentiment Classifier object, defining its own method of vectorization. The evaluation encompassed three candidate models for sentiment classification. All three models employed the Logistic Regression algorithm, recognized for its efficacy in binary classification tasks. However, each model used a distinct vectorization technique, namely TF-IDF vectorization, Doc2Vec vector embedding, and the Universal Sentence Encoder.</a:t>
            </a:r>
          </a:p>
          <a:p>
            <a:r>
              <a:rPr lang="en-US"/>
              <a:t>TF-IDF vectorization, akin to a count vectorizer, transforms text into weighted vectors, capturing word frequency and rarity in documents. This enriches the captured information compared to mere word counts. Doc2Vec vector embedding, an extension of Word2Vec, generates embeddings for complete documents, moving beyond individual words.</a:t>
            </a:r>
          </a:p>
          <a:p>
            <a:r>
              <a:rPr lang="en-US"/>
              <a:t>The final approach was the use of the Universal Sentence Encoder, a pretrained deep learning model by Google that produces embeddings at the sentence level. Among these methodologies, Logistic Regression coupled with TF-IDF vectorization demonstrated the most robust performance for sentiment classification.</a:t>
            </a:r>
          </a:p>
          <a:p>
            <a:pPr marL="0" indent="0">
              <a:spcBef>
                <a:spcPts val="0"/>
              </a:spcBef>
            </a:pPr>
            <a:endParaRPr/>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highest performing classifiers, Linear SVC with count vectorization for brands and Logistic Regression with TF-IDF vectorization for sentiment, were chosen for the Brand Sentiment Analyzer. This tool takes raw tweets as input and predicts brand-sentiment pairs. For instance, given a tweet like "Had a good time at Starbucks, now going to the besties," the output would be Starbucks-Positive. The process involves two steps: the Brand Classifier determines the brand or absence of brand, and the Sentiment Classifier predicts the sentiment. Testing on 200 random tweets resulted in 81% overall accuracy, 99% brand accuracy, and 82% sentiment accuracy.</a:t>
            </a:r>
          </a:p>
        </p:txBody>
      </p:sp>
      <p:sp>
        <p:nvSpPr>
          <p:cNvPr id="158" name="Google Shape;158;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Like any project, ours faced several challenges and limitations. The ambiguity in language posed a significant challenge, as the same words can have different meanings in different contexts. For instance, the word 'Apple' could refer to the fruit or the tech company, depending on the context. This leads to what we call the “</a:t>
            </a:r>
            <a:r>
              <a:rPr lang="en-US" err="1"/>
              <a:t>Aboutness</a:t>
            </a:r>
            <a:r>
              <a:rPr lang="en-US"/>
              <a:t>” problem, where it becomes difficult to determine whether a tweet refers to the fruit or the tech company. Insufficient data on certain brands made it difficult to gather meaningful insights or make accurate predictions. The large size of the dataset posed a challenge in terms of computational resources and processing time. Despite these challenges, we were able to develop a robust brand sentiment analyzer that can provide valuable insights to businesses.</a:t>
            </a:r>
          </a:p>
        </p:txBody>
      </p:sp>
      <p:sp>
        <p:nvSpPr>
          <p:cNvPr id="165" name="Google Shape;165;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should businesses consider integrating Artificial Intelligence, or AI, into their operations? The answer lies in the transformative potential of AI, particularly in the realm of customer understanding and engagement. First, AI can help businesses understand customer sentiment towards their brand. By analyzing social media data, AI can identify positive, negative, and neutral sentiments, providing businesses with a clear picture of how their brand is perceived. Second, AI can identify emerging trends and preferences. This allows businesses to stay ahead of the curve, adapting their products and services to meet changing customer needs. Third, AI can predict future customer behavior. This predictive capability can inform business strategies, helping companies to anticipate and respond to market changes effectively. Fourth, AI can improve targeted marketing strategies. By understanding customer preferences and behavior, businesses can tailor their marketing efforts to reach the right audience with the right message. Fifth, AI can enhance customer engagement and loyalty. By providing personalized experiences and interactions, businesses can build stronger relationships with their customers, fostering loyalty and driving growth.</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8000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Looking ahead, there are several areas for future work. These include fine-tuning of model parameters to improve performance, testing the model on larger and more diverse datasets to gain additional insights, developing a multimodal model that can accept not only textual input but also video, image, or audio input, and exploring the impact of data duplication on model performance. We explored Large Language Models (or LLMs) but decided against using them in our final Brand Sentiment Analyzer because they were difficult to integrate. If given more time, we would integrate BERT and GPT2 to the Brand Sentiment Analyzer. These future directions will help us to further refine our brand sentiment analyzer and make it even more effective and accurate.</a:t>
            </a:r>
          </a:p>
          <a:p>
            <a:pPr marL="0" indent="0"/>
            <a:endParaRPr lang="en-US"/>
          </a:p>
        </p:txBody>
      </p:sp>
      <p:sp>
        <p:nvSpPr>
          <p:cNvPr id="179" name="Google Shape;179;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To summarize, we developed a robust brand sentiment analyzer that can accurately classify sentiment in Twitter posts. Looking ahead, we have identified several areas for future work that will help us to further refine and improve our brand sentiment analyzer. However, it's important to note that the choice of classification approach should be made considering a holistic view of metrics, aligning with the project's objectives. Depending on the specific needs of the task, different approaches might be preferred. It's essential to evaluate models based on the metrics that align with the project's goals. Thank you for your attention, and we look forward to continuing our work in this exciting field.</a:t>
            </a:r>
          </a:p>
        </p:txBody>
      </p:sp>
      <p:sp>
        <p:nvSpPr>
          <p:cNvPr id="172" name="Google Shape;172;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We would like to take a moment to express our deepest gratitude to those who have made this project possible. We thank our advisor Dr. Van </a:t>
            </a:r>
            <a:r>
              <a:rPr lang="en-US" err="1"/>
              <a:t>Benschoten</a:t>
            </a:r>
            <a:r>
              <a:rPr lang="en-US"/>
              <a:t> for his invaluable guidance in this project. We also acknowledge Dr. </a:t>
            </a:r>
            <a:r>
              <a:rPr lang="en-US" err="1"/>
              <a:t>Tarshizi</a:t>
            </a:r>
            <a:r>
              <a:rPr lang="en-US"/>
              <a:t> for directing the Applied Artificial Intelligence program at the University of San Diego. We are truly grateful for the support.</a:t>
            </a:r>
          </a:p>
        </p:txBody>
      </p:sp>
      <p:sp>
        <p:nvSpPr>
          <p:cNvPr id="186" name="Google Shape;186;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 name="Google Shape;6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scope of our </a:t>
            </a:r>
            <a:r>
              <a:rPr lang="en-US" b="0" i="0">
                <a:sym typeface="Arial"/>
              </a:rPr>
              <a:t>project </a:t>
            </a:r>
            <a:r>
              <a:rPr lang="en-US"/>
              <a:t>is constrained to</a:t>
            </a:r>
            <a:r>
              <a:rPr lang="en-US" b="0" i="0">
                <a:sym typeface="Arial"/>
              </a:rPr>
              <a:t> Twitter</a:t>
            </a:r>
            <a:r>
              <a:rPr lang="en-US"/>
              <a:t>, one of the most popular social media platforms. We aim to analyze tweets</a:t>
            </a:r>
            <a:r>
              <a:rPr lang="en-US" b="0" i="0">
                <a:sym typeface="Arial"/>
              </a:rPr>
              <a:t> for brand mentions and </a:t>
            </a:r>
            <a:r>
              <a:rPr lang="en-US"/>
              <a:t>the sentiment </a:t>
            </a:r>
            <a:r>
              <a:rPr lang="en-US" b="0" i="0">
                <a:sym typeface="Arial"/>
              </a:rPr>
              <a:t>associated </a:t>
            </a:r>
            <a:r>
              <a:rPr lang="en-US"/>
              <a:t>with these mentions. This involves identifying tweets that mention specific brands and then classifying the </a:t>
            </a:r>
            <a:r>
              <a:rPr lang="en-US" b="0" i="0">
                <a:sym typeface="Arial"/>
              </a:rPr>
              <a:t>sentiment</a:t>
            </a:r>
            <a:r>
              <a:rPr lang="en-US"/>
              <a:t> of these tweets as positive or negative</a:t>
            </a:r>
            <a:r>
              <a:rPr lang="en-US" b="0" i="0">
                <a:sym typeface="Arial"/>
              </a:rPr>
              <a:t>.</a:t>
            </a:r>
            <a:endParaRPr lang="en-US"/>
          </a:p>
        </p:txBody>
      </p:sp>
      <p:sp>
        <p:nvSpPr>
          <p:cNvPr id="67" name="Google Shape;67;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The goal of this project is to build a Brand Sentiment Analyzer that can classify sentiment towards brands in a collection of tweets from the Sentiment140 dataset. There are two parts to this problem – building a brand classifier and building a sentiment classifier. Several key course topics were explored for this project, including Natural Language Processing, Supervised Machine Learning, Classification, Regression, and Deep Learning.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273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 name="Google Shape;5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Our project revolves around three main questions. </a:t>
            </a:r>
            <a:r>
              <a:rPr lang="en-US" b="0" i="0">
                <a:effectLst/>
                <a:latin typeface="UICTFontTextStyleBody"/>
              </a:rPr>
              <a:t>How can one effectively detect instances where a Twitter post references a specific brand? This involves the systematic analysis of textual data, considering the diverse ways brands can be mentioned or alluded to. Following the detection process, the next objective is sentiment classification. The central inquiry here is: How can the sentiment of a Twitter post, once identified as brand-related, be classified with a high degree of accuracy? This task necessitates rigorous methodologies given the subtleties of human language and sentiment expression. Having addressed these two tasks, the overarching research aim is to design a tool that integrates both brand reference detection and sentiment analysis. That is, how can we create a tool that does both?</a:t>
            </a:r>
            <a:endParaRPr lang="en-US">
              <a:effectLst/>
              <a:latin typeface=".AppleSystemUIFont"/>
            </a:endParaRPr>
          </a:p>
        </p:txBody>
      </p:sp>
      <p:sp>
        <p:nvSpPr>
          <p:cNvPr id="60" name="Google Shape;60;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So, how do we create a brand sentiment analyzer? Our process involves several steps. First, we explore the Sentiment140 dataset to understand the information represented and discover any limitations. Next, we use OpenAI’s GPT-4 to generate synthetic entries to provide more support for each brand class. Then, we preprocess the data to clean and prepare it for model development. We test different models for brand classification, including Multinomial Naive Bayes, Linear Support Vector Classifier, and Logistic Regression. We also test different models for sentiment classification, all using the Logistic Regression algorithm but with different vectorization methods. We evaluate each model using metrics such as accuracy, precision, recall, and F1 score. Finally, we combine the highest performing brand and sentiment classifiers to create a Brand Sentiment Analyzer.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799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0170" indent="-58420">
              <a:lnSpc>
                <a:spcPct val="160000"/>
              </a:lnSpc>
              <a:spcBef>
                <a:spcPts val="600"/>
              </a:spcBef>
            </a:pPr>
            <a:r>
              <a:rPr lang="en-US"/>
              <a:t>In our project, we considered several machine learning algorithms. These include Naïve </a:t>
            </a:r>
            <a:r>
              <a:rPr lang="en-US" err="1"/>
              <a:t>Bayes</a:t>
            </a:r>
            <a:r>
              <a:rPr lang="en-US"/>
              <a:t>, which is a simple yet powerful algorithm based on </a:t>
            </a:r>
            <a:r>
              <a:rPr lang="en-US" err="1"/>
              <a:t>Bayes</a:t>
            </a:r>
            <a:r>
              <a:rPr lang="en-US"/>
              <a:t>' theorem. We also considered Logistic Regression, a popular algorithm for binary classification problems. Support Vector Machines, or SVMs, were another option. These are powerful algorithms that can handle both linear and non-linear data. We also considered Recurrent Neural Networks, or RNNs, which are a type of neural network that are particularly good at processing sequential data. Finally, we looked at Transformers, such as BERT, which are state-of-the-art models for natural language processing tasks. Each of these algorithms has its own strengths and weaknesses, and the choice of algorithm depends on the specific requirements of the task at hand.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9647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In the field of sentiment analysis, two key datasets are the Sentiment140 dataset and the SurgeAI Brand Sentiment dataset.</a:t>
            </a:r>
            <a:r>
              <a:rPr lang="en-US">
                <a:solidFill>
                  <a:srgbClr val="1C1917"/>
                </a:solidFill>
              </a:rPr>
              <a:t> </a:t>
            </a:r>
            <a:r>
              <a:rPr lang="en-US" b="0" i="0">
                <a:solidFill>
                  <a:srgbClr val="1C1917"/>
                </a:solidFill>
                <a:latin typeface="Arial"/>
                <a:ea typeface="Arial"/>
                <a:cs typeface="Arial"/>
                <a:sym typeface="Arial"/>
              </a:rPr>
              <a:t>The Sentiment140 dataset, developed by Stanford researchers, is a comprehensive collection of 1.6 million tweets. Each tweet is annotated with a sentiment polarity - 0 indicating negative sentiment and 4 indicating positive sentiment. This large and diverse dataset is particularly useful for training robust machine learning models for sentiment analysis.</a:t>
            </a:r>
            <a:r>
              <a:rPr lang="en-US">
                <a:solidFill>
                  <a:srgbClr val="1C1917"/>
                </a:solidFill>
              </a:rPr>
              <a:t> </a:t>
            </a:r>
            <a:r>
              <a:rPr lang="en-US" b="0" i="0">
                <a:solidFill>
                  <a:srgbClr val="1C1917"/>
                </a:solidFill>
                <a:latin typeface="Arial"/>
                <a:ea typeface="Arial"/>
                <a:cs typeface="Arial"/>
                <a:sym typeface="Arial"/>
              </a:rPr>
              <a:t>On the other hand, the SurgeAI Brand Sentiment dataset is a curated collection of over 600 tweets that provide insights into public opinions about global brands like Nike, Tesla, and </a:t>
            </a:r>
            <a:r>
              <a:rPr lang="en-US" b="0" i="0" err="1">
                <a:solidFill>
                  <a:srgbClr val="1C1917"/>
                </a:solidFill>
                <a:latin typeface="Arial"/>
                <a:ea typeface="Arial"/>
                <a:cs typeface="Arial"/>
                <a:sym typeface="Arial"/>
              </a:rPr>
              <a:t>Chick-fil-A</a:t>
            </a:r>
            <a:r>
              <a:rPr lang="en-US" b="0" i="0">
                <a:solidFill>
                  <a:srgbClr val="1C1917"/>
                </a:solidFill>
                <a:latin typeface="Arial"/>
                <a:ea typeface="Arial"/>
                <a:cs typeface="Arial"/>
                <a:sym typeface="Arial"/>
              </a:rPr>
              <a:t>. Each tweet in this dataset is labeled with sentiment scores, making it a valuable resource for tasks such as brand monitoring, sentiment analysis, and understanding consumer trends.</a:t>
            </a:r>
            <a:r>
              <a:rPr lang="en-US">
                <a:solidFill>
                  <a:srgbClr val="1C1917"/>
                </a:solidFill>
              </a:rPr>
              <a:t> </a:t>
            </a:r>
            <a:r>
              <a:rPr lang="en-US" b="0" i="0">
                <a:solidFill>
                  <a:srgbClr val="1C1917"/>
                </a:solidFill>
                <a:latin typeface="Arial"/>
                <a:ea typeface="Arial"/>
                <a:cs typeface="Arial"/>
                <a:sym typeface="Arial"/>
              </a:rPr>
              <a:t>Both these datasets offer unique opportunities for data scientists and researchers. They provide a wealth of information to train models that can accurately gauge public sentiment based on tweet content, each with their own unique focus and application.</a:t>
            </a: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400"/>
              <a:buNone/>
              <a:defRPr b="1" i="0"/>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10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10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10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10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10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10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10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25" name="Google Shape;25;p24"/>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28"/>
        <p:cNvGrpSpPr/>
        <p:nvPr/>
      </p:nvGrpSpPr>
      <p:grpSpPr>
        <a:xfrm>
          <a:off x="0" y="0"/>
          <a:ext cx="0" cy="0"/>
          <a:chOff x="0" y="0"/>
          <a:chExt cx="0" cy="0"/>
        </a:xfrm>
      </p:grpSpPr>
      <p:sp>
        <p:nvSpPr>
          <p:cNvPr id="29" name="Google Shape;29;p25"/>
          <p:cNvSpPr txBox="1">
            <a:spLocks noGrp="1"/>
          </p:cNvSpPr>
          <p:nvPr>
            <p:ph type="body" idx="1"/>
          </p:nvPr>
        </p:nvSpPr>
        <p:spPr>
          <a:xfrm>
            <a:off x="9144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0" name="Google Shape;30;p25"/>
          <p:cNvSpPr txBox="1">
            <a:spLocks noGrp="1"/>
          </p:cNvSpPr>
          <p:nvPr>
            <p:ph type="body" idx="2"/>
          </p:nvPr>
        </p:nvSpPr>
        <p:spPr>
          <a:xfrm>
            <a:off x="8106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1" name="Google Shape;31;p25"/>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body" idx="3"/>
          </p:nvPr>
        </p:nvSpPr>
        <p:spPr>
          <a:xfrm>
            <a:off x="61976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3" name="Google Shape;33;p25"/>
          <p:cNvSpPr txBox="1">
            <a:spLocks noGrp="1"/>
          </p:cNvSpPr>
          <p:nvPr>
            <p:ph type="body" idx="4"/>
          </p:nvPr>
        </p:nvSpPr>
        <p:spPr>
          <a:xfrm>
            <a:off x="60938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4" name="Google Shape;34;p25"/>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37"/>
        <p:cNvGrpSpPr/>
        <p:nvPr/>
      </p:nvGrpSpPr>
      <p:grpSpPr>
        <a:xfrm>
          <a:off x="0" y="0"/>
          <a:ext cx="0" cy="0"/>
          <a:chOff x="0" y="0"/>
          <a:chExt cx="0" cy="0"/>
        </a:xfrm>
      </p:grpSpPr>
      <p:sp>
        <p:nvSpPr>
          <p:cNvPr id="38" name="Google Shape;38;p26"/>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5999168"/>
            <a:ext cx="12192000" cy="914400"/>
          </a:xfrm>
          <a:prstGeom prst="rect">
            <a:avLst/>
          </a:prstGeom>
          <a:solidFill>
            <a:srgbClr val="003B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11" name="Google Shape;11;p22"/>
          <p:cNvPicPr preferRelativeResize="0"/>
          <p:nvPr/>
        </p:nvPicPr>
        <p:blipFill rotWithShape="1">
          <a:blip r:embed="rId6">
            <a:alphaModFix/>
          </a:blip>
          <a:srcRect/>
          <a:stretch/>
        </p:blipFill>
        <p:spPr>
          <a:xfrm>
            <a:off x="304800" y="6167437"/>
            <a:ext cx="2762250" cy="574305"/>
          </a:xfrm>
          <a:prstGeom prst="rect">
            <a:avLst/>
          </a:prstGeom>
          <a:noFill/>
          <a:ln>
            <a:noFill/>
          </a:ln>
        </p:spPr>
      </p:pic>
      <p:sp>
        <p:nvSpPr>
          <p:cNvPr id="12" name="Google Shape;12;p22"/>
          <p:cNvSpPr txBox="1">
            <a:spLocks noGrp="1"/>
          </p:cNvSpPr>
          <p:nvPr>
            <p:ph type="body" idx="1"/>
          </p:nvPr>
        </p:nvSpPr>
        <p:spPr>
          <a:xfrm>
            <a:off x="768353" y="1947863"/>
            <a:ext cx="10509249"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4" name="Google Shape;14;p22"/>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22"/>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0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meo.com/843997462/2f1e66d926?share=cop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24_9C1C423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27_FEA06DDB.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sz="4000"/>
              <a:t>Brand Sentiment Analysis of Twitter Posts</a:t>
            </a:r>
            <a:endParaRPr/>
          </a:p>
        </p:txBody>
      </p:sp>
      <p:sp>
        <p:nvSpPr>
          <p:cNvPr id="47" name="Google Shape;47;p1"/>
          <p:cNvSpPr txBox="1"/>
          <p:nvPr/>
        </p:nvSpPr>
        <p:spPr>
          <a:xfrm>
            <a:off x="1204947" y="4114800"/>
            <a:ext cx="2548133"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Jonathan Agustin</a:t>
            </a:r>
            <a:endParaRPr/>
          </a:p>
        </p:txBody>
      </p:sp>
      <p:sp>
        <p:nvSpPr>
          <p:cNvPr id="48" name="Google Shape;48;p1"/>
          <p:cNvSpPr txBox="1"/>
          <p:nvPr/>
        </p:nvSpPr>
        <p:spPr>
          <a:xfrm>
            <a:off x="4712829" y="4112567"/>
            <a:ext cx="2840842"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Fernando Calderon</a:t>
            </a:r>
            <a:endParaRPr/>
          </a:p>
        </p:txBody>
      </p:sp>
      <p:sp>
        <p:nvSpPr>
          <p:cNvPr id="49" name="Google Shape;49;p1"/>
          <p:cNvSpPr txBox="1"/>
          <p:nvPr/>
        </p:nvSpPr>
        <p:spPr>
          <a:xfrm>
            <a:off x="8513421" y="4128380"/>
            <a:ext cx="1983235"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Juliet Lawton</a:t>
            </a:r>
            <a:endParaRPr/>
          </a:p>
        </p:txBody>
      </p:sp>
      <p:sp>
        <p:nvSpPr>
          <p:cNvPr id="3" name="TextBox 2">
            <a:extLst>
              <a:ext uri="{FF2B5EF4-FFF2-40B4-BE49-F238E27FC236}">
                <a16:creationId xmlns:a16="http://schemas.microsoft.com/office/drawing/2014/main" id="{F8B42DF7-8818-DD0B-6345-37F2F2B1807B}"/>
              </a:ext>
            </a:extLst>
          </p:cNvPr>
          <p:cNvSpPr txBox="1"/>
          <p:nvPr/>
        </p:nvSpPr>
        <p:spPr>
          <a:xfrm>
            <a:off x="6901882" y="6321431"/>
            <a:ext cx="52050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Video: </a:t>
            </a:r>
            <a:r>
              <a:rPr lang="en-US">
                <a:solidFill>
                  <a:schemeClr val="bg1"/>
                </a:solidFill>
                <a:hlinkClick r:id="rId3">
                  <a:extLst>
                    <a:ext uri="{A12FA001-AC4F-418D-AE19-62706E023703}">
                      <ahyp:hlinkClr xmlns:ahyp="http://schemas.microsoft.com/office/drawing/2018/hyperlinkcolor" val="tx"/>
                    </a:ext>
                  </a:extLst>
                </a:hlinkClick>
              </a:rPr>
              <a:t>https://vimeo.com/843997462/2f1e66d926?share=copy</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0D3-200C-8C1F-2821-004C03FEE262}"/>
              </a:ext>
            </a:extLst>
          </p:cNvPr>
          <p:cNvSpPr>
            <a:spLocks noGrp="1"/>
          </p:cNvSpPr>
          <p:nvPr>
            <p:ph type="title"/>
          </p:nvPr>
        </p:nvSpPr>
        <p:spPr>
          <a:xfrm>
            <a:off x="768096" y="-1"/>
            <a:ext cx="11423904" cy="1259989"/>
          </a:xfrm>
        </p:spPr>
        <p:txBody>
          <a:bodyPr/>
          <a:lstStyle/>
          <a:p>
            <a:pPr algn="ctr"/>
            <a:r>
              <a:rPr lang="en-US"/>
              <a:t>Brands Chosen</a:t>
            </a:r>
          </a:p>
        </p:txBody>
      </p:sp>
      <p:sp>
        <p:nvSpPr>
          <p:cNvPr id="3" name="Text Placeholder 2">
            <a:extLst>
              <a:ext uri="{FF2B5EF4-FFF2-40B4-BE49-F238E27FC236}">
                <a16:creationId xmlns:a16="http://schemas.microsoft.com/office/drawing/2014/main" id="{E93C2D02-598A-5773-75F3-438C24B033D3}"/>
              </a:ext>
            </a:extLst>
          </p:cNvPr>
          <p:cNvSpPr>
            <a:spLocks noGrp="1"/>
          </p:cNvSpPr>
          <p:nvPr>
            <p:ph type="body" idx="1"/>
          </p:nvPr>
        </p:nvSpPr>
        <p:spPr>
          <a:xfrm>
            <a:off x="3253533" y="1626347"/>
            <a:ext cx="3217334" cy="3776472"/>
          </a:xfrm>
        </p:spPr>
        <p:txBody>
          <a:bodyPr/>
          <a:lstStyle/>
          <a:p>
            <a:r>
              <a:rPr lang="en-US"/>
              <a:t>1. Facebook</a:t>
            </a:r>
          </a:p>
          <a:p>
            <a:r>
              <a:rPr lang="en-US"/>
              <a:t>2. Google</a:t>
            </a:r>
          </a:p>
          <a:p>
            <a:r>
              <a:rPr lang="en-US"/>
              <a:t>3. Apple</a:t>
            </a:r>
          </a:p>
          <a:p>
            <a:r>
              <a:rPr lang="en-US"/>
              <a:t>4. Starbucks</a:t>
            </a:r>
          </a:p>
          <a:p>
            <a:r>
              <a:rPr lang="en-US"/>
              <a:t>5. Disney</a:t>
            </a:r>
          </a:p>
        </p:txBody>
      </p:sp>
      <p:sp>
        <p:nvSpPr>
          <p:cNvPr id="5" name="Text Placeholder 2">
            <a:extLst>
              <a:ext uri="{FF2B5EF4-FFF2-40B4-BE49-F238E27FC236}">
                <a16:creationId xmlns:a16="http://schemas.microsoft.com/office/drawing/2014/main" id="{FAD859FA-E2A2-7B54-E2CE-FFC57CA47F95}"/>
              </a:ext>
            </a:extLst>
          </p:cNvPr>
          <p:cNvSpPr>
            <a:spLocks noGrp="1"/>
          </p:cNvSpPr>
          <p:nvPr>
            <p:ph type="body" idx="1"/>
          </p:nvPr>
        </p:nvSpPr>
        <p:spPr>
          <a:xfrm>
            <a:off x="6096001" y="1626347"/>
            <a:ext cx="3217334" cy="3776472"/>
          </a:xfrm>
        </p:spPr>
        <p:txBody>
          <a:bodyPr/>
          <a:lstStyle/>
          <a:p>
            <a:r>
              <a:rPr lang="en-US"/>
              <a:t>6. Walmart</a:t>
            </a:r>
          </a:p>
          <a:p>
            <a:r>
              <a:rPr lang="en-US"/>
              <a:t>7. Target</a:t>
            </a:r>
          </a:p>
          <a:p>
            <a:r>
              <a:rPr lang="en-US"/>
              <a:t>8. Microsoft</a:t>
            </a:r>
          </a:p>
          <a:p>
            <a:r>
              <a:rPr lang="en-US"/>
              <a:t>9. Amazon</a:t>
            </a:r>
          </a:p>
          <a:p>
            <a:r>
              <a:rPr lang="en-US"/>
              <a:t>10. Sony</a:t>
            </a:r>
          </a:p>
        </p:txBody>
      </p:sp>
    </p:spTree>
    <p:extLst>
      <p:ext uri="{BB962C8B-B14F-4D97-AF65-F5344CB8AC3E}">
        <p14:creationId xmlns:p14="http://schemas.microsoft.com/office/powerpoint/2010/main" val="2619097653"/>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strike="sngStrike"/>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extLst>
      <p:ext uri="{BB962C8B-B14F-4D97-AF65-F5344CB8AC3E}">
        <p14:creationId xmlns:p14="http://schemas.microsoft.com/office/powerpoint/2010/main" val="195221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Experimental Design</a:t>
            </a:r>
            <a:endParaRPr/>
          </a:p>
        </p:txBody>
      </p:sp>
      <p:graphicFrame>
        <p:nvGraphicFramePr>
          <p:cNvPr id="4" name="Diagram 3">
            <a:extLst>
              <a:ext uri="{FF2B5EF4-FFF2-40B4-BE49-F238E27FC236}">
                <a16:creationId xmlns:a16="http://schemas.microsoft.com/office/drawing/2014/main" id="{C50E30AD-58AC-D7E2-96AA-4EE20248DA2E}"/>
              </a:ext>
            </a:extLst>
          </p:cNvPr>
          <p:cNvGraphicFramePr/>
          <p:nvPr>
            <p:extLst>
              <p:ext uri="{D42A27DB-BD31-4B8C-83A1-F6EECF244321}">
                <p14:modId xmlns:p14="http://schemas.microsoft.com/office/powerpoint/2010/main" val="1849820373"/>
              </p:ext>
            </p:extLst>
          </p:nvPr>
        </p:nvGraphicFramePr>
        <p:xfrm>
          <a:off x="2415955" y="1712432"/>
          <a:ext cx="7360093" cy="4059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993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5A03-BDA0-6939-7229-C03A0F1C89DE}"/>
              </a:ext>
            </a:extLst>
          </p:cNvPr>
          <p:cNvSpPr>
            <a:spLocks noGrp="1"/>
          </p:cNvSpPr>
          <p:nvPr>
            <p:ph type="title"/>
          </p:nvPr>
        </p:nvSpPr>
        <p:spPr/>
        <p:txBody>
          <a:bodyPr/>
          <a:lstStyle/>
          <a:p>
            <a:r>
              <a:rPr lang="en-US"/>
              <a:t>First Stage: Assess</a:t>
            </a:r>
          </a:p>
        </p:txBody>
      </p:sp>
    </p:spTree>
    <p:extLst>
      <p:ext uri="{BB962C8B-B14F-4D97-AF65-F5344CB8AC3E}">
        <p14:creationId xmlns:p14="http://schemas.microsoft.com/office/powerpoint/2010/main" val="144801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Exploratory Data Analysis</a:t>
            </a:r>
            <a:endParaRPr/>
          </a:p>
        </p:txBody>
      </p:sp>
      <p:pic>
        <p:nvPicPr>
          <p:cNvPr id="2" name="Picture 1">
            <a:extLst>
              <a:ext uri="{FF2B5EF4-FFF2-40B4-BE49-F238E27FC236}">
                <a16:creationId xmlns:a16="http://schemas.microsoft.com/office/drawing/2014/main" id="{47D4375A-AF6A-3BBE-3DBA-DC523BABEB35}"/>
              </a:ext>
            </a:extLst>
          </p:cNvPr>
          <p:cNvPicPr>
            <a:picLocks noChangeAspect="1"/>
          </p:cNvPicPr>
          <p:nvPr/>
        </p:nvPicPr>
        <p:blipFill>
          <a:blip r:embed="rId3"/>
          <a:stretch>
            <a:fillRect/>
          </a:stretch>
        </p:blipFill>
        <p:spPr>
          <a:xfrm>
            <a:off x="5905104" y="2126234"/>
            <a:ext cx="5878905" cy="2855468"/>
          </a:xfrm>
          <a:prstGeom prst="rect">
            <a:avLst/>
          </a:prstGeom>
        </p:spPr>
      </p:pic>
      <p:pic>
        <p:nvPicPr>
          <p:cNvPr id="3" name="Picture 2">
            <a:extLst>
              <a:ext uri="{FF2B5EF4-FFF2-40B4-BE49-F238E27FC236}">
                <a16:creationId xmlns:a16="http://schemas.microsoft.com/office/drawing/2014/main" id="{147934AD-E601-27F5-6510-EA04666DB690}"/>
              </a:ext>
            </a:extLst>
          </p:cNvPr>
          <p:cNvPicPr>
            <a:picLocks noChangeAspect="1"/>
          </p:cNvPicPr>
          <p:nvPr/>
        </p:nvPicPr>
        <p:blipFill>
          <a:blip r:embed="rId4"/>
          <a:stretch>
            <a:fillRect/>
          </a:stretch>
        </p:blipFill>
        <p:spPr>
          <a:xfrm>
            <a:off x="804672" y="1828800"/>
            <a:ext cx="4978512" cy="34503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Preprocessing</a:t>
            </a:r>
            <a:endParaRPr/>
          </a:p>
        </p:txBody>
      </p:sp>
      <p:sp>
        <p:nvSpPr>
          <p:cNvPr id="3" name="Text Placeholder 2">
            <a:extLst>
              <a:ext uri="{FF2B5EF4-FFF2-40B4-BE49-F238E27FC236}">
                <a16:creationId xmlns:a16="http://schemas.microsoft.com/office/drawing/2014/main" id="{2C1AAED4-50FD-177D-6CA8-B288AE2EE9DA}"/>
              </a:ext>
            </a:extLst>
          </p:cNvPr>
          <p:cNvSpPr txBox="1">
            <a:spLocks/>
          </p:cNvSpPr>
          <p:nvPr/>
        </p:nvSpPr>
        <p:spPr>
          <a:xfrm>
            <a:off x="906642" y="1975381"/>
            <a:ext cx="10357103" cy="37764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pPr marL="200025" indent="0">
              <a:buNone/>
            </a:pPr>
            <a:r>
              <a:rPr lang="en-US" sz="2400"/>
              <a:t>Clean URLs and @mentions</a:t>
            </a:r>
          </a:p>
          <a:p>
            <a:pPr marL="200025" indent="0">
              <a:buNone/>
            </a:pPr>
            <a:r>
              <a:rPr lang="en-US" sz="2400"/>
              <a:t>Tokenize text</a:t>
            </a:r>
          </a:p>
          <a:p>
            <a:pPr marL="200025" indent="0">
              <a:buNone/>
            </a:pPr>
            <a:r>
              <a:rPr lang="en-US" sz="2400"/>
              <a:t>Remove stop words and punctuation</a:t>
            </a:r>
          </a:p>
          <a:p>
            <a:pPr marL="200025" indent="0">
              <a:buNone/>
            </a:pPr>
            <a:r>
              <a:rPr lang="en-US" sz="2400"/>
              <a:t>Reduce tokens to stems</a:t>
            </a:r>
          </a:p>
        </p:txBody>
      </p:sp>
      <p:sp>
        <p:nvSpPr>
          <p:cNvPr id="2" name="TextBox 1">
            <a:extLst>
              <a:ext uri="{FF2B5EF4-FFF2-40B4-BE49-F238E27FC236}">
                <a16:creationId xmlns:a16="http://schemas.microsoft.com/office/drawing/2014/main" id="{7F116C0E-5FE8-B3ED-A62F-32E6072BF3C6}"/>
              </a:ext>
            </a:extLst>
          </p:cNvPr>
          <p:cNvSpPr txBox="1"/>
          <p:nvPr/>
        </p:nvSpPr>
        <p:spPr>
          <a:xfrm>
            <a:off x="6608064" y="2478622"/>
            <a:ext cx="5181600" cy="1384995"/>
          </a:xfrm>
          <a:prstGeom prst="rect">
            <a:avLst/>
          </a:prstGeom>
          <a:noFill/>
        </p:spPr>
        <p:txBody>
          <a:bodyPr wrap="square" rtlCol="0">
            <a:spAutoFit/>
          </a:bodyPr>
          <a:lstStyle/>
          <a:p>
            <a:pPr algn="ctr"/>
            <a:r>
              <a:rPr lang="en-US" b="0" i="0">
                <a:solidFill>
                  <a:srgbClr val="001F60"/>
                </a:solidFill>
                <a:effectLst/>
                <a:latin typeface="Menlo" panose="020B0609030804020204" pitchFamily="49" charset="0"/>
              </a:rPr>
              <a:t>I LOVE @Health4UandPets u guys r the best!!</a:t>
            </a: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r>
              <a:rPr lang="en-US" b="0" i="0">
                <a:solidFill>
                  <a:srgbClr val="001F60"/>
                </a:solidFill>
                <a:effectLst/>
                <a:latin typeface="Menlo" panose="020B0609030804020204" pitchFamily="49" charset="0"/>
              </a:rPr>
              <a:t>['</a:t>
            </a:r>
            <a:r>
              <a:rPr lang="en-US" b="0" i="0" err="1">
                <a:solidFill>
                  <a:srgbClr val="001F60"/>
                </a:solidFill>
                <a:effectLst/>
                <a:latin typeface="Menlo" panose="020B0609030804020204" pitchFamily="49" charset="0"/>
              </a:rPr>
              <a:t>i</a:t>
            </a:r>
            <a:r>
              <a:rPr lang="en-US" b="0" i="0">
                <a:solidFill>
                  <a:srgbClr val="001F60"/>
                </a:solidFill>
                <a:effectLst/>
                <a:latin typeface="Menlo" panose="020B0609030804020204" pitchFamily="49" charset="0"/>
              </a:rPr>
              <a:t>', 'love', 'u', 'guy', 'r', 'best'] </a:t>
            </a:r>
            <a:br>
              <a:rPr lang="en-US"/>
            </a:br>
            <a:endParaRPr lang="en-US"/>
          </a:p>
        </p:txBody>
      </p:sp>
      <p:sp>
        <p:nvSpPr>
          <p:cNvPr id="4" name="Down Arrow 3">
            <a:extLst>
              <a:ext uri="{FF2B5EF4-FFF2-40B4-BE49-F238E27FC236}">
                <a16:creationId xmlns:a16="http://schemas.microsoft.com/office/drawing/2014/main" id="{00C35463-4CDA-4296-FE07-34B3795F8494}"/>
              </a:ext>
            </a:extLst>
          </p:cNvPr>
          <p:cNvSpPr/>
          <p:nvPr/>
        </p:nvSpPr>
        <p:spPr>
          <a:xfrm>
            <a:off x="8991600" y="2889504"/>
            <a:ext cx="414528" cy="3779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sp>
        <p:nvSpPr>
          <p:cNvPr id="2" name="TextBox 1">
            <a:extLst>
              <a:ext uri="{FF2B5EF4-FFF2-40B4-BE49-F238E27FC236}">
                <a16:creationId xmlns:a16="http://schemas.microsoft.com/office/drawing/2014/main" id="{AA2F3240-86E1-A1ED-452E-803032CFDBAD}"/>
              </a:ext>
            </a:extLst>
          </p:cNvPr>
          <p:cNvSpPr txBox="1"/>
          <p:nvPr/>
        </p:nvSpPr>
        <p:spPr>
          <a:xfrm>
            <a:off x="621161" y="2222749"/>
            <a:ext cx="9368900" cy="523220"/>
          </a:xfrm>
          <a:prstGeom prst="rect">
            <a:avLst/>
          </a:prstGeom>
          <a:noFill/>
        </p:spPr>
        <p:txBody>
          <a:bodyPr wrap="square" lIns="91440" tIns="45720" rIns="91440" bIns="45720" rtlCol="0" anchor="t">
            <a:spAutoFit/>
          </a:bodyPr>
          <a:lstStyle/>
          <a:p>
            <a:r>
              <a:rPr lang="en-US"/>
              <a:t>					   	                                   tweet     sentiment	</a:t>
            </a:r>
          </a:p>
          <a:p>
            <a:r>
              <a:rPr lang="en-US">
                <a:solidFill>
                  <a:srgbClr val="001F60"/>
                </a:solidFill>
                <a:latin typeface="Menlo"/>
              </a:rPr>
              <a:t>@ashman01 My only complaint about Facebook is they've changed it so much        0</a:t>
            </a:r>
            <a:endParaRPr lang="en-US">
              <a:solidFill>
                <a:srgbClr val="001F60"/>
              </a:solidFill>
            </a:endParaRPr>
          </a:p>
        </p:txBody>
      </p:sp>
      <p:sp>
        <p:nvSpPr>
          <p:cNvPr id="3" name="TextBox 2">
            <a:extLst>
              <a:ext uri="{FF2B5EF4-FFF2-40B4-BE49-F238E27FC236}">
                <a16:creationId xmlns:a16="http://schemas.microsoft.com/office/drawing/2014/main" id="{A3B7918D-CA58-5A8D-76C7-04E7A7D65D96}"/>
              </a:ext>
            </a:extLst>
          </p:cNvPr>
          <p:cNvSpPr txBox="1"/>
          <p:nvPr/>
        </p:nvSpPr>
        <p:spPr>
          <a:xfrm>
            <a:off x="621161" y="3896852"/>
            <a:ext cx="10501915" cy="523220"/>
          </a:xfrm>
          <a:prstGeom prst="rect">
            <a:avLst/>
          </a:prstGeom>
          <a:noFill/>
        </p:spPr>
        <p:txBody>
          <a:bodyPr wrap="square" lIns="91440" tIns="45720" rIns="91440" bIns="45720" rtlCol="0" anchor="t">
            <a:spAutoFit/>
          </a:bodyPr>
          <a:lstStyle/>
          <a:p>
            <a:r>
              <a:rPr lang="en-US"/>
              <a:t>							                 tweet     sentiment	      brand</a:t>
            </a:r>
          </a:p>
          <a:p>
            <a:r>
              <a:rPr lang="en-US">
                <a:solidFill>
                  <a:srgbClr val="001F60"/>
                </a:solidFill>
                <a:latin typeface="Menlo"/>
              </a:rPr>
              <a:t>@ashman01 My only complaint about Facebook is they've changed it so much        0    facebook</a:t>
            </a:r>
            <a:endParaRPr lang="en-US">
              <a:solidFill>
                <a:srgbClr val="001F60"/>
              </a:solidFill>
            </a:endParaRPr>
          </a:p>
        </p:txBody>
      </p:sp>
      <p:sp>
        <p:nvSpPr>
          <p:cNvPr id="10" name="Down Arrow 9">
            <a:extLst>
              <a:ext uri="{FF2B5EF4-FFF2-40B4-BE49-F238E27FC236}">
                <a16:creationId xmlns:a16="http://schemas.microsoft.com/office/drawing/2014/main" id="{7BC41DAD-36EE-D283-CBF8-70B04DEA0074}"/>
              </a:ext>
            </a:extLst>
          </p:cNvPr>
          <p:cNvSpPr/>
          <p:nvPr/>
        </p:nvSpPr>
        <p:spPr>
          <a:xfrm>
            <a:off x="5598849" y="3000771"/>
            <a:ext cx="546538" cy="7551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pic>
        <p:nvPicPr>
          <p:cNvPr id="6" name="Picture 5">
            <a:extLst>
              <a:ext uri="{FF2B5EF4-FFF2-40B4-BE49-F238E27FC236}">
                <a16:creationId xmlns:a16="http://schemas.microsoft.com/office/drawing/2014/main" id="{A68E6887-F32B-57D2-5927-2C75F7178F2A}"/>
              </a:ext>
            </a:extLst>
          </p:cNvPr>
          <p:cNvPicPr>
            <a:picLocks noChangeAspect="1"/>
          </p:cNvPicPr>
          <p:nvPr/>
        </p:nvPicPr>
        <p:blipFill>
          <a:blip r:embed="rId3"/>
          <a:stretch>
            <a:fillRect/>
          </a:stretch>
        </p:blipFill>
        <p:spPr>
          <a:xfrm>
            <a:off x="1262887" y="1645180"/>
            <a:ext cx="4333485" cy="4333485"/>
          </a:xfrm>
          <a:prstGeom prst="rect">
            <a:avLst/>
          </a:prstGeom>
        </p:spPr>
      </p:pic>
      <p:pic>
        <p:nvPicPr>
          <p:cNvPr id="7" name="Picture 6">
            <a:extLst>
              <a:ext uri="{FF2B5EF4-FFF2-40B4-BE49-F238E27FC236}">
                <a16:creationId xmlns:a16="http://schemas.microsoft.com/office/drawing/2014/main" id="{ADEEBD52-5452-1A2C-425D-0AA173F4131D}"/>
              </a:ext>
            </a:extLst>
          </p:cNvPr>
          <p:cNvPicPr>
            <a:picLocks noChangeAspect="1"/>
          </p:cNvPicPr>
          <p:nvPr/>
        </p:nvPicPr>
        <p:blipFill>
          <a:blip r:embed="rId4"/>
          <a:stretch>
            <a:fillRect/>
          </a:stretch>
        </p:blipFill>
        <p:spPr>
          <a:xfrm>
            <a:off x="5847323" y="1618025"/>
            <a:ext cx="5471160" cy="4360640"/>
          </a:xfrm>
          <a:prstGeom prst="rect">
            <a:avLst/>
          </a:prstGeom>
        </p:spPr>
      </p:pic>
    </p:spTree>
    <p:extLst>
      <p:ext uri="{BB962C8B-B14F-4D97-AF65-F5344CB8AC3E}">
        <p14:creationId xmlns:p14="http://schemas.microsoft.com/office/powerpoint/2010/main" val="702924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Generating Synthetic Data</a:t>
            </a:r>
            <a:endParaRPr/>
          </a:p>
        </p:txBody>
      </p:sp>
      <p:sp>
        <p:nvSpPr>
          <p:cNvPr id="126" name="Google Shape;126;p12"/>
          <p:cNvSpPr txBox="1">
            <a:spLocks noGrp="1"/>
          </p:cNvSpPr>
          <p:nvPr>
            <p:ph type="body" idx="1"/>
          </p:nvPr>
        </p:nvSpPr>
        <p:spPr>
          <a:xfrm>
            <a:off x="1259708" y="1947672"/>
            <a:ext cx="10017892" cy="3776472"/>
          </a:xfrm>
          <a:prstGeom prst="rect">
            <a:avLst/>
          </a:prstGeom>
          <a:noFill/>
          <a:ln>
            <a:noFill/>
          </a:ln>
        </p:spPr>
        <p:txBody>
          <a:bodyPr spcFirstLastPara="1" wrap="square" lIns="0" tIns="0" rIns="0" bIns="0" anchor="t" anchorCtr="0">
            <a:noAutofit/>
          </a:bodyPr>
          <a:lstStyle/>
          <a:p>
            <a:pPr marL="90170" lvl="0" indent="-45720" algn="l" rtl="0">
              <a:lnSpc>
                <a:spcPct val="114285"/>
              </a:lnSpc>
              <a:spcBef>
                <a:spcPts val="0"/>
              </a:spcBef>
              <a:spcAft>
                <a:spcPts val="0"/>
              </a:spcAft>
              <a:buSzPts val="700"/>
              <a:buNone/>
            </a:pPr>
            <a:endParaRPr lang="en-US"/>
          </a:p>
          <a:p>
            <a:pPr marL="90170" lvl="0" indent="-45720" algn="l" rtl="0">
              <a:lnSpc>
                <a:spcPct val="114285"/>
              </a:lnSpc>
              <a:spcBef>
                <a:spcPts val="0"/>
              </a:spcBef>
              <a:spcAft>
                <a:spcPts val="0"/>
              </a:spcAft>
              <a:buSzPts val="700"/>
              <a:buNone/>
            </a:pPr>
            <a:endParaRPr/>
          </a:p>
        </p:txBody>
      </p:sp>
      <p:pic>
        <p:nvPicPr>
          <p:cNvPr id="2" name="Picture 1" descr="A white text box with black text&#10;&#10;Description automatically generated">
            <a:extLst>
              <a:ext uri="{FF2B5EF4-FFF2-40B4-BE49-F238E27FC236}">
                <a16:creationId xmlns:a16="http://schemas.microsoft.com/office/drawing/2014/main" id="{F764FB95-92D6-DF3B-2D32-DB7A6E791AD3}"/>
              </a:ext>
            </a:extLst>
          </p:cNvPr>
          <p:cNvPicPr>
            <a:picLocks noChangeAspect="1"/>
          </p:cNvPicPr>
          <p:nvPr/>
        </p:nvPicPr>
        <p:blipFill>
          <a:blip r:embed="rId3"/>
          <a:stretch>
            <a:fillRect/>
          </a:stretch>
        </p:blipFill>
        <p:spPr>
          <a:xfrm>
            <a:off x="2913789" y="1618189"/>
            <a:ext cx="6364421" cy="4242948"/>
          </a:xfrm>
          <a:prstGeom prst="rect">
            <a:avLst/>
          </a:prstGeom>
        </p:spPr>
      </p:pic>
    </p:spTree>
    <p:extLst>
      <p:ext uri="{BB962C8B-B14F-4D97-AF65-F5344CB8AC3E}">
        <p14:creationId xmlns:p14="http://schemas.microsoft.com/office/powerpoint/2010/main" val="15329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494-E65B-579F-A3B6-1F609E5230A4}"/>
              </a:ext>
            </a:extLst>
          </p:cNvPr>
          <p:cNvSpPr>
            <a:spLocks noGrp="1"/>
          </p:cNvSpPr>
          <p:nvPr>
            <p:ph type="title"/>
          </p:nvPr>
        </p:nvSpPr>
        <p:spPr/>
        <p:txBody>
          <a:bodyPr/>
          <a:lstStyle/>
          <a:p>
            <a:r>
              <a:rPr lang="en-US"/>
              <a:t>Second Stage: Develop</a:t>
            </a:r>
          </a:p>
        </p:txBody>
      </p:sp>
    </p:spTree>
    <p:extLst>
      <p:ext uri="{BB962C8B-B14F-4D97-AF65-F5344CB8AC3E}">
        <p14:creationId xmlns:p14="http://schemas.microsoft.com/office/powerpoint/2010/main" val="167993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2"/>
          <p:cNvSpPr txBox="1">
            <a:spLocks noGrp="1"/>
          </p:cNvSpPr>
          <p:nvPr>
            <p:ph type="body" idx="1"/>
          </p:nvPr>
        </p:nvSpPr>
        <p:spPr>
          <a:xfrm>
            <a:off x="907473" y="1130445"/>
            <a:ext cx="10363200" cy="3776662"/>
          </a:xfrm>
          <a:prstGeom prst="rect">
            <a:avLst/>
          </a:prstGeom>
          <a:noFill/>
          <a:ln>
            <a:noFill/>
          </a:ln>
        </p:spPr>
        <p:txBody>
          <a:bodyPr spcFirstLastPara="1" wrap="square" lIns="0" tIns="0" rIns="0" bIns="0" anchor="t" anchorCtr="0">
            <a:noAutofit/>
          </a:bodyPr>
          <a:lstStyle/>
          <a:p>
            <a:pPr marL="114300" lvl="1" indent="0" algn="ctr">
              <a:lnSpc>
                <a:spcPct val="160000"/>
              </a:lnSpc>
              <a:buNone/>
            </a:pPr>
            <a:endParaRPr lang="en-US" sz="3600" b="1"/>
          </a:p>
          <a:p>
            <a:pPr marL="114300" lvl="1" indent="0" algn="ctr">
              <a:lnSpc>
                <a:spcPct val="160000"/>
              </a:lnSpc>
              <a:buNone/>
            </a:pPr>
            <a:r>
              <a:rPr lang="en-US" sz="3600" b="1"/>
              <a:t>Businesses increasingly leverage social media to gain key insights on market performance.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dirty="0"/>
              <a:t>Machine Learning Algorithms Considered</a:t>
            </a:r>
            <a:endParaRPr dirty="0"/>
          </a:p>
        </p:txBody>
      </p:sp>
      <p:sp>
        <p:nvSpPr>
          <p:cNvPr id="133" name="Google Shape;133;p13"/>
          <p:cNvSpPr txBox="1">
            <a:spLocks noGrp="1"/>
          </p:cNvSpPr>
          <p:nvPr>
            <p:ph type="body" idx="1"/>
          </p:nvPr>
        </p:nvSpPr>
        <p:spPr>
          <a:xfrm>
            <a:off x="1837764" y="1947863"/>
            <a:ext cx="8677836" cy="3776662"/>
          </a:xfrm>
          <a:prstGeom prst="rect">
            <a:avLst/>
          </a:prstGeom>
          <a:noFill/>
          <a:ln>
            <a:noFill/>
          </a:ln>
        </p:spPr>
        <p:txBody>
          <a:bodyPr spcFirstLastPara="1" wrap="square" lIns="0" tIns="0" rIns="0" bIns="0" anchor="t" anchorCtr="0">
            <a:noAutofit/>
          </a:bodyPr>
          <a:lstStyle/>
          <a:p>
            <a:pPr marL="23495" lvl="1" indent="0">
              <a:lnSpc>
                <a:spcPct val="160000"/>
              </a:lnSpc>
              <a:spcBef>
                <a:spcPts val="0"/>
              </a:spcBef>
              <a:buSzPts val="2000"/>
              <a:buNone/>
            </a:pPr>
            <a:r>
              <a:rPr lang="en-US" sz="2400" dirty="0">
                <a:solidFill>
                  <a:srgbClr val="002060"/>
                </a:solidFill>
              </a:rPr>
              <a:t>Multinomial Naïve Bayes</a:t>
            </a:r>
            <a:endParaRPr lang="en-US" sz="2400" dirty="0"/>
          </a:p>
          <a:p>
            <a:pPr marL="23495" lvl="1" indent="0">
              <a:lnSpc>
                <a:spcPct val="160000"/>
              </a:lnSpc>
              <a:spcBef>
                <a:spcPts val="0"/>
              </a:spcBef>
              <a:buSzPts val="2000"/>
              <a:buNone/>
            </a:pPr>
            <a:r>
              <a:rPr lang="en-US" sz="2400" dirty="0">
                <a:solidFill>
                  <a:srgbClr val="002060"/>
                </a:solidFill>
              </a:rPr>
              <a:t>Logistic Regression</a:t>
            </a:r>
          </a:p>
          <a:p>
            <a:pPr marL="23495" lvl="1" indent="0">
              <a:lnSpc>
                <a:spcPct val="160000"/>
              </a:lnSpc>
              <a:spcBef>
                <a:spcPts val="0"/>
              </a:spcBef>
              <a:buSzPts val="2000"/>
              <a:buNone/>
            </a:pPr>
            <a:r>
              <a:rPr lang="en-US" sz="2400" dirty="0">
                <a:solidFill>
                  <a:srgbClr val="002060"/>
                </a:solidFill>
              </a:rPr>
              <a:t>Linear Support Vector Classifier</a:t>
            </a:r>
          </a:p>
          <a:p>
            <a:pPr marL="23495" lvl="1" indent="0">
              <a:lnSpc>
                <a:spcPct val="160000"/>
              </a:lnSpc>
              <a:spcBef>
                <a:spcPts val="0"/>
              </a:spcBef>
              <a:buSzPts val="2000"/>
              <a:buNone/>
            </a:pPr>
            <a:r>
              <a:rPr lang="en-US" sz="2400" dirty="0">
                <a:solidFill>
                  <a:srgbClr val="002060"/>
                </a:solidFill>
              </a:rPr>
              <a:t>Transformers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dirty="0"/>
              <a:t>Vectorization Methods</a:t>
            </a:r>
            <a:endParaRPr dirty="0"/>
          </a:p>
        </p:txBody>
      </p:sp>
      <p:sp>
        <p:nvSpPr>
          <p:cNvPr id="3" name="Text Placeholder 2">
            <a:extLst>
              <a:ext uri="{FF2B5EF4-FFF2-40B4-BE49-F238E27FC236}">
                <a16:creationId xmlns:a16="http://schemas.microsoft.com/office/drawing/2014/main" id="{23FBA536-A40B-C3F1-D82B-C2611D8E49C9}"/>
              </a:ext>
            </a:extLst>
          </p:cNvPr>
          <p:cNvSpPr>
            <a:spLocks noGrp="1"/>
          </p:cNvSpPr>
          <p:nvPr>
            <p:ph type="body" idx="1"/>
          </p:nvPr>
        </p:nvSpPr>
        <p:spPr>
          <a:xfrm>
            <a:off x="768096" y="1753644"/>
            <a:ext cx="10509504" cy="3776472"/>
          </a:xfrm>
        </p:spPr>
        <p:txBody>
          <a:bodyPr/>
          <a:lstStyle/>
          <a:p>
            <a:r>
              <a:rPr lang="en-US" dirty="0"/>
              <a:t>Count Vectorizer</a:t>
            </a:r>
          </a:p>
          <a:p>
            <a:r>
              <a:rPr lang="en-US" dirty="0"/>
              <a:t>Term Frequency-Inverse Document Frequency (TF-IDF)</a:t>
            </a:r>
          </a:p>
          <a:p>
            <a:r>
              <a:rPr lang="en-US" err="1"/>
              <a:t>Word2Vec</a:t>
            </a:r>
          </a:p>
          <a:p>
            <a:r>
              <a:rPr lang="en-US" dirty="0"/>
              <a:t>Doc2Vec</a:t>
            </a:r>
          </a:p>
          <a:p>
            <a:r>
              <a:rPr lang="en-US" dirty="0"/>
              <a:t>Universal Sentence Encoder (USE)</a:t>
            </a:r>
          </a:p>
        </p:txBody>
      </p:sp>
    </p:spTree>
    <p:extLst>
      <p:ext uri="{BB962C8B-B14F-4D97-AF65-F5344CB8AC3E}">
        <p14:creationId xmlns:p14="http://schemas.microsoft.com/office/powerpoint/2010/main" val="1375735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Classifier</a:t>
            </a:r>
          </a:p>
        </p:txBody>
      </p:sp>
      <p:sp>
        <p:nvSpPr>
          <p:cNvPr id="3" name="Text Placeholder 2">
            <a:extLst>
              <a:ext uri="{FF2B5EF4-FFF2-40B4-BE49-F238E27FC236}">
                <a16:creationId xmlns:a16="http://schemas.microsoft.com/office/drawing/2014/main" id="{38DD1C7B-2F6C-F710-B282-C0943E50168B}"/>
              </a:ext>
            </a:extLst>
          </p:cNvPr>
          <p:cNvSpPr>
            <a:spLocks noGrp="1"/>
          </p:cNvSpPr>
          <p:nvPr>
            <p:ph type="body" idx="1"/>
          </p:nvPr>
        </p:nvSpPr>
        <p:spPr/>
        <p:txBody>
          <a:bodyPr/>
          <a:lstStyle/>
          <a:p>
            <a:r>
              <a:rPr lang="en-US" dirty="0"/>
              <a:t>Multinomial Naïve Bayes using Count Vectorization</a:t>
            </a:r>
          </a:p>
          <a:p>
            <a:r>
              <a:rPr lang="en-US" dirty="0"/>
              <a:t>Linear SVC using Count Vectorization</a:t>
            </a:r>
          </a:p>
          <a:p>
            <a:r>
              <a:rPr lang="en-US" dirty="0"/>
              <a:t>Logistic Regression using Word2Vec</a:t>
            </a:r>
          </a:p>
        </p:txBody>
      </p:sp>
    </p:spTree>
    <p:extLst>
      <p:ext uri="{BB962C8B-B14F-4D97-AF65-F5344CB8AC3E}">
        <p14:creationId xmlns:p14="http://schemas.microsoft.com/office/powerpoint/2010/main" val="3253523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Sentiment Classifier</a:t>
            </a:r>
          </a:p>
        </p:txBody>
      </p:sp>
      <p:sp>
        <p:nvSpPr>
          <p:cNvPr id="6" name="Text Placeholder 2">
            <a:extLst>
              <a:ext uri="{FF2B5EF4-FFF2-40B4-BE49-F238E27FC236}">
                <a16:creationId xmlns:a16="http://schemas.microsoft.com/office/drawing/2014/main" id="{CA6863DB-8969-9605-B953-42C42A2FC4DE}"/>
              </a:ext>
            </a:extLst>
          </p:cNvPr>
          <p:cNvSpPr>
            <a:spLocks noGrp="1"/>
          </p:cNvSpPr>
          <p:nvPr>
            <p:ph type="body" idx="1"/>
          </p:nvPr>
        </p:nvSpPr>
        <p:spPr>
          <a:xfrm>
            <a:off x="768096" y="1947672"/>
            <a:ext cx="10509504" cy="3776472"/>
          </a:xfrm>
        </p:spPr>
        <p:txBody>
          <a:bodyPr/>
          <a:lstStyle/>
          <a:p>
            <a:r>
              <a:rPr lang="en-US" b="1"/>
              <a:t>Framework: </a:t>
            </a:r>
            <a:r>
              <a:rPr lang="en-US"/>
              <a:t>Sentiment Classifier objects were designed for each model, defining their vectorization methods.</a:t>
            </a:r>
          </a:p>
          <a:p>
            <a:r>
              <a:rPr lang="en-US" b="1"/>
              <a:t>Algorithm: </a:t>
            </a:r>
            <a:r>
              <a:rPr lang="en-US"/>
              <a:t>All models used Logistic Regression due to its effectiveness in binary classification.</a:t>
            </a:r>
          </a:p>
        </p:txBody>
      </p:sp>
    </p:spTree>
    <p:extLst>
      <p:ext uri="{BB962C8B-B14F-4D97-AF65-F5344CB8AC3E}">
        <p14:creationId xmlns:p14="http://schemas.microsoft.com/office/powerpoint/2010/main" val="4271926747"/>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Sentiment Analyzer</a:t>
            </a:r>
          </a:p>
        </p:txBody>
      </p:sp>
      <p:graphicFrame>
        <p:nvGraphicFramePr>
          <p:cNvPr id="5" name="Diagram 4">
            <a:extLst>
              <a:ext uri="{FF2B5EF4-FFF2-40B4-BE49-F238E27FC236}">
                <a16:creationId xmlns:a16="http://schemas.microsoft.com/office/drawing/2014/main" id="{2DC5E669-D6A6-AC27-D10A-6F6CD9A8FFFC}"/>
              </a:ext>
            </a:extLst>
          </p:cNvPr>
          <p:cNvGraphicFramePr/>
          <p:nvPr>
            <p:extLst>
              <p:ext uri="{D42A27DB-BD31-4B8C-83A1-F6EECF244321}">
                <p14:modId xmlns:p14="http://schemas.microsoft.com/office/powerpoint/2010/main" val="1173136074"/>
              </p:ext>
            </p:extLst>
          </p:nvPr>
        </p:nvGraphicFramePr>
        <p:xfrm>
          <a:off x="1692405" y="409648"/>
          <a:ext cx="8807189" cy="5762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43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0636-E96F-031D-D7C3-977D29D3E8AF}"/>
              </a:ext>
            </a:extLst>
          </p:cNvPr>
          <p:cNvSpPr>
            <a:spLocks noGrp="1"/>
          </p:cNvSpPr>
          <p:nvPr>
            <p:ph type="title"/>
          </p:nvPr>
        </p:nvSpPr>
        <p:spPr/>
        <p:txBody>
          <a:bodyPr/>
          <a:lstStyle/>
          <a:p>
            <a:r>
              <a:rPr lang="en-US"/>
              <a:t>Third Stage: Evaluate</a:t>
            </a:r>
          </a:p>
        </p:txBody>
      </p:sp>
    </p:spTree>
    <p:extLst>
      <p:ext uri="{BB962C8B-B14F-4D97-AF65-F5344CB8AC3E}">
        <p14:creationId xmlns:p14="http://schemas.microsoft.com/office/powerpoint/2010/main" val="163309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1"/>
            <a:ext cx="12192000" cy="1354668"/>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Classifiers</a:t>
            </a:r>
          </a:p>
        </p:txBody>
      </p:sp>
      <p:pic>
        <p:nvPicPr>
          <p:cNvPr id="3" name="Picture 2">
            <a:extLst>
              <a:ext uri="{FF2B5EF4-FFF2-40B4-BE49-F238E27FC236}">
                <a16:creationId xmlns:a16="http://schemas.microsoft.com/office/drawing/2014/main" id="{EEBE373F-1B0B-CA55-F9C5-54E35FF6BA75}"/>
              </a:ext>
            </a:extLst>
          </p:cNvPr>
          <p:cNvPicPr>
            <a:picLocks noChangeAspect="1"/>
          </p:cNvPicPr>
          <p:nvPr/>
        </p:nvPicPr>
        <p:blipFill>
          <a:blip r:embed="rId3"/>
          <a:stretch>
            <a:fillRect/>
          </a:stretch>
        </p:blipFill>
        <p:spPr>
          <a:xfrm>
            <a:off x="155639" y="1668220"/>
            <a:ext cx="3967493" cy="3521560"/>
          </a:xfrm>
          <a:prstGeom prst="rect">
            <a:avLst/>
          </a:prstGeom>
        </p:spPr>
      </p:pic>
      <p:pic>
        <p:nvPicPr>
          <p:cNvPr id="6" name="Picture 5">
            <a:extLst>
              <a:ext uri="{FF2B5EF4-FFF2-40B4-BE49-F238E27FC236}">
                <a16:creationId xmlns:a16="http://schemas.microsoft.com/office/drawing/2014/main" id="{C3BBB449-13AF-13FC-543A-FAEBDDAF838F}"/>
              </a:ext>
            </a:extLst>
          </p:cNvPr>
          <p:cNvPicPr>
            <a:picLocks noChangeAspect="1"/>
          </p:cNvPicPr>
          <p:nvPr/>
        </p:nvPicPr>
        <p:blipFill>
          <a:blip r:embed="rId4"/>
          <a:stretch>
            <a:fillRect/>
          </a:stretch>
        </p:blipFill>
        <p:spPr>
          <a:xfrm>
            <a:off x="4164316" y="1668220"/>
            <a:ext cx="3967492" cy="3521559"/>
          </a:xfrm>
          <a:prstGeom prst="rect">
            <a:avLst/>
          </a:prstGeom>
        </p:spPr>
      </p:pic>
      <p:pic>
        <p:nvPicPr>
          <p:cNvPr id="7" name="Picture 6">
            <a:extLst>
              <a:ext uri="{FF2B5EF4-FFF2-40B4-BE49-F238E27FC236}">
                <a16:creationId xmlns:a16="http://schemas.microsoft.com/office/drawing/2014/main" id="{109FF0E9-90C4-B471-80D2-88E69398D956}"/>
              </a:ext>
            </a:extLst>
          </p:cNvPr>
          <p:cNvPicPr>
            <a:picLocks noChangeAspect="1"/>
          </p:cNvPicPr>
          <p:nvPr/>
        </p:nvPicPr>
        <p:blipFill>
          <a:blip r:embed="rId5"/>
          <a:stretch>
            <a:fillRect/>
          </a:stretch>
        </p:blipFill>
        <p:spPr>
          <a:xfrm>
            <a:off x="8172992" y="1668221"/>
            <a:ext cx="3967493" cy="3521559"/>
          </a:xfrm>
          <a:prstGeom prst="rect">
            <a:avLst/>
          </a:prstGeom>
        </p:spPr>
      </p:pic>
    </p:spTree>
    <p:extLst>
      <p:ext uri="{BB962C8B-B14F-4D97-AF65-F5344CB8AC3E}">
        <p14:creationId xmlns:p14="http://schemas.microsoft.com/office/powerpoint/2010/main" val="2512049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0"/>
            <a:ext cx="12155424" cy="1326444"/>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Sentiment Classifiers</a:t>
            </a:r>
          </a:p>
        </p:txBody>
      </p:sp>
      <p:pic>
        <p:nvPicPr>
          <p:cNvPr id="2" name="Picture 1">
            <a:extLst>
              <a:ext uri="{FF2B5EF4-FFF2-40B4-BE49-F238E27FC236}">
                <a16:creationId xmlns:a16="http://schemas.microsoft.com/office/drawing/2014/main" id="{8F410E23-2566-CEDE-70B9-64141B814C2B}"/>
              </a:ext>
            </a:extLst>
          </p:cNvPr>
          <p:cNvPicPr>
            <a:picLocks noChangeAspect="1"/>
          </p:cNvPicPr>
          <p:nvPr/>
        </p:nvPicPr>
        <p:blipFill>
          <a:blip r:embed="rId3"/>
          <a:stretch>
            <a:fillRect/>
          </a:stretch>
        </p:blipFill>
        <p:spPr>
          <a:xfrm>
            <a:off x="219456" y="1743456"/>
            <a:ext cx="3959743" cy="3446325"/>
          </a:xfrm>
          <a:prstGeom prst="rect">
            <a:avLst/>
          </a:prstGeom>
        </p:spPr>
      </p:pic>
      <p:pic>
        <p:nvPicPr>
          <p:cNvPr id="4" name="Picture 3">
            <a:extLst>
              <a:ext uri="{FF2B5EF4-FFF2-40B4-BE49-F238E27FC236}">
                <a16:creationId xmlns:a16="http://schemas.microsoft.com/office/drawing/2014/main" id="{DCA468A0-F5BD-EC06-E48F-D1ADB00E69B5}"/>
              </a:ext>
            </a:extLst>
          </p:cNvPr>
          <p:cNvPicPr>
            <a:picLocks noChangeAspect="1"/>
          </p:cNvPicPr>
          <p:nvPr/>
        </p:nvPicPr>
        <p:blipFill>
          <a:blip r:embed="rId4"/>
          <a:stretch>
            <a:fillRect/>
          </a:stretch>
        </p:blipFill>
        <p:spPr>
          <a:xfrm>
            <a:off x="4203583" y="1743456"/>
            <a:ext cx="3959743" cy="3446324"/>
          </a:xfrm>
          <a:prstGeom prst="rect">
            <a:avLst/>
          </a:prstGeom>
        </p:spPr>
      </p:pic>
      <p:pic>
        <p:nvPicPr>
          <p:cNvPr id="5" name="Picture 4">
            <a:extLst>
              <a:ext uri="{FF2B5EF4-FFF2-40B4-BE49-F238E27FC236}">
                <a16:creationId xmlns:a16="http://schemas.microsoft.com/office/drawing/2014/main" id="{6DBC7842-6A1B-067D-AA8B-3821C62B54CF}"/>
              </a:ext>
            </a:extLst>
          </p:cNvPr>
          <p:cNvPicPr>
            <a:picLocks noChangeAspect="1"/>
          </p:cNvPicPr>
          <p:nvPr/>
        </p:nvPicPr>
        <p:blipFill>
          <a:blip r:embed="rId5"/>
          <a:stretch>
            <a:fillRect/>
          </a:stretch>
        </p:blipFill>
        <p:spPr>
          <a:xfrm>
            <a:off x="8195681" y="1743456"/>
            <a:ext cx="3959743" cy="34463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0" y="-1"/>
            <a:ext cx="12192000" cy="1544596"/>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Sentiment Analyzer</a:t>
            </a:r>
          </a:p>
        </p:txBody>
      </p:sp>
      <p:sp>
        <p:nvSpPr>
          <p:cNvPr id="161" name="Google Shape;161;p17"/>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Brand Classification</a:t>
            </a:r>
          </a:p>
          <a:p>
            <a:pPr marL="91440" lvl="0" indent="-46989" algn="ctr" rtl="0">
              <a:lnSpc>
                <a:spcPct val="114285"/>
              </a:lnSpc>
              <a:spcBef>
                <a:spcPts val="0"/>
              </a:spcBef>
              <a:spcAft>
                <a:spcPts val="0"/>
              </a:spcAft>
              <a:buSzPts val="700"/>
              <a:buFont typeface="Merriweather Sans"/>
              <a:buNone/>
            </a:pPr>
            <a:r>
              <a:rPr lang="en-US" b="1"/>
              <a:t>Linear SVC with Count Vectorization</a:t>
            </a:r>
          </a:p>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Sentiment Classification</a:t>
            </a:r>
          </a:p>
          <a:p>
            <a:pPr marL="91440" lvl="0" indent="-46989" algn="ctr" rtl="0">
              <a:lnSpc>
                <a:spcPct val="114285"/>
              </a:lnSpc>
              <a:spcBef>
                <a:spcPts val="0"/>
              </a:spcBef>
              <a:spcAft>
                <a:spcPts val="0"/>
              </a:spcAft>
              <a:buSzPts val="700"/>
              <a:buFont typeface="Merriweather Sans"/>
              <a:buNone/>
            </a:pPr>
            <a:r>
              <a:rPr lang="en-US" b="1"/>
              <a:t>Logistic Regression with TF-IDF Vectorization</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0" y="6928"/>
            <a:ext cx="12192000" cy="1821872"/>
          </a:xfrm>
          <a:prstGeom prst="rect">
            <a:avLst/>
          </a:prstGeom>
          <a:noFill/>
          <a:ln>
            <a:noFill/>
          </a:ln>
        </p:spPr>
        <p:txBody>
          <a:bodyPr spcFirstLastPara="1" wrap="square" lIns="0" tIns="0" rIns="0" bIns="0" anchor="ctr" anchorCtr="0">
            <a:noAutofit/>
          </a:bodyPr>
          <a:lstStyle/>
          <a:p>
            <a:pPr algn="ctr">
              <a:lnSpc>
                <a:spcPct val="104999"/>
              </a:lnSpc>
            </a:pPr>
            <a:r>
              <a:rPr lang="en-US"/>
              <a:t>Challenges &amp; Limitations</a:t>
            </a:r>
          </a:p>
        </p:txBody>
      </p:sp>
      <p:sp>
        <p:nvSpPr>
          <p:cNvPr id="168" name="Google Shape;168;p18"/>
          <p:cNvSpPr txBox="1">
            <a:spLocks noGrp="1"/>
          </p:cNvSpPr>
          <p:nvPr>
            <p:ph type="body" idx="1"/>
          </p:nvPr>
        </p:nvSpPr>
        <p:spPr>
          <a:xfrm>
            <a:off x="8230" y="1947863"/>
            <a:ext cx="12190700" cy="3776662"/>
          </a:xfrm>
          <a:prstGeom prst="rect">
            <a:avLst/>
          </a:prstGeom>
          <a:noFill/>
          <a:ln>
            <a:noFill/>
          </a:ln>
        </p:spPr>
        <p:txBody>
          <a:bodyPr spcFirstLastPara="1" wrap="square" lIns="0" tIns="0" rIns="0" bIns="0" anchor="t" anchorCtr="0">
            <a:noAutofit/>
          </a:bodyPr>
          <a:lstStyle/>
          <a:p>
            <a:pPr marL="0" indent="0" algn="ctr">
              <a:lnSpc>
                <a:spcPct val="114284"/>
              </a:lnSpc>
              <a:buNone/>
            </a:pPr>
            <a:r>
              <a:rPr lang="en-US"/>
              <a:t>Ambiguity in language</a:t>
            </a:r>
            <a:br>
              <a:rPr lang="en-US"/>
            </a:br>
            <a:endParaRPr lang="en-US"/>
          </a:p>
          <a:p>
            <a:pPr marL="0" indent="0" algn="ctr">
              <a:lnSpc>
                <a:spcPct val="114284"/>
              </a:lnSpc>
              <a:buNone/>
            </a:pPr>
            <a:r>
              <a:rPr lang="en-US"/>
              <a:t>Insufficient data on certain brands</a:t>
            </a:r>
            <a:br>
              <a:rPr lang="en-US"/>
            </a:br>
            <a:endParaRPr lang="en-US"/>
          </a:p>
          <a:p>
            <a:pPr marL="0" indent="0" algn="ctr">
              <a:lnSpc>
                <a:spcPct val="114284"/>
              </a:lnSpc>
              <a:buNone/>
            </a:pPr>
            <a:r>
              <a:rPr lang="en-US"/>
              <a:t>Large dataset size</a:t>
            </a:r>
            <a:br>
              <a:rPr lang="en-US"/>
            </a:br>
            <a:endParaRPr lang="en-US"/>
          </a:p>
          <a:p>
            <a:pPr marL="0" indent="0" algn="ctr">
              <a:lnSpc>
                <a:spcPct val="114284"/>
              </a:lnSpc>
              <a:buNone/>
            </a:pPr>
            <a:r>
              <a:rPr lang="en-US"/>
              <a:t>Computational resources and processing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a:xfrm>
            <a:off x="-2059" y="-4119"/>
            <a:ext cx="12196118" cy="1420091"/>
          </a:xfrm>
        </p:spPr>
        <p:txBody>
          <a:bodyPr/>
          <a:lstStyle/>
          <a:p>
            <a:pPr algn="ctr"/>
            <a:r>
              <a:rPr lang="en-US" dirty="0"/>
              <a:t>Why Use AI in Business?</a:t>
            </a:r>
          </a:p>
        </p:txBody>
      </p:sp>
      <p:graphicFrame>
        <p:nvGraphicFramePr>
          <p:cNvPr id="11" name="Diagram 10">
            <a:extLst>
              <a:ext uri="{FF2B5EF4-FFF2-40B4-BE49-F238E27FC236}">
                <a16:creationId xmlns:a16="http://schemas.microsoft.com/office/drawing/2014/main" id="{C8AF79FD-C276-A3F7-0468-A2B6CAAE0CB8}"/>
              </a:ext>
            </a:extLst>
          </p:cNvPr>
          <p:cNvGraphicFramePr/>
          <p:nvPr>
            <p:extLst>
              <p:ext uri="{D42A27DB-BD31-4B8C-83A1-F6EECF244321}">
                <p14:modId xmlns:p14="http://schemas.microsoft.com/office/powerpoint/2010/main" val="2840031089"/>
              </p:ext>
            </p:extLst>
          </p:nvPr>
        </p:nvGraphicFramePr>
        <p:xfrm>
          <a:off x="3124169" y="1325746"/>
          <a:ext cx="5943661" cy="45006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0055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Future Work</a:t>
            </a:r>
          </a:p>
        </p:txBody>
      </p:sp>
      <p:sp>
        <p:nvSpPr>
          <p:cNvPr id="182" name="Google Shape;182;p20"/>
          <p:cNvSpPr txBox="1">
            <a:spLocks noGrp="1"/>
          </p:cNvSpPr>
          <p:nvPr>
            <p:ph type="body" idx="1"/>
          </p:nvPr>
        </p:nvSpPr>
        <p:spPr>
          <a:xfrm>
            <a:off x="0" y="1947875"/>
            <a:ext cx="12198926" cy="3776700"/>
          </a:xfrm>
          <a:prstGeom prst="rect">
            <a:avLst/>
          </a:prstGeom>
          <a:noFill/>
          <a:ln>
            <a:noFill/>
          </a:ln>
        </p:spPr>
        <p:txBody>
          <a:bodyPr spcFirstLastPara="1" wrap="square" lIns="0" tIns="0" rIns="0" bIns="0" anchor="t" anchorCtr="0">
            <a:noAutofit/>
          </a:bodyPr>
          <a:lstStyle/>
          <a:p>
            <a:pPr marL="101600" indent="0" algn="ctr">
              <a:lnSpc>
                <a:spcPct val="114999"/>
              </a:lnSpc>
              <a:spcBef>
                <a:spcPts val="1200"/>
              </a:spcBef>
              <a:buSzPts val="2000"/>
              <a:buNone/>
            </a:pPr>
            <a:r>
              <a:rPr lang="en-US"/>
              <a:t>Fine-tune model parameters</a:t>
            </a:r>
            <a:endParaRPr lang="en-US" sz="3600"/>
          </a:p>
          <a:p>
            <a:pPr marL="101600" indent="0" algn="ctr">
              <a:lnSpc>
                <a:spcPct val="114999"/>
              </a:lnSpc>
              <a:spcBef>
                <a:spcPts val="1200"/>
              </a:spcBef>
              <a:buSzPts val="2000"/>
              <a:buNone/>
            </a:pPr>
            <a:r>
              <a:rPr lang="en-US"/>
              <a:t>Test on larger and more diverse datasets</a:t>
            </a:r>
            <a:endParaRPr lang="en-US" sz="3600"/>
          </a:p>
          <a:p>
            <a:pPr marL="101600" indent="0" algn="ctr">
              <a:lnSpc>
                <a:spcPct val="114999"/>
              </a:lnSpc>
              <a:spcBef>
                <a:spcPts val="1200"/>
              </a:spcBef>
              <a:buSzPts val="2000"/>
              <a:buNone/>
            </a:pPr>
            <a:r>
              <a:rPr lang="en-US"/>
              <a:t>Develop a multimodal model</a:t>
            </a:r>
            <a:endParaRPr lang="en-US" sz="3600"/>
          </a:p>
          <a:p>
            <a:pPr marL="101600" indent="0" algn="ctr">
              <a:lnSpc>
                <a:spcPct val="114999"/>
              </a:lnSpc>
              <a:spcBef>
                <a:spcPts val="1200"/>
              </a:spcBef>
              <a:buSzPts val="2000"/>
              <a:buNone/>
            </a:pPr>
            <a:r>
              <a:rPr lang="en-US"/>
              <a:t>Explore the impact of data duplication on model performance</a:t>
            </a:r>
            <a:endParaRPr lang="en-US" sz="3600"/>
          </a:p>
          <a:p>
            <a:pPr marL="101600" indent="0" algn="ctr">
              <a:lnSpc>
                <a:spcPct val="114999"/>
              </a:lnSpc>
              <a:spcBef>
                <a:spcPts val="1200"/>
              </a:spcBef>
              <a:buSzPts val="2000"/>
              <a:buNone/>
            </a:pPr>
            <a:r>
              <a:rPr lang="en-US"/>
              <a:t>Use Large Language Models (LLMs)</a:t>
            </a:r>
          </a:p>
          <a:p>
            <a:pPr marL="930275" lvl="0" indent="0" algn="l" rtl="0">
              <a:lnSpc>
                <a:spcPct val="114285"/>
              </a:lnSpc>
              <a:spcBef>
                <a:spcPts val="0"/>
              </a:spcBef>
              <a:spcAft>
                <a:spcPts val="0"/>
              </a:spcAft>
              <a:buSzPts val="450"/>
              <a:buNone/>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Conclusion</a:t>
            </a:r>
          </a:p>
        </p:txBody>
      </p:sp>
      <p:sp>
        <p:nvSpPr>
          <p:cNvPr id="175" name="Google Shape;175;p19"/>
          <p:cNvSpPr txBox="1">
            <a:spLocks noGrp="1"/>
          </p:cNvSpPr>
          <p:nvPr>
            <p:ph type="body" idx="1"/>
          </p:nvPr>
        </p:nvSpPr>
        <p:spPr>
          <a:xfrm>
            <a:off x="914400" y="1947875"/>
            <a:ext cx="10232700" cy="3776700"/>
          </a:xfrm>
          <a:prstGeom prst="rect">
            <a:avLst/>
          </a:prstGeom>
          <a:noFill/>
          <a:ln>
            <a:noFill/>
          </a:ln>
        </p:spPr>
        <p:txBody>
          <a:bodyPr spcFirstLastPara="1" wrap="square" lIns="0" tIns="0" rIns="0" bIns="0" anchor="t" anchorCtr="0">
            <a:noAutofit/>
          </a:bodyPr>
          <a:lstStyle/>
          <a:p>
            <a:pPr marL="565150" indent="-457200">
              <a:lnSpc>
                <a:spcPct val="115000"/>
              </a:lnSpc>
              <a:spcBef>
                <a:spcPts val="1200"/>
              </a:spcBef>
              <a:buClr>
                <a:schemeClr val="dk1"/>
              </a:buClr>
              <a:buSzPts val="1900"/>
              <a:buAutoNum type="arabicPeriod"/>
            </a:pPr>
            <a:r>
              <a:rPr lang="en-US"/>
              <a:t>Developed a robust brand sentiment analyzer</a:t>
            </a:r>
          </a:p>
          <a:p>
            <a:pPr marL="565150" indent="-457200">
              <a:lnSpc>
                <a:spcPct val="114999"/>
              </a:lnSpc>
              <a:spcBef>
                <a:spcPts val="1200"/>
              </a:spcBef>
              <a:buClr>
                <a:schemeClr val="dk1"/>
              </a:buClr>
              <a:buSzPts val="1900"/>
              <a:buAutoNum type="arabicPeriod"/>
            </a:pPr>
            <a:r>
              <a:rPr lang="en-US"/>
              <a:t>Identified areas for future work</a:t>
            </a:r>
          </a:p>
          <a:p>
            <a:pPr marL="565150" indent="-457200">
              <a:lnSpc>
                <a:spcPct val="114999"/>
              </a:lnSpc>
              <a:spcBef>
                <a:spcPts val="1200"/>
              </a:spcBef>
              <a:buClr>
                <a:schemeClr val="dk1"/>
              </a:buClr>
              <a:buSzPts val="1900"/>
              <a:buAutoNum type="arabicPeriod"/>
            </a:pPr>
            <a:r>
              <a:rPr lang="en-US"/>
              <a:t>Importance of aligning model evaluation with project goals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Acknowledgements</a:t>
            </a:r>
            <a:endParaRPr/>
          </a:p>
        </p:txBody>
      </p:sp>
      <p:sp>
        <p:nvSpPr>
          <p:cNvPr id="189" name="Google Shape;189;p21"/>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b="1"/>
              <a:t>Advisor:</a:t>
            </a:r>
            <a:r>
              <a:rPr lang="en-US"/>
              <a:t> Professor Andrew Van </a:t>
            </a:r>
            <a:r>
              <a:rPr lang="en-US" err="1"/>
              <a:t>Benschoten</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Director:</a:t>
            </a:r>
            <a:r>
              <a:rPr lang="en-US"/>
              <a:t> Dr. </a:t>
            </a:r>
            <a:r>
              <a:rPr lang="en-US" err="1"/>
              <a:t>Ebrahim</a:t>
            </a:r>
            <a:r>
              <a:rPr lang="en-US"/>
              <a:t> </a:t>
            </a:r>
            <a:r>
              <a:rPr lang="en-US" err="1"/>
              <a:t>Tarshizi</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Program: </a:t>
            </a:r>
            <a:r>
              <a:rPr lang="en-US"/>
              <a:t>Applied Artificial Intelligence Program at the University of San Diego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algn="ctr">
              <a:lnSpc>
                <a:spcPct val="104999"/>
              </a:lnSpc>
            </a:pPr>
            <a:r>
              <a:rPr lang="en-US"/>
              <a:t>Project Topic &amp; Scope</a:t>
            </a:r>
          </a:p>
        </p:txBody>
      </p:sp>
      <p:sp>
        <p:nvSpPr>
          <p:cNvPr id="70" name="Google Shape;70;p4"/>
          <p:cNvSpPr txBox="1">
            <a:spLocks noGrp="1"/>
          </p:cNvSpPr>
          <p:nvPr>
            <p:ph type="body" idx="1"/>
          </p:nvPr>
        </p:nvSpPr>
        <p:spPr>
          <a:xfrm>
            <a:off x="6927" y="2197244"/>
            <a:ext cx="12185075" cy="3042372"/>
          </a:xfrm>
          <a:prstGeom prst="rect">
            <a:avLst/>
          </a:prstGeom>
          <a:noFill/>
          <a:ln>
            <a:noFill/>
          </a:ln>
        </p:spPr>
        <p:txBody>
          <a:bodyPr spcFirstLastPara="1" wrap="square" lIns="0" tIns="0" rIns="0" bIns="0" anchor="t" anchorCtr="0">
            <a:noAutofit/>
          </a:bodyPr>
          <a:lstStyle/>
          <a:p>
            <a:pPr marL="91440" indent="-91440" algn="ctr">
              <a:lnSpc>
                <a:spcPct val="160000"/>
              </a:lnSpc>
              <a:buSzPts val="500"/>
            </a:pPr>
            <a:r>
              <a:rPr lang="en-US" sz="3600"/>
              <a:t>Analyze tweets from Twitter </a:t>
            </a:r>
            <a:br>
              <a:rPr lang="en-US" sz="3600"/>
            </a:br>
            <a:r>
              <a:rPr lang="en-US" sz="3600"/>
              <a:t>for brand mentions and associated sentiment.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lgn="ctr">
              <a:buNone/>
            </a:pPr>
            <a:r>
              <a:rPr lang="en-US" sz="2000">
                <a:solidFill>
                  <a:srgbClr val="002060"/>
                </a:solidFill>
              </a:rPr>
              <a:t>Build a Brand Classifier that can accurately detect brand names</a:t>
            </a:r>
          </a:p>
          <a:p>
            <a:pPr marL="200025" indent="0" algn="ctr">
              <a:buNone/>
            </a:pPr>
            <a:r>
              <a:rPr lang="en-US" sz="2000">
                <a:solidFill>
                  <a:srgbClr val="002060"/>
                </a:solidFill>
              </a:rPr>
              <a:t>Build a Sentiment Classifier that can accurately classify the sentiment of a tweet</a:t>
            </a:r>
            <a:endParaRPr lang="en-US" sz="2000"/>
          </a:p>
          <a:p>
            <a:pPr marL="200025" indent="0" algn="ctr">
              <a:buNone/>
            </a:pPr>
            <a:r>
              <a:rPr lang="en-US" sz="2000">
                <a:solidFill>
                  <a:srgbClr val="002060"/>
                </a:solidFill>
              </a:rPr>
              <a:t>Develop a Brand Sentiment Analyzer tool</a:t>
            </a:r>
            <a:endParaRPr lang="en-US" sz="2000"/>
          </a:p>
          <a:p>
            <a:pPr marL="200025" indent="0" algn="ctr">
              <a:buNone/>
            </a:pPr>
            <a:r>
              <a:rPr lang="en-US" sz="2000">
                <a:solidFill>
                  <a:srgbClr val="002060"/>
                </a:solidFill>
              </a:rPr>
              <a:t>Explore key course topics</a:t>
            </a:r>
            <a:endParaRPr lang="en-US" sz="2000"/>
          </a:p>
        </p:txBody>
      </p:sp>
      <p:sp>
        <p:nvSpPr>
          <p:cNvPr id="7" name="Title 1">
            <a:extLst>
              <a:ext uri="{FF2B5EF4-FFF2-40B4-BE49-F238E27FC236}">
                <a16:creationId xmlns:a16="http://schemas.microsoft.com/office/drawing/2014/main" id="{9A2ED280-0E85-3926-F350-5468A93D75F5}"/>
              </a:ext>
            </a:extLst>
          </p:cNvPr>
          <p:cNvSpPr>
            <a:spLocks noGrp="1"/>
          </p:cNvSpPr>
          <p:nvPr>
            <p:ph type="title"/>
          </p:nvPr>
        </p:nvSpPr>
        <p:spPr>
          <a:xfrm>
            <a:off x="-2059" y="-4119"/>
            <a:ext cx="12196118" cy="1711036"/>
          </a:xfrm>
        </p:spPr>
        <p:txBody>
          <a:bodyPr/>
          <a:lstStyle/>
          <a:p>
            <a:pPr algn="ctr"/>
            <a:r>
              <a:rPr lang="en-US"/>
              <a:t>Overview &amp; Goals</a:t>
            </a:r>
          </a:p>
        </p:txBody>
      </p:sp>
    </p:spTree>
    <p:extLst>
      <p:ext uri="{BB962C8B-B14F-4D97-AF65-F5344CB8AC3E}">
        <p14:creationId xmlns:p14="http://schemas.microsoft.com/office/powerpoint/2010/main" val="17264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3"/>
          <p:cNvSpPr txBox="1">
            <a:spLocks noGrp="1"/>
          </p:cNvSpPr>
          <p:nvPr>
            <p:ph type="body" idx="1"/>
          </p:nvPr>
        </p:nvSpPr>
        <p:spPr>
          <a:xfrm>
            <a:off x="914400" y="1343890"/>
            <a:ext cx="10363200" cy="3776700"/>
          </a:xfrm>
          <a:prstGeom prst="rect">
            <a:avLst/>
          </a:prstGeom>
          <a:noFill/>
          <a:ln>
            <a:noFill/>
          </a:ln>
        </p:spPr>
        <p:txBody>
          <a:bodyPr spcFirstLastPara="1" wrap="square" lIns="0" tIns="0" rIns="0" bIns="0" anchor="t" anchorCtr="0">
            <a:noAutofit/>
          </a:bodyPr>
          <a:lstStyle/>
          <a:p>
            <a:pPr marL="0" indent="0">
              <a:lnSpc>
                <a:spcPct val="160000"/>
              </a:lnSpc>
              <a:buSzPts val="500"/>
              <a:buNone/>
            </a:pPr>
            <a:endParaRPr lang="en-US"/>
          </a:p>
          <a:p>
            <a:pPr marL="0" indent="0">
              <a:lnSpc>
                <a:spcPct val="160000"/>
              </a:lnSpc>
              <a:buSzPts val="500"/>
              <a:buNone/>
            </a:pPr>
            <a:r>
              <a:rPr lang="en-US"/>
              <a:t>How can we detect when a Twitter post is referencing a brand?</a:t>
            </a:r>
          </a:p>
          <a:p>
            <a:pPr marL="0" indent="0">
              <a:lnSpc>
                <a:spcPct val="160000"/>
              </a:lnSpc>
              <a:buSzPts val="500"/>
              <a:buNone/>
            </a:pPr>
            <a:r>
              <a:rPr lang="en-US"/>
              <a:t>How can we accurately classify the sentiment of Twitter posts?</a:t>
            </a:r>
          </a:p>
          <a:p>
            <a:pPr marL="0" indent="0">
              <a:lnSpc>
                <a:spcPct val="160000"/>
              </a:lnSpc>
              <a:buSzPts val="500"/>
              <a:buNone/>
            </a:pPr>
            <a:r>
              <a:rPr lang="en-US"/>
              <a:t>How can we create a tool that does both?</a:t>
            </a:r>
          </a:p>
          <a:p>
            <a:pPr marL="0" indent="0">
              <a:lnSpc>
                <a:spcPct val="160000"/>
              </a:lnSpc>
              <a:buNone/>
            </a:pPr>
            <a:endParaRPr lang="en-US"/>
          </a:p>
        </p:txBody>
      </p:sp>
      <p:sp>
        <p:nvSpPr>
          <p:cNvPr id="5" name="Title 1">
            <a:extLst>
              <a:ext uri="{FF2B5EF4-FFF2-40B4-BE49-F238E27FC236}">
                <a16:creationId xmlns:a16="http://schemas.microsoft.com/office/drawing/2014/main" id="{9CD88636-71AF-01E2-BC99-3FAC9E6A854F}"/>
              </a:ext>
            </a:extLst>
          </p:cNvPr>
          <p:cNvSpPr>
            <a:spLocks noGrp="1"/>
          </p:cNvSpPr>
          <p:nvPr>
            <p:ph type="title"/>
          </p:nvPr>
        </p:nvSpPr>
        <p:spPr>
          <a:xfrm>
            <a:off x="0" y="0"/>
            <a:ext cx="11940504" cy="874889"/>
          </a:xfrm>
        </p:spPr>
        <p:txBody>
          <a:bodyPr/>
          <a:lstStyle/>
          <a:p>
            <a:pPr algn="ctr"/>
            <a:r>
              <a:rPr lang="en-US"/>
              <a:t>Questions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buNone/>
            </a:pPr>
            <a:r>
              <a:rPr lang="en-US" sz="2400"/>
              <a:t>Explore Sentiment140 dataset</a:t>
            </a:r>
          </a:p>
          <a:p>
            <a:pPr marL="200025" indent="0">
              <a:buNone/>
            </a:pPr>
            <a:r>
              <a:rPr lang="en-US" sz="2400"/>
              <a:t>Use GPT-4 to generate synthetic data</a:t>
            </a:r>
          </a:p>
          <a:p>
            <a:pPr marL="200025" indent="0">
              <a:buNone/>
            </a:pPr>
            <a:r>
              <a:rPr lang="en-US" sz="2400"/>
              <a:t>Preprocess the data</a:t>
            </a:r>
          </a:p>
          <a:p>
            <a:pPr marL="200025" indent="0">
              <a:buNone/>
            </a:pPr>
            <a:r>
              <a:rPr lang="en-US" sz="2400"/>
              <a:t>Train and test different models</a:t>
            </a:r>
          </a:p>
          <a:p>
            <a:pPr marL="200025" indent="0">
              <a:buNone/>
            </a:pPr>
            <a:r>
              <a:rPr lang="en-US" sz="2400"/>
              <a:t>Select highest performer</a:t>
            </a:r>
          </a:p>
        </p:txBody>
      </p:sp>
      <p:sp>
        <p:nvSpPr>
          <p:cNvPr id="7" name="Title 1">
            <a:extLst>
              <a:ext uri="{FF2B5EF4-FFF2-40B4-BE49-F238E27FC236}">
                <a16:creationId xmlns:a16="http://schemas.microsoft.com/office/drawing/2014/main" id="{80A46B42-BD37-9CEE-588E-C639DB9EBCFE}"/>
              </a:ext>
            </a:extLst>
          </p:cNvPr>
          <p:cNvSpPr>
            <a:spLocks noGrp="1"/>
          </p:cNvSpPr>
          <p:nvPr>
            <p:ph type="title"/>
          </p:nvPr>
        </p:nvSpPr>
        <p:spPr>
          <a:xfrm>
            <a:off x="-2059" y="-4119"/>
            <a:ext cx="12196118" cy="1711036"/>
          </a:xfrm>
        </p:spPr>
        <p:txBody>
          <a:bodyPr/>
          <a:lstStyle/>
          <a:p>
            <a:pPr algn="ctr"/>
            <a:r>
              <a:rPr lang="en-US"/>
              <a:t>How Do We Create A Brand Sentiment Analyzer?</a:t>
            </a:r>
          </a:p>
        </p:txBody>
      </p:sp>
    </p:spTree>
    <p:extLst>
      <p:ext uri="{BB962C8B-B14F-4D97-AF65-F5344CB8AC3E}">
        <p14:creationId xmlns:p14="http://schemas.microsoft.com/office/powerpoint/2010/main" val="125457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p:txBody>
          <a:bodyPr/>
          <a:lstStyle/>
          <a:p>
            <a:r>
              <a:rPr lang="en-US"/>
              <a:t>Machine Learning Algorithms Considered</a:t>
            </a:r>
          </a:p>
        </p:txBody>
      </p:sp>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20496" y="1975381"/>
            <a:ext cx="10357104" cy="3776472"/>
          </a:xfrm>
        </p:spPr>
        <p:txBody>
          <a:bodyPr/>
          <a:lstStyle/>
          <a:p>
            <a:pPr marL="200025" indent="0">
              <a:buNone/>
            </a:pPr>
            <a:r>
              <a:rPr lang="en-US" sz="2400"/>
              <a:t>Naïve Bayes</a:t>
            </a:r>
          </a:p>
          <a:p>
            <a:pPr marL="200025" indent="0">
              <a:buNone/>
            </a:pPr>
            <a:r>
              <a:rPr lang="en-US" sz="2400"/>
              <a:t>Logistic Regression</a:t>
            </a:r>
          </a:p>
          <a:p>
            <a:pPr marL="200025" indent="0">
              <a:buNone/>
            </a:pPr>
            <a:r>
              <a:rPr lang="en-US" sz="2400"/>
              <a:t>Support Vector Machines</a:t>
            </a:r>
          </a:p>
          <a:p>
            <a:pPr marL="200025" indent="0">
              <a:buNone/>
            </a:pPr>
            <a:r>
              <a:rPr lang="en-US" sz="2400"/>
              <a:t>Recurrent Neural Networks</a:t>
            </a:r>
          </a:p>
          <a:p>
            <a:pPr marL="200025" indent="0">
              <a:buNone/>
            </a:pPr>
            <a:r>
              <a:rPr lang="en-US" sz="2400"/>
              <a:t>Transformers (e.g., BERT)</a:t>
            </a:r>
            <a:endParaRPr lang="en-US"/>
          </a:p>
        </p:txBody>
      </p:sp>
    </p:spTree>
    <p:extLst>
      <p:ext uri="{BB962C8B-B14F-4D97-AF65-F5344CB8AC3E}">
        <p14:creationId xmlns:p14="http://schemas.microsoft.com/office/powerpoint/2010/main" val="403406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4655</Words>
  <Application>Microsoft Macintosh PowerPoint</Application>
  <PresentationFormat>Widescreen</PresentationFormat>
  <Paragraphs>210</Paragraphs>
  <Slides>32</Slides>
  <Notes>32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.AppleSystemUIFont</vt:lpstr>
      <vt:lpstr>Arial</vt:lpstr>
      <vt:lpstr>Calibri</vt:lpstr>
      <vt:lpstr>Menlo</vt:lpstr>
      <vt:lpstr>Merriweather Sans</vt:lpstr>
      <vt:lpstr>Palatino</vt:lpstr>
      <vt:lpstr>Söhne</vt:lpstr>
      <vt:lpstr>UICTFontTextStyleBody</vt:lpstr>
      <vt:lpstr>Default Theme</vt:lpstr>
      <vt:lpstr>Brand Sentiment Analysis of Twitter Posts</vt:lpstr>
      <vt:lpstr>PowerPoint Presentation</vt:lpstr>
      <vt:lpstr>Why Use AI in Business?</vt:lpstr>
      <vt:lpstr>Project Topic &amp; Scope</vt:lpstr>
      <vt:lpstr>Overview &amp; Goals</vt:lpstr>
      <vt:lpstr>Questions</vt:lpstr>
      <vt:lpstr>How Do We Create A Brand Sentiment Analyzer?</vt:lpstr>
      <vt:lpstr>Machine Learning Algorithms Considered</vt:lpstr>
      <vt:lpstr>PowerPoint Presentation</vt:lpstr>
      <vt:lpstr>Brands Chosen</vt:lpstr>
      <vt:lpstr>PowerPoint Presentation</vt:lpstr>
      <vt:lpstr>Experimental Design</vt:lpstr>
      <vt:lpstr>First Stage: Assess</vt:lpstr>
      <vt:lpstr>Exploratory Data Analysis</vt:lpstr>
      <vt:lpstr>Preprocessing</vt:lpstr>
      <vt:lpstr>Creating Data for the Brand Classifier</vt:lpstr>
      <vt:lpstr>Creating Data for the Brand Classifier</vt:lpstr>
      <vt:lpstr>Generating Synthetic Data</vt:lpstr>
      <vt:lpstr>Second Stage: Develop</vt:lpstr>
      <vt:lpstr>Machine Learning Algorithms Considered</vt:lpstr>
      <vt:lpstr>Vectorization Methods</vt:lpstr>
      <vt:lpstr>Brand Classifier</vt:lpstr>
      <vt:lpstr>Sentiment Classifier</vt:lpstr>
      <vt:lpstr>Brand Sentiment Analyzer</vt:lpstr>
      <vt:lpstr>Third Stage: Evaluate</vt:lpstr>
      <vt:lpstr>Evaluating Brand Classifiers</vt:lpstr>
      <vt:lpstr>Evaluating Sentiment Classifiers</vt:lpstr>
      <vt:lpstr>Evaluating Brand Sentiment Analyzer</vt:lpstr>
      <vt:lpstr>Challenges &amp; Limitations</vt:lpstr>
      <vt:lpstr>Future Work</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Sentiment Analysis of Twitter Posts</dc:title>
  <dc:creator>John D</dc:creator>
  <cp:lastModifiedBy>Juliet Lawton</cp:lastModifiedBy>
  <cp:revision>2</cp:revision>
  <dcterms:created xsi:type="dcterms:W3CDTF">2023-07-15T09:43:50Z</dcterms:created>
  <dcterms:modified xsi:type="dcterms:W3CDTF">2023-08-15T01:30:35Z</dcterms:modified>
</cp:coreProperties>
</file>