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3"/>
  </p:notesMasterIdLst>
  <p:sldIdLst>
    <p:sldId id="256" r:id="rId2"/>
    <p:sldId id="318" r:id="rId3"/>
    <p:sldId id="319" r:id="rId4"/>
    <p:sldId id="324" r:id="rId5"/>
    <p:sldId id="325" r:id="rId6"/>
    <p:sldId id="326" r:id="rId7"/>
    <p:sldId id="320" r:id="rId8"/>
    <p:sldId id="322" r:id="rId9"/>
    <p:sldId id="323" r:id="rId10"/>
    <p:sldId id="311" r:id="rId11"/>
    <p:sldId id="261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B"/>
    <a:srgbClr val="3D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84395" autoAdjust="0"/>
  </p:normalViewPr>
  <p:slideViewPr>
    <p:cSldViewPr>
      <p:cViewPr>
        <p:scale>
          <a:sx n="60" d="100"/>
          <a:sy n="60" d="100"/>
        </p:scale>
        <p:origin x="-1526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1733-1E41-43A7-98A9-4B7F8D00F094}" type="datetimeFigureOut">
              <a:rPr lang="de-DE" smtClean="0"/>
              <a:t>25.03.2019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1F66-511E-4059-95D2-B4918CDBE5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5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1F66-511E-4059-95D2-B4918CDBE51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97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9B9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462611" y="6036640"/>
            <a:ext cx="8207568" cy="283172"/>
            <a:chOff x="467544" y="5860168"/>
            <a:chExt cx="8207568" cy="283172"/>
          </a:xfrm>
        </p:grpSpPr>
        <p:pic>
          <p:nvPicPr>
            <p:cNvPr id="5" name="Grafik 4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910828"/>
              <a:ext cx="2248346" cy="189236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 userDrawn="1"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662" y="5871595"/>
              <a:ext cx="529174" cy="23340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 userDrawn="1"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5860168"/>
              <a:ext cx="432352" cy="233404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720" y="5889230"/>
              <a:ext cx="661392" cy="23243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 userDrawn="1"/>
          </p:nvPicPr>
          <p:blipFill rotWithShape="1"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37890" r="18033" b="45147"/>
            <a:stretch/>
          </p:blipFill>
          <p:spPr>
            <a:xfrm>
              <a:off x="5866298" y="5867552"/>
              <a:ext cx="1375872" cy="275788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 userDrawn="1"/>
        </p:nvSpPr>
        <p:spPr>
          <a:xfrm>
            <a:off x="1187624" y="1916832"/>
            <a:ext cx="33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&lt;Date and Occasion of the Presentation&gt;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5344"/>
            <a:ext cx="9144000" cy="828325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19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25878"/>
            <a:ext cx="1654840" cy="712608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8208912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rgbClr val="9A9B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F392-16CE-48E3-A46D-C302BE0264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  <p:sldLayoutId id="2147483717" r:id="rId8"/>
    <p:sldLayoutId id="2147483718" r:id="rId9"/>
    <p:sldLayoutId id="214748371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49DD7"/>
        </a:buClr>
        <a:buFont typeface="Symbol" panose="05050102010706020507" pitchFamily="18" charset="2"/>
        <a:buChar char=""/>
        <a:defRPr sz="32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C6236"/>
        </a:buClr>
        <a:buFont typeface="Symbol" panose="05050102010706020507" pitchFamily="18" charset="2"/>
        <a:buChar char=""/>
        <a:defRPr sz="28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4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9A9B9B"/>
        </a:buClr>
        <a:buFont typeface="Symbol" panose="05050102010706020507" pitchFamily="18" charset="2"/>
        <a:buChar char=""/>
        <a:defRPr sz="2000" kern="1200">
          <a:solidFill>
            <a:srgbClr val="3D325E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eativecommons.org/licenses/by-nc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etrics-project@sub.uni-goettingen.d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metrics-project.ne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-nc-sa/4.0/" TargetMode="External"/><Relationship Id="rId5" Type="http://schemas.openxmlformats.org/officeDocument/2006/relationships/hyperlink" Target="https://www.facebook.com/metricsproject" TargetMode="External"/><Relationship Id="rId4" Type="http://schemas.openxmlformats.org/officeDocument/2006/relationships/hyperlink" Target="https://twitter.com/metrics_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wf.ac.at/de/news-presse/news/nachricht/nid/20171011-225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trics-project.net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/>
              <a:t>*</a:t>
            </a:r>
            <a:r>
              <a:rPr lang="en-US" sz="3600" b="1" dirty="0" smtClean="0"/>
              <a:t>metrics Project</a:t>
            </a:r>
            <a:br>
              <a:rPr lang="en-US" sz="3600" b="1" dirty="0" smtClean="0"/>
            </a:br>
            <a:r>
              <a:rPr lang="en-US" sz="3600" b="1" dirty="0" smtClean="0"/>
              <a:t>Summary and Outlook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200800" cy="2376264"/>
          </a:xfrm>
        </p:spPr>
        <p:txBody>
          <a:bodyPr>
            <a:normAutofit fontScale="55000" lnSpcReduction="20000"/>
          </a:bodyPr>
          <a:lstStyle/>
          <a:p>
            <a:endParaRPr lang="de-DE" sz="5100" dirty="0" smtClean="0"/>
          </a:p>
          <a:p>
            <a:r>
              <a:rPr lang="de-DE" sz="5100" dirty="0" smtClean="0"/>
              <a:t>*</a:t>
            </a:r>
            <a:r>
              <a:rPr lang="de-DE" sz="5100" dirty="0" err="1" smtClean="0"/>
              <a:t>metrics</a:t>
            </a:r>
            <a:r>
              <a:rPr lang="de-DE" sz="5100" dirty="0" smtClean="0"/>
              <a:t> in Transition - Final Workshop</a:t>
            </a:r>
          </a:p>
          <a:p>
            <a:r>
              <a:rPr lang="de-DE" sz="5100" dirty="0" smtClean="0"/>
              <a:t>27-28 March 2019</a:t>
            </a:r>
          </a:p>
          <a:p>
            <a:pPr>
              <a:spcAft>
                <a:spcPts val="1200"/>
              </a:spcAft>
            </a:pPr>
            <a:r>
              <a:rPr lang="de-DE" sz="5100" dirty="0" smtClean="0"/>
              <a:t>SUB Göttingen</a:t>
            </a:r>
          </a:p>
          <a:p>
            <a:r>
              <a:rPr lang="de-DE" dirty="0" smtClean="0"/>
              <a:t>Astrid Orth</a:t>
            </a:r>
            <a:br>
              <a:rPr lang="de-DE" dirty="0" smtClean="0"/>
            </a:br>
            <a:endParaRPr lang="de-DE" sz="2500" dirty="0"/>
          </a:p>
        </p:txBody>
      </p:sp>
      <p:pic>
        <p:nvPicPr>
          <p:cNvPr id="4" name="Grafik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27984" y="5633865"/>
            <a:ext cx="621968" cy="2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000" dirty="0" err="1" smtClean="0"/>
              <a:t>Questions</a:t>
            </a:r>
            <a:r>
              <a:rPr lang="de-DE" sz="4000" dirty="0" smtClean="0"/>
              <a:t>?</a:t>
            </a:r>
            <a:endParaRPr lang="de-DE" sz="4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8229600" cy="4133056"/>
          </a:xfrm>
        </p:spPr>
        <p:txBody>
          <a:bodyPr/>
          <a:lstStyle/>
          <a:p>
            <a:pPr marL="0" lvl="0" indent="0">
              <a:buNone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/ Vielen Dank!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2"/>
            <a:r>
              <a:rPr lang="de-DE" dirty="0" smtClean="0"/>
              <a:t>Web 	</a:t>
            </a:r>
            <a:r>
              <a:rPr lang="de-DE" dirty="0" smtClean="0">
                <a:hlinkClick r:id="rId2"/>
              </a:rPr>
              <a:t>metrics-project.net</a:t>
            </a:r>
            <a:r>
              <a:rPr lang="de-DE" dirty="0" smtClean="0"/>
              <a:t> </a:t>
            </a:r>
            <a:endParaRPr lang="de-DE" dirty="0"/>
          </a:p>
          <a:p>
            <a:pPr lvl="2"/>
            <a:r>
              <a:rPr lang="de-DE" dirty="0" smtClean="0"/>
              <a:t>E-Mail 	</a:t>
            </a:r>
            <a:r>
              <a:rPr lang="de-DE" dirty="0" smtClean="0">
                <a:hlinkClick r:id="rId3"/>
              </a:rPr>
              <a:t>metrics-project@sub.uni-goettingen.de</a:t>
            </a:r>
            <a:endParaRPr lang="de-DE" dirty="0"/>
          </a:p>
          <a:p>
            <a:pPr lvl="2"/>
            <a:r>
              <a:rPr lang="de-DE" dirty="0"/>
              <a:t>Twitter </a:t>
            </a:r>
            <a:r>
              <a:rPr lang="de-DE" dirty="0" smtClean="0"/>
              <a:t>	</a:t>
            </a:r>
            <a:r>
              <a:rPr lang="de-DE" dirty="0" smtClean="0">
                <a:hlinkClick r:id="rId4"/>
              </a:rPr>
              <a:t>@</a:t>
            </a:r>
            <a:r>
              <a:rPr lang="de-DE" dirty="0" err="1">
                <a:hlinkClick r:id="rId4"/>
              </a:rPr>
              <a:t>metrics_project</a:t>
            </a:r>
            <a:endParaRPr lang="de-DE" dirty="0"/>
          </a:p>
          <a:p>
            <a:pPr lvl="2"/>
            <a:r>
              <a:rPr lang="de-DE" dirty="0"/>
              <a:t>Facebook </a:t>
            </a:r>
            <a:r>
              <a:rPr lang="de-DE" dirty="0" smtClean="0"/>
              <a:t>	</a:t>
            </a:r>
            <a:r>
              <a:rPr lang="de-DE" dirty="0" smtClean="0">
                <a:hlinkClick r:id="rId5"/>
              </a:rPr>
              <a:t>@</a:t>
            </a:r>
            <a:r>
              <a:rPr lang="de-DE" dirty="0" err="1" smtClean="0">
                <a:hlinkClick r:id="rId5"/>
              </a:rPr>
              <a:t>metricsproject</a:t>
            </a:r>
            <a:endParaRPr lang="de-DE" dirty="0" smtClean="0"/>
          </a:p>
          <a:p>
            <a:pPr lvl="2"/>
            <a:endParaRPr lang="de-DE" dirty="0"/>
          </a:p>
        </p:txBody>
      </p:sp>
      <p:pic>
        <p:nvPicPr>
          <p:cNvPr id="3" name="Grafik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24" y="5200397"/>
            <a:ext cx="1198032" cy="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600" dirty="0" smtClean="0"/>
              <a:t>DFG-</a:t>
            </a:r>
            <a:r>
              <a:rPr lang="de-DE" sz="2600" dirty="0" err="1" smtClean="0"/>
              <a:t>funded</a:t>
            </a:r>
            <a:r>
              <a:rPr lang="de-DE" sz="2600" dirty="0" smtClean="0"/>
              <a:t> </a:t>
            </a:r>
            <a:br>
              <a:rPr lang="de-DE" sz="2600" dirty="0" smtClean="0"/>
            </a:br>
            <a:r>
              <a:rPr lang="de-DE" sz="2600" dirty="0" smtClean="0"/>
              <a:t>01/2017 </a:t>
            </a:r>
            <a:r>
              <a:rPr lang="de-DE" sz="2600" dirty="0"/>
              <a:t>– </a:t>
            </a:r>
            <a:r>
              <a:rPr lang="de-DE" sz="2600" dirty="0" smtClean="0"/>
              <a:t>05/2019</a:t>
            </a:r>
            <a:endParaRPr lang="de-DE" sz="2600" dirty="0"/>
          </a:p>
          <a:p>
            <a:endParaRPr lang="de-DE" sz="2600" dirty="0"/>
          </a:p>
          <a:p>
            <a:r>
              <a:rPr lang="de-DE" sz="2600" dirty="0" smtClean="0"/>
              <a:t>Partner</a:t>
            </a:r>
            <a:endParaRPr lang="de-DE" sz="2600" dirty="0"/>
          </a:p>
          <a:p>
            <a:pPr lvl="1"/>
            <a:r>
              <a:rPr lang="de-DE" sz="2600" dirty="0" smtClean="0"/>
              <a:t>State and University Library Göttingen </a:t>
            </a:r>
            <a:r>
              <a:rPr lang="de-DE" sz="2600" dirty="0"/>
              <a:t>(</a:t>
            </a:r>
            <a:r>
              <a:rPr lang="de-DE" sz="2600" dirty="0" smtClean="0"/>
              <a:t>SUB), </a:t>
            </a:r>
            <a:endParaRPr lang="de-DE" sz="2600" dirty="0"/>
          </a:p>
          <a:p>
            <a:pPr lvl="1"/>
            <a:r>
              <a:rPr lang="de-DE" sz="2600" dirty="0"/>
              <a:t>Leibniz-Informationszentrum Wirtschaft </a:t>
            </a:r>
            <a:r>
              <a:rPr lang="de-DE" sz="2600" dirty="0" smtClean="0"/>
              <a:t>(ZBW) </a:t>
            </a:r>
            <a:endParaRPr lang="de-DE" sz="2600" dirty="0"/>
          </a:p>
          <a:p>
            <a:pPr lvl="1"/>
            <a:r>
              <a:rPr lang="de-DE" sz="2400" dirty="0" smtClean="0"/>
              <a:t>Common </a:t>
            </a:r>
            <a:r>
              <a:rPr lang="de-DE" sz="2400" dirty="0"/>
              <a:t>Library </a:t>
            </a:r>
            <a:r>
              <a:rPr lang="de-DE" sz="2400" dirty="0" smtClean="0"/>
              <a:t>Network </a:t>
            </a:r>
            <a:r>
              <a:rPr lang="de-DE" sz="2400" dirty="0"/>
              <a:t>(VZG)</a:t>
            </a:r>
            <a:r>
              <a:rPr lang="de-DE" sz="2400" dirty="0" smtClean="0"/>
              <a:t> </a:t>
            </a:r>
            <a:r>
              <a:rPr lang="de-DE" sz="2400" dirty="0"/>
              <a:t>of the German States </a:t>
            </a:r>
            <a:r>
              <a:rPr lang="de-DE" sz="1400" dirty="0"/>
              <a:t>Bremen, Hamburg, Mecklenburg-Vorpommern, Niedersachsen, Sachsen-Anhalt, Schleswig-Holstein, Thüringen and the </a:t>
            </a:r>
            <a:r>
              <a:rPr lang="de-DE" sz="1400" dirty="0" err="1"/>
              <a:t>Foundation</a:t>
            </a:r>
            <a:r>
              <a:rPr lang="de-DE" sz="1400" dirty="0"/>
              <a:t> of </a:t>
            </a:r>
            <a:r>
              <a:rPr lang="de-DE" sz="1400" dirty="0" err="1"/>
              <a:t>Prussian</a:t>
            </a:r>
            <a:r>
              <a:rPr lang="de-DE" sz="1400" dirty="0"/>
              <a:t> Cultural </a:t>
            </a:r>
            <a:r>
              <a:rPr lang="de-DE" sz="1400" dirty="0" err="1" smtClean="0"/>
              <a:t>Heritage</a:t>
            </a:r>
            <a:endParaRPr lang="de-DE" sz="1400" dirty="0" smtClean="0"/>
          </a:p>
          <a:p>
            <a:pPr lvl="1"/>
            <a:r>
              <a:rPr lang="de-DE" sz="2600" dirty="0" smtClean="0"/>
              <a:t>Leibniz Institute for the </a:t>
            </a:r>
            <a:r>
              <a:rPr lang="de-DE" sz="2600" dirty="0" err="1" smtClean="0"/>
              <a:t>Social</a:t>
            </a:r>
            <a:r>
              <a:rPr lang="de-DE" sz="2600" dirty="0" smtClean="0"/>
              <a:t> </a:t>
            </a:r>
            <a:r>
              <a:rPr lang="de-DE" sz="2600" dirty="0" err="1" smtClean="0"/>
              <a:t>Sciences</a:t>
            </a:r>
            <a:r>
              <a:rPr lang="de-DE" sz="2600" dirty="0" smtClean="0"/>
              <a:t> (</a:t>
            </a:r>
            <a:r>
              <a:rPr lang="de-DE" sz="2600" dirty="0"/>
              <a:t>GESIS</a:t>
            </a:r>
            <a:r>
              <a:rPr lang="de-DE" sz="2600" dirty="0" smtClean="0"/>
              <a:t>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6" t="11515" r="8389" b="46327"/>
          <a:stretch/>
        </p:blipFill>
        <p:spPr>
          <a:xfrm>
            <a:off x="4799259" y="229153"/>
            <a:ext cx="4093221" cy="31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Project </a:t>
            </a:r>
            <a:r>
              <a:rPr lang="de-DE" dirty="0" err="1" smtClean="0"/>
              <a:t>Aims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MEasuring</a:t>
            </a:r>
            <a:r>
              <a:rPr lang="en-US" sz="2800" dirty="0"/>
              <a:t> The Reliability and perceptions of Indicators for interactions with </a:t>
            </a:r>
            <a:r>
              <a:rPr lang="en-US" sz="2800" dirty="0" err="1"/>
              <a:t>sCientific</a:t>
            </a:r>
            <a:r>
              <a:rPr lang="en-US" sz="2800" dirty="0"/>
              <a:t> </a:t>
            </a:r>
            <a:r>
              <a:rPr lang="en-US" sz="2800" dirty="0" err="1"/>
              <a:t>productS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Understanding </a:t>
            </a:r>
            <a:r>
              <a:rPr lang="en-US" sz="2400" dirty="0"/>
              <a:t>of *metrics, especially in terms of their general significance and their perception amongst </a:t>
            </a:r>
            <a:r>
              <a:rPr lang="en-US" sz="2400" dirty="0" smtClean="0"/>
              <a:t>stakeholders</a:t>
            </a:r>
          </a:p>
          <a:p>
            <a:pPr lvl="1"/>
            <a:r>
              <a:rPr lang="en-US" sz="2400" dirty="0"/>
              <a:t>How can alternative metrics contribute to a new set of indicators for scientific output?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83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FWF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Altmetrics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18856" cy="4133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Response to research contributions in </a:t>
            </a:r>
            <a:r>
              <a:rPr lang="en-US" dirty="0" smtClean="0"/>
              <a:t>(parts of) </a:t>
            </a:r>
            <a:r>
              <a:rPr lang="en-US" dirty="0"/>
              <a:t>society</a:t>
            </a:r>
            <a:r>
              <a:rPr lang="de-DE" dirty="0" smtClean="0"/>
              <a:t> </a:t>
            </a:r>
          </a:p>
          <a:p>
            <a:r>
              <a:rPr lang="en-US" dirty="0" smtClean="0"/>
              <a:t>May prove “Societal Impact”</a:t>
            </a:r>
            <a:endParaRPr lang="de-DE" dirty="0" smtClean="0"/>
          </a:p>
          <a:p>
            <a:r>
              <a:rPr lang="de-DE" dirty="0" smtClean="0"/>
              <a:t>Altmetrics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weaknesses</a:t>
            </a:r>
            <a:r>
              <a:rPr lang="de-DE" dirty="0" smtClean="0"/>
              <a:t>, but </a:t>
            </a:r>
            <a:r>
              <a:rPr lang="de-DE" dirty="0" err="1" smtClean="0"/>
              <a:t>show</a:t>
            </a:r>
            <a:r>
              <a:rPr lang="de-DE" dirty="0" smtClean="0"/>
              <a:t> also potential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9" t="5404" r="3949"/>
          <a:stretch/>
        </p:blipFill>
        <p:spPr bwMode="auto">
          <a:xfrm>
            <a:off x="5219058" y="1076853"/>
            <a:ext cx="3654447" cy="552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www.fwf.ac.at/de/news-presse/news/nachricht/nid/20171011-2254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0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DIPF – </a:t>
            </a:r>
            <a:r>
              <a:rPr lang="de-DE" dirty="0" err="1" smtClean="0"/>
              <a:t>Wikiversum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09" y="1772816"/>
            <a:ext cx="516728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4133056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Wikipedia </a:t>
            </a:r>
            <a:r>
              <a:rPr lang="de-DE" dirty="0" err="1"/>
              <a:t>impact</a:t>
            </a:r>
            <a:r>
              <a:rPr lang="de-DE" dirty="0"/>
              <a:t>?</a:t>
            </a:r>
          </a:p>
          <a:p>
            <a:pPr lvl="1"/>
            <a:r>
              <a:rPr lang="de-DE" dirty="0" smtClean="0"/>
              <a:t>Wikipedia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and </a:t>
            </a:r>
            <a:r>
              <a:rPr lang="de-DE" dirty="0" err="1"/>
              <a:t>over</a:t>
            </a:r>
            <a:r>
              <a:rPr lang="de-DE" dirty="0"/>
              <a:t> time</a:t>
            </a:r>
          </a:p>
          <a:p>
            <a:r>
              <a:rPr lang="de-DE" dirty="0" err="1" smtClean="0"/>
              <a:t>Serve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additional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indicator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75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repositories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ZBW: EconStor</a:t>
            </a:r>
          </a:p>
          <a:p>
            <a:r>
              <a:rPr lang="de-DE" dirty="0" smtClean="0"/>
              <a:t>SUB: </a:t>
            </a:r>
            <a:r>
              <a:rPr lang="de-DE" dirty="0" err="1" smtClean="0"/>
              <a:t>GoeScholar</a:t>
            </a:r>
            <a:r>
              <a:rPr lang="de-DE" dirty="0" smtClean="0"/>
              <a:t>/GRO</a:t>
            </a:r>
          </a:p>
          <a:p>
            <a:r>
              <a:rPr lang="de-DE" dirty="0" smtClean="0"/>
              <a:t>GESIS: SSOAR</a:t>
            </a:r>
          </a:p>
          <a:p>
            <a:r>
              <a:rPr lang="de-DE" dirty="0" smtClean="0"/>
              <a:t>VZG: Embedding in </a:t>
            </a:r>
            <a:r>
              <a:rPr lang="de-DE" dirty="0" err="1" smtClean="0"/>
              <a:t>repository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 Project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Picture 2" descr="E:\00_EP-Projekte\03_Metrics\Meetings\2017-02-01_Kick-off VZG\Final presentations\Project_Orga_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7162086" cy="47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83568" y="5327948"/>
            <a:ext cx="267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3D325E"/>
                </a:solidFill>
                <a:hlinkClick r:id="rId3"/>
              </a:rPr>
              <a:t>http://</a:t>
            </a:r>
            <a:r>
              <a:rPr lang="de-DE" dirty="0" smtClean="0">
                <a:solidFill>
                  <a:srgbClr val="3D325E"/>
                </a:solidFill>
                <a:hlinkClick r:id="rId3"/>
              </a:rPr>
              <a:t>metrics-project.net</a:t>
            </a:r>
            <a:r>
              <a:rPr lang="de-DE" dirty="0" smtClean="0">
                <a:solidFill>
                  <a:srgbClr val="3D325E"/>
                </a:solidFill>
              </a:rPr>
              <a:t> </a:t>
            </a:r>
            <a:endParaRPr lang="de-DE" dirty="0">
              <a:solidFill>
                <a:srgbClr val="3D3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Recommendations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3F392-16CE-48E3-A46D-C302BE026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äsentation_final">
  <a:themeElements>
    <a:clrScheme name="Benutzerdefiniert 2">
      <a:dk1>
        <a:srgbClr val="000000"/>
      </a:dk1>
      <a:lt1>
        <a:srgbClr val="FFFFFF"/>
      </a:lt1>
      <a:dk2>
        <a:srgbClr val="3D325E"/>
      </a:dk2>
      <a:lt2>
        <a:srgbClr val="EEECE1"/>
      </a:lt2>
      <a:accent1>
        <a:srgbClr val="449DD7"/>
      </a:accent1>
      <a:accent2>
        <a:srgbClr val="EC6236"/>
      </a:accent2>
      <a:accent3>
        <a:srgbClr val="9A9B9B"/>
      </a:accent3>
      <a:accent4>
        <a:srgbClr val="3D305E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Präsentation_final</Template>
  <TotalTime>0</TotalTime>
  <Words>172</Words>
  <Application>Microsoft Office PowerPoint</Application>
  <PresentationFormat>Bildschirmpräsentation (4:3)</PresentationFormat>
  <Paragraphs>53</Paragraphs>
  <Slides>11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Präsentation_final</vt:lpstr>
      <vt:lpstr>*metrics Project Summary and Outlook</vt:lpstr>
      <vt:lpstr>*metrics Project</vt:lpstr>
      <vt:lpstr>*metrics Project Aims</vt:lpstr>
      <vt:lpstr>FWF is testing Altmetrics</vt:lpstr>
      <vt:lpstr>DIPF – Wikiversum project</vt:lpstr>
      <vt:lpstr>Integration in repositories</vt:lpstr>
      <vt:lpstr>*metrics Project Structure</vt:lpstr>
      <vt:lpstr>Findings</vt:lpstr>
      <vt:lpstr>Recommendations</vt:lpstr>
      <vt:lpstr>PowerPoint-Präsentation</vt:lpstr>
      <vt:lpstr>PowerPoint-Präsentation</vt:lpstr>
    </vt:vector>
  </TitlesOfParts>
  <Company>SUB Goettingen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Maxie Gottschling</dc:creator>
  <cp:lastModifiedBy>Astrid Orth</cp:lastModifiedBy>
  <cp:revision>62</cp:revision>
  <dcterms:created xsi:type="dcterms:W3CDTF">2017-08-31T08:56:18Z</dcterms:created>
  <dcterms:modified xsi:type="dcterms:W3CDTF">2019-03-25T13:30:34Z</dcterms:modified>
</cp:coreProperties>
</file>