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15"/>
  </p:notesMasterIdLst>
  <p:sldIdLst>
    <p:sldId id="290" r:id="rId2"/>
    <p:sldId id="291" r:id="rId3"/>
    <p:sldId id="292" r:id="rId4"/>
    <p:sldId id="293" r:id="rId5"/>
    <p:sldId id="302" r:id="rId6"/>
    <p:sldId id="294" r:id="rId7"/>
    <p:sldId id="266" r:id="rId8"/>
    <p:sldId id="300" r:id="rId9"/>
    <p:sldId id="301" r:id="rId10"/>
    <p:sldId id="296" r:id="rId11"/>
    <p:sldId id="297" r:id="rId12"/>
    <p:sldId id="295" r:id="rId13"/>
    <p:sldId id="261" r:id="rId14"/>
  </p:sldIdLst>
  <p:sldSz cx="9144000" cy="5143500" type="screen16x9"/>
  <p:notesSz cx="6669088" cy="9928225"/>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9B9B"/>
    <a:srgbClr val="3D32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113" autoAdjust="0"/>
    <p:restoredTop sz="71795" autoAdjust="0"/>
  </p:normalViewPr>
  <p:slideViewPr>
    <p:cSldViewPr>
      <p:cViewPr>
        <p:scale>
          <a:sx n="80" d="100"/>
          <a:sy n="80" d="100"/>
        </p:scale>
        <p:origin x="-101" y="-5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26411733-1E41-43A7-98A9-4B7F8D00F094}" type="datetimeFigureOut">
              <a:rPr lang="de-DE" smtClean="0"/>
              <a:t>27.03.2019</a:t>
            </a:fld>
            <a:endParaRPr lang="de-DE"/>
          </a:p>
        </p:txBody>
      </p:sp>
      <p:sp>
        <p:nvSpPr>
          <p:cNvPr id="4" name="Folienbildplatzhalter 3"/>
          <p:cNvSpPr>
            <a:spLocks noGrp="1" noRot="1" noChangeAspect="1"/>
          </p:cNvSpPr>
          <p:nvPr>
            <p:ph type="sldImg" idx="2"/>
          </p:nvPr>
        </p:nvSpPr>
        <p:spPr>
          <a:xfrm>
            <a:off x="26988" y="744538"/>
            <a:ext cx="6615112" cy="37226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66909" y="4715907"/>
            <a:ext cx="5335270" cy="4467701"/>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E6531F66-511E-4059-95D2-B4918CDBE51F}" type="slidenum">
              <a:rPr lang="de-DE" smtClean="0"/>
              <a:t>‹Nr.›</a:t>
            </a:fld>
            <a:endParaRPr lang="de-DE"/>
          </a:p>
        </p:txBody>
      </p:sp>
    </p:spTree>
    <p:extLst>
      <p:ext uri="{BB962C8B-B14F-4D97-AF65-F5344CB8AC3E}">
        <p14:creationId xmlns:p14="http://schemas.microsoft.com/office/powerpoint/2010/main" val="3241856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E6531F66-511E-4059-95D2-B4918CDBE51F}" type="slidenum">
              <a:rPr lang="de-DE" smtClean="0"/>
              <a:t>1</a:t>
            </a:fld>
            <a:endParaRPr lang="de-DE"/>
          </a:p>
        </p:txBody>
      </p:sp>
    </p:spTree>
    <p:extLst>
      <p:ext uri="{BB962C8B-B14F-4D97-AF65-F5344CB8AC3E}">
        <p14:creationId xmlns:p14="http://schemas.microsoft.com/office/powerpoint/2010/main" val="3941068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E6531F66-511E-4059-95D2-B4918CDBE51F}" type="slidenum">
              <a:rPr lang="de-DE" smtClean="0"/>
              <a:t>10</a:t>
            </a:fld>
            <a:endParaRPr lang="de-DE"/>
          </a:p>
        </p:txBody>
      </p:sp>
    </p:spTree>
    <p:extLst>
      <p:ext uri="{BB962C8B-B14F-4D97-AF65-F5344CB8AC3E}">
        <p14:creationId xmlns:p14="http://schemas.microsoft.com/office/powerpoint/2010/main" val="956630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E6531F66-511E-4059-95D2-B4918CDBE51F}" type="slidenum">
              <a:rPr lang="de-DE" smtClean="0"/>
              <a:t>11</a:t>
            </a:fld>
            <a:endParaRPr lang="de-DE"/>
          </a:p>
        </p:txBody>
      </p:sp>
    </p:spTree>
    <p:extLst>
      <p:ext uri="{BB962C8B-B14F-4D97-AF65-F5344CB8AC3E}">
        <p14:creationId xmlns:p14="http://schemas.microsoft.com/office/powerpoint/2010/main" val="293678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E6531F66-511E-4059-95D2-B4918CDBE51F}" type="slidenum">
              <a:rPr lang="de-DE" smtClean="0"/>
              <a:t>12</a:t>
            </a:fld>
            <a:endParaRPr lang="de-DE"/>
          </a:p>
        </p:txBody>
      </p:sp>
    </p:spTree>
    <p:extLst>
      <p:ext uri="{BB962C8B-B14F-4D97-AF65-F5344CB8AC3E}">
        <p14:creationId xmlns:p14="http://schemas.microsoft.com/office/powerpoint/2010/main" val="1617719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6531F66-511E-4059-95D2-B4918CDBE51F}" type="slidenum">
              <a:rPr lang="de-DE" smtClean="0"/>
              <a:t>13</a:t>
            </a:fld>
            <a:endParaRPr lang="de-DE"/>
          </a:p>
        </p:txBody>
      </p:sp>
    </p:spTree>
    <p:extLst>
      <p:ext uri="{BB962C8B-B14F-4D97-AF65-F5344CB8AC3E}">
        <p14:creationId xmlns:p14="http://schemas.microsoft.com/office/powerpoint/2010/main" val="1053892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6988" y="744538"/>
            <a:ext cx="6615112" cy="3722687"/>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6531F66-511E-4059-95D2-B4918CDBE51F}" type="slidenum">
              <a:rPr lang="de-DE" smtClean="0"/>
              <a:t>2</a:t>
            </a:fld>
            <a:endParaRPr lang="de-DE"/>
          </a:p>
        </p:txBody>
      </p:sp>
    </p:spTree>
    <p:extLst>
      <p:ext uri="{BB962C8B-B14F-4D97-AF65-F5344CB8AC3E}">
        <p14:creationId xmlns:p14="http://schemas.microsoft.com/office/powerpoint/2010/main" val="737976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How</a:t>
            </a:r>
            <a:r>
              <a:rPr lang="de-DE" dirty="0" smtClean="0"/>
              <a:t> </a:t>
            </a:r>
            <a:r>
              <a:rPr lang="de-DE" dirty="0" err="1" smtClean="0"/>
              <a:t>reliable</a:t>
            </a:r>
            <a:r>
              <a:rPr lang="de-DE" dirty="0" smtClean="0"/>
              <a:t> </a:t>
            </a:r>
            <a:r>
              <a:rPr lang="de-DE" dirty="0" err="1" smtClean="0"/>
              <a:t>are</a:t>
            </a:r>
            <a:r>
              <a:rPr lang="de-DE" dirty="0" smtClean="0"/>
              <a:t> *</a:t>
            </a:r>
            <a:r>
              <a:rPr lang="de-DE" dirty="0" err="1" smtClean="0"/>
              <a:t>metrics</a:t>
            </a:r>
            <a:r>
              <a:rPr lang="de-DE" dirty="0" smtClean="0"/>
              <a:t>? This </a:t>
            </a:r>
            <a:r>
              <a:rPr lang="de-DE" dirty="0" err="1" smtClean="0"/>
              <a:t>includes</a:t>
            </a:r>
            <a:r>
              <a:rPr lang="de-DE" baseline="0" dirty="0" smtClean="0"/>
              <a:t> </a:t>
            </a:r>
            <a:r>
              <a:rPr lang="de-DE" baseline="0" dirty="0" err="1" smtClean="0"/>
              <a:t>questions</a:t>
            </a:r>
            <a:r>
              <a:rPr lang="de-DE" baseline="0" dirty="0" smtClean="0"/>
              <a:t> like: </a:t>
            </a:r>
            <a:br>
              <a:rPr lang="de-DE" baseline="0" dirty="0" smtClean="0"/>
            </a:br>
            <a:r>
              <a:rPr lang="de-DE" baseline="0" dirty="0" smtClean="0"/>
              <a:t>- </a:t>
            </a:r>
            <a:r>
              <a:rPr lang="de-DE" baseline="0" dirty="0" err="1" smtClean="0"/>
              <a:t>How</a:t>
            </a:r>
            <a:r>
              <a:rPr lang="de-DE" baseline="0" dirty="0" smtClean="0"/>
              <a:t> </a:t>
            </a:r>
            <a:r>
              <a:rPr lang="de-DE" baseline="0" dirty="0" err="1" smtClean="0"/>
              <a:t>are</a:t>
            </a:r>
            <a:r>
              <a:rPr lang="de-DE" baseline="0" dirty="0" smtClean="0"/>
              <a:t> </a:t>
            </a:r>
            <a:r>
              <a:rPr lang="de-DE" baseline="0" dirty="0" err="1" smtClean="0"/>
              <a:t>researchers</a:t>
            </a:r>
            <a:r>
              <a:rPr lang="de-DE" baseline="0" dirty="0" smtClean="0"/>
              <a:t> </a:t>
            </a:r>
            <a:r>
              <a:rPr lang="de-DE" baseline="0" dirty="0" err="1" smtClean="0"/>
              <a:t>using</a:t>
            </a:r>
            <a:r>
              <a:rPr lang="de-DE" baseline="0" dirty="0" smtClean="0"/>
              <a:t> </a:t>
            </a:r>
            <a:r>
              <a:rPr lang="de-DE" baseline="0" dirty="0" err="1" smtClean="0"/>
              <a:t>social</a:t>
            </a:r>
            <a:r>
              <a:rPr lang="de-DE" baseline="0" dirty="0" smtClean="0"/>
              <a:t> </a:t>
            </a:r>
            <a:r>
              <a:rPr lang="de-DE" baseline="0" dirty="0" err="1" smtClean="0"/>
              <a:t>media</a:t>
            </a:r>
            <a:r>
              <a:rPr lang="de-DE" baseline="0" dirty="0" smtClean="0"/>
              <a:t>? </a:t>
            </a:r>
            <a:br>
              <a:rPr lang="de-DE" baseline="0" dirty="0" smtClean="0"/>
            </a:br>
            <a:r>
              <a:rPr lang="de-DE" baseline="0" dirty="0" smtClean="0"/>
              <a:t>- Are all </a:t>
            </a:r>
            <a:r>
              <a:rPr lang="de-DE" baseline="0" dirty="0" err="1" smtClean="0"/>
              <a:t>platforms</a:t>
            </a:r>
            <a:r>
              <a:rPr lang="de-DE" baseline="0" dirty="0" smtClean="0"/>
              <a:t> </a:t>
            </a:r>
            <a:r>
              <a:rPr lang="de-DE" baseline="0" dirty="0" err="1" smtClean="0"/>
              <a:t>used</a:t>
            </a:r>
            <a:r>
              <a:rPr lang="de-DE" baseline="0" dirty="0" smtClean="0"/>
              <a:t> </a:t>
            </a:r>
            <a:r>
              <a:rPr lang="de-DE" baseline="0" dirty="0" err="1" smtClean="0"/>
              <a:t>similarly</a:t>
            </a:r>
            <a:r>
              <a:rPr lang="de-DE" baseline="0" dirty="0" smtClean="0"/>
              <a:t>? </a:t>
            </a:r>
            <a:br>
              <a:rPr lang="de-DE" baseline="0" dirty="0" smtClean="0"/>
            </a:br>
            <a:r>
              <a:rPr lang="de-DE" baseline="0" dirty="0" smtClean="0"/>
              <a:t>- Can </a:t>
            </a:r>
            <a:r>
              <a:rPr lang="de-DE" baseline="0" dirty="0" err="1" smtClean="0"/>
              <a:t>we</a:t>
            </a:r>
            <a:r>
              <a:rPr lang="de-DE" baseline="0" dirty="0" smtClean="0"/>
              <a:t> find </a:t>
            </a:r>
            <a:r>
              <a:rPr lang="de-DE" baseline="0" dirty="0" err="1" smtClean="0"/>
              <a:t>patterns</a:t>
            </a:r>
            <a:r>
              <a:rPr lang="de-DE" baseline="0" dirty="0" smtClean="0"/>
              <a:t> in </a:t>
            </a:r>
            <a:r>
              <a:rPr lang="de-DE" baseline="0" dirty="0" err="1" smtClean="0"/>
              <a:t>usage</a:t>
            </a:r>
            <a:r>
              <a:rPr lang="de-DE" baseline="0" dirty="0" smtClean="0"/>
              <a:t> of </a:t>
            </a:r>
            <a:r>
              <a:rPr lang="de-DE" baseline="0" dirty="0" err="1" smtClean="0"/>
              <a:t>functions</a:t>
            </a:r>
            <a:r>
              <a:rPr lang="de-DE" baseline="0" dirty="0" smtClean="0"/>
              <a:t>? </a:t>
            </a:r>
          </a:p>
          <a:p>
            <a:r>
              <a:rPr lang="de-DE" baseline="0" dirty="0" smtClean="0"/>
              <a:t>- Do </a:t>
            </a:r>
            <a:r>
              <a:rPr lang="de-DE" baseline="0" dirty="0" err="1" smtClean="0"/>
              <a:t>they</a:t>
            </a:r>
            <a:r>
              <a:rPr lang="de-DE" baseline="0" dirty="0" smtClean="0"/>
              <a:t> </a:t>
            </a:r>
            <a:r>
              <a:rPr lang="de-DE" baseline="0" dirty="0" err="1" smtClean="0"/>
              <a:t>distort</a:t>
            </a:r>
            <a:r>
              <a:rPr lang="de-DE" baseline="0" dirty="0" smtClean="0"/>
              <a:t> the </a:t>
            </a:r>
            <a:r>
              <a:rPr lang="de-DE" baseline="0" dirty="0" err="1" smtClean="0"/>
              <a:t>image</a:t>
            </a:r>
            <a:r>
              <a:rPr lang="de-DE" baseline="0" dirty="0" smtClean="0"/>
              <a:t> and </a:t>
            </a:r>
            <a:r>
              <a:rPr lang="de-DE" baseline="0" dirty="0" err="1" smtClean="0"/>
              <a:t>need</a:t>
            </a:r>
            <a:r>
              <a:rPr lang="de-DE" baseline="0" dirty="0" smtClean="0"/>
              <a:t> </a:t>
            </a:r>
            <a:r>
              <a:rPr lang="de-DE" baseline="0" dirty="0" err="1" smtClean="0"/>
              <a:t>caution</a:t>
            </a:r>
            <a:r>
              <a:rPr lang="de-DE" baseline="0" dirty="0" smtClean="0"/>
              <a:t> in </a:t>
            </a:r>
            <a:r>
              <a:rPr lang="de-DE" baseline="0" dirty="0" err="1" smtClean="0"/>
              <a:t>construction</a:t>
            </a:r>
            <a:r>
              <a:rPr lang="de-DE" baseline="0" dirty="0" smtClean="0"/>
              <a:t> of </a:t>
            </a:r>
            <a:r>
              <a:rPr lang="de-DE" baseline="0" dirty="0" err="1" smtClean="0"/>
              <a:t>metrics</a:t>
            </a:r>
            <a:r>
              <a:rPr lang="de-DE" baseline="0" dirty="0" smtClean="0"/>
              <a:t>?</a:t>
            </a:r>
          </a:p>
          <a:p>
            <a:r>
              <a:rPr lang="de-DE" dirty="0" smtClean="0"/>
              <a:t/>
            </a:r>
            <a:br>
              <a:rPr lang="de-DE" dirty="0" smtClean="0"/>
            </a:br>
            <a:r>
              <a:rPr lang="de-DE" dirty="0" err="1" smtClean="0"/>
              <a:t>How</a:t>
            </a:r>
            <a:r>
              <a:rPr lang="de-DE" dirty="0" smtClean="0"/>
              <a:t> </a:t>
            </a:r>
            <a:r>
              <a:rPr lang="de-DE" dirty="0" err="1" smtClean="0"/>
              <a:t>are</a:t>
            </a:r>
            <a:r>
              <a:rPr lang="de-DE" dirty="0" smtClean="0"/>
              <a:t> *</a:t>
            </a:r>
            <a:r>
              <a:rPr lang="de-DE" dirty="0" err="1" smtClean="0"/>
              <a:t>metrics</a:t>
            </a:r>
            <a:r>
              <a:rPr lang="de-DE" dirty="0" smtClean="0"/>
              <a:t> </a:t>
            </a:r>
            <a:r>
              <a:rPr lang="de-DE" dirty="0" err="1" smtClean="0"/>
              <a:t>perceived</a:t>
            </a:r>
            <a:r>
              <a:rPr lang="de-DE" dirty="0" smtClean="0"/>
              <a:t>? </a:t>
            </a:r>
          </a:p>
          <a:p>
            <a:r>
              <a:rPr lang="de-DE" dirty="0" err="1" smtClean="0"/>
              <a:t>What</a:t>
            </a:r>
            <a:r>
              <a:rPr lang="de-DE" baseline="0" dirty="0" smtClean="0"/>
              <a:t> do </a:t>
            </a:r>
            <a:r>
              <a:rPr lang="de-DE" baseline="0" dirty="0" err="1" smtClean="0"/>
              <a:t>researchers</a:t>
            </a:r>
            <a:r>
              <a:rPr lang="de-DE" baseline="0" dirty="0" smtClean="0"/>
              <a:t> </a:t>
            </a:r>
            <a:r>
              <a:rPr lang="de-DE" baseline="0" dirty="0" err="1" smtClean="0"/>
              <a:t>think</a:t>
            </a:r>
            <a:r>
              <a:rPr lang="de-DE" baseline="0" dirty="0" smtClean="0"/>
              <a:t> </a:t>
            </a:r>
            <a:r>
              <a:rPr lang="de-DE" baseline="0" dirty="0" err="1" smtClean="0"/>
              <a:t>about</a:t>
            </a:r>
            <a:r>
              <a:rPr lang="de-DE" baseline="0" dirty="0" smtClean="0"/>
              <a:t> </a:t>
            </a:r>
            <a:r>
              <a:rPr lang="de-DE" baseline="0" dirty="0" err="1" smtClean="0"/>
              <a:t>them</a:t>
            </a:r>
            <a:r>
              <a:rPr lang="de-DE" baseline="0" dirty="0" smtClean="0"/>
              <a:t>, </a:t>
            </a:r>
            <a:r>
              <a:rPr lang="de-DE" baseline="0" dirty="0" err="1" smtClean="0"/>
              <a:t>are</a:t>
            </a:r>
            <a:r>
              <a:rPr lang="de-DE" baseline="0" dirty="0" smtClean="0"/>
              <a:t> </a:t>
            </a:r>
            <a:r>
              <a:rPr lang="de-DE" baseline="0" dirty="0" err="1" smtClean="0"/>
              <a:t>they</a:t>
            </a:r>
            <a:r>
              <a:rPr lang="de-DE" baseline="0" dirty="0" smtClean="0"/>
              <a:t> </a:t>
            </a:r>
            <a:r>
              <a:rPr lang="de-DE" baseline="0" dirty="0" err="1" smtClean="0"/>
              <a:t>understanding</a:t>
            </a:r>
            <a:r>
              <a:rPr lang="de-DE" baseline="0" dirty="0" smtClean="0"/>
              <a:t> and </a:t>
            </a:r>
            <a:r>
              <a:rPr lang="de-DE" baseline="0" dirty="0" err="1" smtClean="0"/>
              <a:t>using</a:t>
            </a:r>
            <a:r>
              <a:rPr lang="de-DE" baseline="0" dirty="0" smtClean="0"/>
              <a:t> </a:t>
            </a:r>
            <a:r>
              <a:rPr lang="de-DE" baseline="0" dirty="0" err="1" smtClean="0"/>
              <a:t>them</a:t>
            </a:r>
            <a:r>
              <a:rPr lang="de-DE" baseline="0" dirty="0" smtClean="0"/>
              <a:t>?</a:t>
            </a:r>
          </a:p>
        </p:txBody>
      </p:sp>
      <p:sp>
        <p:nvSpPr>
          <p:cNvPr id="4" name="Foliennummernplatzhalter 3"/>
          <p:cNvSpPr>
            <a:spLocks noGrp="1"/>
          </p:cNvSpPr>
          <p:nvPr>
            <p:ph type="sldNum" sz="quarter" idx="10"/>
          </p:nvPr>
        </p:nvSpPr>
        <p:spPr/>
        <p:txBody>
          <a:bodyPr/>
          <a:lstStyle/>
          <a:p>
            <a:fld id="{E6531F66-511E-4059-95D2-B4918CDBE51F}" type="slidenum">
              <a:rPr lang="de-DE" smtClean="0"/>
              <a:t>3</a:t>
            </a:fld>
            <a:endParaRPr lang="de-DE"/>
          </a:p>
        </p:txBody>
      </p:sp>
    </p:spTree>
    <p:extLst>
      <p:ext uri="{BB962C8B-B14F-4D97-AF65-F5344CB8AC3E}">
        <p14:creationId xmlns:p14="http://schemas.microsoft.com/office/powerpoint/2010/main" val="352164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Examples</a:t>
            </a:r>
            <a:r>
              <a:rPr lang="de-DE" dirty="0" smtClean="0"/>
              <a:t> for </a:t>
            </a:r>
            <a:r>
              <a:rPr lang="de-DE" dirty="0" err="1" smtClean="0"/>
              <a:t>application</a:t>
            </a:r>
            <a:r>
              <a:rPr lang="de-DE" dirty="0" smtClean="0"/>
              <a:t> of the </a:t>
            </a:r>
            <a:r>
              <a:rPr lang="de-DE" dirty="0" err="1" smtClean="0"/>
              <a:t>mentioned</a:t>
            </a:r>
            <a:r>
              <a:rPr lang="de-DE" baseline="0" dirty="0" smtClean="0"/>
              <a:t> </a:t>
            </a:r>
            <a:r>
              <a:rPr lang="de-DE" baseline="0" dirty="0" err="1" smtClean="0"/>
              <a:t>questions</a:t>
            </a:r>
            <a:endParaRPr lang="de-DE" baseline="0" dirty="0" smtClean="0"/>
          </a:p>
          <a:p>
            <a:r>
              <a:rPr lang="en-US" dirty="0" smtClean="0"/>
              <a:t>We have been in contact with FWF throughout</a:t>
            </a:r>
            <a:r>
              <a:rPr lang="en-US" baseline="0" dirty="0" smtClean="0"/>
              <a:t> the project period, but unfortunately it didn’t work out to have them present their project at one of our events. The perspective of funders is actually really interesting, because it could drive adaption of *metrics. Leading question is whether and how the assessment of the importance of research can meaningfully be supplemented by alternative parameters.</a:t>
            </a:r>
          </a:p>
          <a:p>
            <a:r>
              <a:rPr lang="en-US" baseline="0" dirty="0" smtClean="0"/>
              <a:t>FWF evaluated publications from 2011 – 2017. Their current conclusion is: </a:t>
            </a:r>
          </a:p>
          <a:p>
            <a:pPr marL="171450" indent="-171450">
              <a:buFontTx/>
              <a:buChar char="-"/>
            </a:pPr>
            <a:r>
              <a:rPr lang="en-US" baseline="0" dirty="0" smtClean="0"/>
              <a:t>that is it possible to see responses in parts of society</a:t>
            </a:r>
          </a:p>
          <a:p>
            <a:pPr marL="171450" indent="-171450">
              <a:buFontTx/>
              <a:buChar char="-"/>
            </a:pPr>
            <a:r>
              <a:rPr lang="en-US" baseline="0" dirty="0" smtClean="0"/>
              <a:t>That it _may_ prove societal impact (without knowing how this is really defined)</a:t>
            </a:r>
          </a:p>
          <a:p>
            <a:pPr marL="171450" indent="-171450">
              <a:buFontTx/>
              <a:buChar char="-"/>
            </a:pPr>
            <a:r>
              <a:rPr lang="en-US" baseline="0" dirty="0" smtClean="0"/>
              <a:t>Altmetrics have a great amount of weaknesses, but definitely have potential</a:t>
            </a:r>
          </a:p>
          <a:p>
            <a:pPr marL="0" indent="0">
              <a:buFontTx/>
              <a:buNone/>
            </a:pPr>
            <a:endParaRPr lang="en-US" baseline="0" dirty="0" smtClean="0"/>
          </a:p>
          <a:p>
            <a:pPr marL="0" indent="0">
              <a:buFontTx/>
              <a:buNone/>
            </a:pPr>
            <a:endParaRPr lang="en-US" baseline="0" dirty="0" smtClean="0"/>
          </a:p>
          <a:p>
            <a:pPr marL="171450" indent="-171450">
              <a:buFontTx/>
              <a:buChar char="-"/>
            </a:pPr>
            <a:endParaRPr lang="en-US" baseline="0" dirty="0" smtClean="0"/>
          </a:p>
        </p:txBody>
      </p:sp>
      <p:sp>
        <p:nvSpPr>
          <p:cNvPr id="4" name="Foliennummernplatzhalter 3"/>
          <p:cNvSpPr>
            <a:spLocks noGrp="1"/>
          </p:cNvSpPr>
          <p:nvPr>
            <p:ph type="sldNum" sz="quarter" idx="10"/>
          </p:nvPr>
        </p:nvSpPr>
        <p:spPr/>
        <p:txBody>
          <a:bodyPr/>
          <a:lstStyle/>
          <a:p>
            <a:fld id="{E6531F66-511E-4059-95D2-B4918CDBE51F}" type="slidenum">
              <a:rPr lang="de-DE" smtClean="0"/>
              <a:t>4</a:t>
            </a:fld>
            <a:endParaRPr lang="de-DE"/>
          </a:p>
        </p:txBody>
      </p:sp>
    </p:spTree>
    <p:extLst>
      <p:ext uri="{BB962C8B-B14F-4D97-AF65-F5344CB8AC3E}">
        <p14:creationId xmlns:p14="http://schemas.microsoft.com/office/powerpoint/2010/main" val="1349387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E6531F66-511E-4059-95D2-B4918CDBE51F}" type="slidenum">
              <a:rPr lang="de-DE" smtClean="0"/>
              <a:t>5</a:t>
            </a:fld>
            <a:endParaRPr lang="de-DE"/>
          </a:p>
        </p:txBody>
      </p:sp>
    </p:spTree>
    <p:extLst>
      <p:ext uri="{BB962C8B-B14F-4D97-AF65-F5344CB8AC3E}">
        <p14:creationId xmlns:p14="http://schemas.microsoft.com/office/powerpoint/2010/main" val="2690064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One</a:t>
            </a:r>
            <a:r>
              <a:rPr lang="de-DE" dirty="0" smtClean="0"/>
              <a:t> </a:t>
            </a:r>
            <a:r>
              <a:rPr lang="de-DE" dirty="0" err="1" smtClean="0"/>
              <a:t>project</a:t>
            </a:r>
            <a:r>
              <a:rPr lang="de-DE" dirty="0" smtClean="0"/>
              <a:t> </a:t>
            </a:r>
            <a:r>
              <a:rPr lang="de-DE" dirty="0" err="1" smtClean="0"/>
              <a:t>that</a:t>
            </a:r>
            <a:r>
              <a:rPr lang="de-DE" dirty="0" smtClean="0"/>
              <a:t> </a:t>
            </a:r>
            <a:r>
              <a:rPr lang="de-DE" dirty="0" err="1" smtClean="0"/>
              <a:t>we</a:t>
            </a:r>
            <a:r>
              <a:rPr lang="de-DE" dirty="0" smtClean="0"/>
              <a:t> </a:t>
            </a:r>
            <a:r>
              <a:rPr lang="de-DE" dirty="0" err="1" smtClean="0"/>
              <a:t>were</a:t>
            </a:r>
            <a:r>
              <a:rPr lang="de-DE" dirty="0" smtClean="0"/>
              <a:t> </a:t>
            </a:r>
            <a:r>
              <a:rPr lang="de-DE" dirty="0" err="1" smtClean="0"/>
              <a:t>collaborating</a:t>
            </a:r>
            <a:r>
              <a:rPr lang="de-DE" baseline="0" dirty="0" smtClean="0"/>
              <a:t> </a:t>
            </a:r>
            <a:r>
              <a:rPr lang="de-DE" baseline="0" dirty="0" err="1" smtClean="0"/>
              <a:t>with</a:t>
            </a:r>
            <a:r>
              <a:rPr lang="de-DE" baseline="0" dirty="0" smtClean="0"/>
              <a:t> </a:t>
            </a:r>
            <a:r>
              <a:rPr lang="de-DE" baseline="0" dirty="0" err="1" smtClean="0"/>
              <a:t>is</a:t>
            </a:r>
            <a:r>
              <a:rPr lang="de-DE" baseline="0" dirty="0" smtClean="0"/>
              <a:t> the </a:t>
            </a:r>
            <a:r>
              <a:rPr lang="de-DE" baseline="0" dirty="0" err="1" smtClean="0"/>
              <a:t>Wikiversum</a:t>
            </a:r>
            <a:r>
              <a:rPr lang="de-DE" baseline="0" dirty="0" smtClean="0"/>
              <a:t> </a:t>
            </a:r>
            <a:r>
              <a:rPr lang="de-DE" baseline="0" dirty="0" err="1" smtClean="0"/>
              <a:t>project</a:t>
            </a:r>
            <a:r>
              <a:rPr lang="de-DE" baseline="0" dirty="0" smtClean="0"/>
              <a:t> of DIPF (</a:t>
            </a:r>
            <a:r>
              <a:rPr lang="en-US" baseline="0" dirty="0" smtClean="0"/>
              <a:t>Leibniz Institute for Research and Information in Education</a:t>
            </a:r>
            <a:r>
              <a:rPr lang="de-DE" baseline="0" dirty="0" smtClean="0"/>
              <a:t>). </a:t>
            </a:r>
            <a:r>
              <a:rPr lang="de-DE" baseline="0" dirty="0" err="1" smtClean="0"/>
              <a:t>Their</a:t>
            </a:r>
            <a:r>
              <a:rPr lang="de-DE" baseline="0" dirty="0" smtClean="0"/>
              <a:t> </a:t>
            </a:r>
            <a:r>
              <a:rPr lang="de-DE" baseline="0" dirty="0" err="1" smtClean="0"/>
              <a:t>interest</a:t>
            </a:r>
            <a:r>
              <a:rPr lang="de-DE" baseline="0" dirty="0" smtClean="0"/>
              <a:t> was </a:t>
            </a:r>
            <a:r>
              <a:rPr lang="de-DE" baseline="0" dirty="0" err="1" smtClean="0"/>
              <a:t>focussed</a:t>
            </a:r>
            <a:r>
              <a:rPr lang="de-DE" baseline="0" dirty="0" smtClean="0"/>
              <a:t> on 1 </a:t>
            </a:r>
            <a:r>
              <a:rPr lang="de-DE" baseline="0" dirty="0" err="1" smtClean="0"/>
              <a:t>source</a:t>
            </a:r>
            <a:r>
              <a:rPr lang="de-DE" baseline="0" dirty="0" smtClean="0"/>
              <a:t>: Wikipedia and </a:t>
            </a:r>
            <a:r>
              <a:rPr lang="de-DE" baseline="0" dirty="0" err="1" smtClean="0"/>
              <a:t>how</a:t>
            </a:r>
            <a:r>
              <a:rPr lang="de-DE" baseline="0" dirty="0" smtClean="0"/>
              <a:t> </a:t>
            </a:r>
            <a:r>
              <a:rPr lang="de-DE" baseline="0" dirty="0" err="1" smtClean="0"/>
              <a:t>to</a:t>
            </a:r>
            <a:r>
              <a:rPr lang="de-DE" baseline="0" dirty="0" smtClean="0"/>
              <a:t> </a:t>
            </a:r>
            <a:r>
              <a:rPr lang="de-DE" baseline="0" dirty="0" err="1" smtClean="0"/>
              <a:t>measure</a:t>
            </a:r>
            <a:r>
              <a:rPr lang="de-DE" baseline="0" dirty="0" smtClean="0"/>
              <a:t> „Wikipedia Impact“. </a:t>
            </a:r>
            <a:r>
              <a:rPr lang="de-DE" baseline="0" dirty="0" err="1" smtClean="0"/>
              <a:t>They</a:t>
            </a:r>
            <a:r>
              <a:rPr lang="de-DE" baseline="0" dirty="0" smtClean="0"/>
              <a:t> </a:t>
            </a:r>
            <a:r>
              <a:rPr lang="de-DE" baseline="0" dirty="0" err="1" smtClean="0"/>
              <a:t>cannot</a:t>
            </a:r>
            <a:r>
              <a:rPr lang="de-DE" baseline="0" dirty="0" smtClean="0"/>
              <a:t> </a:t>
            </a:r>
            <a:r>
              <a:rPr lang="de-DE" baseline="0" dirty="0" err="1" smtClean="0"/>
              <a:t>use</a:t>
            </a:r>
            <a:r>
              <a:rPr lang="de-DE" baseline="0" dirty="0" smtClean="0"/>
              <a:t> </a:t>
            </a:r>
            <a:r>
              <a:rPr lang="de-DE" baseline="0" dirty="0" err="1" smtClean="0"/>
              <a:t>identifiers</a:t>
            </a:r>
            <a:r>
              <a:rPr lang="de-DE" baseline="0" dirty="0" smtClean="0"/>
              <a:t> (like DOIs) and </a:t>
            </a:r>
            <a:r>
              <a:rPr lang="de-DE" baseline="0" dirty="0" err="1" smtClean="0"/>
              <a:t>thus</a:t>
            </a:r>
            <a:r>
              <a:rPr lang="de-DE" baseline="0" dirty="0" smtClean="0"/>
              <a:t> </a:t>
            </a:r>
            <a:r>
              <a:rPr lang="de-DE" baseline="0" dirty="0" err="1" smtClean="0"/>
              <a:t>may</a:t>
            </a:r>
            <a:r>
              <a:rPr lang="de-DE" baseline="0" dirty="0" smtClean="0"/>
              <a:t> not </a:t>
            </a:r>
            <a:r>
              <a:rPr lang="de-DE" baseline="0" dirty="0" err="1" smtClean="0"/>
              <a:t>use</a:t>
            </a:r>
            <a:r>
              <a:rPr lang="de-DE" baseline="0" dirty="0" smtClean="0"/>
              <a:t> </a:t>
            </a:r>
            <a:r>
              <a:rPr lang="de-DE" baseline="0" dirty="0" err="1" smtClean="0"/>
              <a:t>aggregator</a:t>
            </a:r>
            <a:r>
              <a:rPr lang="de-DE" baseline="0" dirty="0" smtClean="0"/>
              <a:t> </a:t>
            </a:r>
            <a:r>
              <a:rPr lang="de-DE" baseline="0" dirty="0" err="1" smtClean="0"/>
              <a:t>services</a:t>
            </a:r>
            <a:r>
              <a:rPr lang="de-DE" baseline="0" dirty="0" smtClean="0"/>
              <a:t>, but </a:t>
            </a:r>
            <a:r>
              <a:rPr lang="de-DE" baseline="0" dirty="0" err="1" smtClean="0"/>
              <a:t>by</a:t>
            </a:r>
            <a:r>
              <a:rPr lang="de-DE" baseline="0" dirty="0" smtClean="0"/>
              <a:t> </a:t>
            </a:r>
            <a:r>
              <a:rPr lang="de-DE" baseline="0" dirty="0" err="1" smtClean="0"/>
              <a:t>specifically</a:t>
            </a:r>
            <a:r>
              <a:rPr lang="de-DE" baseline="0" dirty="0" smtClean="0"/>
              <a:t> </a:t>
            </a:r>
            <a:r>
              <a:rPr lang="de-DE" baseline="0" dirty="0" err="1" smtClean="0"/>
              <a:t>designing</a:t>
            </a:r>
            <a:r>
              <a:rPr lang="de-DE" baseline="0" dirty="0" smtClean="0"/>
              <a:t> the API </a:t>
            </a:r>
            <a:r>
              <a:rPr lang="de-DE" baseline="0" dirty="0" err="1" smtClean="0"/>
              <a:t>search</a:t>
            </a:r>
            <a:r>
              <a:rPr lang="de-DE" baseline="0" dirty="0" smtClean="0"/>
              <a:t> </a:t>
            </a:r>
            <a:r>
              <a:rPr lang="de-DE" baseline="0" dirty="0" err="1" smtClean="0"/>
              <a:t>they</a:t>
            </a:r>
            <a:r>
              <a:rPr lang="de-DE" baseline="0" dirty="0" smtClean="0"/>
              <a:t> </a:t>
            </a:r>
            <a:r>
              <a:rPr lang="de-DE" baseline="0" dirty="0" err="1" smtClean="0"/>
              <a:t>were</a:t>
            </a:r>
            <a:r>
              <a:rPr lang="de-DE" baseline="0" dirty="0" smtClean="0"/>
              <a:t> </a:t>
            </a:r>
            <a:r>
              <a:rPr lang="de-DE" baseline="0" dirty="0" err="1" smtClean="0"/>
              <a:t>able</a:t>
            </a:r>
            <a:r>
              <a:rPr lang="de-DE" baseline="0" dirty="0" smtClean="0"/>
              <a:t> </a:t>
            </a:r>
            <a:r>
              <a:rPr lang="de-DE" baseline="0" dirty="0" err="1" smtClean="0"/>
              <a:t>to</a:t>
            </a:r>
            <a:r>
              <a:rPr lang="de-DE" baseline="0" dirty="0" smtClean="0"/>
              <a:t> </a:t>
            </a:r>
            <a:r>
              <a:rPr lang="de-DE" baseline="0" dirty="0" err="1" smtClean="0"/>
              <a:t>detect</a:t>
            </a:r>
            <a:r>
              <a:rPr lang="de-DE" baseline="0" dirty="0" smtClean="0"/>
              <a:t> </a:t>
            </a:r>
            <a:r>
              <a:rPr lang="de-DE" baseline="0" dirty="0" err="1" smtClean="0"/>
              <a:t>their</a:t>
            </a:r>
            <a:r>
              <a:rPr lang="de-DE" baseline="0" dirty="0" smtClean="0"/>
              <a:t> Wikipedia </a:t>
            </a:r>
            <a:r>
              <a:rPr lang="de-DE" baseline="0" dirty="0" err="1" smtClean="0"/>
              <a:t>mentions</a:t>
            </a:r>
            <a:r>
              <a:rPr lang="de-DE" baseline="0" dirty="0" smtClean="0"/>
              <a:t>.</a:t>
            </a:r>
          </a:p>
          <a:p>
            <a:r>
              <a:rPr lang="de-DE" baseline="0" dirty="0" smtClean="0"/>
              <a:t>Interim </a:t>
            </a:r>
            <a:r>
              <a:rPr lang="de-DE" baseline="0" dirty="0" err="1" smtClean="0"/>
              <a:t>conclusion</a:t>
            </a:r>
            <a:r>
              <a:rPr lang="de-DE" baseline="0" dirty="0" smtClean="0"/>
              <a:t>:</a:t>
            </a:r>
          </a:p>
          <a:p>
            <a:r>
              <a:rPr lang="en-US" dirty="0" smtClean="0"/>
              <a:t>Usage can be compared</a:t>
            </a:r>
            <a:r>
              <a:rPr lang="en-US" baseline="0" dirty="0" smtClean="0"/>
              <a:t> between repositories and over time.</a:t>
            </a:r>
            <a:endParaRPr lang="en-US" dirty="0" smtClean="0"/>
          </a:p>
          <a:p>
            <a:r>
              <a:rPr lang="en-US" dirty="0" smtClean="0"/>
              <a:t>The use and linking of digital resources in Wikipedia reflects</a:t>
            </a:r>
            <a:r>
              <a:rPr lang="en-US" baseline="0" dirty="0" smtClean="0"/>
              <a:t> their </a:t>
            </a:r>
            <a:r>
              <a:rPr lang="en-US" dirty="0" smtClean="0"/>
              <a:t>transfer performance. </a:t>
            </a:r>
          </a:p>
          <a:p>
            <a:r>
              <a:rPr lang="en-US" dirty="0" smtClean="0"/>
              <a:t>Open: will</a:t>
            </a:r>
            <a:r>
              <a:rPr lang="en-US" baseline="0" dirty="0" smtClean="0"/>
              <a:t> this in the future be accepted as an additional performance indicator</a:t>
            </a:r>
            <a:endParaRPr lang="de-DE" dirty="0"/>
          </a:p>
        </p:txBody>
      </p:sp>
      <p:sp>
        <p:nvSpPr>
          <p:cNvPr id="4" name="Foliennummernplatzhalter 3"/>
          <p:cNvSpPr>
            <a:spLocks noGrp="1"/>
          </p:cNvSpPr>
          <p:nvPr>
            <p:ph type="sldNum" sz="quarter" idx="10"/>
          </p:nvPr>
        </p:nvSpPr>
        <p:spPr/>
        <p:txBody>
          <a:bodyPr/>
          <a:lstStyle/>
          <a:p>
            <a:fld id="{E6531F66-511E-4059-95D2-B4918CDBE51F}" type="slidenum">
              <a:rPr lang="de-DE" smtClean="0"/>
              <a:t>6</a:t>
            </a:fld>
            <a:endParaRPr lang="de-DE"/>
          </a:p>
        </p:txBody>
      </p:sp>
    </p:spTree>
    <p:extLst>
      <p:ext uri="{BB962C8B-B14F-4D97-AF65-F5344CB8AC3E}">
        <p14:creationId xmlns:p14="http://schemas.microsoft.com/office/powerpoint/2010/main" val="53523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sz="1100" dirty="0" smtClean="0">
                <a:latin typeface="Arial" panose="020B0604020202020204" pitchFamily="34" charset="0"/>
                <a:cs typeface="Arial" panose="020B0604020202020204" pitchFamily="34" charset="0"/>
              </a:rPr>
              <a:t>Bibliometrics:</a:t>
            </a:r>
            <a:r>
              <a:rPr lang="de-DE" sz="1100" baseline="0" dirty="0" smtClean="0">
                <a:latin typeface="Arial" panose="020B0604020202020204" pitchFamily="34" charset="0"/>
                <a:cs typeface="Arial" panose="020B0604020202020204" pitchFamily="34" charset="0"/>
              </a:rPr>
              <a:t> </a:t>
            </a:r>
            <a:r>
              <a:rPr lang="de-DE" sz="1100" baseline="0" dirty="0" err="1" smtClean="0">
                <a:latin typeface="Arial" panose="020B0604020202020204" pitchFamily="34" charset="0"/>
                <a:cs typeface="Arial" panose="020B0604020202020204" pitchFamily="34" charset="0"/>
              </a:rPr>
              <a:t>citations</a:t>
            </a:r>
            <a:r>
              <a:rPr lang="de-DE" sz="1100" baseline="0" dirty="0" smtClean="0">
                <a:latin typeface="Arial" panose="020B0604020202020204" pitchFamily="34" charset="0"/>
                <a:cs typeface="Arial" panose="020B0604020202020204" pitchFamily="34" charset="0"/>
              </a:rPr>
              <a:t> and </a:t>
            </a:r>
            <a:r>
              <a:rPr lang="de-DE" sz="1100" baseline="0" dirty="0" err="1" smtClean="0">
                <a:latin typeface="Arial" panose="020B0604020202020204" pitchFamily="34" charset="0"/>
                <a:cs typeface="Arial" panose="020B0604020202020204" pitchFamily="34" charset="0"/>
              </a:rPr>
              <a:t>derived</a:t>
            </a:r>
            <a:r>
              <a:rPr lang="de-DE" sz="1100" baseline="0" dirty="0" smtClean="0">
                <a:latin typeface="Arial" panose="020B0604020202020204" pitchFamily="34" charset="0"/>
                <a:cs typeface="Arial" panose="020B0604020202020204" pitchFamily="34" charset="0"/>
              </a:rPr>
              <a:t> </a:t>
            </a:r>
            <a:r>
              <a:rPr lang="de-DE" sz="1100" baseline="0" dirty="0" err="1" smtClean="0">
                <a:latin typeface="Arial" panose="020B0604020202020204" pitchFamily="34" charset="0"/>
                <a:cs typeface="Arial" panose="020B0604020202020204" pitchFamily="34" charset="0"/>
              </a:rPr>
              <a:t>metrics</a:t>
            </a:r>
            <a:r>
              <a:rPr lang="de-DE" sz="1100" dirty="0" smtClean="0">
                <a:latin typeface="Arial" panose="020B0604020202020204" pitchFamily="34" charset="0"/>
                <a:cs typeface="Arial" panose="020B0604020202020204" pitchFamily="34" charset="0"/>
              </a:rPr>
              <a:t>:</a:t>
            </a:r>
            <a:r>
              <a:rPr lang="de-DE" sz="1100" baseline="0" dirty="0" smtClean="0">
                <a:latin typeface="Arial" panose="020B0604020202020204" pitchFamily="34" charset="0"/>
                <a:cs typeface="Arial" panose="020B0604020202020204" pitchFamily="34" charset="0"/>
              </a:rPr>
              <a:t> Journal Impact </a:t>
            </a:r>
            <a:r>
              <a:rPr lang="de-DE" sz="1100" baseline="0" dirty="0" err="1" smtClean="0">
                <a:latin typeface="Arial" panose="020B0604020202020204" pitchFamily="34" charset="0"/>
                <a:cs typeface="Arial" panose="020B0604020202020204" pitchFamily="34" charset="0"/>
              </a:rPr>
              <a:t>Factor</a:t>
            </a:r>
            <a:r>
              <a:rPr lang="de-DE" sz="1100" baseline="0" dirty="0" smtClean="0">
                <a:latin typeface="Arial" panose="020B0604020202020204" pitchFamily="34" charset="0"/>
                <a:cs typeface="Arial" panose="020B0604020202020204" pitchFamily="34" charset="0"/>
              </a:rPr>
              <a:t>, H-Index; </a:t>
            </a:r>
          </a:p>
          <a:p>
            <a:pPr algn="l"/>
            <a:r>
              <a:rPr lang="de-DE" sz="1100" baseline="0" dirty="0" smtClean="0">
                <a:latin typeface="Arial" panose="020B0604020202020204" pitchFamily="34" charset="0"/>
                <a:cs typeface="Arial" panose="020B0604020202020204" pitchFamily="34" charset="0"/>
              </a:rPr>
              <a:t>„simple“ </a:t>
            </a:r>
            <a:r>
              <a:rPr lang="de-DE" sz="1100" baseline="0" dirty="0" err="1" smtClean="0">
                <a:latin typeface="Arial" panose="020B0604020202020204" pitchFamily="34" charset="0"/>
                <a:cs typeface="Arial" panose="020B0604020202020204" pitchFamily="34" charset="0"/>
              </a:rPr>
              <a:t>because</a:t>
            </a:r>
            <a:r>
              <a:rPr lang="de-DE" sz="1100" baseline="0" dirty="0" smtClean="0">
                <a:latin typeface="Arial" panose="020B0604020202020204" pitchFamily="34" charset="0"/>
                <a:cs typeface="Arial" panose="020B0604020202020204" pitchFamily="34" charset="0"/>
              </a:rPr>
              <a:t> </a:t>
            </a:r>
            <a:r>
              <a:rPr lang="de-DE" sz="1100" baseline="0" dirty="0" err="1" smtClean="0">
                <a:latin typeface="Arial" panose="020B0604020202020204" pitchFamily="34" charset="0"/>
                <a:cs typeface="Arial" panose="020B0604020202020204" pitchFamily="34" charset="0"/>
              </a:rPr>
              <a:t>everyone</a:t>
            </a:r>
            <a:r>
              <a:rPr lang="de-DE" sz="1100" baseline="0" dirty="0" smtClean="0">
                <a:latin typeface="Arial" panose="020B0604020202020204" pitchFamily="34" charset="0"/>
                <a:cs typeface="Arial" panose="020B0604020202020204" pitchFamily="34" charset="0"/>
              </a:rPr>
              <a:t> </a:t>
            </a:r>
            <a:r>
              <a:rPr lang="de-DE" sz="1100" baseline="0" dirty="0" err="1" smtClean="0">
                <a:latin typeface="Arial" panose="020B0604020202020204" pitchFamily="34" charset="0"/>
                <a:cs typeface="Arial" panose="020B0604020202020204" pitchFamily="34" charset="0"/>
              </a:rPr>
              <a:t>is</a:t>
            </a:r>
            <a:r>
              <a:rPr lang="de-DE" sz="1100" baseline="0" dirty="0" smtClean="0">
                <a:latin typeface="Arial" panose="020B0604020202020204" pitchFamily="34" charset="0"/>
                <a:cs typeface="Arial" panose="020B0604020202020204" pitchFamily="34" charset="0"/>
              </a:rPr>
              <a:t> on the same </a:t>
            </a:r>
            <a:r>
              <a:rPr lang="de-DE" sz="1100" baseline="0" dirty="0" err="1" smtClean="0">
                <a:latin typeface="Arial" panose="020B0604020202020204" pitchFamily="34" charset="0"/>
                <a:cs typeface="Arial" panose="020B0604020202020204" pitchFamily="34" charset="0"/>
              </a:rPr>
              <a:t>playground</a:t>
            </a:r>
            <a:r>
              <a:rPr lang="de-DE" sz="1100" baseline="0" dirty="0" smtClean="0">
                <a:latin typeface="Arial" panose="020B0604020202020204" pitchFamily="34" charset="0"/>
                <a:cs typeface="Arial" panose="020B0604020202020204" pitchFamily="34" charset="0"/>
              </a:rPr>
              <a:t> and </a:t>
            </a:r>
            <a:r>
              <a:rPr lang="de-DE" sz="1100" baseline="0" dirty="0" err="1" smtClean="0">
                <a:latin typeface="Arial" panose="020B0604020202020204" pitchFamily="34" charset="0"/>
                <a:cs typeface="Arial" panose="020B0604020202020204" pitchFamily="34" charset="0"/>
              </a:rPr>
              <a:t>it</a:t>
            </a:r>
            <a:r>
              <a:rPr lang="de-DE" sz="1100" baseline="0" dirty="0" smtClean="0">
                <a:latin typeface="Arial" panose="020B0604020202020204" pitchFamily="34" charset="0"/>
                <a:cs typeface="Arial" panose="020B0604020202020204" pitchFamily="34" charset="0"/>
              </a:rPr>
              <a:t> </a:t>
            </a:r>
            <a:r>
              <a:rPr lang="de-DE" sz="1100" baseline="0" dirty="0" err="1" smtClean="0">
                <a:latin typeface="Arial" panose="020B0604020202020204" pitchFamily="34" charset="0"/>
                <a:cs typeface="Arial" panose="020B0604020202020204" pitchFamily="34" charset="0"/>
              </a:rPr>
              <a:t>is</a:t>
            </a:r>
            <a:r>
              <a:rPr lang="de-DE" sz="1100" baseline="0" dirty="0" smtClean="0">
                <a:latin typeface="Arial" panose="020B0604020202020204" pitchFamily="34" charset="0"/>
                <a:cs typeface="Arial" panose="020B0604020202020204" pitchFamily="34" charset="0"/>
              </a:rPr>
              <a:t> „just“ </a:t>
            </a:r>
            <a:r>
              <a:rPr lang="de-DE" sz="1100" baseline="0" dirty="0" err="1" smtClean="0">
                <a:latin typeface="Arial" panose="020B0604020202020204" pitchFamily="34" charset="0"/>
                <a:cs typeface="Arial" panose="020B0604020202020204" pitchFamily="34" charset="0"/>
              </a:rPr>
              <a:t>about</a:t>
            </a:r>
            <a:r>
              <a:rPr lang="de-DE" sz="1100" baseline="0" dirty="0" smtClean="0">
                <a:latin typeface="Arial" panose="020B0604020202020204" pitchFamily="34" charset="0"/>
                <a:cs typeface="Arial" panose="020B0604020202020204" pitchFamily="34" charset="0"/>
              </a:rPr>
              <a:t> </a:t>
            </a:r>
            <a:r>
              <a:rPr lang="de-DE" sz="1100" baseline="0" dirty="0" err="1" smtClean="0">
                <a:latin typeface="Arial" panose="020B0604020202020204" pitchFamily="34" charset="0"/>
                <a:cs typeface="Arial" panose="020B0604020202020204" pitchFamily="34" charset="0"/>
              </a:rPr>
              <a:t>referencing</a:t>
            </a:r>
            <a:r>
              <a:rPr lang="de-DE" sz="1100" baseline="0" dirty="0" smtClean="0">
                <a:latin typeface="Arial" panose="020B0604020202020204" pitchFamily="34" charset="0"/>
                <a:cs typeface="Arial" panose="020B0604020202020204" pitchFamily="34" charset="0"/>
              </a:rPr>
              <a:t> </a:t>
            </a:r>
            <a:r>
              <a:rPr lang="de-DE" sz="1100" baseline="0" dirty="0" err="1" smtClean="0">
                <a:latin typeface="Arial" panose="020B0604020202020204" pitchFamily="34" charset="0"/>
                <a:cs typeface="Arial" panose="020B0604020202020204" pitchFamily="34" charset="0"/>
              </a:rPr>
              <a:t>another</a:t>
            </a:r>
            <a:r>
              <a:rPr lang="de-DE" sz="1100" baseline="0" dirty="0" smtClean="0">
                <a:latin typeface="Arial" panose="020B0604020202020204" pitchFamily="34" charset="0"/>
                <a:cs typeface="Arial" panose="020B0604020202020204" pitchFamily="34" charset="0"/>
              </a:rPr>
              <a:t> </a:t>
            </a:r>
            <a:r>
              <a:rPr lang="de-DE" sz="1100" baseline="0" dirty="0" err="1" smtClean="0">
                <a:latin typeface="Arial" panose="020B0604020202020204" pitchFamily="34" charset="0"/>
                <a:cs typeface="Arial" panose="020B0604020202020204" pitchFamily="34" charset="0"/>
              </a:rPr>
              <a:t>article</a:t>
            </a:r>
            <a:r>
              <a:rPr lang="de-DE" sz="1100" baseline="0" dirty="0" smtClean="0">
                <a:latin typeface="Arial" panose="020B0604020202020204" pitchFamily="34" charset="0"/>
                <a:cs typeface="Arial" panose="020B0604020202020204" pitchFamily="34" charset="0"/>
              </a:rPr>
              <a:t> in a </a:t>
            </a:r>
            <a:r>
              <a:rPr lang="de-DE" sz="1100" baseline="0" dirty="0" err="1" smtClean="0">
                <a:latin typeface="Arial" panose="020B0604020202020204" pitchFamily="34" charset="0"/>
                <a:cs typeface="Arial" panose="020B0604020202020204" pitchFamily="34" charset="0"/>
              </a:rPr>
              <a:t>new</a:t>
            </a:r>
            <a:r>
              <a:rPr lang="de-DE" sz="1100" baseline="0" dirty="0" smtClean="0">
                <a:latin typeface="Arial" panose="020B0604020202020204" pitchFamily="34" charset="0"/>
                <a:cs typeface="Arial" panose="020B0604020202020204" pitchFamily="34" charset="0"/>
              </a:rPr>
              <a:t> </a:t>
            </a:r>
            <a:r>
              <a:rPr lang="de-DE" sz="1100" baseline="0" dirty="0" err="1" smtClean="0">
                <a:latin typeface="Arial" panose="020B0604020202020204" pitchFamily="34" charset="0"/>
                <a:cs typeface="Arial" panose="020B0604020202020204" pitchFamily="34" charset="0"/>
              </a:rPr>
              <a:t>publication</a:t>
            </a:r>
            <a:endParaRPr lang="de-DE" sz="1100" baseline="0" dirty="0" smtClean="0">
              <a:latin typeface="Arial" panose="020B0604020202020204" pitchFamily="34" charset="0"/>
              <a:cs typeface="Arial" panose="020B0604020202020204" pitchFamily="34" charset="0"/>
            </a:endParaRPr>
          </a:p>
          <a:p>
            <a:pPr algn="l"/>
            <a:r>
              <a:rPr lang="de-DE" sz="1100" baseline="0" dirty="0" smtClean="0">
                <a:latin typeface="Arial" panose="020B0604020202020204" pitchFamily="34" charset="0"/>
                <a:cs typeface="Arial" panose="020B0604020202020204" pitchFamily="34" charset="0"/>
              </a:rPr>
              <a:t>Altmetrics </a:t>
            </a:r>
            <a:r>
              <a:rPr lang="de-DE" sz="1100" baseline="0" dirty="0" err="1" smtClean="0">
                <a:latin typeface="Arial" panose="020B0604020202020204" pitchFamily="34" charset="0"/>
                <a:cs typeface="Arial" panose="020B0604020202020204" pitchFamily="34" charset="0"/>
              </a:rPr>
              <a:t>is</a:t>
            </a:r>
            <a:r>
              <a:rPr lang="de-DE" sz="1100" baseline="0" dirty="0" smtClean="0">
                <a:latin typeface="Arial" panose="020B0604020202020204" pitchFamily="34" charset="0"/>
                <a:cs typeface="Arial" panose="020B0604020202020204" pitchFamily="34" charset="0"/>
              </a:rPr>
              <a:t> </a:t>
            </a:r>
            <a:r>
              <a:rPr lang="de-DE" sz="1100" baseline="0" dirty="0" err="1" smtClean="0">
                <a:latin typeface="Arial" panose="020B0604020202020204" pitchFamily="34" charset="0"/>
                <a:cs typeface="Arial" panose="020B0604020202020204" pitchFamily="34" charset="0"/>
              </a:rPr>
              <a:t>much</a:t>
            </a:r>
            <a:r>
              <a:rPr lang="de-DE" sz="1100" baseline="0" dirty="0" smtClean="0">
                <a:latin typeface="Arial" panose="020B0604020202020204" pitchFamily="34" charset="0"/>
                <a:cs typeface="Arial" panose="020B0604020202020204" pitchFamily="34" charset="0"/>
              </a:rPr>
              <a:t> </a:t>
            </a:r>
            <a:r>
              <a:rPr lang="de-DE" sz="1100" baseline="0" dirty="0" err="1" smtClean="0">
                <a:latin typeface="Arial" panose="020B0604020202020204" pitchFamily="34" charset="0"/>
                <a:cs typeface="Arial" panose="020B0604020202020204" pitchFamily="34" charset="0"/>
              </a:rPr>
              <a:t>more</a:t>
            </a:r>
            <a:r>
              <a:rPr lang="de-DE" sz="1100" baseline="0" dirty="0" smtClean="0">
                <a:latin typeface="Arial" panose="020B0604020202020204" pitchFamily="34" charset="0"/>
                <a:cs typeface="Arial" panose="020B0604020202020204" pitchFamily="34" charset="0"/>
              </a:rPr>
              <a:t> </a:t>
            </a:r>
            <a:r>
              <a:rPr lang="de-DE" sz="1100" baseline="0" dirty="0" err="1" smtClean="0">
                <a:latin typeface="Arial" panose="020B0604020202020204" pitchFamily="34" charset="0"/>
                <a:cs typeface="Arial" panose="020B0604020202020204" pitchFamily="34" charset="0"/>
              </a:rPr>
              <a:t>complex</a:t>
            </a:r>
            <a:r>
              <a:rPr lang="de-DE" sz="1100" baseline="0" dirty="0" smtClean="0">
                <a:latin typeface="Arial" panose="020B0604020202020204" pitchFamily="34" charset="0"/>
                <a:cs typeface="Arial" panose="020B0604020202020204" pitchFamily="34" charset="0"/>
              </a:rPr>
              <a:t>: </a:t>
            </a:r>
            <a:r>
              <a:rPr lang="de-DE" sz="1100" baseline="0" dirty="0" err="1" smtClean="0">
                <a:latin typeface="Arial" panose="020B0604020202020204" pitchFamily="34" charset="0"/>
                <a:cs typeface="Arial" panose="020B0604020202020204" pitchFamily="34" charset="0"/>
              </a:rPr>
              <a:t>variety</a:t>
            </a:r>
            <a:r>
              <a:rPr lang="de-DE" sz="1100" baseline="0" dirty="0" smtClean="0">
                <a:latin typeface="Arial" panose="020B0604020202020204" pitchFamily="34" charset="0"/>
                <a:cs typeface="Arial" panose="020B0604020202020204" pitchFamily="34" charset="0"/>
              </a:rPr>
              <a:t> of </a:t>
            </a:r>
            <a:r>
              <a:rPr lang="de-DE" sz="1100" baseline="0" dirty="0" err="1" smtClean="0">
                <a:latin typeface="Arial" panose="020B0604020202020204" pitchFamily="34" charset="0"/>
                <a:cs typeface="Arial" panose="020B0604020202020204" pitchFamily="34" charset="0"/>
              </a:rPr>
              <a:t>platforms</a:t>
            </a:r>
            <a:r>
              <a:rPr lang="de-DE" sz="1100" baseline="0" dirty="0" smtClean="0">
                <a:latin typeface="Arial" panose="020B0604020202020204" pitchFamily="34" charset="0"/>
                <a:cs typeface="Arial" panose="020B0604020202020204" pitchFamily="34" charset="0"/>
              </a:rPr>
              <a:t> and different </a:t>
            </a:r>
            <a:r>
              <a:rPr lang="de-DE" sz="1100" baseline="0" dirty="0" err="1" smtClean="0">
                <a:latin typeface="Arial" panose="020B0604020202020204" pitchFamily="34" charset="0"/>
                <a:cs typeface="Arial" panose="020B0604020202020204" pitchFamily="34" charset="0"/>
              </a:rPr>
              <a:t>types</a:t>
            </a:r>
            <a:r>
              <a:rPr lang="de-DE" sz="1100" baseline="0" dirty="0" smtClean="0">
                <a:latin typeface="Arial" panose="020B0604020202020204" pitchFamily="34" charset="0"/>
                <a:cs typeface="Arial" panose="020B0604020202020204" pitchFamily="34" charset="0"/>
              </a:rPr>
              <a:t> of </a:t>
            </a:r>
            <a:r>
              <a:rPr lang="de-DE" sz="1100" baseline="0" dirty="0" err="1" smtClean="0">
                <a:latin typeface="Arial" panose="020B0604020202020204" pitchFamily="34" charset="0"/>
                <a:cs typeface="Arial" panose="020B0604020202020204" pitchFamily="34" charset="0"/>
              </a:rPr>
              <a:t>references</a:t>
            </a:r>
            <a:r>
              <a:rPr lang="de-DE" sz="1100" baseline="0" dirty="0" smtClean="0">
                <a:latin typeface="Arial" panose="020B0604020202020204" pitchFamily="34" charset="0"/>
                <a:cs typeface="Arial" panose="020B0604020202020204" pitchFamily="34" charset="0"/>
              </a:rPr>
              <a:t>; </a:t>
            </a:r>
            <a:r>
              <a:rPr lang="de-DE" sz="1100" baseline="0" dirty="0" err="1" smtClean="0">
                <a:latin typeface="Arial" panose="020B0604020202020204" pitchFamily="34" charset="0"/>
                <a:cs typeface="Arial" panose="020B0604020202020204" pitchFamily="34" charset="0"/>
              </a:rPr>
              <a:t>derived</a:t>
            </a:r>
            <a:r>
              <a:rPr lang="de-DE" sz="1100" baseline="0" dirty="0" smtClean="0">
                <a:latin typeface="Arial" panose="020B0604020202020204" pitchFamily="34" charset="0"/>
                <a:cs typeface="Arial" panose="020B0604020202020204" pitchFamily="34" charset="0"/>
              </a:rPr>
              <a:t> </a:t>
            </a:r>
            <a:r>
              <a:rPr lang="de-DE" sz="1100" baseline="0" dirty="0" err="1" smtClean="0">
                <a:latin typeface="Arial" panose="020B0604020202020204" pitchFamily="34" charset="0"/>
                <a:cs typeface="Arial" panose="020B0604020202020204" pitchFamily="34" charset="0"/>
              </a:rPr>
              <a:t>metrics</a:t>
            </a:r>
            <a:r>
              <a:rPr lang="de-DE" sz="1100" baseline="0" dirty="0" smtClean="0">
                <a:latin typeface="Arial" panose="020B0604020202020204" pitchFamily="34" charset="0"/>
                <a:cs typeface="Arial" panose="020B0604020202020204" pitchFamily="34" charset="0"/>
              </a:rPr>
              <a:t> </a:t>
            </a:r>
            <a:r>
              <a:rPr lang="de-DE" sz="1100" baseline="0" dirty="0" err="1" smtClean="0">
                <a:latin typeface="Arial" panose="020B0604020202020204" pitchFamily="34" charset="0"/>
                <a:cs typeface="Arial" panose="020B0604020202020204" pitchFamily="34" charset="0"/>
              </a:rPr>
              <a:t>are</a:t>
            </a:r>
            <a:r>
              <a:rPr lang="de-DE" sz="1100" baseline="0" dirty="0" smtClean="0">
                <a:latin typeface="Arial" panose="020B0604020202020204" pitchFamily="34" charset="0"/>
                <a:cs typeface="Arial" panose="020B0604020202020204" pitchFamily="34" charset="0"/>
              </a:rPr>
              <a:t> for </a:t>
            </a:r>
            <a:r>
              <a:rPr lang="de-DE" sz="1100" baseline="0" dirty="0" err="1" smtClean="0">
                <a:latin typeface="Arial" panose="020B0604020202020204" pitchFamily="34" charset="0"/>
                <a:cs typeface="Arial" panose="020B0604020202020204" pitchFamily="34" charset="0"/>
              </a:rPr>
              <a:t>instance</a:t>
            </a:r>
            <a:r>
              <a:rPr lang="de-DE" sz="1100" baseline="0" dirty="0" smtClean="0">
                <a:latin typeface="Arial" panose="020B0604020202020204" pitchFamily="34" charset="0"/>
                <a:cs typeface="Arial" panose="020B0604020202020204" pitchFamily="34" charset="0"/>
              </a:rPr>
              <a:t> </a:t>
            </a:r>
            <a:r>
              <a:rPr lang="de-DE" sz="1100" baseline="0" dirty="0" err="1" smtClean="0">
                <a:latin typeface="Arial" panose="020B0604020202020204" pitchFamily="34" charset="0"/>
                <a:cs typeface="Arial" panose="020B0604020202020204" pitchFamily="34" charset="0"/>
              </a:rPr>
              <a:t>Altmetric</a:t>
            </a:r>
            <a:r>
              <a:rPr lang="de-DE" sz="1100" baseline="0" dirty="0" smtClean="0">
                <a:latin typeface="Arial" panose="020B0604020202020204" pitchFamily="34" charset="0"/>
                <a:cs typeface="Arial" panose="020B0604020202020204" pitchFamily="34" charset="0"/>
              </a:rPr>
              <a:t> </a:t>
            </a:r>
            <a:r>
              <a:rPr lang="de-DE" sz="1100" baseline="0" dirty="0" err="1" smtClean="0">
                <a:latin typeface="Arial" panose="020B0604020202020204" pitchFamily="34" charset="0"/>
                <a:cs typeface="Arial" panose="020B0604020202020204" pitchFamily="34" charset="0"/>
              </a:rPr>
              <a:t>Badge</a:t>
            </a:r>
            <a:r>
              <a:rPr lang="de-DE" sz="1100" baseline="0" dirty="0" smtClean="0">
                <a:latin typeface="Arial" panose="020B0604020202020204" pitchFamily="34" charset="0"/>
                <a:cs typeface="Arial" panose="020B0604020202020204" pitchFamily="34" charset="0"/>
              </a:rPr>
              <a:t>, </a:t>
            </a:r>
            <a:r>
              <a:rPr lang="de-DE" sz="1100" baseline="0" dirty="0" err="1" smtClean="0">
                <a:latin typeface="Arial" panose="020B0604020202020204" pitchFamily="34" charset="0"/>
                <a:cs typeface="Arial" panose="020B0604020202020204" pitchFamily="34" charset="0"/>
              </a:rPr>
              <a:t>PLoS</a:t>
            </a:r>
            <a:r>
              <a:rPr lang="de-DE" sz="1100" baseline="0" dirty="0" smtClean="0">
                <a:latin typeface="Arial" panose="020B0604020202020204" pitchFamily="34" charset="0"/>
                <a:cs typeface="Arial" panose="020B0604020202020204" pitchFamily="34" charset="0"/>
              </a:rPr>
              <a:t> ALM</a:t>
            </a:r>
          </a:p>
          <a:p>
            <a:pPr algn="l"/>
            <a:r>
              <a:rPr lang="de-DE" sz="1100" baseline="0" dirty="0" smtClean="0">
                <a:latin typeface="Arial" panose="020B0604020202020204" pitchFamily="34" charset="0"/>
                <a:cs typeface="Arial" panose="020B0604020202020204" pitchFamily="34" charset="0"/>
              </a:rPr>
              <a:t>Advantages </a:t>
            </a:r>
            <a:r>
              <a:rPr lang="de-DE" sz="1100" baseline="0" dirty="0" err="1" smtClean="0">
                <a:latin typeface="Arial" panose="020B0604020202020204" pitchFamily="34" charset="0"/>
                <a:cs typeface="Arial" panose="020B0604020202020204" pitchFamily="34" charset="0"/>
              </a:rPr>
              <a:t>are</a:t>
            </a:r>
            <a:r>
              <a:rPr lang="de-DE" sz="1100" baseline="0" dirty="0" smtClean="0">
                <a:latin typeface="Arial" panose="020B0604020202020204" pitchFamily="34" charset="0"/>
                <a:cs typeface="Arial" panose="020B0604020202020204" pitchFamily="34" charset="0"/>
              </a:rPr>
              <a:t>: </a:t>
            </a:r>
            <a:r>
              <a:rPr lang="de-DE" sz="1100" baseline="0" dirty="0" err="1" smtClean="0">
                <a:latin typeface="Arial" panose="020B0604020202020204" pitchFamily="34" charset="0"/>
                <a:cs typeface="Arial" panose="020B0604020202020204" pitchFamily="34" charset="0"/>
              </a:rPr>
              <a:t>broader</a:t>
            </a:r>
            <a:r>
              <a:rPr lang="de-DE" sz="1100" baseline="0" dirty="0" smtClean="0">
                <a:latin typeface="Arial" panose="020B0604020202020204" pitchFamily="34" charset="0"/>
                <a:cs typeface="Arial" panose="020B0604020202020204" pitchFamily="34" charset="0"/>
              </a:rPr>
              <a:t> </a:t>
            </a:r>
            <a:r>
              <a:rPr lang="de-DE" sz="1100" baseline="0" dirty="0" err="1" smtClean="0">
                <a:latin typeface="Arial" panose="020B0604020202020204" pitchFamily="34" charset="0"/>
                <a:cs typeface="Arial" panose="020B0604020202020204" pitchFamily="34" charset="0"/>
              </a:rPr>
              <a:t>user</a:t>
            </a:r>
            <a:r>
              <a:rPr lang="de-DE" sz="1100" baseline="0" dirty="0" smtClean="0">
                <a:latin typeface="Arial" panose="020B0604020202020204" pitchFamily="34" charset="0"/>
                <a:cs typeface="Arial" panose="020B0604020202020204" pitchFamily="34" charset="0"/>
              </a:rPr>
              <a:t> </a:t>
            </a:r>
            <a:r>
              <a:rPr lang="de-DE" sz="1100" baseline="0" dirty="0" err="1" smtClean="0">
                <a:latin typeface="Arial" panose="020B0604020202020204" pitchFamily="34" charset="0"/>
                <a:cs typeface="Arial" panose="020B0604020202020204" pitchFamily="34" charset="0"/>
              </a:rPr>
              <a:t>groups</a:t>
            </a:r>
            <a:r>
              <a:rPr lang="de-DE" sz="1100" baseline="0" dirty="0" smtClean="0">
                <a:latin typeface="Arial" panose="020B0604020202020204" pitchFamily="34" charset="0"/>
                <a:cs typeface="Arial" panose="020B0604020202020204" pitchFamily="34" charset="0"/>
              </a:rPr>
              <a:t>, </a:t>
            </a:r>
            <a:r>
              <a:rPr lang="de-DE" sz="1100" baseline="0" dirty="0" err="1" smtClean="0">
                <a:latin typeface="Arial" panose="020B0604020202020204" pitchFamily="34" charset="0"/>
                <a:cs typeface="Arial" panose="020B0604020202020204" pitchFamily="34" charset="0"/>
              </a:rPr>
              <a:t>more</a:t>
            </a:r>
            <a:r>
              <a:rPr lang="de-DE" sz="1100" baseline="0" dirty="0" smtClean="0">
                <a:latin typeface="Arial" panose="020B0604020202020204" pitchFamily="34" charset="0"/>
                <a:cs typeface="Arial" panose="020B0604020202020204" pitchFamily="34" charset="0"/>
              </a:rPr>
              <a:t> </a:t>
            </a:r>
            <a:r>
              <a:rPr lang="de-DE" sz="1100" baseline="0" dirty="0" err="1" smtClean="0">
                <a:latin typeface="Arial" panose="020B0604020202020204" pitchFamily="34" charset="0"/>
                <a:cs typeface="Arial" panose="020B0604020202020204" pitchFamily="34" charset="0"/>
              </a:rPr>
              <a:t>publication</a:t>
            </a:r>
            <a:r>
              <a:rPr lang="de-DE" sz="1100" baseline="0" dirty="0" smtClean="0">
                <a:latin typeface="Arial" panose="020B0604020202020204" pitchFamily="34" charset="0"/>
                <a:cs typeface="Arial" panose="020B0604020202020204" pitchFamily="34" charset="0"/>
              </a:rPr>
              <a:t> </a:t>
            </a:r>
            <a:r>
              <a:rPr lang="de-DE" sz="1100" baseline="0" dirty="0" err="1" smtClean="0">
                <a:latin typeface="Arial" panose="020B0604020202020204" pitchFamily="34" charset="0"/>
                <a:cs typeface="Arial" panose="020B0604020202020204" pitchFamily="34" charset="0"/>
              </a:rPr>
              <a:t>formats</a:t>
            </a:r>
            <a:r>
              <a:rPr lang="de-DE" sz="1100" baseline="0" dirty="0" smtClean="0">
                <a:latin typeface="Arial" panose="020B0604020202020204" pitchFamily="34" charset="0"/>
                <a:cs typeface="Arial" panose="020B0604020202020204" pitchFamily="34" charset="0"/>
              </a:rPr>
              <a:t> (not </a:t>
            </a:r>
            <a:r>
              <a:rPr lang="de-DE" sz="1100" baseline="0" dirty="0" err="1" smtClean="0">
                <a:latin typeface="Arial" panose="020B0604020202020204" pitchFamily="34" charset="0"/>
                <a:cs typeface="Arial" panose="020B0604020202020204" pitchFamily="34" charset="0"/>
              </a:rPr>
              <a:t>only</a:t>
            </a:r>
            <a:r>
              <a:rPr lang="de-DE" sz="1100" baseline="0" dirty="0" smtClean="0">
                <a:latin typeface="Arial" panose="020B0604020202020204" pitchFamily="34" charset="0"/>
                <a:cs typeface="Arial" panose="020B0604020202020204" pitchFamily="34" charset="0"/>
              </a:rPr>
              <a:t> </a:t>
            </a:r>
            <a:r>
              <a:rPr lang="de-DE" sz="1100" baseline="0" dirty="0" err="1" smtClean="0">
                <a:latin typeface="Arial" panose="020B0604020202020204" pitchFamily="34" charset="0"/>
                <a:cs typeface="Arial" panose="020B0604020202020204" pitchFamily="34" charset="0"/>
              </a:rPr>
              <a:t>articles</a:t>
            </a:r>
            <a:r>
              <a:rPr lang="de-DE" sz="1100" baseline="0" dirty="0" smtClean="0">
                <a:latin typeface="Arial" panose="020B0604020202020204" pitchFamily="34" charset="0"/>
                <a:cs typeface="Arial" panose="020B0604020202020204" pitchFamily="34" charset="0"/>
              </a:rPr>
              <a:t>), </a:t>
            </a:r>
            <a:r>
              <a:rPr lang="de-DE" sz="1100" baseline="0" dirty="0" err="1" smtClean="0">
                <a:latin typeface="Arial" panose="020B0604020202020204" pitchFamily="34" charset="0"/>
                <a:cs typeface="Arial" panose="020B0604020202020204" pitchFamily="34" charset="0"/>
              </a:rPr>
              <a:t>higher</a:t>
            </a:r>
            <a:r>
              <a:rPr lang="de-DE" sz="1100" baseline="0" dirty="0" smtClean="0">
                <a:latin typeface="Arial" panose="020B0604020202020204" pitchFamily="34" charset="0"/>
                <a:cs typeface="Arial" panose="020B0604020202020204" pitchFamily="34" charset="0"/>
              </a:rPr>
              <a:t> </a:t>
            </a:r>
            <a:r>
              <a:rPr lang="de-DE" sz="1100" baseline="0" dirty="0" err="1" smtClean="0">
                <a:latin typeface="Arial" panose="020B0604020202020204" pitchFamily="34" charset="0"/>
                <a:cs typeface="Arial" panose="020B0604020202020204" pitchFamily="34" charset="0"/>
              </a:rPr>
              <a:t>speed</a:t>
            </a:r>
            <a:r>
              <a:rPr lang="de-DE" sz="1100" baseline="0" dirty="0" smtClean="0">
                <a:latin typeface="Arial" panose="020B0604020202020204" pitchFamily="34" charset="0"/>
                <a:cs typeface="Arial" panose="020B0604020202020204" pitchFamily="34" charset="0"/>
              </a:rPr>
              <a:t>, </a:t>
            </a:r>
            <a:r>
              <a:rPr lang="de-DE" sz="1100" baseline="0" dirty="0" err="1" smtClean="0">
                <a:latin typeface="Arial" panose="020B0604020202020204" pitchFamily="34" charset="0"/>
                <a:cs typeface="Arial" panose="020B0604020202020204" pitchFamily="34" charset="0"/>
              </a:rPr>
              <a:t>greater</a:t>
            </a:r>
            <a:r>
              <a:rPr lang="de-DE" sz="1100" baseline="0" dirty="0" smtClean="0">
                <a:latin typeface="Arial" panose="020B0604020202020204" pitchFamily="34" charset="0"/>
                <a:cs typeface="Arial" panose="020B0604020202020204" pitchFamily="34" charset="0"/>
              </a:rPr>
              <a:t> </a:t>
            </a:r>
            <a:r>
              <a:rPr lang="de-DE" sz="1100" dirty="0" err="1" smtClean="0"/>
              <a:t>openness</a:t>
            </a:r>
            <a:endParaRPr lang="de-DE" sz="1100" baseline="0" dirty="0" smtClean="0">
              <a:latin typeface="Arial" panose="020B0604020202020204" pitchFamily="34" charset="0"/>
              <a:cs typeface="Arial" panose="020B0604020202020204" pitchFamily="34" charset="0"/>
            </a:endParaRPr>
          </a:p>
          <a:p>
            <a:pPr algn="l"/>
            <a:r>
              <a:rPr lang="de-DE" sz="1100" baseline="0" dirty="0" smtClean="0">
                <a:latin typeface="Arial" panose="020B0604020202020204" pitchFamily="34" charset="0"/>
                <a:cs typeface="Arial" panose="020B0604020202020204" pitchFamily="34" charset="0"/>
              </a:rPr>
              <a:t>Will </a:t>
            </a:r>
            <a:r>
              <a:rPr lang="de-DE" sz="1100" baseline="0" dirty="0" err="1" smtClean="0">
                <a:latin typeface="Arial" panose="020B0604020202020204" pitchFamily="34" charset="0"/>
                <a:cs typeface="Arial" panose="020B0604020202020204" pitchFamily="34" charset="0"/>
              </a:rPr>
              <a:t>it</a:t>
            </a:r>
            <a:r>
              <a:rPr lang="de-DE" sz="1100" baseline="0" dirty="0" smtClean="0">
                <a:latin typeface="Arial" panose="020B0604020202020204" pitchFamily="34" charset="0"/>
                <a:cs typeface="Arial" panose="020B0604020202020204" pitchFamily="34" charset="0"/>
              </a:rPr>
              <a:t> </a:t>
            </a:r>
            <a:r>
              <a:rPr lang="de-DE" sz="1100" baseline="0" dirty="0" err="1" smtClean="0">
                <a:latin typeface="Arial" panose="020B0604020202020204" pitchFamily="34" charset="0"/>
                <a:cs typeface="Arial" panose="020B0604020202020204" pitchFamily="34" charset="0"/>
              </a:rPr>
              <a:t>be</a:t>
            </a:r>
            <a:r>
              <a:rPr lang="de-DE" sz="1100" baseline="0" dirty="0" smtClean="0">
                <a:latin typeface="Arial" panose="020B0604020202020204" pitchFamily="34" charset="0"/>
                <a:cs typeface="Arial" panose="020B0604020202020204" pitchFamily="34" charset="0"/>
              </a:rPr>
              <a:t> an alternative </a:t>
            </a:r>
            <a:r>
              <a:rPr lang="de-DE" sz="1100" baseline="0" dirty="0" err="1" smtClean="0">
                <a:latin typeface="Arial" panose="020B0604020202020204" pitchFamily="34" charset="0"/>
                <a:cs typeface="Arial" panose="020B0604020202020204" pitchFamily="34" charset="0"/>
              </a:rPr>
              <a:t>or</a:t>
            </a:r>
            <a:r>
              <a:rPr lang="de-DE" sz="1100" baseline="0" dirty="0" smtClean="0">
                <a:latin typeface="Arial" panose="020B0604020202020204" pitchFamily="34" charset="0"/>
                <a:cs typeface="Arial" panose="020B0604020202020204" pitchFamily="34" charset="0"/>
              </a:rPr>
              <a:t> p</a:t>
            </a:r>
            <a:r>
              <a:rPr lang="de-DE" sz="1100" dirty="0" smtClean="0"/>
              <a:t>romising </a:t>
            </a:r>
            <a:r>
              <a:rPr lang="de-DE" sz="1100" dirty="0" err="1" smtClean="0"/>
              <a:t>complement</a:t>
            </a:r>
            <a:r>
              <a:rPr lang="de-DE" sz="1100" dirty="0" smtClean="0"/>
              <a:t> </a:t>
            </a:r>
            <a:r>
              <a:rPr lang="de-DE" sz="1100" dirty="0" err="1" smtClean="0"/>
              <a:t>to</a:t>
            </a:r>
            <a:r>
              <a:rPr lang="de-DE" sz="1100" dirty="0" smtClean="0"/>
              <a:t> t</a:t>
            </a:r>
            <a:r>
              <a:rPr lang="de-DE" sz="1100" baseline="0" dirty="0" smtClean="0">
                <a:latin typeface="Arial" panose="020B0604020202020204" pitchFamily="34" charset="0"/>
                <a:cs typeface="Arial" panose="020B0604020202020204" pitchFamily="34" charset="0"/>
              </a:rPr>
              <a:t>raditional </a:t>
            </a:r>
            <a:r>
              <a:rPr lang="de-DE" sz="1100" baseline="0" dirty="0" err="1" smtClean="0">
                <a:latin typeface="Arial" panose="020B0604020202020204" pitchFamily="34" charset="0"/>
                <a:cs typeface="Arial" panose="020B0604020202020204" pitchFamily="34" charset="0"/>
              </a:rPr>
              <a:t>metrics</a:t>
            </a:r>
            <a:endParaRPr lang="de-DE" sz="1100" baseline="0" dirty="0" smtClean="0">
              <a:latin typeface="Arial" panose="020B0604020202020204" pitchFamily="34" charset="0"/>
              <a:cs typeface="Arial" panose="020B0604020202020204" pitchFamily="34" charset="0"/>
            </a:endParaRPr>
          </a:p>
        </p:txBody>
      </p:sp>
      <p:sp>
        <p:nvSpPr>
          <p:cNvPr id="4" name="Foliennummernplatzhalter 3"/>
          <p:cNvSpPr>
            <a:spLocks noGrp="1"/>
          </p:cNvSpPr>
          <p:nvPr>
            <p:ph type="sldNum" sz="quarter" idx="10"/>
          </p:nvPr>
        </p:nvSpPr>
        <p:spPr/>
        <p:txBody>
          <a:bodyPr/>
          <a:lstStyle/>
          <a:p>
            <a:fld id="{F1F89CE8-D360-43BB-9814-7AC80EC24059}" type="slidenum">
              <a:rPr lang="en-US" smtClean="0"/>
              <a:t>7</a:t>
            </a:fld>
            <a:endParaRPr lang="en-US"/>
          </a:p>
        </p:txBody>
      </p:sp>
    </p:spTree>
    <p:extLst>
      <p:ext uri="{BB962C8B-B14F-4D97-AF65-F5344CB8AC3E}">
        <p14:creationId xmlns:p14="http://schemas.microsoft.com/office/powerpoint/2010/main" val="1684112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sz="1400" baseline="0" dirty="0" err="1" smtClean="0">
                <a:latin typeface="Arial" panose="020B0604020202020204" pitchFamily="34" charset="0"/>
                <a:cs typeface="Arial" panose="020B0604020202020204" pitchFamily="34" charset="0"/>
              </a:rPr>
              <a:t>What</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are</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typical</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challenges</a:t>
            </a:r>
            <a:r>
              <a:rPr lang="de-DE" sz="1400" baseline="0" dirty="0" smtClean="0">
                <a:latin typeface="Arial" panose="020B0604020202020204" pitchFamily="34" charset="0"/>
                <a:cs typeface="Arial" panose="020B0604020202020204" pitchFamily="34" charset="0"/>
              </a:rPr>
              <a:t> of web-</a:t>
            </a:r>
            <a:r>
              <a:rPr lang="de-DE" sz="1400" baseline="0" dirty="0" err="1" smtClean="0">
                <a:latin typeface="Arial" panose="020B0604020202020204" pitchFamily="34" charset="0"/>
                <a:cs typeface="Arial" panose="020B0604020202020204" pitchFamily="34" charset="0"/>
              </a:rPr>
              <a:t>based</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metrics</a:t>
            </a:r>
            <a:r>
              <a:rPr lang="de-DE" sz="1400" baseline="0" dirty="0" smtClean="0">
                <a:latin typeface="Arial" panose="020B0604020202020204" pitchFamily="34" charset="0"/>
                <a:cs typeface="Arial" panose="020B0604020202020204" pitchFamily="34" charset="0"/>
              </a:rPr>
              <a:t>?</a:t>
            </a:r>
          </a:p>
          <a:p>
            <a:pPr algn="l"/>
            <a:r>
              <a:rPr lang="de-DE" sz="1400" baseline="0" dirty="0" smtClean="0">
                <a:latin typeface="Arial" panose="020B0604020202020204" pitchFamily="34" charset="0"/>
                <a:cs typeface="Arial" panose="020B0604020202020204" pitchFamily="34" charset="0"/>
              </a:rPr>
              <a:t>- D</a:t>
            </a:r>
            <a:r>
              <a:rPr lang="de-DE" sz="1400" dirty="0" smtClean="0">
                <a:latin typeface="Arial" panose="020B0604020202020204" pitchFamily="34" charset="0"/>
                <a:cs typeface="Arial" panose="020B0604020202020204" pitchFamily="34" charset="0"/>
              </a:rPr>
              <a:t>ifferent</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platform</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types</a:t>
            </a:r>
            <a:r>
              <a:rPr lang="de-DE" sz="1400" baseline="0" dirty="0" smtClean="0">
                <a:latin typeface="Arial" panose="020B0604020202020204" pitchFamily="34" charset="0"/>
                <a:cs typeface="Arial" panose="020B0604020202020204" pitchFamily="34" charset="0"/>
              </a:rPr>
              <a:t> follow different </a:t>
            </a:r>
            <a:r>
              <a:rPr lang="de-DE" sz="1400" baseline="0" dirty="0" err="1" smtClean="0">
                <a:latin typeface="Arial" panose="020B0604020202020204" pitchFamily="34" charset="0"/>
                <a:cs typeface="Arial" panose="020B0604020202020204" pitchFamily="34" charset="0"/>
              </a:rPr>
              <a:t>modes</a:t>
            </a:r>
            <a:r>
              <a:rPr lang="de-DE" sz="1400" baseline="0" dirty="0" smtClean="0">
                <a:latin typeface="Arial" panose="020B0604020202020204" pitchFamily="34" charset="0"/>
                <a:cs typeface="Arial" panose="020B0604020202020204" pitchFamily="34" charset="0"/>
              </a:rPr>
              <a:t> of </a:t>
            </a:r>
            <a:r>
              <a:rPr lang="de-DE" sz="1400" baseline="0" dirty="0" err="1" smtClean="0">
                <a:latin typeface="Arial" panose="020B0604020202020204" pitchFamily="34" charset="0"/>
                <a:cs typeface="Arial" panose="020B0604020202020204" pitchFamily="34" charset="0"/>
              </a:rPr>
              <a:t>communication</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attract</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userships</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that</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are</a:t>
            </a:r>
            <a:r>
              <a:rPr lang="de-DE" sz="1400" baseline="0" dirty="0" smtClean="0">
                <a:latin typeface="Arial" panose="020B0604020202020204" pitchFamily="34" charset="0"/>
                <a:cs typeface="Arial" panose="020B0604020202020204" pitchFamily="34" charset="0"/>
              </a:rPr>
              <a:t> the </a:t>
            </a:r>
            <a:r>
              <a:rPr lang="de-DE" sz="1400" baseline="0" dirty="0" err="1" smtClean="0">
                <a:latin typeface="Arial" panose="020B0604020202020204" pitchFamily="34" charset="0"/>
                <a:cs typeface="Arial" panose="020B0604020202020204" pitchFamily="34" charset="0"/>
              </a:rPr>
              <a:t>originators</a:t>
            </a:r>
            <a:r>
              <a:rPr lang="de-DE" sz="1400" baseline="0" dirty="0" smtClean="0">
                <a:latin typeface="Arial" panose="020B0604020202020204" pitchFamily="34" charset="0"/>
                <a:cs typeface="Arial" panose="020B0604020202020204" pitchFamily="34" charset="0"/>
              </a:rPr>
              <a:t> of the </a:t>
            </a:r>
            <a:r>
              <a:rPr lang="de-DE" sz="1400" baseline="0" dirty="0" err="1" smtClean="0">
                <a:latin typeface="Arial" panose="020B0604020202020204" pitchFamily="34" charset="0"/>
                <a:cs typeface="Arial" panose="020B0604020202020204" pitchFamily="34" charset="0"/>
              </a:rPr>
              <a:t>measured</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signals</a:t>
            </a:r>
            <a:r>
              <a:rPr lang="de-DE" sz="1400" baseline="0" dirty="0" smtClean="0">
                <a:latin typeface="Arial" panose="020B0604020202020204" pitchFamily="34" charset="0"/>
                <a:cs typeface="Arial" panose="020B0604020202020204" pitchFamily="34" charset="0"/>
              </a:rPr>
              <a:t>, and </a:t>
            </a:r>
            <a:r>
              <a:rPr lang="de-DE" sz="1400" baseline="0" dirty="0" err="1" smtClean="0">
                <a:latin typeface="Arial" panose="020B0604020202020204" pitchFamily="34" charset="0"/>
                <a:cs typeface="Arial" panose="020B0604020202020204" pitchFamily="34" charset="0"/>
              </a:rPr>
              <a:t>serve</a:t>
            </a:r>
            <a:r>
              <a:rPr lang="de-DE" sz="1400" baseline="0" dirty="0" smtClean="0">
                <a:latin typeface="Arial" panose="020B0604020202020204" pitchFamily="34" charset="0"/>
                <a:cs typeface="Arial" panose="020B0604020202020204" pitchFamily="34" charset="0"/>
              </a:rPr>
              <a:t> different </a:t>
            </a:r>
            <a:r>
              <a:rPr lang="de-DE" sz="1400" baseline="0" dirty="0" err="1" smtClean="0">
                <a:latin typeface="Arial" panose="020B0604020202020204" pitchFamily="34" charset="0"/>
                <a:cs typeface="Arial" panose="020B0604020202020204" pitchFamily="34" charset="0"/>
              </a:rPr>
              <a:t>purposes</a:t>
            </a:r>
            <a:r>
              <a:rPr lang="de-DE" sz="1400" baseline="0" dirty="0" smtClean="0">
                <a:latin typeface="Arial" panose="020B0604020202020204" pitchFamily="34" charset="0"/>
                <a:cs typeface="Arial" panose="020B0604020202020204" pitchFamily="34" charset="0"/>
              </a:rPr>
              <a:t> (also </a:t>
            </a:r>
            <a:r>
              <a:rPr lang="de-DE" sz="1400" baseline="0" dirty="0" err="1" smtClean="0">
                <a:latin typeface="Arial" panose="020B0604020202020204" pitchFamily="34" charset="0"/>
                <a:cs typeface="Arial" panose="020B0604020202020204" pitchFamily="34" charset="0"/>
              </a:rPr>
              <a:t>scientific</a:t>
            </a:r>
            <a:r>
              <a:rPr lang="de-DE" sz="1400" baseline="0" dirty="0" smtClean="0">
                <a:latin typeface="Arial" panose="020B0604020202020204" pitchFamily="34" charset="0"/>
                <a:cs typeface="Arial" panose="020B0604020202020204" pitchFamily="34" charset="0"/>
              </a:rPr>
              <a:t> – non-</a:t>
            </a:r>
            <a:r>
              <a:rPr lang="de-DE" sz="1400" baseline="0" dirty="0" err="1" smtClean="0">
                <a:latin typeface="Arial" panose="020B0604020202020204" pitchFamily="34" charset="0"/>
                <a:cs typeface="Arial" panose="020B0604020202020204" pitchFamily="34" charset="0"/>
              </a:rPr>
              <a:t>scientific</a:t>
            </a:r>
            <a:r>
              <a:rPr lang="de-DE" sz="1400" baseline="0" dirty="0" smtClean="0">
                <a:latin typeface="Arial" panose="020B0604020202020204" pitchFamily="34" charset="0"/>
                <a:cs typeface="Arial" panose="020B0604020202020204" pitchFamily="34" charset="0"/>
              </a:rPr>
              <a:t>)</a:t>
            </a:r>
          </a:p>
          <a:p>
            <a:pPr marL="0" indent="0" algn="l">
              <a:buFontTx/>
              <a:buNone/>
            </a:pP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Platforms</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are</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specific</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instances</a:t>
            </a:r>
            <a:r>
              <a:rPr lang="de-DE" sz="1400" baseline="0" dirty="0" smtClean="0">
                <a:latin typeface="Arial" panose="020B0604020202020204" pitchFamily="34" charset="0"/>
                <a:cs typeface="Arial" panose="020B0604020202020204" pitchFamily="34" charset="0"/>
              </a:rPr>
              <a:t> of </a:t>
            </a:r>
            <a:r>
              <a:rPr lang="de-DE" sz="1400" baseline="0" dirty="0" err="1" smtClean="0">
                <a:latin typeface="Arial" panose="020B0604020202020204" pitchFamily="34" charset="0"/>
                <a:cs typeface="Arial" panose="020B0604020202020204" pitchFamily="34" charset="0"/>
              </a:rPr>
              <a:t>these</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platform</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types</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with</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concrete</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concrete</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characteristics</a:t>
            </a:r>
            <a:r>
              <a:rPr lang="de-DE" sz="1400" baseline="0" dirty="0" smtClean="0">
                <a:latin typeface="Arial" panose="020B0604020202020204" pitchFamily="34" charset="0"/>
                <a:cs typeface="Arial" panose="020B0604020202020204" pitchFamily="34" charset="0"/>
              </a:rPr>
              <a:t> (not least </a:t>
            </a:r>
            <a:r>
              <a:rPr lang="de-DE" sz="1400" baseline="0" dirty="0" err="1" smtClean="0">
                <a:latin typeface="Arial" panose="020B0604020202020204" pitchFamily="34" charset="0"/>
                <a:cs typeface="Arial" panose="020B0604020202020204" pitchFamily="34" charset="0"/>
              </a:rPr>
              <a:t>their</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accessibility</a:t>
            </a:r>
            <a:r>
              <a:rPr lang="de-DE" sz="1400" baseline="0" dirty="0" smtClean="0">
                <a:latin typeface="Arial" panose="020B0604020202020204" pitchFamily="34" charset="0"/>
                <a:cs typeface="Arial" panose="020B0604020202020204" pitchFamily="34" charset="0"/>
              </a:rPr>
              <a:t>)</a:t>
            </a:r>
          </a:p>
          <a:p>
            <a:pPr marL="0" indent="0" algn="l">
              <a:buFontTx/>
              <a:buNone/>
            </a:pPr>
            <a:r>
              <a:rPr lang="de-DE" sz="1400" baseline="0" dirty="0" smtClean="0">
                <a:latin typeface="Arial" panose="020B0604020202020204" pitchFamily="34" charset="0"/>
                <a:cs typeface="Arial" panose="020B0604020202020204" pitchFamily="34" charset="0"/>
              </a:rPr>
              <a:t>- Great </a:t>
            </a:r>
            <a:r>
              <a:rPr lang="de-DE" sz="1400" baseline="0" dirty="0" err="1" smtClean="0">
                <a:latin typeface="Arial" panose="020B0604020202020204" pitchFamily="34" charset="0"/>
                <a:cs typeface="Arial" panose="020B0604020202020204" pitchFamily="34" charset="0"/>
              </a:rPr>
              <a:t>variety</a:t>
            </a:r>
            <a:r>
              <a:rPr lang="de-DE" sz="1400" baseline="0" dirty="0" smtClean="0">
                <a:latin typeface="Arial" panose="020B0604020202020204" pitchFamily="34" charset="0"/>
                <a:cs typeface="Arial" panose="020B0604020202020204" pitchFamily="34" charset="0"/>
              </a:rPr>
              <a:t> of </a:t>
            </a:r>
            <a:r>
              <a:rPr lang="de-DE" sz="1400" baseline="0" dirty="0" err="1" smtClean="0">
                <a:latin typeface="Arial" panose="020B0604020202020204" pitchFamily="34" charset="0"/>
                <a:cs typeface="Arial" panose="020B0604020202020204" pitchFamily="34" charset="0"/>
              </a:rPr>
              <a:t>functions</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allow</a:t>
            </a:r>
            <a:r>
              <a:rPr lang="de-DE" sz="1400" baseline="0" dirty="0" smtClean="0">
                <a:latin typeface="Arial" panose="020B0604020202020204" pitchFamily="34" charset="0"/>
                <a:cs typeface="Arial" panose="020B0604020202020204" pitchFamily="34" charset="0"/>
              </a:rPr>
              <a:t> different </a:t>
            </a:r>
            <a:r>
              <a:rPr lang="de-DE" sz="1400" baseline="0" dirty="0" err="1" smtClean="0">
                <a:latin typeface="Arial" panose="020B0604020202020204" pitchFamily="34" charset="0"/>
                <a:cs typeface="Arial" panose="020B0604020202020204" pitchFamily="34" charset="0"/>
              </a:rPr>
              <a:t>interactions</a:t>
            </a:r>
            <a:r>
              <a:rPr lang="de-DE" sz="1400" baseline="0" dirty="0" smtClean="0">
                <a:latin typeface="Arial" panose="020B0604020202020204" pitchFamily="34" charset="0"/>
                <a:cs typeface="Arial" panose="020B0604020202020204" pitchFamily="34" charset="0"/>
              </a:rPr>
              <a:t> (not all </a:t>
            </a:r>
            <a:r>
              <a:rPr lang="de-DE" sz="1400" baseline="0" dirty="0" err="1" smtClean="0">
                <a:latin typeface="Arial" panose="020B0604020202020204" pitchFamily="34" charset="0"/>
                <a:cs typeface="Arial" panose="020B0604020202020204" pitchFamily="34" charset="0"/>
              </a:rPr>
              <a:t>used</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according</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to</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their</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planned</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use</a:t>
            </a:r>
            <a:r>
              <a:rPr lang="de-DE" sz="1400" baseline="0" dirty="0" smtClean="0">
                <a:latin typeface="Arial" panose="020B0604020202020204" pitchFamily="34" charset="0"/>
                <a:cs typeface="Arial" panose="020B0604020202020204" pitchFamily="34" charset="0"/>
              </a:rPr>
              <a:t>, for </a:t>
            </a:r>
            <a:r>
              <a:rPr lang="de-DE" sz="1400" baseline="0" dirty="0" err="1" smtClean="0">
                <a:latin typeface="Arial" panose="020B0604020202020204" pitchFamily="34" charset="0"/>
                <a:cs typeface="Arial" panose="020B0604020202020204" pitchFamily="34" charset="0"/>
              </a:rPr>
              <a:t>instance</a:t>
            </a:r>
            <a:r>
              <a:rPr lang="de-DE" sz="1400" baseline="0" dirty="0" smtClean="0">
                <a:latin typeface="Arial" panose="020B0604020202020204" pitchFamily="34" charset="0"/>
                <a:cs typeface="Arial" panose="020B0604020202020204" pitchFamily="34" charset="0"/>
              </a:rPr>
              <a:t> in a </a:t>
            </a:r>
            <a:r>
              <a:rPr lang="de-DE" sz="1400" baseline="0" dirty="0" err="1" smtClean="0">
                <a:latin typeface="Arial" panose="020B0604020202020204" pitchFamily="34" charset="0"/>
                <a:cs typeface="Arial" panose="020B0604020202020204" pitchFamily="34" charset="0"/>
              </a:rPr>
              <a:t>number</a:t>
            </a:r>
            <a:r>
              <a:rPr lang="de-DE" sz="1400" baseline="0" dirty="0" smtClean="0">
                <a:latin typeface="Arial" panose="020B0604020202020204" pitchFamily="34" charset="0"/>
                <a:cs typeface="Arial" panose="020B0604020202020204" pitchFamily="34" charset="0"/>
              </a:rPr>
              <a:t> of </a:t>
            </a:r>
            <a:r>
              <a:rPr lang="de-DE" sz="1400" baseline="0" dirty="0" err="1" smtClean="0">
                <a:latin typeface="Arial" panose="020B0604020202020204" pitchFamily="34" charset="0"/>
                <a:cs typeface="Arial" panose="020B0604020202020204" pitchFamily="34" charset="0"/>
              </a:rPr>
              <a:t>platforms</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where</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no</a:t>
            </a:r>
            <a:r>
              <a:rPr lang="de-DE" sz="1400" baseline="0" dirty="0" smtClean="0">
                <a:latin typeface="Arial" panose="020B0604020202020204" pitchFamily="34" charset="0"/>
                <a:cs typeface="Arial" panose="020B0604020202020204" pitchFamily="34" charset="0"/>
              </a:rPr>
              <a:t> „bookmark“ </a:t>
            </a:r>
            <a:r>
              <a:rPr lang="de-DE" sz="1400" baseline="0" dirty="0" err="1" smtClean="0">
                <a:latin typeface="Arial" panose="020B0604020202020204" pitchFamily="34" charset="0"/>
                <a:cs typeface="Arial" panose="020B0604020202020204" pitchFamily="34" charset="0"/>
              </a:rPr>
              <a:t>function</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is</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available</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users</a:t>
            </a:r>
            <a:r>
              <a:rPr lang="de-DE" sz="1400" baseline="0" dirty="0" smtClean="0">
                <a:latin typeface="Arial" panose="020B0604020202020204" pitchFamily="34" charset="0"/>
                <a:cs typeface="Arial" panose="020B0604020202020204" pitchFamily="34" charset="0"/>
              </a:rPr>
              <a:t> will </a:t>
            </a:r>
            <a:r>
              <a:rPr lang="de-DE" sz="1400" dirty="0" err="1" smtClean="0"/>
              <a:t>resort</a:t>
            </a:r>
            <a:r>
              <a:rPr lang="de-DE" sz="1400" dirty="0" smtClean="0"/>
              <a:t> </a:t>
            </a:r>
            <a:r>
              <a:rPr lang="de-DE" sz="1400" dirty="0" err="1" smtClean="0"/>
              <a:t>to</a:t>
            </a:r>
            <a:r>
              <a:rPr lang="de-DE" sz="1400" dirty="0" smtClean="0"/>
              <a:t> „like“ </a:t>
            </a:r>
            <a:r>
              <a:rPr lang="de-DE" sz="1400" dirty="0" err="1" smtClean="0"/>
              <a:t>or</a:t>
            </a:r>
            <a:r>
              <a:rPr lang="de-DE" sz="1400" dirty="0" smtClean="0"/>
              <a:t> </a:t>
            </a:r>
            <a:r>
              <a:rPr lang="de-DE" sz="1400" dirty="0" err="1" smtClean="0"/>
              <a:t>similar</a:t>
            </a:r>
            <a:r>
              <a:rPr lang="de-DE" sz="1400" baseline="0" dirty="0" smtClean="0">
                <a:latin typeface="Arial" panose="020B0604020202020204" pitchFamily="34" charset="0"/>
                <a:cs typeface="Arial" panose="020B0604020202020204" pitchFamily="34" charset="0"/>
              </a:rPr>
              <a:t>)</a:t>
            </a:r>
          </a:p>
          <a:p>
            <a:pPr algn="l"/>
            <a:r>
              <a:rPr lang="de-DE" sz="1400" baseline="0" dirty="0" smtClean="0">
                <a:latin typeface="Arial" panose="020B0604020202020204" pitchFamily="34" charset="0"/>
                <a:cs typeface="Arial" panose="020B0604020202020204" pitchFamily="34" charset="0"/>
              </a:rPr>
              <a:t>[</a:t>
            </a:r>
            <a:r>
              <a:rPr lang="de-DE" sz="1400" baseline="0" dirty="0" err="1" smtClean="0">
                <a:latin typeface="Arial" panose="020B0604020202020204" pitchFamily="34" charset="0"/>
                <a:cs typeface="Arial" panose="020B0604020202020204" pitchFamily="34" charset="0"/>
              </a:rPr>
              <a:t>these</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lists</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are</a:t>
            </a:r>
            <a:r>
              <a:rPr lang="de-DE" sz="1400" baseline="0" dirty="0" smtClean="0">
                <a:latin typeface="Arial" panose="020B0604020202020204" pitchFamily="34" charset="0"/>
                <a:cs typeface="Arial" panose="020B0604020202020204" pitchFamily="34" charset="0"/>
              </a:rPr>
              <a:t> not exhaustive]</a:t>
            </a:r>
          </a:p>
          <a:p>
            <a:pPr algn="l"/>
            <a:r>
              <a:rPr lang="de-DE" sz="1400" baseline="0" dirty="0" smtClean="0">
                <a:latin typeface="Arial" panose="020B0604020202020204" pitchFamily="34" charset="0"/>
                <a:cs typeface="Arial" panose="020B0604020202020204" pitchFamily="34" charset="0"/>
              </a:rPr>
              <a:t>So, </a:t>
            </a:r>
            <a:r>
              <a:rPr lang="de-DE" sz="1400" baseline="0" dirty="0" err="1" smtClean="0">
                <a:latin typeface="Arial" panose="020B0604020202020204" pitchFamily="34" charset="0"/>
                <a:cs typeface="Arial" panose="020B0604020202020204" pitchFamily="34" charset="0"/>
              </a:rPr>
              <a:t>this</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heterogeneity</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leads</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to</a:t>
            </a:r>
            <a:r>
              <a:rPr lang="de-DE" sz="1400" baseline="0" dirty="0" smtClean="0">
                <a:latin typeface="Arial" panose="020B0604020202020204" pitchFamily="34" charset="0"/>
                <a:cs typeface="Arial" panose="020B0604020202020204" pitchFamily="34" charset="0"/>
              </a:rPr>
              <a:t> a </a:t>
            </a:r>
            <a:r>
              <a:rPr lang="de-DE" sz="1400" baseline="0" dirty="0" err="1" smtClean="0">
                <a:latin typeface="Arial" panose="020B0604020202020204" pitchFamily="34" charset="0"/>
                <a:cs typeface="Arial" panose="020B0604020202020204" pitchFamily="34" charset="0"/>
              </a:rPr>
              <a:t>lot</a:t>
            </a:r>
            <a:r>
              <a:rPr lang="de-DE" sz="1400" baseline="0" dirty="0" smtClean="0">
                <a:latin typeface="Arial" panose="020B0604020202020204" pitchFamily="34" charset="0"/>
                <a:cs typeface="Arial" panose="020B0604020202020204" pitchFamily="34" charset="0"/>
              </a:rPr>
              <a:t> of </a:t>
            </a:r>
            <a:r>
              <a:rPr lang="de-DE" sz="1400" baseline="0" dirty="0" err="1" smtClean="0">
                <a:latin typeface="Arial" panose="020B0604020202020204" pitchFamily="34" charset="0"/>
                <a:cs typeface="Arial" panose="020B0604020202020204" pitchFamily="34" charset="0"/>
              </a:rPr>
              <a:t>questions</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that</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should</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be</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adressed</a:t>
            </a:r>
            <a:r>
              <a:rPr lang="de-DE" sz="1400" baseline="0" dirty="0" smtClean="0">
                <a:latin typeface="Arial" panose="020B0604020202020204" pitchFamily="34" charset="0"/>
                <a:cs typeface="Arial" panose="020B0604020202020204" pitchFamily="34" charset="0"/>
              </a:rPr>
              <a:t> – </a:t>
            </a:r>
            <a:r>
              <a:rPr lang="de-DE" sz="1400" baseline="0" dirty="0" err="1" smtClean="0">
                <a:latin typeface="Arial" panose="020B0604020202020204" pitchFamily="34" charset="0"/>
                <a:cs typeface="Arial" panose="020B0604020202020204" pitchFamily="34" charset="0"/>
              </a:rPr>
              <a:t>many</a:t>
            </a:r>
            <a:r>
              <a:rPr lang="de-DE" sz="1400" baseline="0" dirty="0" smtClean="0">
                <a:latin typeface="Arial" panose="020B0604020202020204" pitchFamily="34" charset="0"/>
                <a:cs typeface="Arial" panose="020B0604020202020204" pitchFamily="34" charset="0"/>
              </a:rPr>
              <a:t> of </a:t>
            </a:r>
            <a:r>
              <a:rPr lang="de-DE" sz="1400" baseline="0" dirty="0" err="1" smtClean="0">
                <a:latin typeface="Arial" panose="020B0604020202020204" pitchFamily="34" charset="0"/>
                <a:cs typeface="Arial" panose="020B0604020202020204" pitchFamily="34" charset="0"/>
              </a:rPr>
              <a:t>which</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we</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aim</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to</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address</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during</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our</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project</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Differences</a:t>
            </a:r>
            <a:r>
              <a:rPr lang="de-DE" sz="1400" baseline="0" dirty="0" smtClean="0">
                <a:latin typeface="Arial" panose="020B0604020202020204" pitchFamily="34" charset="0"/>
                <a:cs typeface="Arial" panose="020B0604020202020204" pitchFamily="34" charset="0"/>
              </a:rPr>
              <a:t> in </a:t>
            </a:r>
            <a:r>
              <a:rPr lang="de-DE" sz="1400" baseline="0" dirty="0" err="1" smtClean="0">
                <a:latin typeface="Arial" panose="020B0604020202020204" pitchFamily="34" charset="0"/>
                <a:cs typeface="Arial" panose="020B0604020202020204" pitchFamily="34" charset="0"/>
              </a:rPr>
              <a:t>demographics</a:t>
            </a:r>
            <a:r>
              <a:rPr lang="de-DE" sz="1400" baseline="0" dirty="0" smtClean="0">
                <a:latin typeface="Arial" panose="020B0604020202020204" pitchFamily="34" charset="0"/>
                <a:cs typeface="Arial" panose="020B0604020202020204" pitchFamily="34" charset="0"/>
              </a:rPr>
              <a:t> and </a:t>
            </a:r>
            <a:r>
              <a:rPr lang="de-DE" sz="1400" baseline="0" dirty="0" err="1" smtClean="0">
                <a:latin typeface="Arial" panose="020B0604020202020204" pitchFamily="34" charset="0"/>
                <a:cs typeface="Arial" panose="020B0604020202020204" pitchFamily="34" charset="0"/>
              </a:rPr>
              <a:t>between</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disciplines</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are</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valuable</a:t>
            </a:r>
            <a:r>
              <a:rPr lang="de-DE" sz="1400" baseline="0" dirty="0" smtClean="0">
                <a:latin typeface="Arial" panose="020B0604020202020204" pitchFamily="34" charset="0"/>
                <a:cs typeface="Arial" panose="020B0604020202020204" pitchFamily="34" charset="0"/>
              </a:rPr>
              <a:t> for </a:t>
            </a:r>
            <a:r>
              <a:rPr lang="de-DE" sz="1400" baseline="0" dirty="0" err="1" smtClean="0">
                <a:latin typeface="Arial" panose="020B0604020202020204" pitchFamily="34" charset="0"/>
                <a:cs typeface="Arial" panose="020B0604020202020204" pitchFamily="34" charset="0"/>
              </a:rPr>
              <a:t>understanding</a:t>
            </a:r>
            <a:r>
              <a:rPr lang="de-DE" sz="1400" baseline="0" dirty="0" smtClean="0">
                <a:latin typeface="Arial" panose="020B0604020202020204" pitchFamily="34" charset="0"/>
                <a:cs typeface="Arial" panose="020B0604020202020204" pitchFamily="34" charset="0"/>
              </a:rPr>
              <a:t> the </a:t>
            </a:r>
            <a:r>
              <a:rPr lang="de-DE" sz="1400" baseline="0" dirty="0" err="1" smtClean="0">
                <a:latin typeface="Arial" panose="020B0604020202020204" pitchFamily="34" charset="0"/>
                <a:cs typeface="Arial" panose="020B0604020202020204" pitchFamily="34" charset="0"/>
              </a:rPr>
              <a:t>data</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that</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forms</a:t>
            </a:r>
            <a:r>
              <a:rPr lang="de-DE" sz="1400" baseline="0" dirty="0" smtClean="0">
                <a:latin typeface="Arial" panose="020B0604020202020204" pitchFamily="34" charset="0"/>
                <a:cs typeface="Arial" panose="020B0604020202020204" pitchFamily="34" charset="0"/>
              </a:rPr>
              <a:t> the </a:t>
            </a:r>
            <a:r>
              <a:rPr lang="de-DE" sz="1400" baseline="0" dirty="0" err="1" smtClean="0">
                <a:latin typeface="Arial" panose="020B0604020202020204" pitchFamily="34" charset="0"/>
                <a:cs typeface="Arial" panose="020B0604020202020204" pitchFamily="34" charset="0"/>
              </a:rPr>
              <a:t>basis</a:t>
            </a:r>
            <a:r>
              <a:rPr lang="de-DE" sz="1400" baseline="0" dirty="0" smtClean="0">
                <a:latin typeface="Arial" panose="020B0604020202020204" pitchFamily="34" charset="0"/>
                <a:cs typeface="Arial" panose="020B0604020202020204" pitchFamily="34" charset="0"/>
              </a:rPr>
              <a:t> for web-</a:t>
            </a:r>
            <a:r>
              <a:rPr lang="de-DE" sz="1400" baseline="0" dirty="0" err="1" smtClean="0">
                <a:latin typeface="Arial" panose="020B0604020202020204" pitchFamily="34" charset="0"/>
                <a:cs typeface="Arial" panose="020B0604020202020204" pitchFamily="34" charset="0"/>
              </a:rPr>
              <a:t>based</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metrics</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Social</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sciences</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are</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already</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less</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represented</a:t>
            </a:r>
            <a:r>
              <a:rPr lang="de-DE" sz="1400" baseline="0" dirty="0" smtClean="0">
                <a:latin typeface="Arial" panose="020B0604020202020204" pitchFamily="34" charset="0"/>
                <a:cs typeface="Arial" panose="020B0604020202020204" pitchFamily="34" charset="0"/>
              </a:rPr>
              <a:t> in traditional </a:t>
            </a:r>
            <a:r>
              <a:rPr lang="de-DE" sz="1400" baseline="0" dirty="0" err="1" smtClean="0">
                <a:latin typeface="Arial" panose="020B0604020202020204" pitchFamily="34" charset="0"/>
                <a:cs typeface="Arial" panose="020B0604020202020204" pitchFamily="34" charset="0"/>
              </a:rPr>
              <a:t>citations</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compared</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to</a:t>
            </a:r>
            <a:r>
              <a:rPr lang="de-DE" sz="1400" baseline="0" dirty="0" smtClean="0">
                <a:latin typeface="Arial" panose="020B0604020202020204" pitchFamily="34" charset="0"/>
                <a:cs typeface="Arial" panose="020B0604020202020204" pitchFamily="34" charset="0"/>
              </a:rPr>
              <a:t> e.g. </a:t>
            </a:r>
            <a:r>
              <a:rPr lang="de-DE" sz="1400" baseline="0" dirty="0" err="1" smtClean="0">
                <a:latin typeface="Arial" panose="020B0604020202020204" pitchFamily="34" charset="0"/>
                <a:cs typeface="Arial" panose="020B0604020202020204" pitchFamily="34" charset="0"/>
              </a:rPr>
              <a:t>natural</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sciences</a:t>
            </a:r>
            <a:r>
              <a:rPr lang="de-DE" sz="1400" baseline="0" dirty="0" smtClean="0">
                <a:latin typeface="Arial" panose="020B0604020202020204" pitchFamily="34" charset="0"/>
                <a:cs typeface="Arial" panose="020B0604020202020204" pitchFamily="34" charset="0"/>
              </a:rPr>
              <a:t>) and </a:t>
            </a:r>
            <a:r>
              <a:rPr lang="de-DE" sz="1400" baseline="0" dirty="0" err="1" smtClean="0">
                <a:latin typeface="Arial" panose="020B0604020202020204" pitchFamily="34" charset="0"/>
                <a:cs typeface="Arial" panose="020B0604020202020204" pitchFamily="34" charset="0"/>
              </a:rPr>
              <a:t>could</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profit</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from</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potentials</a:t>
            </a:r>
            <a:r>
              <a:rPr lang="de-DE" sz="1400" baseline="0" dirty="0" smtClean="0">
                <a:latin typeface="Arial" panose="020B0604020202020204" pitchFamily="34" charset="0"/>
                <a:cs typeface="Arial" panose="020B0604020202020204" pitchFamily="34" charset="0"/>
              </a:rPr>
              <a:t> of web-</a:t>
            </a:r>
            <a:r>
              <a:rPr lang="de-DE" sz="1400" baseline="0" dirty="0" err="1" smtClean="0">
                <a:latin typeface="Arial" panose="020B0604020202020204" pitchFamily="34" charset="0"/>
                <a:cs typeface="Arial" panose="020B0604020202020204" pitchFamily="34" charset="0"/>
              </a:rPr>
              <a:t>based</a:t>
            </a:r>
            <a:r>
              <a:rPr lang="de-DE" sz="1400" baseline="0" dirty="0" smtClean="0">
                <a:latin typeface="Arial" panose="020B0604020202020204" pitchFamily="34" charset="0"/>
                <a:cs typeface="Arial" panose="020B0604020202020204" pitchFamily="34" charset="0"/>
              </a:rPr>
              <a:t> </a:t>
            </a:r>
            <a:r>
              <a:rPr lang="de-DE" sz="1400" baseline="0" dirty="0" err="1" smtClean="0">
                <a:latin typeface="Arial" panose="020B0604020202020204" pitchFamily="34" charset="0"/>
                <a:cs typeface="Arial" panose="020B0604020202020204" pitchFamily="34" charset="0"/>
              </a:rPr>
              <a:t>metrics</a:t>
            </a:r>
            <a:r>
              <a:rPr lang="de-DE" sz="1400" baseline="0" dirty="0" smtClean="0">
                <a:latin typeface="Arial" panose="020B0604020202020204" pitchFamily="34" charset="0"/>
                <a:cs typeface="Arial" panose="020B0604020202020204" pitchFamily="34" charset="0"/>
              </a:rPr>
              <a:t>.</a:t>
            </a:r>
          </a:p>
        </p:txBody>
      </p:sp>
      <p:sp>
        <p:nvSpPr>
          <p:cNvPr id="4" name="Foliennummernplatzhalter 3"/>
          <p:cNvSpPr>
            <a:spLocks noGrp="1"/>
          </p:cNvSpPr>
          <p:nvPr>
            <p:ph type="sldNum" sz="quarter" idx="10"/>
          </p:nvPr>
        </p:nvSpPr>
        <p:spPr/>
        <p:txBody>
          <a:bodyPr/>
          <a:lstStyle/>
          <a:p>
            <a:fld id="{F1F89CE8-D360-43BB-9814-7AC80EC24059}" type="slidenum">
              <a:rPr lang="en-US" smtClean="0"/>
              <a:t>8</a:t>
            </a:fld>
            <a:endParaRPr lang="en-US"/>
          </a:p>
        </p:txBody>
      </p:sp>
    </p:spTree>
    <p:extLst>
      <p:ext uri="{BB962C8B-B14F-4D97-AF65-F5344CB8AC3E}">
        <p14:creationId xmlns:p14="http://schemas.microsoft.com/office/powerpoint/2010/main" val="1684112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endParaRPr lang="en-US" sz="1800" dirty="0">
              <a:latin typeface="Arial" panose="020B0604020202020204" pitchFamily="34" charset="0"/>
              <a:cs typeface="Arial" panose="020B0604020202020204" pitchFamily="34" charset="0"/>
            </a:endParaRPr>
          </a:p>
        </p:txBody>
      </p:sp>
      <p:sp>
        <p:nvSpPr>
          <p:cNvPr id="4" name="Foliennummernplatzhalter 3"/>
          <p:cNvSpPr>
            <a:spLocks noGrp="1"/>
          </p:cNvSpPr>
          <p:nvPr>
            <p:ph type="sldNum" sz="quarter" idx="10"/>
          </p:nvPr>
        </p:nvSpPr>
        <p:spPr/>
        <p:txBody>
          <a:bodyPr/>
          <a:lstStyle/>
          <a:p>
            <a:fld id="{F1F89CE8-D360-43BB-9814-7AC80EC24059}" type="slidenum">
              <a:rPr lang="en-US" smtClean="0"/>
              <a:t>9</a:t>
            </a:fld>
            <a:endParaRPr lang="en-US"/>
          </a:p>
        </p:txBody>
      </p:sp>
    </p:spTree>
    <p:extLst>
      <p:ext uri="{BB962C8B-B14F-4D97-AF65-F5344CB8AC3E}">
        <p14:creationId xmlns:p14="http://schemas.microsoft.com/office/powerpoint/2010/main" val="168411250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597819"/>
            <a:ext cx="7772400" cy="1102519"/>
          </a:xfrm>
        </p:spPr>
        <p:txBody>
          <a:bodyPr/>
          <a:lstStyle/>
          <a:p>
            <a:r>
              <a:rPr lang="de-DE" smtClean="0"/>
              <a:t>Titelmasterformat durch Klicken bearbeiten</a:t>
            </a:r>
            <a:endParaRPr lang="de-DE" dirty="0"/>
          </a:p>
        </p:txBody>
      </p:sp>
      <p:sp>
        <p:nvSpPr>
          <p:cNvPr id="3" name="Untertitel 2"/>
          <p:cNvSpPr>
            <a:spLocks noGrp="1"/>
          </p:cNvSpPr>
          <p:nvPr>
            <p:ph type="subTitle" idx="1"/>
          </p:nvPr>
        </p:nvSpPr>
        <p:spPr>
          <a:xfrm>
            <a:off x="1371600" y="2914650"/>
            <a:ext cx="6400800" cy="1314450"/>
          </a:xfrm>
        </p:spPr>
        <p:txBody>
          <a:bodyPr/>
          <a:lstStyle>
            <a:lvl1pPr marL="0" indent="0" algn="ctr">
              <a:buNone/>
              <a:defRPr>
                <a:solidFill>
                  <a:srgbClr val="9A9B9B"/>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Formatvorlage des Untertitelmasters durch Klicken bearbeiten</a:t>
            </a:r>
            <a:endParaRPr lang="de-DE" dirty="0"/>
          </a:p>
        </p:txBody>
      </p:sp>
      <p:grpSp>
        <p:nvGrpSpPr>
          <p:cNvPr id="17" name="Gruppieren 16"/>
          <p:cNvGrpSpPr/>
          <p:nvPr userDrawn="1"/>
        </p:nvGrpSpPr>
        <p:grpSpPr>
          <a:xfrm>
            <a:off x="683568" y="4448829"/>
            <a:ext cx="7632848" cy="275788"/>
            <a:chOff x="683568" y="4448829"/>
            <a:chExt cx="7632848" cy="275788"/>
          </a:xfrm>
        </p:grpSpPr>
        <p:pic>
          <p:nvPicPr>
            <p:cNvPr id="12" name="Grafik 11"/>
            <p:cNvPicPr>
              <a:picLocks noChangeAspect="1"/>
            </p:cNvPicPr>
            <p:nvPr userDrawn="1"/>
          </p:nvPicPr>
          <p:blipFill>
            <a:blip r:embed="rId2" cstate="print">
              <a:duotone>
                <a:schemeClr val="accent3">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83568" y="4490241"/>
              <a:ext cx="2248346" cy="189236"/>
            </a:xfrm>
            <a:prstGeom prst="rect">
              <a:avLst/>
            </a:prstGeom>
          </p:spPr>
        </p:pic>
        <p:pic>
          <p:nvPicPr>
            <p:cNvPr id="13" name="Grafik 12"/>
            <p:cNvPicPr>
              <a:picLocks noChangeAspect="1"/>
            </p:cNvPicPr>
            <p:nvPr userDrawn="1"/>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394754" y="4469129"/>
              <a:ext cx="529174" cy="233404"/>
            </a:xfrm>
            <a:prstGeom prst="rect">
              <a:avLst/>
            </a:prstGeom>
          </p:spPr>
        </p:pic>
        <p:pic>
          <p:nvPicPr>
            <p:cNvPr id="14" name="Grafik 13"/>
            <p:cNvPicPr>
              <a:picLocks noChangeAspect="1"/>
            </p:cNvPicPr>
            <p:nvPr userDrawn="1"/>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499688" y="4468157"/>
              <a:ext cx="432352" cy="233404"/>
            </a:xfrm>
            <a:prstGeom prst="rect">
              <a:avLst/>
            </a:prstGeom>
          </p:spPr>
        </p:pic>
        <p:pic>
          <p:nvPicPr>
            <p:cNvPr id="15" name="Grafik 14"/>
            <p:cNvPicPr>
              <a:picLocks noChangeAspect="1"/>
            </p:cNvPicPr>
            <p:nvPr userDrawn="1"/>
          </p:nvPicPr>
          <p:blipFill rotWithShape="1">
            <a:blip r:embed="rId6" cstate="print">
              <a:duotone>
                <a:schemeClr val="accent3">
                  <a:shade val="45000"/>
                  <a:satMod val="135000"/>
                </a:schemeClr>
                <a:prstClr val="white"/>
              </a:duotone>
              <a:extLst>
                <a:ext uri="{28A0092B-C50C-407E-A947-70E740481C1C}">
                  <a14:useLocalDpi xmlns:a14="http://schemas.microsoft.com/office/drawing/2010/main" val="0"/>
                </a:ext>
              </a:extLst>
            </a:blip>
            <a:srcRect l="22163" t="37890" r="18033" b="45147"/>
            <a:stretch/>
          </p:blipFill>
          <p:spPr>
            <a:xfrm>
              <a:off x="5716408" y="4448829"/>
              <a:ext cx="1375872" cy="275788"/>
            </a:xfrm>
            <a:prstGeom prst="rect">
              <a:avLst/>
            </a:prstGeom>
          </p:spPr>
        </p:pic>
        <p:pic>
          <p:nvPicPr>
            <p:cNvPr id="16" name="Grafik 15"/>
            <p:cNvPicPr>
              <a:picLocks noChangeAspect="1"/>
            </p:cNvPicPr>
            <p:nvPr userDrawn="1"/>
          </p:nvPicPr>
          <p:blipFill>
            <a:blip r:embed="rId7"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655024" y="4448829"/>
              <a:ext cx="661392" cy="232432"/>
            </a:xfrm>
            <a:prstGeom prst="rect">
              <a:avLst/>
            </a:prstGeom>
          </p:spPr>
        </p:pic>
      </p:grpSp>
    </p:spTree>
    <p:extLst>
      <p:ext uri="{BB962C8B-B14F-4D97-AF65-F5344CB8AC3E}">
        <p14:creationId xmlns:p14="http://schemas.microsoft.com/office/powerpoint/2010/main" val="206982147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11" name="Textfeld 10"/>
          <p:cNvSpPr txBox="1"/>
          <p:nvPr userDrawn="1"/>
        </p:nvSpPr>
        <p:spPr>
          <a:xfrm>
            <a:off x="1187624" y="1437624"/>
            <a:ext cx="3379443" cy="369332"/>
          </a:xfrm>
          <a:prstGeom prst="rect">
            <a:avLst/>
          </a:prstGeom>
          <a:noFill/>
        </p:spPr>
        <p:txBody>
          <a:bodyPr wrap="square" rtlCol="0">
            <a:spAutoFit/>
          </a:bodyPr>
          <a:lstStyle/>
          <a:p>
            <a:endParaRPr lang="de-DE" dirty="0"/>
          </a:p>
        </p:txBody>
      </p:sp>
      <p:grpSp>
        <p:nvGrpSpPr>
          <p:cNvPr id="16" name="Gruppieren 15"/>
          <p:cNvGrpSpPr/>
          <p:nvPr userDrawn="1"/>
        </p:nvGrpSpPr>
        <p:grpSpPr>
          <a:xfrm>
            <a:off x="683568" y="4448829"/>
            <a:ext cx="7632848" cy="275788"/>
            <a:chOff x="683568" y="4448829"/>
            <a:chExt cx="7632848" cy="275788"/>
          </a:xfrm>
        </p:grpSpPr>
        <p:pic>
          <p:nvPicPr>
            <p:cNvPr id="17" name="Grafik 16"/>
            <p:cNvPicPr>
              <a:picLocks noChangeAspect="1"/>
            </p:cNvPicPr>
            <p:nvPr userDrawn="1"/>
          </p:nvPicPr>
          <p:blipFill>
            <a:blip r:embed="rId2" cstate="print">
              <a:duotone>
                <a:schemeClr val="accent3">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83568" y="4490241"/>
              <a:ext cx="2248346" cy="189236"/>
            </a:xfrm>
            <a:prstGeom prst="rect">
              <a:avLst/>
            </a:prstGeom>
          </p:spPr>
        </p:pic>
        <p:pic>
          <p:nvPicPr>
            <p:cNvPr id="18" name="Grafik 17"/>
            <p:cNvPicPr>
              <a:picLocks noChangeAspect="1"/>
            </p:cNvPicPr>
            <p:nvPr userDrawn="1"/>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394754" y="4469129"/>
              <a:ext cx="529174" cy="233404"/>
            </a:xfrm>
            <a:prstGeom prst="rect">
              <a:avLst/>
            </a:prstGeom>
          </p:spPr>
        </p:pic>
        <p:pic>
          <p:nvPicPr>
            <p:cNvPr id="19" name="Grafik 18"/>
            <p:cNvPicPr>
              <a:picLocks noChangeAspect="1"/>
            </p:cNvPicPr>
            <p:nvPr userDrawn="1"/>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499688" y="4468157"/>
              <a:ext cx="432352" cy="233404"/>
            </a:xfrm>
            <a:prstGeom prst="rect">
              <a:avLst/>
            </a:prstGeom>
          </p:spPr>
        </p:pic>
        <p:pic>
          <p:nvPicPr>
            <p:cNvPr id="20" name="Grafik 19"/>
            <p:cNvPicPr>
              <a:picLocks noChangeAspect="1"/>
            </p:cNvPicPr>
            <p:nvPr userDrawn="1"/>
          </p:nvPicPr>
          <p:blipFill rotWithShape="1">
            <a:blip r:embed="rId6" cstate="print">
              <a:duotone>
                <a:schemeClr val="accent3">
                  <a:shade val="45000"/>
                  <a:satMod val="135000"/>
                </a:schemeClr>
                <a:prstClr val="white"/>
              </a:duotone>
              <a:extLst>
                <a:ext uri="{28A0092B-C50C-407E-A947-70E740481C1C}">
                  <a14:useLocalDpi xmlns:a14="http://schemas.microsoft.com/office/drawing/2010/main" val="0"/>
                </a:ext>
              </a:extLst>
            </a:blip>
            <a:srcRect l="22163" t="37890" r="18033" b="45147"/>
            <a:stretch/>
          </p:blipFill>
          <p:spPr>
            <a:xfrm>
              <a:off x="5716408" y="4448829"/>
              <a:ext cx="1375872" cy="275788"/>
            </a:xfrm>
            <a:prstGeom prst="rect">
              <a:avLst/>
            </a:prstGeom>
          </p:spPr>
        </p:pic>
        <p:pic>
          <p:nvPicPr>
            <p:cNvPr id="21" name="Grafik 20"/>
            <p:cNvPicPr>
              <a:picLocks noChangeAspect="1"/>
            </p:cNvPicPr>
            <p:nvPr userDrawn="1"/>
          </p:nvPicPr>
          <p:blipFill>
            <a:blip r:embed="rId7"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655024" y="4448829"/>
              <a:ext cx="661392" cy="232432"/>
            </a:xfrm>
            <a:prstGeom prst="rect">
              <a:avLst/>
            </a:prstGeom>
          </p:spPr>
        </p:pic>
      </p:grpSp>
    </p:spTree>
    <p:extLst>
      <p:ext uri="{BB962C8B-B14F-4D97-AF65-F5344CB8AC3E}">
        <p14:creationId xmlns:p14="http://schemas.microsoft.com/office/powerpoint/2010/main" val="3181079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Fußzeilenplatzhalter 4"/>
          <p:cNvSpPr>
            <a:spLocks noGrp="1"/>
          </p:cNvSpPr>
          <p:nvPr>
            <p:ph type="ftr" sz="quarter" idx="10"/>
          </p:nvPr>
        </p:nvSpPr>
        <p:spPr/>
        <p:txBody>
          <a:bodyPr/>
          <a:lstStyle/>
          <a:p>
            <a:r>
              <a:rPr lang="de-DE" smtClean="0"/>
              <a:t>&lt;Date and Occasion of the Presentation&gt;</a:t>
            </a:r>
            <a:endParaRPr lang="de-DE" dirty="0"/>
          </a:p>
        </p:txBody>
      </p:sp>
      <p:sp>
        <p:nvSpPr>
          <p:cNvPr id="4" name="Slide Number Placeholder 3"/>
          <p:cNvSpPr>
            <a:spLocks noGrp="1"/>
          </p:cNvSpPr>
          <p:nvPr>
            <p:ph type="sldNum" sz="quarter" idx="11"/>
          </p:nvPr>
        </p:nvSpPr>
        <p:spPr/>
        <p:txBody>
          <a:bodyPr/>
          <a:lstStyle/>
          <a:p>
            <a:fld id="{7833F392-16CE-48E3-A46D-C302BE0264B5}" type="slidenum">
              <a:rPr lang="en-US" smtClean="0"/>
              <a:t>‹Nr.›</a:t>
            </a:fld>
            <a:endParaRPr lang="en-US"/>
          </a:p>
        </p:txBody>
      </p:sp>
    </p:spTree>
    <p:extLst>
      <p:ext uri="{BB962C8B-B14F-4D97-AF65-F5344CB8AC3E}">
        <p14:creationId xmlns:p14="http://schemas.microsoft.com/office/powerpoint/2010/main" val="21999635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p:spPr>
        <p:txBody>
          <a:bodyPr anchor="t"/>
          <a:lstStyle>
            <a:lvl1pPr algn="l">
              <a:defRPr sz="4000" b="1" cap="all"/>
            </a:lvl1pPr>
          </a:lstStyle>
          <a:p>
            <a:r>
              <a:rPr lang="de-DE" smtClean="0"/>
              <a:t>Titelmasterformat durch Klicken bearbeiten</a:t>
            </a:r>
            <a:endParaRPr lang="de-DE" dirty="0"/>
          </a:p>
        </p:txBody>
      </p:sp>
      <p:sp>
        <p:nvSpPr>
          <p:cNvPr id="3" name="Textplatzhalt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5" name="Fußzeilenplatzhalter 4"/>
          <p:cNvSpPr>
            <a:spLocks noGrp="1"/>
          </p:cNvSpPr>
          <p:nvPr>
            <p:ph type="ftr" sz="quarter" idx="10"/>
          </p:nvPr>
        </p:nvSpPr>
        <p:spPr/>
        <p:txBody>
          <a:bodyPr/>
          <a:lstStyle/>
          <a:p>
            <a:r>
              <a:rPr lang="de-DE" smtClean="0"/>
              <a:t>&lt;Date and Occasion of the Presentation&gt;</a:t>
            </a:r>
            <a:endParaRPr lang="de-DE" dirty="0"/>
          </a:p>
        </p:txBody>
      </p:sp>
    </p:spTree>
    <p:extLst>
      <p:ext uri="{BB962C8B-B14F-4D97-AF65-F5344CB8AC3E}">
        <p14:creationId xmlns:p14="http://schemas.microsoft.com/office/powerpoint/2010/main" val="42443682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Inhaltsplatzhalt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Fußzeilenplatzhalter 4"/>
          <p:cNvSpPr>
            <a:spLocks noGrp="1"/>
          </p:cNvSpPr>
          <p:nvPr>
            <p:ph type="ftr" sz="quarter" idx="10"/>
          </p:nvPr>
        </p:nvSpPr>
        <p:spPr/>
        <p:txBody>
          <a:bodyPr/>
          <a:lstStyle/>
          <a:p>
            <a:r>
              <a:rPr lang="de-DE" smtClean="0"/>
              <a:t>&lt;Date and Occasion of the Presentation&gt;</a:t>
            </a:r>
            <a:endParaRPr lang="de-DE" dirty="0"/>
          </a:p>
        </p:txBody>
      </p:sp>
      <p:sp>
        <p:nvSpPr>
          <p:cNvPr id="6" name="Slide Number Placeholder 5"/>
          <p:cNvSpPr>
            <a:spLocks noGrp="1"/>
          </p:cNvSpPr>
          <p:nvPr>
            <p:ph type="sldNum" sz="quarter" idx="11"/>
          </p:nvPr>
        </p:nvSpPr>
        <p:spPr/>
        <p:txBody>
          <a:bodyPr/>
          <a:lstStyle/>
          <a:p>
            <a:fld id="{7833F392-16CE-48E3-A46D-C302BE0264B5}" type="slidenum">
              <a:rPr lang="en-US" smtClean="0"/>
              <a:t>‹Nr.›</a:t>
            </a:fld>
            <a:endParaRPr lang="en-US"/>
          </a:p>
        </p:txBody>
      </p:sp>
    </p:spTree>
    <p:extLst>
      <p:ext uri="{BB962C8B-B14F-4D97-AF65-F5344CB8AC3E}">
        <p14:creationId xmlns:p14="http://schemas.microsoft.com/office/powerpoint/2010/main" val="300157734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Fußzeilenplatzhalter 6"/>
          <p:cNvSpPr>
            <a:spLocks noGrp="1"/>
          </p:cNvSpPr>
          <p:nvPr>
            <p:ph type="ftr" sz="quarter" idx="10"/>
          </p:nvPr>
        </p:nvSpPr>
        <p:spPr/>
        <p:txBody>
          <a:bodyPr/>
          <a:lstStyle/>
          <a:p>
            <a:r>
              <a:rPr lang="de-DE" smtClean="0"/>
              <a:t>&lt;Date and Occasion of the Presentation&gt;</a:t>
            </a:r>
            <a:endParaRPr lang="de-DE" dirty="0"/>
          </a:p>
        </p:txBody>
      </p:sp>
      <p:sp>
        <p:nvSpPr>
          <p:cNvPr id="8" name="Slide Number Placeholder 7"/>
          <p:cNvSpPr>
            <a:spLocks noGrp="1"/>
          </p:cNvSpPr>
          <p:nvPr>
            <p:ph type="sldNum" sz="quarter" idx="11"/>
          </p:nvPr>
        </p:nvSpPr>
        <p:spPr/>
        <p:txBody>
          <a:bodyPr/>
          <a:lstStyle/>
          <a:p>
            <a:fld id="{7833F392-16CE-48E3-A46D-C302BE0264B5}" type="slidenum">
              <a:rPr lang="en-US" smtClean="0"/>
              <a:t>‹Nr.›</a:t>
            </a:fld>
            <a:endParaRPr lang="en-US"/>
          </a:p>
        </p:txBody>
      </p:sp>
    </p:spTree>
    <p:extLst>
      <p:ext uri="{BB962C8B-B14F-4D97-AF65-F5344CB8AC3E}">
        <p14:creationId xmlns:p14="http://schemas.microsoft.com/office/powerpoint/2010/main" val="63596226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Fußzeilenplatzhalter 2"/>
          <p:cNvSpPr>
            <a:spLocks noGrp="1"/>
          </p:cNvSpPr>
          <p:nvPr>
            <p:ph type="ftr" sz="quarter" idx="10"/>
          </p:nvPr>
        </p:nvSpPr>
        <p:spPr/>
        <p:txBody>
          <a:bodyPr/>
          <a:lstStyle/>
          <a:p>
            <a:r>
              <a:rPr lang="de-DE" smtClean="0"/>
              <a:t>&lt;Date and Occasion of the Presentation&gt;</a:t>
            </a:r>
            <a:endParaRPr lang="de-DE" dirty="0"/>
          </a:p>
        </p:txBody>
      </p:sp>
      <p:sp>
        <p:nvSpPr>
          <p:cNvPr id="4" name="Slide Number Placeholder 3"/>
          <p:cNvSpPr>
            <a:spLocks noGrp="1"/>
          </p:cNvSpPr>
          <p:nvPr>
            <p:ph type="sldNum" sz="quarter" idx="11"/>
          </p:nvPr>
        </p:nvSpPr>
        <p:spPr/>
        <p:txBody>
          <a:bodyPr/>
          <a:lstStyle/>
          <a:p>
            <a:fld id="{7833F392-16CE-48E3-A46D-C302BE0264B5}" type="slidenum">
              <a:rPr lang="en-US" smtClean="0"/>
              <a:t>‹Nr.›</a:t>
            </a:fld>
            <a:endParaRPr lang="en-US"/>
          </a:p>
        </p:txBody>
      </p:sp>
    </p:spTree>
    <p:extLst>
      <p:ext uri="{BB962C8B-B14F-4D97-AF65-F5344CB8AC3E}">
        <p14:creationId xmlns:p14="http://schemas.microsoft.com/office/powerpoint/2010/main" val="32666304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04787"/>
            <a:ext cx="3008313" cy="871538"/>
          </a:xfrm>
        </p:spPr>
        <p:txBody>
          <a:bodyPr anchor="b"/>
          <a:lstStyle>
            <a:lvl1pPr algn="l">
              <a:defRPr sz="2000" b="1"/>
            </a:lvl1pPr>
          </a:lstStyle>
          <a:p>
            <a:r>
              <a:rPr lang="de-DE" smtClean="0"/>
              <a:t>Titelmasterformat durch Klicken bearbeiten</a:t>
            </a:r>
            <a:endParaRPr lang="de-DE" dirty="0"/>
          </a:p>
        </p:txBody>
      </p:sp>
      <p:sp>
        <p:nvSpPr>
          <p:cNvPr id="3" name="Inhaltsplatzhalt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Fußzeilenplatzhalter 4"/>
          <p:cNvSpPr>
            <a:spLocks noGrp="1"/>
          </p:cNvSpPr>
          <p:nvPr>
            <p:ph type="ftr" sz="quarter" idx="10"/>
          </p:nvPr>
        </p:nvSpPr>
        <p:spPr/>
        <p:txBody>
          <a:bodyPr/>
          <a:lstStyle/>
          <a:p>
            <a:r>
              <a:rPr lang="de-DE" smtClean="0"/>
              <a:t>&lt;Date and Occasion of the Presentation&gt;</a:t>
            </a:r>
            <a:endParaRPr lang="de-DE" dirty="0"/>
          </a:p>
        </p:txBody>
      </p:sp>
      <p:sp>
        <p:nvSpPr>
          <p:cNvPr id="6" name="Slide Number Placeholder 5"/>
          <p:cNvSpPr>
            <a:spLocks noGrp="1"/>
          </p:cNvSpPr>
          <p:nvPr>
            <p:ph type="sldNum" sz="quarter" idx="11"/>
          </p:nvPr>
        </p:nvSpPr>
        <p:spPr/>
        <p:txBody>
          <a:bodyPr/>
          <a:lstStyle/>
          <a:p>
            <a:fld id="{7833F392-16CE-48E3-A46D-C302BE0264B5}" type="slidenum">
              <a:rPr lang="en-US" smtClean="0"/>
              <a:t>‹Nr.›</a:t>
            </a:fld>
            <a:endParaRPr lang="en-US"/>
          </a:p>
        </p:txBody>
      </p:sp>
    </p:spTree>
    <p:extLst>
      <p:ext uri="{BB962C8B-B14F-4D97-AF65-F5344CB8AC3E}">
        <p14:creationId xmlns:p14="http://schemas.microsoft.com/office/powerpoint/2010/main" val="81278662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054"/>
          </a:xfrm>
        </p:spPr>
        <p:txBody>
          <a:bodyPr anchor="b"/>
          <a:lstStyle>
            <a:lvl1pPr algn="l">
              <a:defRPr sz="2000" b="1"/>
            </a:lvl1pPr>
          </a:lstStyle>
          <a:p>
            <a:r>
              <a:rPr lang="de-DE" smtClean="0"/>
              <a:t>Titelmasterformat durch Klicken bearbeiten</a:t>
            </a:r>
            <a:endParaRPr lang="de-DE" dirty="0"/>
          </a:p>
        </p:txBody>
      </p:sp>
      <p:sp>
        <p:nvSpPr>
          <p:cNvPr id="3" name="Bildplatzhalt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de-DE"/>
          </a:p>
        </p:txBody>
      </p:sp>
      <p:sp>
        <p:nvSpPr>
          <p:cNvPr id="4" name="Textplatzhalt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6" name="Fußzeilenplatzhalter 5"/>
          <p:cNvSpPr>
            <a:spLocks noGrp="1"/>
          </p:cNvSpPr>
          <p:nvPr>
            <p:ph type="ftr" sz="quarter" idx="10"/>
          </p:nvPr>
        </p:nvSpPr>
        <p:spPr/>
        <p:txBody>
          <a:bodyPr/>
          <a:lstStyle/>
          <a:p>
            <a:r>
              <a:rPr lang="de-DE" smtClean="0"/>
              <a:t>&lt;Date and Occasion of the Presentation&gt;</a:t>
            </a:r>
            <a:endParaRPr lang="de-DE" dirty="0"/>
          </a:p>
        </p:txBody>
      </p:sp>
      <p:sp>
        <p:nvSpPr>
          <p:cNvPr id="5" name="Slide Number Placeholder 4"/>
          <p:cNvSpPr>
            <a:spLocks noGrp="1"/>
          </p:cNvSpPr>
          <p:nvPr>
            <p:ph type="sldNum" sz="quarter" idx="11"/>
          </p:nvPr>
        </p:nvSpPr>
        <p:spPr/>
        <p:txBody>
          <a:bodyPr/>
          <a:lstStyle/>
          <a:p>
            <a:fld id="{7833F392-16CE-48E3-A46D-C302BE0264B5}" type="slidenum">
              <a:rPr lang="en-US" smtClean="0"/>
              <a:t>‹Nr.›</a:t>
            </a:fld>
            <a:endParaRPr lang="en-US"/>
          </a:p>
        </p:txBody>
      </p:sp>
    </p:spTree>
    <p:extLst>
      <p:ext uri="{BB962C8B-B14F-4D97-AF65-F5344CB8AC3E}">
        <p14:creationId xmlns:p14="http://schemas.microsoft.com/office/powerpoint/2010/main" val="361195372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dirty="0"/>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Fußzeilenplatzhalter 3"/>
          <p:cNvSpPr>
            <a:spLocks noGrp="1"/>
          </p:cNvSpPr>
          <p:nvPr>
            <p:ph type="ftr" sz="quarter" idx="10"/>
          </p:nvPr>
        </p:nvSpPr>
        <p:spPr/>
        <p:txBody>
          <a:bodyPr/>
          <a:lstStyle/>
          <a:p>
            <a:r>
              <a:rPr lang="de-DE" smtClean="0"/>
              <a:t>&lt;Date and Occasion of the Presentation&gt;</a:t>
            </a:r>
            <a:endParaRPr lang="de-DE" dirty="0"/>
          </a:p>
        </p:txBody>
      </p:sp>
      <p:sp>
        <p:nvSpPr>
          <p:cNvPr id="5" name="Slide Number Placeholder 4"/>
          <p:cNvSpPr>
            <a:spLocks noGrp="1"/>
          </p:cNvSpPr>
          <p:nvPr>
            <p:ph type="sldNum" sz="quarter" idx="11"/>
          </p:nvPr>
        </p:nvSpPr>
        <p:spPr/>
        <p:txBody>
          <a:bodyPr/>
          <a:lstStyle/>
          <a:p>
            <a:fld id="{7833F392-16CE-48E3-A46D-C302BE0264B5}" type="slidenum">
              <a:rPr lang="en-US" smtClean="0"/>
              <a:t>‹Nr.›</a:t>
            </a:fld>
            <a:endParaRPr lang="en-US"/>
          </a:p>
        </p:txBody>
      </p:sp>
    </p:spTree>
    <p:extLst>
      <p:ext uri="{BB962C8B-B14F-4D97-AF65-F5344CB8AC3E}">
        <p14:creationId xmlns:p14="http://schemas.microsoft.com/office/powerpoint/2010/main" val="139060885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05978"/>
            <a:ext cx="6419056" cy="857250"/>
          </a:xfrm>
          <a:prstGeom prst="rect">
            <a:avLst/>
          </a:prstGeom>
        </p:spPr>
        <p:txBody>
          <a:bodyPr vert="horz" lIns="91440" tIns="45720" rIns="91440" bIns="45720" rtlCol="0" anchor="ctr">
            <a:norm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457200" y="1200151"/>
            <a:ext cx="8229600" cy="3099792"/>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0" name="Fußzeilenplatzhalter 4"/>
          <p:cNvSpPr>
            <a:spLocks noGrp="1"/>
          </p:cNvSpPr>
          <p:nvPr>
            <p:ph type="ftr" sz="quarter" idx="3"/>
          </p:nvPr>
        </p:nvSpPr>
        <p:spPr>
          <a:xfrm>
            <a:off x="467544" y="4461960"/>
            <a:ext cx="8208912" cy="273844"/>
          </a:xfrm>
          <a:prstGeom prst="rect">
            <a:avLst/>
          </a:prstGeom>
        </p:spPr>
        <p:txBody>
          <a:bodyPr/>
          <a:lstStyle>
            <a:lvl1pPr algn="ctr">
              <a:defRPr sz="1400">
                <a:solidFill>
                  <a:srgbClr val="9A9B9B"/>
                </a:solidFill>
                <a:latin typeface="Roboto" panose="02000000000000000000" pitchFamily="2" charset="0"/>
                <a:ea typeface="Roboto" panose="02000000000000000000" pitchFamily="2" charset="0"/>
                <a:cs typeface="Roboto" panose="02000000000000000000" pitchFamily="2" charset="0"/>
              </a:defRPr>
            </a:lvl1pPr>
          </a:lstStyle>
          <a:p>
            <a:r>
              <a:rPr lang="de-DE" dirty="0" smtClean="0"/>
              <a:t>&lt;Date </a:t>
            </a:r>
            <a:r>
              <a:rPr lang="de-DE" dirty="0" err="1" smtClean="0"/>
              <a:t>and</a:t>
            </a:r>
            <a:r>
              <a:rPr lang="de-DE" dirty="0" smtClean="0"/>
              <a:t> Occasion </a:t>
            </a:r>
            <a:r>
              <a:rPr lang="de-DE" dirty="0" err="1" smtClean="0"/>
              <a:t>of</a:t>
            </a:r>
            <a:r>
              <a:rPr lang="de-DE" dirty="0" smtClean="0"/>
              <a:t> </a:t>
            </a:r>
            <a:r>
              <a:rPr lang="de-DE" dirty="0" err="1" smtClean="0"/>
              <a:t>the</a:t>
            </a:r>
            <a:r>
              <a:rPr lang="de-DE" dirty="0" smtClean="0"/>
              <a:t> </a:t>
            </a:r>
            <a:r>
              <a:rPr lang="de-DE" dirty="0" err="1" smtClean="0"/>
              <a:t>Presentation</a:t>
            </a:r>
            <a:r>
              <a:rPr lang="de-DE" dirty="0" smtClean="0"/>
              <a:t>&gt;</a:t>
            </a:r>
            <a:endParaRPr lang="de-DE" dirty="0"/>
          </a:p>
        </p:txBody>
      </p:sp>
      <p:sp>
        <p:nvSpPr>
          <p:cNvPr id="4" name="Slide Number Placeholder 3"/>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833F392-16CE-48E3-A46D-C302BE0264B5}" type="slidenum">
              <a:rPr lang="en-US" smtClean="0"/>
              <a:t>‹Nr.›</a:t>
            </a:fld>
            <a:endParaRPr lang="en-US"/>
          </a:p>
        </p:txBody>
      </p:sp>
      <p:pic>
        <p:nvPicPr>
          <p:cNvPr id="5" name="Grafik 4"/>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092280" y="231825"/>
            <a:ext cx="1587798" cy="683741"/>
          </a:xfrm>
          <a:prstGeom prst="rect">
            <a:avLst/>
          </a:prstGeom>
        </p:spPr>
      </p:pic>
      <p:pic>
        <p:nvPicPr>
          <p:cNvPr id="9" name="Grafik 8"/>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36512" y="4767761"/>
            <a:ext cx="9144000" cy="828325"/>
          </a:xfrm>
          <a:prstGeom prst="rect">
            <a:avLst/>
          </a:prstGeom>
        </p:spPr>
      </p:pic>
    </p:spTree>
    <p:extLst>
      <p:ext uri="{BB962C8B-B14F-4D97-AF65-F5344CB8AC3E}">
        <p14:creationId xmlns:p14="http://schemas.microsoft.com/office/powerpoint/2010/main" val="192115564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6" r:id="rId7"/>
    <p:sldLayoutId id="2147483717" r:id="rId8"/>
    <p:sldLayoutId id="2147483718" r:id="rId9"/>
    <p:sldLayoutId id="2147483715" r:id="rId10"/>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rgbClr val="3D325E"/>
          </a:solidFill>
          <a:latin typeface="Roboto" panose="02000000000000000000" pitchFamily="2" charset="0"/>
          <a:ea typeface="Roboto" panose="02000000000000000000" pitchFamily="2" charset="0"/>
          <a:cs typeface="Roboto" panose="02000000000000000000" pitchFamily="2" charset="0"/>
        </a:defRPr>
      </a:lvl1pPr>
    </p:titleStyle>
    <p:bodyStyle>
      <a:lvl1pPr marL="342900" indent="-342900" algn="l" defTabSz="914400" rtl="0" eaLnBrk="1" latinLnBrk="0" hangingPunct="1">
        <a:spcBef>
          <a:spcPct val="20000"/>
        </a:spcBef>
        <a:buClr>
          <a:srgbClr val="449DD7"/>
        </a:buClr>
        <a:buFont typeface="Symbol" panose="05050102010706020507" pitchFamily="18" charset="2"/>
        <a:buChar char=""/>
        <a:defRPr sz="3200" kern="1200">
          <a:solidFill>
            <a:srgbClr val="3D325E"/>
          </a:solidFill>
          <a:latin typeface="Roboto" panose="02000000000000000000" pitchFamily="2" charset="0"/>
          <a:ea typeface="Roboto" panose="02000000000000000000" pitchFamily="2" charset="0"/>
          <a:cs typeface="Roboto" panose="02000000000000000000" pitchFamily="2" charset="0"/>
        </a:defRPr>
      </a:lvl1pPr>
      <a:lvl2pPr marL="742950" indent="-285750" algn="l" defTabSz="914400" rtl="0" eaLnBrk="1" latinLnBrk="0" hangingPunct="1">
        <a:spcBef>
          <a:spcPct val="20000"/>
        </a:spcBef>
        <a:buClr>
          <a:srgbClr val="EC6236"/>
        </a:buClr>
        <a:buFont typeface="Symbol" panose="05050102010706020507" pitchFamily="18" charset="2"/>
        <a:buChar char=""/>
        <a:defRPr sz="2800" kern="1200">
          <a:solidFill>
            <a:srgbClr val="3D325E"/>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spcBef>
          <a:spcPct val="20000"/>
        </a:spcBef>
        <a:buClr>
          <a:srgbClr val="9A9B9B"/>
        </a:buClr>
        <a:buFont typeface="Symbol" panose="05050102010706020507" pitchFamily="18" charset="2"/>
        <a:buChar char=""/>
        <a:defRPr sz="2400" kern="1200">
          <a:solidFill>
            <a:srgbClr val="3D325E"/>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spcBef>
          <a:spcPct val="20000"/>
        </a:spcBef>
        <a:buClr>
          <a:srgbClr val="9A9B9B"/>
        </a:buClr>
        <a:buFont typeface="Symbol" panose="05050102010706020507" pitchFamily="18" charset="2"/>
        <a:buChar char=""/>
        <a:defRPr sz="2000" kern="1200">
          <a:solidFill>
            <a:srgbClr val="3D325E"/>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spcBef>
          <a:spcPct val="20000"/>
        </a:spcBef>
        <a:buClr>
          <a:srgbClr val="9A9B9B"/>
        </a:buClr>
        <a:buFont typeface="Symbol" panose="05050102010706020507" pitchFamily="18" charset="2"/>
        <a:buChar char=""/>
        <a:defRPr sz="2000" kern="1200">
          <a:solidFill>
            <a:srgbClr val="3D325E"/>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nc-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metrics-project.net/"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metrics-project.net/"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hyperlink" Target="mailto:@metricsproject" TargetMode="External"/><Relationship Id="rId5" Type="http://schemas.openxmlformats.org/officeDocument/2006/relationships/hyperlink" Target="mailto:@metrics_project" TargetMode="External"/><Relationship Id="rId4" Type="http://schemas.openxmlformats.org/officeDocument/2006/relationships/hyperlink" Target="mailto:metrics-project@sub.uni-goettingen.d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fwf.ac.at/de/news-presse/news/nachricht/nid/20171011-2254"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opus4.kobv.de/opus4-bib-info/frontdoor/index/index/docId/16283"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18" Type="http://schemas.openxmlformats.org/officeDocument/2006/relationships/image" Target="../media/image30.png"/><Relationship Id="rId3" Type="http://schemas.openxmlformats.org/officeDocument/2006/relationships/image" Target="../media/image15.png"/><Relationship Id="rId21" Type="http://schemas.openxmlformats.org/officeDocument/2006/relationships/image" Target="../media/image33.png"/><Relationship Id="rId7" Type="http://schemas.openxmlformats.org/officeDocument/2006/relationships/image" Target="../media/image19.png"/><Relationship Id="rId12" Type="http://schemas.openxmlformats.org/officeDocument/2006/relationships/image" Target="../media/image24.jpeg"/><Relationship Id="rId17" Type="http://schemas.openxmlformats.org/officeDocument/2006/relationships/image" Target="../media/image29.png"/><Relationship Id="rId2" Type="http://schemas.openxmlformats.org/officeDocument/2006/relationships/notesSlide" Target="../notesSlides/notesSlide8.xml"/><Relationship Id="rId16" Type="http://schemas.openxmlformats.org/officeDocument/2006/relationships/image" Target="../media/image28.png"/><Relationship Id="rId20"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23" Type="http://schemas.openxmlformats.org/officeDocument/2006/relationships/image" Target="../media/image35.png"/><Relationship Id="rId10" Type="http://schemas.openxmlformats.org/officeDocument/2006/relationships/image" Target="../media/image22.png"/><Relationship Id="rId19" Type="http://schemas.openxmlformats.org/officeDocument/2006/relationships/image" Target="../media/image31.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 Id="rId22" Type="http://schemas.openxmlformats.org/officeDocument/2006/relationships/image" Target="../media/image34.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9.png"/><Relationship Id="rId18" Type="http://schemas.openxmlformats.org/officeDocument/2006/relationships/image" Target="../media/image49.png"/><Relationship Id="rId26" Type="http://schemas.openxmlformats.org/officeDocument/2006/relationships/image" Target="../media/image57.jpeg"/><Relationship Id="rId3" Type="http://schemas.openxmlformats.org/officeDocument/2006/relationships/image" Target="../media/image36.png"/><Relationship Id="rId21" Type="http://schemas.openxmlformats.org/officeDocument/2006/relationships/image" Target="../media/image52.jpeg"/><Relationship Id="rId34" Type="http://schemas.openxmlformats.org/officeDocument/2006/relationships/image" Target="../media/image65.png"/><Relationship Id="rId7" Type="http://schemas.openxmlformats.org/officeDocument/2006/relationships/image" Target="../media/image40.png"/><Relationship Id="rId12" Type="http://schemas.openxmlformats.org/officeDocument/2006/relationships/image" Target="../media/image44.png"/><Relationship Id="rId17" Type="http://schemas.openxmlformats.org/officeDocument/2006/relationships/image" Target="../media/image48.png"/><Relationship Id="rId25" Type="http://schemas.openxmlformats.org/officeDocument/2006/relationships/image" Target="../media/image56.png"/><Relationship Id="rId33" Type="http://schemas.openxmlformats.org/officeDocument/2006/relationships/image" Target="../media/image64.png"/><Relationship Id="rId2" Type="http://schemas.openxmlformats.org/officeDocument/2006/relationships/notesSlide" Target="../notesSlides/notesSlide9.xml"/><Relationship Id="rId16" Type="http://schemas.openxmlformats.org/officeDocument/2006/relationships/image" Target="../media/image47.png"/><Relationship Id="rId20" Type="http://schemas.openxmlformats.org/officeDocument/2006/relationships/image" Target="../media/image51.png"/><Relationship Id="rId29"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3.jpeg"/><Relationship Id="rId24" Type="http://schemas.openxmlformats.org/officeDocument/2006/relationships/image" Target="../media/image55.png"/><Relationship Id="rId32" Type="http://schemas.openxmlformats.org/officeDocument/2006/relationships/image" Target="../media/image63.png"/><Relationship Id="rId5" Type="http://schemas.openxmlformats.org/officeDocument/2006/relationships/image" Target="../media/image38.jpeg"/><Relationship Id="rId15" Type="http://schemas.openxmlformats.org/officeDocument/2006/relationships/image" Target="../media/image46.png"/><Relationship Id="rId23" Type="http://schemas.openxmlformats.org/officeDocument/2006/relationships/image" Target="../media/image54.png"/><Relationship Id="rId28" Type="http://schemas.openxmlformats.org/officeDocument/2006/relationships/image" Target="../media/image59.png"/><Relationship Id="rId36" Type="http://schemas.openxmlformats.org/officeDocument/2006/relationships/image" Target="../media/image67.jpeg"/><Relationship Id="rId10" Type="http://schemas.openxmlformats.org/officeDocument/2006/relationships/image" Target="../media/image42.png"/><Relationship Id="rId19" Type="http://schemas.openxmlformats.org/officeDocument/2006/relationships/image" Target="../media/image50.png"/><Relationship Id="rId31" Type="http://schemas.openxmlformats.org/officeDocument/2006/relationships/image" Target="../media/image62.png"/><Relationship Id="rId4" Type="http://schemas.openxmlformats.org/officeDocument/2006/relationships/image" Target="../media/image37.png"/><Relationship Id="rId9" Type="http://schemas.openxmlformats.org/officeDocument/2006/relationships/image" Target="../media/image41.png"/><Relationship Id="rId14" Type="http://schemas.openxmlformats.org/officeDocument/2006/relationships/image" Target="../media/image45.png"/><Relationship Id="rId22" Type="http://schemas.openxmlformats.org/officeDocument/2006/relationships/image" Target="../media/image53.png"/><Relationship Id="rId27" Type="http://schemas.openxmlformats.org/officeDocument/2006/relationships/image" Target="../media/image58.png"/><Relationship Id="rId30" Type="http://schemas.openxmlformats.org/officeDocument/2006/relationships/image" Target="../media/image61.png"/><Relationship Id="rId35" Type="http://schemas.openxmlformats.org/officeDocument/2006/relationships/image" Target="../media/image6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755576" y="1167595"/>
            <a:ext cx="7772400" cy="1102519"/>
          </a:xfrm>
        </p:spPr>
        <p:txBody>
          <a:bodyPr>
            <a:normAutofit fontScale="90000"/>
          </a:bodyPr>
          <a:lstStyle/>
          <a:p>
            <a:r>
              <a:rPr lang="en-US" sz="3600" dirty="0"/>
              <a:t>*</a:t>
            </a:r>
            <a:r>
              <a:rPr lang="en-US" sz="3600" dirty="0" smtClean="0"/>
              <a:t>metrics Project</a:t>
            </a:r>
            <a:br>
              <a:rPr lang="en-US" sz="3600" dirty="0" smtClean="0"/>
            </a:br>
            <a:r>
              <a:rPr lang="en-US" sz="3600" dirty="0" smtClean="0"/>
              <a:t>Introduction</a:t>
            </a:r>
            <a:endParaRPr lang="de-DE" sz="3600" dirty="0"/>
          </a:p>
        </p:txBody>
      </p:sp>
      <p:sp>
        <p:nvSpPr>
          <p:cNvPr id="3" name="Untertitel 2"/>
          <p:cNvSpPr>
            <a:spLocks noGrp="1"/>
          </p:cNvSpPr>
          <p:nvPr>
            <p:ph type="subTitle" idx="1"/>
          </p:nvPr>
        </p:nvSpPr>
        <p:spPr>
          <a:xfrm>
            <a:off x="971600" y="2355726"/>
            <a:ext cx="7200800" cy="1782198"/>
          </a:xfrm>
        </p:spPr>
        <p:txBody>
          <a:bodyPr>
            <a:normAutofit fontScale="40000" lnSpcReduction="20000"/>
          </a:bodyPr>
          <a:lstStyle/>
          <a:p>
            <a:endParaRPr lang="de-DE" sz="5100" dirty="0" smtClean="0"/>
          </a:p>
          <a:p>
            <a:r>
              <a:rPr lang="de-DE" sz="5100" dirty="0" smtClean="0"/>
              <a:t>*</a:t>
            </a:r>
            <a:r>
              <a:rPr lang="de-DE" sz="5100" dirty="0" err="1" smtClean="0"/>
              <a:t>metrics</a:t>
            </a:r>
            <a:r>
              <a:rPr lang="de-DE" sz="5100" dirty="0" smtClean="0"/>
              <a:t> in Transition - Final Workshop</a:t>
            </a:r>
          </a:p>
          <a:p>
            <a:r>
              <a:rPr lang="de-DE" sz="5100" dirty="0" smtClean="0"/>
              <a:t>27-28 March 2019</a:t>
            </a:r>
          </a:p>
          <a:p>
            <a:pPr>
              <a:spcAft>
                <a:spcPts val="1200"/>
              </a:spcAft>
            </a:pPr>
            <a:r>
              <a:rPr lang="de-DE" sz="5100" dirty="0" smtClean="0"/>
              <a:t>SUB Göttingen</a:t>
            </a:r>
          </a:p>
          <a:p>
            <a:r>
              <a:rPr lang="de-DE" dirty="0" smtClean="0"/>
              <a:t>Astrid Orth</a:t>
            </a:r>
            <a:br>
              <a:rPr lang="de-DE" dirty="0" smtClean="0"/>
            </a:br>
            <a:endParaRPr lang="de-DE" sz="2500" dirty="0"/>
          </a:p>
        </p:txBody>
      </p:sp>
      <p:pic>
        <p:nvPicPr>
          <p:cNvPr id="4" name="Grafik 3">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V="1">
            <a:off x="4427984" y="4225399"/>
            <a:ext cx="621968" cy="163266"/>
          </a:xfrm>
          <a:prstGeom prst="rect">
            <a:avLst/>
          </a:prstGeom>
        </p:spPr>
      </p:pic>
    </p:spTree>
    <p:extLst>
      <p:ext uri="{BB962C8B-B14F-4D97-AF65-F5344CB8AC3E}">
        <p14:creationId xmlns:p14="http://schemas.microsoft.com/office/powerpoint/2010/main" val="2960445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Main </a:t>
            </a:r>
            <a:r>
              <a:rPr lang="de-DE" dirty="0" err="1" smtClean="0"/>
              <a:t>activities</a:t>
            </a:r>
            <a:endParaRPr lang="de-DE" dirty="0"/>
          </a:p>
        </p:txBody>
      </p:sp>
      <p:sp>
        <p:nvSpPr>
          <p:cNvPr id="3" name="Inhaltsplatzhalter 2"/>
          <p:cNvSpPr>
            <a:spLocks noGrp="1"/>
          </p:cNvSpPr>
          <p:nvPr>
            <p:ph idx="1"/>
          </p:nvPr>
        </p:nvSpPr>
        <p:spPr/>
        <p:txBody>
          <a:bodyPr/>
          <a:lstStyle/>
          <a:p>
            <a:r>
              <a:rPr lang="de-DE" dirty="0" smtClean="0"/>
              <a:t>User </a:t>
            </a:r>
            <a:r>
              <a:rPr lang="de-DE" dirty="0" err="1" smtClean="0"/>
              <a:t>studies</a:t>
            </a:r>
            <a:r>
              <a:rPr lang="de-DE" dirty="0" smtClean="0"/>
              <a:t>: </a:t>
            </a:r>
            <a:r>
              <a:rPr lang="de-DE" dirty="0" err="1" smtClean="0"/>
              <a:t>surveys</a:t>
            </a:r>
            <a:r>
              <a:rPr lang="de-DE" dirty="0" smtClean="0"/>
              <a:t> </a:t>
            </a:r>
            <a:r>
              <a:rPr lang="de-DE" dirty="0" err="1" smtClean="0"/>
              <a:t>and</a:t>
            </a:r>
            <a:r>
              <a:rPr lang="de-DE" dirty="0" smtClean="0"/>
              <a:t> </a:t>
            </a:r>
            <a:r>
              <a:rPr lang="de-DE" dirty="0" err="1" smtClean="0"/>
              <a:t>interviews</a:t>
            </a:r>
            <a:endParaRPr lang="de-DE" dirty="0" smtClean="0"/>
          </a:p>
          <a:p>
            <a:r>
              <a:rPr lang="de-DE" dirty="0" smtClean="0"/>
              <a:t>User </a:t>
            </a:r>
            <a:r>
              <a:rPr lang="de-DE" dirty="0" err="1" smtClean="0"/>
              <a:t>studies</a:t>
            </a:r>
            <a:r>
              <a:rPr lang="de-DE" dirty="0" smtClean="0"/>
              <a:t> </a:t>
            </a:r>
            <a:r>
              <a:rPr lang="de-DE" dirty="0" err="1" smtClean="0"/>
              <a:t>based</a:t>
            </a:r>
            <a:r>
              <a:rPr lang="de-DE" dirty="0" smtClean="0"/>
              <a:t> on </a:t>
            </a:r>
            <a:r>
              <a:rPr lang="de-DE" dirty="0" err="1" smtClean="0"/>
              <a:t>social</a:t>
            </a:r>
            <a:r>
              <a:rPr lang="de-DE" dirty="0" smtClean="0"/>
              <a:t> </a:t>
            </a:r>
            <a:r>
              <a:rPr lang="de-DE" dirty="0" err="1" smtClean="0"/>
              <a:t>media</a:t>
            </a:r>
            <a:r>
              <a:rPr lang="de-DE" dirty="0" smtClean="0"/>
              <a:t> </a:t>
            </a:r>
            <a:r>
              <a:rPr lang="de-DE" dirty="0" err="1" smtClean="0"/>
              <a:t>data</a:t>
            </a:r>
            <a:endParaRPr lang="de-DE" dirty="0" smtClean="0"/>
          </a:p>
          <a:p>
            <a:r>
              <a:rPr lang="de-DE" dirty="0" smtClean="0"/>
              <a:t>Technical </a:t>
            </a:r>
            <a:r>
              <a:rPr lang="de-DE" dirty="0" err="1" smtClean="0"/>
              <a:t>evaluation</a:t>
            </a:r>
            <a:r>
              <a:rPr lang="de-DE" dirty="0" smtClean="0"/>
              <a:t> and </a:t>
            </a:r>
            <a:r>
              <a:rPr lang="de-DE" dirty="0" err="1" smtClean="0"/>
              <a:t>prototyping</a:t>
            </a:r>
            <a:endParaRPr lang="de-DE" dirty="0" smtClean="0"/>
          </a:p>
          <a:p>
            <a:r>
              <a:rPr lang="de-DE" dirty="0" err="1" smtClean="0"/>
              <a:t>Social</a:t>
            </a:r>
            <a:r>
              <a:rPr lang="de-DE" dirty="0" smtClean="0"/>
              <a:t> Media Registry</a:t>
            </a:r>
            <a:endParaRPr lang="de-DE" dirty="0"/>
          </a:p>
        </p:txBody>
      </p:sp>
      <p:sp>
        <p:nvSpPr>
          <p:cNvPr id="4" name="Fußzeilenplatzhalter 3"/>
          <p:cNvSpPr>
            <a:spLocks noGrp="1"/>
          </p:cNvSpPr>
          <p:nvPr>
            <p:ph type="ftr" sz="quarter"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7833F392-16CE-48E3-A46D-C302BE0264B5}" type="slidenum">
              <a:rPr lang="en-US" smtClean="0"/>
              <a:t>10</a:t>
            </a:fld>
            <a:endParaRPr lang="en-US"/>
          </a:p>
        </p:txBody>
      </p:sp>
    </p:spTree>
    <p:extLst>
      <p:ext uri="{BB962C8B-B14F-4D97-AF65-F5344CB8AC3E}">
        <p14:creationId xmlns:p14="http://schemas.microsoft.com/office/powerpoint/2010/main" val="2424024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a:t>
            </a:r>
            <a:r>
              <a:rPr lang="de-DE" dirty="0" err="1" smtClean="0"/>
              <a:t>metrics</a:t>
            </a:r>
            <a:r>
              <a:rPr lang="de-DE" dirty="0" smtClean="0"/>
              <a:t> Project </a:t>
            </a:r>
            <a:r>
              <a:rPr lang="de-DE" dirty="0" err="1" smtClean="0"/>
              <a:t>Structure</a:t>
            </a:r>
            <a:endParaRPr lang="de-DE" dirty="0"/>
          </a:p>
        </p:txBody>
      </p:sp>
      <p:sp>
        <p:nvSpPr>
          <p:cNvPr id="4" name="Fußzeilenplatzhalter 3"/>
          <p:cNvSpPr>
            <a:spLocks noGrp="1"/>
          </p:cNvSpPr>
          <p:nvPr>
            <p:ph type="ftr" sz="quarter" idx="10"/>
          </p:nvPr>
        </p:nvSpPr>
        <p:spPr/>
        <p:txBody>
          <a:bodyPr/>
          <a:lstStyle/>
          <a:p>
            <a:endParaRPr lang="de-DE" dirty="0"/>
          </a:p>
        </p:txBody>
      </p:sp>
      <p:pic>
        <p:nvPicPr>
          <p:cNvPr id="3" name="Picture 2" descr="E:\00_EP-Projekte\03_Metrics\Meetings\2017-02-01_Kick-off VZG\Final presentations\Project_Orga_e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7380" y="951570"/>
            <a:ext cx="5496386" cy="3591018"/>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p:cNvSpPr/>
          <p:nvPr/>
        </p:nvSpPr>
        <p:spPr>
          <a:xfrm>
            <a:off x="683571" y="3995961"/>
            <a:ext cx="2673809" cy="369332"/>
          </a:xfrm>
          <a:prstGeom prst="rect">
            <a:avLst/>
          </a:prstGeom>
        </p:spPr>
        <p:txBody>
          <a:bodyPr wrap="none">
            <a:spAutoFit/>
          </a:bodyPr>
          <a:lstStyle/>
          <a:p>
            <a:r>
              <a:rPr lang="de-DE" dirty="0">
                <a:solidFill>
                  <a:srgbClr val="3D325E"/>
                </a:solidFill>
                <a:hlinkClick r:id="rId4"/>
              </a:rPr>
              <a:t>http://</a:t>
            </a:r>
            <a:r>
              <a:rPr lang="de-DE" dirty="0" smtClean="0">
                <a:solidFill>
                  <a:srgbClr val="3D325E"/>
                </a:solidFill>
                <a:hlinkClick r:id="rId4"/>
              </a:rPr>
              <a:t>metrics-project.net</a:t>
            </a:r>
            <a:r>
              <a:rPr lang="de-DE" dirty="0" smtClean="0">
                <a:solidFill>
                  <a:srgbClr val="3D325E"/>
                </a:solidFill>
              </a:rPr>
              <a:t> </a:t>
            </a:r>
            <a:endParaRPr lang="de-DE" dirty="0">
              <a:solidFill>
                <a:srgbClr val="3D325E"/>
              </a:solidFill>
            </a:endParaRPr>
          </a:p>
        </p:txBody>
      </p:sp>
    </p:spTree>
    <p:extLst>
      <p:ext uri="{BB962C8B-B14F-4D97-AF65-F5344CB8AC3E}">
        <p14:creationId xmlns:p14="http://schemas.microsoft.com/office/powerpoint/2010/main" val="3708166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Integration in </a:t>
            </a:r>
            <a:r>
              <a:rPr lang="de-DE" dirty="0" err="1" smtClean="0"/>
              <a:t>repositories</a:t>
            </a:r>
            <a:endParaRPr lang="de-DE" dirty="0"/>
          </a:p>
        </p:txBody>
      </p:sp>
      <p:sp>
        <p:nvSpPr>
          <p:cNvPr id="3" name="Inhaltsplatzhalter 2"/>
          <p:cNvSpPr>
            <a:spLocks noGrp="1"/>
          </p:cNvSpPr>
          <p:nvPr>
            <p:ph idx="1"/>
          </p:nvPr>
        </p:nvSpPr>
        <p:spPr/>
        <p:txBody>
          <a:bodyPr/>
          <a:lstStyle/>
          <a:p>
            <a:r>
              <a:rPr lang="de-DE" dirty="0" smtClean="0"/>
              <a:t>ZBW: EconStor</a:t>
            </a:r>
          </a:p>
          <a:p>
            <a:r>
              <a:rPr lang="de-DE" dirty="0" smtClean="0"/>
              <a:t>SUB: </a:t>
            </a:r>
            <a:r>
              <a:rPr lang="de-DE" dirty="0" err="1" smtClean="0"/>
              <a:t>GoeScholar</a:t>
            </a:r>
            <a:r>
              <a:rPr lang="de-DE" dirty="0" smtClean="0"/>
              <a:t>/GRO</a:t>
            </a:r>
          </a:p>
          <a:p>
            <a:r>
              <a:rPr lang="de-DE" dirty="0" smtClean="0"/>
              <a:t>GESIS: SSOAR</a:t>
            </a:r>
          </a:p>
          <a:p>
            <a:r>
              <a:rPr lang="de-DE" dirty="0" smtClean="0"/>
              <a:t>VZG: Embedding in </a:t>
            </a:r>
            <a:r>
              <a:rPr lang="de-DE" dirty="0" err="1" smtClean="0"/>
              <a:t>repository</a:t>
            </a:r>
            <a:r>
              <a:rPr lang="de-DE" dirty="0" smtClean="0"/>
              <a:t> </a:t>
            </a:r>
            <a:r>
              <a:rPr lang="de-DE" dirty="0" err="1" smtClean="0"/>
              <a:t>software</a:t>
            </a:r>
            <a:endParaRPr lang="de-DE" dirty="0"/>
          </a:p>
        </p:txBody>
      </p:sp>
      <p:sp>
        <p:nvSpPr>
          <p:cNvPr id="4" name="Fußzeilenplatzhalter 3"/>
          <p:cNvSpPr>
            <a:spLocks noGrp="1"/>
          </p:cNvSpPr>
          <p:nvPr>
            <p:ph type="ftr" sz="quarter"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7833F392-16CE-48E3-A46D-C302BE0264B5}" type="slidenum">
              <a:rPr lang="en-US" smtClean="0"/>
              <a:t>12</a:t>
            </a:fld>
            <a:endParaRPr lang="en-US"/>
          </a:p>
        </p:txBody>
      </p:sp>
    </p:spTree>
    <p:extLst>
      <p:ext uri="{BB962C8B-B14F-4D97-AF65-F5344CB8AC3E}">
        <p14:creationId xmlns:p14="http://schemas.microsoft.com/office/powerpoint/2010/main" val="847282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4294967295"/>
          </p:nvPr>
        </p:nvSpPr>
        <p:spPr>
          <a:xfrm>
            <a:off x="457200" y="1200151"/>
            <a:ext cx="8229600" cy="3099792"/>
          </a:xfrm>
        </p:spPr>
        <p:txBody>
          <a:bodyPr>
            <a:normAutofit lnSpcReduction="10000"/>
          </a:bodyPr>
          <a:lstStyle/>
          <a:p>
            <a:pPr lvl="0"/>
            <a:r>
              <a:rPr lang="de-DE" b="1" dirty="0" err="1"/>
              <a:t>Thank</a:t>
            </a:r>
            <a:r>
              <a:rPr lang="de-DE" b="1" dirty="0"/>
              <a:t> </a:t>
            </a:r>
            <a:r>
              <a:rPr lang="de-DE" b="1" dirty="0" err="1"/>
              <a:t>you</a:t>
            </a:r>
            <a:r>
              <a:rPr lang="de-DE" b="1" dirty="0"/>
              <a:t> / Vielen Dank!</a:t>
            </a:r>
          </a:p>
          <a:p>
            <a:pPr marL="457200" lvl="1" indent="0">
              <a:buNone/>
            </a:pPr>
            <a:r>
              <a:rPr lang="de-DE" dirty="0"/>
              <a:t> </a:t>
            </a:r>
          </a:p>
          <a:p>
            <a:pPr lvl="2"/>
            <a:endParaRPr lang="de-DE" dirty="0"/>
          </a:p>
          <a:p>
            <a:pPr lvl="2"/>
            <a:r>
              <a:rPr lang="de-DE" dirty="0"/>
              <a:t>Web </a:t>
            </a:r>
            <a:r>
              <a:rPr lang="de-DE" dirty="0" smtClean="0">
                <a:hlinkClick r:id="rId3"/>
              </a:rPr>
              <a:t>https://metrics-project.net/</a:t>
            </a:r>
            <a:r>
              <a:rPr lang="de-DE" dirty="0" smtClean="0"/>
              <a:t> </a:t>
            </a:r>
            <a:endParaRPr lang="de-DE" dirty="0"/>
          </a:p>
          <a:p>
            <a:pPr lvl="2"/>
            <a:r>
              <a:rPr lang="de-DE" dirty="0"/>
              <a:t>Email </a:t>
            </a:r>
            <a:r>
              <a:rPr lang="de-DE" dirty="0" smtClean="0">
                <a:hlinkClick r:id="rId4"/>
              </a:rPr>
              <a:t>metrics-project@sub.uni-goettingen.de</a:t>
            </a:r>
            <a:r>
              <a:rPr lang="de-DE" dirty="0" smtClean="0"/>
              <a:t> </a:t>
            </a:r>
            <a:endParaRPr lang="de-DE" dirty="0"/>
          </a:p>
          <a:p>
            <a:pPr lvl="2"/>
            <a:r>
              <a:rPr lang="de-DE" dirty="0"/>
              <a:t>Twitter </a:t>
            </a:r>
            <a:r>
              <a:rPr lang="de-DE" dirty="0">
                <a:hlinkClick r:id="rId5"/>
              </a:rPr>
              <a:t>@</a:t>
            </a:r>
            <a:r>
              <a:rPr lang="de-DE" dirty="0" err="1" smtClean="0">
                <a:hlinkClick r:id="rId5"/>
              </a:rPr>
              <a:t>metrics_project</a:t>
            </a:r>
            <a:endParaRPr lang="de-DE" dirty="0"/>
          </a:p>
          <a:p>
            <a:pPr lvl="2"/>
            <a:r>
              <a:rPr lang="de-DE" dirty="0"/>
              <a:t>Facebook </a:t>
            </a:r>
            <a:r>
              <a:rPr lang="de-DE" dirty="0">
                <a:solidFill>
                  <a:srgbClr val="002060"/>
                </a:solidFill>
                <a:hlinkClick r:id="rId6"/>
              </a:rPr>
              <a:t>@</a:t>
            </a:r>
            <a:r>
              <a:rPr lang="de-DE" dirty="0" err="1">
                <a:solidFill>
                  <a:srgbClr val="002060"/>
                </a:solidFill>
                <a:hlinkClick r:id="rId6"/>
              </a:rPr>
              <a:t>metricsproject</a:t>
            </a:r>
            <a:endParaRPr lang="de-DE" dirty="0">
              <a:solidFill>
                <a:srgbClr val="002060"/>
              </a:solidFill>
            </a:endParaRPr>
          </a:p>
        </p:txBody>
      </p:sp>
    </p:spTree>
    <p:extLst>
      <p:ext uri="{BB962C8B-B14F-4D97-AF65-F5344CB8AC3E}">
        <p14:creationId xmlns:p14="http://schemas.microsoft.com/office/powerpoint/2010/main" val="34744326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de-DE" dirty="0" smtClean="0"/>
              <a:t>*</a:t>
            </a:r>
            <a:r>
              <a:rPr lang="de-DE" dirty="0" err="1" smtClean="0"/>
              <a:t>metrics</a:t>
            </a:r>
            <a:r>
              <a:rPr lang="de-DE" dirty="0" smtClean="0"/>
              <a:t> Project</a:t>
            </a:r>
            <a:endParaRPr lang="de-DE" dirty="0"/>
          </a:p>
        </p:txBody>
      </p:sp>
      <p:sp>
        <p:nvSpPr>
          <p:cNvPr id="3" name="Inhaltsplatzhalter 2"/>
          <p:cNvSpPr>
            <a:spLocks noGrp="1"/>
          </p:cNvSpPr>
          <p:nvPr>
            <p:ph idx="1"/>
          </p:nvPr>
        </p:nvSpPr>
        <p:spPr/>
        <p:txBody>
          <a:bodyPr>
            <a:noAutofit/>
          </a:bodyPr>
          <a:lstStyle/>
          <a:p>
            <a:r>
              <a:rPr lang="de-DE" sz="2600" dirty="0" smtClean="0"/>
              <a:t>DFG-</a:t>
            </a:r>
            <a:r>
              <a:rPr lang="de-DE" sz="2600" dirty="0" err="1" smtClean="0"/>
              <a:t>funded</a:t>
            </a:r>
            <a:r>
              <a:rPr lang="de-DE" sz="2600" dirty="0" smtClean="0"/>
              <a:t> </a:t>
            </a:r>
            <a:br>
              <a:rPr lang="de-DE" sz="2600" dirty="0" smtClean="0"/>
            </a:br>
            <a:r>
              <a:rPr lang="de-DE" sz="2600" dirty="0" smtClean="0"/>
              <a:t>01/2017 </a:t>
            </a:r>
            <a:r>
              <a:rPr lang="de-DE" sz="2600" dirty="0"/>
              <a:t>– </a:t>
            </a:r>
            <a:r>
              <a:rPr lang="de-DE" sz="2600" dirty="0" smtClean="0"/>
              <a:t>05/2019</a:t>
            </a:r>
            <a:endParaRPr lang="de-DE" sz="2600" dirty="0"/>
          </a:p>
          <a:p>
            <a:endParaRPr lang="de-DE" sz="2600" dirty="0" smtClean="0"/>
          </a:p>
          <a:p>
            <a:r>
              <a:rPr lang="de-DE" sz="2600" dirty="0" smtClean="0"/>
              <a:t>Partner</a:t>
            </a:r>
            <a:endParaRPr lang="de-DE" sz="2600" dirty="0"/>
          </a:p>
          <a:p>
            <a:pPr lvl="1"/>
            <a:r>
              <a:rPr lang="de-DE" sz="2400" dirty="0" smtClean="0"/>
              <a:t>State and University Library Göttingen </a:t>
            </a:r>
            <a:r>
              <a:rPr lang="de-DE" sz="2400" dirty="0"/>
              <a:t>(</a:t>
            </a:r>
            <a:r>
              <a:rPr lang="de-DE" sz="2400" dirty="0" smtClean="0"/>
              <a:t>SUB), </a:t>
            </a:r>
            <a:endParaRPr lang="de-DE" sz="2400" dirty="0"/>
          </a:p>
          <a:p>
            <a:pPr lvl="1"/>
            <a:r>
              <a:rPr lang="de-DE" sz="2400" dirty="0"/>
              <a:t>Leibniz-Informationszentrum Wirtschaft </a:t>
            </a:r>
            <a:r>
              <a:rPr lang="de-DE" sz="2400" dirty="0" smtClean="0"/>
              <a:t>(ZBW) </a:t>
            </a:r>
            <a:endParaRPr lang="de-DE" sz="2400" dirty="0"/>
          </a:p>
          <a:p>
            <a:pPr lvl="1"/>
            <a:r>
              <a:rPr lang="de-DE" sz="2400" dirty="0" smtClean="0"/>
              <a:t>Headoffice Gemeinsamer </a:t>
            </a:r>
            <a:r>
              <a:rPr lang="de-DE" sz="2400" dirty="0"/>
              <a:t>Bibliotheksverbund </a:t>
            </a:r>
            <a:r>
              <a:rPr lang="de-DE" sz="2400" dirty="0" smtClean="0"/>
              <a:t>(VZG)</a:t>
            </a:r>
            <a:endParaRPr lang="de-DE" sz="1400" dirty="0" smtClean="0"/>
          </a:p>
          <a:p>
            <a:pPr lvl="1"/>
            <a:r>
              <a:rPr lang="de-DE" sz="2400" dirty="0" smtClean="0"/>
              <a:t>Leibniz Institute for the </a:t>
            </a:r>
            <a:r>
              <a:rPr lang="de-DE" sz="2400" dirty="0" err="1" smtClean="0"/>
              <a:t>Social</a:t>
            </a:r>
            <a:r>
              <a:rPr lang="de-DE" sz="2400" dirty="0" smtClean="0"/>
              <a:t> </a:t>
            </a:r>
            <a:r>
              <a:rPr lang="de-DE" sz="2400" dirty="0" err="1" smtClean="0"/>
              <a:t>Sciences</a:t>
            </a:r>
            <a:r>
              <a:rPr lang="de-DE" sz="2400" dirty="0" smtClean="0"/>
              <a:t> (</a:t>
            </a:r>
            <a:r>
              <a:rPr lang="de-DE" sz="2400" dirty="0"/>
              <a:t>GESIS</a:t>
            </a:r>
            <a:r>
              <a:rPr lang="de-DE" sz="2400" dirty="0" smtClean="0"/>
              <a:t>)</a:t>
            </a:r>
          </a:p>
        </p:txBody>
      </p:sp>
      <p:pic>
        <p:nvPicPr>
          <p:cNvPr id="5" name="Inhaltsplatzhalter 5"/>
          <p:cNvPicPr>
            <a:picLocks noChangeAspect="1"/>
          </p:cNvPicPr>
          <p:nvPr/>
        </p:nvPicPr>
        <p:blipFill rotWithShape="1">
          <a:blip r:embed="rId3" cstate="print">
            <a:extLst>
              <a:ext uri="{28A0092B-C50C-407E-A947-70E740481C1C}">
                <a14:useLocalDpi xmlns:a14="http://schemas.microsoft.com/office/drawing/2010/main" val="0"/>
              </a:ext>
            </a:extLst>
          </a:blip>
          <a:srcRect l="61296" t="11515" r="8389" b="46327"/>
          <a:stretch/>
        </p:blipFill>
        <p:spPr>
          <a:xfrm>
            <a:off x="5076056" y="243874"/>
            <a:ext cx="3672411" cy="2615908"/>
          </a:xfrm>
          <a:prstGeom prst="rect">
            <a:avLst/>
          </a:prstGeom>
        </p:spPr>
      </p:pic>
    </p:spTree>
    <p:extLst>
      <p:ext uri="{BB962C8B-B14F-4D97-AF65-F5344CB8AC3E}">
        <p14:creationId xmlns:p14="http://schemas.microsoft.com/office/powerpoint/2010/main" val="189929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a:t>
            </a:r>
            <a:r>
              <a:rPr lang="de-DE" dirty="0" err="1" smtClean="0"/>
              <a:t>metrics</a:t>
            </a:r>
            <a:r>
              <a:rPr lang="de-DE" dirty="0" smtClean="0"/>
              <a:t> Project </a:t>
            </a:r>
            <a:r>
              <a:rPr lang="de-DE" dirty="0" err="1" smtClean="0"/>
              <a:t>Aims</a:t>
            </a:r>
            <a:endParaRPr lang="de-DE" dirty="0"/>
          </a:p>
        </p:txBody>
      </p:sp>
      <p:sp>
        <p:nvSpPr>
          <p:cNvPr id="3" name="Inhaltsplatzhalter 2"/>
          <p:cNvSpPr>
            <a:spLocks noGrp="1"/>
          </p:cNvSpPr>
          <p:nvPr>
            <p:ph idx="1"/>
          </p:nvPr>
        </p:nvSpPr>
        <p:spPr/>
        <p:txBody>
          <a:bodyPr>
            <a:noAutofit/>
          </a:bodyPr>
          <a:lstStyle/>
          <a:p>
            <a:r>
              <a:rPr lang="en-US" sz="2800" dirty="0" err="1"/>
              <a:t>MEasuring</a:t>
            </a:r>
            <a:r>
              <a:rPr lang="en-US" sz="2800" dirty="0"/>
              <a:t> The Reliability and perceptions of Indicators for interactions with </a:t>
            </a:r>
            <a:r>
              <a:rPr lang="en-US" sz="2800" dirty="0" err="1"/>
              <a:t>sCientific</a:t>
            </a:r>
            <a:r>
              <a:rPr lang="en-US" sz="2800" dirty="0"/>
              <a:t> </a:t>
            </a:r>
            <a:r>
              <a:rPr lang="en-US" sz="2800" dirty="0" err="1"/>
              <a:t>productS</a:t>
            </a:r>
            <a:r>
              <a:rPr lang="en-US" sz="2800" dirty="0"/>
              <a:t> </a:t>
            </a:r>
            <a:endParaRPr lang="en-US" sz="2800" dirty="0" smtClean="0"/>
          </a:p>
          <a:p>
            <a:pPr lvl="1"/>
            <a:r>
              <a:rPr lang="en-US" sz="2400" dirty="0" smtClean="0"/>
              <a:t>Understanding </a:t>
            </a:r>
            <a:r>
              <a:rPr lang="en-US" sz="2400" dirty="0"/>
              <a:t>of *metrics, especially in terms of their general significance and their perception amongst </a:t>
            </a:r>
            <a:r>
              <a:rPr lang="en-US" sz="2400" dirty="0" smtClean="0"/>
              <a:t>stakeholders</a:t>
            </a:r>
          </a:p>
          <a:p>
            <a:pPr lvl="1"/>
            <a:r>
              <a:rPr lang="en-US" sz="2400" dirty="0"/>
              <a:t>How can alternative metrics contribute to a new set of indicators for scientific output?</a:t>
            </a:r>
          </a:p>
        </p:txBody>
      </p:sp>
      <p:sp>
        <p:nvSpPr>
          <p:cNvPr id="4" name="Fußzeilenplatzhalter 3"/>
          <p:cNvSpPr>
            <a:spLocks noGrp="1"/>
          </p:cNvSpPr>
          <p:nvPr>
            <p:ph type="ftr" sz="quarter" idx="10"/>
          </p:nvPr>
        </p:nvSpPr>
        <p:spPr/>
        <p:txBody>
          <a:bodyPr/>
          <a:lstStyle/>
          <a:p>
            <a:endParaRPr lang="de-DE" dirty="0"/>
          </a:p>
        </p:txBody>
      </p:sp>
    </p:spTree>
    <p:extLst>
      <p:ext uri="{BB962C8B-B14F-4D97-AF65-F5344CB8AC3E}">
        <p14:creationId xmlns:p14="http://schemas.microsoft.com/office/powerpoint/2010/main" val="3548448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05978"/>
            <a:ext cx="5266928" cy="857250"/>
          </a:xfrm>
        </p:spPr>
        <p:txBody>
          <a:bodyPr>
            <a:noAutofit/>
          </a:bodyPr>
          <a:lstStyle/>
          <a:p>
            <a:r>
              <a:rPr lang="de-DE" sz="3200" dirty="0" smtClean="0"/>
              <a:t>FWF </a:t>
            </a:r>
            <a:r>
              <a:rPr lang="de-DE" sz="3200" dirty="0" err="1" smtClean="0"/>
              <a:t>is</a:t>
            </a:r>
            <a:r>
              <a:rPr lang="de-DE" sz="3200" dirty="0" smtClean="0"/>
              <a:t> </a:t>
            </a:r>
            <a:r>
              <a:rPr lang="de-DE" sz="3200" dirty="0" err="1" smtClean="0"/>
              <a:t>testing</a:t>
            </a:r>
            <a:r>
              <a:rPr lang="de-DE" sz="3200" dirty="0" smtClean="0"/>
              <a:t> Altmetrics</a:t>
            </a:r>
            <a:endParaRPr lang="de-DE" sz="3200" dirty="0"/>
          </a:p>
        </p:txBody>
      </p:sp>
      <p:sp>
        <p:nvSpPr>
          <p:cNvPr id="3" name="Inhaltsplatzhalter 2"/>
          <p:cNvSpPr>
            <a:spLocks noGrp="1"/>
          </p:cNvSpPr>
          <p:nvPr>
            <p:ph idx="1"/>
          </p:nvPr>
        </p:nvSpPr>
        <p:spPr>
          <a:xfrm>
            <a:off x="457200" y="1200151"/>
            <a:ext cx="4762872" cy="3099792"/>
          </a:xfrm>
        </p:spPr>
        <p:txBody>
          <a:bodyPr>
            <a:normAutofit fontScale="77500" lnSpcReduction="20000"/>
          </a:bodyPr>
          <a:lstStyle/>
          <a:p>
            <a:endParaRPr lang="en-US" dirty="0" smtClean="0"/>
          </a:p>
          <a:p>
            <a:r>
              <a:rPr lang="en-US" dirty="0" smtClean="0"/>
              <a:t>Response </a:t>
            </a:r>
            <a:r>
              <a:rPr lang="en-US" dirty="0"/>
              <a:t>to research contributions in </a:t>
            </a:r>
            <a:r>
              <a:rPr lang="en-US" dirty="0" smtClean="0"/>
              <a:t>(parts of) </a:t>
            </a:r>
            <a:r>
              <a:rPr lang="en-US" dirty="0"/>
              <a:t>society</a:t>
            </a:r>
            <a:r>
              <a:rPr lang="de-DE" dirty="0" smtClean="0"/>
              <a:t> </a:t>
            </a:r>
          </a:p>
          <a:p>
            <a:r>
              <a:rPr lang="en-US" dirty="0" smtClean="0"/>
              <a:t>May prove “Societal Impact”</a:t>
            </a:r>
            <a:endParaRPr lang="de-DE" dirty="0" smtClean="0"/>
          </a:p>
          <a:p>
            <a:r>
              <a:rPr lang="de-DE" dirty="0" smtClean="0"/>
              <a:t>Altmetrics </a:t>
            </a:r>
            <a:r>
              <a:rPr lang="de-DE" dirty="0" err="1" smtClean="0"/>
              <a:t>have</a:t>
            </a:r>
            <a:r>
              <a:rPr lang="de-DE" dirty="0"/>
              <a:t> </a:t>
            </a:r>
            <a:r>
              <a:rPr lang="de-DE" dirty="0" err="1" smtClean="0"/>
              <a:t>weaknesses</a:t>
            </a:r>
            <a:r>
              <a:rPr lang="de-DE" dirty="0" smtClean="0"/>
              <a:t>, but </a:t>
            </a:r>
            <a:r>
              <a:rPr lang="de-DE" dirty="0"/>
              <a:t>also </a:t>
            </a:r>
            <a:r>
              <a:rPr lang="de-DE" dirty="0" err="1"/>
              <a:t>show</a:t>
            </a:r>
            <a:r>
              <a:rPr lang="de-DE" dirty="0"/>
              <a:t> </a:t>
            </a:r>
            <a:r>
              <a:rPr lang="de-DE" dirty="0" smtClean="0"/>
              <a:t>potential</a:t>
            </a:r>
          </a:p>
        </p:txBody>
      </p:sp>
      <p:sp>
        <p:nvSpPr>
          <p:cNvPr id="5" name="Foliennummernplatzhalter 4"/>
          <p:cNvSpPr>
            <a:spLocks noGrp="1"/>
          </p:cNvSpPr>
          <p:nvPr>
            <p:ph type="sldNum" sz="quarter" idx="11"/>
          </p:nvPr>
        </p:nvSpPr>
        <p:spPr/>
        <p:txBody>
          <a:bodyPr/>
          <a:lstStyle/>
          <a:p>
            <a:fld id="{7833F392-16CE-48E3-A46D-C302BE0264B5}" type="slidenum">
              <a:rPr lang="en-US" smtClean="0"/>
              <a:t>4</a:t>
            </a:fld>
            <a:endParaRPr lang="en-US"/>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7939" t="5404" r="3949"/>
          <a:stretch/>
        </p:blipFill>
        <p:spPr bwMode="auto">
          <a:xfrm>
            <a:off x="5796136" y="231576"/>
            <a:ext cx="2952328" cy="41403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ußzeilenplatzhalter 3"/>
          <p:cNvSpPr>
            <a:spLocks noGrp="1"/>
          </p:cNvSpPr>
          <p:nvPr>
            <p:ph type="ftr" sz="quarter" idx="10"/>
          </p:nvPr>
        </p:nvSpPr>
        <p:spPr/>
        <p:txBody>
          <a:bodyPr/>
          <a:lstStyle/>
          <a:p>
            <a:pPr algn="l"/>
            <a:r>
              <a:rPr lang="de-DE" dirty="0">
                <a:hlinkClick r:id="rId4"/>
              </a:rPr>
              <a:t>https://</a:t>
            </a:r>
            <a:r>
              <a:rPr lang="de-DE" dirty="0" smtClean="0">
                <a:hlinkClick r:id="rId4"/>
              </a:rPr>
              <a:t>www.fwf.ac.at/de/news-presse/news/nachricht/nid/20171011-2254</a:t>
            </a:r>
            <a:r>
              <a:rPr lang="de-DE" dirty="0" smtClean="0"/>
              <a:t> </a:t>
            </a:r>
            <a:endParaRPr lang="de-DE" dirty="0"/>
          </a:p>
        </p:txBody>
      </p:sp>
    </p:spTree>
    <p:extLst>
      <p:ext uri="{BB962C8B-B14F-4D97-AF65-F5344CB8AC3E}">
        <p14:creationId xmlns:p14="http://schemas.microsoft.com/office/powerpoint/2010/main" val="48608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FWF Altmetrics </a:t>
            </a:r>
            <a:r>
              <a:rPr lang="de-DE" dirty="0" err="1" smtClean="0"/>
              <a:t>result</a:t>
            </a:r>
            <a:endParaRPr lang="de-DE" dirty="0"/>
          </a:p>
        </p:txBody>
      </p:sp>
      <p:sp>
        <p:nvSpPr>
          <p:cNvPr id="3" name="Inhaltsplatzhalter 2"/>
          <p:cNvSpPr>
            <a:spLocks noGrp="1"/>
          </p:cNvSpPr>
          <p:nvPr>
            <p:ph idx="1"/>
          </p:nvPr>
        </p:nvSpPr>
        <p:spPr/>
        <p:txBody>
          <a:bodyPr/>
          <a:lstStyle/>
          <a:p>
            <a:endParaRPr lang="de-DE"/>
          </a:p>
        </p:txBody>
      </p:sp>
      <p:sp>
        <p:nvSpPr>
          <p:cNvPr id="4" name="Fußzeilenplatzhalter 3"/>
          <p:cNvSpPr>
            <a:spLocks noGrp="1"/>
          </p:cNvSpPr>
          <p:nvPr>
            <p:ph type="ftr" sz="quarter" idx="10"/>
          </p:nvPr>
        </p:nvSpPr>
        <p:spPr/>
        <p:txBody>
          <a:bodyPr/>
          <a:lstStyle/>
          <a:p>
            <a:r>
              <a:rPr lang="de-DE" smtClean="0"/>
              <a:t>&lt;Date and Occasion of the Presentation&gt;</a:t>
            </a:r>
            <a:endParaRPr lang="de-DE" dirty="0"/>
          </a:p>
        </p:txBody>
      </p:sp>
      <p:sp>
        <p:nvSpPr>
          <p:cNvPr id="5" name="Foliennummernplatzhalter 4"/>
          <p:cNvSpPr>
            <a:spLocks noGrp="1"/>
          </p:cNvSpPr>
          <p:nvPr>
            <p:ph type="sldNum" sz="quarter" idx="11"/>
          </p:nvPr>
        </p:nvSpPr>
        <p:spPr/>
        <p:txBody>
          <a:bodyPr/>
          <a:lstStyle/>
          <a:p>
            <a:fld id="{7833F392-16CE-48E3-A46D-C302BE0264B5}" type="slidenum">
              <a:rPr lang="en-US" smtClean="0"/>
              <a:t>5</a:t>
            </a:fld>
            <a:endParaRPr lang="en-US"/>
          </a:p>
        </p:txBody>
      </p:sp>
      <p:pic>
        <p:nvPicPr>
          <p:cNvPr id="1026" name="Picture 2" descr="https://www.fwf.ac.at/fileadmin/files/_processed_/csm_agreggierte_ergebnisse_801ee81c9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75" y="1203598"/>
            <a:ext cx="4286250"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384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3600" dirty="0" smtClean="0"/>
              <a:t>DIPF – </a:t>
            </a:r>
            <a:r>
              <a:rPr lang="de-DE" sz="3600" dirty="0" err="1" smtClean="0"/>
              <a:t>Wikiversum</a:t>
            </a:r>
            <a:r>
              <a:rPr lang="de-DE" sz="3600" dirty="0" smtClean="0"/>
              <a:t> </a:t>
            </a:r>
            <a:r>
              <a:rPr lang="de-DE" sz="3600" dirty="0" err="1" smtClean="0"/>
              <a:t>project</a:t>
            </a:r>
            <a:endParaRPr lang="de-DE" sz="3600" dirty="0"/>
          </a:p>
        </p:txBody>
      </p:sp>
      <p:sp>
        <p:nvSpPr>
          <p:cNvPr id="4" name="Fußzeilenplatzhalter 3"/>
          <p:cNvSpPr>
            <a:spLocks noGrp="1"/>
          </p:cNvSpPr>
          <p:nvPr>
            <p:ph type="ftr" sz="quarter" idx="10"/>
          </p:nvPr>
        </p:nvSpPr>
        <p:spPr/>
        <p:txBody>
          <a:bodyPr/>
          <a:lstStyle/>
          <a:p>
            <a:pPr algn="l"/>
            <a:r>
              <a:rPr lang="de-DE" dirty="0">
                <a:hlinkClick r:id="rId3"/>
              </a:rPr>
              <a:t>https://</a:t>
            </a:r>
            <a:r>
              <a:rPr lang="de-DE" dirty="0" smtClean="0">
                <a:hlinkClick r:id="rId3"/>
              </a:rPr>
              <a:t>opus4.kobv.de/opus4-bib-info/frontdoor/index/index/docId/16283</a:t>
            </a:r>
            <a:r>
              <a:rPr lang="de-DE" dirty="0" smtClean="0"/>
              <a:t> </a:t>
            </a:r>
            <a:endParaRPr lang="de-DE" dirty="0"/>
          </a:p>
        </p:txBody>
      </p:sp>
      <p:sp>
        <p:nvSpPr>
          <p:cNvPr id="5" name="Foliennummernplatzhalter 4"/>
          <p:cNvSpPr>
            <a:spLocks noGrp="1"/>
          </p:cNvSpPr>
          <p:nvPr>
            <p:ph type="sldNum" sz="quarter" idx="11"/>
          </p:nvPr>
        </p:nvSpPr>
        <p:spPr/>
        <p:txBody>
          <a:bodyPr/>
          <a:lstStyle/>
          <a:p>
            <a:fld id="{7833F392-16CE-48E3-A46D-C302BE0264B5}" type="slidenum">
              <a:rPr lang="en-US" smtClean="0"/>
              <a:t>6</a:t>
            </a:fld>
            <a:endParaRPr lang="en-US"/>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8024" y="1329612"/>
            <a:ext cx="4032451" cy="2862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Inhaltsplatzhalter 2"/>
          <p:cNvSpPr>
            <a:spLocks noGrp="1"/>
          </p:cNvSpPr>
          <p:nvPr>
            <p:ph idx="1"/>
          </p:nvPr>
        </p:nvSpPr>
        <p:spPr>
          <a:xfrm>
            <a:off x="457200" y="1200151"/>
            <a:ext cx="3898776" cy="3099792"/>
          </a:xfrm>
        </p:spPr>
        <p:txBody>
          <a:bodyPr>
            <a:normAutofit fontScale="70000" lnSpcReduction="20000"/>
          </a:bodyPr>
          <a:lstStyle/>
          <a:p>
            <a:r>
              <a:rPr lang="de-DE" dirty="0" err="1"/>
              <a:t>How</a:t>
            </a:r>
            <a:r>
              <a:rPr lang="de-DE" dirty="0"/>
              <a:t> </a:t>
            </a:r>
            <a:r>
              <a:rPr lang="de-DE" dirty="0" err="1"/>
              <a:t>to</a:t>
            </a:r>
            <a:r>
              <a:rPr lang="de-DE" dirty="0"/>
              <a:t> </a:t>
            </a:r>
            <a:r>
              <a:rPr lang="de-DE" dirty="0" err="1"/>
              <a:t>measure</a:t>
            </a:r>
            <a:r>
              <a:rPr lang="de-DE" dirty="0"/>
              <a:t> Wikipedia </a:t>
            </a:r>
            <a:r>
              <a:rPr lang="de-DE" dirty="0" err="1"/>
              <a:t>impact</a:t>
            </a:r>
            <a:r>
              <a:rPr lang="de-DE" dirty="0"/>
              <a:t>?</a:t>
            </a:r>
          </a:p>
          <a:p>
            <a:pPr lvl="1"/>
            <a:r>
              <a:rPr lang="de-DE" dirty="0" smtClean="0"/>
              <a:t>Wikipedia </a:t>
            </a:r>
            <a:r>
              <a:rPr lang="de-DE" dirty="0" err="1" smtClean="0"/>
              <a:t>usage</a:t>
            </a:r>
            <a:r>
              <a:rPr lang="de-DE" dirty="0" smtClean="0"/>
              <a:t> </a:t>
            </a:r>
            <a:r>
              <a:rPr lang="de-DE" dirty="0" err="1" smtClean="0"/>
              <a:t>can</a:t>
            </a:r>
            <a:r>
              <a:rPr lang="de-DE" dirty="0" smtClean="0"/>
              <a:t> </a:t>
            </a:r>
            <a:r>
              <a:rPr lang="de-DE" dirty="0" err="1" smtClean="0"/>
              <a:t>be</a:t>
            </a:r>
            <a:r>
              <a:rPr lang="de-DE" dirty="0" smtClean="0"/>
              <a:t> </a:t>
            </a:r>
            <a:r>
              <a:rPr lang="de-DE" dirty="0" err="1" smtClean="0"/>
              <a:t>detected</a:t>
            </a:r>
            <a:r>
              <a:rPr lang="de-DE" dirty="0" smtClean="0"/>
              <a:t> </a:t>
            </a:r>
          </a:p>
          <a:p>
            <a:pPr lvl="1"/>
            <a:r>
              <a:rPr lang="de-DE" dirty="0" err="1"/>
              <a:t>Comparable</a:t>
            </a:r>
            <a:r>
              <a:rPr lang="de-DE" dirty="0"/>
              <a:t> </a:t>
            </a:r>
            <a:r>
              <a:rPr lang="de-DE" dirty="0" err="1"/>
              <a:t>between</a:t>
            </a:r>
            <a:r>
              <a:rPr lang="de-DE" dirty="0"/>
              <a:t> </a:t>
            </a:r>
            <a:r>
              <a:rPr lang="de-DE" dirty="0" err="1"/>
              <a:t>repositories</a:t>
            </a:r>
            <a:r>
              <a:rPr lang="de-DE" dirty="0"/>
              <a:t> and </a:t>
            </a:r>
            <a:r>
              <a:rPr lang="de-DE" dirty="0" err="1"/>
              <a:t>over</a:t>
            </a:r>
            <a:r>
              <a:rPr lang="de-DE" dirty="0"/>
              <a:t> time</a:t>
            </a:r>
          </a:p>
          <a:p>
            <a:r>
              <a:rPr lang="de-DE" dirty="0" err="1" smtClean="0"/>
              <a:t>Serve</a:t>
            </a:r>
            <a:r>
              <a:rPr lang="de-DE" dirty="0" smtClean="0"/>
              <a:t> </a:t>
            </a:r>
            <a:r>
              <a:rPr lang="de-DE" dirty="0" err="1" smtClean="0"/>
              <a:t>as</a:t>
            </a:r>
            <a:r>
              <a:rPr lang="de-DE" dirty="0" smtClean="0"/>
              <a:t> additional </a:t>
            </a:r>
            <a:r>
              <a:rPr lang="de-DE" dirty="0" err="1" smtClean="0"/>
              <a:t>future</a:t>
            </a:r>
            <a:r>
              <a:rPr lang="de-DE" dirty="0" smtClean="0"/>
              <a:t> </a:t>
            </a:r>
            <a:r>
              <a:rPr lang="de-DE" dirty="0" err="1" smtClean="0"/>
              <a:t>performance</a:t>
            </a:r>
            <a:r>
              <a:rPr lang="de-DE" dirty="0" smtClean="0"/>
              <a:t> </a:t>
            </a:r>
            <a:r>
              <a:rPr lang="de-DE" dirty="0" err="1" smtClean="0"/>
              <a:t>indicator</a:t>
            </a:r>
            <a:r>
              <a:rPr lang="de-DE" dirty="0" smtClean="0"/>
              <a:t>?</a:t>
            </a:r>
            <a:endParaRPr lang="de-DE" dirty="0"/>
          </a:p>
        </p:txBody>
      </p:sp>
    </p:spTree>
    <p:extLst>
      <p:ext uri="{BB962C8B-B14F-4D97-AF65-F5344CB8AC3E}">
        <p14:creationId xmlns:p14="http://schemas.microsoft.com/office/powerpoint/2010/main" val="3967472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Benutzer\Lemke Steffen\Pictures\citation_analysi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272" y="1785341"/>
            <a:ext cx="3853374" cy="1692672"/>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grpSp>
        <p:nvGrpSpPr>
          <p:cNvPr id="3" name="Gruppieren 2"/>
          <p:cNvGrpSpPr/>
          <p:nvPr/>
        </p:nvGrpSpPr>
        <p:grpSpPr>
          <a:xfrm>
            <a:off x="4624917" y="1208039"/>
            <a:ext cx="4102928" cy="3023905"/>
            <a:chOff x="4624917" y="1208039"/>
            <a:chExt cx="4102928" cy="3023905"/>
          </a:xfrm>
        </p:grpSpPr>
        <p:sp>
          <p:nvSpPr>
            <p:cNvPr id="8" name="Textfeld 7"/>
            <p:cNvSpPr txBox="1"/>
            <p:nvPr/>
          </p:nvSpPr>
          <p:spPr>
            <a:xfrm>
              <a:off x="4624917" y="1208039"/>
              <a:ext cx="4102928" cy="3023905"/>
            </a:xfrm>
            <a:prstGeom prst="rect">
              <a:avLst/>
            </a:prstGeom>
            <a:noFill/>
            <a:ln w="25400">
              <a:solidFill>
                <a:schemeClr val="accent1"/>
              </a:solidFill>
            </a:ln>
          </p:spPr>
          <p:txBody>
            <a:bodyPr wrap="square" lIns="68580" tIns="34290" rIns="68580" bIns="34290" rtlCol="0">
              <a:spAutoFit/>
            </a:bodyPr>
            <a:lstStyle/>
            <a:p>
              <a:r>
                <a:rPr lang="de-DE" sz="1200" b="1" dirty="0"/>
                <a:t>Altmetrics/</a:t>
              </a:r>
              <a:r>
                <a:rPr lang="de-DE" sz="1200" b="1" dirty="0" err="1"/>
                <a:t>usage</a:t>
              </a:r>
              <a:r>
                <a:rPr lang="de-DE" sz="1200" b="1" dirty="0"/>
                <a:t> </a:t>
              </a:r>
              <a:r>
                <a:rPr lang="de-DE" sz="1200" b="1" dirty="0" err="1"/>
                <a:t>metrics</a:t>
              </a:r>
              <a:r>
                <a:rPr lang="de-DE" sz="1200" b="1" dirty="0"/>
                <a:t> (= web-</a:t>
              </a:r>
              <a:r>
                <a:rPr lang="de-DE" sz="1200" b="1" dirty="0" err="1"/>
                <a:t>based</a:t>
              </a:r>
              <a:r>
                <a:rPr lang="de-DE" sz="1200" b="1" dirty="0"/>
                <a:t> </a:t>
              </a:r>
              <a:r>
                <a:rPr lang="de-DE" sz="1200" b="1" dirty="0" err="1"/>
                <a:t>metrics</a:t>
              </a:r>
              <a:r>
                <a:rPr lang="de-DE" sz="1200" b="1" dirty="0"/>
                <a:t>):</a:t>
              </a:r>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pPr algn="ctr"/>
              <a:endParaRPr lang="de-DE" sz="1200" i="1" dirty="0"/>
            </a:p>
            <a:p>
              <a:pPr algn="ctr"/>
              <a:endParaRPr lang="de-DE" sz="1200" i="1" dirty="0"/>
            </a:p>
            <a:p>
              <a:pPr algn="ctr"/>
              <a:endParaRPr lang="de-DE" sz="1200" i="1" dirty="0"/>
            </a:p>
            <a:p>
              <a:pPr algn="ctr"/>
              <a:r>
                <a:rPr lang="de-DE" sz="1200" i="1" dirty="0" err="1"/>
                <a:t>How</a:t>
              </a:r>
              <a:r>
                <a:rPr lang="de-DE" sz="1200" i="1" dirty="0"/>
                <a:t> </a:t>
              </a:r>
              <a:r>
                <a:rPr lang="de-DE" sz="1200" i="1" dirty="0" err="1"/>
                <a:t>often</a:t>
              </a:r>
              <a:r>
                <a:rPr lang="de-DE" sz="1200" i="1" dirty="0"/>
                <a:t> do </a:t>
              </a:r>
              <a:r>
                <a:rPr lang="de-DE" sz="1200" i="1" dirty="0" err="1"/>
                <a:t>users</a:t>
              </a:r>
              <a:r>
                <a:rPr lang="de-DE" sz="1200" i="1" dirty="0"/>
                <a:t> </a:t>
              </a:r>
              <a:r>
                <a:rPr lang="de-DE" sz="1200" i="1" dirty="0" err="1"/>
                <a:t>interact</a:t>
              </a:r>
              <a:r>
                <a:rPr lang="de-DE" sz="1200" i="1" dirty="0"/>
                <a:t> </a:t>
              </a:r>
              <a:r>
                <a:rPr lang="de-DE" sz="1200" i="1" dirty="0" err="1"/>
                <a:t>with</a:t>
              </a:r>
              <a:r>
                <a:rPr lang="de-DE" sz="1200" i="1" dirty="0"/>
                <a:t> a </a:t>
              </a:r>
              <a:r>
                <a:rPr lang="de-DE" sz="1200" i="1" dirty="0" err="1"/>
                <a:t>scientific</a:t>
              </a:r>
              <a:r>
                <a:rPr lang="de-DE" sz="1200" i="1" dirty="0"/>
                <a:t> </a:t>
              </a:r>
              <a:r>
                <a:rPr lang="de-DE" sz="1200" i="1" dirty="0" err="1"/>
                <a:t>output</a:t>
              </a:r>
              <a:r>
                <a:rPr lang="de-DE" sz="1200" i="1" dirty="0"/>
                <a:t> online?</a:t>
              </a:r>
            </a:p>
          </p:txBody>
        </p:sp>
        <p:pic>
          <p:nvPicPr>
            <p:cNvPr id="4" name="Picture 5" descr="D:\Benutzer\Lemke Steffen\Pictures\altmetric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70758" y="1724416"/>
              <a:ext cx="2611244" cy="2030614"/>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grpSp>
      <p:sp>
        <p:nvSpPr>
          <p:cNvPr id="10" name="Textfeld 9"/>
          <p:cNvSpPr txBox="1"/>
          <p:nvPr/>
        </p:nvSpPr>
        <p:spPr>
          <a:xfrm>
            <a:off x="310322" y="1208040"/>
            <a:ext cx="4102928" cy="3023905"/>
          </a:xfrm>
          <a:prstGeom prst="rect">
            <a:avLst/>
          </a:prstGeom>
          <a:noFill/>
          <a:ln w="25400">
            <a:solidFill>
              <a:schemeClr val="accent1"/>
            </a:solidFill>
          </a:ln>
        </p:spPr>
        <p:txBody>
          <a:bodyPr wrap="square" lIns="68580" tIns="34290" rIns="68580" bIns="34290" rtlCol="0">
            <a:spAutoFit/>
          </a:bodyPr>
          <a:lstStyle/>
          <a:p>
            <a:r>
              <a:rPr lang="de-DE" sz="1200" b="1" dirty="0"/>
              <a:t>Bibliometrics:</a:t>
            </a:r>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i="1" dirty="0"/>
          </a:p>
          <a:p>
            <a:endParaRPr lang="de-DE" sz="1200" i="1" dirty="0"/>
          </a:p>
          <a:p>
            <a:pPr algn="ctr"/>
            <a:endParaRPr lang="de-DE" sz="1200" i="1" dirty="0"/>
          </a:p>
          <a:p>
            <a:pPr algn="ctr"/>
            <a:endParaRPr lang="de-DE" sz="1200" i="1" dirty="0"/>
          </a:p>
          <a:p>
            <a:pPr algn="ctr"/>
            <a:r>
              <a:rPr lang="de-DE" sz="1200" i="1" dirty="0" err="1"/>
              <a:t>How</a:t>
            </a:r>
            <a:r>
              <a:rPr lang="de-DE" sz="1200" i="1" dirty="0"/>
              <a:t> </a:t>
            </a:r>
            <a:r>
              <a:rPr lang="de-DE" sz="1200" i="1" dirty="0" err="1"/>
              <a:t>often</a:t>
            </a:r>
            <a:r>
              <a:rPr lang="de-DE" sz="1200" i="1" dirty="0"/>
              <a:t> </a:t>
            </a:r>
            <a:r>
              <a:rPr lang="de-DE" sz="1200" i="1" dirty="0" err="1"/>
              <a:t>are</a:t>
            </a:r>
            <a:r>
              <a:rPr lang="de-DE" sz="1200" i="1" dirty="0"/>
              <a:t> </a:t>
            </a:r>
            <a:r>
              <a:rPr lang="de-DE" sz="1200" i="1" dirty="0" err="1"/>
              <a:t>scientific</a:t>
            </a:r>
            <a:r>
              <a:rPr lang="de-DE" sz="1200" i="1" dirty="0"/>
              <a:t> </a:t>
            </a:r>
            <a:r>
              <a:rPr lang="de-DE" sz="1200" i="1" dirty="0" err="1"/>
              <a:t>articles</a:t>
            </a:r>
            <a:r>
              <a:rPr lang="de-DE" sz="1200" i="1" dirty="0"/>
              <a:t> </a:t>
            </a:r>
            <a:r>
              <a:rPr lang="de-DE" sz="1200" i="1" dirty="0" err="1"/>
              <a:t>cited</a:t>
            </a:r>
            <a:r>
              <a:rPr lang="de-DE" sz="1200" i="1" dirty="0"/>
              <a:t> </a:t>
            </a:r>
            <a:r>
              <a:rPr lang="de-DE" sz="1200" i="1" dirty="0" err="1"/>
              <a:t>by</a:t>
            </a:r>
            <a:r>
              <a:rPr lang="de-DE" sz="1200" i="1" dirty="0"/>
              <a:t> </a:t>
            </a:r>
            <a:r>
              <a:rPr lang="de-DE" sz="1200" i="1" dirty="0" err="1"/>
              <a:t>other</a:t>
            </a:r>
            <a:r>
              <a:rPr lang="de-DE" sz="1200" i="1" dirty="0"/>
              <a:t> </a:t>
            </a:r>
            <a:r>
              <a:rPr lang="de-DE" sz="1200" i="1" dirty="0" err="1"/>
              <a:t>scientific</a:t>
            </a:r>
            <a:r>
              <a:rPr lang="de-DE" sz="1200" i="1" dirty="0"/>
              <a:t> </a:t>
            </a:r>
            <a:r>
              <a:rPr lang="de-DE" sz="1200" i="1" dirty="0" err="1"/>
              <a:t>articles</a:t>
            </a:r>
            <a:r>
              <a:rPr lang="de-DE" sz="1200" i="1" dirty="0"/>
              <a:t>?</a:t>
            </a:r>
          </a:p>
        </p:txBody>
      </p:sp>
      <p:sp>
        <p:nvSpPr>
          <p:cNvPr id="2" name="Title 1">
            <a:extLst>
              <a:ext uri="{FF2B5EF4-FFF2-40B4-BE49-F238E27FC236}">
                <a16:creationId xmlns:a16="http://schemas.microsoft.com/office/drawing/2014/main" xmlns="" id="{5D62DB9B-8230-487A-8DCB-85436F98FC95}"/>
              </a:ext>
            </a:extLst>
          </p:cNvPr>
          <p:cNvSpPr>
            <a:spLocks noGrp="1"/>
          </p:cNvSpPr>
          <p:nvPr>
            <p:ph type="title"/>
          </p:nvPr>
        </p:nvSpPr>
        <p:spPr/>
        <p:txBody>
          <a:bodyPr>
            <a:noAutofit/>
          </a:bodyPr>
          <a:lstStyle/>
          <a:p>
            <a:r>
              <a:rPr lang="de-DE" sz="3600" dirty="0" smtClean="0"/>
              <a:t>Traditional and </a:t>
            </a:r>
            <a:br>
              <a:rPr lang="de-DE" sz="3600" dirty="0" smtClean="0"/>
            </a:br>
            <a:r>
              <a:rPr lang="de-DE" sz="3600" dirty="0" smtClean="0"/>
              <a:t>Web-</a:t>
            </a:r>
            <a:r>
              <a:rPr lang="de-DE" sz="3600" dirty="0" err="1" smtClean="0"/>
              <a:t>based</a:t>
            </a:r>
            <a:r>
              <a:rPr lang="de-DE" sz="3600" dirty="0" smtClean="0"/>
              <a:t> </a:t>
            </a:r>
            <a:r>
              <a:rPr lang="de-DE" sz="3600" dirty="0" err="1" smtClean="0"/>
              <a:t>metrics</a:t>
            </a:r>
            <a:endParaRPr lang="en-US" sz="3600" dirty="0"/>
          </a:p>
        </p:txBody>
      </p:sp>
      <p:sp>
        <p:nvSpPr>
          <p:cNvPr id="7" name="Slide Number Placeholder 4"/>
          <p:cNvSpPr>
            <a:spLocks noGrp="1"/>
          </p:cNvSpPr>
          <p:nvPr>
            <p:ph type="sldNum" sz="quarter" idx="11"/>
          </p:nvPr>
        </p:nvSpPr>
        <p:spPr>
          <a:xfrm>
            <a:off x="6553200" y="4659982"/>
            <a:ext cx="2133600" cy="273844"/>
          </a:xfrm>
        </p:spPr>
        <p:txBody>
          <a:bodyPr/>
          <a:lstStyle/>
          <a:p>
            <a:fld id="{7833F392-16CE-48E3-A46D-C302BE0264B5}" type="slidenum">
              <a:rPr lang="en-US" smtClean="0"/>
              <a:t>7</a:t>
            </a:fld>
            <a:endParaRPr lang="en-US"/>
          </a:p>
        </p:txBody>
      </p:sp>
    </p:spTree>
    <p:extLst>
      <p:ext uri="{BB962C8B-B14F-4D97-AF65-F5344CB8AC3E}">
        <p14:creationId xmlns:p14="http://schemas.microsoft.com/office/powerpoint/2010/main" val="3100569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62DB9B-8230-487A-8DCB-85436F98FC95}"/>
              </a:ext>
            </a:extLst>
          </p:cNvPr>
          <p:cNvSpPr>
            <a:spLocks noGrp="1"/>
          </p:cNvSpPr>
          <p:nvPr>
            <p:ph type="title"/>
          </p:nvPr>
        </p:nvSpPr>
        <p:spPr/>
        <p:txBody>
          <a:bodyPr>
            <a:normAutofit fontScale="90000"/>
          </a:bodyPr>
          <a:lstStyle/>
          <a:p>
            <a:r>
              <a:rPr lang="de-DE" sz="3000" dirty="0" err="1" smtClean="0"/>
              <a:t>Challenges</a:t>
            </a:r>
            <a:r>
              <a:rPr lang="de-DE" sz="3000" dirty="0" smtClean="0"/>
              <a:t> for web-</a:t>
            </a:r>
            <a:r>
              <a:rPr lang="de-DE" sz="3000" dirty="0" err="1" smtClean="0"/>
              <a:t>based</a:t>
            </a:r>
            <a:r>
              <a:rPr lang="de-DE" sz="3000" dirty="0" smtClean="0"/>
              <a:t> </a:t>
            </a:r>
            <a:r>
              <a:rPr lang="de-DE" sz="3000" dirty="0" err="1" smtClean="0"/>
              <a:t>metrics</a:t>
            </a:r>
            <a:r>
              <a:rPr lang="de-DE" sz="3000" dirty="0" smtClean="0"/>
              <a:t>: </a:t>
            </a:r>
            <a:r>
              <a:rPr lang="de-DE" sz="3200" b="1" dirty="0" err="1"/>
              <a:t>heterogeneity</a:t>
            </a:r>
            <a:endParaRPr lang="en-US" sz="3000" dirty="0"/>
          </a:p>
        </p:txBody>
      </p:sp>
      <p:grpSp>
        <p:nvGrpSpPr>
          <p:cNvPr id="1024" name="Gruppieren 1023"/>
          <p:cNvGrpSpPr/>
          <p:nvPr/>
        </p:nvGrpSpPr>
        <p:grpSpPr>
          <a:xfrm>
            <a:off x="7066151" y="1173487"/>
            <a:ext cx="1890000" cy="1890000"/>
            <a:chOff x="4891502" y="3434850"/>
            <a:chExt cx="2520000" cy="2520000"/>
          </a:xfrm>
        </p:grpSpPr>
        <p:pic>
          <p:nvPicPr>
            <p:cNvPr id="44" name="Grafik 43" descr="Bildergebnis für thumbs u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2142" y="4604596"/>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45" name="Grafik 44" descr="Bildergebnis für shar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92298" y="5262879"/>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46" name="Grafik 45" descr="Bildergebnis für bookmark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4837" y="4604596"/>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47" name="chart"/>
            <p:cNvPicPr>
              <a:picLocks noChangeAspect="1"/>
            </p:cNvPicPr>
            <p:nvPr/>
          </p:nvPicPr>
          <p:blipFill>
            <a:blip r:embed="rId6"/>
            <a:stretch>
              <a:fillRect/>
            </a:stretch>
          </p:blipFill>
          <p:spPr>
            <a:xfrm>
              <a:off x="6222380" y="5262879"/>
              <a:ext cx="539996" cy="540000"/>
            </a:xfrm>
            <a:prstGeom prst="rect">
              <a:avLst/>
            </a:prstGeom>
          </p:spPr>
        </p:pic>
        <p:pic>
          <p:nvPicPr>
            <p:cNvPr id="48" name="chart"/>
            <p:cNvPicPr>
              <a:picLocks noChangeAspect="1"/>
            </p:cNvPicPr>
            <p:nvPr/>
          </p:nvPicPr>
          <p:blipFill>
            <a:blip r:embed="rId7"/>
            <a:stretch>
              <a:fillRect/>
            </a:stretch>
          </p:blipFill>
          <p:spPr>
            <a:xfrm>
              <a:off x="5900290" y="4334596"/>
              <a:ext cx="503059" cy="540000"/>
            </a:xfrm>
            <a:prstGeom prst="rect">
              <a:avLst/>
            </a:prstGeom>
          </p:spPr>
        </p:pic>
        <p:sp>
          <p:nvSpPr>
            <p:cNvPr id="68" name="Ellipse 67"/>
            <p:cNvSpPr/>
            <p:nvPr/>
          </p:nvSpPr>
          <p:spPr>
            <a:xfrm>
              <a:off x="4891502" y="3434850"/>
              <a:ext cx="2520000" cy="2520000"/>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feld 72"/>
            <p:cNvSpPr txBox="1"/>
            <p:nvPr/>
          </p:nvSpPr>
          <p:spPr>
            <a:xfrm>
              <a:off x="5000625" y="3742491"/>
              <a:ext cx="2308599" cy="451405"/>
            </a:xfrm>
            <a:prstGeom prst="rect">
              <a:avLst/>
            </a:prstGeom>
            <a:noFill/>
          </p:spPr>
          <p:txBody>
            <a:bodyPr wrap="square" rtlCol="0">
              <a:spAutoFit/>
            </a:bodyPr>
            <a:lstStyle/>
            <a:p>
              <a:pPr algn="ctr"/>
              <a:r>
                <a:rPr lang="en-US" sz="1600" b="1" dirty="0" smtClean="0"/>
                <a:t>Action types</a:t>
              </a:r>
              <a:endParaRPr lang="en-US" sz="1600" b="1" baseline="30000" dirty="0"/>
            </a:p>
          </p:txBody>
        </p:sp>
      </p:grpSp>
      <p:grpSp>
        <p:nvGrpSpPr>
          <p:cNvPr id="1025" name="Gruppieren 1024"/>
          <p:cNvGrpSpPr/>
          <p:nvPr/>
        </p:nvGrpSpPr>
        <p:grpSpPr>
          <a:xfrm>
            <a:off x="4775735" y="1173487"/>
            <a:ext cx="1890000" cy="1890000"/>
            <a:chOff x="3037368" y="1454850"/>
            <a:chExt cx="2520000" cy="2520000"/>
          </a:xfrm>
        </p:grpSpPr>
        <p:pic>
          <p:nvPicPr>
            <p:cNvPr id="25" name="Picture 32" descr="Bildergebnis für researchgat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33687" y="2362638"/>
              <a:ext cx="527361" cy="527361"/>
            </a:xfrm>
            <a:prstGeom prst="rect">
              <a:avLst/>
            </a:prstGeom>
            <a:noFill/>
            <a:extLst>
              <a:ext uri="{909E8E84-426E-40DD-AFC4-6F175D3DCCD1}">
                <a14:hiddenFill xmlns:a14="http://schemas.microsoft.com/office/drawing/2010/main">
                  <a:solidFill>
                    <a:srgbClr val="FFFFFF"/>
                  </a:solidFill>
                </a14:hiddenFill>
              </a:ext>
            </a:extLst>
          </p:spPr>
        </p:pic>
        <p:sp>
          <p:nvSpPr>
            <p:cNvPr id="67" name="Ellipse 66"/>
            <p:cNvSpPr/>
            <p:nvPr/>
          </p:nvSpPr>
          <p:spPr>
            <a:xfrm>
              <a:off x="3037368" y="1454850"/>
              <a:ext cx="2520000" cy="25200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feld 74"/>
            <p:cNvSpPr txBox="1"/>
            <p:nvPr/>
          </p:nvSpPr>
          <p:spPr>
            <a:xfrm>
              <a:off x="3133543" y="1770817"/>
              <a:ext cx="2308599" cy="451405"/>
            </a:xfrm>
            <a:prstGeom prst="rect">
              <a:avLst/>
            </a:prstGeom>
            <a:noFill/>
          </p:spPr>
          <p:txBody>
            <a:bodyPr wrap="square" rtlCol="0">
              <a:spAutoFit/>
            </a:bodyPr>
            <a:lstStyle/>
            <a:p>
              <a:pPr algn="ctr"/>
              <a:r>
                <a:rPr lang="en-US" sz="1600" b="1" dirty="0" smtClean="0"/>
                <a:t>Platforms</a:t>
              </a:r>
              <a:endParaRPr lang="en-US" sz="1600" b="1" baseline="30000" dirty="0"/>
            </a:p>
          </p:txBody>
        </p:sp>
        <p:pic>
          <p:nvPicPr>
            <p:cNvPr id="77" name="Picture 2" descr="Bildergebnis für facebook"/>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313871" y="2531068"/>
              <a:ext cx="504056" cy="504056"/>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Bildergebnis für Twitte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624961" y="3143557"/>
              <a:ext cx="648072" cy="648072"/>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10" descr="Bildergebnis für google+"/>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387446" y="3215565"/>
              <a:ext cx="504056" cy="504056"/>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2" descr="Ähnliches Foto"/>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693585" y="2531068"/>
              <a:ext cx="684076" cy="51305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uppieren 14"/>
          <p:cNvGrpSpPr/>
          <p:nvPr/>
        </p:nvGrpSpPr>
        <p:grpSpPr>
          <a:xfrm>
            <a:off x="2501466" y="1173487"/>
            <a:ext cx="1890000" cy="1890000"/>
            <a:chOff x="3335288" y="1564650"/>
            <a:chExt cx="2520000" cy="2520000"/>
          </a:xfrm>
        </p:grpSpPr>
        <p:pic>
          <p:nvPicPr>
            <p:cNvPr id="9" name="Picture 3" descr="D:\Benutzer\Lemke Steffen\Pictures\Bilder für Präsentationen\social network.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328937" y="2249948"/>
              <a:ext cx="594079" cy="817760"/>
            </a:xfrm>
            <a:prstGeom prst="rect">
              <a:avLst/>
            </a:prstGeom>
            <a:noFill/>
            <a:extLst>
              <a:ext uri="{909E8E84-426E-40DD-AFC4-6F175D3DCCD1}">
                <a14:hiddenFill xmlns:a14="http://schemas.microsoft.com/office/drawing/2010/main">
                  <a:solidFill>
                    <a:srgbClr val="FFFFFF"/>
                  </a:solidFill>
                </a14:hiddenFill>
              </a:ext>
            </a:extLst>
          </p:spPr>
        </p:pic>
        <p:grpSp>
          <p:nvGrpSpPr>
            <p:cNvPr id="1027" name="Gruppieren 1026"/>
            <p:cNvGrpSpPr/>
            <p:nvPr/>
          </p:nvGrpSpPr>
          <p:grpSpPr>
            <a:xfrm>
              <a:off x="3335288" y="1564650"/>
              <a:ext cx="2520000" cy="2520000"/>
              <a:chOff x="1157423" y="3434850"/>
              <a:chExt cx="2520000" cy="2520000"/>
            </a:xfrm>
          </p:grpSpPr>
          <p:pic>
            <p:nvPicPr>
              <p:cNvPr id="62" name="Picture 12" descr="Bildergebnis für newspaper icon"/>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79762" y="4411390"/>
                <a:ext cx="649258" cy="649258"/>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14" descr="Bildergebnis für blog icon"/>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21236" y="4499916"/>
                <a:ext cx="538947" cy="529355"/>
              </a:xfrm>
              <a:prstGeom prst="rect">
                <a:avLst/>
              </a:prstGeom>
              <a:noFill/>
              <a:extLst>
                <a:ext uri="{909E8E84-426E-40DD-AFC4-6F175D3DCCD1}">
                  <a14:hiddenFill xmlns:a14="http://schemas.microsoft.com/office/drawing/2010/main">
                    <a:solidFill>
                      <a:srgbClr val="FFFFFF"/>
                    </a:solidFill>
                  </a14:hiddenFill>
                </a:ext>
              </a:extLst>
            </p:spPr>
          </p:pic>
          <p:sp>
            <p:nvSpPr>
              <p:cNvPr id="66" name="Ellipse 65"/>
              <p:cNvSpPr/>
              <p:nvPr/>
            </p:nvSpPr>
            <p:spPr>
              <a:xfrm>
                <a:off x="1157423" y="3434850"/>
                <a:ext cx="2520000" cy="2520000"/>
              </a:xfrm>
              <a:prstGeom prst="ellipse">
                <a:avLst/>
              </a:prstGeom>
              <a:no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feld 71"/>
              <p:cNvSpPr txBox="1"/>
              <p:nvPr/>
            </p:nvSpPr>
            <p:spPr>
              <a:xfrm>
                <a:off x="1257300" y="3742491"/>
                <a:ext cx="2308599" cy="451405"/>
              </a:xfrm>
              <a:prstGeom prst="rect">
                <a:avLst/>
              </a:prstGeom>
              <a:noFill/>
            </p:spPr>
            <p:txBody>
              <a:bodyPr wrap="square" rtlCol="0">
                <a:spAutoFit/>
              </a:bodyPr>
              <a:lstStyle/>
              <a:p>
                <a:pPr algn="ctr"/>
                <a:r>
                  <a:rPr lang="en-US" sz="1600" b="1" dirty="0" smtClean="0"/>
                  <a:t>Platform types</a:t>
                </a:r>
                <a:endParaRPr lang="en-US" sz="1600" b="1" baseline="30000" dirty="0"/>
              </a:p>
            </p:txBody>
          </p:sp>
          <p:pic>
            <p:nvPicPr>
              <p:cNvPr id="1042" name="Picture 18" descr="Bildergebnis fÃ¼r literature clipart"/>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601982" y="5176291"/>
                <a:ext cx="815975" cy="407988"/>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18" descr="Bildergebnis für policy document icon"/>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545015" y="5147811"/>
                <a:ext cx="522676" cy="522676"/>
              </a:xfrm>
              <a:prstGeom prst="rect">
                <a:avLst/>
              </a:prstGeom>
              <a:noFill/>
              <a:extLst>
                <a:ext uri="{909E8E84-426E-40DD-AFC4-6F175D3DCCD1}">
                  <a14:hiddenFill xmlns:a14="http://schemas.microsoft.com/office/drawing/2010/main">
                    <a:solidFill>
                      <a:srgbClr val="FFFFFF"/>
                    </a:solidFill>
                  </a14:hiddenFill>
                </a:ext>
              </a:extLst>
            </p:spPr>
          </p:pic>
        </p:grpSp>
      </p:grpSp>
      <p:cxnSp>
        <p:nvCxnSpPr>
          <p:cNvPr id="117" name="Gerade Verbindung mit Pfeil 116"/>
          <p:cNvCxnSpPr>
            <a:endCxn id="66" idx="2"/>
          </p:cNvCxnSpPr>
          <p:nvPr/>
        </p:nvCxnSpPr>
        <p:spPr>
          <a:xfrm>
            <a:off x="2112879" y="2114631"/>
            <a:ext cx="388588" cy="385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18" name="Picture 2" descr="D:\xampp\htdocs\conjoint\img\pub.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27212" y="1382251"/>
            <a:ext cx="652220" cy="820109"/>
          </a:xfrm>
          <a:prstGeom prst="rect">
            <a:avLst/>
          </a:prstGeom>
          <a:noFill/>
          <a:ln>
            <a:noFill/>
          </a:ln>
          <a:effectLst>
            <a:glow rad="63500">
              <a:schemeClr val="accent1">
                <a:satMod val="175000"/>
                <a:alpha val="40000"/>
              </a:schemeClr>
            </a:glow>
          </a:effectLst>
          <a:extLst>
            <a:ext uri="{909E8E84-426E-40DD-AFC4-6F175D3DCCD1}">
              <a14:hiddenFill xmlns:a14="http://schemas.microsoft.com/office/drawing/2010/main">
                <a:solidFill>
                  <a:srgbClr val="FFFFFF"/>
                </a:solidFill>
              </a14:hiddenFill>
            </a:ext>
          </a:extLst>
        </p:spPr>
      </p:pic>
      <p:cxnSp>
        <p:nvCxnSpPr>
          <p:cNvPr id="120" name="Gerade Verbindung mit Pfeil 119"/>
          <p:cNvCxnSpPr>
            <a:endCxn id="67" idx="2"/>
          </p:cNvCxnSpPr>
          <p:nvPr/>
        </p:nvCxnSpPr>
        <p:spPr>
          <a:xfrm>
            <a:off x="4391467" y="2115788"/>
            <a:ext cx="384269" cy="27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1" name="Gerade Verbindung mit Pfeil 120"/>
          <p:cNvCxnSpPr>
            <a:endCxn id="68" idx="2"/>
          </p:cNvCxnSpPr>
          <p:nvPr/>
        </p:nvCxnSpPr>
        <p:spPr>
          <a:xfrm>
            <a:off x="6672879" y="2115788"/>
            <a:ext cx="393272" cy="27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6" name="Ellipse 125"/>
          <p:cNvSpPr/>
          <p:nvPr/>
        </p:nvSpPr>
        <p:spPr>
          <a:xfrm>
            <a:off x="208322" y="1172956"/>
            <a:ext cx="1890000" cy="18900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27" name="Textfeld 126"/>
          <p:cNvSpPr txBox="1"/>
          <p:nvPr/>
        </p:nvSpPr>
        <p:spPr>
          <a:xfrm>
            <a:off x="283231" y="2232361"/>
            <a:ext cx="1731449" cy="715581"/>
          </a:xfrm>
          <a:prstGeom prst="rect">
            <a:avLst/>
          </a:prstGeom>
          <a:noFill/>
        </p:spPr>
        <p:txBody>
          <a:bodyPr wrap="square" lIns="68580" tIns="34290" rIns="68580" bIns="34290" rtlCol="0">
            <a:spAutoFit/>
          </a:bodyPr>
          <a:lstStyle/>
          <a:p>
            <a:pPr algn="ctr"/>
            <a:r>
              <a:rPr lang="en-US" sz="1400" i="1" dirty="0" smtClean="0"/>
              <a:t>Attention towards a scientific output </a:t>
            </a:r>
          </a:p>
          <a:p>
            <a:pPr algn="ctr"/>
            <a:r>
              <a:rPr lang="en-US" sz="1400" i="1" dirty="0" smtClean="0"/>
              <a:t>on the Web</a:t>
            </a:r>
            <a:endParaRPr lang="en-US" sz="1400" i="1" baseline="30000" dirty="0"/>
          </a:p>
        </p:txBody>
      </p:sp>
      <p:pic>
        <p:nvPicPr>
          <p:cNvPr id="1044" name="Picture 20" descr="Bildergebnis fÃ¼r lense clipart"/>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170029" y="1805257"/>
            <a:ext cx="273134" cy="273134"/>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20" descr="Bildergebnis fÃ¼r lense clipart"/>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456336" y="1805626"/>
            <a:ext cx="273134" cy="273134"/>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20" descr="Bildergebnis fÃ¼r lense clipart"/>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716318" y="1805626"/>
            <a:ext cx="273134" cy="273134"/>
          </a:xfrm>
          <a:prstGeom prst="rect">
            <a:avLst/>
          </a:prstGeom>
          <a:noFill/>
          <a:extLst>
            <a:ext uri="{909E8E84-426E-40DD-AFC4-6F175D3DCCD1}">
              <a14:hiddenFill xmlns:a14="http://schemas.microsoft.com/office/drawing/2010/main">
                <a:solidFill>
                  <a:srgbClr val="FFFFFF"/>
                </a:solidFill>
              </a14:hiddenFill>
            </a:ext>
          </a:extLst>
        </p:spPr>
      </p:pic>
      <p:sp>
        <p:nvSpPr>
          <p:cNvPr id="14" name="Geschweifte Klammer rechts 13"/>
          <p:cNvSpPr/>
          <p:nvPr/>
        </p:nvSpPr>
        <p:spPr>
          <a:xfrm rot="5400000">
            <a:off x="4501577" y="52594"/>
            <a:ext cx="171450" cy="6852830"/>
          </a:xfrm>
          <a:prstGeom prst="rightBrace">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en-US"/>
          </a:p>
        </p:txBody>
      </p:sp>
      <p:grpSp>
        <p:nvGrpSpPr>
          <p:cNvPr id="11" name="Gruppieren 10"/>
          <p:cNvGrpSpPr/>
          <p:nvPr/>
        </p:nvGrpSpPr>
        <p:grpSpPr>
          <a:xfrm>
            <a:off x="2339752" y="3671888"/>
            <a:ext cx="4376566" cy="1446550"/>
            <a:chOff x="4186047" y="4562475"/>
            <a:chExt cx="5835421" cy="1928732"/>
          </a:xfrm>
        </p:grpSpPr>
        <p:sp>
          <p:nvSpPr>
            <p:cNvPr id="6" name="Textfeld 5"/>
            <p:cNvSpPr txBox="1"/>
            <p:nvPr/>
          </p:nvSpPr>
          <p:spPr>
            <a:xfrm>
              <a:off x="4186047" y="4562475"/>
              <a:ext cx="5835421" cy="1928732"/>
            </a:xfrm>
            <a:prstGeom prst="rect">
              <a:avLst/>
            </a:prstGeom>
            <a:solidFill>
              <a:schemeClr val="bg1">
                <a:lumMod val="95000"/>
              </a:schemeClr>
            </a:solidFill>
            <a:ln w="12700">
              <a:solidFill>
                <a:schemeClr val="tx1"/>
              </a:solidFill>
            </a:ln>
          </p:spPr>
          <p:txBody>
            <a:bodyPr wrap="square" rtlCol="0">
              <a:spAutoFit/>
            </a:bodyPr>
            <a:lstStyle/>
            <a:p>
              <a:pPr lvl="2"/>
              <a:r>
                <a:rPr lang="de-DE" b="1" dirty="0" smtClean="0"/>
                <a:t>	</a:t>
              </a:r>
              <a:r>
                <a:rPr lang="de-DE" sz="1400" b="1" dirty="0" smtClean="0"/>
                <a:t>Great </a:t>
              </a:r>
              <a:r>
                <a:rPr lang="de-DE" sz="1400" b="1" dirty="0" err="1" smtClean="0"/>
                <a:t>heterogeneity</a:t>
              </a:r>
              <a:r>
                <a:rPr lang="de-DE" sz="1400" b="1" dirty="0" smtClean="0"/>
                <a:t> </a:t>
              </a:r>
              <a:r>
                <a:rPr lang="de-DE" sz="1400" b="1" dirty="0" err="1" smtClean="0"/>
                <a:t>regarding</a:t>
              </a:r>
              <a:endParaRPr lang="de-DE" sz="1400" b="1" dirty="0" smtClean="0"/>
            </a:p>
            <a:p>
              <a:pPr marL="1928813" lvl="5" indent="-214313">
                <a:buFont typeface="Arial" panose="020B0604020202020204" pitchFamily="34" charset="0"/>
                <a:buChar char="•"/>
              </a:pPr>
              <a:r>
                <a:rPr lang="de-DE" sz="1400" b="1" dirty="0" smtClean="0"/>
                <a:t>Usage </a:t>
              </a:r>
              <a:r>
                <a:rPr lang="de-DE" sz="1400" b="1" dirty="0" err="1" smtClean="0"/>
                <a:t>purposes</a:t>
              </a:r>
              <a:endParaRPr lang="de-DE" sz="1400" b="1" dirty="0" smtClean="0"/>
            </a:p>
            <a:p>
              <a:pPr marL="1928813" lvl="5" indent="-214313">
                <a:buFont typeface="Arial" panose="020B0604020202020204" pitchFamily="34" charset="0"/>
                <a:buChar char="•"/>
              </a:pPr>
              <a:r>
                <a:rPr lang="de-DE" sz="1400" b="1" dirty="0" smtClean="0"/>
                <a:t>User </a:t>
              </a:r>
              <a:r>
                <a:rPr lang="de-DE" sz="1400" b="1" dirty="0" err="1" smtClean="0"/>
                <a:t>intentions</a:t>
              </a:r>
              <a:endParaRPr lang="de-DE" sz="1400" b="1" dirty="0" smtClean="0"/>
            </a:p>
            <a:p>
              <a:pPr marL="1928813" lvl="5" indent="-214313">
                <a:buFont typeface="Arial" panose="020B0604020202020204" pitchFamily="34" charset="0"/>
                <a:buChar char="•"/>
              </a:pPr>
              <a:r>
                <a:rPr lang="de-DE" sz="1400" b="1" dirty="0" smtClean="0"/>
                <a:t>User </a:t>
              </a:r>
              <a:r>
                <a:rPr lang="de-DE" sz="1400" b="1" dirty="0" err="1" smtClean="0"/>
                <a:t>demographics</a:t>
              </a:r>
              <a:endParaRPr lang="de-DE" sz="1400" b="1" dirty="0" smtClean="0"/>
            </a:p>
            <a:p>
              <a:pPr marL="1928813" lvl="5" indent="-214313">
                <a:buFont typeface="Arial" panose="020B0604020202020204" pitchFamily="34" charset="0"/>
                <a:buChar char="•"/>
              </a:pPr>
              <a:r>
                <a:rPr lang="de-DE" sz="1400" b="1" dirty="0" smtClean="0"/>
                <a:t>Techn. </a:t>
              </a:r>
              <a:r>
                <a:rPr lang="de-DE" sz="1400" b="1" dirty="0" err="1" smtClean="0"/>
                <a:t>complexity</a:t>
              </a:r>
              <a:endParaRPr lang="de-DE" sz="1400" b="1" dirty="0" smtClean="0"/>
            </a:p>
            <a:p>
              <a:pPr marL="1928813" lvl="5" indent="-214313">
                <a:buFont typeface="Arial" panose="020B0604020202020204" pitchFamily="34" charset="0"/>
                <a:buChar char="•"/>
              </a:pPr>
              <a:r>
                <a:rPr lang="de-DE" sz="1400" b="1" dirty="0" smtClean="0"/>
                <a:t>[…]</a:t>
              </a:r>
              <a:endParaRPr lang="en-US" sz="1400" b="1" dirty="0"/>
            </a:p>
          </p:txBody>
        </p:sp>
        <p:pic>
          <p:nvPicPr>
            <p:cNvPr id="1029" name="Picture 5" descr="Bildergebnis fÃ¼r warning clipart"/>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5338178" y="4789323"/>
              <a:ext cx="1011061" cy="9261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uppieren 4"/>
          <p:cNvGrpSpPr/>
          <p:nvPr/>
        </p:nvGrpSpPr>
        <p:grpSpPr>
          <a:xfrm>
            <a:off x="3375135" y="2326441"/>
            <a:ext cx="1188293" cy="1080000"/>
            <a:chOff x="3375135" y="2326441"/>
            <a:chExt cx="1188293" cy="1080000"/>
          </a:xfrm>
        </p:grpSpPr>
        <p:sp>
          <p:nvSpPr>
            <p:cNvPr id="52" name="Ellipse 51"/>
            <p:cNvSpPr/>
            <p:nvPr/>
          </p:nvSpPr>
          <p:spPr>
            <a:xfrm>
              <a:off x="3422105" y="2326441"/>
              <a:ext cx="1080000" cy="1080000"/>
            </a:xfrm>
            <a:prstGeom prst="ellipse">
              <a:avLst/>
            </a:prstGeom>
            <a:solidFill>
              <a:schemeClr val="bg1"/>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feld 52"/>
            <p:cNvSpPr txBox="1"/>
            <p:nvPr/>
          </p:nvSpPr>
          <p:spPr>
            <a:xfrm>
              <a:off x="3375135" y="2468679"/>
              <a:ext cx="1188293" cy="276999"/>
            </a:xfrm>
            <a:prstGeom prst="rect">
              <a:avLst/>
            </a:prstGeom>
            <a:noFill/>
          </p:spPr>
          <p:txBody>
            <a:bodyPr wrap="square" rtlCol="0">
              <a:spAutoFit/>
            </a:bodyPr>
            <a:lstStyle/>
            <a:p>
              <a:pPr algn="ctr"/>
              <a:r>
                <a:rPr lang="en-US" sz="1200" b="1" dirty="0"/>
                <a:t>User groups</a:t>
              </a:r>
              <a:endParaRPr lang="en-US" sz="1200" b="1" baseline="30000" dirty="0"/>
            </a:p>
          </p:txBody>
        </p:sp>
        <p:grpSp>
          <p:nvGrpSpPr>
            <p:cNvPr id="3" name="Gruppieren 2"/>
            <p:cNvGrpSpPr/>
            <p:nvPr/>
          </p:nvGrpSpPr>
          <p:grpSpPr>
            <a:xfrm>
              <a:off x="3563888" y="2750697"/>
              <a:ext cx="841844" cy="381642"/>
              <a:chOff x="3417410" y="2750697"/>
              <a:chExt cx="841844" cy="381642"/>
            </a:xfrm>
          </p:grpSpPr>
          <p:pic>
            <p:nvPicPr>
              <p:cNvPr id="1026" name="Picture 2" descr="D:\Benutzer\Lemke Steffen\Pictures\Bilder für Präsentationen\doctor.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3652922" y="2750697"/>
                <a:ext cx="379969" cy="37996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5" descr="D:\Benutzer\Lemke Steffen\Pictures\Bilder für Präsentationen\teacher (1).pn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3417410" y="2750697"/>
                <a:ext cx="379969" cy="37996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Benutzer\Lemke Steffen\Pictures\Bilder für Präsentationen\politician.png"/>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3877612" y="2750697"/>
                <a:ext cx="381642" cy="381642"/>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8" name="Gruppieren 7"/>
          <p:cNvGrpSpPr/>
          <p:nvPr/>
        </p:nvGrpSpPr>
        <p:grpSpPr>
          <a:xfrm>
            <a:off x="5682565" y="2326441"/>
            <a:ext cx="1188293" cy="1080000"/>
            <a:chOff x="5682565" y="2326441"/>
            <a:chExt cx="1188293" cy="1080000"/>
          </a:xfrm>
        </p:grpSpPr>
        <p:sp>
          <p:nvSpPr>
            <p:cNvPr id="60" name="Ellipse 59"/>
            <p:cNvSpPr/>
            <p:nvPr/>
          </p:nvSpPr>
          <p:spPr>
            <a:xfrm>
              <a:off x="5729536" y="2326441"/>
              <a:ext cx="1080000" cy="1080000"/>
            </a:xfrm>
            <a:prstGeom prst="ellipse">
              <a:avLst/>
            </a:prstGeom>
            <a:solidFill>
              <a:schemeClr val="bg1"/>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feld 60"/>
            <p:cNvSpPr txBox="1"/>
            <p:nvPr/>
          </p:nvSpPr>
          <p:spPr>
            <a:xfrm>
              <a:off x="5682565" y="2468679"/>
              <a:ext cx="1188293" cy="276999"/>
            </a:xfrm>
            <a:prstGeom prst="rect">
              <a:avLst/>
            </a:prstGeom>
            <a:noFill/>
          </p:spPr>
          <p:txBody>
            <a:bodyPr wrap="square" rtlCol="0">
              <a:spAutoFit/>
            </a:bodyPr>
            <a:lstStyle/>
            <a:p>
              <a:pPr algn="ctr"/>
              <a:r>
                <a:rPr lang="en-US" sz="1200" b="1" dirty="0"/>
                <a:t>User groups</a:t>
              </a:r>
              <a:endParaRPr lang="en-US" sz="1200" b="1" baseline="30000" dirty="0"/>
            </a:p>
          </p:txBody>
        </p:sp>
        <p:grpSp>
          <p:nvGrpSpPr>
            <p:cNvPr id="7" name="Gruppieren 6"/>
            <p:cNvGrpSpPr/>
            <p:nvPr/>
          </p:nvGrpSpPr>
          <p:grpSpPr>
            <a:xfrm>
              <a:off x="5868144" y="2750697"/>
              <a:ext cx="841850" cy="381642"/>
              <a:chOff x="5724841" y="2750697"/>
              <a:chExt cx="841850" cy="381642"/>
            </a:xfrm>
          </p:grpSpPr>
          <p:pic>
            <p:nvPicPr>
              <p:cNvPr id="64" name="Picture 2" descr="D:\Benutzer\Lemke Steffen\Pictures\Bilder für Präsentationen\doctor.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5960352" y="2750697"/>
                <a:ext cx="379969" cy="379969"/>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5" descr="D:\Benutzer\Lemke Steffen\Pictures\Bilder für Präsentationen\teacher (1).pn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5724841" y="2750697"/>
                <a:ext cx="379969" cy="379969"/>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8" descr="D:\Benutzer\Lemke Steffen\Pictures\Bilder für Präsentationen\politician.png"/>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6185049" y="2750697"/>
                <a:ext cx="381642" cy="381642"/>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71" name="Gruppieren 70"/>
          <p:cNvGrpSpPr/>
          <p:nvPr/>
        </p:nvGrpSpPr>
        <p:grpSpPr>
          <a:xfrm>
            <a:off x="7992025" y="2326441"/>
            <a:ext cx="1188293" cy="1080000"/>
            <a:chOff x="8822241" y="4301441"/>
            <a:chExt cx="1584390" cy="1440000"/>
          </a:xfrm>
        </p:grpSpPr>
        <p:sp>
          <p:nvSpPr>
            <p:cNvPr id="74" name="Ellipse 73"/>
            <p:cNvSpPr/>
            <p:nvPr/>
          </p:nvSpPr>
          <p:spPr>
            <a:xfrm>
              <a:off x="8884869" y="4301441"/>
              <a:ext cx="1440000" cy="1440000"/>
            </a:xfrm>
            <a:prstGeom prst="ellipse">
              <a:avLst/>
            </a:prstGeom>
            <a:solidFill>
              <a:schemeClr val="bg1"/>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feld 75"/>
            <p:cNvSpPr txBox="1"/>
            <p:nvPr/>
          </p:nvSpPr>
          <p:spPr>
            <a:xfrm>
              <a:off x="8822241" y="4491092"/>
              <a:ext cx="1584390" cy="369332"/>
            </a:xfrm>
            <a:prstGeom prst="rect">
              <a:avLst/>
            </a:prstGeom>
            <a:noFill/>
          </p:spPr>
          <p:txBody>
            <a:bodyPr wrap="square" rtlCol="0">
              <a:spAutoFit/>
            </a:bodyPr>
            <a:lstStyle/>
            <a:p>
              <a:pPr algn="ctr"/>
              <a:r>
                <a:rPr lang="en-US" sz="1200" b="1" dirty="0"/>
                <a:t>User groups</a:t>
              </a:r>
              <a:endParaRPr lang="en-US" sz="1200" b="1" baseline="30000" dirty="0"/>
            </a:p>
          </p:txBody>
        </p:sp>
        <p:pic>
          <p:nvPicPr>
            <p:cNvPr id="81" name="Picture 2" descr="D:\Benutzer\Lemke Steffen\Pictures\Bilder für Präsentationen\doctor.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9310406" y="4867116"/>
              <a:ext cx="506625" cy="50662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5" descr="D:\Benutzer\Lemke Steffen\Pictures\Bilder für Präsentationen\teacher (1).pn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8996392" y="4867116"/>
              <a:ext cx="506625" cy="506625"/>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8" descr="D:\Benutzer\Lemke Steffen\Pictures\Bilder für Präsentationen\politician.png"/>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9610002" y="4867116"/>
              <a:ext cx="508856" cy="508856"/>
            </a:xfrm>
            <a:prstGeom prst="rect">
              <a:avLst/>
            </a:prstGeom>
            <a:noFill/>
            <a:extLst>
              <a:ext uri="{909E8E84-426E-40DD-AFC4-6F175D3DCCD1}">
                <a14:hiddenFill xmlns:a14="http://schemas.microsoft.com/office/drawing/2010/main">
                  <a:solidFill>
                    <a:srgbClr val="FFFFFF"/>
                  </a:solidFill>
                </a14:hiddenFill>
              </a:ext>
            </a:extLst>
          </p:spPr>
        </p:pic>
      </p:grpSp>
      <p:sp>
        <p:nvSpPr>
          <p:cNvPr id="85" name="Textfeld 84"/>
          <p:cNvSpPr txBox="1"/>
          <p:nvPr/>
        </p:nvSpPr>
        <p:spPr>
          <a:xfrm rot="16200000">
            <a:off x="7849920" y="3849168"/>
            <a:ext cx="2467663" cy="238527"/>
          </a:xfrm>
          <a:prstGeom prst="rect">
            <a:avLst/>
          </a:prstGeom>
          <a:noFill/>
        </p:spPr>
        <p:txBody>
          <a:bodyPr wrap="none" lIns="68580" tIns="34290" rIns="68580" bIns="34290" rtlCol="0">
            <a:spAutoFit/>
          </a:bodyPr>
          <a:lstStyle/>
          <a:p>
            <a:r>
              <a:rPr lang="de-DE" sz="1100" dirty="0"/>
              <a:t>Icons </a:t>
            </a:r>
            <a:r>
              <a:rPr lang="de-DE" sz="1100" dirty="0" err="1"/>
              <a:t>designed</a:t>
            </a:r>
            <a:r>
              <a:rPr lang="de-DE" sz="1100" dirty="0"/>
              <a:t> </a:t>
            </a:r>
            <a:r>
              <a:rPr lang="de-DE" sz="1100" dirty="0" err="1"/>
              <a:t>by</a:t>
            </a:r>
            <a:r>
              <a:rPr lang="de-DE" sz="1100" dirty="0"/>
              <a:t> </a:t>
            </a:r>
            <a:r>
              <a:rPr lang="de-DE" sz="1100" dirty="0" err="1"/>
              <a:t>Freepik</a:t>
            </a:r>
            <a:r>
              <a:rPr lang="de-DE" sz="1100" dirty="0"/>
              <a:t> </a:t>
            </a:r>
            <a:r>
              <a:rPr lang="de-DE" sz="1100" dirty="0" err="1"/>
              <a:t>from</a:t>
            </a:r>
            <a:r>
              <a:rPr lang="de-DE" sz="1100" dirty="0"/>
              <a:t> </a:t>
            </a:r>
            <a:r>
              <a:rPr lang="de-DE" sz="1100" dirty="0" err="1"/>
              <a:t>Flaticon</a:t>
            </a:r>
            <a:r>
              <a:rPr lang="de-DE" sz="1100" dirty="0"/>
              <a:t>. </a:t>
            </a:r>
            <a:endParaRPr lang="en-US" sz="1100" dirty="0"/>
          </a:p>
        </p:txBody>
      </p:sp>
      <p:sp>
        <p:nvSpPr>
          <p:cNvPr id="86" name="Slide Number Placeholder 4"/>
          <p:cNvSpPr>
            <a:spLocks noGrp="1"/>
          </p:cNvSpPr>
          <p:nvPr>
            <p:ph type="sldNum" sz="quarter" idx="11"/>
          </p:nvPr>
        </p:nvSpPr>
        <p:spPr>
          <a:xfrm>
            <a:off x="6553200" y="4659982"/>
            <a:ext cx="2133600" cy="273844"/>
          </a:xfrm>
        </p:spPr>
        <p:txBody>
          <a:bodyPr/>
          <a:lstStyle/>
          <a:p>
            <a:fld id="{7833F392-16CE-48E3-A46D-C302BE0264B5}" type="slidenum">
              <a:rPr lang="en-US" smtClean="0"/>
              <a:t>8</a:t>
            </a:fld>
            <a:endParaRPr lang="en-US"/>
          </a:p>
        </p:txBody>
      </p:sp>
    </p:spTree>
    <p:extLst>
      <p:ext uri="{BB962C8B-B14F-4D97-AF65-F5344CB8AC3E}">
        <p14:creationId xmlns:p14="http://schemas.microsoft.com/office/powerpoint/2010/main" val="343135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17"/>
                                        </p:tgtEl>
                                        <p:attrNameLst>
                                          <p:attrName>style.visibility</p:attrName>
                                        </p:attrNameLst>
                                      </p:cBhvr>
                                      <p:to>
                                        <p:strVal val="visible"/>
                                      </p:to>
                                    </p:set>
                                    <p:animEffect transition="in" filter="fade">
                                      <p:cBhvr>
                                        <p:cTn id="10" dur="500"/>
                                        <p:tgtEl>
                                          <p:spTgt spid="117"/>
                                        </p:tgtEl>
                                      </p:cBhvr>
                                    </p:animEffect>
                                  </p:childTnLst>
                                </p:cTn>
                              </p:par>
                              <p:par>
                                <p:cTn id="11" presetID="10" presetClass="entr" presetSubtype="0" fill="hold" nodeType="withEffect">
                                  <p:stCondLst>
                                    <p:cond delay="0"/>
                                  </p:stCondLst>
                                  <p:childTnLst>
                                    <p:set>
                                      <p:cBhvr>
                                        <p:cTn id="12" dur="1" fill="hold">
                                          <p:stCondLst>
                                            <p:cond delay="0"/>
                                          </p:stCondLst>
                                        </p:cTn>
                                        <p:tgtEl>
                                          <p:spTgt spid="1044"/>
                                        </p:tgtEl>
                                        <p:attrNameLst>
                                          <p:attrName>style.visibility</p:attrName>
                                        </p:attrNameLst>
                                      </p:cBhvr>
                                      <p:to>
                                        <p:strVal val="visible"/>
                                      </p:to>
                                    </p:set>
                                    <p:animEffect transition="in" filter="fade">
                                      <p:cBhvr>
                                        <p:cTn id="13" dur="500"/>
                                        <p:tgtEl>
                                          <p:spTgt spid="104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5"/>
                                        </p:tgtEl>
                                        <p:attrNameLst>
                                          <p:attrName>style.visibility</p:attrName>
                                        </p:attrNameLst>
                                      </p:cBhvr>
                                      <p:to>
                                        <p:strVal val="visible"/>
                                      </p:to>
                                    </p:set>
                                    <p:animEffect transition="in" filter="fade">
                                      <p:cBhvr>
                                        <p:cTn id="18" dur="500"/>
                                        <p:tgtEl>
                                          <p:spTgt spid="1025"/>
                                        </p:tgtEl>
                                      </p:cBhvr>
                                    </p:animEffect>
                                  </p:childTnLst>
                                </p:cTn>
                              </p:par>
                              <p:par>
                                <p:cTn id="19" presetID="10" presetClass="entr" presetSubtype="0" fill="hold" nodeType="withEffect">
                                  <p:stCondLst>
                                    <p:cond delay="0"/>
                                  </p:stCondLst>
                                  <p:childTnLst>
                                    <p:set>
                                      <p:cBhvr>
                                        <p:cTn id="20" dur="1" fill="hold">
                                          <p:stCondLst>
                                            <p:cond delay="0"/>
                                          </p:stCondLst>
                                        </p:cTn>
                                        <p:tgtEl>
                                          <p:spTgt spid="120"/>
                                        </p:tgtEl>
                                        <p:attrNameLst>
                                          <p:attrName>style.visibility</p:attrName>
                                        </p:attrNameLst>
                                      </p:cBhvr>
                                      <p:to>
                                        <p:strVal val="visible"/>
                                      </p:to>
                                    </p:set>
                                    <p:animEffect transition="in" filter="fade">
                                      <p:cBhvr>
                                        <p:cTn id="21" dur="500"/>
                                        <p:tgtEl>
                                          <p:spTgt spid="120"/>
                                        </p:tgtEl>
                                      </p:cBhvr>
                                    </p:animEffect>
                                  </p:childTnLst>
                                </p:cTn>
                              </p:par>
                              <p:par>
                                <p:cTn id="22" presetID="10" presetClass="entr" presetSubtype="0" fill="hold" nodeType="withEffect">
                                  <p:stCondLst>
                                    <p:cond delay="0"/>
                                  </p:stCondLst>
                                  <p:childTnLst>
                                    <p:set>
                                      <p:cBhvr>
                                        <p:cTn id="23" dur="1" fill="hold">
                                          <p:stCondLst>
                                            <p:cond delay="0"/>
                                          </p:stCondLst>
                                        </p:cTn>
                                        <p:tgtEl>
                                          <p:spTgt spid="131"/>
                                        </p:tgtEl>
                                        <p:attrNameLst>
                                          <p:attrName>style.visibility</p:attrName>
                                        </p:attrNameLst>
                                      </p:cBhvr>
                                      <p:to>
                                        <p:strVal val="visible"/>
                                      </p:to>
                                    </p:set>
                                    <p:animEffect transition="in" filter="fade">
                                      <p:cBhvr>
                                        <p:cTn id="24" dur="500"/>
                                        <p:tgtEl>
                                          <p:spTgt spid="13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24"/>
                                        </p:tgtEl>
                                        <p:attrNameLst>
                                          <p:attrName>style.visibility</p:attrName>
                                        </p:attrNameLst>
                                      </p:cBhvr>
                                      <p:to>
                                        <p:strVal val="visible"/>
                                      </p:to>
                                    </p:set>
                                    <p:animEffect transition="in" filter="fade">
                                      <p:cBhvr>
                                        <p:cTn id="29" dur="500"/>
                                        <p:tgtEl>
                                          <p:spTgt spid="1024"/>
                                        </p:tgtEl>
                                      </p:cBhvr>
                                    </p:animEffect>
                                  </p:childTnLst>
                                </p:cTn>
                              </p:par>
                              <p:par>
                                <p:cTn id="30" presetID="10" presetClass="entr" presetSubtype="0" fill="hold" nodeType="withEffect">
                                  <p:stCondLst>
                                    <p:cond delay="0"/>
                                  </p:stCondLst>
                                  <p:childTnLst>
                                    <p:set>
                                      <p:cBhvr>
                                        <p:cTn id="31" dur="1" fill="hold">
                                          <p:stCondLst>
                                            <p:cond delay="0"/>
                                          </p:stCondLst>
                                        </p:cTn>
                                        <p:tgtEl>
                                          <p:spTgt spid="121"/>
                                        </p:tgtEl>
                                        <p:attrNameLst>
                                          <p:attrName>style.visibility</p:attrName>
                                        </p:attrNameLst>
                                      </p:cBhvr>
                                      <p:to>
                                        <p:strVal val="visible"/>
                                      </p:to>
                                    </p:set>
                                    <p:animEffect transition="in" filter="fade">
                                      <p:cBhvr>
                                        <p:cTn id="32" dur="500"/>
                                        <p:tgtEl>
                                          <p:spTgt spid="121"/>
                                        </p:tgtEl>
                                      </p:cBhvr>
                                    </p:animEffect>
                                  </p:childTnLst>
                                </p:cTn>
                              </p:par>
                              <p:par>
                                <p:cTn id="33" presetID="10" presetClass="entr" presetSubtype="0" fill="hold" nodeType="withEffect">
                                  <p:stCondLst>
                                    <p:cond delay="0"/>
                                  </p:stCondLst>
                                  <p:childTnLst>
                                    <p:set>
                                      <p:cBhvr>
                                        <p:cTn id="34" dur="1" fill="hold">
                                          <p:stCondLst>
                                            <p:cond delay="0"/>
                                          </p:stCondLst>
                                        </p:cTn>
                                        <p:tgtEl>
                                          <p:spTgt spid="132"/>
                                        </p:tgtEl>
                                        <p:attrNameLst>
                                          <p:attrName>style.visibility</p:attrName>
                                        </p:attrNameLst>
                                      </p:cBhvr>
                                      <p:to>
                                        <p:strVal val="visible"/>
                                      </p:to>
                                    </p:set>
                                    <p:animEffect transition="in" filter="fade">
                                      <p:cBhvr>
                                        <p:cTn id="35" dur="500"/>
                                        <p:tgtEl>
                                          <p:spTgt spid="132"/>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7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10"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125" name="Gruppieren 4124"/>
          <p:cNvGrpSpPr/>
          <p:nvPr/>
        </p:nvGrpSpPr>
        <p:grpSpPr>
          <a:xfrm>
            <a:off x="4758403" y="2888360"/>
            <a:ext cx="3927083" cy="1699614"/>
            <a:chOff x="6344537" y="3677445"/>
            <a:chExt cx="5236111" cy="2266152"/>
          </a:xfrm>
        </p:grpSpPr>
        <p:sp>
          <p:nvSpPr>
            <p:cNvPr id="316" name="Rechteck 315"/>
            <p:cNvSpPr/>
            <p:nvPr/>
          </p:nvSpPr>
          <p:spPr>
            <a:xfrm>
              <a:off x="6344537" y="3677445"/>
              <a:ext cx="5236111" cy="2266152"/>
            </a:xfrm>
            <a:prstGeom prst="rect">
              <a:avLst/>
            </a:prstGeom>
            <a:solidFill>
              <a:schemeClr val="bg1"/>
            </a:solidFill>
            <a:ln w="15875">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de-DE" sz="1100" b="1">
                  <a:solidFill>
                    <a:schemeClr val="accent6">
                      <a:lumMod val="75000"/>
                    </a:schemeClr>
                  </a:solidFill>
                </a:rPr>
                <a:t>Actions used more frequently by professors:</a:t>
              </a:r>
              <a:endParaRPr lang="en-US" sz="1100" b="1">
                <a:solidFill>
                  <a:schemeClr val="accent6">
                    <a:lumMod val="75000"/>
                  </a:schemeClr>
                </a:solidFill>
              </a:endParaRPr>
            </a:p>
          </p:txBody>
        </p:sp>
        <p:pic>
          <p:nvPicPr>
            <p:cNvPr id="4099" name="Picture 3" descr="D:\Benutzer\Lemke Steffen\Pictures\prof.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83566" y="3775334"/>
              <a:ext cx="839119" cy="96489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3" name="Gruppieren 422"/>
          <p:cNvGrpSpPr/>
          <p:nvPr/>
        </p:nvGrpSpPr>
        <p:grpSpPr>
          <a:xfrm>
            <a:off x="7778353" y="3788139"/>
            <a:ext cx="411716" cy="218922"/>
            <a:chOff x="7878928" y="4813880"/>
            <a:chExt cx="548954" cy="291896"/>
          </a:xfrm>
        </p:grpSpPr>
        <p:sp>
          <p:nvSpPr>
            <p:cNvPr id="424" name="Rechteck 423"/>
            <p:cNvSpPr/>
            <p:nvPr/>
          </p:nvSpPr>
          <p:spPr>
            <a:xfrm>
              <a:off x="7878928" y="4813880"/>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5" name="Grafik 424" descr="Bildergebnis für shar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98456" y="4839794"/>
              <a:ext cx="237153" cy="237153"/>
            </a:xfrm>
            <a:prstGeom prst="rect">
              <a:avLst/>
            </a:prstGeom>
            <a:noFill/>
            <a:extLst>
              <a:ext uri="{909E8E84-426E-40DD-AFC4-6F175D3DCCD1}">
                <a14:hiddenFill xmlns:a14="http://schemas.microsoft.com/office/drawing/2010/main">
                  <a:solidFill>
                    <a:srgbClr val="FFFFFF"/>
                  </a:solidFill>
                </a14:hiddenFill>
              </a:ext>
            </a:extLst>
          </p:spPr>
        </p:pic>
        <p:pic>
          <p:nvPicPr>
            <p:cNvPr id="426" name="Picture 26" descr="Bildergebnis für Youtub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60278" y="4822021"/>
              <a:ext cx="263677" cy="2636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5" name="Gruppieren 414"/>
          <p:cNvGrpSpPr/>
          <p:nvPr/>
        </p:nvGrpSpPr>
        <p:grpSpPr>
          <a:xfrm>
            <a:off x="6008234" y="3920209"/>
            <a:ext cx="424467" cy="243027"/>
            <a:chOff x="6693547" y="4457314"/>
            <a:chExt cx="565956" cy="324036"/>
          </a:xfrm>
        </p:grpSpPr>
        <p:sp>
          <p:nvSpPr>
            <p:cNvPr id="416" name="Rechteck 415"/>
            <p:cNvSpPr/>
            <p:nvPr/>
          </p:nvSpPr>
          <p:spPr>
            <a:xfrm>
              <a:off x="6693547" y="4469596"/>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7" name="Picture 6" descr="D:\Benutzer\Lemke Steffen\Pictures\6784-20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37109" y="4507580"/>
              <a:ext cx="222750" cy="227824"/>
            </a:xfrm>
            <a:prstGeom prst="rect">
              <a:avLst/>
            </a:prstGeom>
            <a:noFill/>
            <a:extLst>
              <a:ext uri="{909E8E84-426E-40DD-AFC4-6F175D3DCCD1}">
                <a14:hiddenFill xmlns:a14="http://schemas.microsoft.com/office/drawing/2010/main">
                  <a:solidFill>
                    <a:srgbClr val="FFFFFF"/>
                  </a:solidFill>
                </a14:hiddenFill>
              </a:ext>
            </a:extLst>
          </p:spPr>
        </p:pic>
        <p:pic>
          <p:nvPicPr>
            <p:cNvPr id="418" name="Picture 4" descr="Bildergebnis für Twitt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35467" y="4457314"/>
              <a:ext cx="324036" cy="32403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31" name="Gruppieren 430"/>
          <p:cNvGrpSpPr/>
          <p:nvPr/>
        </p:nvGrpSpPr>
        <p:grpSpPr>
          <a:xfrm>
            <a:off x="5374720" y="3479820"/>
            <a:ext cx="411716" cy="218922"/>
            <a:chOff x="7244249" y="5696367"/>
            <a:chExt cx="548954" cy="291896"/>
          </a:xfrm>
        </p:grpSpPr>
        <p:sp>
          <p:nvSpPr>
            <p:cNvPr id="432" name="Rechteck 431"/>
            <p:cNvSpPr/>
            <p:nvPr/>
          </p:nvSpPr>
          <p:spPr>
            <a:xfrm>
              <a:off x="7244249" y="5696367"/>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3" name="chart"/>
            <p:cNvPicPr>
              <a:picLocks noChangeAspect="1"/>
            </p:cNvPicPr>
            <p:nvPr/>
          </p:nvPicPr>
          <p:blipFill>
            <a:blip r:embed="rId8"/>
            <a:stretch>
              <a:fillRect/>
            </a:stretch>
          </p:blipFill>
          <p:spPr>
            <a:xfrm>
              <a:off x="7269556" y="5736444"/>
              <a:ext cx="213170" cy="213172"/>
            </a:xfrm>
            <a:prstGeom prst="rect">
              <a:avLst/>
            </a:prstGeom>
          </p:spPr>
        </p:pic>
        <p:pic>
          <p:nvPicPr>
            <p:cNvPr id="434" name="Picture 12" descr="Bildergebnis für wordpress"/>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496176" y="5703064"/>
              <a:ext cx="264952" cy="2649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5" name="Gruppieren 394"/>
          <p:cNvGrpSpPr/>
          <p:nvPr/>
        </p:nvGrpSpPr>
        <p:grpSpPr>
          <a:xfrm>
            <a:off x="5299761" y="3631856"/>
            <a:ext cx="411716" cy="218922"/>
            <a:chOff x="1246523" y="2029538"/>
            <a:chExt cx="548954" cy="291896"/>
          </a:xfrm>
        </p:grpSpPr>
        <p:sp>
          <p:nvSpPr>
            <p:cNvPr id="396" name="Rechteck 395"/>
            <p:cNvSpPr/>
            <p:nvPr/>
          </p:nvSpPr>
          <p:spPr>
            <a:xfrm>
              <a:off x="1246523" y="2029538"/>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7" name="chart"/>
            <p:cNvPicPr>
              <a:picLocks noChangeAspect="1"/>
            </p:cNvPicPr>
            <p:nvPr/>
          </p:nvPicPr>
          <p:blipFill>
            <a:blip r:embed="rId8"/>
            <a:stretch>
              <a:fillRect/>
            </a:stretch>
          </p:blipFill>
          <p:spPr>
            <a:xfrm>
              <a:off x="1260001" y="2068894"/>
              <a:ext cx="213170" cy="213172"/>
            </a:xfrm>
            <a:prstGeom prst="rect">
              <a:avLst/>
            </a:prstGeom>
          </p:spPr>
        </p:pic>
        <p:pic>
          <p:nvPicPr>
            <p:cNvPr id="398" name="Picture 6" descr="Bildergebnis für Wikipedia"/>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535323" y="2079671"/>
              <a:ext cx="215066" cy="2150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35" name="Gruppieren 434"/>
          <p:cNvGrpSpPr/>
          <p:nvPr/>
        </p:nvGrpSpPr>
        <p:grpSpPr>
          <a:xfrm>
            <a:off x="5230408" y="3783951"/>
            <a:ext cx="411716" cy="218922"/>
            <a:chOff x="3701127" y="5496646"/>
            <a:chExt cx="548954" cy="291896"/>
          </a:xfrm>
        </p:grpSpPr>
        <p:sp>
          <p:nvSpPr>
            <p:cNvPr id="436" name="Rechteck 435"/>
            <p:cNvSpPr/>
            <p:nvPr/>
          </p:nvSpPr>
          <p:spPr>
            <a:xfrm>
              <a:off x="3701127" y="5496646"/>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7" name="chart"/>
            <p:cNvPicPr>
              <a:picLocks noChangeAspect="1"/>
            </p:cNvPicPr>
            <p:nvPr/>
          </p:nvPicPr>
          <p:blipFill>
            <a:blip r:embed="rId8"/>
            <a:stretch>
              <a:fillRect/>
            </a:stretch>
          </p:blipFill>
          <p:spPr>
            <a:xfrm>
              <a:off x="3731585" y="5536008"/>
              <a:ext cx="213170" cy="213172"/>
            </a:xfrm>
            <a:prstGeom prst="rect">
              <a:avLst/>
            </a:prstGeom>
          </p:spPr>
        </p:pic>
        <p:pic>
          <p:nvPicPr>
            <p:cNvPr id="438" name="Picture 22" descr="Ähnliches Foto"/>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942712" y="5536723"/>
              <a:ext cx="293884" cy="2204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24" name="Gruppieren 4123"/>
          <p:cNvGrpSpPr/>
          <p:nvPr/>
        </p:nvGrpSpPr>
        <p:grpSpPr>
          <a:xfrm>
            <a:off x="474294" y="2895503"/>
            <a:ext cx="3927083" cy="1692470"/>
            <a:chOff x="632391" y="3686969"/>
            <a:chExt cx="5236111" cy="2256627"/>
          </a:xfrm>
        </p:grpSpPr>
        <p:sp>
          <p:nvSpPr>
            <p:cNvPr id="4112" name="Rechteck 4111"/>
            <p:cNvSpPr/>
            <p:nvPr/>
          </p:nvSpPr>
          <p:spPr>
            <a:xfrm>
              <a:off x="632391" y="3686969"/>
              <a:ext cx="5236111" cy="2256627"/>
            </a:xfrm>
            <a:prstGeom prst="rect">
              <a:avLst/>
            </a:prstGeom>
            <a:solidFill>
              <a:schemeClr val="bg1"/>
            </a:solidFill>
            <a:ln w="158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de-DE" sz="1100" b="1">
                  <a:solidFill>
                    <a:schemeClr val="accent1"/>
                  </a:solidFill>
                </a:rPr>
                <a:t>Actions used more frequently by early-stage researchers: </a:t>
              </a:r>
              <a:endParaRPr lang="en-US" sz="1100" b="1">
                <a:solidFill>
                  <a:schemeClr val="accent1"/>
                </a:solidFill>
              </a:endParaRPr>
            </a:p>
          </p:txBody>
        </p:sp>
        <p:pic>
          <p:nvPicPr>
            <p:cNvPr id="4098" name="Picture 2" descr="D:\Benutzer\Lemke Steffen\Pictures\es-res - Kopie.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943601" y="3707339"/>
              <a:ext cx="906534" cy="104241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4" name="Gruppieren 333"/>
          <p:cNvGrpSpPr/>
          <p:nvPr/>
        </p:nvGrpSpPr>
        <p:grpSpPr>
          <a:xfrm>
            <a:off x="1986132" y="3487780"/>
            <a:ext cx="411716" cy="218922"/>
            <a:chOff x="8015043" y="4885712"/>
            <a:chExt cx="548954" cy="291896"/>
          </a:xfrm>
        </p:grpSpPr>
        <p:sp>
          <p:nvSpPr>
            <p:cNvPr id="335" name="Rechteck 334"/>
            <p:cNvSpPr/>
            <p:nvPr/>
          </p:nvSpPr>
          <p:spPr>
            <a:xfrm>
              <a:off x="8015043" y="4885712"/>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6" name="chart"/>
            <p:cNvPicPr>
              <a:picLocks noChangeAspect="1"/>
            </p:cNvPicPr>
            <p:nvPr/>
          </p:nvPicPr>
          <p:blipFill>
            <a:blip r:embed="rId13"/>
            <a:stretch>
              <a:fillRect/>
            </a:stretch>
          </p:blipFill>
          <p:spPr>
            <a:xfrm>
              <a:off x="8041870" y="4894149"/>
              <a:ext cx="251530" cy="270001"/>
            </a:xfrm>
            <a:prstGeom prst="rect">
              <a:avLst/>
            </a:prstGeom>
          </p:spPr>
        </p:pic>
        <p:pic>
          <p:nvPicPr>
            <p:cNvPr id="337" name="Picture 54" descr="Bildergebnis für repec"/>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285775" y="4895548"/>
              <a:ext cx="269968" cy="2699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8" name="Gruppieren 337"/>
          <p:cNvGrpSpPr/>
          <p:nvPr/>
        </p:nvGrpSpPr>
        <p:grpSpPr>
          <a:xfrm>
            <a:off x="1914147" y="3644596"/>
            <a:ext cx="411716" cy="218922"/>
            <a:chOff x="7864988" y="4716213"/>
            <a:chExt cx="548954" cy="291896"/>
          </a:xfrm>
        </p:grpSpPr>
        <p:sp>
          <p:nvSpPr>
            <p:cNvPr id="339" name="Rechteck 338"/>
            <p:cNvSpPr/>
            <p:nvPr/>
          </p:nvSpPr>
          <p:spPr>
            <a:xfrm>
              <a:off x="7864988" y="4716213"/>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0" name="chart"/>
            <p:cNvPicPr>
              <a:picLocks noChangeAspect="1"/>
            </p:cNvPicPr>
            <p:nvPr/>
          </p:nvPicPr>
          <p:blipFill>
            <a:blip r:embed="rId13"/>
            <a:stretch>
              <a:fillRect/>
            </a:stretch>
          </p:blipFill>
          <p:spPr>
            <a:xfrm>
              <a:off x="7874513" y="4730646"/>
              <a:ext cx="251530" cy="270001"/>
            </a:xfrm>
            <a:prstGeom prst="rect">
              <a:avLst/>
            </a:prstGeom>
          </p:spPr>
        </p:pic>
        <p:pic>
          <p:nvPicPr>
            <p:cNvPr id="341" name="Picture 11" descr="Bildergebnis fÃ¼r pubmed central"/>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141213" y="4784310"/>
              <a:ext cx="259492" cy="13625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68" name="Gruppieren 2067"/>
          <p:cNvGrpSpPr/>
          <p:nvPr/>
        </p:nvGrpSpPr>
        <p:grpSpPr>
          <a:xfrm>
            <a:off x="8578969" y="1681380"/>
            <a:ext cx="411716" cy="218922"/>
            <a:chOff x="1872198" y="3995196"/>
            <a:chExt cx="548954" cy="291896"/>
          </a:xfrm>
        </p:grpSpPr>
        <p:grpSp>
          <p:nvGrpSpPr>
            <p:cNvPr id="57" name="Gruppieren 56"/>
            <p:cNvGrpSpPr/>
            <p:nvPr/>
          </p:nvGrpSpPr>
          <p:grpSpPr>
            <a:xfrm>
              <a:off x="1872198" y="3995196"/>
              <a:ext cx="548954" cy="291896"/>
              <a:chOff x="4307231" y="3454717"/>
              <a:chExt cx="548954" cy="291896"/>
            </a:xfrm>
          </p:grpSpPr>
          <p:sp>
            <p:nvSpPr>
              <p:cNvPr id="68" name="Rechteck 67"/>
              <p:cNvSpPr/>
              <p:nvPr/>
            </p:nvSpPr>
            <p:spPr>
              <a:xfrm>
                <a:off x="4307231" y="3454717"/>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6" descr="Bildergebnis für Youtub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91443" y="3466534"/>
                <a:ext cx="263677" cy="263677"/>
              </a:xfrm>
              <a:prstGeom prst="rect">
                <a:avLst/>
              </a:prstGeom>
              <a:noFill/>
              <a:extLst>
                <a:ext uri="{909E8E84-426E-40DD-AFC4-6F175D3DCCD1}">
                  <a14:hiddenFill xmlns:a14="http://schemas.microsoft.com/office/drawing/2010/main">
                    <a:solidFill>
                      <a:srgbClr val="FFFFFF"/>
                    </a:solidFill>
                  </a14:hiddenFill>
                </a:ext>
              </a:extLst>
            </p:spPr>
          </p:pic>
        </p:grpSp>
        <p:sp>
          <p:nvSpPr>
            <p:cNvPr id="305" name="Stern mit 5 Zacken 304"/>
            <p:cNvSpPr/>
            <p:nvPr/>
          </p:nvSpPr>
          <p:spPr>
            <a:xfrm>
              <a:off x="1918794" y="4036851"/>
              <a:ext cx="180000" cy="180000"/>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uppieren 9"/>
          <p:cNvGrpSpPr/>
          <p:nvPr/>
        </p:nvGrpSpPr>
        <p:grpSpPr>
          <a:xfrm>
            <a:off x="8504680" y="1827921"/>
            <a:ext cx="411716" cy="218922"/>
            <a:chOff x="5500389" y="5153746"/>
            <a:chExt cx="548954" cy="291896"/>
          </a:xfrm>
        </p:grpSpPr>
        <p:sp>
          <p:nvSpPr>
            <p:cNvPr id="118" name="Rechteck 117"/>
            <p:cNvSpPr/>
            <p:nvPr/>
          </p:nvSpPr>
          <p:spPr>
            <a:xfrm>
              <a:off x="5500389" y="5153746"/>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6" name="Stern mit 5 Zacken 2055"/>
            <p:cNvSpPr/>
            <p:nvPr/>
          </p:nvSpPr>
          <p:spPr>
            <a:xfrm>
              <a:off x="5539855" y="5203170"/>
              <a:ext cx="180000" cy="180000"/>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5" name="Picture 26" descr="Bildergebnis für Youtub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69805" y="5173637"/>
              <a:ext cx="263677" cy="2636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67" name="Gruppieren 2066"/>
          <p:cNvGrpSpPr/>
          <p:nvPr/>
        </p:nvGrpSpPr>
        <p:grpSpPr>
          <a:xfrm>
            <a:off x="8432460" y="1974840"/>
            <a:ext cx="411716" cy="218922"/>
            <a:chOff x="1773651" y="4192035"/>
            <a:chExt cx="548954" cy="291896"/>
          </a:xfrm>
        </p:grpSpPr>
        <p:grpSp>
          <p:nvGrpSpPr>
            <p:cNvPr id="232" name="Gruppieren 231"/>
            <p:cNvGrpSpPr/>
            <p:nvPr/>
          </p:nvGrpSpPr>
          <p:grpSpPr>
            <a:xfrm>
              <a:off x="1773651" y="4192035"/>
              <a:ext cx="548954" cy="291896"/>
              <a:chOff x="7290126" y="3786436"/>
              <a:chExt cx="548954" cy="291896"/>
            </a:xfrm>
          </p:grpSpPr>
          <p:sp>
            <p:nvSpPr>
              <p:cNvPr id="81" name="Rechteck 80"/>
              <p:cNvSpPr/>
              <p:nvPr/>
            </p:nvSpPr>
            <p:spPr>
              <a:xfrm>
                <a:off x="7290126" y="3786436"/>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9" name="Picture 13" descr="Bildergebnis fÃ¼r stackexchange"/>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556826" y="3801269"/>
                <a:ext cx="275714" cy="275714"/>
              </a:xfrm>
              <a:prstGeom prst="rect">
                <a:avLst/>
              </a:prstGeom>
              <a:noFill/>
              <a:extLst>
                <a:ext uri="{909E8E84-426E-40DD-AFC4-6F175D3DCCD1}">
                  <a14:hiddenFill xmlns:a14="http://schemas.microsoft.com/office/drawing/2010/main">
                    <a:solidFill>
                      <a:srgbClr val="FFFFFF"/>
                    </a:solidFill>
                  </a14:hiddenFill>
                </a:ext>
              </a:extLst>
            </p:spPr>
          </p:pic>
        </p:grpSp>
        <p:sp>
          <p:nvSpPr>
            <p:cNvPr id="304" name="Stern mit 5 Zacken 303"/>
            <p:cNvSpPr/>
            <p:nvPr/>
          </p:nvSpPr>
          <p:spPr>
            <a:xfrm>
              <a:off x="1816201" y="4235403"/>
              <a:ext cx="180000" cy="180000"/>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65" name="Gruppieren 2064"/>
          <p:cNvGrpSpPr/>
          <p:nvPr/>
        </p:nvGrpSpPr>
        <p:grpSpPr>
          <a:xfrm>
            <a:off x="8227498" y="1337199"/>
            <a:ext cx="451232" cy="286757"/>
            <a:chOff x="1676229" y="4358795"/>
            <a:chExt cx="601642" cy="382342"/>
          </a:xfrm>
        </p:grpSpPr>
        <p:grpSp>
          <p:nvGrpSpPr>
            <p:cNvPr id="18" name="Gruppieren 17"/>
            <p:cNvGrpSpPr/>
            <p:nvPr/>
          </p:nvGrpSpPr>
          <p:grpSpPr>
            <a:xfrm>
              <a:off x="1676229" y="4358795"/>
              <a:ext cx="601642" cy="382342"/>
              <a:chOff x="7877180" y="3744642"/>
              <a:chExt cx="601642" cy="382342"/>
            </a:xfrm>
          </p:grpSpPr>
          <p:sp>
            <p:nvSpPr>
              <p:cNvPr id="82" name="Rechteck 81"/>
              <p:cNvSpPr/>
              <p:nvPr/>
            </p:nvSpPr>
            <p:spPr>
              <a:xfrm>
                <a:off x="7877180" y="3786436"/>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11" name="Picture 15" descr="Bildergebnis fÃ¼r stackexchange"/>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096480" y="3744642"/>
                <a:ext cx="382342" cy="382342"/>
              </a:xfrm>
              <a:prstGeom prst="rect">
                <a:avLst/>
              </a:prstGeom>
              <a:noFill/>
              <a:extLst>
                <a:ext uri="{909E8E84-426E-40DD-AFC4-6F175D3DCCD1}">
                  <a14:hiddenFill xmlns:a14="http://schemas.microsoft.com/office/drawing/2010/main">
                    <a:solidFill>
                      <a:srgbClr val="FFFFFF"/>
                    </a:solidFill>
                  </a14:hiddenFill>
                </a:ext>
              </a:extLst>
            </p:spPr>
          </p:pic>
        </p:grpSp>
        <p:sp>
          <p:nvSpPr>
            <p:cNvPr id="303" name="Stern mit 5 Zacken 302"/>
            <p:cNvSpPr/>
            <p:nvPr/>
          </p:nvSpPr>
          <p:spPr>
            <a:xfrm>
              <a:off x="1715529" y="4449552"/>
              <a:ext cx="180000" cy="180000"/>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3" name="Gruppieren 282"/>
          <p:cNvGrpSpPr/>
          <p:nvPr/>
        </p:nvGrpSpPr>
        <p:grpSpPr>
          <a:xfrm>
            <a:off x="8152406" y="1520579"/>
            <a:ext cx="411716" cy="218922"/>
            <a:chOff x="9572972" y="5832658"/>
            <a:chExt cx="548954" cy="291896"/>
          </a:xfrm>
        </p:grpSpPr>
        <p:sp>
          <p:nvSpPr>
            <p:cNvPr id="188" name="Rechteck 187"/>
            <p:cNvSpPr/>
            <p:nvPr/>
          </p:nvSpPr>
          <p:spPr>
            <a:xfrm>
              <a:off x="9572972" y="5832658"/>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6" name="Picture 28" descr="Bildergebnis für Sourceforge"/>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9846376" y="5844940"/>
              <a:ext cx="264452" cy="264452"/>
            </a:xfrm>
            <a:prstGeom prst="rect">
              <a:avLst/>
            </a:prstGeom>
            <a:noFill/>
            <a:extLst>
              <a:ext uri="{909E8E84-426E-40DD-AFC4-6F175D3DCCD1}">
                <a14:hiddenFill xmlns:a14="http://schemas.microsoft.com/office/drawing/2010/main">
                  <a:solidFill>
                    <a:srgbClr val="FFFFFF"/>
                  </a:solidFill>
                </a14:hiddenFill>
              </a:ext>
            </a:extLst>
          </p:spPr>
        </p:pic>
        <p:sp>
          <p:nvSpPr>
            <p:cNvPr id="277" name="Stern mit 5 Zacken 276"/>
            <p:cNvSpPr/>
            <p:nvPr/>
          </p:nvSpPr>
          <p:spPr>
            <a:xfrm>
              <a:off x="9622449" y="5887327"/>
              <a:ext cx="180000" cy="180000"/>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uppieren 26"/>
          <p:cNvGrpSpPr/>
          <p:nvPr/>
        </p:nvGrpSpPr>
        <p:grpSpPr>
          <a:xfrm>
            <a:off x="8080889" y="1668287"/>
            <a:ext cx="411716" cy="218922"/>
            <a:chOff x="7290126" y="5153740"/>
            <a:chExt cx="548954" cy="291896"/>
          </a:xfrm>
        </p:grpSpPr>
        <p:sp>
          <p:nvSpPr>
            <p:cNvPr id="121" name="Rechteck 120"/>
            <p:cNvSpPr/>
            <p:nvPr/>
          </p:nvSpPr>
          <p:spPr>
            <a:xfrm>
              <a:off x="7290126" y="5153740"/>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Stern mit 5 Zacken 207"/>
            <p:cNvSpPr/>
            <p:nvPr/>
          </p:nvSpPr>
          <p:spPr>
            <a:xfrm>
              <a:off x="7331228" y="5201233"/>
              <a:ext cx="180000" cy="180000"/>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8" name="Picture 34" descr="Bildergebnis für github"/>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522213" y="5169654"/>
              <a:ext cx="308020" cy="25619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 name="Gruppieren 49"/>
          <p:cNvGrpSpPr/>
          <p:nvPr/>
        </p:nvGrpSpPr>
        <p:grpSpPr>
          <a:xfrm>
            <a:off x="8003838" y="1816313"/>
            <a:ext cx="428247" cy="218922"/>
            <a:chOff x="6087443" y="4470317"/>
            <a:chExt cx="570996" cy="291896"/>
          </a:xfrm>
        </p:grpSpPr>
        <p:sp>
          <p:nvSpPr>
            <p:cNvPr id="103" name="Rechteck 102"/>
            <p:cNvSpPr/>
            <p:nvPr/>
          </p:nvSpPr>
          <p:spPr>
            <a:xfrm>
              <a:off x="6087443" y="4470317"/>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Stern mit 5 Zacken 243"/>
            <p:cNvSpPr/>
            <p:nvPr/>
          </p:nvSpPr>
          <p:spPr>
            <a:xfrm>
              <a:off x="6123498" y="4524128"/>
              <a:ext cx="180000" cy="180000"/>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5" name="Picture 34" descr="Bildergebnis für github"/>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350419" y="4491441"/>
              <a:ext cx="308020" cy="25619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4" name="Gruppieren 283"/>
          <p:cNvGrpSpPr/>
          <p:nvPr/>
        </p:nvGrpSpPr>
        <p:grpSpPr>
          <a:xfrm>
            <a:off x="7932535" y="1973770"/>
            <a:ext cx="411716" cy="218922"/>
            <a:chOff x="4896033" y="4473345"/>
            <a:chExt cx="548954" cy="291896"/>
          </a:xfrm>
        </p:grpSpPr>
        <p:sp>
          <p:nvSpPr>
            <p:cNvPr id="189" name="Rechteck 188"/>
            <p:cNvSpPr/>
            <p:nvPr/>
          </p:nvSpPr>
          <p:spPr>
            <a:xfrm>
              <a:off x="4896033" y="4473345"/>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Stern mit 5 Zacken 238"/>
            <p:cNvSpPr/>
            <p:nvPr/>
          </p:nvSpPr>
          <p:spPr>
            <a:xfrm>
              <a:off x="4939575" y="4526265"/>
              <a:ext cx="180000" cy="180000"/>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0" name="Picture 7" descr="D:\Benutzer\Lemke Steffen\Pictures\ebsco.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5187812" y="4497792"/>
              <a:ext cx="241670" cy="241670"/>
            </a:xfrm>
            <a:prstGeom prst="rect">
              <a:avLst/>
            </a:prstGeom>
            <a:noFill/>
            <a:extLst>
              <a:ext uri="{909E8E84-426E-40DD-AFC4-6F175D3DCCD1}">
                <a14:hiddenFill xmlns:a14="http://schemas.microsoft.com/office/drawing/2010/main">
                  <a:solidFill>
                    <a:srgbClr val="FFFFFF"/>
                  </a:solidFill>
                </a14:hiddenFill>
              </a:ext>
            </a:extLst>
          </p:spPr>
        </p:pic>
      </p:grpSp>
      <p:sp>
        <p:nvSpPr>
          <p:cNvPr id="311" name="Textfeld 310"/>
          <p:cNvSpPr txBox="1"/>
          <p:nvPr/>
        </p:nvSpPr>
        <p:spPr>
          <a:xfrm>
            <a:off x="8143559" y="2216700"/>
            <a:ext cx="475130" cy="238527"/>
          </a:xfrm>
          <a:prstGeom prst="rect">
            <a:avLst/>
          </a:prstGeom>
          <a:noFill/>
        </p:spPr>
        <p:txBody>
          <a:bodyPr wrap="none" lIns="68580" tIns="34290" rIns="68580" bIns="34290" rtlCol="0">
            <a:spAutoFit/>
          </a:bodyPr>
          <a:lstStyle/>
          <a:p>
            <a:pPr algn="ctr"/>
            <a:r>
              <a:rPr lang="de-DE" sz="1100" b="1" i="1"/>
              <a:t>Other</a:t>
            </a:r>
            <a:endParaRPr lang="en-US" sz="1100" b="1" i="1"/>
          </a:p>
        </p:txBody>
      </p:sp>
      <p:sp>
        <p:nvSpPr>
          <p:cNvPr id="2" name="Title 1">
            <a:extLst>
              <a:ext uri="{FF2B5EF4-FFF2-40B4-BE49-F238E27FC236}">
                <a16:creationId xmlns:a16="http://schemas.microsoft.com/office/drawing/2014/main" xmlns="" id="{5D62DB9B-8230-487A-8DCB-85436F98FC95}"/>
              </a:ext>
            </a:extLst>
          </p:cNvPr>
          <p:cNvSpPr>
            <a:spLocks noGrp="1"/>
          </p:cNvSpPr>
          <p:nvPr>
            <p:ph type="title"/>
          </p:nvPr>
        </p:nvSpPr>
        <p:spPr>
          <a:xfrm>
            <a:off x="179512" y="80466"/>
            <a:ext cx="7235652" cy="994172"/>
          </a:xfrm>
        </p:spPr>
        <p:txBody>
          <a:bodyPr>
            <a:normAutofit fontScale="90000"/>
          </a:bodyPr>
          <a:lstStyle/>
          <a:p>
            <a:r>
              <a:rPr lang="de-DE" sz="2700" dirty="0" err="1" smtClean="0"/>
              <a:t>Which</a:t>
            </a:r>
            <a:r>
              <a:rPr lang="de-DE" sz="2700" dirty="0" smtClean="0"/>
              <a:t> online </a:t>
            </a:r>
            <a:r>
              <a:rPr lang="de-DE" sz="2700" dirty="0" err="1" smtClean="0"/>
              <a:t>actions</a:t>
            </a:r>
            <a:r>
              <a:rPr lang="de-DE" sz="2700" dirty="0" smtClean="0"/>
              <a:t> </a:t>
            </a:r>
            <a:r>
              <a:rPr lang="de-DE" sz="2700" dirty="0" err="1" smtClean="0"/>
              <a:t>are</a:t>
            </a:r>
            <a:r>
              <a:rPr lang="de-DE" sz="2700" dirty="0" smtClean="0"/>
              <a:t> </a:t>
            </a:r>
            <a:r>
              <a:rPr lang="de-DE" sz="2700" dirty="0" err="1" smtClean="0"/>
              <a:t>executed</a:t>
            </a:r>
            <a:r>
              <a:rPr lang="de-DE" sz="2700" dirty="0"/>
              <a:t> </a:t>
            </a:r>
            <a:r>
              <a:rPr lang="de-DE" sz="2700" dirty="0" err="1"/>
              <a:t>most</a:t>
            </a:r>
            <a:r>
              <a:rPr lang="de-DE" sz="2700" dirty="0"/>
              <a:t> </a:t>
            </a:r>
            <a:r>
              <a:rPr lang="de-DE" sz="2700" dirty="0" err="1" smtClean="0"/>
              <a:t>frequently</a:t>
            </a:r>
            <a:r>
              <a:rPr lang="de-DE" sz="2700" dirty="0" smtClean="0"/>
              <a:t> </a:t>
            </a:r>
            <a:r>
              <a:rPr lang="de-DE" sz="2700" dirty="0" err="1" smtClean="0"/>
              <a:t>by</a:t>
            </a:r>
            <a:r>
              <a:rPr lang="de-DE" sz="2700" dirty="0" smtClean="0"/>
              <a:t> </a:t>
            </a:r>
            <a:r>
              <a:rPr lang="de-DE" sz="2700" dirty="0" err="1" smtClean="0"/>
              <a:t>researchers</a:t>
            </a:r>
            <a:r>
              <a:rPr lang="de-DE" sz="2700" dirty="0" smtClean="0"/>
              <a:t> of </a:t>
            </a:r>
            <a:r>
              <a:rPr lang="de-DE" sz="2700" dirty="0" err="1" smtClean="0"/>
              <a:t>which</a:t>
            </a:r>
            <a:r>
              <a:rPr lang="de-DE" sz="2700" dirty="0" smtClean="0"/>
              <a:t> </a:t>
            </a:r>
            <a:r>
              <a:rPr lang="de-DE" sz="2700" dirty="0" err="1" smtClean="0"/>
              <a:t>career</a:t>
            </a:r>
            <a:r>
              <a:rPr lang="de-DE" sz="2700" dirty="0" smtClean="0"/>
              <a:t> </a:t>
            </a:r>
            <a:r>
              <a:rPr lang="de-DE" sz="2700" dirty="0" err="1" smtClean="0"/>
              <a:t>stages</a:t>
            </a:r>
            <a:r>
              <a:rPr lang="de-DE" sz="2700" dirty="0" smtClean="0"/>
              <a:t>?</a:t>
            </a:r>
            <a:endParaRPr lang="en-US" sz="2700" dirty="0"/>
          </a:p>
        </p:txBody>
      </p:sp>
      <p:sp>
        <p:nvSpPr>
          <p:cNvPr id="28" name="Content Placeholder 2">
            <a:extLst>
              <a:ext uri="{FF2B5EF4-FFF2-40B4-BE49-F238E27FC236}">
                <a16:creationId xmlns:a16="http://schemas.microsoft.com/office/drawing/2014/main" xmlns="" id="{6314BB3D-A961-4016-962A-D63559DD175D}"/>
              </a:ext>
            </a:extLst>
          </p:cNvPr>
          <p:cNvSpPr txBox="1">
            <a:spLocks/>
          </p:cNvSpPr>
          <p:nvPr/>
        </p:nvSpPr>
        <p:spPr>
          <a:xfrm>
            <a:off x="628649" y="1062037"/>
            <a:ext cx="8154758" cy="326350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1400" b="1" dirty="0"/>
              <a:t>58 </a:t>
            </a:r>
            <a:r>
              <a:rPr lang="de-DE" sz="1400" b="1" dirty="0" err="1"/>
              <a:t>actions</a:t>
            </a:r>
            <a:r>
              <a:rPr lang="de-DE" sz="1400" b="1" dirty="0"/>
              <a:t> </a:t>
            </a:r>
            <a:r>
              <a:rPr lang="de-DE" sz="1400" b="1" dirty="0" err="1"/>
              <a:t>used</a:t>
            </a:r>
            <a:r>
              <a:rPr lang="de-DE" sz="1400" b="1" dirty="0"/>
              <a:t> </a:t>
            </a:r>
            <a:r>
              <a:rPr lang="de-DE" sz="1400" b="1" dirty="0" err="1"/>
              <a:t>by</a:t>
            </a:r>
            <a:r>
              <a:rPr lang="de-DE" sz="1400" b="1" dirty="0"/>
              <a:t> 150+ </a:t>
            </a:r>
            <a:r>
              <a:rPr lang="de-DE" sz="1400" b="1" dirty="0" err="1"/>
              <a:t>survey</a:t>
            </a:r>
            <a:r>
              <a:rPr lang="de-DE" sz="1400" b="1" dirty="0"/>
              <a:t> </a:t>
            </a:r>
            <a:r>
              <a:rPr lang="de-DE" sz="1400" b="1" dirty="0" err="1"/>
              <a:t>respondents</a:t>
            </a:r>
            <a:r>
              <a:rPr lang="de-DE" sz="1400" b="1" dirty="0"/>
              <a:t>: </a:t>
            </a:r>
          </a:p>
          <a:p>
            <a:endParaRPr lang="de-DE" sz="1400" b="1" dirty="0"/>
          </a:p>
          <a:p>
            <a:endParaRPr lang="de-DE" sz="1400" b="1" dirty="0"/>
          </a:p>
          <a:p>
            <a:pPr marL="0" indent="0">
              <a:buNone/>
            </a:pPr>
            <a:r>
              <a:rPr lang="de-DE" sz="1400" b="1" dirty="0"/>
              <a:t/>
            </a:r>
            <a:br>
              <a:rPr lang="de-DE" sz="1400" b="1" dirty="0"/>
            </a:br>
            <a:endParaRPr lang="de-DE" sz="1400" b="1" dirty="0"/>
          </a:p>
          <a:p>
            <a:r>
              <a:rPr lang="de-DE" sz="1400" b="1" dirty="0" err="1" smtClean="0"/>
              <a:t>Welch</a:t>
            </a:r>
            <a:r>
              <a:rPr lang="de-DE" sz="1400" b="1" dirty="0" smtClean="0"/>
              <a:t> </a:t>
            </a:r>
            <a:r>
              <a:rPr lang="de-DE" sz="1400" b="1" dirty="0" err="1"/>
              <a:t>test</a:t>
            </a:r>
            <a:r>
              <a:rPr lang="de-DE" sz="1400" b="1" dirty="0"/>
              <a:t> </a:t>
            </a:r>
            <a:r>
              <a:rPr lang="de-DE" sz="1400" b="1" dirty="0" err="1"/>
              <a:t>comparisons</a:t>
            </a:r>
            <a:r>
              <a:rPr lang="de-DE" sz="1400" b="1" dirty="0"/>
              <a:t> of </a:t>
            </a:r>
            <a:r>
              <a:rPr lang="de-DE" sz="1400" b="1" dirty="0" err="1"/>
              <a:t>mean</a:t>
            </a:r>
            <a:r>
              <a:rPr lang="de-DE" sz="1400" b="1" dirty="0"/>
              <a:t> </a:t>
            </a:r>
            <a:r>
              <a:rPr lang="de-DE" sz="1400" b="1" dirty="0" err="1"/>
              <a:t>usage</a:t>
            </a:r>
            <a:r>
              <a:rPr lang="de-DE" sz="1400" b="1" dirty="0"/>
              <a:t> </a:t>
            </a:r>
            <a:r>
              <a:rPr lang="de-DE" sz="1400" b="1" dirty="0" err="1"/>
              <a:t>frequencies</a:t>
            </a:r>
            <a:r>
              <a:rPr lang="de-DE" sz="1400" b="1" dirty="0"/>
              <a:t> of </a:t>
            </a:r>
            <a:r>
              <a:rPr lang="de-DE" sz="1400" b="1" i="1" dirty="0" err="1">
                <a:solidFill>
                  <a:schemeClr val="accent1"/>
                </a:solidFill>
              </a:rPr>
              <a:t>early</a:t>
            </a:r>
            <a:r>
              <a:rPr lang="de-DE" sz="1400" b="1" i="1" dirty="0">
                <a:solidFill>
                  <a:schemeClr val="accent1"/>
                </a:solidFill>
              </a:rPr>
              <a:t>-stage </a:t>
            </a:r>
            <a:r>
              <a:rPr lang="de-DE" sz="1400" b="1" i="1" dirty="0" err="1">
                <a:solidFill>
                  <a:schemeClr val="accent1"/>
                </a:solidFill>
              </a:rPr>
              <a:t>researchers</a:t>
            </a:r>
            <a:r>
              <a:rPr lang="de-DE" sz="1400" b="1" i="1" dirty="0">
                <a:solidFill>
                  <a:schemeClr val="accent1"/>
                </a:solidFill>
              </a:rPr>
              <a:t> </a:t>
            </a:r>
            <a:r>
              <a:rPr lang="de-DE" sz="1400" b="1" dirty="0"/>
              <a:t>and </a:t>
            </a:r>
            <a:r>
              <a:rPr lang="de-DE" sz="1400" b="1" i="1" dirty="0" err="1">
                <a:solidFill>
                  <a:schemeClr val="accent6">
                    <a:lumMod val="75000"/>
                  </a:schemeClr>
                </a:solidFill>
              </a:rPr>
              <a:t>professors</a:t>
            </a:r>
            <a:endParaRPr lang="de-DE" sz="1400" b="1" i="1" dirty="0">
              <a:solidFill>
                <a:schemeClr val="accent6">
                  <a:lumMod val="75000"/>
                </a:schemeClr>
              </a:solidFill>
            </a:endParaRPr>
          </a:p>
        </p:txBody>
      </p:sp>
      <p:grpSp>
        <p:nvGrpSpPr>
          <p:cNvPr id="26" name="Gruppieren 25"/>
          <p:cNvGrpSpPr/>
          <p:nvPr/>
        </p:nvGrpSpPr>
        <p:grpSpPr>
          <a:xfrm>
            <a:off x="1009617" y="1365548"/>
            <a:ext cx="411716" cy="218922"/>
            <a:chOff x="7244249" y="5696367"/>
            <a:chExt cx="548954" cy="291896"/>
          </a:xfrm>
        </p:grpSpPr>
        <p:sp>
          <p:nvSpPr>
            <p:cNvPr id="124" name="Rechteck 123"/>
            <p:cNvSpPr/>
            <p:nvPr/>
          </p:nvSpPr>
          <p:spPr>
            <a:xfrm>
              <a:off x="7244249" y="5696367"/>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3" name="chart"/>
            <p:cNvPicPr>
              <a:picLocks noChangeAspect="1"/>
            </p:cNvPicPr>
            <p:nvPr/>
          </p:nvPicPr>
          <p:blipFill>
            <a:blip r:embed="rId8"/>
            <a:stretch>
              <a:fillRect/>
            </a:stretch>
          </p:blipFill>
          <p:spPr>
            <a:xfrm>
              <a:off x="7269556" y="5736444"/>
              <a:ext cx="213170" cy="213172"/>
            </a:xfrm>
            <a:prstGeom prst="rect">
              <a:avLst/>
            </a:prstGeom>
          </p:spPr>
        </p:pic>
        <p:pic>
          <p:nvPicPr>
            <p:cNvPr id="271" name="Picture 12" descr="Bildergebnis für wordpress"/>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496176" y="5703064"/>
              <a:ext cx="264952" cy="2649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26" name="Gruppieren 4125"/>
          <p:cNvGrpSpPr/>
          <p:nvPr/>
        </p:nvGrpSpPr>
        <p:grpSpPr>
          <a:xfrm>
            <a:off x="934892" y="1522154"/>
            <a:ext cx="411716" cy="218922"/>
            <a:chOff x="1246523" y="2029538"/>
            <a:chExt cx="548954" cy="291896"/>
          </a:xfrm>
        </p:grpSpPr>
        <p:sp>
          <p:nvSpPr>
            <p:cNvPr id="60" name="Rechteck 59"/>
            <p:cNvSpPr/>
            <p:nvPr/>
          </p:nvSpPr>
          <p:spPr>
            <a:xfrm>
              <a:off x="1246523" y="2029538"/>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chart"/>
            <p:cNvPicPr>
              <a:picLocks noChangeAspect="1"/>
            </p:cNvPicPr>
            <p:nvPr/>
          </p:nvPicPr>
          <p:blipFill>
            <a:blip r:embed="rId8"/>
            <a:stretch>
              <a:fillRect/>
            </a:stretch>
          </p:blipFill>
          <p:spPr>
            <a:xfrm>
              <a:off x="1260001" y="2068894"/>
              <a:ext cx="213170" cy="213172"/>
            </a:xfrm>
            <a:prstGeom prst="rect">
              <a:avLst/>
            </a:prstGeom>
          </p:spPr>
        </p:pic>
        <p:pic>
          <p:nvPicPr>
            <p:cNvPr id="215" name="Picture 6" descr="Bildergebnis für Wikipedia"/>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535323" y="2079671"/>
              <a:ext cx="215066" cy="2150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8" name="Gruppieren 237"/>
          <p:cNvGrpSpPr/>
          <p:nvPr/>
        </p:nvGrpSpPr>
        <p:grpSpPr>
          <a:xfrm>
            <a:off x="864754" y="1667042"/>
            <a:ext cx="418859" cy="243027"/>
            <a:chOff x="7291874" y="4800214"/>
            <a:chExt cx="558479" cy="324036"/>
          </a:xfrm>
        </p:grpSpPr>
        <p:sp>
          <p:nvSpPr>
            <p:cNvPr id="113" name="Rechteck 112"/>
            <p:cNvSpPr/>
            <p:nvPr/>
          </p:nvSpPr>
          <p:spPr>
            <a:xfrm>
              <a:off x="7291874" y="4813880"/>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2" name="chart"/>
            <p:cNvPicPr>
              <a:picLocks noChangeAspect="1"/>
            </p:cNvPicPr>
            <p:nvPr/>
          </p:nvPicPr>
          <p:blipFill>
            <a:blip r:embed="rId8"/>
            <a:stretch>
              <a:fillRect/>
            </a:stretch>
          </p:blipFill>
          <p:spPr>
            <a:xfrm>
              <a:off x="7322078" y="4851858"/>
              <a:ext cx="213170" cy="213172"/>
            </a:xfrm>
            <a:prstGeom prst="rect">
              <a:avLst/>
            </a:prstGeom>
          </p:spPr>
        </p:pic>
        <p:pic>
          <p:nvPicPr>
            <p:cNvPr id="260" name="Picture 4" descr="Bildergebnis für Twitt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26317" y="4800214"/>
              <a:ext cx="324036" cy="32403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5" name="Gruppieren 284"/>
          <p:cNvGrpSpPr/>
          <p:nvPr/>
        </p:nvGrpSpPr>
        <p:grpSpPr>
          <a:xfrm>
            <a:off x="788846" y="1795003"/>
            <a:ext cx="444654" cy="286757"/>
            <a:chOff x="4903810" y="4774486"/>
            <a:chExt cx="592872" cy="382342"/>
          </a:xfrm>
        </p:grpSpPr>
        <p:sp>
          <p:nvSpPr>
            <p:cNvPr id="109" name="Rechteck 108"/>
            <p:cNvSpPr/>
            <p:nvPr/>
          </p:nvSpPr>
          <p:spPr>
            <a:xfrm>
              <a:off x="4903810" y="4812496"/>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3" name="chart"/>
            <p:cNvPicPr>
              <a:picLocks noChangeAspect="1"/>
            </p:cNvPicPr>
            <p:nvPr/>
          </p:nvPicPr>
          <p:blipFill>
            <a:blip r:embed="rId8"/>
            <a:stretch>
              <a:fillRect/>
            </a:stretch>
          </p:blipFill>
          <p:spPr>
            <a:xfrm>
              <a:off x="4942170" y="4858862"/>
              <a:ext cx="213170" cy="213172"/>
            </a:xfrm>
            <a:prstGeom prst="rect">
              <a:avLst/>
            </a:prstGeom>
          </p:spPr>
        </p:pic>
        <p:pic>
          <p:nvPicPr>
            <p:cNvPr id="275" name="Picture 15" descr="Bildergebnis fÃ¼r stackexchange"/>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114340" y="4774486"/>
              <a:ext cx="382342" cy="3823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6" name="Gruppieren 285"/>
          <p:cNvGrpSpPr/>
          <p:nvPr/>
        </p:nvGrpSpPr>
        <p:grpSpPr>
          <a:xfrm>
            <a:off x="712903" y="1973427"/>
            <a:ext cx="411716" cy="220748"/>
            <a:chOff x="4307231" y="4812496"/>
            <a:chExt cx="548954" cy="294331"/>
          </a:xfrm>
        </p:grpSpPr>
        <p:sp>
          <p:nvSpPr>
            <p:cNvPr id="108" name="Rechteck 107"/>
            <p:cNvSpPr/>
            <p:nvPr/>
          </p:nvSpPr>
          <p:spPr>
            <a:xfrm>
              <a:off x="4307231" y="4812496"/>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2" name="chart"/>
            <p:cNvPicPr>
              <a:picLocks noChangeAspect="1"/>
            </p:cNvPicPr>
            <p:nvPr/>
          </p:nvPicPr>
          <p:blipFill>
            <a:blip r:embed="rId8"/>
            <a:stretch>
              <a:fillRect/>
            </a:stretch>
          </p:blipFill>
          <p:spPr>
            <a:xfrm>
              <a:off x="4331692" y="4858147"/>
              <a:ext cx="213170" cy="213172"/>
            </a:xfrm>
            <a:prstGeom prst="rect">
              <a:avLst/>
            </a:prstGeom>
          </p:spPr>
        </p:pic>
        <p:pic>
          <p:nvPicPr>
            <p:cNvPr id="274" name="Picture 13" descr="Bildergebnis fÃ¼r stackexchange"/>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574686" y="4831113"/>
              <a:ext cx="275714" cy="27571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7" name="Gruppieren 286"/>
          <p:cNvGrpSpPr/>
          <p:nvPr/>
        </p:nvGrpSpPr>
        <p:grpSpPr>
          <a:xfrm>
            <a:off x="506814" y="1370569"/>
            <a:ext cx="411716" cy="218922"/>
            <a:chOff x="3701127" y="4812496"/>
            <a:chExt cx="548954" cy="291896"/>
          </a:xfrm>
        </p:grpSpPr>
        <p:sp>
          <p:nvSpPr>
            <p:cNvPr id="107" name="Rechteck 106"/>
            <p:cNvSpPr/>
            <p:nvPr/>
          </p:nvSpPr>
          <p:spPr>
            <a:xfrm>
              <a:off x="3701127" y="4812496"/>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7" name="chart"/>
            <p:cNvPicPr>
              <a:picLocks noChangeAspect="1"/>
            </p:cNvPicPr>
            <p:nvPr/>
          </p:nvPicPr>
          <p:blipFill>
            <a:blip r:embed="rId8"/>
            <a:stretch>
              <a:fillRect/>
            </a:stretch>
          </p:blipFill>
          <p:spPr>
            <a:xfrm>
              <a:off x="3729832" y="4851858"/>
              <a:ext cx="213170" cy="213172"/>
            </a:xfrm>
            <a:prstGeom prst="rect">
              <a:avLst/>
            </a:prstGeom>
          </p:spPr>
        </p:pic>
        <p:pic>
          <p:nvPicPr>
            <p:cNvPr id="256" name="Picture 56" descr="Bildergebnis für SSRN"/>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3995429" y="4866426"/>
              <a:ext cx="219360" cy="2193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uppieren 23"/>
          <p:cNvGrpSpPr/>
          <p:nvPr/>
        </p:nvGrpSpPr>
        <p:grpSpPr>
          <a:xfrm>
            <a:off x="435979" y="1526045"/>
            <a:ext cx="411716" cy="218922"/>
            <a:chOff x="3701127" y="5496646"/>
            <a:chExt cx="548954" cy="291896"/>
          </a:xfrm>
        </p:grpSpPr>
        <p:sp>
          <p:nvSpPr>
            <p:cNvPr id="123" name="Rechteck 122"/>
            <p:cNvSpPr/>
            <p:nvPr/>
          </p:nvSpPr>
          <p:spPr>
            <a:xfrm>
              <a:off x="3701127" y="5496646"/>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2" name="chart"/>
            <p:cNvPicPr>
              <a:picLocks noChangeAspect="1"/>
            </p:cNvPicPr>
            <p:nvPr/>
          </p:nvPicPr>
          <p:blipFill>
            <a:blip r:embed="rId8"/>
            <a:stretch>
              <a:fillRect/>
            </a:stretch>
          </p:blipFill>
          <p:spPr>
            <a:xfrm>
              <a:off x="3731585" y="5536008"/>
              <a:ext cx="213170" cy="213172"/>
            </a:xfrm>
            <a:prstGeom prst="rect">
              <a:avLst/>
            </a:prstGeom>
          </p:spPr>
        </p:pic>
        <p:pic>
          <p:nvPicPr>
            <p:cNvPr id="270" name="Picture 22" descr="Ähnliches Foto"/>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942712" y="5536723"/>
              <a:ext cx="293884" cy="2204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uppieren 6"/>
          <p:cNvGrpSpPr/>
          <p:nvPr/>
        </p:nvGrpSpPr>
        <p:grpSpPr>
          <a:xfrm>
            <a:off x="357997" y="1673997"/>
            <a:ext cx="411716" cy="218922"/>
            <a:chOff x="7877180" y="5153740"/>
            <a:chExt cx="548954" cy="291896"/>
          </a:xfrm>
        </p:grpSpPr>
        <p:sp>
          <p:nvSpPr>
            <p:cNvPr id="122" name="Rechteck 121"/>
            <p:cNvSpPr/>
            <p:nvPr/>
          </p:nvSpPr>
          <p:spPr>
            <a:xfrm>
              <a:off x="7877180" y="5153740"/>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1" name="chart"/>
            <p:cNvPicPr>
              <a:picLocks noChangeAspect="1"/>
            </p:cNvPicPr>
            <p:nvPr/>
          </p:nvPicPr>
          <p:blipFill>
            <a:blip r:embed="rId8"/>
            <a:stretch>
              <a:fillRect/>
            </a:stretch>
          </p:blipFill>
          <p:spPr>
            <a:xfrm>
              <a:off x="7897328" y="5205092"/>
              <a:ext cx="213170" cy="213172"/>
            </a:xfrm>
            <a:prstGeom prst="rect">
              <a:avLst/>
            </a:prstGeom>
          </p:spPr>
        </p:pic>
        <p:pic>
          <p:nvPicPr>
            <p:cNvPr id="269" name="Picture 10" descr="Bildergebnis für google+"/>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8163985" y="5171738"/>
              <a:ext cx="252028" cy="25202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 name="Gruppieren 53"/>
          <p:cNvGrpSpPr/>
          <p:nvPr/>
        </p:nvGrpSpPr>
        <p:grpSpPr>
          <a:xfrm>
            <a:off x="285418" y="1824718"/>
            <a:ext cx="411716" cy="218922"/>
            <a:chOff x="5490864" y="4469596"/>
            <a:chExt cx="548954" cy="291896"/>
          </a:xfrm>
        </p:grpSpPr>
        <p:sp>
          <p:nvSpPr>
            <p:cNvPr id="102" name="Rechteck 101"/>
            <p:cNvSpPr/>
            <p:nvPr/>
          </p:nvSpPr>
          <p:spPr>
            <a:xfrm>
              <a:off x="5490864" y="4469596"/>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3" name="chart"/>
            <p:cNvPicPr>
              <a:picLocks noChangeAspect="1"/>
            </p:cNvPicPr>
            <p:nvPr/>
          </p:nvPicPr>
          <p:blipFill>
            <a:blip r:embed="rId8"/>
            <a:stretch>
              <a:fillRect/>
            </a:stretch>
          </p:blipFill>
          <p:spPr>
            <a:xfrm>
              <a:off x="5510755" y="4512707"/>
              <a:ext cx="213170" cy="213172"/>
            </a:xfrm>
            <a:prstGeom prst="rect">
              <a:avLst/>
            </a:prstGeom>
          </p:spPr>
        </p:pic>
        <p:pic>
          <p:nvPicPr>
            <p:cNvPr id="251" name="Picture 2" descr="Bildergebnis für facebook"/>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5776204" y="4503382"/>
              <a:ext cx="234000" cy="234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 name="Gruppieren 19"/>
          <p:cNvGrpSpPr/>
          <p:nvPr/>
        </p:nvGrpSpPr>
        <p:grpSpPr>
          <a:xfrm>
            <a:off x="211438" y="1976230"/>
            <a:ext cx="411716" cy="218922"/>
            <a:chOff x="7877180" y="4469590"/>
            <a:chExt cx="548954" cy="291896"/>
          </a:xfrm>
        </p:grpSpPr>
        <p:sp>
          <p:nvSpPr>
            <p:cNvPr id="106" name="Rechteck 105"/>
            <p:cNvSpPr/>
            <p:nvPr/>
          </p:nvSpPr>
          <p:spPr>
            <a:xfrm>
              <a:off x="7877180" y="4469590"/>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6" name="chart"/>
            <p:cNvPicPr>
              <a:picLocks noChangeAspect="1"/>
            </p:cNvPicPr>
            <p:nvPr/>
          </p:nvPicPr>
          <p:blipFill>
            <a:blip r:embed="rId8"/>
            <a:stretch>
              <a:fillRect/>
            </a:stretch>
          </p:blipFill>
          <p:spPr>
            <a:xfrm>
              <a:off x="7902355" y="4508952"/>
              <a:ext cx="213170" cy="213172"/>
            </a:xfrm>
            <a:prstGeom prst="rect">
              <a:avLst/>
            </a:prstGeom>
          </p:spPr>
        </p:pic>
        <p:pic>
          <p:nvPicPr>
            <p:cNvPr id="4113" name="Picture 17" descr="Ãhnliches Foto"/>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8144099" y="4485390"/>
              <a:ext cx="263359" cy="263359"/>
            </a:xfrm>
            <a:prstGeom prst="rect">
              <a:avLst/>
            </a:prstGeom>
            <a:noFill/>
            <a:extLst>
              <a:ext uri="{909E8E84-426E-40DD-AFC4-6F175D3DCCD1}">
                <a14:hiddenFill xmlns:a14="http://schemas.microsoft.com/office/drawing/2010/main">
                  <a:solidFill>
                    <a:srgbClr val="FFFFFF"/>
                  </a:solidFill>
                </a14:hiddenFill>
              </a:ext>
            </a:extLst>
          </p:spPr>
        </p:pic>
      </p:grpSp>
      <p:sp>
        <p:nvSpPr>
          <p:cNvPr id="2074" name="Textfeld 2073"/>
          <p:cNvSpPr txBox="1"/>
          <p:nvPr/>
        </p:nvSpPr>
        <p:spPr>
          <a:xfrm>
            <a:off x="384204" y="2215506"/>
            <a:ext cx="584135" cy="238527"/>
          </a:xfrm>
          <a:prstGeom prst="rect">
            <a:avLst/>
          </a:prstGeom>
          <a:noFill/>
        </p:spPr>
        <p:txBody>
          <a:bodyPr wrap="none" lIns="68580" tIns="34290" rIns="68580" bIns="34290" rtlCol="0">
            <a:spAutoFit/>
          </a:bodyPr>
          <a:lstStyle/>
          <a:p>
            <a:pPr algn="ctr"/>
            <a:r>
              <a:rPr lang="de-DE" sz="1100" b="1" i="1"/>
              <a:t>Writing</a:t>
            </a:r>
            <a:endParaRPr lang="en-US" sz="1100" b="1" i="1"/>
          </a:p>
        </p:txBody>
      </p:sp>
      <p:grpSp>
        <p:nvGrpSpPr>
          <p:cNvPr id="8" name="Gruppieren 7"/>
          <p:cNvGrpSpPr/>
          <p:nvPr/>
        </p:nvGrpSpPr>
        <p:grpSpPr>
          <a:xfrm>
            <a:off x="2137508" y="1680507"/>
            <a:ext cx="411716" cy="218922"/>
            <a:chOff x="7876583" y="3130867"/>
            <a:chExt cx="548954" cy="291896"/>
          </a:xfrm>
        </p:grpSpPr>
        <p:sp>
          <p:nvSpPr>
            <p:cNvPr id="144" name="Rechteck 143"/>
            <p:cNvSpPr/>
            <p:nvPr/>
          </p:nvSpPr>
          <p:spPr>
            <a:xfrm>
              <a:off x="7876583" y="3130867"/>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5" name="Picture 6" descr="D:\Benutzer\Lemke Steffen\Pictures\6784-20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18785" y="3174621"/>
              <a:ext cx="222750" cy="227824"/>
            </a:xfrm>
            <a:prstGeom prst="rect">
              <a:avLst/>
            </a:prstGeom>
            <a:noFill/>
            <a:extLst>
              <a:ext uri="{909E8E84-426E-40DD-AFC4-6F175D3DCCD1}">
                <a14:hiddenFill xmlns:a14="http://schemas.microsoft.com/office/drawing/2010/main">
                  <a:solidFill>
                    <a:srgbClr val="FFFFFF"/>
                  </a:solidFill>
                </a14:hiddenFill>
              </a:ext>
            </a:extLst>
          </p:spPr>
        </p:pic>
        <p:pic>
          <p:nvPicPr>
            <p:cNvPr id="220" name="Picture 26" descr="Bildergebnis für Youtub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54082" y="3142900"/>
              <a:ext cx="263677" cy="2636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uppieren 21"/>
          <p:cNvGrpSpPr/>
          <p:nvPr/>
        </p:nvGrpSpPr>
        <p:grpSpPr>
          <a:xfrm>
            <a:off x="2062162" y="1828184"/>
            <a:ext cx="411716" cy="218922"/>
            <a:chOff x="6685770" y="3131939"/>
            <a:chExt cx="548954" cy="291896"/>
          </a:xfrm>
        </p:grpSpPr>
        <p:sp>
          <p:nvSpPr>
            <p:cNvPr id="140" name="Rechteck 139"/>
            <p:cNvSpPr/>
            <p:nvPr/>
          </p:nvSpPr>
          <p:spPr>
            <a:xfrm>
              <a:off x="6685770" y="3131939"/>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1" name="Picture 6" descr="D:\Benutzer\Lemke Steffen\Pictures\6784-20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27972" y="3175693"/>
              <a:ext cx="222750" cy="227824"/>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12" descr="Bildergebnis für wordpress"/>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51780" y="3140666"/>
              <a:ext cx="264952" cy="2649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 name="Gruppieren 34"/>
          <p:cNvGrpSpPr/>
          <p:nvPr/>
        </p:nvGrpSpPr>
        <p:grpSpPr>
          <a:xfrm>
            <a:off x="1991723" y="1968668"/>
            <a:ext cx="424467" cy="243027"/>
            <a:chOff x="6693547" y="4457314"/>
            <a:chExt cx="565956" cy="324036"/>
          </a:xfrm>
        </p:grpSpPr>
        <p:sp>
          <p:nvSpPr>
            <p:cNvPr id="104" name="Rechteck 103"/>
            <p:cNvSpPr/>
            <p:nvPr/>
          </p:nvSpPr>
          <p:spPr>
            <a:xfrm>
              <a:off x="6693547" y="4469596"/>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2" name="Picture 6" descr="D:\Benutzer\Lemke Steffen\Pictures\6784-20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37109" y="4507580"/>
              <a:ext cx="222750" cy="227824"/>
            </a:xfrm>
            <a:prstGeom prst="rect">
              <a:avLst/>
            </a:prstGeom>
            <a:noFill/>
            <a:extLst>
              <a:ext uri="{909E8E84-426E-40DD-AFC4-6F175D3DCCD1}">
                <a14:hiddenFill xmlns:a14="http://schemas.microsoft.com/office/drawing/2010/main">
                  <a:solidFill>
                    <a:srgbClr val="FFFFFF"/>
                  </a:solidFill>
                </a14:hiddenFill>
              </a:ext>
            </a:extLst>
          </p:spPr>
        </p:pic>
        <p:pic>
          <p:nvPicPr>
            <p:cNvPr id="253" name="Picture 4" descr="Bildergebnis für Twitt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35467" y="4457314"/>
              <a:ext cx="324036" cy="32403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uppieren 20"/>
          <p:cNvGrpSpPr/>
          <p:nvPr/>
        </p:nvGrpSpPr>
        <p:grpSpPr>
          <a:xfrm>
            <a:off x="1785832" y="1369991"/>
            <a:ext cx="411716" cy="218922"/>
            <a:chOff x="7281752" y="3130810"/>
            <a:chExt cx="548954" cy="291896"/>
          </a:xfrm>
        </p:grpSpPr>
        <p:sp>
          <p:nvSpPr>
            <p:cNvPr id="142" name="Rechteck 141"/>
            <p:cNvSpPr/>
            <p:nvPr/>
          </p:nvSpPr>
          <p:spPr>
            <a:xfrm>
              <a:off x="7281752" y="3130810"/>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 name="Picture 6" descr="D:\Benutzer\Lemke Steffen\Pictures\6784-20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23954" y="3174564"/>
              <a:ext cx="222750" cy="227824"/>
            </a:xfrm>
            <a:prstGeom prst="rect">
              <a:avLst/>
            </a:prstGeom>
            <a:noFill/>
            <a:extLst>
              <a:ext uri="{909E8E84-426E-40DD-AFC4-6F175D3DCCD1}">
                <a14:hiddenFill xmlns:a14="http://schemas.microsoft.com/office/drawing/2010/main">
                  <a:solidFill>
                    <a:srgbClr val="FFFFFF"/>
                  </a:solidFill>
                </a14:hiddenFill>
              </a:ext>
            </a:extLst>
          </p:spPr>
        </p:pic>
        <p:pic>
          <p:nvPicPr>
            <p:cNvPr id="219" name="Picture 24" descr="Bildergebnis für slideshare"/>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7555078" y="3140742"/>
              <a:ext cx="271228" cy="27122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9" name="Gruppieren 58"/>
          <p:cNvGrpSpPr/>
          <p:nvPr/>
        </p:nvGrpSpPr>
        <p:grpSpPr>
          <a:xfrm>
            <a:off x="1707925" y="1526585"/>
            <a:ext cx="411716" cy="218922"/>
            <a:chOff x="3704632" y="3454818"/>
            <a:chExt cx="548954" cy="291896"/>
          </a:xfrm>
        </p:grpSpPr>
        <p:sp>
          <p:nvSpPr>
            <p:cNvPr id="146" name="Rechteck 145"/>
            <p:cNvSpPr/>
            <p:nvPr/>
          </p:nvSpPr>
          <p:spPr>
            <a:xfrm>
              <a:off x="3704632" y="3454818"/>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7" name="Picture 6" descr="D:\Benutzer\Lemke Steffen\Pictures\6784-20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46834" y="3498572"/>
              <a:ext cx="222750" cy="227824"/>
            </a:xfrm>
            <a:prstGeom prst="rect">
              <a:avLst/>
            </a:prstGeom>
            <a:noFill/>
            <a:extLst>
              <a:ext uri="{909E8E84-426E-40DD-AFC4-6F175D3DCCD1}">
                <a14:hiddenFill xmlns:a14="http://schemas.microsoft.com/office/drawing/2010/main">
                  <a:solidFill>
                    <a:srgbClr val="FFFFFF"/>
                  </a:solidFill>
                </a14:hiddenFill>
              </a:ext>
            </a:extLst>
          </p:spPr>
        </p:pic>
        <p:pic>
          <p:nvPicPr>
            <p:cNvPr id="221" name="Picture 50" descr="Bildergebnis für PLOS"/>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3995429" y="3477696"/>
              <a:ext cx="238410" cy="23841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49" name="Gruppieren 2048"/>
          <p:cNvGrpSpPr/>
          <p:nvPr/>
        </p:nvGrpSpPr>
        <p:grpSpPr>
          <a:xfrm>
            <a:off x="1637297" y="1673496"/>
            <a:ext cx="411716" cy="218922"/>
            <a:chOff x="8346524" y="3363683"/>
            <a:chExt cx="548954" cy="291896"/>
          </a:xfrm>
        </p:grpSpPr>
        <p:sp>
          <p:nvSpPr>
            <p:cNvPr id="138" name="Rechteck 137"/>
            <p:cNvSpPr/>
            <p:nvPr/>
          </p:nvSpPr>
          <p:spPr>
            <a:xfrm>
              <a:off x="8346524" y="3363683"/>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9" name="Picture 6" descr="D:\Benutzer\Lemke Steffen\Pictures\6784-20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81106" y="3407437"/>
              <a:ext cx="222750" cy="227824"/>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22" descr="Ähnliches Foto"/>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587762" y="3398706"/>
              <a:ext cx="293884" cy="2204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uppieren 5"/>
          <p:cNvGrpSpPr/>
          <p:nvPr/>
        </p:nvGrpSpPr>
        <p:grpSpPr>
          <a:xfrm>
            <a:off x="1561045" y="1821344"/>
            <a:ext cx="411716" cy="218922"/>
            <a:chOff x="5265378" y="2301206"/>
            <a:chExt cx="548954" cy="291896"/>
          </a:xfrm>
        </p:grpSpPr>
        <p:sp>
          <p:nvSpPr>
            <p:cNvPr id="136" name="Rechteck 135"/>
            <p:cNvSpPr/>
            <p:nvPr/>
          </p:nvSpPr>
          <p:spPr>
            <a:xfrm>
              <a:off x="5265378" y="2301206"/>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7" name="Picture 6" descr="D:\Benutzer\Lemke Steffen\Pictures\6784-20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07580" y="2344960"/>
              <a:ext cx="222750" cy="227824"/>
            </a:xfrm>
            <a:prstGeom prst="rect">
              <a:avLst/>
            </a:prstGeom>
            <a:noFill/>
            <a:extLst>
              <a:ext uri="{909E8E84-426E-40DD-AFC4-6F175D3DCCD1}">
                <a14:hiddenFill xmlns:a14="http://schemas.microsoft.com/office/drawing/2010/main">
                  <a:solidFill>
                    <a:srgbClr val="FFFFFF"/>
                  </a:solidFill>
                </a14:hiddenFill>
              </a:ext>
            </a:extLst>
          </p:spPr>
        </p:pic>
        <p:pic>
          <p:nvPicPr>
            <p:cNvPr id="216" name="Picture 10" descr="Bildergebnis für google+"/>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5553264" y="2322908"/>
              <a:ext cx="252028" cy="25202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uppieren 13"/>
          <p:cNvGrpSpPr/>
          <p:nvPr/>
        </p:nvGrpSpPr>
        <p:grpSpPr>
          <a:xfrm>
            <a:off x="1484957" y="1973051"/>
            <a:ext cx="411716" cy="218922"/>
            <a:chOff x="4903810" y="3130867"/>
            <a:chExt cx="548954" cy="291896"/>
          </a:xfrm>
        </p:grpSpPr>
        <p:sp>
          <p:nvSpPr>
            <p:cNvPr id="61" name="Rechteck 60"/>
            <p:cNvSpPr/>
            <p:nvPr/>
          </p:nvSpPr>
          <p:spPr>
            <a:xfrm>
              <a:off x="4903810" y="3130867"/>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2" descr="Bildergebnis für facebook"/>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5195482" y="3159592"/>
              <a:ext cx="234000" cy="2340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D:\Benutzer\Lemke Steffen\Pictures\6784-20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46012" y="3174621"/>
              <a:ext cx="222750" cy="227824"/>
            </a:xfrm>
            <a:prstGeom prst="rect">
              <a:avLst/>
            </a:prstGeom>
            <a:noFill/>
            <a:extLst>
              <a:ext uri="{909E8E84-426E-40DD-AFC4-6F175D3DCCD1}">
                <a14:hiddenFill xmlns:a14="http://schemas.microsoft.com/office/drawing/2010/main">
                  <a:solidFill>
                    <a:srgbClr val="FFFFFF"/>
                  </a:solidFill>
                </a14:hiddenFill>
              </a:ext>
            </a:extLst>
          </p:spPr>
        </p:pic>
      </p:grpSp>
      <p:sp>
        <p:nvSpPr>
          <p:cNvPr id="306" name="Textfeld 305"/>
          <p:cNvSpPr txBox="1"/>
          <p:nvPr/>
        </p:nvSpPr>
        <p:spPr>
          <a:xfrm>
            <a:off x="1493101" y="2217039"/>
            <a:ext cx="888705" cy="238527"/>
          </a:xfrm>
          <a:prstGeom prst="rect">
            <a:avLst/>
          </a:prstGeom>
          <a:noFill/>
        </p:spPr>
        <p:txBody>
          <a:bodyPr wrap="none" lIns="68580" tIns="34290" rIns="68580" bIns="34290" rtlCol="0">
            <a:spAutoFit/>
          </a:bodyPr>
          <a:lstStyle/>
          <a:p>
            <a:pPr algn="ctr"/>
            <a:r>
              <a:rPr lang="de-DE" sz="1100" b="1" i="1"/>
              <a:t>Commenting</a:t>
            </a:r>
            <a:endParaRPr lang="en-US" sz="1100" b="1" i="1"/>
          </a:p>
        </p:txBody>
      </p:sp>
      <p:grpSp>
        <p:nvGrpSpPr>
          <p:cNvPr id="55" name="Gruppieren 54"/>
          <p:cNvGrpSpPr/>
          <p:nvPr/>
        </p:nvGrpSpPr>
        <p:grpSpPr>
          <a:xfrm>
            <a:off x="3923801" y="1675988"/>
            <a:ext cx="411716" cy="218922"/>
            <a:chOff x="4903810" y="3454717"/>
            <a:chExt cx="548954" cy="291896"/>
          </a:xfrm>
        </p:grpSpPr>
        <p:sp>
          <p:nvSpPr>
            <p:cNvPr id="69" name="Rechteck 68"/>
            <p:cNvSpPr/>
            <p:nvPr/>
          </p:nvSpPr>
          <p:spPr>
            <a:xfrm>
              <a:off x="4903810" y="3454717"/>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3" name="chart"/>
            <p:cNvPicPr>
              <a:picLocks noChangeAspect="1"/>
            </p:cNvPicPr>
            <p:nvPr/>
          </p:nvPicPr>
          <p:blipFill>
            <a:blip r:embed="rId13"/>
            <a:stretch>
              <a:fillRect/>
            </a:stretch>
          </p:blipFill>
          <p:spPr>
            <a:xfrm>
              <a:off x="4917232" y="3472326"/>
              <a:ext cx="251530" cy="270001"/>
            </a:xfrm>
            <a:prstGeom prst="rect">
              <a:avLst/>
            </a:prstGeom>
          </p:spPr>
        </p:pic>
        <p:pic>
          <p:nvPicPr>
            <p:cNvPr id="223" name="Picture 24" descr="Bildergebnis für slideshare"/>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64575" y="3464343"/>
              <a:ext cx="271228" cy="27122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1" name="Gruppieren 280"/>
          <p:cNvGrpSpPr/>
          <p:nvPr/>
        </p:nvGrpSpPr>
        <p:grpSpPr>
          <a:xfrm>
            <a:off x="3848473" y="1823463"/>
            <a:ext cx="411716" cy="218922"/>
            <a:chOff x="3701127" y="4129342"/>
            <a:chExt cx="548954" cy="291896"/>
          </a:xfrm>
        </p:grpSpPr>
        <p:sp>
          <p:nvSpPr>
            <p:cNvPr id="83" name="Rechteck 82"/>
            <p:cNvSpPr/>
            <p:nvPr/>
          </p:nvSpPr>
          <p:spPr>
            <a:xfrm>
              <a:off x="3701127" y="4129342"/>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6" name="chart"/>
            <p:cNvPicPr>
              <a:picLocks noChangeAspect="1"/>
            </p:cNvPicPr>
            <p:nvPr/>
          </p:nvPicPr>
          <p:blipFill>
            <a:blip r:embed="rId13"/>
            <a:stretch>
              <a:fillRect/>
            </a:stretch>
          </p:blipFill>
          <p:spPr>
            <a:xfrm>
              <a:off x="3713064" y="4141673"/>
              <a:ext cx="251530" cy="270001"/>
            </a:xfrm>
            <a:prstGeom prst="rect">
              <a:avLst/>
            </a:prstGeom>
          </p:spPr>
        </p:pic>
        <p:pic>
          <p:nvPicPr>
            <p:cNvPr id="236" name="Picture 56" descr="Bildergebnis für SSRN"/>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3995429" y="4194809"/>
              <a:ext cx="219360" cy="2193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uppieren 32"/>
          <p:cNvGrpSpPr/>
          <p:nvPr/>
        </p:nvGrpSpPr>
        <p:grpSpPr>
          <a:xfrm>
            <a:off x="3773812" y="1975264"/>
            <a:ext cx="411716" cy="218922"/>
            <a:chOff x="5490864" y="3454717"/>
            <a:chExt cx="548954" cy="291896"/>
          </a:xfrm>
        </p:grpSpPr>
        <p:sp>
          <p:nvSpPr>
            <p:cNvPr id="70" name="Rechteck 69"/>
            <p:cNvSpPr/>
            <p:nvPr/>
          </p:nvSpPr>
          <p:spPr>
            <a:xfrm>
              <a:off x="5490864" y="3454717"/>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chart"/>
            <p:cNvPicPr>
              <a:picLocks noChangeAspect="1"/>
            </p:cNvPicPr>
            <p:nvPr/>
          </p:nvPicPr>
          <p:blipFill>
            <a:blip r:embed="rId13"/>
            <a:stretch>
              <a:fillRect/>
            </a:stretch>
          </p:blipFill>
          <p:spPr>
            <a:xfrm>
              <a:off x="5500389" y="3469997"/>
              <a:ext cx="251530" cy="270001"/>
            </a:xfrm>
            <a:prstGeom prst="rect">
              <a:avLst/>
            </a:prstGeom>
          </p:spPr>
        </p:pic>
        <p:pic>
          <p:nvPicPr>
            <p:cNvPr id="224" name="Picture 32" descr="Bildergebnis für researchgate"/>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5774866" y="3483802"/>
              <a:ext cx="247993" cy="24799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uppieren 3"/>
          <p:cNvGrpSpPr/>
          <p:nvPr/>
        </p:nvGrpSpPr>
        <p:grpSpPr>
          <a:xfrm>
            <a:off x="3569373" y="1371542"/>
            <a:ext cx="411716" cy="218922"/>
            <a:chOff x="8015043" y="4885712"/>
            <a:chExt cx="548954" cy="291896"/>
          </a:xfrm>
        </p:grpSpPr>
        <p:sp>
          <p:nvSpPr>
            <p:cNvPr id="169" name="Rechteck 168"/>
            <p:cNvSpPr/>
            <p:nvPr/>
          </p:nvSpPr>
          <p:spPr>
            <a:xfrm>
              <a:off x="8015043" y="4885712"/>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2" name="chart"/>
            <p:cNvPicPr>
              <a:picLocks noChangeAspect="1"/>
            </p:cNvPicPr>
            <p:nvPr/>
          </p:nvPicPr>
          <p:blipFill>
            <a:blip r:embed="rId13"/>
            <a:stretch>
              <a:fillRect/>
            </a:stretch>
          </p:blipFill>
          <p:spPr>
            <a:xfrm>
              <a:off x="8041870" y="4894149"/>
              <a:ext cx="251530" cy="270001"/>
            </a:xfrm>
            <a:prstGeom prst="rect">
              <a:avLst/>
            </a:prstGeom>
          </p:spPr>
        </p:pic>
        <p:pic>
          <p:nvPicPr>
            <p:cNvPr id="235" name="Picture 54" descr="Bildergebnis für repec"/>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285775" y="4895548"/>
              <a:ext cx="269968" cy="2699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51" name="Gruppieren 2050"/>
          <p:cNvGrpSpPr/>
          <p:nvPr/>
        </p:nvGrpSpPr>
        <p:grpSpPr>
          <a:xfrm>
            <a:off x="3497388" y="1528358"/>
            <a:ext cx="411716" cy="218922"/>
            <a:chOff x="7864988" y="4716213"/>
            <a:chExt cx="548954" cy="291896"/>
          </a:xfrm>
        </p:grpSpPr>
        <p:sp>
          <p:nvSpPr>
            <p:cNvPr id="168" name="Rechteck 167"/>
            <p:cNvSpPr/>
            <p:nvPr/>
          </p:nvSpPr>
          <p:spPr>
            <a:xfrm>
              <a:off x="7864988" y="4716213"/>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1" name="chart"/>
            <p:cNvPicPr>
              <a:picLocks noChangeAspect="1"/>
            </p:cNvPicPr>
            <p:nvPr/>
          </p:nvPicPr>
          <p:blipFill>
            <a:blip r:embed="rId13"/>
            <a:stretch>
              <a:fillRect/>
            </a:stretch>
          </p:blipFill>
          <p:spPr>
            <a:xfrm>
              <a:off x="7874513" y="4730646"/>
              <a:ext cx="251530" cy="270001"/>
            </a:xfrm>
            <a:prstGeom prst="rect">
              <a:avLst/>
            </a:prstGeom>
          </p:spPr>
        </p:pic>
        <p:pic>
          <p:nvPicPr>
            <p:cNvPr id="4107" name="Picture 11" descr="Bildergebnis fÃ¼r pubmed central"/>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141213" y="4784310"/>
              <a:ext cx="259492" cy="13625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 name="Gruppieren 48"/>
          <p:cNvGrpSpPr/>
          <p:nvPr/>
        </p:nvGrpSpPr>
        <p:grpSpPr>
          <a:xfrm>
            <a:off x="3417907" y="1678131"/>
            <a:ext cx="411716" cy="218922"/>
            <a:chOff x="5500389" y="3787619"/>
            <a:chExt cx="548954" cy="291896"/>
          </a:xfrm>
        </p:grpSpPr>
        <p:sp>
          <p:nvSpPr>
            <p:cNvPr id="167" name="Rechteck 166"/>
            <p:cNvSpPr/>
            <p:nvPr/>
          </p:nvSpPr>
          <p:spPr>
            <a:xfrm>
              <a:off x="5500389" y="3787619"/>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0" name="chart"/>
            <p:cNvPicPr>
              <a:picLocks noChangeAspect="1"/>
            </p:cNvPicPr>
            <p:nvPr/>
          </p:nvPicPr>
          <p:blipFill>
            <a:blip r:embed="rId13"/>
            <a:stretch>
              <a:fillRect/>
            </a:stretch>
          </p:blipFill>
          <p:spPr>
            <a:xfrm>
              <a:off x="5512326" y="3798566"/>
              <a:ext cx="251530" cy="270001"/>
            </a:xfrm>
            <a:prstGeom prst="rect">
              <a:avLst/>
            </a:prstGeom>
          </p:spPr>
        </p:pic>
        <p:pic>
          <p:nvPicPr>
            <p:cNvPr id="233" name="Picture 50" descr="Bildergebnis für PLOS"/>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5786380" y="3812551"/>
              <a:ext cx="238410" cy="23841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66" name="Gruppieren 2065"/>
          <p:cNvGrpSpPr/>
          <p:nvPr/>
        </p:nvGrpSpPr>
        <p:grpSpPr>
          <a:xfrm>
            <a:off x="3343212" y="1828970"/>
            <a:ext cx="411716" cy="218922"/>
            <a:chOff x="7420606" y="2194348"/>
            <a:chExt cx="548954" cy="291896"/>
          </a:xfrm>
        </p:grpSpPr>
        <p:sp>
          <p:nvSpPr>
            <p:cNvPr id="163" name="Rechteck 162"/>
            <p:cNvSpPr/>
            <p:nvPr/>
          </p:nvSpPr>
          <p:spPr>
            <a:xfrm>
              <a:off x="7420606" y="2194348"/>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6" name="chart"/>
            <p:cNvPicPr>
              <a:picLocks noChangeAspect="1"/>
            </p:cNvPicPr>
            <p:nvPr/>
          </p:nvPicPr>
          <p:blipFill>
            <a:blip r:embed="rId13"/>
            <a:stretch>
              <a:fillRect/>
            </a:stretch>
          </p:blipFill>
          <p:spPr>
            <a:xfrm>
              <a:off x="7428383" y="2202785"/>
              <a:ext cx="251530" cy="270001"/>
            </a:xfrm>
            <a:prstGeom prst="rect">
              <a:avLst/>
            </a:prstGeom>
          </p:spPr>
        </p:pic>
        <p:pic>
          <p:nvPicPr>
            <p:cNvPr id="4105" name="Picture 9" descr="Logo"/>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7672230" y="2303331"/>
              <a:ext cx="283290" cy="79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2" name="Gruppieren 61"/>
          <p:cNvGrpSpPr/>
          <p:nvPr/>
        </p:nvGrpSpPr>
        <p:grpSpPr>
          <a:xfrm>
            <a:off x="3271033" y="1977461"/>
            <a:ext cx="411716" cy="218922"/>
            <a:chOff x="4297706" y="3786749"/>
            <a:chExt cx="548954" cy="291896"/>
          </a:xfrm>
        </p:grpSpPr>
        <p:sp>
          <p:nvSpPr>
            <p:cNvPr id="162" name="Rechteck 161"/>
            <p:cNvSpPr/>
            <p:nvPr/>
          </p:nvSpPr>
          <p:spPr>
            <a:xfrm>
              <a:off x="4297706" y="3786749"/>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5" name="chart"/>
            <p:cNvPicPr>
              <a:picLocks noChangeAspect="1"/>
            </p:cNvPicPr>
            <p:nvPr/>
          </p:nvPicPr>
          <p:blipFill>
            <a:blip r:embed="rId13"/>
            <a:stretch>
              <a:fillRect/>
            </a:stretch>
          </p:blipFill>
          <p:spPr>
            <a:xfrm>
              <a:off x="4297706" y="3802029"/>
              <a:ext cx="251530" cy="270001"/>
            </a:xfrm>
            <a:prstGeom prst="rect">
              <a:avLst/>
            </a:prstGeom>
          </p:spPr>
        </p:pic>
        <p:pic>
          <p:nvPicPr>
            <p:cNvPr id="231" name="Picture 46" descr="Bildergebnis für JSTOR"/>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4624235" y="3805653"/>
              <a:ext cx="198544" cy="2522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Gruppieren 28"/>
          <p:cNvGrpSpPr/>
          <p:nvPr/>
        </p:nvGrpSpPr>
        <p:grpSpPr>
          <a:xfrm>
            <a:off x="3068963" y="1375245"/>
            <a:ext cx="426936" cy="218922"/>
            <a:chOff x="6089191" y="3456101"/>
            <a:chExt cx="569248" cy="291896"/>
          </a:xfrm>
        </p:grpSpPr>
        <p:sp>
          <p:nvSpPr>
            <p:cNvPr id="71" name="Rechteck 70"/>
            <p:cNvSpPr/>
            <p:nvPr/>
          </p:nvSpPr>
          <p:spPr>
            <a:xfrm>
              <a:off x="6089191" y="3456101"/>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chart"/>
            <p:cNvPicPr>
              <a:picLocks noChangeAspect="1"/>
            </p:cNvPicPr>
            <p:nvPr/>
          </p:nvPicPr>
          <p:blipFill>
            <a:blip r:embed="rId13"/>
            <a:stretch>
              <a:fillRect/>
            </a:stretch>
          </p:blipFill>
          <p:spPr>
            <a:xfrm>
              <a:off x="6116018" y="3472158"/>
              <a:ext cx="251530" cy="270001"/>
            </a:xfrm>
            <a:prstGeom prst="rect">
              <a:avLst/>
            </a:prstGeom>
          </p:spPr>
        </p:pic>
        <p:pic>
          <p:nvPicPr>
            <p:cNvPr id="225" name="Picture 34" descr="Bildergebnis für github"/>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350419" y="3483802"/>
              <a:ext cx="308020" cy="25619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3" name="Gruppieren 62"/>
          <p:cNvGrpSpPr/>
          <p:nvPr/>
        </p:nvGrpSpPr>
        <p:grpSpPr>
          <a:xfrm>
            <a:off x="2990796" y="1525628"/>
            <a:ext cx="411716" cy="218922"/>
            <a:chOff x="3701127" y="3786749"/>
            <a:chExt cx="548954" cy="291896"/>
          </a:xfrm>
        </p:grpSpPr>
        <p:sp>
          <p:nvSpPr>
            <p:cNvPr id="161" name="Rechteck 160"/>
            <p:cNvSpPr/>
            <p:nvPr/>
          </p:nvSpPr>
          <p:spPr>
            <a:xfrm>
              <a:off x="3701127" y="3786749"/>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4" name="chart"/>
            <p:cNvPicPr>
              <a:picLocks noChangeAspect="1"/>
            </p:cNvPicPr>
            <p:nvPr/>
          </p:nvPicPr>
          <p:blipFill>
            <a:blip r:embed="rId13"/>
            <a:stretch>
              <a:fillRect/>
            </a:stretch>
          </p:blipFill>
          <p:spPr>
            <a:xfrm>
              <a:off x="3713064" y="3797696"/>
              <a:ext cx="251530" cy="270001"/>
            </a:xfrm>
            <a:prstGeom prst="rect">
              <a:avLst/>
            </a:prstGeom>
          </p:spPr>
        </p:pic>
        <p:pic>
          <p:nvPicPr>
            <p:cNvPr id="230" name="Picture 44" descr="Bildergebnis für econstor"/>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3980854" y="3907695"/>
              <a:ext cx="244340" cy="6459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6" name="Gruppieren 225"/>
          <p:cNvGrpSpPr/>
          <p:nvPr/>
        </p:nvGrpSpPr>
        <p:grpSpPr>
          <a:xfrm>
            <a:off x="2916406" y="1675923"/>
            <a:ext cx="411716" cy="218922"/>
            <a:chOff x="6693547" y="3455587"/>
            <a:chExt cx="548954" cy="291896"/>
          </a:xfrm>
        </p:grpSpPr>
        <p:sp>
          <p:nvSpPr>
            <p:cNvPr id="149" name="Rechteck 148"/>
            <p:cNvSpPr/>
            <p:nvPr/>
          </p:nvSpPr>
          <p:spPr>
            <a:xfrm>
              <a:off x="6693547" y="3455587"/>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2" name="chart"/>
            <p:cNvPicPr>
              <a:picLocks noChangeAspect="1"/>
            </p:cNvPicPr>
            <p:nvPr/>
          </p:nvPicPr>
          <p:blipFill>
            <a:blip r:embed="rId13"/>
            <a:stretch>
              <a:fillRect/>
            </a:stretch>
          </p:blipFill>
          <p:spPr>
            <a:xfrm>
              <a:off x="6705484" y="3466534"/>
              <a:ext cx="251530" cy="270001"/>
            </a:xfrm>
            <a:prstGeom prst="rect">
              <a:avLst/>
            </a:prstGeom>
          </p:spPr>
        </p:pic>
        <p:pic>
          <p:nvPicPr>
            <p:cNvPr id="278" name="Picture 7" descr="D:\Benutzer\Lemke Steffen\Pictures\ebsco.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988022" y="3488155"/>
              <a:ext cx="241670" cy="24167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uppieren 15"/>
          <p:cNvGrpSpPr/>
          <p:nvPr/>
        </p:nvGrpSpPr>
        <p:grpSpPr>
          <a:xfrm>
            <a:off x="2842294" y="1822829"/>
            <a:ext cx="411716" cy="218922"/>
            <a:chOff x="7430363" y="4885452"/>
            <a:chExt cx="548954" cy="291896"/>
          </a:xfrm>
        </p:grpSpPr>
        <p:sp>
          <p:nvSpPr>
            <p:cNvPr id="150" name="Rechteck 149"/>
            <p:cNvSpPr/>
            <p:nvPr/>
          </p:nvSpPr>
          <p:spPr>
            <a:xfrm>
              <a:off x="7430363" y="4885452"/>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 name="chart"/>
            <p:cNvPicPr>
              <a:picLocks noChangeAspect="1"/>
            </p:cNvPicPr>
            <p:nvPr/>
          </p:nvPicPr>
          <p:blipFill>
            <a:blip r:embed="rId13"/>
            <a:stretch>
              <a:fillRect/>
            </a:stretch>
          </p:blipFill>
          <p:spPr>
            <a:xfrm>
              <a:off x="7439888" y="4893112"/>
              <a:ext cx="251530" cy="270001"/>
            </a:xfrm>
            <a:prstGeom prst="rect">
              <a:avLst/>
            </a:prstGeom>
          </p:spPr>
        </p:pic>
        <p:pic>
          <p:nvPicPr>
            <p:cNvPr id="228" name="Picture 38" descr="Bildergebnis für academia.edu"/>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7706587" y="4905094"/>
              <a:ext cx="268311" cy="26831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uppieren 16"/>
          <p:cNvGrpSpPr/>
          <p:nvPr/>
        </p:nvGrpSpPr>
        <p:grpSpPr>
          <a:xfrm>
            <a:off x="2772335" y="1978181"/>
            <a:ext cx="411716" cy="218922"/>
            <a:chOff x="7894209" y="5797648"/>
            <a:chExt cx="548954" cy="291896"/>
          </a:xfrm>
        </p:grpSpPr>
        <p:sp>
          <p:nvSpPr>
            <p:cNvPr id="151" name="Rechteck 150"/>
            <p:cNvSpPr/>
            <p:nvPr/>
          </p:nvSpPr>
          <p:spPr>
            <a:xfrm>
              <a:off x="7894209" y="5797648"/>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4" name="chart"/>
            <p:cNvPicPr>
              <a:picLocks noChangeAspect="1"/>
            </p:cNvPicPr>
            <p:nvPr/>
          </p:nvPicPr>
          <p:blipFill>
            <a:blip r:embed="rId13"/>
            <a:stretch>
              <a:fillRect/>
            </a:stretch>
          </p:blipFill>
          <p:spPr>
            <a:xfrm>
              <a:off x="7901986" y="5805238"/>
              <a:ext cx="251530" cy="270001"/>
            </a:xfrm>
            <a:prstGeom prst="rect">
              <a:avLst/>
            </a:prstGeom>
          </p:spPr>
        </p:pic>
        <p:pic>
          <p:nvPicPr>
            <p:cNvPr id="229" name="Picture 40" descr="Bildergebnis für arxiv"/>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8173514" y="5804891"/>
              <a:ext cx="263533" cy="263533"/>
            </a:xfrm>
            <a:prstGeom prst="rect">
              <a:avLst/>
            </a:prstGeom>
            <a:noFill/>
            <a:extLst>
              <a:ext uri="{909E8E84-426E-40DD-AFC4-6F175D3DCCD1}">
                <a14:hiddenFill xmlns:a14="http://schemas.microsoft.com/office/drawing/2010/main">
                  <a:solidFill>
                    <a:srgbClr val="FFFFFF"/>
                  </a:solidFill>
                </a14:hiddenFill>
              </a:ext>
            </a:extLst>
          </p:spPr>
        </p:pic>
      </p:grpSp>
      <p:sp>
        <p:nvSpPr>
          <p:cNvPr id="307" name="Textfeld 306"/>
          <p:cNvSpPr txBox="1"/>
          <p:nvPr/>
        </p:nvSpPr>
        <p:spPr>
          <a:xfrm>
            <a:off x="3027870" y="2216475"/>
            <a:ext cx="919162" cy="238527"/>
          </a:xfrm>
          <a:prstGeom prst="rect">
            <a:avLst/>
          </a:prstGeom>
          <a:noFill/>
        </p:spPr>
        <p:txBody>
          <a:bodyPr wrap="none" lIns="68580" tIns="34290" rIns="68580" bIns="34290" rtlCol="0">
            <a:spAutoFit/>
          </a:bodyPr>
          <a:lstStyle/>
          <a:p>
            <a:pPr algn="ctr"/>
            <a:r>
              <a:rPr lang="de-DE" sz="1100" b="1" i="1"/>
              <a:t>Downloading</a:t>
            </a:r>
            <a:endParaRPr lang="en-US" sz="1100" b="1" i="1"/>
          </a:p>
        </p:txBody>
      </p:sp>
      <p:grpSp>
        <p:nvGrpSpPr>
          <p:cNvPr id="11" name="Gruppieren 10"/>
          <p:cNvGrpSpPr/>
          <p:nvPr/>
        </p:nvGrpSpPr>
        <p:grpSpPr>
          <a:xfrm>
            <a:off x="5565888" y="1977461"/>
            <a:ext cx="418642" cy="218922"/>
            <a:chOff x="3691892" y="4471961"/>
            <a:chExt cx="558189" cy="291896"/>
          </a:xfrm>
        </p:grpSpPr>
        <p:sp>
          <p:nvSpPr>
            <p:cNvPr id="187" name="Rechteck 186"/>
            <p:cNvSpPr/>
            <p:nvPr/>
          </p:nvSpPr>
          <p:spPr>
            <a:xfrm>
              <a:off x="3701127" y="4471961"/>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0" name="Grafik 189" descr="Bildergebnis für thumbs up"/>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3691892" y="4488653"/>
              <a:ext cx="270000" cy="270000"/>
            </a:xfrm>
            <a:prstGeom prst="rect">
              <a:avLst/>
            </a:prstGeom>
            <a:noFill/>
            <a:extLst>
              <a:ext uri="{909E8E84-426E-40DD-AFC4-6F175D3DCCD1}">
                <a14:hiddenFill xmlns:a14="http://schemas.microsoft.com/office/drawing/2010/main">
                  <a:solidFill>
                    <a:srgbClr val="FFFFFF"/>
                  </a:solidFill>
                </a14:hiddenFill>
              </a:ext>
            </a:extLst>
          </p:spPr>
        </p:pic>
        <p:pic>
          <p:nvPicPr>
            <p:cNvPr id="250" name="Picture 26" descr="Bildergebnis für Youtub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71417" y="4486070"/>
              <a:ext cx="263677" cy="2636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4" name="Gruppieren 233"/>
          <p:cNvGrpSpPr/>
          <p:nvPr/>
        </p:nvGrpSpPr>
        <p:grpSpPr>
          <a:xfrm>
            <a:off x="5360502" y="1369232"/>
            <a:ext cx="418424" cy="218922"/>
            <a:chOff x="7272334" y="4119856"/>
            <a:chExt cx="557899" cy="291896"/>
          </a:xfrm>
        </p:grpSpPr>
        <p:sp>
          <p:nvSpPr>
            <p:cNvPr id="182" name="Rechteck 181"/>
            <p:cNvSpPr/>
            <p:nvPr/>
          </p:nvSpPr>
          <p:spPr>
            <a:xfrm>
              <a:off x="7281279" y="4119856"/>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5" name="Grafik 184" descr="Bildergebnis für thumbs up"/>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7272334" y="4141752"/>
              <a:ext cx="270000" cy="270000"/>
            </a:xfrm>
            <a:prstGeom prst="rect">
              <a:avLst/>
            </a:prstGeom>
            <a:noFill/>
            <a:extLst>
              <a:ext uri="{909E8E84-426E-40DD-AFC4-6F175D3DCCD1}">
                <a14:hiddenFill xmlns:a14="http://schemas.microsoft.com/office/drawing/2010/main">
                  <a:solidFill>
                    <a:srgbClr val="FFFFFF"/>
                  </a:solidFill>
                </a14:hiddenFill>
              </a:ext>
            </a:extLst>
          </p:spPr>
        </p:pic>
        <p:pic>
          <p:nvPicPr>
            <p:cNvPr id="248" name="Picture 12" descr="Bildergebnis für wordpress"/>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50659" y="4131697"/>
              <a:ext cx="264952" cy="2649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9" name="Gruppieren 278"/>
          <p:cNvGrpSpPr/>
          <p:nvPr/>
        </p:nvGrpSpPr>
        <p:grpSpPr>
          <a:xfrm>
            <a:off x="5281531" y="1514667"/>
            <a:ext cx="423710" cy="243027"/>
            <a:chOff x="4894575" y="4115573"/>
            <a:chExt cx="564947" cy="324036"/>
          </a:xfrm>
        </p:grpSpPr>
        <p:sp>
          <p:nvSpPr>
            <p:cNvPr id="85" name="Rechteck 84"/>
            <p:cNvSpPr/>
            <p:nvPr/>
          </p:nvSpPr>
          <p:spPr>
            <a:xfrm>
              <a:off x="4903810" y="4129342"/>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7" name="Grafik 176" descr="Bildergebnis für thumbs up"/>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4894575" y="4146034"/>
              <a:ext cx="270000" cy="270000"/>
            </a:xfrm>
            <a:prstGeom prst="rect">
              <a:avLst/>
            </a:prstGeom>
            <a:noFill/>
            <a:extLst>
              <a:ext uri="{909E8E84-426E-40DD-AFC4-6F175D3DCCD1}">
                <a14:hiddenFill xmlns:a14="http://schemas.microsoft.com/office/drawing/2010/main">
                  <a:solidFill>
                    <a:srgbClr val="FFFFFF"/>
                  </a:solidFill>
                </a14:hiddenFill>
              </a:ext>
            </a:extLst>
          </p:spPr>
        </p:pic>
        <p:pic>
          <p:nvPicPr>
            <p:cNvPr id="242" name="Picture 4" descr="Bildergebnis für Twitt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35486" y="4115573"/>
              <a:ext cx="324036" cy="32403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 name="Gruppieren 39"/>
          <p:cNvGrpSpPr/>
          <p:nvPr/>
        </p:nvGrpSpPr>
        <p:grpSpPr>
          <a:xfrm>
            <a:off x="5214148" y="1652509"/>
            <a:ext cx="446129" cy="286757"/>
            <a:chOff x="6693547" y="5117413"/>
            <a:chExt cx="594838" cy="382342"/>
          </a:xfrm>
        </p:grpSpPr>
        <p:sp>
          <p:nvSpPr>
            <p:cNvPr id="120" name="Rechteck 119"/>
            <p:cNvSpPr/>
            <p:nvPr/>
          </p:nvSpPr>
          <p:spPr>
            <a:xfrm>
              <a:off x="6693547" y="5153746"/>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0" name="Grafik 209" descr="Bildergebnis für thumbs up"/>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6696539" y="5170681"/>
              <a:ext cx="270000" cy="270000"/>
            </a:xfrm>
            <a:prstGeom prst="rect">
              <a:avLst/>
            </a:prstGeom>
            <a:noFill/>
            <a:extLst>
              <a:ext uri="{909E8E84-426E-40DD-AFC4-6F175D3DCCD1}">
                <a14:hiddenFill xmlns:a14="http://schemas.microsoft.com/office/drawing/2010/main">
                  <a:solidFill>
                    <a:srgbClr val="FFFFFF"/>
                  </a:solidFill>
                </a14:hiddenFill>
              </a:ext>
            </a:extLst>
          </p:spPr>
        </p:pic>
        <p:pic>
          <p:nvPicPr>
            <p:cNvPr id="267" name="Picture 15" descr="Bildergebnis fÃ¼r stackexchange"/>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906043" y="5117413"/>
              <a:ext cx="382342" cy="3823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 name="Gruppieren 40"/>
          <p:cNvGrpSpPr/>
          <p:nvPr/>
        </p:nvGrpSpPr>
        <p:grpSpPr>
          <a:xfrm>
            <a:off x="5142219" y="1830424"/>
            <a:ext cx="411716" cy="221465"/>
            <a:chOff x="6096968" y="5154467"/>
            <a:chExt cx="548954" cy="295287"/>
          </a:xfrm>
        </p:grpSpPr>
        <p:sp>
          <p:nvSpPr>
            <p:cNvPr id="119" name="Rechteck 118"/>
            <p:cNvSpPr/>
            <p:nvPr/>
          </p:nvSpPr>
          <p:spPr>
            <a:xfrm>
              <a:off x="6096968" y="5154467"/>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 name="Grafik 208" descr="Bildergebnis für thumbs up"/>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6097548" y="5170681"/>
              <a:ext cx="270000" cy="270000"/>
            </a:xfrm>
            <a:prstGeom prst="rect">
              <a:avLst/>
            </a:prstGeom>
            <a:noFill/>
            <a:extLst>
              <a:ext uri="{909E8E84-426E-40DD-AFC4-6F175D3DCCD1}">
                <a14:hiddenFill xmlns:a14="http://schemas.microsoft.com/office/drawing/2010/main">
                  <a:solidFill>
                    <a:srgbClr val="FFFFFF"/>
                  </a:solidFill>
                </a14:hiddenFill>
              </a:ext>
            </a:extLst>
          </p:spPr>
        </p:pic>
        <p:pic>
          <p:nvPicPr>
            <p:cNvPr id="266" name="Picture 13" descr="Bildergebnis fÃ¼r stackexchange"/>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366389" y="5174040"/>
              <a:ext cx="275714" cy="27571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0" name="Gruppieren 279"/>
          <p:cNvGrpSpPr/>
          <p:nvPr/>
        </p:nvGrpSpPr>
        <p:grpSpPr>
          <a:xfrm>
            <a:off x="5059655" y="1976914"/>
            <a:ext cx="422645" cy="218922"/>
            <a:chOff x="4292658" y="4129342"/>
            <a:chExt cx="563527" cy="291896"/>
          </a:xfrm>
        </p:grpSpPr>
        <p:sp>
          <p:nvSpPr>
            <p:cNvPr id="84" name="Rechteck 83"/>
            <p:cNvSpPr/>
            <p:nvPr/>
          </p:nvSpPr>
          <p:spPr>
            <a:xfrm>
              <a:off x="4307231" y="4129342"/>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2" name="Grafik 191" descr="Bildergebnis für thumbs up"/>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4292658" y="4140290"/>
              <a:ext cx="270000" cy="270000"/>
            </a:xfrm>
            <a:prstGeom prst="rect">
              <a:avLst/>
            </a:prstGeom>
            <a:noFill/>
            <a:extLst>
              <a:ext uri="{909E8E84-426E-40DD-AFC4-6F175D3DCCD1}">
                <a14:hiddenFill xmlns:a14="http://schemas.microsoft.com/office/drawing/2010/main">
                  <a:solidFill>
                    <a:srgbClr val="FFFFFF"/>
                  </a:solidFill>
                </a14:hiddenFill>
              </a:ext>
            </a:extLst>
          </p:spPr>
        </p:pic>
        <p:pic>
          <p:nvPicPr>
            <p:cNvPr id="241" name="Picture 24" descr="Bildergebnis für slideshare"/>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4574222" y="4141099"/>
              <a:ext cx="271228" cy="27122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uppieren 18"/>
          <p:cNvGrpSpPr/>
          <p:nvPr/>
        </p:nvGrpSpPr>
        <p:grpSpPr>
          <a:xfrm>
            <a:off x="4859862" y="1363517"/>
            <a:ext cx="419735" cy="218922"/>
            <a:chOff x="7868913" y="4121240"/>
            <a:chExt cx="559647" cy="291896"/>
          </a:xfrm>
        </p:grpSpPr>
        <p:sp>
          <p:nvSpPr>
            <p:cNvPr id="183" name="Rechteck 182"/>
            <p:cNvSpPr/>
            <p:nvPr/>
          </p:nvSpPr>
          <p:spPr>
            <a:xfrm>
              <a:off x="7879606" y="4121240"/>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6" name="Grafik 185" descr="Bildergebnis für thumbs up"/>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7868913" y="4140290"/>
              <a:ext cx="270000" cy="270000"/>
            </a:xfrm>
            <a:prstGeom prst="rect">
              <a:avLst/>
            </a:prstGeom>
            <a:noFill/>
            <a:extLst>
              <a:ext uri="{909E8E84-426E-40DD-AFC4-6F175D3DCCD1}">
                <a14:hiddenFill xmlns:a14="http://schemas.microsoft.com/office/drawing/2010/main">
                  <a:solidFill>
                    <a:srgbClr val="FFFFFF"/>
                  </a:solidFill>
                </a14:hiddenFill>
              </a:ext>
            </a:extLst>
          </p:spPr>
        </p:pic>
        <p:pic>
          <p:nvPicPr>
            <p:cNvPr id="249" name="Picture 32" descr="Bildergebnis für researchgate"/>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8157535" y="4140505"/>
              <a:ext cx="247993" cy="24799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Gruppieren 50"/>
          <p:cNvGrpSpPr/>
          <p:nvPr/>
        </p:nvGrpSpPr>
        <p:grpSpPr>
          <a:xfrm>
            <a:off x="4786848" y="1520585"/>
            <a:ext cx="418424" cy="218922"/>
            <a:chOff x="5481919" y="4129342"/>
            <a:chExt cx="557899" cy="291896"/>
          </a:xfrm>
        </p:grpSpPr>
        <p:sp>
          <p:nvSpPr>
            <p:cNvPr id="86" name="Rechteck 85"/>
            <p:cNvSpPr/>
            <p:nvPr/>
          </p:nvSpPr>
          <p:spPr>
            <a:xfrm>
              <a:off x="5490864" y="4129342"/>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8" name="Grafik 177" descr="Bildergebnis für thumbs up"/>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5481919" y="4151238"/>
              <a:ext cx="270000" cy="270000"/>
            </a:xfrm>
            <a:prstGeom prst="rect">
              <a:avLst/>
            </a:prstGeom>
            <a:noFill/>
            <a:extLst>
              <a:ext uri="{909E8E84-426E-40DD-AFC4-6F175D3DCCD1}">
                <a14:hiddenFill xmlns:a14="http://schemas.microsoft.com/office/drawing/2010/main">
                  <a:solidFill>
                    <a:srgbClr val="FFFFFF"/>
                  </a:solidFill>
                </a14:hiddenFill>
              </a:ext>
            </a:extLst>
          </p:spPr>
        </p:pic>
        <p:pic>
          <p:nvPicPr>
            <p:cNvPr id="243" name="Picture 11" descr="Bildergebnis fÃ¼r pubmed central"/>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61444" y="4208585"/>
              <a:ext cx="259492" cy="13625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uppieren 33"/>
          <p:cNvGrpSpPr/>
          <p:nvPr/>
        </p:nvGrpSpPr>
        <p:grpSpPr>
          <a:xfrm>
            <a:off x="4711228" y="1670570"/>
            <a:ext cx="418642" cy="218922"/>
            <a:chOff x="6684990" y="4119856"/>
            <a:chExt cx="558189" cy="291896"/>
          </a:xfrm>
        </p:grpSpPr>
        <p:sp>
          <p:nvSpPr>
            <p:cNvPr id="181" name="Rechteck 180"/>
            <p:cNvSpPr/>
            <p:nvPr/>
          </p:nvSpPr>
          <p:spPr>
            <a:xfrm>
              <a:off x="6694225" y="4119856"/>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 name="Grafik 183" descr="Bildergebnis für thumbs up"/>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6684990" y="4136548"/>
              <a:ext cx="270000" cy="270000"/>
            </a:xfrm>
            <a:prstGeom prst="rect">
              <a:avLst/>
            </a:prstGeom>
            <a:noFill/>
            <a:extLst>
              <a:ext uri="{909E8E84-426E-40DD-AFC4-6F175D3DCCD1}">
                <a14:hiddenFill xmlns:a14="http://schemas.microsoft.com/office/drawing/2010/main">
                  <a:solidFill>
                    <a:srgbClr val="FFFFFF"/>
                  </a:solidFill>
                </a14:hiddenFill>
              </a:ext>
            </a:extLst>
          </p:spPr>
        </p:pic>
        <p:pic>
          <p:nvPicPr>
            <p:cNvPr id="247" name="Picture 22" descr="Ähnliches Foto"/>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33644" y="4158164"/>
              <a:ext cx="293884" cy="2204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uppieren 4"/>
          <p:cNvGrpSpPr/>
          <p:nvPr/>
        </p:nvGrpSpPr>
        <p:grpSpPr>
          <a:xfrm>
            <a:off x="4640525" y="1815533"/>
            <a:ext cx="411716" cy="218922"/>
            <a:chOff x="4649742" y="2284273"/>
            <a:chExt cx="548954" cy="291896"/>
          </a:xfrm>
        </p:grpSpPr>
        <p:sp>
          <p:nvSpPr>
            <p:cNvPr id="38" name="Rechteck 37"/>
            <p:cNvSpPr/>
            <p:nvPr/>
          </p:nvSpPr>
          <p:spPr>
            <a:xfrm>
              <a:off x="4649742" y="2284273"/>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Grafik 41" descr="Bildergebnis für thumbs up"/>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4649742" y="2295215"/>
              <a:ext cx="270000" cy="270000"/>
            </a:xfrm>
            <a:prstGeom prst="rect">
              <a:avLst/>
            </a:prstGeom>
            <a:noFill/>
            <a:extLst>
              <a:ext uri="{909E8E84-426E-40DD-AFC4-6F175D3DCCD1}">
                <a14:hiddenFill xmlns:a14="http://schemas.microsoft.com/office/drawing/2010/main">
                  <a:solidFill>
                    <a:srgbClr val="FFFFFF"/>
                  </a:solidFill>
                </a14:hiddenFill>
              </a:ext>
            </a:extLst>
          </p:spPr>
        </p:pic>
        <p:pic>
          <p:nvPicPr>
            <p:cNvPr id="214" name="Picture 10" descr="Bildergebnis für google+"/>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4930247" y="2305624"/>
              <a:ext cx="252028" cy="25202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uppieren 35"/>
          <p:cNvGrpSpPr/>
          <p:nvPr/>
        </p:nvGrpSpPr>
        <p:grpSpPr>
          <a:xfrm>
            <a:off x="4562734" y="1974089"/>
            <a:ext cx="419735" cy="218922"/>
            <a:chOff x="6078498" y="4130726"/>
            <a:chExt cx="559647" cy="291896"/>
          </a:xfrm>
        </p:grpSpPr>
        <p:sp>
          <p:nvSpPr>
            <p:cNvPr id="87" name="Rechteck 86"/>
            <p:cNvSpPr/>
            <p:nvPr/>
          </p:nvSpPr>
          <p:spPr>
            <a:xfrm>
              <a:off x="6089191" y="4130726"/>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9" name="Grafik 178" descr="Bildergebnis für thumbs up"/>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6078498" y="4149776"/>
              <a:ext cx="270000" cy="270000"/>
            </a:xfrm>
            <a:prstGeom prst="rect">
              <a:avLst/>
            </a:prstGeom>
            <a:noFill/>
            <a:extLst>
              <a:ext uri="{909E8E84-426E-40DD-AFC4-6F175D3DCCD1}">
                <a14:hiddenFill xmlns:a14="http://schemas.microsoft.com/office/drawing/2010/main">
                  <a:solidFill>
                    <a:srgbClr val="FFFFFF"/>
                  </a:solidFill>
                </a14:hiddenFill>
              </a:ext>
            </a:extLst>
          </p:spPr>
        </p:pic>
        <p:pic>
          <p:nvPicPr>
            <p:cNvPr id="246" name="Picture 2" descr="Bildergebnis für facebook"/>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6376414" y="4159712"/>
              <a:ext cx="234000" cy="234000"/>
            </a:xfrm>
            <a:prstGeom prst="rect">
              <a:avLst/>
            </a:prstGeom>
            <a:noFill/>
            <a:extLst>
              <a:ext uri="{909E8E84-426E-40DD-AFC4-6F175D3DCCD1}">
                <a14:hiddenFill xmlns:a14="http://schemas.microsoft.com/office/drawing/2010/main">
                  <a:solidFill>
                    <a:srgbClr val="FFFFFF"/>
                  </a:solidFill>
                </a14:hiddenFill>
              </a:ext>
            </a:extLst>
          </p:spPr>
        </p:pic>
      </p:grpSp>
      <p:sp>
        <p:nvSpPr>
          <p:cNvPr id="308" name="Textfeld 307"/>
          <p:cNvSpPr txBox="1"/>
          <p:nvPr/>
        </p:nvSpPr>
        <p:spPr>
          <a:xfrm>
            <a:off x="5043774" y="2216700"/>
            <a:ext cx="483146" cy="238527"/>
          </a:xfrm>
          <a:prstGeom prst="rect">
            <a:avLst/>
          </a:prstGeom>
          <a:noFill/>
        </p:spPr>
        <p:txBody>
          <a:bodyPr wrap="none" lIns="68580" tIns="34290" rIns="68580" bIns="34290" rtlCol="0">
            <a:spAutoFit/>
          </a:bodyPr>
          <a:lstStyle/>
          <a:p>
            <a:pPr algn="ctr"/>
            <a:r>
              <a:rPr lang="de-DE" sz="1100" b="1" i="1"/>
              <a:t>Liking</a:t>
            </a:r>
            <a:endParaRPr lang="en-US" sz="1100" b="1" i="1"/>
          </a:p>
        </p:txBody>
      </p:sp>
      <p:grpSp>
        <p:nvGrpSpPr>
          <p:cNvPr id="9" name="Gruppieren 8"/>
          <p:cNvGrpSpPr/>
          <p:nvPr/>
        </p:nvGrpSpPr>
        <p:grpSpPr>
          <a:xfrm>
            <a:off x="6636410" y="1373961"/>
            <a:ext cx="411716" cy="218922"/>
            <a:chOff x="7878928" y="4813880"/>
            <a:chExt cx="548954" cy="291896"/>
          </a:xfrm>
        </p:grpSpPr>
        <p:sp>
          <p:nvSpPr>
            <p:cNvPr id="114" name="Rechteck 113"/>
            <p:cNvSpPr/>
            <p:nvPr/>
          </p:nvSpPr>
          <p:spPr>
            <a:xfrm>
              <a:off x="7878928" y="4813880"/>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3" name="Grafik 202" descr="Bildergebnis für shar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98456" y="4839794"/>
              <a:ext cx="237153" cy="237153"/>
            </a:xfrm>
            <a:prstGeom prst="rect">
              <a:avLst/>
            </a:prstGeom>
            <a:noFill/>
            <a:extLst>
              <a:ext uri="{909E8E84-426E-40DD-AFC4-6F175D3DCCD1}">
                <a14:hiddenFill xmlns:a14="http://schemas.microsoft.com/office/drawing/2010/main">
                  <a:solidFill>
                    <a:srgbClr val="FFFFFF"/>
                  </a:solidFill>
                </a14:hiddenFill>
              </a:ext>
            </a:extLst>
          </p:spPr>
        </p:pic>
        <p:pic>
          <p:nvPicPr>
            <p:cNvPr id="263" name="Picture 26" descr="Bildergebnis für Youtub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60278" y="4822021"/>
              <a:ext cx="263677" cy="2636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7" name="Gruppieren 236"/>
          <p:cNvGrpSpPr/>
          <p:nvPr/>
        </p:nvGrpSpPr>
        <p:grpSpPr>
          <a:xfrm>
            <a:off x="6562236" y="1518310"/>
            <a:ext cx="420170" cy="243027"/>
            <a:chOff x="7290126" y="4457314"/>
            <a:chExt cx="560227" cy="324036"/>
          </a:xfrm>
        </p:grpSpPr>
        <p:sp>
          <p:nvSpPr>
            <p:cNvPr id="105" name="Rechteck 104"/>
            <p:cNvSpPr/>
            <p:nvPr/>
          </p:nvSpPr>
          <p:spPr>
            <a:xfrm>
              <a:off x="7290126" y="4469590"/>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5" name="Grafik 194" descr="Bildergebnis für shar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07620" y="4501041"/>
              <a:ext cx="237153" cy="237153"/>
            </a:xfrm>
            <a:prstGeom prst="rect">
              <a:avLst/>
            </a:prstGeom>
            <a:noFill/>
            <a:extLst>
              <a:ext uri="{909E8E84-426E-40DD-AFC4-6F175D3DCCD1}">
                <a14:hiddenFill xmlns:a14="http://schemas.microsoft.com/office/drawing/2010/main">
                  <a:solidFill>
                    <a:srgbClr val="FFFFFF"/>
                  </a:solidFill>
                </a14:hiddenFill>
              </a:ext>
            </a:extLst>
          </p:spPr>
        </p:pic>
        <p:pic>
          <p:nvPicPr>
            <p:cNvPr id="254" name="Picture 4" descr="Bildergebnis für Twitt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26317" y="4457314"/>
              <a:ext cx="324036" cy="32403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48" name="Gruppieren 2047"/>
          <p:cNvGrpSpPr/>
          <p:nvPr/>
        </p:nvGrpSpPr>
        <p:grpSpPr>
          <a:xfrm>
            <a:off x="6487846" y="1673347"/>
            <a:ext cx="411716" cy="218922"/>
            <a:chOff x="4903810" y="5153746"/>
            <a:chExt cx="548954" cy="291896"/>
          </a:xfrm>
        </p:grpSpPr>
        <p:sp>
          <p:nvSpPr>
            <p:cNvPr id="117" name="Rechteck 116"/>
            <p:cNvSpPr/>
            <p:nvPr/>
          </p:nvSpPr>
          <p:spPr>
            <a:xfrm>
              <a:off x="4903810" y="5153746"/>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 name="Grafik 205" descr="Bildergebnis für shar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27422" y="5184478"/>
              <a:ext cx="237153" cy="237153"/>
            </a:xfrm>
            <a:prstGeom prst="rect">
              <a:avLst/>
            </a:prstGeom>
            <a:noFill/>
            <a:extLst>
              <a:ext uri="{909E8E84-426E-40DD-AFC4-6F175D3DCCD1}">
                <a14:hiddenFill xmlns:a14="http://schemas.microsoft.com/office/drawing/2010/main">
                  <a:solidFill>
                    <a:srgbClr val="FFFFFF"/>
                  </a:solidFill>
                </a14:hiddenFill>
              </a:ext>
            </a:extLst>
          </p:spPr>
        </p:pic>
        <p:pic>
          <p:nvPicPr>
            <p:cNvPr id="264" name="Picture 56" descr="Bildergebnis für SSRN"/>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5197337" y="5198904"/>
              <a:ext cx="219360" cy="2193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7" name="Gruppieren 226"/>
          <p:cNvGrpSpPr/>
          <p:nvPr/>
        </p:nvGrpSpPr>
        <p:grpSpPr>
          <a:xfrm>
            <a:off x="6414772" y="1825459"/>
            <a:ext cx="411716" cy="218922"/>
            <a:chOff x="4307231" y="5153746"/>
            <a:chExt cx="548954" cy="291896"/>
          </a:xfrm>
        </p:grpSpPr>
        <p:sp>
          <p:nvSpPr>
            <p:cNvPr id="116" name="Rechteck 115"/>
            <p:cNvSpPr/>
            <p:nvPr/>
          </p:nvSpPr>
          <p:spPr>
            <a:xfrm>
              <a:off x="4307231" y="5153746"/>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Grafik 204" descr="Bildergebnis für shar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16756" y="5181006"/>
              <a:ext cx="237153" cy="237153"/>
            </a:xfrm>
            <a:prstGeom prst="rect">
              <a:avLst/>
            </a:prstGeom>
            <a:noFill/>
            <a:extLst>
              <a:ext uri="{909E8E84-426E-40DD-AFC4-6F175D3DCCD1}">
                <a14:hiddenFill xmlns:a14="http://schemas.microsoft.com/office/drawing/2010/main">
                  <a:solidFill>
                    <a:srgbClr val="FFFFFF"/>
                  </a:solidFill>
                </a14:hiddenFill>
              </a:ext>
            </a:extLst>
          </p:spPr>
        </p:pic>
        <p:pic>
          <p:nvPicPr>
            <p:cNvPr id="262" name="Picture 22" descr="Ähnliches Foto"/>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551566" y="5195474"/>
              <a:ext cx="293884" cy="2204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uppieren 14"/>
          <p:cNvGrpSpPr/>
          <p:nvPr/>
        </p:nvGrpSpPr>
        <p:grpSpPr>
          <a:xfrm>
            <a:off x="6338852" y="1978215"/>
            <a:ext cx="411716" cy="218922"/>
            <a:chOff x="3701127" y="5153746"/>
            <a:chExt cx="548954" cy="291896"/>
          </a:xfrm>
        </p:grpSpPr>
        <p:sp>
          <p:nvSpPr>
            <p:cNvPr id="115" name="Rechteck 114"/>
            <p:cNvSpPr/>
            <p:nvPr/>
          </p:nvSpPr>
          <p:spPr>
            <a:xfrm>
              <a:off x="3701127" y="5153746"/>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 name="Grafik 203" descr="Bildergebnis für shar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27365" y="5181111"/>
              <a:ext cx="237153" cy="237153"/>
            </a:xfrm>
            <a:prstGeom prst="rect">
              <a:avLst/>
            </a:prstGeom>
            <a:noFill/>
            <a:extLst>
              <a:ext uri="{909E8E84-426E-40DD-AFC4-6F175D3DCCD1}">
                <a14:hiddenFill xmlns:a14="http://schemas.microsoft.com/office/drawing/2010/main">
                  <a:solidFill>
                    <a:srgbClr val="FFFFFF"/>
                  </a:solidFill>
                </a14:hiddenFill>
              </a:ext>
            </a:extLst>
          </p:spPr>
        </p:pic>
        <p:pic>
          <p:nvPicPr>
            <p:cNvPr id="261" name="Picture 2" descr="Bildergebnis für facebook"/>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3985869" y="5187497"/>
              <a:ext cx="234000" cy="234000"/>
            </a:xfrm>
            <a:prstGeom prst="rect">
              <a:avLst/>
            </a:prstGeom>
            <a:noFill/>
            <a:extLst>
              <a:ext uri="{909E8E84-426E-40DD-AFC4-6F175D3DCCD1}">
                <a14:hiddenFill xmlns:a14="http://schemas.microsoft.com/office/drawing/2010/main">
                  <a:solidFill>
                    <a:srgbClr val="FFFFFF"/>
                  </a:solidFill>
                </a14:hiddenFill>
              </a:ext>
            </a:extLst>
          </p:spPr>
        </p:pic>
      </p:grpSp>
      <p:sp>
        <p:nvSpPr>
          <p:cNvPr id="309" name="Textfeld 308"/>
          <p:cNvSpPr txBox="1"/>
          <p:nvPr/>
        </p:nvSpPr>
        <p:spPr>
          <a:xfrm>
            <a:off x="6248999" y="2216700"/>
            <a:ext cx="584134" cy="238527"/>
          </a:xfrm>
          <a:prstGeom prst="rect">
            <a:avLst/>
          </a:prstGeom>
          <a:noFill/>
        </p:spPr>
        <p:txBody>
          <a:bodyPr wrap="none" lIns="68580" tIns="34290" rIns="68580" bIns="34290" rtlCol="0">
            <a:spAutoFit/>
          </a:bodyPr>
          <a:lstStyle/>
          <a:p>
            <a:pPr algn="ctr"/>
            <a:r>
              <a:rPr lang="de-DE" sz="1100" b="1" i="1"/>
              <a:t>Sharing</a:t>
            </a:r>
            <a:endParaRPr lang="en-US" sz="1100" b="1" i="1"/>
          </a:p>
        </p:txBody>
      </p:sp>
      <p:grpSp>
        <p:nvGrpSpPr>
          <p:cNvPr id="2063" name="Gruppieren 2062"/>
          <p:cNvGrpSpPr/>
          <p:nvPr/>
        </p:nvGrpSpPr>
        <p:grpSpPr>
          <a:xfrm>
            <a:off x="7159369" y="1676396"/>
            <a:ext cx="560294" cy="516879"/>
            <a:chOff x="8630811" y="5488622"/>
            <a:chExt cx="747058" cy="689172"/>
          </a:xfrm>
        </p:grpSpPr>
        <p:grpSp>
          <p:nvGrpSpPr>
            <p:cNvPr id="37" name="Gruppieren 36"/>
            <p:cNvGrpSpPr/>
            <p:nvPr/>
          </p:nvGrpSpPr>
          <p:grpSpPr>
            <a:xfrm>
              <a:off x="8828915" y="5488622"/>
              <a:ext cx="548954" cy="291896"/>
              <a:chOff x="6695295" y="4813880"/>
              <a:chExt cx="548954" cy="291896"/>
            </a:xfrm>
          </p:grpSpPr>
          <p:sp>
            <p:nvSpPr>
              <p:cNvPr id="112" name="Rechteck 111"/>
              <p:cNvSpPr/>
              <p:nvPr/>
            </p:nvSpPr>
            <p:spPr>
              <a:xfrm>
                <a:off x="6695295" y="4813880"/>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1" name="Grafik 200" descr="Bildergebnis für bookmark icon"/>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6723654" y="4852233"/>
                <a:ext cx="215189" cy="215189"/>
              </a:xfrm>
              <a:prstGeom prst="rect">
                <a:avLst/>
              </a:prstGeom>
              <a:noFill/>
              <a:extLst>
                <a:ext uri="{909E8E84-426E-40DD-AFC4-6F175D3DCCD1}">
                  <a14:hiddenFill xmlns:a14="http://schemas.microsoft.com/office/drawing/2010/main">
                    <a:solidFill>
                      <a:srgbClr val="FFFFFF"/>
                    </a:solidFill>
                  </a14:hiddenFill>
                </a:ext>
              </a:extLst>
            </p:spPr>
          </p:pic>
          <p:pic>
            <p:nvPicPr>
              <p:cNvPr id="258" name="Picture 68" descr="Bildergebnis für mendeley"/>
              <p:cNvPicPr>
                <a:picLocks noChangeAspect="1" noChangeArrowheads="1"/>
              </p:cNvPicPr>
              <p:nvPr/>
            </p:nvPicPr>
            <p:blipFill>
              <a:blip r:embed="rId35" cstate="print">
                <a:extLst>
                  <a:ext uri="{28A0092B-C50C-407E-A947-70E740481C1C}">
                    <a14:useLocalDpi xmlns:a14="http://schemas.microsoft.com/office/drawing/2010/main" val="0"/>
                  </a:ext>
                </a:extLst>
              </a:blip>
              <a:srcRect/>
              <a:stretch>
                <a:fillRect/>
              </a:stretch>
            </p:blipFill>
            <p:spPr bwMode="auto">
              <a:xfrm>
                <a:off x="6962946" y="4821588"/>
                <a:ext cx="270030" cy="2700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6" name="Gruppieren 45"/>
            <p:cNvGrpSpPr/>
            <p:nvPr/>
          </p:nvGrpSpPr>
          <p:grpSpPr>
            <a:xfrm>
              <a:off x="8730444" y="5683949"/>
              <a:ext cx="548954" cy="291896"/>
              <a:chOff x="6098716" y="4813880"/>
              <a:chExt cx="548954" cy="291896"/>
            </a:xfrm>
          </p:grpSpPr>
          <p:sp>
            <p:nvSpPr>
              <p:cNvPr id="111" name="Rechteck 110"/>
              <p:cNvSpPr/>
              <p:nvPr/>
            </p:nvSpPr>
            <p:spPr>
              <a:xfrm>
                <a:off x="6098716" y="4813880"/>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0" name="Grafik 199" descr="Bildergebnis für bookmark icon"/>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6124953" y="4852233"/>
                <a:ext cx="215189" cy="215189"/>
              </a:xfrm>
              <a:prstGeom prst="rect">
                <a:avLst/>
              </a:prstGeom>
              <a:noFill/>
              <a:extLst>
                <a:ext uri="{909E8E84-426E-40DD-AFC4-6F175D3DCCD1}">
                  <a14:hiddenFill xmlns:a14="http://schemas.microsoft.com/office/drawing/2010/main">
                    <a:solidFill>
                      <a:srgbClr val="FFFFFF"/>
                    </a:solidFill>
                  </a14:hiddenFill>
                </a:ext>
              </a:extLst>
            </p:spPr>
          </p:pic>
          <p:pic>
            <p:nvPicPr>
              <p:cNvPr id="257" name="Picture 46" descr="Bildergebnis für JSTOR"/>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6421578" y="4834163"/>
                <a:ext cx="198544" cy="2522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Gruppieren 52"/>
            <p:cNvGrpSpPr/>
            <p:nvPr/>
          </p:nvGrpSpPr>
          <p:grpSpPr>
            <a:xfrm>
              <a:off x="8630811" y="5885898"/>
              <a:ext cx="548954" cy="291896"/>
              <a:chOff x="5500389" y="4812496"/>
              <a:chExt cx="548954" cy="291896"/>
            </a:xfrm>
          </p:grpSpPr>
          <p:sp>
            <p:nvSpPr>
              <p:cNvPr id="110" name="Rechteck 109"/>
              <p:cNvSpPr/>
              <p:nvPr/>
            </p:nvSpPr>
            <p:spPr>
              <a:xfrm>
                <a:off x="5500389" y="4812496"/>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Grafik 43" descr="Bildergebnis für bookmark icon"/>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5528964" y="4852233"/>
                <a:ext cx="215189" cy="215189"/>
              </a:xfrm>
              <a:prstGeom prst="rect">
                <a:avLst/>
              </a:prstGeom>
              <a:noFill/>
              <a:extLst>
                <a:ext uri="{909E8E84-426E-40DD-AFC4-6F175D3DCCD1}">
                  <a14:hiddenFill xmlns:a14="http://schemas.microsoft.com/office/drawing/2010/main">
                    <a:solidFill>
                      <a:srgbClr val="FFFFFF"/>
                    </a:solidFill>
                  </a14:hiddenFill>
                </a:ext>
              </a:extLst>
            </p:spPr>
          </p:pic>
          <p:pic>
            <p:nvPicPr>
              <p:cNvPr id="259" name="Picture 66" descr="Bildergebnis für citavi"/>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5795904" y="4833106"/>
                <a:ext cx="236479" cy="258512"/>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310" name="Textfeld 309"/>
          <p:cNvSpPr txBox="1"/>
          <p:nvPr/>
        </p:nvSpPr>
        <p:spPr>
          <a:xfrm>
            <a:off x="6913078" y="2216700"/>
            <a:ext cx="919162" cy="238527"/>
          </a:xfrm>
          <a:prstGeom prst="rect">
            <a:avLst/>
          </a:prstGeom>
          <a:noFill/>
        </p:spPr>
        <p:txBody>
          <a:bodyPr wrap="none" lIns="68580" tIns="34290" rIns="68580" bIns="34290" rtlCol="0">
            <a:spAutoFit/>
          </a:bodyPr>
          <a:lstStyle/>
          <a:p>
            <a:pPr algn="ctr"/>
            <a:r>
              <a:rPr lang="de-DE" sz="1100" b="1" i="1"/>
              <a:t>Bookmarking</a:t>
            </a:r>
            <a:endParaRPr lang="en-US" sz="1100" b="1" i="1"/>
          </a:p>
        </p:txBody>
      </p:sp>
      <p:grpSp>
        <p:nvGrpSpPr>
          <p:cNvPr id="326" name="Gruppieren 325"/>
          <p:cNvGrpSpPr/>
          <p:nvPr/>
        </p:nvGrpSpPr>
        <p:grpSpPr>
          <a:xfrm>
            <a:off x="1549917" y="3374868"/>
            <a:ext cx="411716" cy="218922"/>
            <a:chOff x="3701127" y="4129342"/>
            <a:chExt cx="548954" cy="291896"/>
          </a:xfrm>
        </p:grpSpPr>
        <p:sp>
          <p:nvSpPr>
            <p:cNvPr id="327" name="Rechteck 326"/>
            <p:cNvSpPr/>
            <p:nvPr/>
          </p:nvSpPr>
          <p:spPr>
            <a:xfrm>
              <a:off x="3701127" y="4129342"/>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8" name="chart"/>
            <p:cNvPicPr>
              <a:picLocks noChangeAspect="1"/>
            </p:cNvPicPr>
            <p:nvPr/>
          </p:nvPicPr>
          <p:blipFill>
            <a:blip r:embed="rId13"/>
            <a:stretch>
              <a:fillRect/>
            </a:stretch>
          </p:blipFill>
          <p:spPr>
            <a:xfrm>
              <a:off x="3713064" y="4141673"/>
              <a:ext cx="251530" cy="270001"/>
            </a:xfrm>
            <a:prstGeom prst="rect">
              <a:avLst/>
            </a:prstGeom>
          </p:spPr>
        </p:pic>
        <p:pic>
          <p:nvPicPr>
            <p:cNvPr id="329" name="Picture 56" descr="Bildergebnis für SSRN"/>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3995429" y="4194809"/>
              <a:ext cx="219360" cy="2193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0" name="Gruppieren 329"/>
          <p:cNvGrpSpPr/>
          <p:nvPr/>
        </p:nvGrpSpPr>
        <p:grpSpPr>
          <a:xfrm>
            <a:off x="1841324" y="3791094"/>
            <a:ext cx="411716" cy="218922"/>
            <a:chOff x="5490864" y="3454717"/>
            <a:chExt cx="548954" cy="291896"/>
          </a:xfrm>
        </p:grpSpPr>
        <p:sp>
          <p:nvSpPr>
            <p:cNvPr id="331" name="Rechteck 330"/>
            <p:cNvSpPr/>
            <p:nvPr/>
          </p:nvSpPr>
          <p:spPr>
            <a:xfrm>
              <a:off x="5490864" y="3454717"/>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2" name="chart"/>
            <p:cNvPicPr>
              <a:picLocks noChangeAspect="1"/>
            </p:cNvPicPr>
            <p:nvPr/>
          </p:nvPicPr>
          <p:blipFill>
            <a:blip r:embed="rId13"/>
            <a:stretch>
              <a:fillRect/>
            </a:stretch>
          </p:blipFill>
          <p:spPr>
            <a:xfrm>
              <a:off x="5500389" y="3469997"/>
              <a:ext cx="251530" cy="270001"/>
            </a:xfrm>
            <a:prstGeom prst="rect">
              <a:avLst/>
            </a:prstGeom>
          </p:spPr>
        </p:pic>
        <p:pic>
          <p:nvPicPr>
            <p:cNvPr id="333" name="Picture 32" descr="Bildergebnis für researchgate"/>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5774866" y="3483802"/>
              <a:ext cx="247993" cy="24799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2" name="Gruppieren 341"/>
          <p:cNvGrpSpPr/>
          <p:nvPr/>
        </p:nvGrpSpPr>
        <p:grpSpPr>
          <a:xfrm>
            <a:off x="1759971" y="3945208"/>
            <a:ext cx="411716" cy="218922"/>
            <a:chOff x="7420606" y="2194348"/>
            <a:chExt cx="548954" cy="291896"/>
          </a:xfrm>
        </p:grpSpPr>
        <p:sp>
          <p:nvSpPr>
            <p:cNvPr id="343" name="Rechteck 342"/>
            <p:cNvSpPr/>
            <p:nvPr/>
          </p:nvSpPr>
          <p:spPr>
            <a:xfrm>
              <a:off x="7420606" y="2194348"/>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4" name="chart"/>
            <p:cNvPicPr>
              <a:picLocks noChangeAspect="1"/>
            </p:cNvPicPr>
            <p:nvPr/>
          </p:nvPicPr>
          <p:blipFill>
            <a:blip r:embed="rId13"/>
            <a:stretch>
              <a:fillRect/>
            </a:stretch>
          </p:blipFill>
          <p:spPr>
            <a:xfrm>
              <a:off x="7428383" y="2202785"/>
              <a:ext cx="251530" cy="270001"/>
            </a:xfrm>
            <a:prstGeom prst="rect">
              <a:avLst/>
            </a:prstGeom>
          </p:spPr>
        </p:pic>
        <p:pic>
          <p:nvPicPr>
            <p:cNvPr id="345" name="Picture 9" descr="Logo"/>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7672230" y="2303331"/>
              <a:ext cx="283290" cy="79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6" name="Gruppieren 345"/>
          <p:cNvGrpSpPr/>
          <p:nvPr/>
        </p:nvGrpSpPr>
        <p:grpSpPr>
          <a:xfrm>
            <a:off x="1687792" y="4093700"/>
            <a:ext cx="411716" cy="218922"/>
            <a:chOff x="4297706" y="3786749"/>
            <a:chExt cx="548954" cy="291896"/>
          </a:xfrm>
        </p:grpSpPr>
        <p:sp>
          <p:nvSpPr>
            <p:cNvPr id="347" name="Rechteck 346"/>
            <p:cNvSpPr/>
            <p:nvPr/>
          </p:nvSpPr>
          <p:spPr>
            <a:xfrm>
              <a:off x="4297706" y="3786749"/>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8" name="chart"/>
            <p:cNvPicPr>
              <a:picLocks noChangeAspect="1"/>
            </p:cNvPicPr>
            <p:nvPr/>
          </p:nvPicPr>
          <p:blipFill>
            <a:blip r:embed="rId13"/>
            <a:stretch>
              <a:fillRect/>
            </a:stretch>
          </p:blipFill>
          <p:spPr>
            <a:xfrm>
              <a:off x="4297706" y="3802029"/>
              <a:ext cx="251530" cy="270001"/>
            </a:xfrm>
            <a:prstGeom prst="rect">
              <a:avLst/>
            </a:prstGeom>
          </p:spPr>
        </p:pic>
        <p:pic>
          <p:nvPicPr>
            <p:cNvPr id="349" name="Picture 46" descr="Bildergebnis für JSTOR"/>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4624235" y="3805653"/>
              <a:ext cx="198544" cy="2522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0" name="Gruppieren 349"/>
          <p:cNvGrpSpPr/>
          <p:nvPr/>
        </p:nvGrpSpPr>
        <p:grpSpPr>
          <a:xfrm>
            <a:off x="1485722" y="3491484"/>
            <a:ext cx="426936" cy="218922"/>
            <a:chOff x="6089191" y="3456101"/>
            <a:chExt cx="569248" cy="291896"/>
          </a:xfrm>
        </p:grpSpPr>
        <p:sp>
          <p:nvSpPr>
            <p:cNvPr id="351" name="Rechteck 350"/>
            <p:cNvSpPr/>
            <p:nvPr/>
          </p:nvSpPr>
          <p:spPr>
            <a:xfrm>
              <a:off x="6089191" y="3456101"/>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2" name="chart"/>
            <p:cNvPicPr>
              <a:picLocks noChangeAspect="1"/>
            </p:cNvPicPr>
            <p:nvPr/>
          </p:nvPicPr>
          <p:blipFill>
            <a:blip r:embed="rId13"/>
            <a:stretch>
              <a:fillRect/>
            </a:stretch>
          </p:blipFill>
          <p:spPr>
            <a:xfrm>
              <a:off x="6116018" y="3472158"/>
              <a:ext cx="251530" cy="270001"/>
            </a:xfrm>
            <a:prstGeom prst="rect">
              <a:avLst/>
            </a:prstGeom>
          </p:spPr>
        </p:pic>
        <p:pic>
          <p:nvPicPr>
            <p:cNvPr id="353" name="Picture 34" descr="Bildergebnis für github"/>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350419" y="3483802"/>
              <a:ext cx="308020" cy="25619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4" name="Gruppieren 353"/>
          <p:cNvGrpSpPr/>
          <p:nvPr/>
        </p:nvGrpSpPr>
        <p:grpSpPr>
          <a:xfrm>
            <a:off x="1407555" y="3641866"/>
            <a:ext cx="411716" cy="218922"/>
            <a:chOff x="3701127" y="3786749"/>
            <a:chExt cx="548954" cy="291896"/>
          </a:xfrm>
        </p:grpSpPr>
        <p:sp>
          <p:nvSpPr>
            <p:cNvPr id="355" name="Rechteck 354"/>
            <p:cNvSpPr/>
            <p:nvPr/>
          </p:nvSpPr>
          <p:spPr>
            <a:xfrm>
              <a:off x="3701127" y="3786749"/>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6" name="chart"/>
            <p:cNvPicPr>
              <a:picLocks noChangeAspect="1"/>
            </p:cNvPicPr>
            <p:nvPr/>
          </p:nvPicPr>
          <p:blipFill>
            <a:blip r:embed="rId13"/>
            <a:stretch>
              <a:fillRect/>
            </a:stretch>
          </p:blipFill>
          <p:spPr>
            <a:xfrm>
              <a:off x="3713064" y="3797696"/>
              <a:ext cx="251530" cy="270001"/>
            </a:xfrm>
            <a:prstGeom prst="rect">
              <a:avLst/>
            </a:prstGeom>
          </p:spPr>
        </p:pic>
        <p:pic>
          <p:nvPicPr>
            <p:cNvPr id="357" name="Picture 44" descr="Bildergebnis für econstor"/>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3980854" y="3907695"/>
              <a:ext cx="244340" cy="6459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8" name="Gruppieren 357"/>
          <p:cNvGrpSpPr/>
          <p:nvPr/>
        </p:nvGrpSpPr>
        <p:grpSpPr>
          <a:xfrm>
            <a:off x="1333165" y="3792161"/>
            <a:ext cx="411716" cy="218922"/>
            <a:chOff x="6693547" y="3455587"/>
            <a:chExt cx="548954" cy="291896"/>
          </a:xfrm>
        </p:grpSpPr>
        <p:sp>
          <p:nvSpPr>
            <p:cNvPr id="359" name="Rechteck 358"/>
            <p:cNvSpPr/>
            <p:nvPr/>
          </p:nvSpPr>
          <p:spPr>
            <a:xfrm>
              <a:off x="6693547" y="3455587"/>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0" name="chart"/>
            <p:cNvPicPr>
              <a:picLocks noChangeAspect="1"/>
            </p:cNvPicPr>
            <p:nvPr/>
          </p:nvPicPr>
          <p:blipFill>
            <a:blip r:embed="rId13"/>
            <a:stretch>
              <a:fillRect/>
            </a:stretch>
          </p:blipFill>
          <p:spPr>
            <a:xfrm>
              <a:off x="6705484" y="3466534"/>
              <a:ext cx="251530" cy="270001"/>
            </a:xfrm>
            <a:prstGeom prst="rect">
              <a:avLst/>
            </a:prstGeom>
          </p:spPr>
        </p:pic>
        <p:pic>
          <p:nvPicPr>
            <p:cNvPr id="361" name="Picture 7" descr="D:\Benutzer\Lemke Steffen\Pictures\ebsco.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988022" y="3488155"/>
              <a:ext cx="241670" cy="24167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2" name="Gruppieren 361"/>
          <p:cNvGrpSpPr/>
          <p:nvPr/>
        </p:nvGrpSpPr>
        <p:grpSpPr>
          <a:xfrm>
            <a:off x="1259053" y="3939068"/>
            <a:ext cx="411716" cy="218922"/>
            <a:chOff x="7430363" y="4885452"/>
            <a:chExt cx="548954" cy="291896"/>
          </a:xfrm>
        </p:grpSpPr>
        <p:sp>
          <p:nvSpPr>
            <p:cNvPr id="363" name="Rechteck 362"/>
            <p:cNvSpPr/>
            <p:nvPr/>
          </p:nvSpPr>
          <p:spPr>
            <a:xfrm>
              <a:off x="7430363" y="4885452"/>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4" name="chart"/>
            <p:cNvPicPr>
              <a:picLocks noChangeAspect="1"/>
            </p:cNvPicPr>
            <p:nvPr/>
          </p:nvPicPr>
          <p:blipFill>
            <a:blip r:embed="rId13"/>
            <a:stretch>
              <a:fillRect/>
            </a:stretch>
          </p:blipFill>
          <p:spPr>
            <a:xfrm>
              <a:off x="7439888" y="4893112"/>
              <a:ext cx="251530" cy="270001"/>
            </a:xfrm>
            <a:prstGeom prst="rect">
              <a:avLst/>
            </a:prstGeom>
          </p:spPr>
        </p:pic>
        <p:pic>
          <p:nvPicPr>
            <p:cNvPr id="365" name="Picture 38" descr="Bildergebnis für academia.edu"/>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7706587" y="4905094"/>
              <a:ext cx="268311" cy="26831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6" name="Gruppieren 365"/>
          <p:cNvGrpSpPr/>
          <p:nvPr/>
        </p:nvGrpSpPr>
        <p:grpSpPr>
          <a:xfrm>
            <a:off x="1189094" y="4094419"/>
            <a:ext cx="411716" cy="218922"/>
            <a:chOff x="7894209" y="5797648"/>
            <a:chExt cx="548954" cy="291896"/>
          </a:xfrm>
        </p:grpSpPr>
        <p:sp>
          <p:nvSpPr>
            <p:cNvPr id="367" name="Rechteck 366"/>
            <p:cNvSpPr/>
            <p:nvPr/>
          </p:nvSpPr>
          <p:spPr>
            <a:xfrm>
              <a:off x="7894209" y="5797648"/>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8" name="chart"/>
            <p:cNvPicPr>
              <a:picLocks noChangeAspect="1"/>
            </p:cNvPicPr>
            <p:nvPr/>
          </p:nvPicPr>
          <p:blipFill>
            <a:blip r:embed="rId13"/>
            <a:stretch>
              <a:fillRect/>
            </a:stretch>
          </p:blipFill>
          <p:spPr>
            <a:xfrm>
              <a:off x="7901986" y="5805238"/>
              <a:ext cx="251530" cy="270001"/>
            </a:xfrm>
            <a:prstGeom prst="rect">
              <a:avLst/>
            </a:prstGeom>
          </p:spPr>
        </p:pic>
        <p:pic>
          <p:nvPicPr>
            <p:cNvPr id="369" name="Picture 40" descr="Bildergebnis für arxiv"/>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8173514" y="5804891"/>
              <a:ext cx="263533" cy="26353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0" name="Gruppieren 369"/>
          <p:cNvGrpSpPr/>
          <p:nvPr/>
        </p:nvGrpSpPr>
        <p:grpSpPr>
          <a:xfrm>
            <a:off x="2466603" y="3792187"/>
            <a:ext cx="560294" cy="516879"/>
            <a:chOff x="8630811" y="5488622"/>
            <a:chExt cx="747058" cy="689172"/>
          </a:xfrm>
        </p:grpSpPr>
        <p:grpSp>
          <p:nvGrpSpPr>
            <p:cNvPr id="371" name="Gruppieren 370"/>
            <p:cNvGrpSpPr/>
            <p:nvPr/>
          </p:nvGrpSpPr>
          <p:grpSpPr>
            <a:xfrm>
              <a:off x="8828915" y="5488622"/>
              <a:ext cx="548954" cy="291896"/>
              <a:chOff x="6695295" y="4813880"/>
              <a:chExt cx="548954" cy="291896"/>
            </a:xfrm>
          </p:grpSpPr>
          <p:sp>
            <p:nvSpPr>
              <p:cNvPr id="380" name="Rechteck 379"/>
              <p:cNvSpPr/>
              <p:nvPr/>
            </p:nvSpPr>
            <p:spPr>
              <a:xfrm>
                <a:off x="6695295" y="4813880"/>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1" name="Grafik 380" descr="Bildergebnis für bookmark icon"/>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6723654" y="4852233"/>
                <a:ext cx="215189" cy="215189"/>
              </a:xfrm>
              <a:prstGeom prst="rect">
                <a:avLst/>
              </a:prstGeom>
              <a:noFill/>
              <a:extLst>
                <a:ext uri="{909E8E84-426E-40DD-AFC4-6F175D3DCCD1}">
                  <a14:hiddenFill xmlns:a14="http://schemas.microsoft.com/office/drawing/2010/main">
                    <a:solidFill>
                      <a:srgbClr val="FFFFFF"/>
                    </a:solidFill>
                  </a14:hiddenFill>
                </a:ext>
              </a:extLst>
            </p:spPr>
          </p:pic>
          <p:pic>
            <p:nvPicPr>
              <p:cNvPr id="382" name="Picture 68" descr="Bildergebnis für mendeley"/>
              <p:cNvPicPr>
                <a:picLocks noChangeAspect="1" noChangeArrowheads="1"/>
              </p:cNvPicPr>
              <p:nvPr/>
            </p:nvPicPr>
            <p:blipFill>
              <a:blip r:embed="rId35" cstate="print">
                <a:extLst>
                  <a:ext uri="{28A0092B-C50C-407E-A947-70E740481C1C}">
                    <a14:useLocalDpi xmlns:a14="http://schemas.microsoft.com/office/drawing/2010/main" val="0"/>
                  </a:ext>
                </a:extLst>
              </a:blip>
              <a:srcRect/>
              <a:stretch>
                <a:fillRect/>
              </a:stretch>
            </p:blipFill>
            <p:spPr bwMode="auto">
              <a:xfrm>
                <a:off x="6962946" y="4821588"/>
                <a:ext cx="270030" cy="2700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2" name="Gruppieren 371"/>
            <p:cNvGrpSpPr/>
            <p:nvPr/>
          </p:nvGrpSpPr>
          <p:grpSpPr>
            <a:xfrm>
              <a:off x="8730444" y="5683949"/>
              <a:ext cx="548954" cy="291896"/>
              <a:chOff x="6098716" y="4813880"/>
              <a:chExt cx="548954" cy="291896"/>
            </a:xfrm>
          </p:grpSpPr>
          <p:sp>
            <p:nvSpPr>
              <p:cNvPr id="377" name="Rechteck 376"/>
              <p:cNvSpPr/>
              <p:nvPr/>
            </p:nvSpPr>
            <p:spPr>
              <a:xfrm>
                <a:off x="6098716" y="4813880"/>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8" name="Grafik 377" descr="Bildergebnis für bookmark icon"/>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6124953" y="4852233"/>
                <a:ext cx="215189" cy="215189"/>
              </a:xfrm>
              <a:prstGeom prst="rect">
                <a:avLst/>
              </a:prstGeom>
              <a:noFill/>
              <a:extLst>
                <a:ext uri="{909E8E84-426E-40DD-AFC4-6F175D3DCCD1}">
                  <a14:hiddenFill xmlns:a14="http://schemas.microsoft.com/office/drawing/2010/main">
                    <a:solidFill>
                      <a:srgbClr val="FFFFFF"/>
                    </a:solidFill>
                  </a14:hiddenFill>
                </a:ext>
              </a:extLst>
            </p:spPr>
          </p:pic>
          <p:pic>
            <p:nvPicPr>
              <p:cNvPr id="379" name="Picture 46" descr="Bildergebnis für JSTOR"/>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6421578" y="4834163"/>
                <a:ext cx="198544" cy="2522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3" name="Gruppieren 372"/>
            <p:cNvGrpSpPr/>
            <p:nvPr/>
          </p:nvGrpSpPr>
          <p:grpSpPr>
            <a:xfrm>
              <a:off x="8630811" y="5885898"/>
              <a:ext cx="548954" cy="291896"/>
              <a:chOff x="5500389" y="4812496"/>
              <a:chExt cx="548954" cy="291896"/>
            </a:xfrm>
          </p:grpSpPr>
          <p:sp>
            <p:nvSpPr>
              <p:cNvPr id="374" name="Rechteck 373"/>
              <p:cNvSpPr/>
              <p:nvPr/>
            </p:nvSpPr>
            <p:spPr>
              <a:xfrm>
                <a:off x="5500389" y="4812496"/>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5" name="Grafik 374" descr="Bildergebnis für bookmark icon"/>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5528964" y="4852233"/>
                <a:ext cx="215189" cy="215189"/>
              </a:xfrm>
              <a:prstGeom prst="rect">
                <a:avLst/>
              </a:prstGeom>
              <a:noFill/>
              <a:extLst>
                <a:ext uri="{909E8E84-426E-40DD-AFC4-6F175D3DCCD1}">
                  <a14:hiddenFill xmlns:a14="http://schemas.microsoft.com/office/drawing/2010/main">
                    <a:solidFill>
                      <a:srgbClr val="FFFFFF"/>
                    </a:solidFill>
                  </a14:hiddenFill>
                </a:ext>
              </a:extLst>
            </p:spPr>
          </p:pic>
          <p:pic>
            <p:nvPicPr>
              <p:cNvPr id="376" name="Picture 66" descr="Bildergebnis für citavi"/>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5795904" y="4833106"/>
                <a:ext cx="236479" cy="258512"/>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84" name="Gruppieren 383"/>
          <p:cNvGrpSpPr/>
          <p:nvPr/>
        </p:nvGrpSpPr>
        <p:grpSpPr>
          <a:xfrm>
            <a:off x="3144595" y="4087580"/>
            <a:ext cx="411716" cy="218922"/>
            <a:chOff x="4896033" y="4473345"/>
            <a:chExt cx="548954" cy="291896"/>
          </a:xfrm>
        </p:grpSpPr>
        <p:sp>
          <p:nvSpPr>
            <p:cNvPr id="385" name="Rechteck 384"/>
            <p:cNvSpPr/>
            <p:nvPr/>
          </p:nvSpPr>
          <p:spPr>
            <a:xfrm>
              <a:off x="4896033" y="4473345"/>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Stern mit 5 Zacken 385"/>
            <p:cNvSpPr/>
            <p:nvPr/>
          </p:nvSpPr>
          <p:spPr>
            <a:xfrm>
              <a:off x="4939575" y="4526265"/>
              <a:ext cx="180000" cy="180000"/>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7" name="Picture 7" descr="D:\Benutzer\Lemke Steffen\Pictures\ebsco.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5187812" y="4497792"/>
              <a:ext cx="241670" cy="24167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9" name="Gruppieren 398"/>
          <p:cNvGrpSpPr/>
          <p:nvPr/>
        </p:nvGrpSpPr>
        <p:grpSpPr>
          <a:xfrm>
            <a:off x="5927617" y="4090095"/>
            <a:ext cx="411716" cy="218922"/>
            <a:chOff x="4903810" y="3130867"/>
            <a:chExt cx="548954" cy="291896"/>
          </a:xfrm>
        </p:grpSpPr>
        <p:sp>
          <p:nvSpPr>
            <p:cNvPr id="400" name="Rechteck 399"/>
            <p:cNvSpPr/>
            <p:nvPr/>
          </p:nvSpPr>
          <p:spPr>
            <a:xfrm>
              <a:off x="4903810" y="3130867"/>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1" name="Picture 2" descr="Bildergebnis für facebook"/>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5195482" y="3159592"/>
              <a:ext cx="234000" cy="234000"/>
            </a:xfrm>
            <a:prstGeom prst="rect">
              <a:avLst/>
            </a:prstGeom>
            <a:noFill/>
            <a:extLst>
              <a:ext uri="{909E8E84-426E-40DD-AFC4-6F175D3DCCD1}">
                <a14:hiddenFill xmlns:a14="http://schemas.microsoft.com/office/drawing/2010/main">
                  <a:solidFill>
                    <a:srgbClr val="FFFFFF"/>
                  </a:solidFill>
                </a14:hiddenFill>
              </a:ext>
            </a:extLst>
          </p:spPr>
        </p:pic>
        <p:pic>
          <p:nvPicPr>
            <p:cNvPr id="402" name="Picture 6" descr="D:\Benutzer\Lemke Steffen\Pictures\6784-20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46012" y="3174621"/>
              <a:ext cx="222750" cy="22782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3" name="Gruppieren 402"/>
          <p:cNvGrpSpPr/>
          <p:nvPr/>
        </p:nvGrpSpPr>
        <p:grpSpPr>
          <a:xfrm>
            <a:off x="6848377" y="3919239"/>
            <a:ext cx="423710" cy="243027"/>
            <a:chOff x="4894575" y="4115573"/>
            <a:chExt cx="564947" cy="324036"/>
          </a:xfrm>
        </p:grpSpPr>
        <p:sp>
          <p:nvSpPr>
            <p:cNvPr id="404" name="Rechteck 403"/>
            <p:cNvSpPr/>
            <p:nvPr/>
          </p:nvSpPr>
          <p:spPr>
            <a:xfrm>
              <a:off x="4903810" y="4129342"/>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5" name="Grafik 404" descr="Bildergebnis für thumbs up"/>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4894575" y="4146034"/>
              <a:ext cx="270000" cy="270000"/>
            </a:xfrm>
            <a:prstGeom prst="rect">
              <a:avLst/>
            </a:prstGeom>
            <a:noFill/>
            <a:extLst>
              <a:ext uri="{909E8E84-426E-40DD-AFC4-6F175D3DCCD1}">
                <a14:hiddenFill xmlns:a14="http://schemas.microsoft.com/office/drawing/2010/main">
                  <a:solidFill>
                    <a:srgbClr val="FFFFFF"/>
                  </a:solidFill>
                </a14:hiddenFill>
              </a:ext>
            </a:extLst>
          </p:spPr>
        </p:pic>
        <p:pic>
          <p:nvPicPr>
            <p:cNvPr id="406" name="Picture 4" descr="Bildergebnis für Twitt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35486" y="4115573"/>
              <a:ext cx="324036" cy="32403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7" name="Gruppieren 406"/>
          <p:cNvGrpSpPr/>
          <p:nvPr/>
        </p:nvGrpSpPr>
        <p:grpSpPr>
          <a:xfrm>
            <a:off x="6776617" y="4088304"/>
            <a:ext cx="419735" cy="218922"/>
            <a:chOff x="6078498" y="4130726"/>
            <a:chExt cx="559647" cy="291896"/>
          </a:xfrm>
        </p:grpSpPr>
        <p:sp>
          <p:nvSpPr>
            <p:cNvPr id="408" name="Rechteck 407"/>
            <p:cNvSpPr/>
            <p:nvPr/>
          </p:nvSpPr>
          <p:spPr>
            <a:xfrm>
              <a:off x="6089191" y="4130726"/>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 name="Grafik 408" descr="Bildergebnis für thumbs up"/>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6078498" y="4149776"/>
              <a:ext cx="270000" cy="270000"/>
            </a:xfrm>
            <a:prstGeom prst="rect">
              <a:avLst/>
            </a:prstGeom>
            <a:noFill/>
            <a:extLst>
              <a:ext uri="{909E8E84-426E-40DD-AFC4-6F175D3DCCD1}">
                <a14:hiddenFill xmlns:a14="http://schemas.microsoft.com/office/drawing/2010/main">
                  <a:solidFill>
                    <a:srgbClr val="FFFFFF"/>
                  </a:solidFill>
                </a14:hiddenFill>
              </a:ext>
            </a:extLst>
          </p:spPr>
        </p:pic>
        <p:pic>
          <p:nvPicPr>
            <p:cNvPr id="410" name="Picture 2" descr="Bildergebnis für facebook"/>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6376414" y="4159712"/>
              <a:ext cx="234000" cy="234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1" name="Gruppieren 410"/>
          <p:cNvGrpSpPr/>
          <p:nvPr/>
        </p:nvGrpSpPr>
        <p:grpSpPr>
          <a:xfrm>
            <a:off x="7704496" y="3905891"/>
            <a:ext cx="420170" cy="243027"/>
            <a:chOff x="7290126" y="4457314"/>
            <a:chExt cx="560227" cy="324036"/>
          </a:xfrm>
        </p:grpSpPr>
        <p:sp>
          <p:nvSpPr>
            <p:cNvPr id="412" name="Rechteck 411"/>
            <p:cNvSpPr/>
            <p:nvPr/>
          </p:nvSpPr>
          <p:spPr>
            <a:xfrm>
              <a:off x="7290126" y="4469590"/>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3" name="Grafik 412" descr="Bildergebnis für shar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07620" y="4501041"/>
              <a:ext cx="237153" cy="237153"/>
            </a:xfrm>
            <a:prstGeom prst="rect">
              <a:avLst/>
            </a:prstGeom>
            <a:noFill/>
            <a:extLst>
              <a:ext uri="{909E8E84-426E-40DD-AFC4-6F175D3DCCD1}">
                <a14:hiddenFill xmlns:a14="http://schemas.microsoft.com/office/drawing/2010/main">
                  <a:solidFill>
                    <a:srgbClr val="FFFFFF"/>
                  </a:solidFill>
                </a14:hiddenFill>
              </a:ext>
            </a:extLst>
          </p:spPr>
        </p:pic>
        <p:pic>
          <p:nvPicPr>
            <p:cNvPr id="414" name="Picture 4" descr="Bildergebnis für Twitt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26317" y="4457314"/>
              <a:ext cx="324036" cy="32403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9" name="Gruppieren 418"/>
          <p:cNvGrpSpPr/>
          <p:nvPr/>
        </p:nvGrpSpPr>
        <p:grpSpPr>
          <a:xfrm>
            <a:off x="5152783" y="3919485"/>
            <a:ext cx="418859" cy="243027"/>
            <a:chOff x="7291874" y="4800214"/>
            <a:chExt cx="558479" cy="324036"/>
          </a:xfrm>
        </p:grpSpPr>
        <p:sp>
          <p:nvSpPr>
            <p:cNvPr id="420" name="Rechteck 419"/>
            <p:cNvSpPr/>
            <p:nvPr/>
          </p:nvSpPr>
          <p:spPr>
            <a:xfrm>
              <a:off x="7291874" y="4813880"/>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1" name="chart"/>
            <p:cNvPicPr>
              <a:picLocks noChangeAspect="1"/>
            </p:cNvPicPr>
            <p:nvPr/>
          </p:nvPicPr>
          <p:blipFill>
            <a:blip r:embed="rId8"/>
            <a:stretch>
              <a:fillRect/>
            </a:stretch>
          </p:blipFill>
          <p:spPr>
            <a:xfrm>
              <a:off x="7322078" y="4851858"/>
              <a:ext cx="213170" cy="213172"/>
            </a:xfrm>
            <a:prstGeom prst="rect">
              <a:avLst/>
            </a:prstGeom>
          </p:spPr>
        </p:pic>
        <p:pic>
          <p:nvPicPr>
            <p:cNvPr id="422" name="Picture 4" descr="Bildergebnis für Twitt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26317" y="4800214"/>
              <a:ext cx="324036" cy="32403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7" name="Gruppieren 426"/>
          <p:cNvGrpSpPr/>
          <p:nvPr/>
        </p:nvGrpSpPr>
        <p:grpSpPr>
          <a:xfrm>
            <a:off x="7631109" y="4085254"/>
            <a:ext cx="411716" cy="218922"/>
            <a:chOff x="3701127" y="5153746"/>
            <a:chExt cx="548954" cy="291896"/>
          </a:xfrm>
        </p:grpSpPr>
        <p:sp>
          <p:nvSpPr>
            <p:cNvPr id="428" name="Rechteck 427"/>
            <p:cNvSpPr/>
            <p:nvPr/>
          </p:nvSpPr>
          <p:spPr>
            <a:xfrm>
              <a:off x="3701127" y="5153746"/>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9" name="Grafik 428" descr="Bildergebnis für shar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27365" y="5181111"/>
              <a:ext cx="237153" cy="237153"/>
            </a:xfrm>
            <a:prstGeom prst="rect">
              <a:avLst/>
            </a:prstGeom>
            <a:noFill/>
            <a:extLst>
              <a:ext uri="{909E8E84-426E-40DD-AFC4-6F175D3DCCD1}">
                <a14:hiddenFill xmlns:a14="http://schemas.microsoft.com/office/drawing/2010/main">
                  <a:solidFill>
                    <a:srgbClr val="FFFFFF"/>
                  </a:solidFill>
                </a14:hiddenFill>
              </a:ext>
            </a:extLst>
          </p:spPr>
        </p:pic>
        <p:pic>
          <p:nvPicPr>
            <p:cNvPr id="430" name="Picture 2" descr="Bildergebnis für facebook"/>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3985869" y="5187497"/>
              <a:ext cx="234000" cy="234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39" name="Gruppieren 438"/>
          <p:cNvGrpSpPr/>
          <p:nvPr/>
        </p:nvGrpSpPr>
        <p:grpSpPr>
          <a:xfrm>
            <a:off x="5078979" y="4088484"/>
            <a:ext cx="411716" cy="218922"/>
            <a:chOff x="5490864" y="4469596"/>
            <a:chExt cx="548954" cy="291896"/>
          </a:xfrm>
        </p:grpSpPr>
        <p:sp>
          <p:nvSpPr>
            <p:cNvPr id="440" name="Rechteck 439"/>
            <p:cNvSpPr/>
            <p:nvPr/>
          </p:nvSpPr>
          <p:spPr>
            <a:xfrm>
              <a:off x="5490864" y="4469596"/>
              <a:ext cx="548954" cy="291896"/>
            </a:xfrm>
            <a:prstGeom prst="rect">
              <a:avLst/>
            </a:prstGeom>
            <a:solidFill>
              <a:schemeClr val="bg1"/>
            </a:solidFill>
            <a:ln>
              <a:solidFill>
                <a:schemeClr val="tx1"/>
              </a:solid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1" name="chart"/>
            <p:cNvPicPr>
              <a:picLocks noChangeAspect="1"/>
            </p:cNvPicPr>
            <p:nvPr/>
          </p:nvPicPr>
          <p:blipFill>
            <a:blip r:embed="rId8"/>
            <a:stretch>
              <a:fillRect/>
            </a:stretch>
          </p:blipFill>
          <p:spPr>
            <a:xfrm>
              <a:off x="5510755" y="4512707"/>
              <a:ext cx="213170" cy="213172"/>
            </a:xfrm>
            <a:prstGeom prst="rect">
              <a:avLst/>
            </a:prstGeom>
          </p:spPr>
        </p:pic>
        <p:pic>
          <p:nvPicPr>
            <p:cNvPr id="442" name="Picture 2" descr="Bildergebnis für facebook"/>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5776204" y="4503382"/>
              <a:ext cx="234000" cy="234000"/>
            </a:xfrm>
            <a:prstGeom prst="rect">
              <a:avLst/>
            </a:prstGeom>
            <a:noFill/>
            <a:extLst>
              <a:ext uri="{909E8E84-426E-40DD-AFC4-6F175D3DCCD1}">
                <a14:hiddenFill xmlns:a14="http://schemas.microsoft.com/office/drawing/2010/main">
                  <a:solidFill>
                    <a:srgbClr val="FFFFFF"/>
                  </a:solidFill>
                </a14:hiddenFill>
              </a:ext>
            </a:extLst>
          </p:spPr>
        </p:pic>
      </p:grpSp>
      <p:sp>
        <p:nvSpPr>
          <p:cNvPr id="383" name="Slide Number Placeholder 4"/>
          <p:cNvSpPr>
            <a:spLocks noGrp="1"/>
          </p:cNvSpPr>
          <p:nvPr>
            <p:ph type="sldNum" sz="quarter" idx="11"/>
          </p:nvPr>
        </p:nvSpPr>
        <p:spPr>
          <a:xfrm>
            <a:off x="6553200" y="4587974"/>
            <a:ext cx="2133600" cy="273844"/>
          </a:xfrm>
        </p:spPr>
        <p:txBody>
          <a:bodyPr/>
          <a:lstStyle/>
          <a:p>
            <a:fld id="{7833F392-16CE-48E3-A46D-C302BE0264B5}" type="slidenum">
              <a:rPr lang="en-US" smtClean="0"/>
              <a:t>9</a:t>
            </a:fld>
            <a:endParaRPr lang="en-US"/>
          </a:p>
        </p:txBody>
      </p:sp>
    </p:spTree>
    <p:extLst>
      <p:ext uri="{BB962C8B-B14F-4D97-AF65-F5344CB8AC3E}">
        <p14:creationId xmlns:p14="http://schemas.microsoft.com/office/powerpoint/2010/main" val="4010079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xEl>
                                              <p:pRg st="4" end="4"/>
                                            </p:txEl>
                                          </p:spTgt>
                                        </p:tgtEl>
                                        <p:attrNameLst>
                                          <p:attrName>style.visibility</p:attrName>
                                        </p:attrNameLst>
                                      </p:cBhvr>
                                      <p:to>
                                        <p:strVal val="visible"/>
                                      </p:to>
                                    </p:set>
                                    <p:animEffect transition="in" filter="fade">
                                      <p:cBhvr>
                                        <p:cTn id="7" dur="500"/>
                                        <p:tgtEl>
                                          <p:spTgt spid="28">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24"/>
                                        </p:tgtEl>
                                        <p:attrNameLst>
                                          <p:attrName>style.visibility</p:attrName>
                                        </p:attrNameLst>
                                      </p:cBhvr>
                                      <p:to>
                                        <p:strVal val="visible"/>
                                      </p:to>
                                    </p:set>
                                    <p:animEffect transition="in" filter="fade">
                                      <p:cBhvr>
                                        <p:cTn id="12" dur="500"/>
                                        <p:tgtEl>
                                          <p:spTgt spid="41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3"/>
                                        </p:tgtEl>
                                      </p:cBhvr>
                                    </p:animEffect>
                                    <p:set>
                                      <p:cBhvr>
                                        <p:cTn id="17" dur="1" fill="hold">
                                          <p:stCondLst>
                                            <p:cond delay="499"/>
                                          </p:stCondLst>
                                        </p:cTn>
                                        <p:tgtEl>
                                          <p:spTgt spid="33"/>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281"/>
                                        </p:tgtEl>
                                      </p:cBhvr>
                                    </p:animEffect>
                                    <p:set>
                                      <p:cBhvr>
                                        <p:cTn id="20" dur="1" fill="hold">
                                          <p:stCondLst>
                                            <p:cond delay="499"/>
                                          </p:stCondLst>
                                        </p:cTn>
                                        <p:tgtEl>
                                          <p:spTgt spid="281"/>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62"/>
                                        </p:tgtEl>
                                      </p:cBhvr>
                                    </p:animEffect>
                                    <p:set>
                                      <p:cBhvr>
                                        <p:cTn id="23" dur="1" fill="hold">
                                          <p:stCondLst>
                                            <p:cond delay="499"/>
                                          </p:stCondLst>
                                        </p:cTn>
                                        <p:tgtEl>
                                          <p:spTgt spid="6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066"/>
                                        </p:tgtEl>
                                      </p:cBhvr>
                                    </p:animEffect>
                                    <p:set>
                                      <p:cBhvr>
                                        <p:cTn id="26" dur="1" fill="hold">
                                          <p:stCondLst>
                                            <p:cond delay="499"/>
                                          </p:stCondLst>
                                        </p:cTn>
                                        <p:tgtEl>
                                          <p:spTgt spid="2066"/>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051"/>
                                        </p:tgtEl>
                                      </p:cBhvr>
                                    </p:animEffect>
                                    <p:set>
                                      <p:cBhvr>
                                        <p:cTn id="29" dur="1" fill="hold">
                                          <p:stCondLst>
                                            <p:cond delay="499"/>
                                          </p:stCondLst>
                                        </p:cTn>
                                        <p:tgtEl>
                                          <p:spTgt spid="2051"/>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17"/>
                                        </p:tgtEl>
                                      </p:cBhvr>
                                    </p:animEffect>
                                    <p:set>
                                      <p:cBhvr>
                                        <p:cTn id="35" dur="1" fill="hold">
                                          <p:stCondLst>
                                            <p:cond delay="499"/>
                                          </p:stCondLst>
                                        </p:cTn>
                                        <p:tgtEl>
                                          <p:spTgt spid="17"/>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16"/>
                                        </p:tgtEl>
                                      </p:cBhvr>
                                    </p:animEffect>
                                    <p:set>
                                      <p:cBhvr>
                                        <p:cTn id="38" dur="1" fill="hold">
                                          <p:stCondLst>
                                            <p:cond delay="499"/>
                                          </p:stCondLst>
                                        </p:cTn>
                                        <p:tgtEl>
                                          <p:spTgt spid="16"/>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226"/>
                                        </p:tgtEl>
                                      </p:cBhvr>
                                    </p:animEffect>
                                    <p:set>
                                      <p:cBhvr>
                                        <p:cTn id="41" dur="1" fill="hold">
                                          <p:stCondLst>
                                            <p:cond delay="499"/>
                                          </p:stCondLst>
                                        </p:cTn>
                                        <p:tgtEl>
                                          <p:spTgt spid="226"/>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63"/>
                                        </p:tgtEl>
                                      </p:cBhvr>
                                    </p:animEffect>
                                    <p:set>
                                      <p:cBhvr>
                                        <p:cTn id="44" dur="1" fill="hold">
                                          <p:stCondLst>
                                            <p:cond delay="499"/>
                                          </p:stCondLst>
                                        </p:cTn>
                                        <p:tgtEl>
                                          <p:spTgt spid="63"/>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29"/>
                                        </p:tgtEl>
                                      </p:cBhvr>
                                    </p:animEffect>
                                    <p:set>
                                      <p:cBhvr>
                                        <p:cTn id="47" dur="1" fill="hold">
                                          <p:stCondLst>
                                            <p:cond delay="499"/>
                                          </p:stCondLst>
                                        </p:cTn>
                                        <p:tgtEl>
                                          <p:spTgt spid="29"/>
                                        </p:tgtEl>
                                        <p:attrNameLst>
                                          <p:attrName>style.visibility</p:attrName>
                                        </p:attrNameLst>
                                      </p:cBhvr>
                                      <p:to>
                                        <p:strVal val="hidden"/>
                                      </p:to>
                                    </p:set>
                                  </p:childTnLst>
                                </p:cTn>
                              </p:par>
                            </p:childTnLst>
                          </p:cTn>
                        </p:par>
                        <p:par>
                          <p:cTn id="48" fill="hold">
                            <p:stCondLst>
                              <p:cond delay="500"/>
                            </p:stCondLst>
                            <p:childTnLst>
                              <p:par>
                                <p:cTn id="49" presetID="10" presetClass="entr" presetSubtype="0" fill="hold" nodeType="afterEffect">
                                  <p:stCondLst>
                                    <p:cond delay="0"/>
                                  </p:stCondLst>
                                  <p:childTnLst>
                                    <p:set>
                                      <p:cBhvr>
                                        <p:cTn id="50" dur="1" fill="hold">
                                          <p:stCondLst>
                                            <p:cond delay="0"/>
                                          </p:stCondLst>
                                        </p:cTn>
                                        <p:tgtEl>
                                          <p:spTgt spid="334"/>
                                        </p:tgtEl>
                                        <p:attrNameLst>
                                          <p:attrName>style.visibility</p:attrName>
                                        </p:attrNameLst>
                                      </p:cBhvr>
                                      <p:to>
                                        <p:strVal val="visible"/>
                                      </p:to>
                                    </p:set>
                                    <p:animEffect transition="in" filter="fade">
                                      <p:cBhvr>
                                        <p:cTn id="51" dur="500"/>
                                        <p:tgtEl>
                                          <p:spTgt spid="334"/>
                                        </p:tgtEl>
                                      </p:cBhvr>
                                    </p:animEffect>
                                  </p:childTnLst>
                                </p:cTn>
                              </p:par>
                              <p:par>
                                <p:cTn id="52" presetID="10" presetClass="entr" presetSubtype="0" fill="hold" nodeType="withEffect">
                                  <p:stCondLst>
                                    <p:cond delay="0"/>
                                  </p:stCondLst>
                                  <p:childTnLst>
                                    <p:set>
                                      <p:cBhvr>
                                        <p:cTn id="53" dur="1" fill="hold">
                                          <p:stCondLst>
                                            <p:cond delay="0"/>
                                          </p:stCondLst>
                                        </p:cTn>
                                        <p:tgtEl>
                                          <p:spTgt spid="338"/>
                                        </p:tgtEl>
                                        <p:attrNameLst>
                                          <p:attrName>style.visibility</p:attrName>
                                        </p:attrNameLst>
                                      </p:cBhvr>
                                      <p:to>
                                        <p:strVal val="visible"/>
                                      </p:to>
                                    </p:set>
                                    <p:animEffect transition="in" filter="fade">
                                      <p:cBhvr>
                                        <p:cTn id="54" dur="500"/>
                                        <p:tgtEl>
                                          <p:spTgt spid="338"/>
                                        </p:tgtEl>
                                      </p:cBhvr>
                                    </p:animEffect>
                                  </p:childTnLst>
                                </p:cTn>
                              </p:par>
                              <p:par>
                                <p:cTn id="55" presetID="10" presetClass="entr" presetSubtype="0" fill="hold" nodeType="withEffect">
                                  <p:stCondLst>
                                    <p:cond delay="0"/>
                                  </p:stCondLst>
                                  <p:childTnLst>
                                    <p:set>
                                      <p:cBhvr>
                                        <p:cTn id="56" dur="1" fill="hold">
                                          <p:stCondLst>
                                            <p:cond delay="0"/>
                                          </p:stCondLst>
                                        </p:cTn>
                                        <p:tgtEl>
                                          <p:spTgt spid="326"/>
                                        </p:tgtEl>
                                        <p:attrNameLst>
                                          <p:attrName>style.visibility</p:attrName>
                                        </p:attrNameLst>
                                      </p:cBhvr>
                                      <p:to>
                                        <p:strVal val="visible"/>
                                      </p:to>
                                    </p:set>
                                    <p:animEffect transition="in" filter="fade">
                                      <p:cBhvr>
                                        <p:cTn id="57" dur="500"/>
                                        <p:tgtEl>
                                          <p:spTgt spid="326"/>
                                        </p:tgtEl>
                                      </p:cBhvr>
                                    </p:animEffect>
                                  </p:childTnLst>
                                </p:cTn>
                              </p:par>
                              <p:par>
                                <p:cTn id="58" presetID="10" presetClass="entr" presetSubtype="0" fill="hold" nodeType="withEffect">
                                  <p:stCondLst>
                                    <p:cond delay="0"/>
                                  </p:stCondLst>
                                  <p:childTnLst>
                                    <p:set>
                                      <p:cBhvr>
                                        <p:cTn id="59" dur="1" fill="hold">
                                          <p:stCondLst>
                                            <p:cond delay="0"/>
                                          </p:stCondLst>
                                        </p:cTn>
                                        <p:tgtEl>
                                          <p:spTgt spid="330"/>
                                        </p:tgtEl>
                                        <p:attrNameLst>
                                          <p:attrName>style.visibility</p:attrName>
                                        </p:attrNameLst>
                                      </p:cBhvr>
                                      <p:to>
                                        <p:strVal val="visible"/>
                                      </p:to>
                                    </p:set>
                                    <p:animEffect transition="in" filter="fade">
                                      <p:cBhvr>
                                        <p:cTn id="60" dur="500"/>
                                        <p:tgtEl>
                                          <p:spTgt spid="330"/>
                                        </p:tgtEl>
                                      </p:cBhvr>
                                    </p:animEffect>
                                  </p:childTnLst>
                                </p:cTn>
                              </p:par>
                              <p:par>
                                <p:cTn id="61" presetID="10" presetClass="entr" presetSubtype="0" fill="hold" nodeType="withEffect">
                                  <p:stCondLst>
                                    <p:cond delay="0"/>
                                  </p:stCondLst>
                                  <p:childTnLst>
                                    <p:set>
                                      <p:cBhvr>
                                        <p:cTn id="62" dur="1" fill="hold">
                                          <p:stCondLst>
                                            <p:cond delay="0"/>
                                          </p:stCondLst>
                                        </p:cTn>
                                        <p:tgtEl>
                                          <p:spTgt spid="342"/>
                                        </p:tgtEl>
                                        <p:attrNameLst>
                                          <p:attrName>style.visibility</p:attrName>
                                        </p:attrNameLst>
                                      </p:cBhvr>
                                      <p:to>
                                        <p:strVal val="visible"/>
                                      </p:to>
                                    </p:set>
                                    <p:animEffect transition="in" filter="fade">
                                      <p:cBhvr>
                                        <p:cTn id="63" dur="500"/>
                                        <p:tgtEl>
                                          <p:spTgt spid="342"/>
                                        </p:tgtEl>
                                      </p:cBhvr>
                                    </p:animEffect>
                                  </p:childTnLst>
                                </p:cTn>
                              </p:par>
                              <p:par>
                                <p:cTn id="64" presetID="10" presetClass="entr" presetSubtype="0" fill="hold" nodeType="withEffect">
                                  <p:stCondLst>
                                    <p:cond delay="0"/>
                                  </p:stCondLst>
                                  <p:childTnLst>
                                    <p:set>
                                      <p:cBhvr>
                                        <p:cTn id="65" dur="1" fill="hold">
                                          <p:stCondLst>
                                            <p:cond delay="0"/>
                                          </p:stCondLst>
                                        </p:cTn>
                                        <p:tgtEl>
                                          <p:spTgt spid="346"/>
                                        </p:tgtEl>
                                        <p:attrNameLst>
                                          <p:attrName>style.visibility</p:attrName>
                                        </p:attrNameLst>
                                      </p:cBhvr>
                                      <p:to>
                                        <p:strVal val="visible"/>
                                      </p:to>
                                    </p:set>
                                    <p:animEffect transition="in" filter="fade">
                                      <p:cBhvr>
                                        <p:cTn id="66" dur="500"/>
                                        <p:tgtEl>
                                          <p:spTgt spid="346"/>
                                        </p:tgtEl>
                                      </p:cBhvr>
                                    </p:animEffect>
                                  </p:childTnLst>
                                </p:cTn>
                              </p:par>
                              <p:par>
                                <p:cTn id="67" presetID="10" presetClass="entr" presetSubtype="0" fill="hold" nodeType="withEffect">
                                  <p:stCondLst>
                                    <p:cond delay="0"/>
                                  </p:stCondLst>
                                  <p:childTnLst>
                                    <p:set>
                                      <p:cBhvr>
                                        <p:cTn id="68" dur="1" fill="hold">
                                          <p:stCondLst>
                                            <p:cond delay="0"/>
                                          </p:stCondLst>
                                        </p:cTn>
                                        <p:tgtEl>
                                          <p:spTgt spid="350"/>
                                        </p:tgtEl>
                                        <p:attrNameLst>
                                          <p:attrName>style.visibility</p:attrName>
                                        </p:attrNameLst>
                                      </p:cBhvr>
                                      <p:to>
                                        <p:strVal val="visible"/>
                                      </p:to>
                                    </p:set>
                                    <p:animEffect transition="in" filter="fade">
                                      <p:cBhvr>
                                        <p:cTn id="69" dur="500"/>
                                        <p:tgtEl>
                                          <p:spTgt spid="350"/>
                                        </p:tgtEl>
                                      </p:cBhvr>
                                    </p:animEffect>
                                  </p:childTnLst>
                                </p:cTn>
                              </p:par>
                              <p:par>
                                <p:cTn id="70" presetID="10" presetClass="entr" presetSubtype="0" fill="hold" nodeType="withEffect">
                                  <p:stCondLst>
                                    <p:cond delay="0"/>
                                  </p:stCondLst>
                                  <p:childTnLst>
                                    <p:set>
                                      <p:cBhvr>
                                        <p:cTn id="71" dur="1" fill="hold">
                                          <p:stCondLst>
                                            <p:cond delay="0"/>
                                          </p:stCondLst>
                                        </p:cTn>
                                        <p:tgtEl>
                                          <p:spTgt spid="354"/>
                                        </p:tgtEl>
                                        <p:attrNameLst>
                                          <p:attrName>style.visibility</p:attrName>
                                        </p:attrNameLst>
                                      </p:cBhvr>
                                      <p:to>
                                        <p:strVal val="visible"/>
                                      </p:to>
                                    </p:set>
                                    <p:animEffect transition="in" filter="fade">
                                      <p:cBhvr>
                                        <p:cTn id="72" dur="500"/>
                                        <p:tgtEl>
                                          <p:spTgt spid="354"/>
                                        </p:tgtEl>
                                      </p:cBhvr>
                                    </p:animEffect>
                                  </p:childTnLst>
                                </p:cTn>
                              </p:par>
                              <p:par>
                                <p:cTn id="73" presetID="10" presetClass="entr" presetSubtype="0" fill="hold" nodeType="withEffect">
                                  <p:stCondLst>
                                    <p:cond delay="0"/>
                                  </p:stCondLst>
                                  <p:childTnLst>
                                    <p:set>
                                      <p:cBhvr>
                                        <p:cTn id="74" dur="1" fill="hold">
                                          <p:stCondLst>
                                            <p:cond delay="0"/>
                                          </p:stCondLst>
                                        </p:cTn>
                                        <p:tgtEl>
                                          <p:spTgt spid="358"/>
                                        </p:tgtEl>
                                        <p:attrNameLst>
                                          <p:attrName>style.visibility</p:attrName>
                                        </p:attrNameLst>
                                      </p:cBhvr>
                                      <p:to>
                                        <p:strVal val="visible"/>
                                      </p:to>
                                    </p:set>
                                    <p:animEffect transition="in" filter="fade">
                                      <p:cBhvr>
                                        <p:cTn id="75" dur="500"/>
                                        <p:tgtEl>
                                          <p:spTgt spid="358"/>
                                        </p:tgtEl>
                                      </p:cBhvr>
                                    </p:animEffect>
                                  </p:childTnLst>
                                </p:cTn>
                              </p:par>
                              <p:par>
                                <p:cTn id="76" presetID="10" presetClass="entr" presetSubtype="0" fill="hold" nodeType="withEffect">
                                  <p:stCondLst>
                                    <p:cond delay="0"/>
                                  </p:stCondLst>
                                  <p:childTnLst>
                                    <p:set>
                                      <p:cBhvr>
                                        <p:cTn id="77" dur="1" fill="hold">
                                          <p:stCondLst>
                                            <p:cond delay="0"/>
                                          </p:stCondLst>
                                        </p:cTn>
                                        <p:tgtEl>
                                          <p:spTgt spid="362"/>
                                        </p:tgtEl>
                                        <p:attrNameLst>
                                          <p:attrName>style.visibility</p:attrName>
                                        </p:attrNameLst>
                                      </p:cBhvr>
                                      <p:to>
                                        <p:strVal val="visible"/>
                                      </p:to>
                                    </p:set>
                                    <p:animEffect transition="in" filter="fade">
                                      <p:cBhvr>
                                        <p:cTn id="78" dur="500"/>
                                        <p:tgtEl>
                                          <p:spTgt spid="362"/>
                                        </p:tgtEl>
                                      </p:cBhvr>
                                    </p:animEffect>
                                  </p:childTnLst>
                                </p:cTn>
                              </p:par>
                              <p:par>
                                <p:cTn id="79" presetID="10" presetClass="entr" presetSubtype="0" fill="hold" nodeType="withEffect">
                                  <p:stCondLst>
                                    <p:cond delay="0"/>
                                  </p:stCondLst>
                                  <p:childTnLst>
                                    <p:set>
                                      <p:cBhvr>
                                        <p:cTn id="80" dur="1" fill="hold">
                                          <p:stCondLst>
                                            <p:cond delay="0"/>
                                          </p:stCondLst>
                                        </p:cTn>
                                        <p:tgtEl>
                                          <p:spTgt spid="366"/>
                                        </p:tgtEl>
                                        <p:attrNameLst>
                                          <p:attrName>style.visibility</p:attrName>
                                        </p:attrNameLst>
                                      </p:cBhvr>
                                      <p:to>
                                        <p:strVal val="visible"/>
                                      </p:to>
                                    </p:set>
                                    <p:animEffect transition="in" filter="fade">
                                      <p:cBhvr>
                                        <p:cTn id="81" dur="500"/>
                                        <p:tgtEl>
                                          <p:spTgt spid="366"/>
                                        </p:tgtEl>
                                      </p:cBhvr>
                                    </p:animEffect>
                                  </p:childTnLst>
                                </p:cTn>
                              </p:par>
                            </p:childTnLst>
                          </p:cTn>
                        </p:par>
                        <p:par>
                          <p:cTn id="82" fill="hold">
                            <p:stCondLst>
                              <p:cond delay="1000"/>
                            </p:stCondLst>
                            <p:childTnLst>
                              <p:par>
                                <p:cTn id="83" presetID="10" presetClass="exit" presetSubtype="0" fill="hold" nodeType="afterEffect">
                                  <p:stCondLst>
                                    <p:cond delay="0"/>
                                  </p:stCondLst>
                                  <p:childTnLst>
                                    <p:animEffect transition="out" filter="fade">
                                      <p:cBhvr>
                                        <p:cTn id="84" dur="500"/>
                                        <p:tgtEl>
                                          <p:spTgt spid="2063"/>
                                        </p:tgtEl>
                                      </p:cBhvr>
                                    </p:animEffect>
                                    <p:set>
                                      <p:cBhvr>
                                        <p:cTn id="85" dur="1" fill="hold">
                                          <p:stCondLst>
                                            <p:cond delay="499"/>
                                          </p:stCondLst>
                                        </p:cTn>
                                        <p:tgtEl>
                                          <p:spTgt spid="2063"/>
                                        </p:tgtEl>
                                        <p:attrNameLst>
                                          <p:attrName>style.visibility</p:attrName>
                                        </p:attrNameLst>
                                      </p:cBhvr>
                                      <p:to>
                                        <p:strVal val="hidden"/>
                                      </p:to>
                                    </p:set>
                                  </p:childTnLst>
                                </p:cTn>
                              </p:par>
                            </p:childTnLst>
                          </p:cTn>
                        </p:par>
                        <p:par>
                          <p:cTn id="86" fill="hold">
                            <p:stCondLst>
                              <p:cond delay="1500"/>
                            </p:stCondLst>
                            <p:childTnLst>
                              <p:par>
                                <p:cTn id="87" presetID="10" presetClass="entr" presetSubtype="0" fill="hold" nodeType="afterEffect">
                                  <p:stCondLst>
                                    <p:cond delay="0"/>
                                  </p:stCondLst>
                                  <p:childTnLst>
                                    <p:set>
                                      <p:cBhvr>
                                        <p:cTn id="88" dur="1" fill="hold">
                                          <p:stCondLst>
                                            <p:cond delay="0"/>
                                          </p:stCondLst>
                                        </p:cTn>
                                        <p:tgtEl>
                                          <p:spTgt spid="370"/>
                                        </p:tgtEl>
                                        <p:attrNameLst>
                                          <p:attrName>style.visibility</p:attrName>
                                        </p:attrNameLst>
                                      </p:cBhvr>
                                      <p:to>
                                        <p:strVal val="visible"/>
                                      </p:to>
                                    </p:set>
                                    <p:animEffect transition="in" filter="fade">
                                      <p:cBhvr>
                                        <p:cTn id="89" dur="500"/>
                                        <p:tgtEl>
                                          <p:spTgt spid="370"/>
                                        </p:tgtEl>
                                      </p:cBhvr>
                                    </p:animEffect>
                                  </p:childTnLst>
                                </p:cTn>
                              </p:par>
                            </p:childTnLst>
                          </p:cTn>
                        </p:par>
                        <p:par>
                          <p:cTn id="90" fill="hold">
                            <p:stCondLst>
                              <p:cond delay="2000"/>
                            </p:stCondLst>
                            <p:childTnLst>
                              <p:par>
                                <p:cTn id="91" presetID="10" presetClass="exit" presetSubtype="0" fill="hold" nodeType="afterEffect">
                                  <p:stCondLst>
                                    <p:cond delay="0"/>
                                  </p:stCondLst>
                                  <p:childTnLst>
                                    <p:animEffect transition="out" filter="fade">
                                      <p:cBhvr>
                                        <p:cTn id="92" dur="500"/>
                                        <p:tgtEl>
                                          <p:spTgt spid="284"/>
                                        </p:tgtEl>
                                      </p:cBhvr>
                                    </p:animEffect>
                                    <p:set>
                                      <p:cBhvr>
                                        <p:cTn id="93" dur="1" fill="hold">
                                          <p:stCondLst>
                                            <p:cond delay="499"/>
                                          </p:stCondLst>
                                        </p:cTn>
                                        <p:tgtEl>
                                          <p:spTgt spid="284"/>
                                        </p:tgtEl>
                                        <p:attrNameLst>
                                          <p:attrName>style.visibility</p:attrName>
                                        </p:attrNameLst>
                                      </p:cBhvr>
                                      <p:to>
                                        <p:strVal val="hidden"/>
                                      </p:to>
                                    </p:set>
                                  </p:childTnLst>
                                </p:cTn>
                              </p:par>
                            </p:childTnLst>
                          </p:cTn>
                        </p:par>
                        <p:par>
                          <p:cTn id="94" fill="hold">
                            <p:stCondLst>
                              <p:cond delay="2500"/>
                            </p:stCondLst>
                            <p:childTnLst>
                              <p:par>
                                <p:cTn id="95" presetID="10" presetClass="entr" presetSubtype="0" fill="hold" nodeType="afterEffect">
                                  <p:stCondLst>
                                    <p:cond delay="0"/>
                                  </p:stCondLst>
                                  <p:childTnLst>
                                    <p:set>
                                      <p:cBhvr>
                                        <p:cTn id="96" dur="1" fill="hold">
                                          <p:stCondLst>
                                            <p:cond delay="0"/>
                                          </p:stCondLst>
                                        </p:cTn>
                                        <p:tgtEl>
                                          <p:spTgt spid="384"/>
                                        </p:tgtEl>
                                        <p:attrNameLst>
                                          <p:attrName>style.visibility</p:attrName>
                                        </p:attrNameLst>
                                      </p:cBhvr>
                                      <p:to>
                                        <p:strVal val="visible"/>
                                      </p:to>
                                    </p:set>
                                    <p:animEffect transition="in" filter="fade">
                                      <p:cBhvr>
                                        <p:cTn id="97" dur="500"/>
                                        <p:tgtEl>
                                          <p:spTgt spid="384"/>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4125"/>
                                        </p:tgtEl>
                                        <p:attrNameLst>
                                          <p:attrName>style.visibility</p:attrName>
                                        </p:attrNameLst>
                                      </p:cBhvr>
                                      <p:to>
                                        <p:strVal val="visible"/>
                                      </p:to>
                                    </p:set>
                                    <p:animEffect transition="in" filter="fade">
                                      <p:cBhvr>
                                        <p:cTn id="102" dur="500"/>
                                        <p:tgtEl>
                                          <p:spTgt spid="4125"/>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xit" presetSubtype="0" fill="hold" nodeType="clickEffect">
                                  <p:stCondLst>
                                    <p:cond delay="0"/>
                                  </p:stCondLst>
                                  <p:childTnLst>
                                    <p:animEffect transition="out" filter="fade">
                                      <p:cBhvr>
                                        <p:cTn id="106" dur="500"/>
                                        <p:tgtEl>
                                          <p:spTgt spid="4126"/>
                                        </p:tgtEl>
                                      </p:cBhvr>
                                    </p:animEffect>
                                    <p:set>
                                      <p:cBhvr>
                                        <p:cTn id="107" dur="1" fill="hold">
                                          <p:stCondLst>
                                            <p:cond delay="499"/>
                                          </p:stCondLst>
                                        </p:cTn>
                                        <p:tgtEl>
                                          <p:spTgt spid="4126"/>
                                        </p:tgtEl>
                                        <p:attrNameLst>
                                          <p:attrName>style.visibility</p:attrName>
                                        </p:attrNameLst>
                                      </p:cBhvr>
                                      <p:to>
                                        <p:strVal val="hidden"/>
                                      </p:to>
                                    </p:set>
                                  </p:childTnLst>
                                </p:cTn>
                              </p:par>
                              <p:par>
                                <p:cTn id="108" presetID="10" presetClass="exit" presetSubtype="0" fill="hold" nodeType="withEffect">
                                  <p:stCondLst>
                                    <p:cond delay="0"/>
                                  </p:stCondLst>
                                  <p:childTnLst>
                                    <p:animEffect transition="out" filter="fade">
                                      <p:cBhvr>
                                        <p:cTn id="109" dur="500"/>
                                        <p:tgtEl>
                                          <p:spTgt spid="36"/>
                                        </p:tgtEl>
                                      </p:cBhvr>
                                    </p:animEffect>
                                    <p:set>
                                      <p:cBhvr>
                                        <p:cTn id="110" dur="1" fill="hold">
                                          <p:stCondLst>
                                            <p:cond delay="499"/>
                                          </p:stCondLst>
                                        </p:cTn>
                                        <p:tgtEl>
                                          <p:spTgt spid="36"/>
                                        </p:tgtEl>
                                        <p:attrNameLst>
                                          <p:attrName>style.visibility</p:attrName>
                                        </p:attrNameLst>
                                      </p:cBhvr>
                                      <p:to>
                                        <p:strVal val="hidden"/>
                                      </p:to>
                                    </p:set>
                                  </p:childTnLst>
                                </p:cTn>
                              </p:par>
                              <p:par>
                                <p:cTn id="111" presetID="10" presetClass="exit" presetSubtype="0" fill="hold" nodeType="withEffect">
                                  <p:stCondLst>
                                    <p:cond delay="0"/>
                                  </p:stCondLst>
                                  <p:childTnLst>
                                    <p:animEffect transition="out" filter="fade">
                                      <p:cBhvr>
                                        <p:cTn id="112" dur="500"/>
                                        <p:tgtEl>
                                          <p:spTgt spid="279"/>
                                        </p:tgtEl>
                                      </p:cBhvr>
                                    </p:animEffect>
                                    <p:set>
                                      <p:cBhvr>
                                        <p:cTn id="113" dur="1" fill="hold">
                                          <p:stCondLst>
                                            <p:cond delay="499"/>
                                          </p:stCondLst>
                                        </p:cTn>
                                        <p:tgtEl>
                                          <p:spTgt spid="279"/>
                                        </p:tgtEl>
                                        <p:attrNameLst>
                                          <p:attrName>style.visibility</p:attrName>
                                        </p:attrNameLst>
                                      </p:cBhvr>
                                      <p:to>
                                        <p:strVal val="hidden"/>
                                      </p:to>
                                    </p:set>
                                  </p:childTnLst>
                                </p:cTn>
                              </p:par>
                              <p:par>
                                <p:cTn id="114" presetID="10" presetClass="exit" presetSubtype="0" fill="hold" nodeType="withEffect">
                                  <p:stCondLst>
                                    <p:cond delay="0"/>
                                  </p:stCondLst>
                                  <p:childTnLst>
                                    <p:animEffect transition="out" filter="fade">
                                      <p:cBhvr>
                                        <p:cTn id="115" dur="500"/>
                                        <p:tgtEl>
                                          <p:spTgt spid="237"/>
                                        </p:tgtEl>
                                      </p:cBhvr>
                                    </p:animEffect>
                                    <p:set>
                                      <p:cBhvr>
                                        <p:cTn id="116" dur="1" fill="hold">
                                          <p:stCondLst>
                                            <p:cond delay="499"/>
                                          </p:stCondLst>
                                        </p:cTn>
                                        <p:tgtEl>
                                          <p:spTgt spid="237"/>
                                        </p:tgtEl>
                                        <p:attrNameLst>
                                          <p:attrName>style.visibility</p:attrName>
                                        </p:attrNameLst>
                                      </p:cBhvr>
                                      <p:to>
                                        <p:strVal val="hidden"/>
                                      </p:to>
                                    </p:set>
                                  </p:childTnLst>
                                </p:cTn>
                              </p:par>
                              <p:par>
                                <p:cTn id="117" presetID="10" presetClass="exit" presetSubtype="0" fill="hold" nodeType="withEffect">
                                  <p:stCondLst>
                                    <p:cond delay="0"/>
                                  </p:stCondLst>
                                  <p:childTnLst>
                                    <p:animEffect transition="out" filter="fade">
                                      <p:cBhvr>
                                        <p:cTn id="118" dur="500"/>
                                        <p:tgtEl>
                                          <p:spTgt spid="14"/>
                                        </p:tgtEl>
                                      </p:cBhvr>
                                    </p:animEffect>
                                    <p:set>
                                      <p:cBhvr>
                                        <p:cTn id="119" dur="1" fill="hold">
                                          <p:stCondLst>
                                            <p:cond delay="499"/>
                                          </p:stCondLst>
                                        </p:cTn>
                                        <p:tgtEl>
                                          <p:spTgt spid="14"/>
                                        </p:tgtEl>
                                        <p:attrNameLst>
                                          <p:attrName>style.visibility</p:attrName>
                                        </p:attrNameLst>
                                      </p:cBhvr>
                                      <p:to>
                                        <p:strVal val="hidden"/>
                                      </p:to>
                                    </p:set>
                                  </p:childTnLst>
                                </p:cTn>
                              </p:par>
                              <p:par>
                                <p:cTn id="120" presetID="10" presetClass="exit" presetSubtype="0" fill="hold" nodeType="withEffect">
                                  <p:stCondLst>
                                    <p:cond delay="0"/>
                                  </p:stCondLst>
                                  <p:childTnLst>
                                    <p:animEffect transition="out" filter="fade">
                                      <p:cBhvr>
                                        <p:cTn id="121" dur="500"/>
                                        <p:tgtEl>
                                          <p:spTgt spid="238"/>
                                        </p:tgtEl>
                                      </p:cBhvr>
                                    </p:animEffect>
                                    <p:set>
                                      <p:cBhvr>
                                        <p:cTn id="122" dur="1" fill="hold">
                                          <p:stCondLst>
                                            <p:cond delay="499"/>
                                          </p:stCondLst>
                                        </p:cTn>
                                        <p:tgtEl>
                                          <p:spTgt spid="238"/>
                                        </p:tgtEl>
                                        <p:attrNameLst>
                                          <p:attrName>style.visibility</p:attrName>
                                        </p:attrNameLst>
                                      </p:cBhvr>
                                      <p:to>
                                        <p:strVal val="hidden"/>
                                      </p:to>
                                    </p:set>
                                  </p:childTnLst>
                                </p:cTn>
                              </p:par>
                              <p:par>
                                <p:cTn id="123" presetID="10" presetClass="exit" presetSubtype="0" fill="hold" nodeType="withEffect">
                                  <p:stCondLst>
                                    <p:cond delay="0"/>
                                  </p:stCondLst>
                                  <p:childTnLst>
                                    <p:animEffect transition="out" filter="fade">
                                      <p:cBhvr>
                                        <p:cTn id="124" dur="500"/>
                                        <p:tgtEl>
                                          <p:spTgt spid="35"/>
                                        </p:tgtEl>
                                      </p:cBhvr>
                                    </p:animEffect>
                                    <p:set>
                                      <p:cBhvr>
                                        <p:cTn id="125" dur="1" fill="hold">
                                          <p:stCondLst>
                                            <p:cond delay="499"/>
                                          </p:stCondLst>
                                        </p:cTn>
                                        <p:tgtEl>
                                          <p:spTgt spid="35"/>
                                        </p:tgtEl>
                                        <p:attrNameLst>
                                          <p:attrName>style.visibility</p:attrName>
                                        </p:attrNameLst>
                                      </p:cBhvr>
                                      <p:to>
                                        <p:strVal val="hidden"/>
                                      </p:to>
                                    </p:set>
                                  </p:childTnLst>
                                </p:cTn>
                              </p:par>
                              <p:par>
                                <p:cTn id="126" presetID="10" presetClass="exit" presetSubtype="0" fill="hold" nodeType="withEffect">
                                  <p:stCondLst>
                                    <p:cond delay="0"/>
                                  </p:stCondLst>
                                  <p:childTnLst>
                                    <p:animEffect transition="out" filter="fade">
                                      <p:cBhvr>
                                        <p:cTn id="127" dur="500"/>
                                        <p:tgtEl>
                                          <p:spTgt spid="15"/>
                                        </p:tgtEl>
                                      </p:cBhvr>
                                    </p:animEffect>
                                    <p:set>
                                      <p:cBhvr>
                                        <p:cTn id="128" dur="1" fill="hold">
                                          <p:stCondLst>
                                            <p:cond delay="499"/>
                                          </p:stCondLst>
                                        </p:cTn>
                                        <p:tgtEl>
                                          <p:spTgt spid="15"/>
                                        </p:tgtEl>
                                        <p:attrNameLst>
                                          <p:attrName>style.visibility</p:attrName>
                                        </p:attrNameLst>
                                      </p:cBhvr>
                                      <p:to>
                                        <p:strVal val="hidden"/>
                                      </p:to>
                                    </p:set>
                                  </p:childTnLst>
                                </p:cTn>
                              </p:par>
                              <p:par>
                                <p:cTn id="129" presetID="10" presetClass="exit" presetSubtype="0" fill="hold" nodeType="withEffect">
                                  <p:stCondLst>
                                    <p:cond delay="0"/>
                                  </p:stCondLst>
                                  <p:childTnLst>
                                    <p:animEffect transition="out" filter="fade">
                                      <p:cBhvr>
                                        <p:cTn id="130" dur="500"/>
                                        <p:tgtEl>
                                          <p:spTgt spid="54"/>
                                        </p:tgtEl>
                                      </p:cBhvr>
                                    </p:animEffect>
                                    <p:set>
                                      <p:cBhvr>
                                        <p:cTn id="131" dur="1" fill="hold">
                                          <p:stCondLst>
                                            <p:cond delay="499"/>
                                          </p:stCondLst>
                                        </p:cTn>
                                        <p:tgtEl>
                                          <p:spTgt spid="54"/>
                                        </p:tgtEl>
                                        <p:attrNameLst>
                                          <p:attrName>style.visibility</p:attrName>
                                        </p:attrNameLst>
                                      </p:cBhvr>
                                      <p:to>
                                        <p:strVal val="hidden"/>
                                      </p:to>
                                    </p:set>
                                  </p:childTnLst>
                                </p:cTn>
                              </p:par>
                              <p:par>
                                <p:cTn id="132" presetID="10" presetClass="exit" presetSubtype="0" fill="hold" nodeType="withEffect">
                                  <p:stCondLst>
                                    <p:cond delay="0"/>
                                  </p:stCondLst>
                                  <p:childTnLst>
                                    <p:animEffect transition="out" filter="fade">
                                      <p:cBhvr>
                                        <p:cTn id="133" dur="500"/>
                                        <p:tgtEl>
                                          <p:spTgt spid="24"/>
                                        </p:tgtEl>
                                      </p:cBhvr>
                                    </p:animEffect>
                                    <p:set>
                                      <p:cBhvr>
                                        <p:cTn id="134" dur="1" fill="hold">
                                          <p:stCondLst>
                                            <p:cond delay="499"/>
                                          </p:stCondLst>
                                        </p:cTn>
                                        <p:tgtEl>
                                          <p:spTgt spid="24"/>
                                        </p:tgtEl>
                                        <p:attrNameLst>
                                          <p:attrName>style.visibility</p:attrName>
                                        </p:attrNameLst>
                                      </p:cBhvr>
                                      <p:to>
                                        <p:strVal val="hidden"/>
                                      </p:to>
                                    </p:set>
                                  </p:childTnLst>
                                </p:cTn>
                              </p:par>
                              <p:par>
                                <p:cTn id="135" presetID="10" presetClass="exit" presetSubtype="0" fill="hold" nodeType="withEffect">
                                  <p:stCondLst>
                                    <p:cond delay="0"/>
                                  </p:stCondLst>
                                  <p:childTnLst>
                                    <p:animEffect transition="out" filter="fade">
                                      <p:cBhvr>
                                        <p:cTn id="136" dur="500"/>
                                        <p:tgtEl>
                                          <p:spTgt spid="26"/>
                                        </p:tgtEl>
                                      </p:cBhvr>
                                    </p:animEffect>
                                    <p:set>
                                      <p:cBhvr>
                                        <p:cTn id="137" dur="1" fill="hold">
                                          <p:stCondLst>
                                            <p:cond delay="499"/>
                                          </p:stCondLst>
                                        </p:cTn>
                                        <p:tgtEl>
                                          <p:spTgt spid="26"/>
                                        </p:tgtEl>
                                        <p:attrNameLst>
                                          <p:attrName>style.visibility</p:attrName>
                                        </p:attrNameLst>
                                      </p:cBhvr>
                                      <p:to>
                                        <p:strVal val="hidden"/>
                                      </p:to>
                                    </p:set>
                                  </p:childTnLst>
                                </p:cTn>
                              </p:par>
                              <p:par>
                                <p:cTn id="138" presetID="10" presetClass="exit" presetSubtype="0" fill="hold" nodeType="withEffect">
                                  <p:stCondLst>
                                    <p:cond delay="0"/>
                                  </p:stCondLst>
                                  <p:childTnLst>
                                    <p:animEffect transition="out" filter="fade">
                                      <p:cBhvr>
                                        <p:cTn id="139" dur="500"/>
                                        <p:tgtEl>
                                          <p:spTgt spid="9"/>
                                        </p:tgtEl>
                                      </p:cBhvr>
                                    </p:animEffect>
                                    <p:set>
                                      <p:cBhvr>
                                        <p:cTn id="140" dur="1" fill="hold">
                                          <p:stCondLst>
                                            <p:cond delay="499"/>
                                          </p:stCondLst>
                                        </p:cTn>
                                        <p:tgtEl>
                                          <p:spTgt spid="9"/>
                                        </p:tgtEl>
                                        <p:attrNameLst>
                                          <p:attrName>style.visibility</p:attrName>
                                        </p:attrNameLst>
                                      </p:cBhvr>
                                      <p:to>
                                        <p:strVal val="hidden"/>
                                      </p:to>
                                    </p:set>
                                  </p:childTnLst>
                                </p:cTn>
                              </p:par>
                            </p:childTnLst>
                          </p:cTn>
                        </p:par>
                        <p:par>
                          <p:cTn id="141" fill="hold">
                            <p:stCondLst>
                              <p:cond delay="500"/>
                            </p:stCondLst>
                            <p:childTnLst>
                              <p:par>
                                <p:cTn id="142" presetID="10" presetClass="entr" presetSubtype="0" fill="hold" nodeType="afterEffect">
                                  <p:stCondLst>
                                    <p:cond delay="0"/>
                                  </p:stCondLst>
                                  <p:childTnLst>
                                    <p:set>
                                      <p:cBhvr>
                                        <p:cTn id="143" dur="1" fill="hold">
                                          <p:stCondLst>
                                            <p:cond delay="0"/>
                                          </p:stCondLst>
                                        </p:cTn>
                                        <p:tgtEl>
                                          <p:spTgt spid="395"/>
                                        </p:tgtEl>
                                        <p:attrNameLst>
                                          <p:attrName>style.visibility</p:attrName>
                                        </p:attrNameLst>
                                      </p:cBhvr>
                                      <p:to>
                                        <p:strVal val="visible"/>
                                      </p:to>
                                    </p:set>
                                    <p:animEffect transition="in" filter="fade">
                                      <p:cBhvr>
                                        <p:cTn id="144" dur="500"/>
                                        <p:tgtEl>
                                          <p:spTgt spid="395"/>
                                        </p:tgtEl>
                                      </p:cBhvr>
                                    </p:animEffect>
                                  </p:childTnLst>
                                </p:cTn>
                              </p:par>
                              <p:par>
                                <p:cTn id="145" presetID="10" presetClass="entr" presetSubtype="0" fill="hold" nodeType="withEffect">
                                  <p:stCondLst>
                                    <p:cond delay="0"/>
                                  </p:stCondLst>
                                  <p:childTnLst>
                                    <p:set>
                                      <p:cBhvr>
                                        <p:cTn id="146" dur="1" fill="hold">
                                          <p:stCondLst>
                                            <p:cond delay="0"/>
                                          </p:stCondLst>
                                        </p:cTn>
                                        <p:tgtEl>
                                          <p:spTgt spid="399"/>
                                        </p:tgtEl>
                                        <p:attrNameLst>
                                          <p:attrName>style.visibility</p:attrName>
                                        </p:attrNameLst>
                                      </p:cBhvr>
                                      <p:to>
                                        <p:strVal val="visible"/>
                                      </p:to>
                                    </p:set>
                                    <p:animEffect transition="in" filter="fade">
                                      <p:cBhvr>
                                        <p:cTn id="147" dur="500"/>
                                        <p:tgtEl>
                                          <p:spTgt spid="399"/>
                                        </p:tgtEl>
                                      </p:cBhvr>
                                    </p:animEffect>
                                  </p:childTnLst>
                                </p:cTn>
                              </p:par>
                              <p:par>
                                <p:cTn id="148" presetID="10" presetClass="entr" presetSubtype="0" fill="hold" nodeType="withEffect">
                                  <p:stCondLst>
                                    <p:cond delay="0"/>
                                  </p:stCondLst>
                                  <p:childTnLst>
                                    <p:set>
                                      <p:cBhvr>
                                        <p:cTn id="149" dur="1" fill="hold">
                                          <p:stCondLst>
                                            <p:cond delay="0"/>
                                          </p:stCondLst>
                                        </p:cTn>
                                        <p:tgtEl>
                                          <p:spTgt spid="403"/>
                                        </p:tgtEl>
                                        <p:attrNameLst>
                                          <p:attrName>style.visibility</p:attrName>
                                        </p:attrNameLst>
                                      </p:cBhvr>
                                      <p:to>
                                        <p:strVal val="visible"/>
                                      </p:to>
                                    </p:set>
                                    <p:animEffect transition="in" filter="fade">
                                      <p:cBhvr>
                                        <p:cTn id="150" dur="500"/>
                                        <p:tgtEl>
                                          <p:spTgt spid="403"/>
                                        </p:tgtEl>
                                      </p:cBhvr>
                                    </p:animEffect>
                                  </p:childTnLst>
                                </p:cTn>
                              </p:par>
                              <p:par>
                                <p:cTn id="151" presetID="10" presetClass="entr" presetSubtype="0" fill="hold" nodeType="withEffect">
                                  <p:stCondLst>
                                    <p:cond delay="0"/>
                                  </p:stCondLst>
                                  <p:childTnLst>
                                    <p:set>
                                      <p:cBhvr>
                                        <p:cTn id="152" dur="1" fill="hold">
                                          <p:stCondLst>
                                            <p:cond delay="0"/>
                                          </p:stCondLst>
                                        </p:cTn>
                                        <p:tgtEl>
                                          <p:spTgt spid="407"/>
                                        </p:tgtEl>
                                        <p:attrNameLst>
                                          <p:attrName>style.visibility</p:attrName>
                                        </p:attrNameLst>
                                      </p:cBhvr>
                                      <p:to>
                                        <p:strVal val="visible"/>
                                      </p:to>
                                    </p:set>
                                    <p:animEffect transition="in" filter="fade">
                                      <p:cBhvr>
                                        <p:cTn id="153" dur="500"/>
                                        <p:tgtEl>
                                          <p:spTgt spid="407"/>
                                        </p:tgtEl>
                                      </p:cBhvr>
                                    </p:animEffect>
                                  </p:childTnLst>
                                </p:cTn>
                              </p:par>
                              <p:par>
                                <p:cTn id="154" presetID="10" presetClass="entr" presetSubtype="0" fill="hold" nodeType="withEffect">
                                  <p:stCondLst>
                                    <p:cond delay="0"/>
                                  </p:stCondLst>
                                  <p:childTnLst>
                                    <p:set>
                                      <p:cBhvr>
                                        <p:cTn id="155" dur="1" fill="hold">
                                          <p:stCondLst>
                                            <p:cond delay="0"/>
                                          </p:stCondLst>
                                        </p:cTn>
                                        <p:tgtEl>
                                          <p:spTgt spid="411"/>
                                        </p:tgtEl>
                                        <p:attrNameLst>
                                          <p:attrName>style.visibility</p:attrName>
                                        </p:attrNameLst>
                                      </p:cBhvr>
                                      <p:to>
                                        <p:strVal val="visible"/>
                                      </p:to>
                                    </p:set>
                                    <p:animEffect transition="in" filter="fade">
                                      <p:cBhvr>
                                        <p:cTn id="156" dur="500"/>
                                        <p:tgtEl>
                                          <p:spTgt spid="411"/>
                                        </p:tgtEl>
                                      </p:cBhvr>
                                    </p:animEffect>
                                  </p:childTnLst>
                                </p:cTn>
                              </p:par>
                              <p:par>
                                <p:cTn id="157" presetID="10" presetClass="entr" presetSubtype="0" fill="hold" nodeType="withEffect">
                                  <p:stCondLst>
                                    <p:cond delay="0"/>
                                  </p:stCondLst>
                                  <p:childTnLst>
                                    <p:set>
                                      <p:cBhvr>
                                        <p:cTn id="158" dur="1" fill="hold">
                                          <p:stCondLst>
                                            <p:cond delay="0"/>
                                          </p:stCondLst>
                                        </p:cTn>
                                        <p:tgtEl>
                                          <p:spTgt spid="415"/>
                                        </p:tgtEl>
                                        <p:attrNameLst>
                                          <p:attrName>style.visibility</p:attrName>
                                        </p:attrNameLst>
                                      </p:cBhvr>
                                      <p:to>
                                        <p:strVal val="visible"/>
                                      </p:to>
                                    </p:set>
                                    <p:animEffect transition="in" filter="fade">
                                      <p:cBhvr>
                                        <p:cTn id="159" dur="500"/>
                                        <p:tgtEl>
                                          <p:spTgt spid="415"/>
                                        </p:tgtEl>
                                      </p:cBhvr>
                                    </p:animEffect>
                                  </p:childTnLst>
                                </p:cTn>
                              </p:par>
                              <p:par>
                                <p:cTn id="160" presetID="10" presetClass="entr" presetSubtype="0" fill="hold" nodeType="withEffect">
                                  <p:stCondLst>
                                    <p:cond delay="0"/>
                                  </p:stCondLst>
                                  <p:childTnLst>
                                    <p:set>
                                      <p:cBhvr>
                                        <p:cTn id="161" dur="1" fill="hold">
                                          <p:stCondLst>
                                            <p:cond delay="0"/>
                                          </p:stCondLst>
                                        </p:cTn>
                                        <p:tgtEl>
                                          <p:spTgt spid="419"/>
                                        </p:tgtEl>
                                        <p:attrNameLst>
                                          <p:attrName>style.visibility</p:attrName>
                                        </p:attrNameLst>
                                      </p:cBhvr>
                                      <p:to>
                                        <p:strVal val="visible"/>
                                      </p:to>
                                    </p:set>
                                    <p:animEffect transition="in" filter="fade">
                                      <p:cBhvr>
                                        <p:cTn id="162" dur="500"/>
                                        <p:tgtEl>
                                          <p:spTgt spid="419"/>
                                        </p:tgtEl>
                                      </p:cBhvr>
                                    </p:animEffect>
                                  </p:childTnLst>
                                </p:cTn>
                              </p:par>
                              <p:par>
                                <p:cTn id="163" presetID="10" presetClass="entr" presetSubtype="0" fill="hold" nodeType="withEffect">
                                  <p:stCondLst>
                                    <p:cond delay="0"/>
                                  </p:stCondLst>
                                  <p:childTnLst>
                                    <p:set>
                                      <p:cBhvr>
                                        <p:cTn id="164" dur="1" fill="hold">
                                          <p:stCondLst>
                                            <p:cond delay="0"/>
                                          </p:stCondLst>
                                        </p:cTn>
                                        <p:tgtEl>
                                          <p:spTgt spid="423"/>
                                        </p:tgtEl>
                                        <p:attrNameLst>
                                          <p:attrName>style.visibility</p:attrName>
                                        </p:attrNameLst>
                                      </p:cBhvr>
                                      <p:to>
                                        <p:strVal val="visible"/>
                                      </p:to>
                                    </p:set>
                                    <p:animEffect transition="in" filter="fade">
                                      <p:cBhvr>
                                        <p:cTn id="165" dur="500"/>
                                        <p:tgtEl>
                                          <p:spTgt spid="423"/>
                                        </p:tgtEl>
                                      </p:cBhvr>
                                    </p:animEffect>
                                  </p:childTnLst>
                                </p:cTn>
                              </p:par>
                              <p:par>
                                <p:cTn id="166" presetID="10" presetClass="entr" presetSubtype="0" fill="hold" nodeType="withEffect">
                                  <p:stCondLst>
                                    <p:cond delay="0"/>
                                  </p:stCondLst>
                                  <p:childTnLst>
                                    <p:set>
                                      <p:cBhvr>
                                        <p:cTn id="167" dur="1" fill="hold">
                                          <p:stCondLst>
                                            <p:cond delay="0"/>
                                          </p:stCondLst>
                                        </p:cTn>
                                        <p:tgtEl>
                                          <p:spTgt spid="427"/>
                                        </p:tgtEl>
                                        <p:attrNameLst>
                                          <p:attrName>style.visibility</p:attrName>
                                        </p:attrNameLst>
                                      </p:cBhvr>
                                      <p:to>
                                        <p:strVal val="visible"/>
                                      </p:to>
                                    </p:set>
                                    <p:animEffect transition="in" filter="fade">
                                      <p:cBhvr>
                                        <p:cTn id="168" dur="500"/>
                                        <p:tgtEl>
                                          <p:spTgt spid="427"/>
                                        </p:tgtEl>
                                      </p:cBhvr>
                                    </p:animEffect>
                                  </p:childTnLst>
                                </p:cTn>
                              </p:par>
                              <p:par>
                                <p:cTn id="169" presetID="10" presetClass="entr" presetSubtype="0" fill="hold" nodeType="withEffect">
                                  <p:stCondLst>
                                    <p:cond delay="0"/>
                                  </p:stCondLst>
                                  <p:childTnLst>
                                    <p:set>
                                      <p:cBhvr>
                                        <p:cTn id="170" dur="1" fill="hold">
                                          <p:stCondLst>
                                            <p:cond delay="0"/>
                                          </p:stCondLst>
                                        </p:cTn>
                                        <p:tgtEl>
                                          <p:spTgt spid="431"/>
                                        </p:tgtEl>
                                        <p:attrNameLst>
                                          <p:attrName>style.visibility</p:attrName>
                                        </p:attrNameLst>
                                      </p:cBhvr>
                                      <p:to>
                                        <p:strVal val="visible"/>
                                      </p:to>
                                    </p:set>
                                    <p:animEffect transition="in" filter="fade">
                                      <p:cBhvr>
                                        <p:cTn id="171" dur="500"/>
                                        <p:tgtEl>
                                          <p:spTgt spid="431"/>
                                        </p:tgtEl>
                                      </p:cBhvr>
                                    </p:animEffect>
                                  </p:childTnLst>
                                </p:cTn>
                              </p:par>
                              <p:par>
                                <p:cTn id="172" presetID="10" presetClass="entr" presetSubtype="0" fill="hold" nodeType="withEffect">
                                  <p:stCondLst>
                                    <p:cond delay="0"/>
                                  </p:stCondLst>
                                  <p:childTnLst>
                                    <p:set>
                                      <p:cBhvr>
                                        <p:cTn id="173" dur="1" fill="hold">
                                          <p:stCondLst>
                                            <p:cond delay="0"/>
                                          </p:stCondLst>
                                        </p:cTn>
                                        <p:tgtEl>
                                          <p:spTgt spid="435"/>
                                        </p:tgtEl>
                                        <p:attrNameLst>
                                          <p:attrName>style.visibility</p:attrName>
                                        </p:attrNameLst>
                                      </p:cBhvr>
                                      <p:to>
                                        <p:strVal val="visible"/>
                                      </p:to>
                                    </p:set>
                                    <p:animEffect transition="in" filter="fade">
                                      <p:cBhvr>
                                        <p:cTn id="174" dur="500"/>
                                        <p:tgtEl>
                                          <p:spTgt spid="435"/>
                                        </p:tgtEl>
                                      </p:cBhvr>
                                    </p:animEffect>
                                  </p:childTnLst>
                                </p:cTn>
                              </p:par>
                              <p:par>
                                <p:cTn id="175" presetID="10" presetClass="entr" presetSubtype="0" fill="hold" nodeType="withEffect">
                                  <p:stCondLst>
                                    <p:cond delay="0"/>
                                  </p:stCondLst>
                                  <p:childTnLst>
                                    <p:set>
                                      <p:cBhvr>
                                        <p:cTn id="176" dur="1" fill="hold">
                                          <p:stCondLst>
                                            <p:cond delay="0"/>
                                          </p:stCondLst>
                                        </p:cTn>
                                        <p:tgtEl>
                                          <p:spTgt spid="439"/>
                                        </p:tgtEl>
                                        <p:attrNameLst>
                                          <p:attrName>style.visibility</p:attrName>
                                        </p:attrNameLst>
                                      </p:cBhvr>
                                      <p:to>
                                        <p:strVal val="visible"/>
                                      </p:to>
                                    </p:set>
                                    <p:animEffect transition="in" filter="fade">
                                      <p:cBhvr>
                                        <p:cTn id="177" dur="500"/>
                                        <p:tgtEl>
                                          <p:spTgt spid="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äsentation_final">
  <a:themeElements>
    <a:clrScheme name="metrics">
      <a:dk1>
        <a:sysClr val="windowText" lastClr="000000"/>
      </a:dk1>
      <a:lt1>
        <a:sysClr val="window" lastClr="FFFFFF"/>
      </a:lt1>
      <a:dk2>
        <a:srgbClr val="3D325E"/>
      </a:dk2>
      <a:lt2>
        <a:srgbClr val="EEECE1"/>
      </a:lt2>
      <a:accent1>
        <a:srgbClr val="449DD7"/>
      </a:accent1>
      <a:accent2>
        <a:srgbClr val="EC6236"/>
      </a:accent2>
      <a:accent3>
        <a:srgbClr val="9A9B9B"/>
      </a:accent3>
      <a:accent4>
        <a:srgbClr val="FFFFFF"/>
      </a:accent4>
      <a:accent5>
        <a:srgbClr val="FFFFFF"/>
      </a:accent5>
      <a:accent6>
        <a:srgbClr val="FFFFFF"/>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Präsentation_final</Template>
  <TotalTime>0</TotalTime>
  <Words>865</Words>
  <Application>Microsoft Office PowerPoint</Application>
  <PresentationFormat>Bildschirmpräsentation (16:9)</PresentationFormat>
  <Paragraphs>163</Paragraphs>
  <Slides>13</Slides>
  <Notes>13</Notes>
  <HiddenSlides>3</HiddenSlides>
  <MMClips>0</MMClips>
  <ScaleCrop>false</ScaleCrop>
  <HeadingPairs>
    <vt:vector size="4" baseType="variant">
      <vt:variant>
        <vt:lpstr>Design</vt:lpstr>
      </vt:variant>
      <vt:variant>
        <vt:i4>1</vt:i4>
      </vt:variant>
      <vt:variant>
        <vt:lpstr>Folientitel</vt:lpstr>
      </vt:variant>
      <vt:variant>
        <vt:i4>13</vt:i4>
      </vt:variant>
    </vt:vector>
  </HeadingPairs>
  <TitlesOfParts>
    <vt:vector size="14" baseType="lpstr">
      <vt:lpstr>Präsentation_final</vt:lpstr>
      <vt:lpstr>*metrics Project Introduction</vt:lpstr>
      <vt:lpstr>*metrics Project</vt:lpstr>
      <vt:lpstr>*metrics Project Aims</vt:lpstr>
      <vt:lpstr>FWF is testing Altmetrics</vt:lpstr>
      <vt:lpstr>FWF Altmetrics result</vt:lpstr>
      <vt:lpstr>DIPF – Wikiversum project</vt:lpstr>
      <vt:lpstr>Traditional and  Web-based metrics</vt:lpstr>
      <vt:lpstr>Challenges for web-based metrics: heterogeneity</vt:lpstr>
      <vt:lpstr>Which online actions are executed most frequently by researchers of which career stages?</vt:lpstr>
      <vt:lpstr>Main activities</vt:lpstr>
      <vt:lpstr>*metrics Project Structure</vt:lpstr>
      <vt:lpstr>Integration in repositories</vt:lpstr>
      <vt:lpstr>PowerPoint-Präsentation</vt:lpstr>
    </vt:vector>
  </TitlesOfParts>
  <Company>SUB Goettingen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Traditionell oder alternativ: wie Forschende Metriken nutzen, verstehen und selbst anwenden</dc:title>
  <dc:creator>Astrid Orth</dc:creator>
  <cp:lastModifiedBy>Astrid Orth</cp:lastModifiedBy>
  <cp:revision>71</cp:revision>
  <dcterms:created xsi:type="dcterms:W3CDTF">2019-03-13T07:51:11Z</dcterms:created>
  <dcterms:modified xsi:type="dcterms:W3CDTF">2019-03-26T23:27:16Z</dcterms:modified>
</cp:coreProperties>
</file>