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"/>
  </p:notesMasterIdLst>
  <p:sldIdLst>
    <p:sldId id="290" r:id="rId2"/>
    <p:sldId id="298" r:id="rId3"/>
    <p:sldId id="283" r:id="rId4"/>
    <p:sldId id="299" r:id="rId5"/>
    <p:sldId id="295" r:id="rId6"/>
    <p:sldId id="261" r:id="rId7"/>
  </p:sldIdLst>
  <p:sldSz cx="9144000" cy="5143500" type="screen16x9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B"/>
    <a:srgbClr val="3D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13" autoAdjust="0"/>
    <p:restoredTop sz="78776" autoAdjust="0"/>
  </p:normalViewPr>
  <p:slideViewPr>
    <p:cSldViewPr>
      <p:cViewPr>
        <p:scale>
          <a:sx n="80" d="100"/>
          <a:sy n="80" d="100"/>
        </p:scale>
        <p:origin x="-581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1733-1E41-43A7-98A9-4B7F8D00F094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1F66-511E-4059-95D2-B4918CDBE5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06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I’d give you a</a:t>
            </a:r>
            <a:r>
              <a:rPr lang="en-US" baseline="0" dirty="0" smtClean="0"/>
              <a:t> first very high-level summary of our project’s results, but please hear more detailed explanations in the following presentations: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Usage of social media platforms (being the source of alternative metrics) is complex and divers, it includes patterns that make simple aggregations to narrow</a:t>
            </a:r>
          </a:p>
          <a:p>
            <a:r>
              <a:rPr lang="en-US" dirty="0" smtClean="0"/>
              <a:t>- Alternative metrics are</a:t>
            </a:r>
            <a:r>
              <a:rPr lang="en-US" baseline="0" dirty="0" smtClean="0"/>
              <a:t> </a:t>
            </a:r>
            <a:r>
              <a:rPr lang="en-US" dirty="0" smtClean="0"/>
              <a:t>not yet widely known and</a:t>
            </a:r>
            <a:r>
              <a:rPr lang="en-US" baseline="0" dirty="0" smtClean="0"/>
              <a:t> </a:t>
            </a:r>
            <a:r>
              <a:rPr lang="en-US" dirty="0" smtClean="0"/>
              <a:t>used with considerable caution (at least among researchers from social sciences and economics)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97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More </a:t>
            </a:r>
            <a:r>
              <a:rPr lang="de-DE" dirty="0" err="1" smtClean="0"/>
              <a:t>fairness</a:t>
            </a:r>
            <a:r>
              <a:rPr lang="de-DE" dirty="0" smtClean="0"/>
              <a:t> in </a:t>
            </a:r>
            <a:r>
              <a:rPr lang="de-DE" dirty="0" err="1" smtClean="0"/>
              <a:t>research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assessment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leveling</a:t>
            </a:r>
            <a:r>
              <a:rPr lang="de-DE" baseline="0" dirty="0" smtClean="0"/>
              <a:t> the </a:t>
            </a:r>
            <a:r>
              <a:rPr lang="de-DE" baseline="0" dirty="0" err="1" smtClean="0"/>
              <a:t>field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regarding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researchers</a:t>
            </a:r>
            <a:r>
              <a:rPr lang="de-DE" baseline="0" dirty="0" smtClean="0"/>
              <a:t>‘ </a:t>
            </a:r>
            <a:r>
              <a:rPr lang="de-DE" baseline="0" dirty="0" err="1" smtClean="0"/>
              <a:t>knowledge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 for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„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doctoral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education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assessment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processes</a:t>
            </a:r>
            <a:r>
              <a:rPr lang="de-DE" baseline="0" dirty="0" smtClean="0"/>
              <a:t> […]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potentially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distorted</a:t>
            </a:r>
            <a:r>
              <a:rPr lang="de-DE" baseline="0" dirty="0" smtClean="0"/>
              <a:t> and the </a:t>
            </a:r>
            <a:r>
              <a:rPr lang="de-DE" baseline="0" dirty="0" err="1" smtClean="0"/>
              <a:t>advantage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knowledgeable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researchers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reduced</a:t>
            </a:r>
            <a:r>
              <a:rPr lang="de-DE" baseline="0" dirty="0" smtClean="0"/>
              <a:t>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22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60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1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89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9A9B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683568" y="4448829"/>
            <a:ext cx="7632848" cy="275788"/>
            <a:chOff x="683568" y="4448829"/>
            <a:chExt cx="7632848" cy="275788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4490241"/>
              <a:ext cx="2248346" cy="189236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754" y="4469129"/>
              <a:ext cx="529174" cy="233404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88" y="4468157"/>
              <a:ext cx="432352" cy="233404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 userDrawn="1"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716408" y="4448829"/>
              <a:ext cx="1375872" cy="275788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 userDrawn="1"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024" y="4448829"/>
              <a:ext cx="661392" cy="232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2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1187624" y="1437624"/>
            <a:ext cx="33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683568" y="4448829"/>
            <a:ext cx="7632848" cy="275788"/>
            <a:chOff x="683568" y="4448829"/>
            <a:chExt cx="7632848" cy="275788"/>
          </a:xfrm>
        </p:grpSpPr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4490241"/>
              <a:ext cx="2248346" cy="189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754" y="4469129"/>
              <a:ext cx="529174" cy="233404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88" y="4468157"/>
              <a:ext cx="432352" cy="233404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716408" y="4448829"/>
              <a:ext cx="1375872" cy="275788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024" y="4448829"/>
              <a:ext cx="661392" cy="232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0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6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641905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099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4461960"/>
            <a:ext cx="8208912" cy="273844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9A9B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 smtClean="0"/>
              <a:t>&lt;Date </a:t>
            </a:r>
            <a:r>
              <a:rPr lang="de-DE" dirty="0" err="1" smtClean="0"/>
              <a:t>and</a:t>
            </a:r>
            <a:r>
              <a:rPr lang="de-DE" dirty="0" smtClean="0"/>
              <a:t> Occasion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31825"/>
            <a:ext cx="1587798" cy="6837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7761"/>
            <a:ext cx="9144000" cy="8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  <p:sldLayoutId id="2147483717" r:id="rId8"/>
    <p:sldLayoutId id="2147483718" r:id="rId9"/>
    <p:sldLayoutId id="214748371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49DD7"/>
        </a:buClr>
        <a:buFont typeface="Symbol" panose="05050102010706020507" pitchFamily="18" charset="2"/>
        <a:buChar char=""/>
        <a:defRPr sz="32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C6236"/>
        </a:buClr>
        <a:buFont typeface="Symbol" panose="05050102010706020507" pitchFamily="18" charset="2"/>
        <a:buChar char=""/>
        <a:defRPr sz="28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0.0.12.73/epi.2017.may.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rics-project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mailto:@metricsproject" TargetMode="External"/><Relationship Id="rId5" Type="http://schemas.openxmlformats.org/officeDocument/2006/relationships/hyperlink" Target="mailto:@metrics_project" TargetMode="External"/><Relationship Id="rId4" Type="http://schemas.openxmlformats.org/officeDocument/2006/relationships/hyperlink" Target="mailto:metrics-project@sub.uni-goettingen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16759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*</a:t>
            </a:r>
            <a:r>
              <a:rPr lang="en-US" sz="3600" dirty="0" smtClean="0"/>
              <a:t>metrics Project</a:t>
            </a:r>
            <a:br>
              <a:rPr lang="en-US" sz="3600" dirty="0" smtClean="0"/>
            </a:br>
            <a:r>
              <a:rPr lang="en-US" sz="3600" dirty="0" smtClean="0"/>
              <a:t>Summary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2355726"/>
            <a:ext cx="7200800" cy="1782198"/>
          </a:xfrm>
        </p:spPr>
        <p:txBody>
          <a:bodyPr>
            <a:normAutofit fontScale="40000" lnSpcReduction="20000"/>
          </a:bodyPr>
          <a:lstStyle/>
          <a:p>
            <a:endParaRPr lang="de-DE" sz="5100" dirty="0" smtClean="0"/>
          </a:p>
          <a:p>
            <a:r>
              <a:rPr lang="de-DE" sz="5100" dirty="0" smtClean="0"/>
              <a:t>*</a:t>
            </a:r>
            <a:r>
              <a:rPr lang="de-DE" sz="5100" dirty="0" err="1" smtClean="0"/>
              <a:t>metrics</a:t>
            </a:r>
            <a:r>
              <a:rPr lang="de-DE" sz="5100" dirty="0" smtClean="0"/>
              <a:t> in Transition - Final Workshop</a:t>
            </a:r>
          </a:p>
          <a:p>
            <a:r>
              <a:rPr lang="de-DE" sz="5100" dirty="0" smtClean="0"/>
              <a:t>27-28 March 2019</a:t>
            </a:r>
          </a:p>
          <a:p>
            <a:pPr>
              <a:spcAft>
                <a:spcPts val="1200"/>
              </a:spcAft>
            </a:pPr>
            <a:r>
              <a:rPr lang="de-DE" sz="5100" dirty="0" smtClean="0"/>
              <a:t>SUB Göttingen</a:t>
            </a:r>
          </a:p>
          <a:p>
            <a:r>
              <a:rPr lang="de-DE" dirty="0" smtClean="0"/>
              <a:t>Astrid Orth</a:t>
            </a:r>
            <a:br>
              <a:rPr lang="de-DE" dirty="0" smtClean="0"/>
            </a:br>
            <a:endParaRPr lang="de-DE" sz="2500" dirty="0"/>
          </a:p>
        </p:txBody>
      </p:sp>
      <p:pic>
        <p:nvPicPr>
          <p:cNvPr id="4" name="Grafik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7984" y="4225399"/>
            <a:ext cx="621968" cy="1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Findings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 smtClean="0"/>
              <a:t>Behaviour</a:t>
            </a:r>
            <a:r>
              <a:rPr lang="en-US" dirty="0" smtClean="0"/>
              <a:t> on social </a:t>
            </a:r>
            <a:r>
              <a:rPr lang="en-US" dirty="0"/>
              <a:t>media platforms </a:t>
            </a:r>
            <a:r>
              <a:rPr lang="en-US" dirty="0" smtClean="0"/>
              <a:t>is </a:t>
            </a:r>
            <a:r>
              <a:rPr lang="en-US" dirty="0"/>
              <a:t>complex and </a:t>
            </a:r>
            <a:r>
              <a:rPr lang="en-US" dirty="0" smtClean="0"/>
              <a:t>divers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Existing patterns prohibit simple aggregations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Alternative </a:t>
            </a:r>
            <a:r>
              <a:rPr lang="en-US" dirty="0"/>
              <a:t>metrics </a:t>
            </a:r>
            <a:r>
              <a:rPr lang="en-US" dirty="0" smtClean="0"/>
              <a:t>not </a:t>
            </a:r>
            <a:r>
              <a:rPr lang="en-US" dirty="0"/>
              <a:t>yet widely </a:t>
            </a:r>
            <a:r>
              <a:rPr lang="en-US" dirty="0" smtClean="0"/>
              <a:t>known</a:t>
            </a:r>
          </a:p>
          <a:p>
            <a:pPr lvl="1"/>
            <a:r>
              <a:rPr lang="en-US" dirty="0" smtClean="0"/>
              <a:t>If so, used </a:t>
            </a:r>
            <a:r>
              <a:rPr lang="en-US" dirty="0"/>
              <a:t>with considerable </a:t>
            </a:r>
            <a:r>
              <a:rPr lang="en-US" dirty="0" smtClean="0"/>
              <a:t>caution</a:t>
            </a:r>
          </a:p>
          <a:p>
            <a:pPr lvl="0"/>
            <a:r>
              <a:rPr lang="en-US" dirty="0"/>
              <a:t>To </a:t>
            </a:r>
            <a:r>
              <a:rPr lang="en-US" dirty="0" smtClean="0"/>
              <a:t>gain trust and be </a:t>
            </a:r>
            <a:r>
              <a:rPr lang="en-US" dirty="0"/>
              <a:t>accepted by researchers</a:t>
            </a:r>
          </a:p>
          <a:p>
            <a:pPr lvl="1"/>
            <a:r>
              <a:rPr lang="en-US" dirty="0" smtClean="0"/>
              <a:t>*metrics </a:t>
            </a:r>
            <a:r>
              <a:rPr lang="en-US" dirty="0"/>
              <a:t>need more context and greater openness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/>
              <a:t>Awareness-</a:t>
            </a:r>
            <a:r>
              <a:rPr lang="de-DE" sz="3600" dirty="0" err="1"/>
              <a:t>building</a:t>
            </a:r>
            <a:r>
              <a:rPr lang="de-DE" sz="3600" dirty="0"/>
              <a:t> and </a:t>
            </a:r>
            <a:r>
              <a:rPr lang="de-DE" sz="3600" dirty="0" err="1"/>
              <a:t>education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err="1" smtClean="0"/>
              <a:t>Especially</a:t>
            </a:r>
            <a:r>
              <a:rPr lang="de-DE" sz="2800" dirty="0" smtClean="0"/>
              <a:t> for </a:t>
            </a:r>
            <a:r>
              <a:rPr lang="de-DE" sz="2800" dirty="0" err="1" smtClean="0"/>
              <a:t>early</a:t>
            </a:r>
            <a:r>
              <a:rPr lang="de-DE" sz="2800" dirty="0" smtClean="0"/>
              <a:t> </a:t>
            </a:r>
            <a:r>
              <a:rPr lang="de-DE" sz="2800" dirty="0" err="1" smtClean="0"/>
              <a:t>career</a:t>
            </a:r>
            <a:r>
              <a:rPr lang="de-DE" sz="2800" dirty="0" smtClean="0"/>
              <a:t> </a:t>
            </a:r>
            <a:r>
              <a:rPr lang="de-DE" sz="2800" dirty="0" err="1" smtClean="0"/>
              <a:t>researchers</a:t>
            </a:r>
            <a:r>
              <a:rPr lang="de-DE" sz="2800" dirty="0" smtClean="0"/>
              <a:t>,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know</a:t>
            </a:r>
            <a:r>
              <a:rPr lang="de-DE" sz="2800" dirty="0" smtClean="0"/>
              <a:t> </a:t>
            </a:r>
            <a:r>
              <a:rPr lang="de-DE" sz="2800" dirty="0" err="1" smtClean="0"/>
              <a:t>about</a:t>
            </a:r>
            <a:r>
              <a:rPr lang="de-DE" sz="2800" dirty="0" smtClean="0"/>
              <a:t>:</a:t>
            </a:r>
          </a:p>
          <a:p>
            <a:pPr lvl="1"/>
            <a:r>
              <a:rPr lang="de-DE" sz="2600" dirty="0" smtClean="0"/>
              <a:t>Wide </a:t>
            </a:r>
            <a:r>
              <a:rPr lang="de-DE" sz="2600" dirty="0" err="1" smtClean="0"/>
              <a:t>spectrum</a:t>
            </a:r>
            <a:r>
              <a:rPr lang="de-DE" sz="2600" dirty="0" smtClean="0"/>
              <a:t> of </a:t>
            </a:r>
            <a:r>
              <a:rPr lang="de-DE" sz="2600" dirty="0" err="1" smtClean="0"/>
              <a:t>various</a:t>
            </a:r>
            <a:r>
              <a:rPr lang="de-DE" sz="2600" dirty="0" smtClean="0"/>
              <a:t> </a:t>
            </a:r>
            <a:r>
              <a:rPr lang="de-DE" sz="2600" dirty="0" err="1" smtClean="0"/>
              <a:t>types</a:t>
            </a:r>
            <a:r>
              <a:rPr lang="de-DE" sz="2600" dirty="0" smtClean="0"/>
              <a:t> of </a:t>
            </a:r>
            <a:r>
              <a:rPr lang="de-DE" sz="2600" dirty="0" err="1" smtClean="0"/>
              <a:t>metrics</a:t>
            </a:r>
            <a:r>
              <a:rPr lang="de-DE" sz="2600" dirty="0" smtClean="0"/>
              <a:t>,</a:t>
            </a:r>
          </a:p>
          <a:p>
            <a:pPr lvl="1"/>
            <a:r>
              <a:rPr lang="de-DE" sz="2600" dirty="0" err="1" smtClean="0"/>
              <a:t>Their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r>
              <a:rPr lang="de-DE" sz="2600" dirty="0" smtClean="0"/>
              <a:t> </a:t>
            </a:r>
            <a:r>
              <a:rPr lang="de-DE" sz="2600" dirty="0" err="1" smtClean="0"/>
              <a:t>sources</a:t>
            </a:r>
            <a:r>
              <a:rPr lang="de-DE" sz="2600" dirty="0" smtClean="0"/>
              <a:t>,</a:t>
            </a:r>
          </a:p>
          <a:p>
            <a:pPr lvl="1"/>
            <a:r>
              <a:rPr lang="de-DE" sz="2600" dirty="0" err="1" smtClean="0"/>
              <a:t>Application</a:t>
            </a:r>
            <a:r>
              <a:rPr lang="de-DE" sz="2600" dirty="0" smtClean="0"/>
              <a:t> </a:t>
            </a:r>
            <a:r>
              <a:rPr lang="de-DE" sz="2600" dirty="0" err="1" smtClean="0"/>
              <a:t>areas</a:t>
            </a:r>
            <a:r>
              <a:rPr lang="de-DE" sz="2600" dirty="0" smtClean="0"/>
              <a:t>, </a:t>
            </a:r>
            <a:r>
              <a:rPr lang="de-DE" sz="2600" dirty="0" err="1" smtClean="0"/>
              <a:t>as</a:t>
            </a:r>
            <a:r>
              <a:rPr lang="de-DE" sz="2600" dirty="0" smtClean="0"/>
              <a:t> </a:t>
            </a:r>
            <a:r>
              <a:rPr lang="de-DE" sz="2600" dirty="0" err="1" smtClean="0"/>
              <a:t>well</a:t>
            </a:r>
            <a:r>
              <a:rPr lang="de-DE" sz="2600" dirty="0" smtClean="0"/>
              <a:t> </a:t>
            </a:r>
            <a:r>
              <a:rPr lang="de-DE" sz="2600" dirty="0" err="1" smtClean="0"/>
              <a:t>as</a:t>
            </a:r>
            <a:r>
              <a:rPr lang="de-DE" sz="2600" dirty="0" smtClean="0"/>
              <a:t> </a:t>
            </a:r>
          </a:p>
          <a:p>
            <a:pPr lvl="1"/>
            <a:r>
              <a:rPr lang="de-DE" sz="2600" dirty="0" err="1" smtClean="0"/>
              <a:t>Strength</a:t>
            </a:r>
            <a:r>
              <a:rPr lang="de-DE" sz="2600" dirty="0" smtClean="0"/>
              <a:t> and </a:t>
            </a:r>
            <a:r>
              <a:rPr lang="de-DE" sz="2600" dirty="0" err="1" smtClean="0"/>
              <a:t>Limitations</a:t>
            </a:r>
            <a:endParaRPr lang="de-DE" sz="26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de-DE" dirty="0" err="1" smtClean="0"/>
              <a:t>Become</a:t>
            </a:r>
            <a:r>
              <a:rPr lang="de-DE" dirty="0" smtClean="0"/>
              <a:t> „</a:t>
            </a:r>
            <a:r>
              <a:rPr lang="de-DE" dirty="0" err="1" smtClean="0"/>
              <a:t>metric-wise</a:t>
            </a:r>
            <a:r>
              <a:rPr lang="de-DE" dirty="0" smtClean="0"/>
              <a:t>“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4659982"/>
            <a:ext cx="2133600" cy="273844"/>
          </a:xfrm>
        </p:spPr>
        <p:txBody>
          <a:bodyPr/>
          <a:lstStyle/>
          <a:p>
            <a:fld id="{7833F392-16CE-48E3-A46D-C302BE0264B5}" type="slidenum">
              <a:rPr lang="en-US" smtClean="0"/>
              <a:t>3</a:t>
            </a:fld>
            <a:endParaRPr lang="en-US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467544" y="4299942"/>
            <a:ext cx="8208912" cy="435862"/>
          </a:xfrm>
        </p:spPr>
        <p:txBody>
          <a:bodyPr/>
          <a:lstStyle/>
          <a:p>
            <a:pPr algn="l"/>
            <a:r>
              <a:rPr lang="en-US" b="1" dirty="0" smtClean="0"/>
              <a:t>Rousseau, S., and Rousseau, R. (2017). Being metric-wise: heterogeneity in bibliometric knowledge. El Prof. Inf. 26, 480–487. DOI: </a:t>
            </a:r>
            <a:r>
              <a:rPr lang="en-US" b="1" dirty="0" smtClean="0">
                <a:hlinkClick r:id="rId3"/>
              </a:rPr>
              <a:t>10.3145/epi.2017.may.14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8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Recommendations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Check for applicability in </a:t>
            </a:r>
            <a:r>
              <a:rPr lang="en-US" dirty="0"/>
              <a:t>a certain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very much dependent on the underlying data </a:t>
            </a:r>
            <a:r>
              <a:rPr lang="en-US" dirty="0" smtClean="0"/>
              <a:t>base (heterogeneity &amp; dynamics </a:t>
            </a:r>
            <a:r>
              <a:rPr lang="en-US" dirty="0"/>
              <a:t>of platforms, </a:t>
            </a:r>
            <a:r>
              <a:rPr lang="en-US" dirty="0" smtClean="0"/>
              <a:t>API’s, functionalities)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may vary </a:t>
            </a:r>
            <a:r>
              <a:rPr lang="en-US" dirty="0" smtClean="0"/>
              <a:t>considerably</a:t>
            </a:r>
          </a:p>
          <a:p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current state does not suggest that simple one-dimensional metrics correctly reflect the scientific communication </a:t>
            </a:r>
            <a:r>
              <a:rPr lang="en-US" dirty="0">
                <a:solidFill>
                  <a:schemeClr val="tx2"/>
                </a:solidFill>
              </a:rPr>
              <a:t>on </a:t>
            </a:r>
            <a:r>
              <a:rPr lang="en-US" dirty="0" smtClean="0">
                <a:solidFill>
                  <a:schemeClr val="tx2"/>
                </a:solidFill>
              </a:rPr>
              <a:t>web-based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Will </a:t>
            </a:r>
            <a:r>
              <a:rPr lang="en-US" dirty="0" smtClean="0"/>
              <a:t>be published as </a:t>
            </a:r>
            <a:r>
              <a:rPr lang="en-US" dirty="0" smtClean="0"/>
              <a:t>DINI recommendations paper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repositories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ZBW: EconStor</a:t>
            </a:r>
          </a:p>
          <a:p>
            <a:r>
              <a:rPr lang="de-DE" dirty="0" smtClean="0"/>
              <a:t>SUB: </a:t>
            </a:r>
            <a:r>
              <a:rPr lang="de-DE" dirty="0" err="1" smtClean="0"/>
              <a:t>GoeScholar</a:t>
            </a:r>
            <a:r>
              <a:rPr lang="de-DE" dirty="0" smtClean="0"/>
              <a:t>/GRO</a:t>
            </a:r>
          </a:p>
          <a:p>
            <a:r>
              <a:rPr lang="de-DE" dirty="0" smtClean="0"/>
              <a:t>GESIS: SSOAR</a:t>
            </a:r>
          </a:p>
          <a:p>
            <a:r>
              <a:rPr lang="de-DE" dirty="0" smtClean="0"/>
              <a:t>VZG: Embedding in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099792"/>
          </a:xfrm>
        </p:spPr>
        <p:txBody>
          <a:bodyPr>
            <a:normAutofit lnSpcReduction="10000"/>
          </a:bodyPr>
          <a:lstStyle/>
          <a:p>
            <a:pPr lvl="0"/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/ Vielen Dank!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Web </a:t>
            </a:r>
            <a:r>
              <a:rPr lang="de-DE" dirty="0" smtClean="0">
                <a:hlinkClick r:id="rId3"/>
              </a:rPr>
              <a:t>https://metrics-project.net/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/>
              <a:t>Email </a:t>
            </a:r>
            <a:r>
              <a:rPr lang="de-DE" dirty="0" smtClean="0">
                <a:hlinkClick r:id="rId4"/>
              </a:rPr>
              <a:t>metrics-project@sub.uni-goettingen.de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/>
              <a:t>Twitter </a:t>
            </a:r>
            <a:r>
              <a:rPr lang="de-DE" dirty="0">
                <a:hlinkClick r:id="rId5"/>
              </a:rPr>
              <a:t>@</a:t>
            </a:r>
            <a:r>
              <a:rPr lang="de-DE" dirty="0" err="1" smtClean="0">
                <a:hlinkClick r:id="rId5"/>
              </a:rPr>
              <a:t>metrics_project</a:t>
            </a:r>
            <a:endParaRPr lang="de-DE" dirty="0"/>
          </a:p>
          <a:p>
            <a:pPr lvl="2"/>
            <a:r>
              <a:rPr lang="de-DE" dirty="0"/>
              <a:t>Facebook </a:t>
            </a:r>
            <a:r>
              <a:rPr lang="de-DE" dirty="0">
                <a:solidFill>
                  <a:srgbClr val="002060"/>
                </a:solidFill>
                <a:hlinkClick r:id="rId6"/>
              </a:rPr>
              <a:t>@</a:t>
            </a:r>
            <a:r>
              <a:rPr lang="de-DE" dirty="0" err="1">
                <a:solidFill>
                  <a:srgbClr val="002060"/>
                </a:solidFill>
                <a:hlinkClick r:id="rId6"/>
              </a:rPr>
              <a:t>metricsproject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final">
  <a:themeElements>
    <a:clrScheme name="metrics">
      <a:dk1>
        <a:sysClr val="windowText" lastClr="000000"/>
      </a:dk1>
      <a:lt1>
        <a:sysClr val="window" lastClr="FFFFFF"/>
      </a:lt1>
      <a:dk2>
        <a:srgbClr val="3D325E"/>
      </a:dk2>
      <a:lt2>
        <a:srgbClr val="EEECE1"/>
      </a:lt2>
      <a:accent1>
        <a:srgbClr val="449DD7"/>
      </a:accent1>
      <a:accent2>
        <a:srgbClr val="EC6236"/>
      </a:accent2>
      <a:accent3>
        <a:srgbClr val="9A9B9B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Präsentation_final</Template>
  <TotalTime>0</TotalTime>
  <Words>366</Words>
  <Application>Microsoft Office PowerPoint</Application>
  <PresentationFormat>Bildschirmpräsentation (16:9)</PresentationFormat>
  <Paragraphs>55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Präsentation_final</vt:lpstr>
      <vt:lpstr>*metrics Project Summary</vt:lpstr>
      <vt:lpstr>Findings</vt:lpstr>
      <vt:lpstr>Awareness-building and education</vt:lpstr>
      <vt:lpstr>Recommendations</vt:lpstr>
      <vt:lpstr>Integration in repositories</vt:lpstr>
      <vt:lpstr>PowerPoint-Präsentation</vt:lpstr>
    </vt:vector>
  </TitlesOfParts>
  <Company>SUB Goettingen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oder alternativ: wie Forschende Metriken nutzen, verstehen und selbst anwenden</dc:title>
  <dc:creator>Astrid Orth</dc:creator>
  <cp:lastModifiedBy>Astrid Orth</cp:lastModifiedBy>
  <cp:revision>70</cp:revision>
  <dcterms:created xsi:type="dcterms:W3CDTF">2019-03-13T07:51:11Z</dcterms:created>
  <dcterms:modified xsi:type="dcterms:W3CDTF">2019-03-26T17:12:07Z</dcterms:modified>
</cp:coreProperties>
</file>