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29" r:id="rId3"/>
    <p:sldId id="415" r:id="rId4"/>
    <p:sldId id="435" r:id="rId5"/>
    <p:sldId id="440" r:id="rId6"/>
    <p:sldId id="442" r:id="rId7"/>
    <p:sldId id="443" r:id="rId8"/>
    <p:sldId id="444" r:id="rId9"/>
    <p:sldId id="441" r:id="rId10"/>
    <p:sldId id="436" r:id="rId11"/>
    <p:sldId id="439" r:id="rId12"/>
  </p:sldIdLst>
  <p:sldSz cx="13004800" cy="9753600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00"/>
    <a:srgbClr val="FF9900"/>
    <a:srgbClr val="FF00FF"/>
    <a:srgbClr val="990033"/>
    <a:srgbClr val="FFFFCC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4545" autoAdjust="0"/>
  </p:normalViewPr>
  <p:slideViewPr>
    <p:cSldViewPr snapToGrid="0" snapToObjects="1">
      <p:cViewPr varScale="1">
        <p:scale>
          <a:sx n="92" d="100"/>
          <a:sy n="92" d="100"/>
        </p:scale>
        <p:origin x="-678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92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3128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E1F8A08-897E-40FE-8DBE-4A7A921DC6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41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BE35AE1-EE14-4C4D-A178-73A9E7A10B3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6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nie_un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420100"/>
            <a:ext cx="112649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Logo_Z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8601075"/>
            <a:ext cx="28289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" descr="Linie_ob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111375"/>
            <a:ext cx="112649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7615238" y="8928100"/>
            <a:ext cx="4519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241425">
              <a:defRPr>
                <a:solidFill>
                  <a:schemeClr val="tx1"/>
                </a:solidFill>
                <a:latin typeface="Arial" charset="0"/>
              </a:defRPr>
            </a:lvl1pPr>
            <a:lvl2pPr defTabSz="1241425">
              <a:defRPr>
                <a:solidFill>
                  <a:schemeClr val="tx1"/>
                </a:solidFill>
                <a:latin typeface="Arial" charset="0"/>
              </a:defRPr>
            </a:lvl2pPr>
            <a:lvl3pPr defTabSz="1241425">
              <a:defRPr>
                <a:solidFill>
                  <a:schemeClr val="tx1"/>
                </a:solidFill>
                <a:latin typeface="Arial" charset="0"/>
              </a:defRPr>
            </a:lvl3pPr>
            <a:lvl4pPr defTabSz="1241425">
              <a:defRPr>
                <a:solidFill>
                  <a:schemeClr val="tx1"/>
                </a:solidFill>
                <a:latin typeface="Arial" charset="0"/>
              </a:defRPr>
            </a:lvl4pPr>
            <a:lvl5pPr defTabSz="1241425">
              <a:defRPr>
                <a:solidFill>
                  <a:schemeClr val="tx1"/>
                </a:solidFill>
                <a:latin typeface="Arial" charset="0"/>
              </a:defRPr>
            </a:lvl5pPr>
            <a:lvl6pPr defTabSz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de-DE" sz="1600" smtClean="0">
                <a:cs typeface="+mn-cs"/>
              </a:rPr>
              <a:t>Die ZBW ist Mitglied der Leibniz-Gemeinschaft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6775" y="1187450"/>
            <a:ext cx="11266488" cy="8223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de-DE" noProof="0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6775" y="3022600"/>
            <a:ext cx="11266488" cy="50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861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806657B7-E6DE-4FC6-BBC2-68A6DB39461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18625" y="1354138"/>
            <a:ext cx="2816225" cy="4327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6775" y="1354138"/>
            <a:ext cx="8299450" cy="4327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10910A51-4874-4190-9204-57F049FC24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280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775" y="1354138"/>
            <a:ext cx="11266488" cy="609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66775" y="3141663"/>
            <a:ext cx="5557838" cy="254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77013" y="3141663"/>
            <a:ext cx="5557837" cy="1193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77013" y="4487863"/>
            <a:ext cx="5557837" cy="1193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5368576-F1CE-466A-B98B-8A8F014493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42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9AD2CC05-AD7A-4212-9B14-E63536205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897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5B7617C4-40EB-4D44-847E-B6F9B4DDEF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76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6775" y="3141663"/>
            <a:ext cx="5557838" cy="25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7013" y="3141663"/>
            <a:ext cx="5557837" cy="25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4A11663-9F7E-46D4-8F40-D13DE35781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88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033BCEB1-4AEE-4B03-88F8-6AA236EA40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28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2B348B31-B648-4503-B378-FA85C36E18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4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B1C08EFA-B7F5-43DE-8E05-2A3EC97C3B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7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A2584148-BC5F-48DC-A318-8DFBFCB169F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17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Seite </a:t>
            </a:r>
            <a:fld id="{EF1BD089-A8BB-4D4D-876C-E167368B279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99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6775" y="1354138"/>
            <a:ext cx="112664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6775" y="3141663"/>
            <a:ext cx="1126807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29075" y="8928100"/>
            <a:ext cx="7126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1241425">
              <a:defRPr sz="16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55363" y="8928100"/>
            <a:ext cx="977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1241425">
              <a:defRPr sz="16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Seite </a:t>
            </a:r>
            <a:fld id="{1C1A4BA3-A812-4344-8DCF-795FB87F2D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Picture 7" descr="Logo_ZB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8601075"/>
            <a:ext cx="28289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Linie_unt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420100"/>
            <a:ext cx="112649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Linie_ob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2111375"/>
            <a:ext cx="112649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  <p:sldLayoutId id="214748437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414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12414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defTabSz="12414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defTabSz="12414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defTabSz="12414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defTabSz="12414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defTabSz="12414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defTabSz="12414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defTabSz="12414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1241425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4013" algn="l" defTabSz="1241425" rtl="0" eaLnBrk="0" fontAlgn="base" hangingPunct="0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2pPr>
      <a:lvl3pPr marL="717550" indent="-360363" algn="l" defTabSz="1241425" rtl="0" eaLnBrk="0" fontAlgn="base" hangingPunct="0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3pPr>
      <a:lvl4pPr marL="1076325" indent="-357188" algn="l" defTabSz="1241425" rtl="0" eaLnBrk="0" fontAlgn="base" hangingPunct="0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4pPr>
      <a:lvl5pPr marL="1438275" indent="-360363" algn="l" defTabSz="1241425" rtl="0" eaLnBrk="0" fontAlgn="base" hangingPunct="0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5pPr>
      <a:lvl6pPr marL="1895475" indent="-360363" algn="l" defTabSz="1241425" rtl="0" fontAlgn="base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6pPr>
      <a:lvl7pPr marL="2352675" indent="-360363" algn="l" defTabSz="1241425" rtl="0" fontAlgn="base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7pPr>
      <a:lvl8pPr marL="2809875" indent="-360363" algn="l" defTabSz="1241425" rtl="0" fontAlgn="base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8pPr>
      <a:lvl9pPr marL="3267075" indent="-360363" algn="l" defTabSz="1241425" rtl="0" fontAlgn="base">
        <a:lnSpc>
          <a:spcPts val="4000"/>
        </a:lnSpc>
        <a:spcBef>
          <a:spcPct val="0"/>
        </a:spcBef>
        <a:spcAft>
          <a:spcPct val="0"/>
        </a:spcAft>
        <a:buFont typeface="Symbol" pitchFamily="18" charset="2"/>
        <a:buChar char="·"/>
        <a:defRPr sz="2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869950" y="2630488"/>
            <a:ext cx="11264900" cy="187325"/>
            <a:chOff x="548" y="1656"/>
            <a:chExt cx="7096" cy="118"/>
          </a:xfrm>
        </p:grpSpPr>
        <p:sp>
          <p:nvSpPr>
            <p:cNvPr id="3077" name="Rectangle 14"/>
            <p:cNvSpPr>
              <a:spLocks noChangeArrowheads="1"/>
            </p:cNvSpPr>
            <p:nvPr/>
          </p:nvSpPr>
          <p:spPr bwMode="auto">
            <a:xfrm>
              <a:off x="548" y="1656"/>
              <a:ext cx="7096" cy="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ts val="4000"/>
                </a:lnSpc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lnSpc>
                  <a:spcPts val="4000"/>
                </a:lnSpc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lnSpc>
                  <a:spcPts val="4000"/>
                </a:lnSpc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lnSpc>
                  <a:spcPts val="4000"/>
                </a:lnSpc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lnSpc>
                  <a:spcPts val="4000"/>
                </a:lnSpc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Font typeface="Symbol" pitchFamily="18" charset="2"/>
                <a:buChar char="·"/>
                <a:defRPr sz="28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endParaRPr lang="de-DE" altLang="de-DE" sz="2400"/>
            </a:p>
          </p:txBody>
        </p:sp>
        <p:pic>
          <p:nvPicPr>
            <p:cNvPr id="3078" name="Picture 10" descr="Linie_ob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" y="1762"/>
              <a:ext cx="7096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5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869950" y="2140570"/>
            <a:ext cx="11315700" cy="72834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de-DE" sz="3600" dirty="0"/>
              <a:t>Einbindung von *</a:t>
            </a:r>
            <a:r>
              <a:rPr lang="de-DE" sz="3600" dirty="0" err="1"/>
              <a:t>metrics</a:t>
            </a:r>
            <a:r>
              <a:rPr lang="de-DE" sz="3600" dirty="0"/>
              <a:t> in EconStor</a:t>
            </a:r>
            <a:endParaRPr lang="de-DE" altLang="de-DE" sz="3600" b="1" dirty="0" smtClean="0"/>
          </a:p>
        </p:txBody>
      </p:sp>
      <p:sp>
        <p:nvSpPr>
          <p:cNvPr id="3076" name="Textfeld 1"/>
          <p:cNvSpPr txBox="1">
            <a:spLocks noChangeArrowheads="1"/>
          </p:cNvSpPr>
          <p:nvPr/>
        </p:nvSpPr>
        <p:spPr bwMode="auto">
          <a:xfrm>
            <a:off x="819150" y="5859986"/>
            <a:ext cx="99666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ts val="4000"/>
              </a:lnSpc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ts val="4000"/>
              </a:lnSpc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ts val="4000"/>
              </a:lnSpc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ts val="4000"/>
              </a:lnSpc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ts val="4000"/>
              </a:lnSpc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·"/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de-DE" altLang="de-DE" sz="2400" b="1" dirty="0" smtClean="0"/>
              <a:t>Jan B. Weiland</a:t>
            </a:r>
            <a:endParaRPr lang="de-DE" altLang="de-DE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*Metrics in Transition </a:t>
            </a:r>
            <a:r>
              <a:rPr lang="en-US" sz="2400" dirty="0" smtClean="0"/>
              <a:t>- *metrics </a:t>
            </a:r>
            <a:r>
              <a:rPr lang="en-US" sz="2400" dirty="0" err="1" smtClean="0"/>
              <a:t>Abschlussworkshop</a:t>
            </a:r>
            <a:r>
              <a:rPr lang="en-US" sz="2400" dirty="0" smtClean="0"/>
              <a:t> 2019</a:t>
            </a:r>
          </a:p>
          <a:p>
            <a:pPr eaLnBrk="1" hangingPunct="1">
              <a:lnSpc>
                <a:spcPct val="150000"/>
              </a:lnSpc>
            </a:pPr>
            <a:r>
              <a:rPr lang="de-DE" altLang="de-DE" sz="2400" dirty="0" smtClean="0"/>
              <a:t>SUB Göttingen, 28. März 2019</a:t>
            </a:r>
            <a:endParaRPr lang="de-DE" alt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Kritische Würdigung </a:t>
            </a:r>
            <a:r>
              <a:rPr lang="de-DE" dirty="0" smtClean="0"/>
              <a:t>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244436"/>
            <a:ext cx="11268075" cy="66220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„saubere“ Verwendung von Persistent </a:t>
            </a:r>
            <a:r>
              <a:rPr lang="de-DE" dirty="0" err="1" smtClean="0"/>
              <a:t>Identifiern</a:t>
            </a:r>
            <a:r>
              <a:rPr lang="de-DE" dirty="0" smtClean="0"/>
              <a:t> (PI) in sozialen Medien offenbar nicht üblich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Identifikation der PIs nur mit zusätzlichen „Tricks“ möglich: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Suche nach aufgelösten </a:t>
            </a:r>
            <a:r>
              <a:rPr lang="de-DE" dirty="0" err="1" smtClean="0"/>
              <a:t>Landing</a:t>
            </a:r>
            <a:r>
              <a:rPr lang="de-DE" dirty="0" smtClean="0"/>
              <a:t>-Page-URLs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Suche nach direkten PDF-URLs mit enthaltenen PIs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err="1" smtClean="0"/>
              <a:t>Social</a:t>
            </a:r>
            <a:r>
              <a:rPr lang="de-DE" dirty="0" smtClean="0"/>
              <a:t>-Media-Welt sehr dynamisch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Nennungen/ Einträge werden z.T. wieder gelöscht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Erhebungszeiträume sind wichtig!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err="1" smtClean="0"/>
              <a:t>Social</a:t>
            </a:r>
            <a:r>
              <a:rPr lang="de-DE" dirty="0" smtClean="0"/>
              <a:t>-Media-Welt sehr heterogen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Sind ein Tweet und eine Wikipedia-Nennung „gleichwertig“?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Ist die Reduzierung auf einen Wert „Anzahl Nennungen“ überhaupt sinnvoll?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5188" y="4325621"/>
            <a:ext cx="11268075" cy="559897"/>
          </a:xfrm>
        </p:spPr>
        <p:txBody>
          <a:bodyPr/>
          <a:lstStyle/>
          <a:p>
            <a:pPr algn="ctr"/>
            <a:r>
              <a:rPr lang="de-DE" sz="6000" dirty="0" smtClean="0"/>
              <a:t>Vielen Dank!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EconStor im </a:t>
            </a:r>
            <a:r>
              <a:rPr lang="de-DE" altLang="de-DE" dirty="0" smtClean="0"/>
              <a:t>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281853"/>
            <a:ext cx="11268075" cy="5642570"/>
          </a:xfrm>
        </p:spPr>
        <p:txBody>
          <a:bodyPr/>
          <a:lstStyle/>
          <a:p>
            <a:pPr marL="457200" lvl="1" indent="-457200"/>
            <a:r>
              <a:rPr lang="de-DE" dirty="0" smtClean="0"/>
              <a:t>Fachliches </a:t>
            </a:r>
            <a:r>
              <a:rPr lang="de-DE" dirty="0"/>
              <a:t>Open-Access-Repository für die </a:t>
            </a:r>
            <a:r>
              <a:rPr lang="de-DE" dirty="0" smtClean="0"/>
              <a:t>Wirtschaftswissenschaften</a:t>
            </a:r>
          </a:p>
          <a:p>
            <a:pPr marL="457200" lvl="1" indent="-457200"/>
            <a:r>
              <a:rPr lang="de-DE" dirty="0" smtClean="0"/>
              <a:t>Überwiegend „Zweitverwertung“:</a:t>
            </a:r>
          </a:p>
          <a:p>
            <a:pPr marL="819150" lvl="2" indent="-457200"/>
            <a:r>
              <a:rPr lang="de-DE" dirty="0" smtClean="0"/>
              <a:t>Schriftenreihen</a:t>
            </a:r>
            <a:r>
              <a:rPr lang="de-DE" dirty="0"/>
              <a:t>, Zeitschriften </a:t>
            </a:r>
            <a:r>
              <a:rPr lang="de-DE" dirty="0" smtClean="0"/>
              <a:t>&amp; Konferenzen</a:t>
            </a:r>
          </a:p>
          <a:p>
            <a:pPr marL="819150" lvl="2" indent="-457200"/>
            <a:r>
              <a:rPr lang="de-DE" dirty="0" smtClean="0"/>
              <a:t>Geringer Anteil „</a:t>
            </a:r>
            <a:r>
              <a:rPr lang="de-DE" dirty="0" err="1" smtClean="0"/>
              <a:t>Self-Archiving</a:t>
            </a:r>
            <a:r>
              <a:rPr lang="de-DE" dirty="0" smtClean="0"/>
              <a:t>“</a:t>
            </a:r>
          </a:p>
          <a:p>
            <a:pPr marL="457200" lvl="1" indent="-457200"/>
            <a:r>
              <a:rPr lang="de-DE" dirty="0" smtClean="0"/>
              <a:t>Schwerpunkt liegt auf </a:t>
            </a:r>
            <a:r>
              <a:rPr lang="de-DE" dirty="0" smtClean="0"/>
              <a:t>Verbreitungsservices</a:t>
            </a:r>
            <a:endParaRPr lang="de-DE" dirty="0" smtClean="0"/>
          </a:p>
          <a:p>
            <a:pPr marL="819150" lvl="2" indent="-457200"/>
            <a:r>
              <a:rPr lang="de-DE" dirty="0" smtClean="0"/>
              <a:t>RePEc („nationaler Input-Service“)</a:t>
            </a:r>
          </a:p>
          <a:p>
            <a:pPr marL="819150" lvl="2" indent="-457200"/>
            <a:r>
              <a:rPr lang="de-DE" dirty="0" smtClean="0"/>
              <a:t>Google Scholar</a:t>
            </a:r>
          </a:p>
          <a:p>
            <a:pPr marL="819150" lvl="2" indent="-457200"/>
            <a:r>
              <a:rPr lang="de-DE" dirty="0" smtClean="0"/>
              <a:t>OAI-PMH: </a:t>
            </a:r>
            <a:r>
              <a:rPr lang="de-DE" dirty="0" smtClean="0"/>
              <a:t>LeibnizOpen</a:t>
            </a:r>
            <a:r>
              <a:rPr lang="de-DE" dirty="0" smtClean="0"/>
              <a:t>, BASE, </a:t>
            </a:r>
            <a:r>
              <a:rPr lang="de-DE" dirty="0" err="1" smtClean="0"/>
              <a:t>OpenAIRE</a:t>
            </a:r>
            <a:r>
              <a:rPr lang="de-DE" dirty="0" smtClean="0"/>
              <a:t>, </a:t>
            </a:r>
            <a:r>
              <a:rPr lang="de-DE" dirty="0" err="1" smtClean="0"/>
              <a:t>WorldCat</a:t>
            </a:r>
            <a:r>
              <a:rPr lang="de-DE" dirty="0" smtClean="0"/>
              <a:t>…</a:t>
            </a:r>
          </a:p>
          <a:p>
            <a:pPr marL="457200" lvl="1" indent="-457200"/>
            <a:r>
              <a:rPr lang="de-DE" dirty="0"/>
              <a:t>Nutzungsstatistik „COUNTER-like“</a:t>
            </a:r>
          </a:p>
          <a:p>
            <a:pPr marL="819150" lvl="2" indent="-457200"/>
            <a:r>
              <a:rPr lang="de-DE" dirty="0" smtClean="0"/>
              <a:t>Download-Daten </a:t>
            </a:r>
            <a:r>
              <a:rPr lang="de-DE" dirty="0"/>
              <a:t>bis auf Einzeltitel-Ebene </a:t>
            </a:r>
            <a:r>
              <a:rPr lang="de-DE" dirty="0" smtClean="0"/>
              <a:t>verfügbar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1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EconStor-Content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>
          <a:xfrm>
            <a:off x="865188" y="2663991"/>
            <a:ext cx="11268075" cy="4616648"/>
          </a:xfrm>
        </p:spPr>
        <p:txBody>
          <a:bodyPr/>
          <a:lstStyle/>
          <a:p>
            <a:pPr marL="353905" lvl="1" indent="-352317" defTabSz="1241043" eaLnBrk="1" hangingPunct="1"/>
            <a:r>
              <a:rPr lang="de-DE" dirty="0" smtClean="0"/>
              <a:t>Insgesamt: &gt;170.000 PDF-Volltexte</a:t>
            </a:r>
            <a:endParaRPr lang="de-DE" dirty="0"/>
          </a:p>
          <a:p>
            <a:pPr marL="353905" lvl="1" indent="-352317" defTabSz="1241043" eaLnBrk="1" hangingPunct="1"/>
            <a:r>
              <a:rPr lang="de-DE" dirty="0" smtClean="0"/>
              <a:t>Aufteilung nach Dokumentart:</a:t>
            </a:r>
            <a:endParaRPr lang="de-DE" dirty="0"/>
          </a:p>
          <a:p>
            <a:pPr marL="1074630" lvl="3" indent="-352317" defTabSz="1241043" eaLnBrk="1" hangingPunct="1"/>
            <a:r>
              <a:rPr lang="de-DE" dirty="0"/>
              <a:t>~</a:t>
            </a:r>
            <a:r>
              <a:rPr lang="de-DE" dirty="0" smtClean="0"/>
              <a:t>63% Arbeits- und Diskussionspapiere</a:t>
            </a:r>
            <a:endParaRPr lang="de-DE" dirty="0"/>
          </a:p>
          <a:p>
            <a:pPr marL="1074630" lvl="3" indent="-352317" defTabSz="1241043" eaLnBrk="1" hangingPunct="1"/>
            <a:r>
              <a:rPr lang="de-DE" dirty="0" smtClean="0"/>
              <a:t>~23% </a:t>
            </a:r>
            <a:r>
              <a:rPr lang="de-DE" dirty="0"/>
              <a:t>Zeitschriftenaufsätze</a:t>
            </a:r>
          </a:p>
          <a:p>
            <a:pPr marL="1074630" lvl="3" indent="-352317" defTabSz="1241043" eaLnBrk="1" hangingPunct="1"/>
            <a:r>
              <a:rPr lang="de-DE" dirty="0"/>
              <a:t>~ </a:t>
            </a:r>
            <a:r>
              <a:rPr lang="de-DE" dirty="0" smtClean="0"/>
              <a:t>6% Konferenzbeiträge</a:t>
            </a:r>
          </a:p>
          <a:p>
            <a:pPr marL="1588" lvl="1" indent="0" defTabSz="1241043" eaLnBrk="1" hangingPunct="1">
              <a:buNone/>
            </a:pPr>
            <a:endParaRPr lang="de-DE" dirty="0"/>
          </a:p>
          <a:p>
            <a:pPr marL="1588" lvl="1" indent="0" defTabSz="1241043" eaLnBrk="1" hangingPunct="1">
              <a:buNone/>
            </a:pPr>
            <a:r>
              <a:rPr lang="de-DE" dirty="0" smtClean="0"/>
              <a:t>(Stand: März 2019)</a:t>
            </a:r>
            <a:endParaRPr lang="de-DE" dirty="0"/>
          </a:p>
          <a:p>
            <a:pPr marL="353905" lvl="1" indent="-352317" defTabSz="1241043" eaLnBrk="1" hangingPunct="1"/>
            <a:endParaRPr lang="de-DE" dirty="0"/>
          </a:p>
          <a:p>
            <a:endParaRPr lang="de-DE" alt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C0C9EDC4-98FF-48E6-8EB9-D73B8B87F7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Motivation für </a:t>
            </a:r>
            <a:r>
              <a:rPr lang="de-DE" dirty="0" smtClean="0"/>
              <a:t>Einbindung alternativer Metriken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286001"/>
            <a:ext cx="11268075" cy="3077766"/>
          </a:xfrm>
        </p:spPr>
        <p:txBody>
          <a:bodyPr/>
          <a:lstStyle/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Zwei „klassische“ Metriken bereits verfügbar: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COUNTER-Downloadstatistik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/>
              <a:t>Zitationsdaten aus </a:t>
            </a:r>
            <a:r>
              <a:rPr lang="de-DE" dirty="0" err="1" smtClean="0"/>
              <a:t>CitEc</a:t>
            </a:r>
            <a:r>
              <a:rPr lang="de-DE" dirty="0"/>
              <a:t> </a:t>
            </a:r>
            <a:r>
              <a:rPr lang="de-DE" dirty="0" smtClean="0"/>
              <a:t>(citec.repec.org)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/>
              <a:t>Weitere „Erfolgsmessung“ </a:t>
            </a:r>
            <a:r>
              <a:rPr lang="de-DE" dirty="0" smtClean="0"/>
              <a:t>der EconStor-Verbreitungsdienste:</a:t>
            </a:r>
            <a:endParaRPr lang="de-DE" dirty="0"/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Nennungen der EconStor-Titel in sozialen Medien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337955"/>
            <a:ext cx="11268075" cy="6155531"/>
          </a:xfrm>
        </p:spPr>
        <p:txBody>
          <a:bodyPr/>
          <a:lstStyle/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reine DOI-Auswertung in </a:t>
            </a:r>
            <a:r>
              <a:rPr lang="de-DE" dirty="0" err="1" smtClean="0"/>
              <a:t>Altmetrics</a:t>
            </a:r>
            <a:r>
              <a:rPr lang="de-DE" dirty="0" smtClean="0"/>
              <a:t>-Angeboten vorherrschend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EconStor-Content: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ca. zwei Drittel Arbeits- </a:t>
            </a:r>
            <a:r>
              <a:rPr lang="de-DE" dirty="0"/>
              <a:t>und </a:t>
            </a:r>
            <a:r>
              <a:rPr lang="de-DE" dirty="0" smtClean="0"/>
              <a:t>Diskussionspapiere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DOI-Vergabe </a:t>
            </a:r>
            <a:r>
              <a:rPr lang="de-DE" dirty="0"/>
              <a:t>für Arbeitspapiere </a:t>
            </a:r>
            <a:r>
              <a:rPr lang="de-DE" dirty="0" smtClean="0"/>
              <a:t>(noch) nicht üblich!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Mögliche Lösung: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Alternative Persistent-Identifier-Systeme in die altmetrische Analyse einbeziehen!</a:t>
            </a:r>
          </a:p>
          <a:p>
            <a:pPr marL="374650" lvl="2" indent="0">
              <a:buNone/>
            </a:pPr>
            <a:endParaRPr lang="de-DE" dirty="0" smtClean="0"/>
          </a:p>
          <a:p>
            <a:pPr marL="374650" lvl="2" indent="0">
              <a:buNone/>
            </a:pP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</a:t>
            </a:r>
            <a:r>
              <a:rPr lang="de-DE" dirty="0" smtClean="0"/>
              <a:t>EconStor verwendet </a:t>
            </a:r>
            <a:r>
              <a:rPr lang="de-DE" dirty="0" err="1" smtClean="0"/>
              <a:t>Handle.Net</a:t>
            </a:r>
            <a:r>
              <a:rPr lang="de-DE" dirty="0" smtClean="0"/>
              <a:t>-Identifier</a:t>
            </a:r>
          </a:p>
          <a:p>
            <a:pPr marL="37465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https://hdl.handle.net/</a:t>
            </a:r>
            <a:r>
              <a:rPr lang="de-DE" b="1" dirty="0" smtClean="0"/>
              <a:t>10419/*</a:t>
            </a:r>
            <a:endParaRPr lang="de-DE" b="1" dirty="0"/>
          </a:p>
          <a:p>
            <a:pPr marL="4699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9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286001"/>
            <a:ext cx="11268075" cy="4103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de-DE" dirty="0" smtClean="0"/>
              <a:t>tatischer Daten-</a:t>
            </a:r>
            <a:r>
              <a:rPr lang="de-DE" dirty="0" err="1" smtClean="0"/>
              <a:t>Dump</a:t>
            </a:r>
            <a:r>
              <a:rPr lang="de-DE" dirty="0" smtClean="0"/>
              <a:t> aus dem *</a:t>
            </a:r>
            <a:r>
              <a:rPr lang="de-DE" dirty="0" err="1" smtClean="0"/>
              <a:t>metrics</a:t>
            </a:r>
            <a:r>
              <a:rPr lang="de-DE" dirty="0" smtClean="0"/>
              <a:t>-Projekt als Grundlage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Auswertungszeitraum </a:t>
            </a:r>
            <a:r>
              <a:rPr lang="de-DE" dirty="0" smtClean="0"/>
              <a:t>umfasst ca. 10 </a:t>
            </a:r>
            <a:r>
              <a:rPr lang="de-DE" dirty="0"/>
              <a:t>Monate 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-Daten in </a:t>
            </a:r>
            <a:r>
              <a:rPr lang="de-DE" dirty="0" err="1" smtClean="0"/>
              <a:t>Landig</a:t>
            </a:r>
            <a:r>
              <a:rPr lang="de-DE" dirty="0" smtClean="0"/>
              <a:t>-Pages der erwähnten Titel integriert für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Mendeley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Twitter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Wikipedia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keine Differenzierung nach Untergruppen wie Tweets/</a:t>
            </a:r>
            <a:r>
              <a:rPr lang="de-DE" dirty="0" err="1" smtClean="0"/>
              <a:t>Retweets</a:t>
            </a:r>
            <a:endParaRPr lang="de-DE" dirty="0" smtClean="0"/>
          </a:p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Rückverlinkung auf die Twitter- &amp; Wikipedia-Webseiten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0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3" y="267331"/>
            <a:ext cx="11752117" cy="9239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9" y="429470"/>
            <a:ext cx="11611501" cy="901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Kritische Würdigung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775" y="2275609"/>
            <a:ext cx="11268075" cy="5642570"/>
          </a:xfrm>
        </p:spPr>
        <p:txBody>
          <a:bodyPr/>
          <a:lstStyle/>
          <a:p>
            <a:pPr marL="469900" lvl="1" indent="-457200">
              <a:buFont typeface="Arial" panose="020B0604020202020204" pitchFamily="34" charset="0"/>
              <a:buChar char="•"/>
            </a:pPr>
            <a:r>
              <a:rPr lang="de-DE" dirty="0" smtClean="0"/>
              <a:t>Anzahl der </a:t>
            </a:r>
            <a:r>
              <a:rPr lang="de-DE" dirty="0"/>
              <a:t>erwähnten EconStor-Titel </a:t>
            </a:r>
            <a:r>
              <a:rPr lang="de-DE" dirty="0" smtClean="0"/>
              <a:t>in Mendeley relativ hoch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ca. 25.000 Titel</a:t>
            </a:r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u="sng" dirty="0" smtClean="0"/>
              <a:t>Aber</a:t>
            </a:r>
            <a:r>
              <a:rPr lang="de-DE" dirty="0" smtClean="0"/>
              <a:t>: methodisch problematisches Titel-</a:t>
            </a:r>
            <a:r>
              <a:rPr lang="de-DE" dirty="0" err="1" smtClean="0"/>
              <a:t>Matching</a:t>
            </a:r>
            <a:r>
              <a:rPr lang="de-DE" dirty="0" smtClean="0"/>
              <a:t> verwendet</a:t>
            </a:r>
          </a:p>
          <a:p>
            <a:pPr marL="374650" lvl="2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 </a:t>
            </a:r>
            <a:r>
              <a:rPr lang="de-DE" dirty="0">
                <a:sym typeface="Wingdings" panose="05000000000000000000" pitchFamily="2" charset="2"/>
              </a:rPr>
              <a:t>in </a:t>
            </a:r>
            <a:r>
              <a:rPr lang="de-DE" dirty="0" err="1">
                <a:sym typeface="Wingdings" panose="05000000000000000000" pitchFamily="2" charset="2"/>
              </a:rPr>
              <a:t>Wiwi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haben Arbeitspapier- und Aufsatz-Version oft 	identischen Titel!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Anzahl der </a:t>
            </a:r>
            <a:r>
              <a:rPr lang="de-DE" dirty="0" smtClean="0"/>
              <a:t>Erwähnungen in </a:t>
            </a:r>
            <a:r>
              <a:rPr lang="de-DE" dirty="0"/>
              <a:t>Twitter und Wikipedia sehr </a:t>
            </a:r>
            <a:r>
              <a:rPr lang="de-DE" dirty="0" smtClean="0"/>
              <a:t>gering!</a:t>
            </a:r>
            <a:endParaRPr lang="de-DE" dirty="0"/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 smtClean="0"/>
              <a:t>nur rund 650 Titel betroffen</a:t>
            </a:r>
            <a:endParaRPr lang="de-DE" dirty="0"/>
          </a:p>
          <a:p>
            <a:pPr marL="831850" lvl="2" indent="-457200">
              <a:buFont typeface="Arial" panose="020B0604020202020204" pitchFamily="34" charset="0"/>
              <a:buChar char="•"/>
            </a:pPr>
            <a:r>
              <a:rPr lang="de-DE" dirty="0"/>
              <a:t>bestätigt </a:t>
            </a:r>
            <a:r>
              <a:rPr lang="de-DE" dirty="0" smtClean="0"/>
              <a:t>*</a:t>
            </a:r>
            <a:r>
              <a:rPr lang="de-DE" dirty="0" err="1" smtClean="0"/>
              <a:t>metrics</a:t>
            </a:r>
            <a:r>
              <a:rPr lang="de-DE" dirty="0" smtClean="0"/>
              <a:t>-Nutzerstudien</a:t>
            </a:r>
            <a:r>
              <a:rPr lang="de-DE" dirty="0"/>
              <a:t>: </a:t>
            </a:r>
            <a:r>
              <a:rPr lang="de-DE" dirty="0" err="1" smtClean="0"/>
              <a:t>Social</a:t>
            </a:r>
            <a:r>
              <a:rPr lang="de-DE" dirty="0" smtClean="0"/>
              <a:t>-Media-Tools </a:t>
            </a:r>
            <a:r>
              <a:rPr lang="de-DE" dirty="0"/>
              <a:t>in der Wirtschaftsforschung nicht verbreitet!</a:t>
            </a:r>
          </a:p>
          <a:p>
            <a:pPr marL="469900" lvl="1" indent="-4572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31850" lvl="2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Seite </a:t>
            </a:r>
            <a:fld id="{9AD2CC05-AD7A-4212-9B14-E63536205E1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FF9900"/>
      </a:dk2>
      <a:lt2>
        <a:srgbClr val="3366FF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4D4D4D"/>
      </a:hlink>
      <a:folHlink>
        <a:srgbClr val="292929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1241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FF9900"/>
        </a:dk2>
        <a:lt2>
          <a:srgbClr val="3366FF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4D4D4D"/>
        </a:hlink>
        <a:folHlink>
          <a:srgbClr val="2929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Benutzerdefiniert</PresentationFormat>
  <Paragraphs>78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Leere Präsentation</vt:lpstr>
      <vt:lpstr>Einbindung von *metrics in EconStor</vt:lpstr>
      <vt:lpstr>EconStor im Überblick</vt:lpstr>
      <vt:lpstr>EconStor-Content</vt:lpstr>
      <vt:lpstr>Motivation für Einbindung alternativer Metriken</vt:lpstr>
      <vt:lpstr>Ausgangslage</vt:lpstr>
      <vt:lpstr>Umsetzung</vt:lpstr>
      <vt:lpstr>PowerPoint-Präsentation</vt:lpstr>
      <vt:lpstr>PowerPoint-Präsentation</vt:lpstr>
      <vt:lpstr>Kritische Würdigung (1)</vt:lpstr>
      <vt:lpstr>Kritische Würdigung (2)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2016-09-11T13:47:14Z</dcterms:created>
  <dcterms:modified xsi:type="dcterms:W3CDTF">2019-03-26T19:24:27Z</dcterms:modified>
</cp:coreProperties>
</file>