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22" r:id="rId1"/>
  </p:sldMasterIdLst>
  <p:notesMasterIdLst>
    <p:notesMasterId r:id="rId10"/>
  </p:notesMasterIdLst>
  <p:handoutMasterIdLst>
    <p:handoutMasterId r:id="rId11"/>
  </p:handoutMasterIdLst>
  <p:sldIdLst>
    <p:sldId id="256" r:id="rId2"/>
    <p:sldId id="369" r:id="rId3"/>
    <p:sldId id="370" r:id="rId4"/>
    <p:sldId id="368" r:id="rId5"/>
    <p:sldId id="371" r:id="rId6"/>
    <p:sldId id="372" r:id="rId7"/>
    <p:sldId id="373" r:id="rId8"/>
    <p:sldId id="259" r:id="rId9"/>
  </p:sldIdLst>
  <p:sldSz cx="9144000" cy="6858000" type="screen4x3"/>
  <p:notesSz cx="6797675" cy="9928225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81C1"/>
    <a:srgbClr val="FFFF00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242" y="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9174168-46A6-1C44-88D1-D3A1DB2CF6EE}" type="datetimeFigureOut">
              <a:rPr lang="de-DE"/>
              <a:pPr>
                <a:defRPr/>
              </a:pPr>
              <a:t>28.03.2019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0B17958-CD0C-6144-B0D3-0F34794BF0A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7181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14FE05B-276C-BB45-B2B1-3FB63207676D}" type="datetimeFigureOut">
              <a:rPr lang="de-DE"/>
              <a:pPr>
                <a:defRPr/>
              </a:pPr>
              <a:t>28.03.2019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AC0FEA5-32B3-7C4B-A92A-159748A6776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72639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C0FEA5-32B3-7C4B-A92A-159748A67766}" type="slidenum">
              <a:rPr lang="de-DE" smtClean="0"/>
              <a:pPr>
                <a:defRPr/>
              </a:pPr>
              <a:t>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3178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C0FEA5-32B3-7C4B-A92A-159748A67766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5688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C0FEA5-32B3-7C4B-A92A-159748A67766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2801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600365"/>
            <a:ext cx="9144000" cy="2235200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  <a:effectLst>
                  <a:innerShdw dist="12700" dir="162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0" y="2835566"/>
            <a:ext cx="9144000" cy="501073"/>
          </a:xfrm>
        </p:spPr>
        <p:txBody>
          <a:bodyPr>
            <a:normAutofit/>
          </a:bodyPr>
          <a:lstStyle>
            <a:lvl1pPr marL="0" indent="0" algn="ctr">
              <a:buNone/>
              <a:defRPr sz="2400" i="0">
                <a:solidFill>
                  <a:srgbClr val="474747"/>
                </a:solidFill>
                <a:effectLst>
                  <a:innerShdw dist="38100" dir="16200000">
                    <a:srgbClr val="000000">
                      <a:alpha val="60000"/>
                    </a:srgbClr>
                  </a:inn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4500881"/>
            <a:ext cx="9143999" cy="539115"/>
          </a:xfrm>
        </p:spPr>
        <p:txBody>
          <a:bodyPr/>
          <a:lstStyle>
            <a:lvl1pPr marL="0" indent="0" algn="ctr">
              <a:buNone/>
              <a:defRPr sz="2000" i="1" baseline="0">
                <a:solidFill>
                  <a:schemeClr val="accent2"/>
                </a:solidFill>
                <a:effectLst>
                  <a:innerShdw dist="50800" dir="16200000">
                    <a:srgbClr val="000000">
                      <a:alpha val="60000"/>
                    </a:srgbClr>
                  </a:innerShdw>
                </a:effectLst>
                <a:latin typeface="+mn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de-DE" dirty="0" smtClean="0"/>
              <a:t>Vorname Name, Datum</a:t>
            </a:r>
          </a:p>
        </p:txBody>
      </p:sp>
      <p:sp>
        <p:nvSpPr>
          <p:cNvPr id="4" name="Rechteck 3"/>
          <p:cNvSpPr/>
          <p:nvPr userDrawn="1"/>
        </p:nvSpPr>
        <p:spPr>
          <a:xfrm>
            <a:off x="8605520" y="5384800"/>
            <a:ext cx="538480" cy="6197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193040" y="1046480"/>
            <a:ext cx="8605520" cy="6197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8814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8724692" y="5551720"/>
            <a:ext cx="508000" cy="263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EF0F9-A7A9-3F4F-BA45-2AEFFB1FE9B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Nutzung alternativer </a:t>
            </a:r>
            <a:r>
              <a:rPr lang="de-DE" dirty="0" err="1" smtClean="0"/>
              <a:t>Metriken</a:t>
            </a:r>
            <a:r>
              <a:rPr lang="de-DE" dirty="0" smtClean="0"/>
              <a:t> in VZG-Repositorien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2917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72D34-976D-CE4F-9585-E70EE5B7B93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Nutzung alternativer </a:t>
            </a:r>
            <a:r>
              <a:rPr lang="de-DE" dirty="0" err="1" smtClean="0"/>
              <a:t>Metriken</a:t>
            </a:r>
            <a:r>
              <a:rPr lang="de-DE" dirty="0" smtClean="0"/>
              <a:t> in VZG-Repositorien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9717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F95816-0D0D-6B47-810F-FD8D25E71A9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Nutzung alternativer </a:t>
            </a:r>
            <a:r>
              <a:rPr lang="de-DE" dirty="0" err="1" smtClean="0"/>
              <a:t>Metriken</a:t>
            </a:r>
            <a:r>
              <a:rPr lang="de-DE" dirty="0" smtClean="0"/>
              <a:t> in VZG-Repositorien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0522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ABE54-A60F-6644-9EAE-D4527233051E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 smtClean="0"/>
              <a:t>Nutzung alternativer </a:t>
            </a:r>
            <a:r>
              <a:rPr lang="de-DE" dirty="0" err="1" smtClean="0"/>
              <a:t>Metriken</a:t>
            </a:r>
            <a:r>
              <a:rPr lang="de-DE" dirty="0" smtClean="0"/>
              <a:t> in VZG-Repositorien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21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850E2-6897-B24A-8378-A68485C3844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Nutzung alternativer </a:t>
            </a:r>
            <a:r>
              <a:rPr lang="de-DE" dirty="0" err="1" smtClean="0"/>
              <a:t>Metriken</a:t>
            </a:r>
            <a:r>
              <a:rPr lang="de-DE" dirty="0" smtClean="0"/>
              <a:t> in VZG-Repositorien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6077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63DC8B-E637-B14E-A35D-B9F93F64D409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Nutzung alternativer </a:t>
            </a:r>
            <a:r>
              <a:rPr lang="de-DE" dirty="0" err="1" smtClean="0"/>
              <a:t>Metriken</a:t>
            </a:r>
            <a:r>
              <a:rPr lang="de-DE" dirty="0" smtClean="0"/>
              <a:t> in VZG-Repositorien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8155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028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28370" y="5515774"/>
            <a:ext cx="508000" cy="2635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effectLst>
                  <a:innerShdw dist="12700" dir="16200000">
                    <a:srgbClr val="000000">
                      <a:alpha val="70000"/>
                    </a:srgbClr>
                  </a:inn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F1C79AE-FB44-A441-854B-806EB9DD4163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3"/>
          </p:nvPr>
        </p:nvSpPr>
        <p:spPr>
          <a:xfrm>
            <a:off x="0" y="6458112"/>
            <a:ext cx="9144000" cy="309962"/>
          </a:xfrm>
          <a:prstGeom prst="rect">
            <a:avLst/>
          </a:prstGeom>
        </p:spPr>
        <p:txBody>
          <a:bodyPr vert="horz" lIns="91440" tIns="0" rIns="91440" bIns="45720" rtlCol="0" anchor="ctr" anchorCtr="0">
            <a:noAutofit/>
          </a:bodyPr>
          <a:lstStyle>
            <a:lvl1pPr algn="ctr">
              <a:defRPr sz="2000">
                <a:solidFill>
                  <a:schemeClr val="bg1"/>
                </a:solidFill>
                <a:effectLst>
                  <a:innerShdw dist="12700" dir="162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lang="de-DE" dirty="0" smtClean="0"/>
              <a:t>Nutzung alternativer </a:t>
            </a:r>
            <a:r>
              <a:rPr lang="de-DE" dirty="0" err="1" smtClean="0"/>
              <a:t>Metriken</a:t>
            </a:r>
            <a:r>
              <a:rPr lang="de-DE" dirty="0" smtClean="0"/>
              <a:t> in VZG-Repositorien</a:t>
            </a:r>
            <a:endParaRPr lang="de-DE" dirty="0"/>
          </a:p>
        </p:txBody>
      </p:sp>
      <p:cxnSp>
        <p:nvCxnSpPr>
          <p:cNvPr id="4" name="Gerade Verbindung 3"/>
          <p:cNvCxnSpPr/>
          <p:nvPr/>
        </p:nvCxnSpPr>
        <p:spPr>
          <a:xfrm>
            <a:off x="457200" y="1417638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6" r:id="rId3"/>
    <p:sldLayoutId id="2147483727" r:id="rId4"/>
    <p:sldLayoutId id="2147483731" r:id="rId5"/>
    <p:sldLayoutId id="2147483728" r:id="rId6"/>
    <p:sldLayoutId id="2147483729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lang="de-DE" sz="4400" kern="1200">
          <a:solidFill>
            <a:srgbClr val="595959"/>
          </a:solidFill>
          <a:effectLst>
            <a:innerShdw dist="12700" dir="16200000">
              <a:srgbClr val="000000">
                <a:alpha val="70000"/>
              </a:srgbClr>
            </a:innerShdw>
          </a:effectLst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2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2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2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rcid.org/0000-0002-4433-146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dms-list@gbv.d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600365"/>
            <a:ext cx="9144000" cy="2235200"/>
          </a:xfrm>
        </p:spPr>
        <p:txBody>
          <a:bodyPr/>
          <a:lstStyle/>
          <a:p>
            <a:r>
              <a:rPr lang="de-DE" dirty="0"/>
              <a:t>Nutzung alternativer </a:t>
            </a:r>
            <a:r>
              <a:rPr lang="de-DE" dirty="0" err="1" smtClean="0"/>
              <a:t>Metriken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in </a:t>
            </a:r>
            <a:r>
              <a:rPr lang="de-DE" dirty="0"/>
              <a:t>VZG-Repositorien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0" y="2835566"/>
            <a:ext cx="9144000" cy="781394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en-US" dirty="0"/>
              <a:t>*Metrics in Transition Workshop 2019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Kathleen </a:t>
            </a:r>
            <a:r>
              <a:rPr lang="de-DE" dirty="0"/>
              <a:t>Neumann</a:t>
            </a:r>
            <a:br>
              <a:rPr lang="de-DE" dirty="0"/>
            </a:br>
            <a:r>
              <a:rPr lang="de-DE" dirty="0"/>
              <a:t>Verbundzentrale des GBV (VZG</a:t>
            </a:r>
            <a:r>
              <a:rPr lang="de-DE" dirty="0" smtClean="0"/>
              <a:t>)</a:t>
            </a:r>
            <a:endParaRPr lang="de-DE" dirty="0"/>
          </a:p>
        </p:txBody>
      </p:sp>
      <p:cxnSp>
        <p:nvCxnSpPr>
          <p:cNvPr id="6" name="Gerade Verbindung 5"/>
          <p:cNvCxnSpPr/>
          <p:nvPr/>
        </p:nvCxnSpPr>
        <p:spPr>
          <a:xfrm>
            <a:off x="2367280" y="2916846"/>
            <a:ext cx="44094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https://orcid.org/static/release-1.228.1/img/orcid_16x16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893" y="4529629"/>
            <a:ext cx="17145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955" y="5220726"/>
            <a:ext cx="838200" cy="295275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4158792" y="5157192"/>
            <a:ext cx="16833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 smtClean="0">
                <a:solidFill>
                  <a:schemeClr val="bg1"/>
                </a:solidFill>
                <a:latin typeface="+mn-lt"/>
              </a:rPr>
              <a:t>Dieses Werk ist lizenziert unter einer</a:t>
            </a:r>
            <a:br>
              <a:rPr lang="de-DE" sz="700" dirty="0" smtClean="0">
                <a:solidFill>
                  <a:schemeClr val="bg1"/>
                </a:solidFill>
                <a:latin typeface="+mn-lt"/>
              </a:rPr>
            </a:br>
            <a:r>
              <a:rPr lang="de-DE" sz="700" dirty="0" smtClean="0">
                <a:solidFill>
                  <a:schemeClr val="bg1"/>
                </a:solidFill>
                <a:latin typeface="+mn-lt"/>
                <a:hlinkClick r:id="rId6"/>
              </a:rPr>
              <a:t>Creative </a:t>
            </a:r>
            <a:r>
              <a:rPr lang="de-DE" sz="700" dirty="0" err="1" smtClean="0">
                <a:solidFill>
                  <a:schemeClr val="bg1"/>
                </a:solidFill>
                <a:latin typeface="+mn-lt"/>
                <a:hlinkClick r:id="rId6"/>
              </a:rPr>
              <a:t>Commons</a:t>
            </a:r>
            <a:r>
              <a:rPr lang="de-DE" sz="700" dirty="0" smtClean="0">
                <a:solidFill>
                  <a:schemeClr val="bg1"/>
                </a:solidFill>
                <a:latin typeface="+mn-lt"/>
                <a:hlinkClick r:id="rId6"/>
              </a:rPr>
              <a:t> Namensnennung 4.0 International Lizenz</a:t>
            </a:r>
            <a:r>
              <a:rPr lang="de-DE" sz="700" dirty="0" smtClean="0">
                <a:solidFill>
                  <a:schemeClr val="bg1"/>
                </a:solidFill>
                <a:latin typeface="+mn-lt"/>
              </a:rPr>
              <a:t>.</a:t>
            </a:r>
            <a:endParaRPr lang="de-DE" sz="7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751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93" y="3710714"/>
            <a:ext cx="8661044" cy="2013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 err="1" smtClean="0"/>
              <a:t>MyCoRe</a:t>
            </a:r>
            <a:r>
              <a:rPr lang="de-DE" sz="2000" dirty="0" smtClean="0"/>
              <a:t> – </a:t>
            </a:r>
            <a:r>
              <a:rPr lang="de-DE" sz="2000" dirty="0" err="1" smtClean="0"/>
              <a:t>OpenSource</a:t>
            </a:r>
            <a:r>
              <a:rPr lang="de-DE" sz="2000" dirty="0" smtClean="0"/>
              <a:t>-Framework </a:t>
            </a:r>
            <a:r>
              <a:rPr lang="de-DE" sz="2000" dirty="0"/>
              <a:t>zur Präsentation und </a:t>
            </a:r>
            <a:r>
              <a:rPr lang="de-DE" sz="2000" dirty="0" smtClean="0"/>
              <a:t>Verwaltung</a:t>
            </a:r>
            <a:br>
              <a:rPr lang="de-DE" sz="2000" dirty="0" smtClean="0"/>
            </a:br>
            <a:r>
              <a:rPr lang="de-DE" sz="2000" dirty="0" smtClean="0"/>
              <a:t>digitaler Inhalte (</a:t>
            </a:r>
            <a:r>
              <a:rPr lang="de-DE" sz="2000" b="1" dirty="0" err="1" smtClean="0"/>
              <a:t>My</a:t>
            </a:r>
            <a:r>
              <a:rPr lang="de-DE" sz="2000" dirty="0" smtClean="0"/>
              <a:t> </a:t>
            </a:r>
            <a:r>
              <a:rPr lang="de-DE" sz="2000" b="1" dirty="0" smtClean="0"/>
              <a:t>Co</a:t>
            </a:r>
            <a:r>
              <a:rPr lang="de-DE" sz="2000" dirty="0" smtClean="0"/>
              <a:t>ntent </a:t>
            </a:r>
            <a:r>
              <a:rPr lang="de-DE" sz="2000" b="1" dirty="0" smtClean="0"/>
              <a:t>Re</a:t>
            </a:r>
            <a:r>
              <a:rPr lang="de-DE" sz="2000" dirty="0" smtClean="0"/>
              <a:t>pository)</a:t>
            </a:r>
          </a:p>
          <a:p>
            <a:r>
              <a:rPr lang="de-DE" sz="2000" dirty="0" smtClean="0"/>
              <a:t>Aufbau des Dienstangebotes VZG-</a:t>
            </a:r>
            <a:r>
              <a:rPr lang="de-DE" sz="2000" dirty="0" err="1" smtClean="0"/>
              <a:t>Reposis</a:t>
            </a:r>
            <a:r>
              <a:rPr lang="de-DE" sz="2000" dirty="0" smtClean="0"/>
              <a:t> auf </a:t>
            </a:r>
            <a:r>
              <a:rPr lang="de-DE" sz="2000" dirty="0" err="1" smtClean="0"/>
              <a:t>MyCoRe</a:t>
            </a:r>
            <a:r>
              <a:rPr lang="de-DE" sz="2000" dirty="0" smtClean="0"/>
              <a:t>-Basis 2011 </a:t>
            </a:r>
          </a:p>
          <a:p>
            <a:r>
              <a:rPr lang="de-DE" sz="2000" dirty="0" smtClean="0"/>
              <a:t>Ausweitung des Angebotes hin zu flexiblen Anwendungslösungen</a:t>
            </a:r>
            <a:br>
              <a:rPr lang="de-DE" sz="2000" dirty="0" smtClean="0"/>
            </a:br>
            <a:r>
              <a:rPr lang="de-DE" sz="2000" dirty="0" smtClean="0"/>
              <a:t>mit </a:t>
            </a:r>
            <a:r>
              <a:rPr lang="de-DE" sz="2000" dirty="0" err="1" smtClean="0"/>
              <a:t>MyCoRe</a:t>
            </a:r>
            <a:r>
              <a:rPr lang="de-DE" sz="2000" dirty="0" smtClean="0"/>
              <a:t> seit 2017</a:t>
            </a:r>
          </a:p>
          <a:p>
            <a:endParaRPr lang="de-DE" sz="20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8EF0F9-A7A9-3F4F-BA45-2AEFFB1FE9B4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918005" y="6010749"/>
            <a:ext cx="19623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[www.mycore.de, Zugriff 11.06.2018]</a:t>
            </a:r>
            <a:endParaRPr lang="de-DE" sz="900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0" y="6458112"/>
            <a:ext cx="9144000" cy="309962"/>
          </a:xfrm>
        </p:spPr>
        <p:txBody>
          <a:bodyPr/>
          <a:lstStyle/>
          <a:p>
            <a:r>
              <a:rPr lang="de-DE" sz="1400" dirty="0" smtClean="0"/>
              <a:t>Kathleen Neumann - Nutzung </a:t>
            </a:r>
            <a:r>
              <a:rPr lang="de-DE" sz="1400" dirty="0"/>
              <a:t>alternativer </a:t>
            </a:r>
            <a:r>
              <a:rPr lang="de-DE" sz="1400" dirty="0" err="1"/>
              <a:t>Metriken</a:t>
            </a:r>
            <a:r>
              <a:rPr lang="de-DE" sz="1400" dirty="0"/>
              <a:t> in VZG-Repositorien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321" y="6703223"/>
            <a:ext cx="762000" cy="142875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3411028" y="6668198"/>
            <a:ext cx="29787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kern="1200" dirty="0" smtClean="0">
                <a:solidFill>
                  <a:schemeClr val="bg1"/>
                </a:solidFill>
                <a:latin typeface="Arial" charset="0"/>
                <a:ea typeface="ＭＳ Ｐゴシック" pitchFamily="1" charset="-128"/>
                <a:cs typeface="+mn-cs"/>
              </a:rPr>
              <a:t>Creative </a:t>
            </a:r>
            <a:r>
              <a:rPr lang="de-DE" sz="800" kern="1200" dirty="0" err="1" smtClean="0">
                <a:solidFill>
                  <a:schemeClr val="bg1"/>
                </a:solidFill>
                <a:latin typeface="Arial" charset="0"/>
                <a:ea typeface="ＭＳ Ｐゴシック" pitchFamily="1" charset="-128"/>
                <a:cs typeface="+mn-cs"/>
              </a:rPr>
              <a:t>Commons</a:t>
            </a:r>
            <a:r>
              <a:rPr lang="de-DE" sz="800" kern="1200" dirty="0" smtClean="0">
                <a:solidFill>
                  <a:schemeClr val="bg1"/>
                </a:solidFill>
                <a:latin typeface="Arial" charset="0"/>
                <a:ea typeface="ＭＳ Ｐゴシック" pitchFamily="1" charset="-128"/>
                <a:cs typeface="+mn-cs"/>
              </a:rPr>
              <a:t> Namensnennung 4.0 International Lizenz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VZG und </a:t>
            </a:r>
            <a:r>
              <a:rPr lang="de-DE" dirty="0" err="1" smtClean="0"/>
              <a:t>MyCoRe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672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Bericht </a:t>
            </a:r>
            <a:r>
              <a:rPr lang="de-DE" dirty="0" err="1" smtClean="0"/>
              <a:t>Reposis</a:t>
            </a:r>
            <a:r>
              <a:rPr lang="de-DE" dirty="0" smtClean="0"/>
              <a:t>-Dienst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8EF0F9-A7A9-3F4F-BA45-2AEFFB1FE9B4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457200" y="4100697"/>
            <a:ext cx="8441140" cy="3002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800" b="1" dirty="0" smtClean="0"/>
              <a:t>2011				  2013				     2015				       2017</a:t>
            </a:r>
            <a:endParaRPr lang="de-DE" sz="1800" b="1" dirty="0"/>
          </a:p>
        </p:txBody>
      </p:sp>
      <p:cxnSp>
        <p:nvCxnSpPr>
          <p:cNvPr id="8" name="Gerade Verbindung 7"/>
          <p:cNvCxnSpPr/>
          <p:nvPr/>
        </p:nvCxnSpPr>
        <p:spPr>
          <a:xfrm>
            <a:off x="1663077" y="4108648"/>
            <a:ext cx="0" cy="29431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4074831" y="4108648"/>
            <a:ext cx="0" cy="29431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6486585" y="4108648"/>
            <a:ext cx="0" cy="29431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2868954" y="4108648"/>
            <a:ext cx="0" cy="29431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5280708" y="4108648"/>
            <a:ext cx="0" cy="29431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7692462" y="4108648"/>
            <a:ext cx="0" cy="29431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49" y="3237045"/>
            <a:ext cx="1200853" cy="857752"/>
          </a:xfrm>
          <a:prstGeom prst="rect">
            <a:avLst/>
          </a:prstGeom>
          <a:noFill/>
          <a:ln w="9525">
            <a:solidFill>
              <a:srgbClr val="5981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15" name="Gruppieren 14"/>
          <p:cNvGrpSpPr/>
          <p:nvPr/>
        </p:nvGrpSpPr>
        <p:grpSpPr>
          <a:xfrm>
            <a:off x="576524" y="4718685"/>
            <a:ext cx="1347735" cy="1552152"/>
            <a:chOff x="576524" y="4657725"/>
            <a:chExt cx="1347735" cy="1552152"/>
          </a:xfrm>
        </p:grpSpPr>
        <p:cxnSp>
          <p:nvCxnSpPr>
            <p:cNvPr id="16" name="Gerade Verbindung mit Pfeil 15"/>
            <p:cNvCxnSpPr/>
            <p:nvPr/>
          </p:nvCxnSpPr>
          <p:spPr>
            <a:xfrm flipH="1" flipV="1">
              <a:off x="576524" y="4657725"/>
              <a:ext cx="9525" cy="1157288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/>
            <p:cNvSpPr txBox="1"/>
            <p:nvPr/>
          </p:nvSpPr>
          <p:spPr>
            <a:xfrm>
              <a:off x="631265" y="5040326"/>
              <a:ext cx="129299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b="1" dirty="0" smtClean="0"/>
                <a:t>Pilotprojekt</a:t>
              </a:r>
            </a:p>
            <a:p>
              <a:r>
                <a:rPr lang="de-DE" sz="1000" dirty="0" smtClean="0"/>
                <a:t>Entscheidung für </a:t>
              </a:r>
              <a:r>
                <a:rPr lang="de-DE" sz="1000" dirty="0" err="1" smtClean="0"/>
                <a:t>MyCoRe</a:t>
              </a:r>
              <a:r>
                <a:rPr lang="de-DE" sz="1000" dirty="0" smtClean="0"/>
                <a:t> und Aufbau eines Publikations-servers für BMEL in</a:t>
              </a:r>
              <a:br>
                <a:rPr lang="de-DE" sz="1000" dirty="0" smtClean="0"/>
              </a:br>
              <a:r>
                <a:rPr lang="de-DE" sz="1000" dirty="0" smtClean="0"/>
                <a:t>Kooperation mit der </a:t>
              </a:r>
              <a:r>
                <a:rPr lang="de-DE" sz="1000" dirty="0" err="1" smtClean="0"/>
                <a:t>ThULB</a:t>
              </a:r>
              <a:r>
                <a:rPr lang="de-DE" sz="1000" dirty="0" smtClean="0"/>
                <a:t>.</a:t>
              </a:r>
              <a:endParaRPr lang="de-DE" sz="1000" dirty="0"/>
            </a:p>
          </p:txBody>
        </p:sp>
      </p:grpSp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403" y="3237045"/>
            <a:ext cx="1213828" cy="857752"/>
          </a:xfrm>
          <a:prstGeom prst="rect">
            <a:avLst/>
          </a:prstGeom>
          <a:noFill/>
          <a:ln w="9525">
            <a:solidFill>
              <a:srgbClr val="5981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19" name="Gruppieren 18"/>
          <p:cNvGrpSpPr/>
          <p:nvPr/>
        </p:nvGrpSpPr>
        <p:grpSpPr>
          <a:xfrm>
            <a:off x="1663915" y="1619667"/>
            <a:ext cx="1347735" cy="1221013"/>
            <a:chOff x="1663915" y="1558708"/>
            <a:chExt cx="1347735" cy="1221013"/>
          </a:xfrm>
        </p:grpSpPr>
        <p:cxnSp>
          <p:nvCxnSpPr>
            <p:cNvPr id="20" name="Gerade Verbindung mit Pfeil 19"/>
            <p:cNvCxnSpPr/>
            <p:nvPr/>
          </p:nvCxnSpPr>
          <p:spPr>
            <a:xfrm flipH="1" flipV="1">
              <a:off x="1663915" y="1622433"/>
              <a:ext cx="9525" cy="1157288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oval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feld 20"/>
            <p:cNvSpPr txBox="1"/>
            <p:nvPr/>
          </p:nvSpPr>
          <p:spPr>
            <a:xfrm>
              <a:off x="1718656" y="1558708"/>
              <a:ext cx="129299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b="1" dirty="0" smtClean="0"/>
                <a:t>TU Clausthal</a:t>
              </a:r>
            </a:p>
            <a:p>
              <a:r>
                <a:rPr lang="de-DE" sz="1000" dirty="0" smtClean="0"/>
                <a:t>Als Prototyp für den </a:t>
              </a:r>
              <a:r>
                <a:rPr lang="de-DE" sz="1000" dirty="0" err="1" smtClean="0"/>
                <a:t>Reposis</a:t>
              </a:r>
              <a:r>
                <a:rPr lang="de-DE" sz="1000" dirty="0" smtClean="0"/>
                <a:t>-Dienst wird ein Publikations-server für die UB Clausthal  aufgesetzt.</a:t>
              </a:r>
              <a:endParaRPr lang="de-DE" sz="1000" dirty="0"/>
            </a:p>
          </p:txBody>
        </p:sp>
      </p:grpSp>
      <p:pic>
        <p:nvPicPr>
          <p:cNvPr id="2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954" y="3237046"/>
            <a:ext cx="1203201" cy="857752"/>
          </a:xfrm>
          <a:prstGeom prst="rect">
            <a:avLst/>
          </a:prstGeom>
          <a:noFill/>
          <a:ln w="9525">
            <a:solidFill>
              <a:srgbClr val="5981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156" y="3237046"/>
            <a:ext cx="1210902" cy="857751"/>
          </a:xfrm>
          <a:prstGeom prst="rect">
            <a:avLst/>
          </a:prstGeom>
          <a:noFill/>
          <a:ln w="9525">
            <a:solidFill>
              <a:srgbClr val="5981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24" name="Gruppieren 23"/>
          <p:cNvGrpSpPr/>
          <p:nvPr/>
        </p:nvGrpSpPr>
        <p:grpSpPr>
          <a:xfrm>
            <a:off x="2868954" y="4718685"/>
            <a:ext cx="1478759" cy="1398264"/>
            <a:chOff x="2868954" y="4657725"/>
            <a:chExt cx="1478759" cy="1398264"/>
          </a:xfrm>
        </p:grpSpPr>
        <p:cxnSp>
          <p:nvCxnSpPr>
            <p:cNvPr id="25" name="Gerade Verbindung mit Pfeil 24"/>
            <p:cNvCxnSpPr/>
            <p:nvPr/>
          </p:nvCxnSpPr>
          <p:spPr>
            <a:xfrm flipH="1" flipV="1">
              <a:off x="2868954" y="4657725"/>
              <a:ext cx="9525" cy="1157288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/>
            <p:cNvSpPr txBox="1"/>
            <p:nvPr/>
          </p:nvSpPr>
          <p:spPr>
            <a:xfrm>
              <a:off x="2923695" y="5040326"/>
              <a:ext cx="142401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b="1" dirty="0" smtClean="0"/>
                <a:t>VZG-</a:t>
              </a:r>
              <a:r>
                <a:rPr lang="de-DE" sz="1000" b="1" dirty="0" err="1" smtClean="0"/>
                <a:t>Reposis</a:t>
              </a:r>
              <a:endParaRPr lang="de-DE" sz="1000" b="1" dirty="0" smtClean="0"/>
            </a:p>
            <a:p>
              <a:r>
                <a:rPr lang="de-DE" sz="1000" dirty="0" smtClean="0"/>
                <a:t>Der Repository-Dienst wird als Service der VZG angeboten und vom DSZV als ersten Kunden genutzt.</a:t>
              </a:r>
              <a:endParaRPr lang="de-DE" sz="1000" dirty="0"/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4074831" y="1619667"/>
            <a:ext cx="1618303" cy="1323439"/>
            <a:chOff x="4074831" y="1622433"/>
            <a:chExt cx="1618303" cy="1323439"/>
          </a:xfrm>
        </p:grpSpPr>
        <p:cxnSp>
          <p:nvCxnSpPr>
            <p:cNvPr id="28" name="Gerade Verbindung mit Pfeil 27"/>
            <p:cNvCxnSpPr/>
            <p:nvPr/>
          </p:nvCxnSpPr>
          <p:spPr>
            <a:xfrm flipH="1" flipV="1">
              <a:off x="4074831" y="1686158"/>
              <a:ext cx="9525" cy="1157288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oval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/>
            <p:cNvSpPr txBox="1"/>
            <p:nvPr/>
          </p:nvSpPr>
          <p:spPr>
            <a:xfrm>
              <a:off x="4129571" y="1622433"/>
              <a:ext cx="156356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b="1" dirty="0" err="1" smtClean="0"/>
                <a:t>Reposis</a:t>
              </a:r>
              <a:r>
                <a:rPr lang="de-DE" sz="1000" b="1" dirty="0" smtClean="0"/>
                <a:t> 2.0</a:t>
              </a:r>
            </a:p>
            <a:p>
              <a:r>
                <a:rPr lang="de-DE" sz="1000" dirty="0" smtClean="0"/>
                <a:t>In Zusammenarbeit mit der </a:t>
              </a:r>
              <a:r>
                <a:rPr lang="de-DE" sz="1000" dirty="0" err="1" smtClean="0"/>
                <a:t>MyCoRe</a:t>
              </a:r>
              <a:r>
                <a:rPr lang="de-DE" sz="1000" dirty="0" smtClean="0"/>
                <a:t>-Community und der </a:t>
              </a:r>
              <a:r>
                <a:rPr lang="de-DE" sz="1000" dirty="0" err="1" smtClean="0"/>
                <a:t>ThULB</a:t>
              </a:r>
              <a:r>
                <a:rPr lang="de-DE" sz="1000" dirty="0" smtClean="0"/>
                <a:t> wird eine neue Basisanwendung entwickelt, die ab Mitte 2014 Grundlage für neue </a:t>
              </a:r>
              <a:r>
                <a:rPr lang="de-DE" sz="1000" dirty="0" err="1" smtClean="0"/>
                <a:t>Reposis</a:t>
              </a:r>
              <a:r>
                <a:rPr lang="de-DE" sz="1000" dirty="0" smtClean="0"/>
                <a:t>-Dienste ist.</a:t>
              </a:r>
              <a:endParaRPr lang="de-DE" sz="1000" dirty="0"/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5282608" y="4718685"/>
            <a:ext cx="1920832" cy="1398264"/>
            <a:chOff x="5282607" y="4657725"/>
            <a:chExt cx="1759996" cy="1398264"/>
          </a:xfrm>
        </p:grpSpPr>
        <p:cxnSp>
          <p:nvCxnSpPr>
            <p:cNvPr id="31" name="Gerade Verbindung mit Pfeil 30"/>
            <p:cNvCxnSpPr/>
            <p:nvPr/>
          </p:nvCxnSpPr>
          <p:spPr>
            <a:xfrm flipH="1" flipV="1">
              <a:off x="5282607" y="4657725"/>
              <a:ext cx="9525" cy="1157288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/>
            <p:cNvSpPr txBox="1"/>
            <p:nvPr/>
          </p:nvSpPr>
          <p:spPr>
            <a:xfrm>
              <a:off x="5337346" y="5040326"/>
              <a:ext cx="17052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b="1" dirty="0" smtClean="0"/>
                <a:t>&lt;IntR&gt;²Dok</a:t>
              </a:r>
            </a:p>
            <a:p>
              <a:r>
                <a:rPr lang="de-DE" sz="1000" dirty="0" smtClean="0"/>
                <a:t>Die </a:t>
              </a:r>
              <a:r>
                <a:rPr lang="de-DE" sz="1000" dirty="0" err="1" smtClean="0"/>
                <a:t>ViFa</a:t>
              </a:r>
              <a:r>
                <a:rPr lang="de-DE" sz="1000" dirty="0" smtClean="0"/>
                <a:t>-Recht bietet </a:t>
              </a:r>
              <a:r>
                <a:rPr lang="de-DE" sz="1000" dirty="0"/>
                <a:t>einen </a:t>
              </a:r>
              <a:r>
                <a:rPr lang="de-DE" sz="1000" dirty="0" smtClean="0"/>
                <a:t>Fachinformationsdiensts </a:t>
              </a:r>
              <a:r>
                <a:rPr lang="de-DE" sz="1000" dirty="0"/>
                <a:t>für </a:t>
              </a:r>
              <a:r>
                <a:rPr lang="de-DE" sz="1000" dirty="0" smtClean="0"/>
                <a:t>internationale </a:t>
              </a:r>
              <a:r>
                <a:rPr lang="de-DE" sz="1000" dirty="0"/>
                <a:t>und </a:t>
              </a:r>
              <a:r>
                <a:rPr lang="de-DE" sz="1000" dirty="0" err="1" smtClean="0"/>
                <a:t>interdiszi-plinäre</a:t>
              </a:r>
              <a:r>
                <a:rPr lang="de-DE" sz="1000" dirty="0" smtClean="0"/>
                <a:t> Rechtsforschung auf Basis  von VZG-</a:t>
              </a:r>
              <a:r>
                <a:rPr lang="de-DE" sz="1000" dirty="0" err="1" smtClean="0"/>
                <a:t>Reposis</a:t>
              </a:r>
              <a:r>
                <a:rPr lang="de-DE" sz="1000" dirty="0" smtClean="0"/>
                <a:t> an.</a:t>
              </a:r>
              <a:endParaRPr lang="de-DE" sz="1000" dirty="0"/>
            </a:p>
          </p:txBody>
        </p:sp>
      </p:grpSp>
      <p:cxnSp>
        <p:nvCxnSpPr>
          <p:cNvPr id="34" name="Gerade Verbindung mit Pfeil 33"/>
          <p:cNvCxnSpPr/>
          <p:nvPr/>
        </p:nvCxnSpPr>
        <p:spPr>
          <a:xfrm flipH="1" flipV="1">
            <a:off x="8879210" y="1683392"/>
            <a:ext cx="9525" cy="1157288"/>
          </a:xfrm>
          <a:prstGeom prst="straightConnector1">
            <a:avLst/>
          </a:prstGeom>
          <a:ln w="12700">
            <a:solidFill>
              <a:schemeClr val="tx2"/>
            </a:solidFill>
            <a:headEnd type="oval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7379471" y="1619667"/>
            <a:ext cx="1498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 smtClean="0"/>
              <a:t>14 produktive Systeme</a:t>
            </a:r>
          </a:p>
          <a:p>
            <a:r>
              <a:rPr lang="de-DE" sz="1000" dirty="0" smtClean="0"/>
              <a:t>Der </a:t>
            </a:r>
            <a:r>
              <a:rPr lang="de-DE" sz="1000" dirty="0" err="1" smtClean="0"/>
              <a:t>Reposis</a:t>
            </a:r>
            <a:r>
              <a:rPr lang="de-DE" sz="1000" dirty="0" smtClean="0"/>
              <a:t>-Dienst wird derzeit von vierzehn Einrichtungen genutzt.</a:t>
            </a:r>
            <a:endParaRPr lang="de-DE" sz="1000" dirty="0"/>
          </a:p>
        </p:txBody>
      </p:sp>
      <p:pic>
        <p:nvPicPr>
          <p:cNvPr id="36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709" y="3237046"/>
            <a:ext cx="1211152" cy="857751"/>
          </a:xfrm>
          <a:prstGeom prst="rect">
            <a:avLst/>
          </a:prstGeom>
          <a:noFill/>
          <a:ln w="9525">
            <a:solidFill>
              <a:srgbClr val="5981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7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60" y="3237045"/>
            <a:ext cx="1205879" cy="857752"/>
          </a:xfrm>
          <a:prstGeom prst="rect">
            <a:avLst/>
          </a:prstGeom>
          <a:noFill/>
          <a:ln w="9525">
            <a:solidFill>
              <a:srgbClr val="5981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738" y="3237045"/>
            <a:ext cx="1200601" cy="857752"/>
          </a:xfrm>
          <a:prstGeom prst="rect">
            <a:avLst/>
          </a:prstGeom>
          <a:noFill/>
          <a:ln w="9525">
            <a:solidFill>
              <a:srgbClr val="5981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9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0" y="6458112"/>
            <a:ext cx="9144000" cy="309962"/>
          </a:xfrm>
        </p:spPr>
        <p:txBody>
          <a:bodyPr/>
          <a:lstStyle/>
          <a:p>
            <a:r>
              <a:rPr lang="de-DE" sz="1400" dirty="0" smtClean="0"/>
              <a:t>Kathleen Neumann - Nutzung </a:t>
            </a:r>
            <a:r>
              <a:rPr lang="de-DE" sz="1400" dirty="0"/>
              <a:t>alternativer </a:t>
            </a:r>
            <a:r>
              <a:rPr lang="de-DE" sz="1400" dirty="0" err="1"/>
              <a:t>Metriken</a:t>
            </a:r>
            <a:r>
              <a:rPr lang="de-DE" sz="1400" dirty="0"/>
              <a:t> in VZG-Repositorien</a:t>
            </a:r>
          </a:p>
        </p:txBody>
      </p:sp>
      <p:pic>
        <p:nvPicPr>
          <p:cNvPr id="40" name="Grafik 3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321" y="6703223"/>
            <a:ext cx="762000" cy="142875"/>
          </a:xfrm>
          <a:prstGeom prst="rect">
            <a:avLst/>
          </a:prstGeom>
        </p:spPr>
      </p:pic>
      <p:sp>
        <p:nvSpPr>
          <p:cNvPr id="41" name="Textfeld 40"/>
          <p:cNvSpPr txBox="1"/>
          <p:nvPr/>
        </p:nvSpPr>
        <p:spPr>
          <a:xfrm>
            <a:off x="3411028" y="6668198"/>
            <a:ext cx="29787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kern="1200" dirty="0" smtClean="0">
                <a:solidFill>
                  <a:schemeClr val="bg1"/>
                </a:solidFill>
                <a:latin typeface="Arial" charset="0"/>
                <a:ea typeface="ＭＳ Ｐゴシック" pitchFamily="1" charset="-128"/>
                <a:cs typeface="+mn-cs"/>
              </a:rPr>
              <a:t>Creative </a:t>
            </a:r>
            <a:r>
              <a:rPr lang="de-DE" sz="800" kern="1200" dirty="0" err="1" smtClean="0">
                <a:solidFill>
                  <a:schemeClr val="bg1"/>
                </a:solidFill>
                <a:latin typeface="Arial" charset="0"/>
                <a:ea typeface="ＭＳ Ｐゴシック" pitchFamily="1" charset="-128"/>
                <a:cs typeface="+mn-cs"/>
              </a:rPr>
              <a:t>Commons</a:t>
            </a:r>
            <a:r>
              <a:rPr lang="de-DE" sz="800" kern="1200" dirty="0" smtClean="0">
                <a:solidFill>
                  <a:schemeClr val="bg1"/>
                </a:solidFill>
                <a:latin typeface="Arial" charset="0"/>
                <a:ea typeface="ＭＳ Ｐゴシック" pitchFamily="1" charset="-128"/>
                <a:cs typeface="+mn-cs"/>
              </a:rPr>
              <a:t> Namensnennung 4.0 International Lizenz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797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Alternative </a:t>
            </a:r>
            <a:r>
              <a:rPr lang="de-DE" dirty="0" err="1" smtClean="0"/>
              <a:t>Metriken</a:t>
            </a:r>
            <a:r>
              <a:rPr lang="de-DE" dirty="0" smtClean="0"/>
              <a:t> in </a:t>
            </a:r>
            <a:r>
              <a:rPr lang="de-DE" dirty="0" err="1" smtClean="0"/>
              <a:t>Reposis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Nutzung von </a:t>
            </a:r>
            <a:r>
              <a:rPr lang="de-DE" dirty="0" err="1" smtClean="0"/>
              <a:t>Altmetrics</a:t>
            </a:r>
            <a:r>
              <a:rPr lang="de-DE" dirty="0" smtClean="0"/>
              <a:t> und neuerdings auch </a:t>
            </a:r>
            <a:r>
              <a:rPr lang="de-DE" dirty="0" err="1" smtClean="0"/>
              <a:t>PlumX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8EF0F9-A7A9-3F4F-BA45-2AEFFB1FE9B4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0" y="6458112"/>
            <a:ext cx="9144000" cy="309962"/>
          </a:xfrm>
        </p:spPr>
        <p:txBody>
          <a:bodyPr/>
          <a:lstStyle/>
          <a:p>
            <a:r>
              <a:rPr lang="de-DE" sz="1400" dirty="0" smtClean="0"/>
              <a:t>Kathleen Neumann - Nutzung </a:t>
            </a:r>
            <a:r>
              <a:rPr lang="de-DE" sz="1400" dirty="0"/>
              <a:t>alternativer </a:t>
            </a:r>
            <a:r>
              <a:rPr lang="de-DE" sz="1400" dirty="0" err="1"/>
              <a:t>Metriken</a:t>
            </a:r>
            <a:r>
              <a:rPr lang="de-DE" sz="1400" dirty="0"/>
              <a:t> in VZG-Repositorien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321" y="6703223"/>
            <a:ext cx="762000" cy="142875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411028" y="6668198"/>
            <a:ext cx="29787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kern="1200" dirty="0" smtClean="0">
                <a:solidFill>
                  <a:schemeClr val="bg1"/>
                </a:solidFill>
                <a:latin typeface="Arial" charset="0"/>
                <a:ea typeface="ＭＳ Ｐゴシック" pitchFamily="1" charset="-128"/>
                <a:cs typeface="+mn-cs"/>
              </a:rPr>
              <a:t>Creative </a:t>
            </a:r>
            <a:r>
              <a:rPr lang="de-DE" sz="800" kern="1200" dirty="0" err="1" smtClean="0">
                <a:solidFill>
                  <a:schemeClr val="bg1"/>
                </a:solidFill>
                <a:latin typeface="Arial" charset="0"/>
                <a:ea typeface="ＭＳ Ｐゴシック" pitchFamily="1" charset="-128"/>
                <a:cs typeface="+mn-cs"/>
              </a:rPr>
              <a:t>Commons</a:t>
            </a:r>
            <a:r>
              <a:rPr lang="de-DE" sz="800" kern="1200" dirty="0" smtClean="0">
                <a:solidFill>
                  <a:schemeClr val="bg1"/>
                </a:solidFill>
                <a:latin typeface="Arial" charset="0"/>
                <a:ea typeface="ＭＳ Ｐゴシック" pitchFamily="1" charset="-128"/>
                <a:cs typeface="+mn-cs"/>
              </a:rPr>
              <a:t> Namensnennung 4.0 International Lizenz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22" y="2865918"/>
            <a:ext cx="3906764" cy="1313481"/>
          </a:xfrm>
          <a:prstGeom prst="rect">
            <a:avLst/>
          </a:prstGeom>
          <a:noFill/>
          <a:ln w="3175">
            <a:solidFill>
              <a:srgbClr val="5981C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259" y="4704981"/>
            <a:ext cx="3771900" cy="609600"/>
          </a:xfrm>
          <a:prstGeom prst="rect">
            <a:avLst/>
          </a:prstGeom>
          <a:noFill/>
          <a:ln w="3175">
            <a:solidFill>
              <a:srgbClr val="5981C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130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Keine </a:t>
            </a:r>
            <a:r>
              <a:rPr lang="de-DE" dirty="0" err="1" smtClean="0"/>
              <a:t>Metriken</a:t>
            </a:r>
            <a:r>
              <a:rPr lang="de-DE" dirty="0" smtClean="0"/>
              <a:t> trotz vorhandener </a:t>
            </a:r>
            <a:r>
              <a:rPr lang="de-DE" dirty="0" err="1" smtClean="0"/>
              <a:t>Tweets</a:t>
            </a:r>
            <a:endParaRPr lang="de-DE" dirty="0" smtClean="0"/>
          </a:p>
          <a:p>
            <a:r>
              <a:rPr lang="de-DE" dirty="0" err="1" smtClean="0"/>
              <a:t>Altmetrics</a:t>
            </a:r>
            <a:r>
              <a:rPr lang="de-DE" dirty="0" smtClean="0"/>
              <a:t> &amp; </a:t>
            </a:r>
            <a:r>
              <a:rPr lang="de-DE" dirty="0" err="1" smtClean="0"/>
              <a:t>PlumX</a:t>
            </a:r>
            <a:r>
              <a:rPr lang="de-DE" dirty="0" smtClean="0"/>
              <a:t> sind „Blackbox“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8EF0F9-A7A9-3F4F-BA45-2AEFFB1FE9B4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0" y="6458112"/>
            <a:ext cx="9144000" cy="309962"/>
          </a:xfrm>
        </p:spPr>
        <p:txBody>
          <a:bodyPr/>
          <a:lstStyle/>
          <a:p>
            <a:r>
              <a:rPr lang="de-DE" sz="1400" dirty="0" smtClean="0"/>
              <a:t>Kathleen Neumann - Nutzung </a:t>
            </a:r>
            <a:r>
              <a:rPr lang="de-DE" sz="1400" dirty="0"/>
              <a:t>alternativer </a:t>
            </a:r>
            <a:r>
              <a:rPr lang="de-DE" sz="1400" dirty="0" err="1"/>
              <a:t>Metriken</a:t>
            </a:r>
            <a:r>
              <a:rPr lang="de-DE" sz="1400" dirty="0"/>
              <a:t> in VZG-Repositorien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321" y="6703223"/>
            <a:ext cx="762000" cy="142875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411028" y="6668198"/>
            <a:ext cx="29787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kern="1200" dirty="0" smtClean="0">
                <a:solidFill>
                  <a:schemeClr val="bg1"/>
                </a:solidFill>
                <a:latin typeface="Arial" charset="0"/>
                <a:ea typeface="ＭＳ Ｐゴシック" pitchFamily="1" charset="-128"/>
                <a:cs typeface="+mn-cs"/>
              </a:rPr>
              <a:t>Creative </a:t>
            </a:r>
            <a:r>
              <a:rPr lang="de-DE" sz="800" kern="1200" dirty="0" err="1" smtClean="0">
                <a:solidFill>
                  <a:schemeClr val="bg1"/>
                </a:solidFill>
                <a:latin typeface="Arial" charset="0"/>
                <a:ea typeface="ＭＳ Ｐゴシック" pitchFamily="1" charset="-128"/>
                <a:cs typeface="+mn-cs"/>
              </a:rPr>
              <a:t>Commons</a:t>
            </a:r>
            <a:r>
              <a:rPr lang="de-DE" sz="800" kern="1200" dirty="0" smtClean="0">
                <a:solidFill>
                  <a:schemeClr val="bg1"/>
                </a:solidFill>
                <a:latin typeface="Arial" charset="0"/>
                <a:ea typeface="ＭＳ Ｐゴシック" pitchFamily="1" charset="-128"/>
                <a:cs typeface="+mn-cs"/>
              </a:rPr>
              <a:t> Namensnennung 4.0 International Lizenz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2883198"/>
            <a:ext cx="345757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152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Erster Lösungsansatz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Eigene alternative </a:t>
            </a:r>
            <a:r>
              <a:rPr lang="de-DE" dirty="0" err="1" smtClean="0"/>
              <a:t>Metriken</a:t>
            </a:r>
            <a:r>
              <a:rPr lang="de-DE" dirty="0" smtClean="0"/>
              <a:t> mit eigenem </a:t>
            </a:r>
            <a:r>
              <a:rPr lang="de-DE" dirty="0" err="1" smtClean="0"/>
              <a:t>Lagotto</a:t>
            </a:r>
            <a:r>
              <a:rPr lang="de-DE" dirty="0" smtClean="0"/>
              <a:t>-Server</a:t>
            </a:r>
          </a:p>
          <a:p>
            <a:r>
              <a:rPr lang="de-DE" dirty="0" smtClean="0"/>
              <a:t>Hoher Aufwand vs. Nutzen</a:t>
            </a:r>
          </a:p>
          <a:p>
            <a:r>
              <a:rPr lang="de-DE" dirty="0" smtClean="0"/>
              <a:t>Eingeschlafen …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8EF0F9-A7A9-3F4F-BA45-2AEFFB1FE9B4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Nutzung alternativer Metriken in VZG-Repositorien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959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Zweiter Lösungsansatz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Nutzung von *</a:t>
            </a:r>
            <a:r>
              <a:rPr lang="de-DE" dirty="0" err="1" smtClean="0"/>
              <a:t>metrics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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8EF0F9-A7A9-3F4F-BA45-2AEFFB1FE9B4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Nutzung alternativer Metriken in VZG-Repositorien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2404361"/>
            <a:ext cx="300037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hteck 5"/>
          <p:cNvSpPr/>
          <p:nvPr/>
        </p:nvSpPr>
        <p:spPr>
          <a:xfrm>
            <a:off x="2573079" y="3232298"/>
            <a:ext cx="498734" cy="5847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587" y="2986817"/>
            <a:ext cx="4601609" cy="293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2989009" y="5978844"/>
            <a:ext cx="50598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[https://</a:t>
            </a:r>
            <a:r>
              <a:rPr lang="de-DE" sz="1200" dirty="0" smtClean="0"/>
              <a:t>www.frontiersin.org/articles/10.3389/fnbeh.2013.00212/full#impact]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55659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Kontakt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de-DE" altLang="de-DE" b="1" dirty="0" smtClean="0">
              <a:solidFill>
                <a:srgbClr val="5981C1"/>
              </a:solidFill>
              <a:ea typeface="ＭＳ Ｐゴシック" pitchFamily="34" charset="-128"/>
            </a:endParaRPr>
          </a:p>
          <a:p>
            <a:pPr algn="ctr">
              <a:buNone/>
            </a:pPr>
            <a:endParaRPr lang="de-DE" altLang="de-DE" b="1" dirty="0" smtClean="0">
              <a:solidFill>
                <a:srgbClr val="5981C1"/>
              </a:solidFill>
              <a:ea typeface="ＭＳ Ｐゴシック" pitchFamily="34" charset="-128"/>
            </a:endParaRPr>
          </a:p>
          <a:p>
            <a:pPr algn="ctr">
              <a:buNone/>
            </a:pPr>
            <a:r>
              <a:rPr lang="de-DE" altLang="de-DE" b="1" dirty="0" smtClean="0">
                <a:solidFill>
                  <a:srgbClr val="5981C1"/>
                </a:solidFill>
                <a:ea typeface="ＭＳ Ｐゴシック" pitchFamily="34" charset="-128"/>
              </a:rPr>
              <a:t>Herzlichen </a:t>
            </a:r>
            <a:r>
              <a:rPr lang="de-DE" altLang="de-DE" b="1" dirty="0">
                <a:solidFill>
                  <a:srgbClr val="5981C1"/>
                </a:solidFill>
                <a:ea typeface="ＭＳ Ｐゴシック" pitchFamily="34" charset="-128"/>
              </a:rPr>
              <a:t>Dank für Ihre Aufmerksamkeit</a:t>
            </a:r>
          </a:p>
          <a:p>
            <a:pPr algn="ctr">
              <a:buNone/>
            </a:pPr>
            <a:endParaRPr lang="de-DE" altLang="de-DE" b="1" dirty="0">
              <a:solidFill>
                <a:srgbClr val="5981C1"/>
              </a:solidFill>
              <a:ea typeface="ＭＳ Ｐゴシック" pitchFamily="34" charset="-128"/>
            </a:endParaRPr>
          </a:p>
          <a:p>
            <a:pPr algn="ctr">
              <a:buNone/>
            </a:pPr>
            <a:r>
              <a:rPr lang="de-DE" altLang="de-DE" sz="1800" dirty="0" smtClean="0">
                <a:solidFill>
                  <a:srgbClr val="282828"/>
                </a:solidFill>
                <a:ea typeface="ＭＳ Ｐゴシック" pitchFamily="34" charset="-128"/>
              </a:rPr>
              <a:t>VZG-</a:t>
            </a:r>
            <a:r>
              <a:rPr lang="de-DE" altLang="de-DE" sz="1800" dirty="0" err="1" smtClean="0">
                <a:solidFill>
                  <a:srgbClr val="282828"/>
                </a:solidFill>
                <a:ea typeface="ＭＳ Ｐゴシック" pitchFamily="34" charset="-128"/>
              </a:rPr>
              <a:t>Reposis</a:t>
            </a:r>
            <a:r>
              <a:rPr lang="de-DE" altLang="de-DE" sz="1800" dirty="0" smtClean="0">
                <a:solidFill>
                  <a:srgbClr val="282828"/>
                </a:solidFill>
                <a:ea typeface="ＭＳ Ｐゴシック" pitchFamily="34" charset="-128"/>
              </a:rPr>
              <a:t/>
            </a:r>
            <a:br>
              <a:rPr lang="de-DE" altLang="de-DE" sz="1800" dirty="0" smtClean="0">
                <a:solidFill>
                  <a:srgbClr val="282828"/>
                </a:solidFill>
                <a:ea typeface="ＭＳ Ｐゴシック" pitchFamily="34" charset="-128"/>
              </a:rPr>
            </a:br>
            <a:r>
              <a:rPr lang="de-DE" altLang="de-DE" sz="1800" dirty="0" smtClean="0">
                <a:solidFill>
                  <a:srgbClr val="282828"/>
                </a:solidFill>
                <a:ea typeface="ＭＳ Ｐゴシック" pitchFamily="34" charset="-128"/>
              </a:rPr>
              <a:t>Verbundzentrale </a:t>
            </a:r>
            <a:r>
              <a:rPr lang="de-DE" altLang="de-DE" sz="1800" dirty="0">
                <a:solidFill>
                  <a:srgbClr val="282828"/>
                </a:solidFill>
                <a:ea typeface="ＭＳ Ｐゴシック" pitchFamily="34" charset="-128"/>
              </a:rPr>
              <a:t>des GBV (VZG)</a:t>
            </a:r>
            <a:br>
              <a:rPr lang="de-DE" altLang="de-DE" sz="1800" dirty="0">
                <a:solidFill>
                  <a:srgbClr val="282828"/>
                </a:solidFill>
                <a:ea typeface="ＭＳ Ｐゴシック" pitchFamily="34" charset="-128"/>
              </a:rPr>
            </a:br>
            <a:r>
              <a:rPr lang="de-DE" altLang="de-DE" sz="1800" dirty="0">
                <a:solidFill>
                  <a:srgbClr val="282828"/>
                </a:solidFill>
                <a:ea typeface="ＭＳ Ｐゴシック" pitchFamily="34" charset="-128"/>
              </a:rPr>
              <a:t>Platz der Göttinger Sieben 1</a:t>
            </a:r>
            <a:br>
              <a:rPr lang="de-DE" altLang="de-DE" sz="1800" dirty="0">
                <a:solidFill>
                  <a:srgbClr val="282828"/>
                </a:solidFill>
                <a:ea typeface="ＭＳ Ｐゴシック" pitchFamily="34" charset="-128"/>
              </a:rPr>
            </a:br>
            <a:r>
              <a:rPr lang="de-DE" altLang="de-DE" sz="1800" dirty="0">
                <a:solidFill>
                  <a:srgbClr val="282828"/>
                </a:solidFill>
                <a:ea typeface="ＭＳ Ｐゴシック" pitchFamily="34" charset="-128"/>
              </a:rPr>
              <a:t>37073 Göttingen, Deutschland</a:t>
            </a:r>
            <a:br>
              <a:rPr lang="de-DE" altLang="de-DE" sz="1800" dirty="0">
                <a:solidFill>
                  <a:srgbClr val="282828"/>
                </a:solidFill>
                <a:ea typeface="ＭＳ Ｐゴシック" pitchFamily="34" charset="-128"/>
              </a:rPr>
            </a:br>
            <a:r>
              <a:rPr lang="de-DE" altLang="de-DE" sz="1800" dirty="0" smtClean="0">
                <a:solidFill>
                  <a:srgbClr val="282828"/>
                </a:solidFill>
                <a:ea typeface="ＭＳ Ｐゴシック" pitchFamily="34" charset="-128"/>
                <a:hlinkClick r:id="rId3"/>
              </a:rPr>
              <a:t>dms-list@lists.gbv.de</a:t>
            </a:r>
            <a:r>
              <a:rPr lang="de-DE" altLang="de-DE" sz="1800" dirty="0">
                <a:solidFill>
                  <a:srgbClr val="282828"/>
                </a:solidFill>
                <a:ea typeface="ＭＳ Ｐゴシック" pitchFamily="34" charset="-128"/>
              </a:rPr>
              <a:t/>
            </a:r>
            <a:br>
              <a:rPr lang="de-DE" altLang="de-DE" sz="1800" dirty="0">
                <a:solidFill>
                  <a:srgbClr val="282828"/>
                </a:solidFill>
                <a:ea typeface="ＭＳ Ｐゴシック" pitchFamily="34" charset="-128"/>
              </a:rPr>
            </a:br>
            <a:endParaRPr lang="de-DE" altLang="de-DE" sz="1800" dirty="0">
              <a:solidFill>
                <a:srgbClr val="282828"/>
              </a:solidFill>
              <a:ea typeface="ＭＳ Ｐゴシック" pitchFamily="34" charset="-128"/>
            </a:endParaRPr>
          </a:p>
          <a:p>
            <a:pPr marL="0" indent="0">
              <a:buNone/>
            </a:pP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8EF0F9-A7A9-3F4F-BA45-2AEFFB1FE9B4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z="1400" dirty="0" smtClean="0"/>
              <a:t>Kathleen Neumann - Nutzung </a:t>
            </a:r>
            <a:r>
              <a:rPr lang="de-DE" sz="1400" dirty="0"/>
              <a:t>alternativer </a:t>
            </a:r>
            <a:r>
              <a:rPr lang="de-DE" sz="1400" dirty="0" err="1"/>
              <a:t>Metriken</a:t>
            </a:r>
            <a:r>
              <a:rPr lang="de-DE" sz="1400" dirty="0"/>
              <a:t> in VZG-Repositorien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321" y="6703223"/>
            <a:ext cx="762000" cy="142875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3411028" y="6668198"/>
            <a:ext cx="29787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kern="1200" dirty="0" smtClean="0">
                <a:solidFill>
                  <a:schemeClr val="bg1"/>
                </a:solidFill>
                <a:latin typeface="Arial" charset="0"/>
                <a:ea typeface="ＭＳ Ｐゴシック" pitchFamily="1" charset="-128"/>
                <a:cs typeface="+mn-cs"/>
              </a:rPr>
              <a:t>Creative </a:t>
            </a:r>
            <a:r>
              <a:rPr lang="de-DE" sz="800" kern="1200" dirty="0" err="1" smtClean="0">
                <a:solidFill>
                  <a:schemeClr val="bg1"/>
                </a:solidFill>
                <a:latin typeface="Arial" charset="0"/>
                <a:ea typeface="ＭＳ Ｐゴシック" pitchFamily="1" charset="-128"/>
                <a:cs typeface="+mn-cs"/>
              </a:rPr>
              <a:t>Commons</a:t>
            </a:r>
            <a:r>
              <a:rPr lang="de-DE" sz="800" kern="1200" dirty="0" smtClean="0">
                <a:solidFill>
                  <a:schemeClr val="bg1"/>
                </a:solidFill>
                <a:latin typeface="Arial" charset="0"/>
                <a:ea typeface="ＭＳ Ｐゴシック" pitchFamily="1" charset="-128"/>
                <a:cs typeface="+mn-cs"/>
              </a:rPr>
              <a:t> Namensnennung 4.0 International Lizenz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42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posis_Schulung_2019">
  <a:themeElements>
    <a:clrScheme name="GBV">
      <a:dk1>
        <a:srgbClr val="474747"/>
      </a:dk1>
      <a:lt1>
        <a:srgbClr val="FFFFFF"/>
      </a:lt1>
      <a:dk2>
        <a:srgbClr val="282828"/>
      </a:dk2>
      <a:lt2>
        <a:srgbClr val="E6E6E6"/>
      </a:lt2>
      <a:accent1>
        <a:srgbClr val="5780C0"/>
      </a:accent1>
      <a:accent2>
        <a:srgbClr val="2F5EA2"/>
      </a:accent2>
      <a:accent3>
        <a:srgbClr val="26497C"/>
      </a:accent3>
      <a:accent4>
        <a:srgbClr val="CD901B"/>
      </a:accent4>
      <a:accent5>
        <a:srgbClr val="E27514"/>
      </a:accent5>
      <a:accent6>
        <a:srgbClr val="F0A20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Reposis_Schulung_2019</Template>
  <TotalTime>0</TotalTime>
  <Words>279</Words>
  <Application>Microsoft Office PowerPoint</Application>
  <PresentationFormat>Bildschirmpräsentation (4:3)</PresentationFormat>
  <Paragraphs>63</Paragraphs>
  <Slides>8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Reposis_Schulung_2019</vt:lpstr>
      <vt:lpstr>Nutzung alternativer Metriken in VZG-Repositorien</vt:lpstr>
      <vt:lpstr>Die VZG und MyCoRe</vt:lpstr>
      <vt:lpstr>Bericht Reposis-Dienst</vt:lpstr>
      <vt:lpstr>Alternative Metriken in Reposis</vt:lpstr>
      <vt:lpstr>Probleme</vt:lpstr>
      <vt:lpstr>Erster Lösungsansatz</vt:lpstr>
      <vt:lpstr>Zweiter Lösungsansatz</vt:lpstr>
      <vt:lpstr>Kontakt</vt:lpstr>
    </vt:vector>
  </TitlesOfParts>
  <Company>Verbundzentrale des GBV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Nutzung alternativer Metriken in VZG-Repositorien</dc:title>
  <dc:creator>Kathleen Neumann</dc:creator>
  <cp:lastModifiedBy>Kathleen Neumann</cp:lastModifiedBy>
  <cp:revision>24</cp:revision>
  <cp:lastPrinted>2016-02-23T13:13:04Z</cp:lastPrinted>
  <dcterms:created xsi:type="dcterms:W3CDTF">2019-03-26T09:17:03Z</dcterms:created>
  <dcterms:modified xsi:type="dcterms:W3CDTF">2019-03-28T07:43:45Z</dcterms:modified>
</cp:coreProperties>
</file>