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86" r:id="rId3"/>
    <p:sldId id="275" r:id="rId4"/>
    <p:sldId id="285" r:id="rId5"/>
    <p:sldId id="291" r:id="rId6"/>
    <p:sldId id="287" r:id="rId7"/>
    <p:sldId id="302" r:id="rId8"/>
    <p:sldId id="276" r:id="rId9"/>
    <p:sldId id="283" r:id="rId10"/>
    <p:sldId id="278" r:id="rId11"/>
    <p:sldId id="305" r:id="rId12"/>
    <p:sldId id="288" r:id="rId13"/>
    <p:sldId id="280" r:id="rId14"/>
    <p:sldId id="279" r:id="rId15"/>
    <p:sldId id="284" r:id="rId16"/>
    <p:sldId id="289" r:id="rId17"/>
    <p:sldId id="303" r:id="rId18"/>
    <p:sldId id="292" r:id="rId19"/>
    <p:sldId id="290" r:id="rId20"/>
    <p:sldId id="269" r:id="rId21"/>
    <p:sldId id="304" r:id="rId22"/>
  </p:sldIdLst>
  <p:sldSz cx="9144000" cy="5143500" type="screen16x9"/>
  <p:notesSz cx="6858000" cy="9144000"/>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pitchFamily="34" charset="-128"/>
        <a:cs typeface="+mn-cs"/>
      </a:defRPr>
    </a:lvl1pPr>
    <a:lvl2pPr marL="285750" indent="171450" algn="l" rtl="0" fontAlgn="base">
      <a:spcBef>
        <a:spcPct val="0"/>
      </a:spcBef>
      <a:spcAft>
        <a:spcPct val="0"/>
      </a:spcAft>
      <a:defRPr sz="1500" kern="1200">
        <a:solidFill>
          <a:schemeClr val="tx1"/>
        </a:solidFill>
        <a:latin typeface="Arial" pitchFamily="34" charset="0"/>
        <a:ea typeface="ＭＳ Ｐゴシック" pitchFamily="34" charset="-128"/>
        <a:cs typeface="+mn-cs"/>
      </a:defRPr>
    </a:lvl2pPr>
    <a:lvl3pPr marL="573088" indent="341313" algn="l" rtl="0" fontAlgn="base">
      <a:spcBef>
        <a:spcPct val="0"/>
      </a:spcBef>
      <a:spcAft>
        <a:spcPct val="0"/>
      </a:spcAft>
      <a:defRPr sz="1500" kern="1200">
        <a:solidFill>
          <a:schemeClr val="tx1"/>
        </a:solidFill>
        <a:latin typeface="Arial" pitchFamily="34" charset="0"/>
        <a:ea typeface="ＭＳ Ｐゴシック" pitchFamily="34" charset="-128"/>
        <a:cs typeface="+mn-cs"/>
      </a:defRPr>
    </a:lvl3pPr>
    <a:lvl4pPr marL="860425" indent="511175" algn="l" rtl="0" fontAlgn="base">
      <a:spcBef>
        <a:spcPct val="0"/>
      </a:spcBef>
      <a:spcAft>
        <a:spcPct val="0"/>
      </a:spcAft>
      <a:defRPr sz="1500" kern="1200">
        <a:solidFill>
          <a:schemeClr val="tx1"/>
        </a:solidFill>
        <a:latin typeface="Arial" pitchFamily="34" charset="0"/>
        <a:ea typeface="ＭＳ Ｐゴシック" pitchFamily="34" charset="-128"/>
        <a:cs typeface="+mn-cs"/>
      </a:defRPr>
    </a:lvl4pPr>
    <a:lvl5pPr marL="1147763" indent="681038" algn="l" rtl="0" fontAlgn="base">
      <a:spcBef>
        <a:spcPct val="0"/>
      </a:spcBef>
      <a:spcAft>
        <a:spcPct val="0"/>
      </a:spcAft>
      <a:defRPr sz="15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5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5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5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5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44677" autoAdjust="0"/>
  </p:normalViewPr>
  <p:slideViewPr>
    <p:cSldViewPr snapToObjects="1">
      <p:cViewPr>
        <p:scale>
          <a:sx n="53" d="100"/>
          <a:sy n="53" d="100"/>
        </p:scale>
        <p:origin x="-1805" y="-58"/>
      </p:cViewPr>
      <p:guideLst>
        <p:guide orient="horz" pos="155"/>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8" d="100"/>
          <a:sy n="88" d="100"/>
        </p:scale>
        <p:origin x="-38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ea typeface="+mn-ea"/>
              </a:defRPr>
            </a:lvl1pPr>
          </a:lstStyle>
          <a:p>
            <a:pPr>
              <a:defRPr/>
            </a:pPr>
            <a:endParaRPr lang="de-DE"/>
          </a:p>
        </p:txBody>
      </p:sp>
      <p:sp>
        <p:nvSpPr>
          <p:cNvPr id="256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de-DE"/>
          </a:p>
        </p:txBody>
      </p:sp>
      <p:sp>
        <p:nvSpPr>
          <p:cNvPr id="256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ea typeface="+mn-ea"/>
              </a:defRPr>
            </a:lvl1pPr>
          </a:lstStyle>
          <a:p>
            <a:pPr>
              <a:defRPr/>
            </a:pPr>
            <a:endParaRPr lang="de-DE"/>
          </a:p>
        </p:txBody>
      </p:sp>
      <p:sp>
        <p:nvSpPr>
          <p:cNvPr id="256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6FF9D1E-CAAB-4950-BA0E-29AF92B47E31}" type="slidenum">
              <a:rPr lang="de-DE" altLang="de-DE"/>
              <a:pPr/>
              <a:t>‹Nr.›</a:t>
            </a:fld>
            <a:endParaRPr lang="de-DE" altLang="de-DE"/>
          </a:p>
        </p:txBody>
      </p:sp>
    </p:spTree>
    <p:extLst>
      <p:ext uri="{BB962C8B-B14F-4D97-AF65-F5344CB8AC3E}">
        <p14:creationId xmlns:p14="http://schemas.microsoft.com/office/powerpoint/2010/main" val="17456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ea typeface="+mn-ea"/>
              </a:defRPr>
            </a:lvl1pPr>
          </a:lstStyle>
          <a:p>
            <a:pPr>
              <a:defRPr/>
            </a:pPr>
            <a:endParaRPr lang="de-DE"/>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de-DE"/>
          </a:p>
        </p:txBody>
      </p:sp>
      <p:sp>
        <p:nvSpPr>
          <p:cNvPr id="1843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ea typeface="+mn-ea"/>
              </a:defRPr>
            </a:lvl1pPr>
          </a:lstStyle>
          <a:p>
            <a:pPr>
              <a:defRPr/>
            </a:pPr>
            <a:endParaRPr lang="de-DE"/>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A2B7FE-4115-44D4-86CD-7EB2A033A308}" type="slidenum">
              <a:rPr lang="de-DE" altLang="de-DE"/>
              <a:pPr/>
              <a:t>‹Nr.›</a:t>
            </a:fld>
            <a:endParaRPr lang="de-DE" altLang="de-DE"/>
          </a:p>
        </p:txBody>
      </p:sp>
    </p:spTree>
    <p:extLst>
      <p:ext uri="{BB962C8B-B14F-4D97-AF65-F5344CB8AC3E}">
        <p14:creationId xmlns:p14="http://schemas.microsoft.com/office/powerpoint/2010/main" val="1610276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Arial" charset="0"/>
        <a:ea typeface="ＭＳ Ｐゴシック" pitchFamily="34" charset="-128"/>
        <a:cs typeface="+mn-cs"/>
      </a:defRPr>
    </a:lvl1pPr>
    <a:lvl2pPr marL="285750" algn="l" rtl="0" eaLnBrk="0" fontAlgn="base" hangingPunct="0">
      <a:spcBef>
        <a:spcPct val="30000"/>
      </a:spcBef>
      <a:spcAft>
        <a:spcPct val="0"/>
      </a:spcAft>
      <a:defRPr sz="800" kern="1200">
        <a:solidFill>
          <a:schemeClr val="tx1"/>
        </a:solidFill>
        <a:latin typeface="Arial" charset="0"/>
        <a:ea typeface="ＭＳ Ｐゴシック" pitchFamily="34" charset="-128"/>
        <a:cs typeface="+mn-cs"/>
      </a:defRPr>
    </a:lvl2pPr>
    <a:lvl3pPr marL="573088" algn="l" rtl="0" eaLnBrk="0" fontAlgn="base" hangingPunct="0">
      <a:spcBef>
        <a:spcPct val="30000"/>
      </a:spcBef>
      <a:spcAft>
        <a:spcPct val="0"/>
      </a:spcAft>
      <a:defRPr sz="800" kern="1200">
        <a:solidFill>
          <a:schemeClr val="tx1"/>
        </a:solidFill>
        <a:latin typeface="Arial" charset="0"/>
        <a:ea typeface="ＭＳ Ｐゴシック" pitchFamily="34" charset="-128"/>
        <a:cs typeface="+mn-cs"/>
      </a:defRPr>
    </a:lvl3pPr>
    <a:lvl4pPr marL="860425" algn="l" rtl="0" eaLnBrk="0" fontAlgn="base" hangingPunct="0">
      <a:spcBef>
        <a:spcPct val="30000"/>
      </a:spcBef>
      <a:spcAft>
        <a:spcPct val="0"/>
      </a:spcAft>
      <a:defRPr sz="800" kern="1200">
        <a:solidFill>
          <a:schemeClr val="tx1"/>
        </a:solidFill>
        <a:latin typeface="Arial" charset="0"/>
        <a:ea typeface="ＭＳ Ｐゴシック" pitchFamily="34" charset="-128"/>
        <a:cs typeface="+mn-cs"/>
      </a:defRPr>
    </a:lvl4pPr>
    <a:lvl5pPr marL="1147763" algn="l" rtl="0" eaLnBrk="0" fontAlgn="base" hangingPunct="0">
      <a:spcBef>
        <a:spcPct val="30000"/>
      </a:spcBef>
      <a:spcAft>
        <a:spcPct val="0"/>
      </a:spcAft>
      <a:defRPr sz="800" kern="1200">
        <a:solidFill>
          <a:schemeClr val="tx1"/>
        </a:solidFill>
        <a:latin typeface="Arial" charset="0"/>
        <a:ea typeface="ＭＳ Ｐゴシック" pitchFamily="34" charset="-128"/>
        <a:cs typeface="+mn-cs"/>
      </a:defRPr>
    </a:lvl5pPr>
    <a:lvl6pPr marL="1434922" algn="l" defTabSz="573969" rtl="0" eaLnBrk="1" latinLnBrk="0" hangingPunct="1">
      <a:defRPr sz="800" kern="1200">
        <a:solidFill>
          <a:schemeClr val="tx1"/>
        </a:solidFill>
        <a:latin typeface="+mn-lt"/>
        <a:ea typeface="+mn-ea"/>
        <a:cs typeface="+mn-cs"/>
      </a:defRPr>
    </a:lvl6pPr>
    <a:lvl7pPr marL="1721907" algn="l" defTabSz="573969" rtl="0" eaLnBrk="1" latinLnBrk="0" hangingPunct="1">
      <a:defRPr sz="800" kern="1200">
        <a:solidFill>
          <a:schemeClr val="tx1"/>
        </a:solidFill>
        <a:latin typeface="+mn-lt"/>
        <a:ea typeface="+mn-ea"/>
        <a:cs typeface="+mn-cs"/>
      </a:defRPr>
    </a:lvl7pPr>
    <a:lvl8pPr marL="2008891" algn="l" defTabSz="573969" rtl="0" eaLnBrk="1" latinLnBrk="0" hangingPunct="1">
      <a:defRPr sz="800" kern="1200">
        <a:solidFill>
          <a:schemeClr val="tx1"/>
        </a:solidFill>
        <a:latin typeface="+mn-lt"/>
        <a:ea typeface="+mn-ea"/>
        <a:cs typeface="+mn-cs"/>
      </a:defRPr>
    </a:lvl8pPr>
    <a:lvl9pPr marL="2295876" algn="l" defTabSz="57396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humetricshss.org/blog/nurturing-fulfilling-scholarly-liv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p:txBody>
          <a:bodyPr/>
          <a:lstStyle/>
          <a:p>
            <a:r>
              <a:rPr lang="de-DE" altLang="de-DE" dirty="0" smtClean="0">
                <a:latin typeface="Arial" pitchFamily="34" charset="0"/>
              </a:rPr>
              <a:t>20-25 Minuten</a:t>
            </a:r>
          </a:p>
          <a:p>
            <a:endParaRPr lang="de-DE" altLang="de-DE" dirty="0" smtClean="0">
              <a:latin typeface="Arial" pitchFamily="34" charset="0"/>
            </a:endParaRPr>
          </a:p>
          <a:p>
            <a:r>
              <a:rPr lang="de-DE" altLang="de-DE" dirty="0" err="1" smtClean="0">
                <a:latin typeface="Arial" pitchFamily="34" charset="0"/>
              </a:rPr>
              <a:t>Thank</a:t>
            </a:r>
            <a:r>
              <a:rPr lang="de-DE" altLang="de-DE" dirty="0" smtClean="0">
                <a:latin typeface="Arial" pitchFamily="34" charset="0"/>
              </a:rPr>
              <a:t> </a:t>
            </a:r>
            <a:r>
              <a:rPr lang="de-DE" altLang="de-DE" dirty="0" err="1" smtClean="0">
                <a:latin typeface="Arial" pitchFamily="34" charset="0"/>
              </a:rPr>
              <a:t>you</a:t>
            </a:r>
            <a:r>
              <a:rPr lang="de-DE" altLang="de-DE" dirty="0" smtClean="0">
                <a:latin typeface="Arial" pitchFamily="34" charset="0"/>
              </a:rPr>
              <a:t> </a:t>
            </a:r>
            <a:r>
              <a:rPr lang="de-DE" altLang="de-DE" dirty="0" err="1" smtClean="0">
                <a:latin typeface="Arial" pitchFamily="34" charset="0"/>
              </a:rPr>
              <a:t>very</a:t>
            </a:r>
            <a:r>
              <a:rPr lang="de-DE" altLang="de-DE" dirty="0" smtClean="0">
                <a:latin typeface="Arial" pitchFamily="34" charset="0"/>
              </a:rPr>
              <a:t> </a:t>
            </a:r>
            <a:r>
              <a:rPr lang="de-DE" altLang="de-DE" dirty="0" err="1" smtClean="0">
                <a:latin typeface="Arial" pitchFamily="34" charset="0"/>
              </a:rPr>
              <a:t>much</a:t>
            </a:r>
            <a:r>
              <a:rPr lang="de-DE" altLang="de-DE" dirty="0" smtClean="0">
                <a:latin typeface="Arial" pitchFamily="34" charset="0"/>
              </a:rPr>
              <a:t> for  the </a:t>
            </a:r>
            <a:r>
              <a:rPr lang="de-DE" altLang="de-DE" dirty="0" err="1" smtClean="0">
                <a:latin typeface="Arial" pitchFamily="34" charset="0"/>
              </a:rPr>
              <a:t>kind</a:t>
            </a:r>
            <a:r>
              <a:rPr lang="de-DE" altLang="de-DE" dirty="0" smtClean="0">
                <a:latin typeface="Arial" pitchFamily="34" charset="0"/>
              </a:rPr>
              <a:t> </a:t>
            </a:r>
            <a:r>
              <a:rPr lang="de-DE" altLang="de-DE" dirty="0" err="1" smtClean="0">
                <a:latin typeface="Arial" pitchFamily="34" charset="0"/>
              </a:rPr>
              <a:t>introduction</a:t>
            </a:r>
            <a:r>
              <a:rPr lang="de-DE" altLang="de-DE" dirty="0" smtClean="0">
                <a:latin typeface="Arial" pitchFamily="34" charset="0"/>
              </a:rPr>
              <a:t>. </a:t>
            </a:r>
            <a:r>
              <a:rPr lang="de-DE" altLang="de-DE" dirty="0" err="1" smtClean="0">
                <a:latin typeface="Arial" pitchFamily="34" charset="0"/>
              </a:rPr>
              <a:t>It</a:t>
            </a:r>
            <a:r>
              <a:rPr lang="de-DE" altLang="de-DE" baseline="0" dirty="0" smtClean="0">
                <a:latin typeface="Arial" pitchFamily="34" charset="0"/>
              </a:rPr>
              <a:t> </a:t>
            </a:r>
            <a:r>
              <a:rPr lang="de-DE" altLang="de-DE" baseline="0" dirty="0" err="1" smtClean="0">
                <a:latin typeface="Arial" pitchFamily="34" charset="0"/>
              </a:rPr>
              <a:t>is</a:t>
            </a:r>
            <a:r>
              <a:rPr lang="de-DE" altLang="de-DE" baseline="0" dirty="0" smtClean="0">
                <a:latin typeface="Arial" pitchFamily="34" charset="0"/>
              </a:rPr>
              <a:t> a </a:t>
            </a:r>
            <a:r>
              <a:rPr lang="de-DE" altLang="de-DE" baseline="0" dirty="0" err="1" smtClean="0">
                <a:latin typeface="Arial" pitchFamily="34" charset="0"/>
              </a:rPr>
              <a:t>great</a:t>
            </a:r>
            <a:r>
              <a:rPr lang="de-DE" altLang="de-DE" baseline="0" dirty="0" smtClean="0">
                <a:latin typeface="Arial" pitchFamily="34" charset="0"/>
              </a:rPr>
              <a:t> </a:t>
            </a:r>
            <a:r>
              <a:rPr lang="de-DE" altLang="de-DE" baseline="0" dirty="0" err="1" smtClean="0">
                <a:latin typeface="Arial" pitchFamily="34" charset="0"/>
              </a:rPr>
              <a:t>pleasure</a:t>
            </a:r>
            <a:r>
              <a:rPr lang="de-DE" altLang="de-DE" baseline="0" dirty="0" smtClean="0">
                <a:latin typeface="Arial" pitchFamily="34" charset="0"/>
              </a:rPr>
              <a:t> for </a:t>
            </a:r>
            <a:r>
              <a:rPr lang="de-DE" altLang="de-DE" baseline="0" dirty="0" err="1" smtClean="0">
                <a:latin typeface="Arial" pitchFamily="34" charset="0"/>
              </a:rPr>
              <a:t>me</a:t>
            </a:r>
            <a:r>
              <a:rPr lang="de-DE" altLang="de-DE" baseline="0" dirty="0" smtClean="0">
                <a:latin typeface="Arial" pitchFamily="34" charset="0"/>
              </a:rPr>
              <a:t> </a:t>
            </a:r>
            <a:r>
              <a:rPr lang="de-DE" altLang="de-DE" baseline="0" dirty="0" err="1" smtClean="0">
                <a:latin typeface="Arial" pitchFamily="34" charset="0"/>
              </a:rPr>
              <a:t>to</a:t>
            </a:r>
            <a:r>
              <a:rPr lang="de-DE" altLang="de-DE" baseline="0" dirty="0" smtClean="0">
                <a:latin typeface="Arial" pitchFamily="34" charset="0"/>
              </a:rPr>
              <a:t> </a:t>
            </a:r>
            <a:r>
              <a:rPr lang="de-DE" altLang="de-DE" baseline="0" dirty="0" err="1" smtClean="0">
                <a:latin typeface="Arial" pitchFamily="34" charset="0"/>
              </a:rPr>
              <a:t>be</a:t>
            </a:r>
            <a:r>
              <a:rPr lang="de-DE" altLang="de-DE" baseline="0" dirty="0" smtClean="0">
                <a:latin typeface="Arial" pitchFamily="34" charset="0"/>
              </a:rPr>
              <a:t> </a:t>
            </a:r>
            <a:r>
              <a:rPr lang="de-DE" altLang="de-DE" baseline="0" dirty="0" err="1" smtClean="0">
                <a:latin typeface="Arial" pitchFamily="34" charset="0"/>
              </a:rPr>
              <a:t>here</a:t>
            </a:r>
            <a:r>
              <a:rPr lang="de-DE" altLang="de-DE" baseline="0" dirty="0" smtClean="0">
                <a:latin typeface="Arial" pitchFamily="34" charset="0"/>
              </a:rPr>
              <a:t> and </a:t>
            </a:r>
            <a:r>
              <a:rPr lang="de-DE" altLang="de-DE" baseline="0" dirty="0" err="1" smtClean="0">
                <a:latin typeface="Arial" pitchFamily="34" charset="0"/>
              </a:rPr>
              <a:t>talk</a:t>
            </a:r>
            <a:r>
              <a:rPr lang="de-DE" altLang="de-DE" baseline="0" dirty="0" smtClean="0">
                <a:latin typeface="Arial" pitchFamily="34" charset="0"/>
              </a:rPr>
              <a:t> </a:t>
            </a:r>
            <a:r>
              <a:rPr lang="de-DE" altLang="de-DE" baseline="0" dirty="0" err="1" smtClean="0">
                <a:latin typeface="Arial" pitchFamily="34" charset="0"/>
              </a:rPr>
              <a:t>about</a:t>
            </a:r>
            <a:r>
              <a:rPr lang="de-DE" altLang="de-DE" baseline="0" dirty="0" smtClean="0">
                <a:latin typeface="Arial" pitchFamily="34" charset="0"/>
              </a:rPr>
              <a:t> </a:t>
            </a:r>
            <a:r>
              <a:rPr lang="de-DE" altLang="de-DE" baseline="0" dirty="0" err="1" smtClean="0">
                <a:latin typeface="Arial" pitchFamily="34" charset="0"/>
              </a:rPr>
              <a:t>approaches</a:t>
            </a:r>
            <a:r>
              <a:rPr lang="de-DE" altLang="de-DE" baseline="0" dirty="0" smtClean="0">
                <a:latin typeface="Arial" pitchFamily="34" charset="0"/>
              </a:rPr>
              <a:t> </a:t>
            </a:r>
            <a:r>
              <a:rPr lang="de-DE" altLang="de-DE" baseline="0" dirty="0" err="1" smtClean="0">
                <a:latin typeface="Arial" pitchFamily="34" charset="0"/>
              </a:rPr>
              <a:t>to</a:t>
            </a:r>
            <a:r>
              <a:rPr lang="de-DE" altLang="de-DE" baseline="0" dirty="0" smtClean="0">
                <a:latin typeface="Arial" pitchFamily="34" charset="0"/>
              </a:rPr>
              <a:t> </a:t>
            </a:r>
            <a:r>
              <a:rPr lang="de-DE" altLang="de-DE" baseline="0" dirty="0" err="1" smtClean="0">
                <a:latin typeface="Arial" pitchFamily="34" charset="0"/>
              </a:rPr>
              <a:t>measuring</a:t>
            </a:r>
            <a:r>
              <a:rPr lang="de-DE" altLang="de-DE" baseline="0" dirty="0" smtClean="0">
                <a:latin typeface="Arial" pitchFamily="34" charset="0"/>
              </a:rPr>
              <a:t> </a:t>
            </a:r>
            <a:r>
              <a:rPr lang="de-DE" altLang="de-DE" baseline="0" dirty="0" err="1" smtClean="0">
                <a:latin typeface="Arial" pitchFamily="34" charset="0"/>
              </a:rPr>
              <a:t>openness</a:t>
            </a:r>
            <a:r>
              <a:rPr lang="de-DE" altLang="de-DE" baseline="0" dirty="0" smtClean="0">
                <a:latin typeface="Arial" pitchFamily="34" charset="0"/>
              </a:rPr>
              <a:t>.</a:t>
            </a:r>
          </a:p>
          <a:p>
            <a:r>
              <a:rPr lang="de-DE" altLang="de-DE" baseline="0" dirty="0" smtClean="0">
                <a:latin typeface="Arial" pitchFamily="34" charset="0"/>
              </a:rPr>
              <a:t>I </a:t>
            </a:r>
            <a:r>
              <a:rPr lang="de-DE" altLang="de-DE" baseline="0" dirty="0" err="1" smtClean="0">
                <a:latin typeface="Arial" pitchFamily="34" charset="0"/>
              </a:rPr>
              <a:t>have</a:t>
            </a:r>
            <a:r>
              <a:rPr lang="de-DE" altLang="de-DE" baseline="0" dirty="0" smtClean="0">
                <a:latin typeface="Arial" pitchFamily="34" charset="0"/>
              </a:rPr>
              <a:t> </a:t>
            </a:r>
            <a:r>
              <a:rPr lang="de-DE" altLang="de-DE" baseline="0" dirty="0" err="1" smtClean="0">
                <a:latin typeface="Arial" pitchFamily="34" charset="0"/>
              </a:rPr>
              <a:t>presented</a:t>
            </a:r>
            <a:r>
              <a:rPr lang="de-DE" altLang="de-DE" baseline="0" dirty="0" smtClean="0">
                <a:latin typeface="Arial" pitchFamily="34" charset="0"/>
              </a:rPr>
              <a:t> a </a:t>
            </a:r>
            <a:r>
              <a:rPr lang="de-DE" altLang="de-DE" baseline="0" dirty="0" err="1" smtClean="0">
                <a:latin typeface="Arial" pitchFamily="34" charset="0"/>
              </a:rPr>
              <a:t>very</a:t>
            </a:r>
            <a:r>
              <a:rPr lang="de-DE" altLang="de-DE" baseline="0" dirty="0" smtClean="0">
                <a:latin typeface="Arial" pitchFamily="34" charset="0"/>
              </a:rPr>
              <a:t> </a:t>
            </a:r>
            <a:r>
              <a:rPr lang="de-DE" altLang="de-DE" baseline="0" dirty="0" err="1" smtClean="0">
                <a:latin typeface="Arial" pitchFamily="34" charset="0"/>
              </a:rPr>
              <a:t>similar</a:t>
            </a:r>
            <a:r>
              <a:rPr lang="de-DE" altLang="de-DE" baseline="0" dirty="0" smtClean="0">
                <a:latin typeface="Arial" pitchFamily="34" charset="0"/>
              </a:rPr>
              <a:t> </a:t>
            </a:r>
            <a:r>
              <a:rPr lang="de-DE" altLang="de-DE" baseline="0" dirty="0" err="1" smtClean="0">
                <a:latin typeface="Arial" pitchFamily="34" charset="0"/>
              </a:rPr>
              <a:t>talk</a:t>
            </a:r>
            <a:r>
              <a:rPr lang="de-DE" altLang="de-DE" baseline="0" dirty="0" smtClean="0">
                <a:latin typeface="Arial" pitchFamily="34" charset="0"/>
              </a:rPr>
              <a:t> at the „</a:t>
            </a:r>
            <a:r>
              <a:rPr lang="en-US" altLang="de-DE" baseline="0" dirty="0" smtClean="0">
                <a:latin typeface="Arial" pitchFamily="34" charset="0"/>
              </a:rPr>
              <a:t>LIS Bibliometrics 2019 Event: Open Metrics and Measuring Openness” hosted by the British Library in London earlier this year. </a:t>
            </a:r>
            <a:endParaRPr lang="de-DE" altLang="de-DE" baseline="0" dirty="0" smtClean="0">
              <a:latin typeface="Arial" pitchFamily="34" charset="0"/>
            </a:endParaRPr>
          </a:p>
          <a:p>
            <a:endParaRPr lang="de-DE" altLang="de-DE" baseline="0" dirty="0" smtClean="0">
              <a:latin typeface="Arial" pitchFamily="34" charset="0"/>
            </a:endParaRPr>
          </a:p>
          <a:p>
            <a:r>
              <a:rPr lang="de-DE" altLang="de-DE" baseline="0" dirty="0" smtClean="0">
                <a:latin typeface="Arial" pitchFamily="34" charset="0"/>
              </a:rPr>
              <a:t>In the </a:t>
            </a:r>
            <a:r>
              <a:rPr lang="de-DE" altLang="de-DE" baseline="0" dirty="0" err="1" smtClean="0">
                <a:latin typeface="Arial" pitchFamily="34" charset="0"/>
              </a:rPr>
              <a:t>former</a:t>
            </a:r>
            <a:r>
              <a:rPr lang="de-DE" altLang="de-DE" baseline="0" dirty="0" smtClean="0">
                <a:latin typeface="Arial" pitchFamily="34" charset="0"/>
              </a:rPr>
              <a:t> </a:t>
            </a:r>
            <a:r>
              <a:rPr lang="de-DE" altLang="de-DE" baseline="0" dirty="0" err="1" smtClean="0">
                <a:latin typeface="Arial" pitchFamily="34" charset="0"/>
              </a:rPr>
              <a:t>talk</a:t>
            </a:r>
            <a:r>
              <a:rPr lang="de-DE" altLang="de-DE" baseline="0" dirty="0" smtClean="0">
                <a:latin typeface="Arial" pitchFamily="34" charset="0"/>
              </a:rPr>
              <a:t> and in </a:t>
            </a:r>
            <a:r>
              <a:rPr lang="de-DE" altLang="de-DE" baseline="0" dirty="0" err="1" smtClean="0">
                <a:latin typeface="Arial" pitchFamily="34" charset="0"/>
              </a:rPr>
              <a:t>this</a:t>
            </a:r>
            <a:r>
              <a:rPr lang="de-DE" altLang="de-DE" baseline="0" dirty="0" smtClean="0">
                <a:latin typeface="Arial" pitchFamily="34" charset="0"/>
              </a:rPr>
              <a:t> </a:t>
            </a:r>
            <a:r>
              <a:rPr lang="de-DE" altLang="de-DE" baseline="0" dirty="0" err="1" smtClean="0">
                <a:latin typeface="Arial" pitchFamily="34" charset="0"/>
              </a:rPr>
              <a:t>talk</a:t>
            </a:r>
            <a:r>
              <a:rPr lang="de-DE" altLang="de-DE" baseline="0" dirty="0" smtClean="0">
                <a:latin typeface="Arial" pitchFamily="34" charset="0"/>
              </a:rPr>
              <a:t> I </a:t>
            </a:r>
            <a:r>
              <a:rPr lang="de-DE" altLang="de-DE" baseline="0" dirty="0" err="1" smtClean="0">
                <a:latin typeface="Arial" pitchFamily="34" charset="0"/>
              </a:rPr>
              <a:t>would</a:t>
            </a:r>
            <a:r>
              <a:rPr lang="de-DE" altLang="de-DE" baseline="0" dirty="0" smtClean="0">
                <a:latin typeface="Arial" pitchFamily="34" charset="0"/>
              </a:rPr>
              <a:t> like </a:t>
            </a:r>
            <a:r>
              <a:rPr lang="de-DE" altLang="de-DE" baseline="0" dirty="0" err="1" smtClean="0">
                <a:latin typeface="Arial" pitchFamily="34" charset="0"/>
              </a:rPr>
              <a:t>to</a:t>
            </a:r>
            <a:r>
              <a:rPr lang="de-DE" altLang="de-DE" baseline="0" dirty="0" smtClean="0">
                <a:latin typeface="Arial" pitchFamily="34" charset="0"/>
              </a:rPr>
              <a:t> </a:t>
            </a:r>
            <a:r>
              <a:rPr lang="de-DE" altLang="de-DE" baseline="0" dirty="0" err="1" smtClean="0">
                <a:latin typeface="Arial" pitchFamily="34" charset="0"/>
              </a:rPr>
              <a:t>speak</a:t>
            </a:r>
            <a:r>
              <a:rPr lang="de-DE" altLang="de-DE" baseline="0" dirty="0" smtClean="0">
                <a:latin typeface="Arial" pitchFamily="34" charset="0"/>
              </a:rPr>
              <a:t> </a:t>
            </a:r>
            <a:r>
              <a:rPr lang="de-DE" altLang="de-DE" baseline="0" dirty="0" err="1" smtClean="0">
                <a:latin typeface="Arial" pitchFamily="34" charset="0"/>
              </a:rPr>
              <a:t>about</a:t>
            </a:r>
            <a:r>
              <a:rPr lang="de-DE" altLang="de-DE" baseline="0" dirty="0" smtClean="0">
                <a:latin typeface="Arial" pitchFamily="34" charset="0"/>
              </a:rPr>
              <a:t> </a:t>
            </a:r>
            <a:r>
              <a:rPr lang="de-DE" altLang="de-DE" baseline="0" dirty="0" err="1" smtClean="0">
                <a:latin typeface="Arial" pitchFamily="34" charset="0"/>
              </a:rPr>
              <a:t>two</a:t>
            </a:r>
            <a:r>
              <a:rPr lang="de-DE" altLang="de-DE" baseline="0" dirty="0" smtClean="0">
                <a:latin typeface="Arial" pitchFamily="34" charset="0"/>
              </a:rPr>
              <a:t> </a:t>
            </a:r>
            <a:r>
              <a:rPr lang="de-DE" altLang="de-DE" baseline="0" dirty="0" err="1" smtClean="0">
                <a:latin typeface="Arial" pitchFamily="34" charset="0"/>
              </a:rPr>
              <a:t>topics</a:t>
            </a:r>
            <a:r>
              <a:rPr lang="de-DE" altLang="de-DE" baseline="0" dirty="0" smtClean="0">
                <a:latin typeface="Arial" pitchFamily="34" charset="0"/>
              </a:rPr>
              <a:t>: the </a:t>
            </a:r>
            <a:r>
              <a:rPr lang="de-DE" altLang="de-DE" baseline="0" dirty="0" err="1" smtClean="0">
                <a:latin typeface="Arial" pitchFamily="34" charset="0"/>
              </a:rPr>
              <a:t>first</a:t>
            </a:r>
            <a:r>
              <a:rPr lang="de-DE" altLang="de-DE" baseline="0" dirty="0" smtClean="0">
                <a:latin typeface="Arial" pitchFamily="34" charset="0"/>
              </a:rPr>
              <a:t> </a:t>
            </a:r>
            <a:r>
              <a:rPr lang="de-DE" altLang="de-DE" baseline="0" dirty="0" err="1" smtClean="0">
                <a:latin typeface="Arial" pitchFamily="34" charset="0"/>
              </a:rPr>
              <a:t>one</a:t>
            </a:r>
            <a:r>
              <a:rPr lang="de-DE" altLang="de-DE" baseline="0" dirty="0" smtClean="0">
                <a:latin typeface="Arial" pitchFamily="34" charset="0"/>
              </a:rPr>
              <a:t> </a:t>
            </a:r>
            <a:r>
              <a:rPr lang="de-DE" altLang="de-DE" baseline="0" dirty="0" err="1" smtClean="0">
                <a:latin typeface="Arial" pitchFamily="34" charset="0"/>
              </a:rPr>
              <a:t>is</a:t>
            </a:r>
            <a:r>
              <a:rPr lang="de-DE" altLang="de-DE" baseline="0" dirty="0" smtClean="0">
                <a:latin typeface="Arial" pitchFamily="34" charset="0"/>
              </a:rPr>
              <a:t> </a:t>
            </a:r>
            <a:r>
              <a:rPr lang="de-DE" altLang="de-DE" baseline="0" dirty="0" err="1" smtClean="0">
                <a:latin typeface="Arial" pitchFamily="34" charset="0"/>
              </a:rPr>
              <a:t>about</a:t>
            </a:r>
            <a:r>
              <a:rPr lang="de-DE" altLang="de-DE" baseline="0" dirty="0" smtClean="0">
                <a:latin typeface="Arial" pitchFamily="34" charset="0"/>
              </a:rPr>
              <a:t> the </a:t>
            </a:r>
            <a:r>
              <a:rPr lang="de-DE" altLang="de-DE" baseline="0" dirty="0" err="1" smtClean="0">
                <a:latin typeface="Arial" pitchFamily="34" charset="0"/>
              </a:rPr>
              <a:t>approaches</a:t>
            </a:r>
            <a:r>
              <a:rPr lang="de-DE" altLang="de-DE" baseline="0" dirty="0" smtClean="0">
                <a:latin typeface="Arial" pitchFamily="34" charset="0"/>
              </a:rPr>
              <a:t> </a:t>
            </a:r>
            <a:r>
              <a:rPr lang="de-DE" altLang="de-DE" baseline="0" dirty="0" err="1" smtClean="0">
                <a:latin typeface="Arial" pitchFamily="34" charset="0"/>
              </a:rPr>
              <a:t>that</a:t>
            </a:r>
            <a:r>
              <a:rPr lang="de-DE" altLang="de-DE" baseline="0" dirty="0" smtClean="0">
                <a:latin typeface="Arial" pitchFamily="34" charset="0"/>
              </a:rPr>
              <a:t> </a:t>
            </a:r>
            <a:r>
              <a:rPr lang="de-DE" altLang="de-DE" baseline="0" dirty="0" err="1" smtClean="0">
                <a:latin typeface="Arial" pitchFamily="34" charset="0"/>
              </a:rPr>
              <a:t>have</a:t>
            </a:r>
            <a:r>
              <a:rPr lang="de-DE" altLang="de-DE" baseline="0" dirty="0" smtClean="0">
                <a:latin typeface="Arial" pitchFamily="34" charset="0"/>
              </a:rPr>
              <a:t> </a:t>
            </a:r>
            <a:r>
              <a:rPr lang="de-DE" altLang="de-DE" baseline="0" dirty="0" err="1" smtClean="0">
                <a:latin typeface="Arial" pitchFamily="34" charset="0"/>
              </a:rPr>
              <a:t>been</a:t>
            </a:r>
            <a:r>
              <a:rPr lang="de-DE" altLang="de-DE" baseline="0" dirty="0" smtClean="0">
                <a:latin typeface="Arial" pitchFamily="34" charset="0"/>
              </a:rPr>
              <a:t> </a:t>
            </a:r>
            <a:r>
              <a:rPr lang="de-DE" altLang="de-DE" baseline="0" dirty="0" err="1" smtClean="0">
                <a:latin typeface="Arial" pitchFamily="34" charset="0"/>
              </a:rPr>
              <a:t>introduced</a:t>
            </a:r>
            <a:r>
              <a:rPr lang="de-DE" altLang="de-DE" baseline="0" dirty="0" smtClean="0">
                <a:latin typeface="Arial" pitchFamily="34" charset="0"/>
              </a:rPr>
              <a:t> </a:t>
            </a:r>
            <a:r>
              <a:rPr lang="de-DE" altLang="de-DE" baseline="0" dirty="0" err="1" smtClean="0">
                <a:latin typeface="Arial" pitchFamily="34" charset="0"/>
              </a:rPr>
              <a:t>to</a:t>
            </a:r>
            <a:r>
              <a:rPr lang="de-DE" altLang="de-DE" baseline="0" dirty="0" smtClean="0">
                <a:latin typeface="Arial" pitchFamily="34" charset="0"/>
              </a:rPr>
              <a:t> </a:t>
            </a:r>
            <a:r>
              <a:rPr lang="de-DE" altLang="de-DE" baseline="0" dirty="0" err="1" smtClean="0">
                <a:latin typeface="Arial" pitchFamily="34" charset="0"/>
              </a:rPr>
              <a:t>measuring</a:t>
            </a:r>
            <a:r>
              <a:rPr lang="de-DE" altLang="de-DE" baseline="0" dirty="0" smtClean="0">
                <a:latin typeface="Arial" pitchFamily="34" charset="0"/>
              </a:rPr>
              <a:t> </a:t>
            </a:r>
            <a:r>
              <a:rPr lang="de-DE" altLang="de-DE" baseline="0" dirty="0" err="1" smtClean="0">
                <a:latin typeface="Arial" pitchFamily="34" charset="0"/>
              </a:rPr>
              <a:t>openness</a:t>
            </a:r>
            <a:r>
              <a:rPr lang="de-DE" altLang="de-DE" baseline="0" dirty="0" smtClean="0">
                <a:latin typeface="Arial" pitchFamily="34" charset="0"/>
              </a:rPr>
              <a:t>.</a:t>
            </a:r>
          </a:p>
          <a:p>
            <a:r>
              <a:rPr lang="de-DE" altLang="de-DE" baseline="0" dirty="0" smtClean="0">
                <a:latin typeface="Arial" pitchFamily="34" charset="0"/>
              </a:rPr>
              <a:t>The </a:t>
            </a:r>
            <a:r>
              <a:rPr lang="de-DE" altLang="de-DE" baseline="0" dirty="0" err="1" smtClean="0">
                <a:latin typeface="Arial" pitchFamily="34" charset="0"/>
              </a:rPr>
              <a:t>second</a:t>
            </a:r>
            <a:r>
              <a:rPr lang="de-DE" altLang="de-DE" baseline="0" dirty="0" smtClean="0">
                <a:latin typeface="Arial" pitchFamily="34" charset="0"/>
              </a:rPr>
              <a:t> </a:t>
            </a:r>
            <a:r>
              <a:rPr lang="de-DE" altLang="de-DE" baseline="0" dirty="0" err="1" smtClean="0">
                <a:latin typeface="Arial" pitchFamily="34" charset="0"/>
              </a:rPr>
              <a:t>part</a:t>
            </a:r>
            <a:r>
              <a:rPr lang="de-DE" altLang="de-DE" baseline="0" dirty="0" smtClean="0">
                <a:latin typeface="Arial" pitchFamily="34" charset="0"/>
              </a:rPr>
              <a:t> </a:t>
            </a:r>
            <a:r>
              <a:rPr lang="de-DE" altLang="de-DE" baseline="0" dirty="0" err="1" smtClean="0">
                <a:latin typeface="Arial" pitchFamily="34" charset="0"/>
              </a:rPr>
              <a:t>of</a:t>
            </a:r>
            <a:r>
              <a:rPr lang="de-DE" altLang="de-DE" baseline="0" dirty="0" smtClean="0">
                <a:latin typeface="Arial" pitchFamily="34" charset="0"/>
              </a:rPr>
              <a:t> the </a:t>
            </a:r>
            <a:r>
              <a:rPr lang="de-DE" altLang="de-DE" baseline="0" dirty="0" err="1" smtClean="0">
                <a:latin typeface="Arial" pitchFamily="34" charset="0"/>
              </a:rPr>
              <a:t>talk</a:t>
            </a:r>
            <a:r>
              <a:rPr lang="de-DE" altLang="de-DE" baseline="0" dirty="0" smtClean="0">
                <a:latin typeface="Arial" pitchFamily="34" charset="0"/>
              </a:rPr>
              <a:t> will </a:t>
            </a:r>
            <a:r>
              <a:rPr lang="de-DE" altLang="de-DE" baseline="0" dirty="0" err="1" smtClean="0">
                <a:latin typeface="Arial" pitchFamily="34" charset="0"/>
              </a:rPr>
              <a:t>tackle</a:t>
            </a:r>
            <a:r>
              <a:rPr lang="de-DE" altLang="de-DE" baseline="0" dirty="0" smtClean="0">
                <a:latin typeface="Arial" pitchFamily="34" charset="0"/>
              </a:rPr>
              <a:t> the </a:t>
            </a:r>
            <a:r>
              <a:rPr lang="de-DE" altLang="de-DE" baseline="0" dirty="0" err="1" smtClean="0">
                <a:latin typeface="Arial" pitchFamily="34" charset="0"/>
              </a:rPr>
              <a:t>question</a:t>
            </a:r>
            <a:r>
              <a:rPr lang="de-DE" altLang="de-DE" baseline="0" dirty="0" smtClean="0">
                <a:latin typeface="Arial" pitchFamily="34" charset="0"/>
              </a:rPr>
              <a:t> </a:t>
            </a:r>
            <a:r>
              <a:rPr lang="de-DE" altLang="de-DE" baseline="0" dirty="0" err="1" smtClean="0">
                <a:latin typeface="Arial" pitchFamily="34" charset="0"/>
              </a:rPr>
              <a:t>why</a:t>
            </a:r>
            <a:r>
              <a:rPr lang="de-DE" altLang="de-DE" baseline="0" dirty="0" smtClean="0">
                <a:latin typeface="Arial" pitchFamily="34" charset="0"/>
              </a:rPr>
              <a:t> </a:t>
            </a:r>
            <a:r>
              <a:rPr lang="de-DE" altLang="de-DE" baseline="0" dirty="0" err="1" smtClean="0">
                <a:latin typeface="Arial" pitchFamily="34" charset="0"/>
              </a:rPr>
              <a:t>it</a:t>
            </a:r>
            <a:r>
              <a:rPr lang="de-DE" altLang="de-DE" baseline="0" dirty="0" smtClean="0">
                <a:latin typeface="Arial" pitchFamily="34" charset="0"/>
              </a:rPr>
              <a:t> </a:t>
            </a:r>
            <a:r>
              <a:rPr lang="de-DE" altLang="de-DE" baseline="0" dirty="0" err="1" smtClean="0">
                <a:latin typeface="Arial" pitchFamily="34" charset="0"/>
              </a:rPr>
              <a:t>makes</a:t>
            </a:r>
            <a:r>
              <a:rPr lang="de-DE" altLang="de-DE" baseline="0" dirty="0" smtClean="0">
                <a:latin typeface="Arial" pitchFamily="34" charset="0"/>
              </a:rPr>
              <a:t> sense (</a:t>
            </a:r>
            <a:r>
              <a:rPr lang="de-DE" altLang="de-DE" baseline="0" dirty="0" err="1" smtClean="0">
                <a:latin typeface="Arial" pitchFamily="34" charset="0"/>
              </a:rPr>
              <a:t>or</a:t>
            </a:r>
            <a:r>
              <a:rPr lang="de-DE" altLang="de-DE" baseline="0" dirty="0" smtClean="0">
                <a:latin typeface="Arial" pitchFamily="34" charset="0"/>
              </a:rPr>
              <a:t> not) </a:t>
            </a:r>
            <a:r>
              <a:rPr lang="de-DE" altLang="de-DE" baseline="0" dirty="0" err="1" smtClean="0">
                <a:latin typeface="Arial" pitchFamily="34" charset="0"/>
              </a:rPr>
              <a:t>to</a:t>
            </a:r>
            <a:r>
              <a:rPr lang="de-DE" altLang="de-DE" baseline="0" dirty="0" smtClean="0">
                <a:latin typeface="Arial" pitchFamily="34" charset="0"/>
              </a:rPr>
              <a:t> </a:t>
            </a:r>
            <a:r>
              <a:rPr lang="de-DE" altLang="de-DE" baseline="0" dirty="0" err="1" smtClean="0">
                <a:latin typeface="Arial" pitchFamily="34" charset="0"/>
              </a:rPr>
              <a:t>measure</a:t>
            </a:r>
            <a:r>
              <a:rPr lang="de-DE" altLang="de-DE" baseline="0" dirty="0" smtClean="0">
                <a:latin typeface="Arial" pitchFamily="34" charset="0"/>
              </a:rPr>
              <a:t> </a:t>
            </a:r>
            <a:r>
              <a:rPr lang="de-DE" altLang="de-DE" baseline="0" dirty="0" err="1" smtClean="0">
                <a:latin typeface="Arial" pitchFamily="34" charset="0"/>
              </a:rPr>
              <a:t>openness</a:t>
            </a:r>
            <a:r>
              <a:rPr lang="de-DE" altLang="de-DE" baseline="0" dirty="0" smtClean="0">
                <a:latin typeface="Arial" pitchFamily="34" charset="0"/>
              </a:rPr>
              <a:t> at all.</a:t>
            </a:r>
          </a:p>
          <a:p>
            <a:endParaRPr lang="de-DE" altLang="de-DE" baseline="0" dirty="0" smtClean="0">
              <a:latin typeface="Arial" pitchFamily="34" charset="0"/>
            </a:endParaRPr>
          </a:p>
          <a:p>
            <a:r>
              <a:rPr lang="de-DE" altLang="de-DE" baseline="0" dirty="0" smtClean="0">
                <a:latin typeface="Arial" pitchFamily="34" charset="0"/>
              </a:rPr>
              <a:t>But </a:t>
            </a:r>
            <a:r>
              <a:rPr lang="de-DE" altLang="de-DE" baseline="0" dirty="0" err="1" smtClean="0">
                <a:latin typeface="Arial" pitchFamily="34" charset="0"/>
              </a:rPr>
              <a:t>there</a:t>
            </a:r>
            <a:r>
              <a:rPr lang="de-DE" altLang="de-DE" baseline="0" dirty="0" smtClean="0">
                <a:latin typeface="Arial" pitchFamily="34" charset="0"/>
              </a:rPr>
              <a:t> will </a:t>
            </a:r>
            <a:r>
              <a:rPr lang="de-DE" altLang="de-DE" baseline="0" dirty="0" err="1" smtClean="0">
                <a:latin typeface="Arial" pitchFamily="34" charset="0"/>
              </a:rPr>
              <a:t>be</a:t>
            </a:r>
            <a:r>
              <a:rPr lang="de-DE" altLang="de-DE" baseline="0" dirty="0" smtClean="0">
                <a:latin typeface="Arial" pitchFamily="34" charset="0"/>
              </a:rPr>
              <a:t> a </a:t>
            </a:r>
            <a:r>
              <a:rPr lang="de-DE" altLang="de-DE" baseline="0" dirty="0" err="1" smtClean="0">
                <a:latin typeface="Arial" pitchFamily="34" charset="0"/>
              </a:rPr>
              <a:t>third</a:t>
            </a:r>
            <a:r>
              <a:rPr lang="de-DE" altLang="de-DE" baseline="0" dirty="0" smtClean="0">
                <a:latin typeface="Arial" pitchFamily="34" charset="0"/>
              </a:rPr>
              <a:t> </a:t>
            </a:r>
            <a:r>
              <a:rPr lang="de-DE" altLang="de-DE" baseline="0" dirty="0" err="1" smtClean="0">
                <a:latin typeface="Arial" pitchFamily="34" charset="0"/>
              </a:rPr>
              <a:t>question</a:t>
            </a:r>
            <a:r>
              <a:rPr lang="de-DE" altLang="de-DE" baseline="0" dirty="0" smtClean="0">
                <a:latin typeface="Arial" pitchFamily="34" charset="0"/>
              </a:rPr>
              <a:t> </a:t>
            </a:r>
            <a:r>
              <a:rPr lang="de-DE" altLang="de-DE" baseline="0" dirty="0" err="1" smtClean="0">
                <a:latin typeface="Arial" pitchFamily="34" charset="0"/>
              </a:rPr>
              <a:t>which</a:t>
            </a:r>
            <a:r>
              <a:rPr lang="de-DE" altLang="de-DE" baseline="0" dirty="0" smtClean="0">
                <a:latin typeface="Arial" pitchFamily="34" charset="0"/>
              </a:rPr>
              <a:t> I </a:t>
            </a:r>
            <a:r>
              <a:rPr lang="de-DE" altLang="de-DE" baseline="0" dirty="0" err="1" smtClean="0">
                <a:latin typeface="Arial" pitchFamily="34" charset="0"/>
              </a:rPr>
              <a:t>would</a:t>
            </a:r>
            <a:r>
              <a:rPr lang="de-DE" altLang="de-DE" baseline="0" dirty="0" smtClean="0">
                <a:latin typeface="Arial" pitchFamily="34" charset="0"/>
              </a:rPr>
              <a:t> like </a:t>
            </a:r>
            <a:r>
              <a:rPr lang="de-DE" altLang="de-DE" baseline="0" dirty="0" err="1" smtClean="0">
                <a:latin typeface="Arial" pitchFamily="34" charset="0"/>
              </a:rPr>
              <a:t>to</a:t>
            </a:r>
            <a:r>
              <a:rPr lang="de-DE" altLang="de-DE" baseline="0" dirty="0" smtClean="0">
                <a:latin typeface="Arial" pitchFamily="34" charset="0"/>
              </a:rPr>
              <a:t> </a:t>
            </a:r>
            <a:r>
              <a:rPr lang="de-DE" altLang="de-DE" baseline="0" dirty="0" err="1" smtClean="0">
                <a:latin typeface="Arial" pitchFamily="34" charset="0"/>
              </a:rPr>
              <a:t>discuss</a:t>
            </a:r>
            <a:r>
              <a:rPr lang="de-DE" altLang="de-DE" baseline="0" dirty="0" smtClean="0">
                <a:latin typeface="Arial" pitchFamily="34" charset="0"/>
              </a:rPr>
              <a:t> </a:t>
            </a:r>
            <a:r>
              <a:rPr lang="de-DE" altLang="de-DE" baseline="0" dirty="0" err="1" smtClean="0">
                <a:latin typeface="Arial" pitchFamily="34" charset="0"/>
              </a:rPr>
              <a:t>with</a:t>
            </a:r>
            <a:r>
              <a:rPr lang="de-DE" altLang="de-DE" baseline="0" dirty="0" smtClean="0">
                <a:latin typeface="Arial" pitchFamily="34" charset="0"/>
              </a:rPr>
              <a:t> </a:t>
            </a:r>
            <a:r>
              <a:rPr lang="de-DE" altLang="de-DE" baseline="0" dirty="0" err="1" smtClean="0">
                <a:latin typeface="Arial" pitchFamily="34" charset="0"/>
              </a:rPr>
              <a:t>you</a:t>
            </a:r>
            <a:r>
              <a:rPr lang="de-DE" altLang="de-DE" baseline="0" dirty="0" smtClean="0">
                <a:latin typeface="Arial" pitchFamily="34" charset="0"/>
              </a:rPr>
              <a:t>….and </a:t>
            </a:r>
            <a:r>
              <a:rPr lang="de-DE" altLang="de-DE" baseline="0" dirty="0" err="1" smtClean="0">
                <a:latin typeface="Arial" pitchFamily="34" charset="0"/>
              </a:rPr>
              <a:t>we</a:t>
            </a:r>
            <a:r>
              <a:rPr lang="de-DE" altLang="de-DE" baseline="0" dirty="0" smtClean="0">
                <a:latin typeface="Arial" pitchFamily="34" charset="0"/>
              </a:rPr>
              <a:t> will </a:t>
            </a:r>
            <a:r>
              <a:rPr lang="de-DE" altLang="de-DE" baseline="0" dirty="0" err="1" smtClean="0">
                <a:latin typeface="Arial" pitchFamily="34" charset="0"/>
              </a:rPr>
              <a:t>see</a:t>
            </a:r>
            <a:r>
              <a:rPr lang="de-DE" altLang="de-DE" baseline="0" dirty="0" smtClean="0">
                <a:latin typeface="Arial" pitchFamily="34" charset="0"/>
              </a:rPr>
              <a:t> </a:t>
            </a:r>
            <a:r>
              <a:rPr lang="de-DE" altLang="de-DE" baseline="0" dirty="0" err="1" smtClean="0">
                <a:latin typeface="Arial" pitchFamily="34" charset="0"/>
              </a:rPr>
              <a:t>what</a:t>
            </a:r>
            <a:r>
              <a:rPr lang="de-DE" altLang="de-DE" baseline="0" dirty="0" smtClean="0">
                <a:latin typeface="Arial" pitchFamily="34" charset="0"/>
              </a:rPr>
              <a:t> </a:t>
            </a:r>
            <a:r>
              <a:rPr lang="de-DE" altLang="de-DE" baseline="0" dirty="0" err="1" smtClean="0">
                <a:latin typeface="Arial" pitchFamily="34" charset="0"/>
              </a:rPr>
              <a:t>this</a:t>
            </a:r>
            <a:r>
              <a:rPr lang="de-DE" altLang="de-DE" baseline="0" dirty="0" smtClean="0">
                <a:latin typeface="Arial" pitchFamily="34" charset="0"/>
              </a:rPr>
              <a:t> </a:t>
            </a:r>
            <a:r>
              <a:rPr lang="de-DE" altLang="de-DE" baseline="0" dirty="0" err="1" smtClean="0">
                <a:latin typeface="Arial" pitchFamily="34" charset="0"/>
              </a:rPr>
              <a:t>is</a:t>
            </a:r>
            <a:r>
              <a:rPr lang="de-DE" altLang="de-DE" baseline="0" dirty="0" smtClean="0">
                <a:latin typeface="Arial" pitchFamily="34" charset="0"/>
              </a:rPr>
              <a:t> at the end </a:t>
            </a:r>
            <a:r>
              <a:rPr lang="de-DE" altLang="de-DE" baseline="0" dirty="0" err="1" smtClean="0">
                <a:latin typeface="Arial" pitchFamily="34" charset="0"/>
              </a:rPr>
              <a:t>of</a:t>
            </a:r>
            <a:r>
              <a:rPr lang="de-DE" altLang="de-DE" baseline="0" dirty="0" smtClean="0">
                <a:latin typeface="Arial" pitchFamily="34" charset="0"/>
              </a:rPr>
              <a:t> </a:t>
            </a:r>
            <a:r>
              <a:rPr lang="de-DE" altLang="de-DE" baseline="0" dirty="0" err="1" smtClean="0">
                <a:latin typeface="Arial" pitchFamily="34" charset="0"/>
              </a:rPr>
              <a:t>this</a:t>
            </a:r>
            <a:r>
              <a:rPr lang="de-DE" altLang="de-DE" baseline="0" dirty="0" smtClean="0">
                <a:latin typeface="Arial" pitchFamily="34" charset="0"/>
              </a:rPr>
              <a:t> </a:t>
            </a:r>
            <a:r>
              <a:rPr lang="de-DE" altLang="de-DE" baseline="0" dirty="0" err="1" smtClean="0">
                <a:latin typeface="Arial" pitchFamily="34" charset="0"/>
              </a:rPr>
              <a:t>talk</a:t>
            </a:r>
            <a:r>
              <a:rPr lang="de-DE" altLang="de-DE" baseline="0" dirty="0" smtClean="0">
                <a:latin typeface="Arial" pitchFamily="34" charset="0"/>
              </a:rPr>
              <a:t>.</a:t>
            </a:r>
          </a:p>
          <a:p>
            <a:endParaRPr lang="de-DE" altLang="de-DE" baseline="0" dirty="0" smtClean="0">
              <a:latin typeface="Arial" pitchFamily="34" charset="0"/>
            </a:endParaRPr>
          </a:p>
          <a:p>
            <a:endParaRPr lang="de-DE" altLang="de-DE" dirty="0" smtClean="0">
              <a:latin typeface="Arial" pitchFamily="34" charset="0"/>
            </a:endParaRPr>
          </a:p>
          <a:p>
            <a:endParaRPr lang="de-DE" altLang="de-DE" dirty="0" smtClean="0">
              <a:latin typeface="Arial" pitchFamily="34" charset="0"/>
            </a:endParaRPr>
          </a:p>
        </p:txBody>
      </p:sp>
      <p:sp>
        <p:nvSpPr>
          <p:cNvPr id="19459" name="Foliennummernplatzhalter 3"/>
          <p:cNvSpPr>
            <a:spLocks noGrp="1"/>
          </p:cNvSpPr>
          <p:nvPr>
            <p:ph type="sldNum" sz="quarter" idx="5"/>
          </p:nvPr>
        </p:nvSpPr>
        <p:spPr>
          <a:noFill/>
        </p:spPr>
        <p:txBody>
          <a:bodyPr/>
          <a:lstStyle>
            <a:lvl1pPr algn="ctr" eaLnBrk="0" hangingPunct="0">
              <a:defRPr sz="1500">
                <a:solidFill>
                  <a:schemeClr val="tx1"/>
                </a:solidFill>
                <a:latin typeface="Arial" pitchFamily="34" charset="0"/>
                <a:ea typeface="ＭＳ Ｐゴシック" pitchFamily="34" charset="-128"/>
              </a:defRPr>
            </a:lvl1pPr>
            <a:lvl2pPr marL="742950" indent="-285750" algn="ctr" eaLnBrk="0" hangingPunct="0">
              <a:defRPr sz="1500">
                <a:solidFill>
                  <a:schemeClr val="tx1"/>
                </a:solidFill>
                <a:latin typeface="Arial" pitchFamily="34" charset="0"/>
                <a:ea typeface="ＭＳ Ｐゴシック" pitchFamily="34" charset="-128"/>
              </a:defRPr>
            </a:lvl2pPr>
            <a:lvl3pPr marL="1143000" indent="-228600" algn="ctr" eaLnBrk="0" hangingPunct="0">
              <a:defRPr sz="1500">
                <a:solidFill>
                  <a:schemeClr val="tx1"/>
                </a:solidFill>
                <a:latin typeface="Arial" pitchFamily="34" charset="0"/>
                <a:ea typeface="ＭＳ Ｐゴシック" pitchFamily="34" charset="-128"/>
              </a:defRPr>
            </a:lvl3pPr>
            <a:lvl4pPr marL="1600200" indent="-228600" algn="ctr" eaLnBrk="0" hangingPunct="0">
              <a:defRPr sz="1500">
                <a:solidFill>
                  <a:schemeClr val="tx1"/>
                </a:solidFill>
                <a:latin typeface="Arial" pitchFamily="34" charset="0"/>
                <a:ea typeface="ＭＳ Ｐゴシック" pitchFamily="34" charset="-128"/>
              </a:defRPr>
            </a:lvl4pPr>
            <a:lvl5pPr marL="2057400" indent="-228600" algn="ctr" eaLnBrk="0" hangingPunct="0">
              <a:defRPr sz="15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DAD7AE58-5F14-4527-88FA-4C341E43E88D}" type="slidenum">
              <a:rPr lang="de-DE" altLang="de-DE" sz="1200"/>
              <a:pPr algn="r" eaLnBrk="1" hangingPunct="1"/>
              <a:t>1</a:t>
            </a:fld>
            <a:endParaRPr lang="de-DE" altLang="de-DE"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dirty="0" smtClean="0"/>
              <a:t>The European </a:t>
            </a:r>
            <a:r>
              <a:rPr lang="de-DE" dirty="0" err="1" smtClean="0"/>
              <a:t>group</a:t>
            </a:r>
            <a:r>
              <a:rPr lang="de-DE" baseline="0" dirty="0" smtClean="0"/>
              <a:t> </a:t>
            </a:r>
            <a:r>
              <a:rPr lang="de-DE" baseline="0" dirty="0" err="1" smtClean="0"/>
              <a:t>that</a:t>
            </a:r>
            <a:r>
              <a:rPr lang="de-DE" baseline="0" dirty="0" smtClean="0"/>
              <a:t> was </a:t>
            </a:r>
            <a:r>
              <a:rPr lang="de-DE" baseline="0" dirty="0" err="1" smtClean="0"/>
              <a:t>concerned</a:t>
            </a:r>
            <a:r>
              <a:rPr lang="de-DE" baseline="0" dirty="0" smtClean="0"/>
              <a:t> </a:t>
            </a:r>
            <a:r>
              <a:rPr lang="de-DE" baseline="0" dirty="0" err="1" smtClean="0"/>
              <a:t>with</a:t>
            </a:r>
            <a:r>
              <a:rPr lang="de-DE" baseline="0" dirty="0" smtClean="0"/>
              <a:t> the </a:t>
            </a:r>
            <a:r>
              <a:rPr lang="en-US" sz="800" dirty="0" smtClean="0">
                <a:solidFill>
                  <a:schemeClr val="accent2"/>
                </a:solidFill>
              </a:rPr>
              <a:t>Evaluation of Research Careers fully acknowledging Open Science Practices recommended also</a:t>
            </a:r>
            <a:r>
              <a:rPr lang="en-US" sz="800" baseline="0" dirty="0" smtClean="0">
                <a:solidFill>
                  <a:schemeClr val="accent2"/>
                </a:solidFill>
              </a:rPr>
              <a:t> stick and carrots.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baseline="0" dirty="0" smtClean="0">
              <a:solidFill>
                <a:schemeClr val="accent2"/>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800" baseline="0" dirty="0" smtClean="0">
                <a:solidFill>
                  <a:schemeClr val="accent2"/>
                </a:solidFill>
              </a:rPr>
              <a:t>“There should be a system in place that drives the virtuous cycle (positive </a:t>
            </a:r>
            <a:r>
              <a:rPr lang="en-US" sz="800" baseline="0" dirty="0" err="1" smtClean="0">
                <a:solidFill>
                  <a:schemeClr val="accent2"/>
                </a:solidFill>
              </a:rPr>
              <a:t>Dynamik</a:t>
            </a:r>
            <a:r>
              <a:rPr lang="en-US" sz="800" baseline="0" dirty="0" smtClean="0">
                <a:solidFill>
                  <a:schemeClr val="accent2"/>
                </a:solidFill>
              </a:rPr>
              <a:t>) </a:t>
            </a:r>
            <a:r>
              <a:rPr lang="en-US" sz="800" baseline="0" dirty="0" err="1" smtClean="0">
                <a:solidFill>
                  <a:schemeClr val="accent2"/>
                </a:solidFill>
              </a:rPr>
              <a:t>summarised</a:t>
            </a:r>
            <a:r>
              <a:rPr lang="en-US" sz="800" baseline="0" dirty="0" smtClean="0">
                <a:solidFill>
                  <a:schemeClr val="accent2"/>
                </a:solidFill>
              </a:rPr>
              <a:t> in the figure in the context of open science. There should be a clear focus on the researchers and on the quality of his/her scientific production more than on its quantitative measurement. </a:t>
            </a:r>
            <a:r>
              <a:rPr lang="en-US" sz="800" baseline="0" dirty="0" err="1" smtClean="0">
                <a:solidFill>
                  <a:schemeClr val="accent2"/>
                </a:solidFill>
              </a:rPr>
              <a:t>Harmonisation</a:t>
            </a:r>
            <a:r>
              <a:rPr lang="en-US" sz="800" baseline="0" dirty="0" smtClean="0">
                <a:solidFill>
                  <a:schemeClr val="accent2"/>
                </a:solidFill>
              </a:rPr>
              <a:t> of recognition and reward of researchers with basic aims of open science is a necessary condition for promoting research excellence.” (end of quote)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baseline="0" dirty="0" smtClean="0">
              <a:solidFill>
                <a:schemeClr val="accent2"/>
              </a:solidFill>
            </a:endParaRPr>
          </a:p>
          <a:p>
            <a:r>
              <a:rPr lang="de-DE" dirty="0" smtClean="0"/>
              <a:t>So, I </a:t>
            </a:r>
            <a:r>
              <a:rPr lang="de-DE" dirty="0" err="1" smtClean="0"/>
              <a:t>guess</a:t>
            </a:r>
            <a:r>
              <a:rPr lang="de-DE" dirty="0" smtClean="0"/>
              <a:t> I am </a:t>
            </a:r>
            <a:r>
              <a:rPr lang="de-DE" dirty="0" err="1" smtClean="0"/>
              <a:t>done</a:t>
            </a:r>
            <a:r>
              <a:rPr lang="de-DE" dirty="0" smtClean="0"/>
              <a:t> </a:t>
            </a:r>
            <a:r>
              <a:rPr lang="de-DE" dirty="0" err="1" smtClean="0"/>
              <a:t>here</a:t>
            </a:r>
            <a:r>
              <a:rPr lang="de-DE" dirty="0" smtClean="0"/>
              <a:t> </a:t>
            </a:r>
            <a:r>
              <a:rPr lang="de-DE" dirty="0" err="1" smtClean="0"/>
              <a:t>with</a:t>
            </a:r>
            <a:r>
              <a:rPr lang="de-DE" dirty="0" smtClean="0"/>
              <a:t> </a:t>
            </a:r>
            <a:r>
              <a:rPr lang="de-DE" dirty="0" err="1" smtClean="0"/>
              <a:t>my</a:t>
            </a:r>
            <a:r>
              <a:rPr lang="de-DE" dirty="0" smtClean="0"/>
              <a:t> </a:t>
            </a:r>
            <a:r>
              <a:rPr lang="de-DE" dirty="0" err="1" smtClean="0"/>
              <a:t>presentation</a:t>
            </a:r>
            <a:r>
              <a:rPr lang="de-DE" dirty="0" smtClean="0"/>
              <a:t> and </a:t>
            </a:r>
            <a:r>
              <a:rPr lang="de-DE" dirty="0" err="1" smtClean="0"/>
              <a:t>talk</a:t>
            </a:r>
            <a:r>
              <a:rPr lang="de-DE" dirty="0" smtClean="0"/>
              <a:t>. ---KLICK---</a:t>
            </a:r>
          </a:p>
          <a:p>
            <a:r>
              <a:rPr lang="de-DE" dirty="0" smtClean="0"/>
              <a:t>I</a:t>
            </a:r>
            <a:r>
              <a:rPr lang="de-DE" baseline="0" dirty="0" smtClean="0"/>
              <a:t> </a:t>
            </a:r>
            <a:r>
              <a:rPr lang="de-DE" baseline="0" dirty="0" err="1" smtClean="0"/>
              <a:t>have</a:t>
            </a:r>
            <a:r>
              <a:rPr lang="de-DE" baseline="0" dirty="0" smtClean="0"/>
              <a:t> </a:t>
            </a:r>
            <a:r>
              <a:rPr lang="de-DE" baseline="0" dirty="0" err="1" smtClean="0"/>
              <a:t>answered</a:t>
            </a:r>
            <a:r>
              <a:rPr lang="de-DE" baseline="0" dirty="0" smtClean="0"/>
              <a:t> the </a:t>
            </a:r>
            <a:r>
              <a:rPr lang="de-DE" baseline="0" dirty="0" err="1" smtClean="0"/>
              <a:t>two</a:t>
            </a:r>
            <a:r>
              <a:rPr lang="de-DE" baseline="0" dirty="0" smtClean="0"/>
              <a:t> </a:t>
            </a:r>
            <a:r>
              <a:rPr lang="de-DE" baseline="0" dirty="0" err="1" smtClean="0"/>
              <a:t>questions</a:t>
            </a:r>
            <a:r>
              <a:rPr lang="de-DE" baseline="0" dirty="0" smtClean="0"/>
              <a:t> I </a:t>
            </a:r>
            <a:r>
              <a:rPr lang="de-DE" baseline="0" dirty="0" err="1" smtClean="0"/>
              <a:t>had</a:t>
            </a:r>
            <a:r>
              <a:rPr lang="de-DE" baseline="0" dirty="0" smtClean="0"/>
              <a:t> </a:t>
            </a:r>
            <a:r>
              <a:rPr lang="de-DE" baseline="0" dirty="0" err="1" smtClean="0"/>
              <a:t>been</a:t>
            </a:r>
            <a:r>
              <a:rPr lang="de-DE" baseline="0" dirty="0" smtClean="0"/>
              <a:t> </a:t>
            </a:r>
            <a:r>
              <a:rPr lang="de-DE" baseline="0" dirty="0" err="1" smtClean="0"/>
              <a:t>given</a:t>
            </a:r>
            <a:r>
              <a:rPr lang="de-DE" baseline="0" dirty="0" smtClean="0"/>
              <a:t>…</a:t>
            </a:r>
            <a:r>
              <a:rPr lang="de-DE" baseline="0" dirty="0" err="1" smtClean="0"/>
              <a:t>you</a:t>
            </a:r>
            <a:r>
              <a:rPr lang="de-DE" baseline="0" dirty="0" smtClean="0"/>
              <a:t> </a:t>
            </a:r>
            <a:r>
              <a:rPr lang="de-DE" baseline="0" dirty="0" err="1" smtClean="0"/>
              <a:t>know</a:t>
            </a:r>
            <a:r>
              <a:rPr lang="de-DE" baseline="0" dirty="0" smtClean="0"/>
              <a:t> </a:t>
            </a:r>
            <a:r>
              <a:rPr lang="de-DE" baseline="0" dirty="0" err="1" smtClean="0"/>
              <a:t>now</a:t>
            </a:r>
            <a:r>
              <a:rPr lang="de-DE" baseline="0" dirty="0" smtClean="0"/>
              <a:t> </a:t>
            </a:r>
            <a:r>
              <a:rPr lang="de-DE" baseline="0" dirty="0" err="1" smtClean="0"/>
              <a:t>several</a:t>
            </a:r>
            <a:r>
              <a:rPr lang="de-DE" baseline="0" dirty="0" smtClean="0"/>
              <a:t> </a:t>
            </a:r>
            <a:r>
              <a:rPr lang="de-DE" baseline="0" dirty="0" err="1" smtClean="0"/>
              <a:t>ways</a:t>
            </a:r>
            <a:r>
              <a:rPr lang="de-DE" baseline="0" dirty="0" smtClean="0"/>
              <a:t> </a:t>
            </a:r>
            <a:r>
              <a:rPr lang="de-DE" baseline="0" dirty="0" err="1" smtClean="0"/>
              <a:t>how</a:t>
            </a:r>
            <a:r>
              <a:rPr lang="de-DE" baseline="0" dirty="0" smtClean="0"/>
              <a:t> </a:t>
            </a:r>
            <a:r>
              <a:rPr lang="de-DE" baseline="0" dirty="0" err="1" smtClean="0"/>
              <a:t>to</a:t>
            </a:r>
            <a:r>
              <a:rPr lang="de-DE" baseline="0" dirty="0" smtClean="0"/>
              <a:t> </a:t>
            </a:r>
            <a:r>
              <a:rPr lang="de-DE" baseline="0" dirty="0" err="1" smtClean="0"/>
              <a:t>measure</a:t>
            </a:r>
            <a:r>
              <a:rPr lang="de-DE" baseline="0" dirty="0" smtClean="0"/>
              <a:t> </a:t>
            </a:r>
            <a:r>
              <a:rPr lang="de-DE" baseline="0" dirty="0" err="1" smtClean="0"/>
              <a:t>openness</a:t>
            </a:r>
            <a:r>
              <a:rPr lang="de-DE" baseline="0" dirty="0" smtClean="0"/>
              <a:t> and </a:t>
            </a:r>
            <a:r>
              <a:rPr lang="de-DE" baseline="0" dirty="0" err="1" smtClean="0"/>
              <a:t>why</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important</a:t>
            </a:r>
            <a:r>
              <a:rPr lang="de-DE" baseline="0" dirty="0" smtClean="0"/>
              <a:t> </a:t>
            </a:r>
            <a:r>
              <a:rPr lang="de-DE" baseline="0" dirty="0" err="1" smtClean="0"/>
              <a:t>to</a:t>
            </a:r>
            <a:r>
              <a:rPr lang="de-DE" baseline="0" dirty="0" smtClean="0"/>
              <a:t> </a:t>
            </a:r>
            <a:r>
              <a:rPr lang="de-DE" baseline="0" dirty="0" err="1" smtClean="0"/>
              <a:t>measure</a:t>
            </a:r>
            <a:r>
              <a:rPr lang="de-DE" baseline="0" dirty="0" smtClean="0"/>
              <a:t> </a:t>
            </a:r>
            <a:r>
              <a:rPr lang="de-DE" baseline="0" dirty="0" err="1" smtClean="0"/>
              <a:t>openness</a:t>
            </a:r>
            <a:r>
              <a:rPr lang="de-DE" baseline="0" dirty="0" smtClean="0"/>
              <a:t>, </a:t>
            </a:r>
            <a:r>
              <a:rPr lang="de-DE" baseline="0" dirty="0" err="1" smtClean="0"/>
              <a:t>don‘t</a:t>
            </a:r>
            <a:r>
              <a:rPr lang="de-DE" baseline="0" dirty="0" smtClean="0"/>
              <a:t> </a:t>
            </a:r>
            <a:r>
              <a:rPr lang="de-DE" baseline="0" dirty="0" err="1" smtClean="0"/>
              <a:t>you</a:t>
            </a:r>
            <a:r>
              <a:rPr lang="de-DE" baseline="0" dirty="0" smtClean="0"/>
              <a:t>?</a:t>
            </a:r>
          </a:p>
          <a:p>
            <a:endParaRPr lang="de-DE" baseline="0" dirty="0" smtClean="0"/>
          </a:p>
          <a:p>
            <a:r>
              <a:rPr lang="de-DE" baseline="0" dirty="0" err="1" smtClean="0"/>
              <a:t>Please</a:t>
            </a:r>
            <a:r>
              <a:rPr lang="de-DE" baseline="0" dirty="0" smtClean="0"/>
              <a:t> </a:t>
            </a:r>
            <a:r>
              <a:rPr lang="de-DE" baseline="0" dirty="0" err="1" smtClean="0"/>
              <a:t>let</a:t>
            </a:r>
            <a:r>
              <a:rPr lang="de-DE" baseline="0" dirty="0" smtClean="0"/>
              <a:t> </a:t>
            </a:r>
            <a:r>
              <a:rPr lang="de-DE" baseline="0" dirty="0" err="1" smtClean="0"/>
              <a:t>me</a:t>
            </a:r>
            <a:r>
              <a:rPr lang="de-DE" baseline="0" dirty="0" smtClean="0"/>
              <a:t> </a:t>
            </a:r>
            <a:r>
              <a:rPr lang="de-DE" baseline="0" dirty="0" err="1" smtClean="0"/>
              <a:t>show</a:t>
            </a:r>
            <a:r>
              <a:rPr lang="de-DE" baseline="0" dirty="0" smtClean="0"/>
              <a:t> </a:t>
            </a:r>
            <a:r>
              <a:rPr lang="de-DE" baseline="0" dirty="0" err="1" smtClean="0"/>
              <a:t>you</a:t>
            </a:r>
            <a:r>
              <a:rPr lang="de-DE" baseline="0" dirty="0" smtClean="0"/>
              <a:t> a </a:t>
            </a:r>
            <a:r>
              <a:rPr lang="de-DE" baseline="0" dirty="0" err="1" smtClean="0"/>
              <a:t>striking</a:t>
            </a:r>
            <a:r>
              <a:rPr lang="de-DE" baseline="0" dirty="0" smtClean="0"/>
              <a:t> </a:t>
            </a:r>
            <a:r>
              <a:rPr lang="de-DE" baseline="0" dirty="0" err="1" smtClean="0"/>
              <a:t>example</a:t>
            </a:r>
            <a:r>
              <a:rPr lang="de-DE" baseline="0" dirty="0" smtClean="0"/>
              <a:t> </a:t>
            </a:r>
            <a:r>
              <a:rPr lang="de-DE" baseline="0" dirty="0" err="1" smtClean="0"/>
              <a:t>of</a:t>
            </a:r>
            <a:r>
              <a:rPr lang="de-DE" baseline="0" dirty="0" smtClean="0"/>
              <a:t> the </a:t>
            </a:r>
            <a:r>
              <a:rPr lang="de-DE" baseline="0" dirty="0" err="1" smtClean="0"/>
              <a:t>use</a:t>
            </a:r>
            <a:r>
              <a:rPr lang="de-DE" baseline="0" dirty="0" smtClean="0"/>
              <a:t> </a:t>
            </a:r>
            <a:r>
              <a:rPr lang="de-DE" baseline="0" dirty="0" err="1" smtClean="0"/>
              <a:t>of</a:t>
            </a:r>
            <a:r>
              <a:rPr lang="de-DE" baseline="0" dirty="0" smtClean="0"/>
              <a:t> </a:t>
            </a:r>
            <a:r>
              <a:rPr lang="de-DE" baseline="0" dirty="0" err="1" smtClean="0"/>
              <a:t>indicators</a:t>
            </a:r>
            <a:r>
              <a:rPr lang="de-DE" baseline="0" dirty="0" smtClean="0"/>
              <a:t> </a:t>
            </a:r>
            <a:r>
              <a:rPr lang="de-DE" baseline="0" dirty="0" err="1" smtClean="0"/>
              <a:t>as</a:t>
            </a:r>
            <a:r>
              <a:rPr lang="de-DE" baseline="0" dirty="0" smtClean="0"/>
              <a:t> </a:t>
            </a:r>
            <a:r>
              <a:rPr lang="de-DE" baseline="0" dirty="0" err="1" smtClean="0"/>
              <a:t>incentives</a:t>
            </a:r>
            <a:r>
              <a:rPr lang="de-DE" baseline="0" dirty="0" smtClean="0"/>
              <a:t> – and </a:t>
            </a:r>
            <a:r>
              <a:rPr lang="de-DE" baseline="0" dirty="0" err="1" smtClean="0"/>
              <a:t>what</a:t>
            </a:r>
            <a:r>
              <a:rPr lang="de-DE" baseline="0" dirty="0" smtClean="0"/>
              <a:t> </a:t>
            </a:r>
            <a:r>
              <a:rPr lang="de-DE" baseline="0" dirty="0" err="1" smtClean="0"/>
              <a:t>effects</a:t>
            </a:r>
            <a:r>
              <a:rPr lang="de-DE" baseline="0" dirty="0" smtClean="0"/>
              <a:t> </a:t>
            </a:r>
            <a:r>
              <a:rPr lang="de-DE" baseline="0" dirty="0" err="1" smtClean="0"/>
              <a:t>they</a:t>
            </a:r>
            <a:r>
              <a:rPr lang="de-DE" baseline="0" dirty="0" smtClean="0"/>
              <a:t> </a:t>
            </a:r>
            <a:r>
              <a:rPr lang="de-DE" baseline="0" dirty="0" err="1" smtClean="0"/>
              <a:t>really</a:t>
            </a:r>
            <a:r>
              <a:rPr lang="de-DE" baseline="0" dirty="0" smtClean="0"/>
              <a:t> </a:t>
            </a:r>
            <a:r>
              <a:rPr lang="de-DE" baseline="0" dirty="0" err="1" smtClean="0"/>
              <a:t>have</a:t>
            </a:r>
            <a:r>
              <a:rPr lang="de-DE" baseline="0" dirty="0" smtClean="0"/>
              <a:t>.</a:t>
            </a:r>
          </a:p>
          <a:p>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10</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lienbildplatzhalter 1"/>
          <p:cNvSpPr>
            <a:spLocks noGrp="1" noRot="1" noChangeAspect="1" noTextEdit="1"/>
          </p:cNvSpPr>
          <p:nvPr>
            <p:ph type="sldImg"/>
          </p:nvPr>
        </p:nvSpPr>
        <p:spPr>
          <a:xfrm>
            <a:off x="381000" y="685800"/>
            <a:ext cx="6096000" cy="3429000"/>
          </a:xfrm>
          <a:ln/>
        </p:spPr>
      </p:sp>
      <p:sp>
        <p:nvSpPr>
          <p:cNvPr id="64515" name="Notizenplatzhalter 2"/>
          <p:cNvSpPr>
            <a:spLocks noGrp="1"/>
          </p:cNvSpPr>
          <p:nvPr>
            <p:ph type="body" idx="1"/>
          </p:nvPr>
        </p:nvSpPr>
        <p:spPr>
          <a:noFill/>
        </p:spPr>
        <p:txBody>
          <a:bodyPr/>
          <a:lstStyle/>
          <a:p>
            <a:pPr marL="0" indent="0" fontAlgn="base">
              <a:spcBef>
                <a:spcPct val="0"/>
              </a:spcBef>
              <a:spcAft>
                <a:spcPct val="0"/>
              </a:spcAft>
              <a:buFont typeface="Arial" panose="020B0604020202020204" pitchFamily="34" charset="0"/>
              <a:buNone/>
            </a:pPr>
            <a:r>
              <a:rPr lang="de-DE" sz="800" kern="1200" dirty="0" smtClean="0">
                <a:solidFill>
                  <a:schemeClr val="tx1"/>
                </a:solidFill>
                <a:latin typeface="Arial" charset="0"/>
                <a:ea typeface="ＭＳ Ｐゴシック" pitchFamily="34" charset="-128"/>
                <a:cs typeface="+mn-cs"/>
              </a:rPr>
              <a:t>This </a:t>
            </a:r>
            <a:r>
              <a:rPr lang="de-DE" sz="800" kern="1200" dirty="0" err="1" smtClean="0">
                <a:solidFill>
                  <a:schemeClr val="tx1"/>
                </a:solidFill>
                <a:latin typeface="Arial" charset="0"/>
                <a:ea typeface="ＭＳ Ｐゴシック" pitchFamily="34" charset="-128"/>
                <a:cs typeface="+mn-cs"/>
              </a:rPr>
              <a:t>calculation</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is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performed</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by</a:t>
            </a:r>
            <a:r>
              <a:rPr lang="de-DE" sz="800" kern="1200" baseline="0" dirty="0" smtClean="0">
                <a:solidFill>
                  <a:schemeClr val="tx1"/>
                </a:solidFill>
                <a:latin typeface="Arial" charset="0"/>
                <a:ea typeface="ＭＳ Ｐゴシック" pitchFamily="34" charset="-128"/>
                <a:cs typeface="+mn-cs"/>
              </a:rPr>
              <a:t> a European </a:t>
            </a:r>
            <a:r>
              <a:rPr lang="de-DE" sz="800" kern="1200" baseline="0" dirty="0" err="1" smtClean="0">
                <a:solidFill>
                  <a:schemeClr val="tx1"/>
                </a:solidFill>
                <a:latin typeface="Arial" charset="0"/>
                <a:ea typeface="ＭＳ Ｐゴシック" pitchFamily="34" charset="-128"/>
                <a:cs typeface="+mn-cs"/>
              </a:rPr>
              <a:t>university</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to</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grant</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bonusses</a:t>
            </a:r>
            <a:r>
              <a:rPr lang="de-DE" sz="800" kern="1200" baseline="0" dirty="0" smtClean="0">
                <a:solidFill>
                  <a:schemeClr val="tx1"/>
                </a:solidFill>
                <a:latin typeface="Arial" charset="0"/>
                <a:ea typeface="ＭＳ Ｐゴシック" pitchFamily="34" charset="-128"/>
                <a:cs typeface="+mn-cs"/>
              </a:rPr>
              <a:t> for </a:t>
            </a:r>
            <a:r>
              <a:rPr lang="de-DE" sz="800" kern="1200" baseline="0" dirty="0" err="1" smtClean="0">
                <a:solidFill>
                  <a:schemeClr val="tx1"/>
                </a:solidFill>
                <a:latin typeface="Arial" charset="0"/>
                <a:ea typeface="ＭＳ Ｐゴシック" pitchFamily="34" charset="-128"/>
                <a:cs typeface="+mn-cs"/>
              </a:rPr>
              <a:t>good</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research</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work</a:t>
            </a:r>
            <a:r>
              <a:rPr lang="de-DE" sz="800" kern="1200" baseline="0" dirty="0" smtClean="0">
                <a:solidFill>
                  <a:schemeClr val="tx1"/>
                </a:solidFill>
                <a:latin typeface="Arial" charset="0"/>
                <a:ea typeface="ＭＳ Ｐゴシック" pitchFamily="34" charset="-128"/>
                <a:cs typeface="+mn-cs"/>
              </a:rPr>
              <a:t>.</a:t>
            </a:r>
          </a:p>
          <a:p>
            <a:pPr marL="0" indent="0" fontAlgn="base">
              <a:spcBef>
                <a:spcPct val="0"/>
              </a:spcBef>
              <a:spcAft>
                <a:spcPct val="0"/>
              </a:spcAft>
              <a:buFont typeface="Arial" panose="020B0604020202020204" pitchFamily="34" charset="0"/>
              <a:buNone/>
            </a:pPr>
            <a:r>
              <a:rPr lang="de-DE" sz="800" kern="1200" baseline="0" dirty="0" smtClean="0">
                <a:solidFill>
                  <a:schemeClr val="tx1"/>
                </a:solidFill>
                <a:latin typeface="Arial" charset="0"/>
                <a:ea typeface="ＭＳ Ｐゴシック" pitchFamily="34" charset="-128"/>
                <a:cs typeface="+mn-cs"/>
              </a:rPr>
              <a:t>So </a:t>
            </a:r>
            <a:r>
              <a:rPr lang="de-DE" sz="800" kern="1200" baseline="0" dirty="0" err="1" smtClean="0">
                <a:solidFill>
                  <a:schemeClr val="tx1"/>
                </a:solidFill>
                <a:latin typeface="Arial" charset="0"/>
                <a:ea typeface="ＭＳ Ｐゴシック" pitchFamily="34" charset="-128"/>
                <a:cs typeface="+mn-cs"/>
              </a:rPr>
              <a:t>let‘s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have</a:t>
            </a:r>
            <a:r>
              <a:rPr lang="de-DE" sz="800" kern="1200" baseline="0" dirty="0" smtClean="0">
                <a:solidFill>
                  <a:schemeClr val="tx1"/>
                </a:solidFill>
                <a:latin typeface="Arial" charset="0"/>
                <a:ea typeface="ＭＳ Ｐゴシック" pitchFamily="34" charset="-128"/>
                <a:cs typeface="+mn-cs"/>
              </a:rPr>
              <a:t> a </a:t>
            </a:r>
            <a:r>
              <a:rPr lang="de-DE" sz="800" kern="1200" baseline="0" dirty="0" err="1" smtClean="0">
                <a:solidFill>
                  <a:schemeClr val="tx1"/>
                </a:solidFill>
                <a:latin typeface="Arial" charset="0"/>
                <a:ea typeface="ＭＳ Ｐゴシック" pitchFamily="34" charset="-128"/>
                <a:cs typeface="+mn-cs"/>
              </a:rPr>
              <a:t>look</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what</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they</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consider</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to</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be</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good</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or</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valued</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work</a:t>
            </a:r>
            <a:r>
              <a:rPr lang="de-DE" sz="800" kern="1200" baseline="0" dirty="0" smtClean="0">
                <a:solidFill>
                  <a:schemeClr val="tx1"/>
                </a:solidFill>
                <a:latin typeface="Arial" charset="0"/>
                <a:ea typeface="ＭＳ Ｐゴシック" pitchFamily="34" charset="-128"/>
                <a:cs typeface="+mn-cs"/>
              </a:rPr>
              <a:t>.</a:t>
            </a:r>
          </a:p>
          <a:p>
            <a:pPr marL="0" indent="0" fontAlgn="base">
              <a:spcBef>
                <a:spcPct val="0"/>
              </a:spcBef>
              <a:spcAft>
                <a:spcPct val="0"/>
              </a:spcAft>
              <a:buFont typeface="Arial" panose="020B0604020202020204" pitchFamily="34" charset="0"/>
              <a:buNone/>
            </a:pPr>
            <a:endParaRPr lang="de-DE" sz="800" kern="1200" baseline="0" dirty="0" smtClean="0">
              <a:solidFill>
                <a:schemeClr val="tx1"/>
              </a:solidFill>
              <a:latin typeface="Arial" charset="0"/>
              <a:ea typeface="ＭＳ Ｐゴシック" pitchFamily="34" charset="-128"/>
              <a:cs typeface="+mn-cs"/>
            </a:endParaRPr>
          </a:p>
          <a:p>
            <a:pPr marL="0" indent="0" fontAlgn="base">
              <a:spcBef>
                <a:spcPct val="0"/>
              </a:spcBef>
              <a:spcAft>
                <a:spcPct val="0"/>
              </a:spcAft>
              <a:buFont typeface="Arial" panose="020B0604020202020204" pitchFamily="34" charset="0"/>
              <a:buNone/>
            </a:pPr>
            <a:r>
              <a:rPr lang="de-DE" sz="800" kern="1200" baseline="0" dirty="0" err="1" smtClean="0">
                <a:solidFill>
                  <a:schemeClr val="tx1"/>
                </a:solidFill>
                <a:latin typeface="Arial" charset="0"/>
                <a:ea typeface="ＭＳ Ｐゴシック" pitchFamily="34" charset="-128"/>
                <a:cs typeface="+mn-cs"/>
              </a:rPr>
              <a:t>You</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get</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points</a:t>
            </a:r>
            <a:r>
              <a:rPr lang="de-DE" sz="800" kern="1200" baseline="0" dirty="0" smtClean="0">
                <a:solidFill>
                  <a:schemeClr val="tx1"/>
                </a:solidFill>
                <a:latin typeface="Arial" charset="0"/>
                <a:ea typeface="ＭＳ Ｐゴシック" pitchFamily="34" charset="-128"/>
                <a:cs typeface="+mn-cs"/>
              </a:rPr>
              <a:t> for </a:t>
            </a:r>
            <a:r>
              <a:rPr lang="de-DE" sz="800" kern="1200" baseline="0" dirty="0" err="1" smtClean="0">
                <a:solidFill>
                  <a:schemeClr val="tx1"/>
                </a:solidFill>
                <a:latin typeface="Arial" charset="0"/>
                <a:ea typeface="ＭＳ Ｐゴシック" pitchFamily="34" charset="-128"/>
                <a:cs typeface="+mn-cs"/>
              </a:rPr>
              <a:t>publishing</a:t>
            </a:r>
            <a:r>
              <a:rPr lang="de-DE" sz="800" kern="1200" baseline="0" dirty="0" smtClean="0">
                <a:solidFill>
                  <a:schemeClr val="tx1"/>
                </a:solidFill>
                <a:latin typeface="Arial" charset="0"/>
                <a:ea typeface="ＭＳ Ｐゴシック" pitchFamily="34" charset="-128"/>
                <a:cs typeface="+mn-cs"/>
              </a:rPr>
              <a:t> in </a:t>
            </a:r>
            <a:r>
              <a:rPr lang="de-DE" sz="800" kern="1200" baseline="0" dirty="0" err="1" smtClean="0">
                <a:solidFill>
                  <a:schemeClr val="tx1"/>
                </a:solidFill>
                <a:latin typeface="Arial" charset="0"/>
                <a:ea typeface="ＭＳ Ｐゴシック" pitchFamily="34" charset="-128"/>
                <a:cs typeface="+mn-cs"/>
              </a:rPr>
              <a:t>reputable</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journals</a:t>
            </a:r>
            <a:r>
              <a:rPr lang="de-DE" sz="800" kern="1200" baseline="0" dirty="0" smtClean="0">
                <a:solidFill>
                  <a:schemeClr val="tx1"/>
                </a:solidFill>
                <a:latin typeface="Arial" charset="0"/>
                <a:ea typeface="ＭＳ Ｐゴシック" pitchFamily="34" charset="-128"/>
                <a:cs typeface="+mn-cs"/>
              </a:rPr>
              <a:t>. Okay </a:t>
            </a:r>
            <a:r>
              <a:rPr lang="de-DE" sz="800" kern="1200" baseline="0" dirty="0" err="1" smtClean="0">
                <a:solidFill>
                  <a:schemeClr val="tx1"/>
                </a:solidFill>
                <a:latin typeface="Arial" charset="0"/>
                <a:ea typeface="ＭＳ Ｐゴシック" pitchFamily="34" charset="-128"/>
                <a:cs typeface="+mn-cs"/>
              </a:rPr>
              <a:t>that</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is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common</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business</a:t>
            </a:r>
            <a:r>
              <a:rPr lang="de-DE" sz="800" kern="1200" baseline="0" dirty="0" smtClean="0">
                <a:solidFill>
                  <a:schemeClr val="tx1"/>
                </a:solidFill>
                <a:latin typeface="Arial" charset="0"/>
                <a:ea typeface="ＭＳ Ｐゴシック" pitchFamily="34" charset="-128"/>
                <a:cs typeface="+mn-cs"/>
              </a:rPr>
              <a:t>.</a:t>
            </a:r>
          </a:p>
          <a:p>
            <a:pPr marL="0" indent="0" fontAlgn="base">
              <a:spcBef>
                <a:spcPct val="0"/>
              </a:spcBef>
              <a:spcAft>
                <a:spcPct val="0"/>
              </a:spcAft>
              <a:buFont typeface="Arial" panose="020B0604020202020204" pitchFamily="34" charset="0"/>
              <a:buNone/>
            </a:pPr>
            <a:r>
              <a:rPr lang="de-DE" sz="800" kern="1200" baseline="0" dirty="0" err="1" smtClean="0">
                <a:solidFill>
                  <a:schemeClr val="tx1"/>
                </a:solidFill>
                <a:latin typeface="Arial" charset="0"/>
                <a:ea typeface="ＭＳ Ｐゴシック" pitchFamily="34" charset="-128"/>
                <a:cs typeface="+mn-cs"/>
              </a:rPr>
              <a:t>Then</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those</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points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are</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multiplied</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with</a:t>
            </a:r>
            <a:r>
              <a:rPr lang="de-DE" sz="800" kern="1200" baseline="0" dirty="0" smtClean="0">
                <a:solidFill>
                  <a:schemeClr val="tx1"/>
                </a:solidFill>
                <a:latin typeface="Arial" charset="0"/>
                <a:ea typeface="ＭＳ Ｐゴシック" pitchFamily="34" charset="-128"/>
                <a:cs typeface="+mn-cs"/>
              </a:rPr>
              <a:t> 1,25 </a:t>
            </a:r>
            <a:r>
              <a:rPr lang="de-DE" sz="800" kern="1200" baseline="0" dirty="0" err="1" smtClean="0">
                <a:solidFill>
                  <a:schemeClr val="tx1"/>
                </a:solidFill>
                <a:latin typeface="Arial" charset="0"/>
                <a:ea typeface="ＭＳ Ｐゴシック" pitchFamily="34" charset="-128"/>
                <a:cs typeface="+mn-cs"/>
              </a:rPr>
              <a:t>if</a:t>
            </a:r>
            <a:r>
              <a:rPr lang="de-DE" sz="800" kern="1200" baseline="0" dirty="0" smtClean="0">
                <a:solidFill>
                  <a:schemeClr val="tx1"/>
                </a:solidFill>
                <a:latin typeface="Arial" charset="0"/>
                <a:ea typeface="ＭＳ Ｐゴシック" pitchFamily="34" charset="-128"/>
                <a:cs typeface="+mn-cs"/>
              </a:rPr>
              <a:t> the </a:t>
            </a:r>
            <a:r>
              <a:rPr lang="de-DE" sz="800" kern="1200" baseline="0" dirty="0" err="1" smtClean="0">
                <a:solidFill>
                  <a:schemeClr val="tx1"/>
                </a:solidFill>
                <a:latin typeface="Arial" charset="0"/>
                <a:ea typeface="ＭＳ Ｐゴシック" pitchFamily="34" charset="-128"/>
                <a:cs typeface="+mn-cs"/>
              </a:rPr>
              <a:t>article</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is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co-authored</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with</a:t>
            </a:r>
            <a:r>
              <a:rPr lang="de-DE" sz="800" kern="1200" baseline="0" dirty="0" smtClean="0">
                <a:solidFill>
                  <a:schemeClr val="tx1"/>
                </a:solidFill>
                <a:latin typeface="Arial" charset="0"/>
                <a:ea typeface="ＭＳ Ｐゴシック" pitchFamily="34" charset="-128"/>
                <a:cs typeface="+mn-cs"/>
              </a:rPr>
              <a:t> an international </a:t>
            </a:r>
            <a:r>
              <a:rPr lang="de-DE" sz="800" kern="1200" baseline="0" dirty="0" err="1" smtClean="0">
                <a:solidFill>
                  <a:schemeClr val="tx1"/>
                </a:solidFill>
                <a:latin typeface="Arial" charset="0"/>
                <a:ea typeface="ＭＳ Ｐゴシック" pitchFamily="34" charset="-128"/>
                <a:cs typeface="+mn-cs"/>
              </a:rPr>
              <a:t>colleague</a:t>
            </a:r>
            <a:r>
              <a:rPr lang="de-DE" sz="800" kern="1200" baseline="0" dirty="0" smtClean="0">
                <a:solidFill>
                  <a:schemeClr val="tx1"/>
                </a:solidFill>
                <a:latin typeface="Arial" charset="0"/>
                <a:ea typeface="ＭＳ Ｐゴシック" pitchFamily="34" charset="-128"/>
                <a:cs typeface="+mn-cs"/>
              </a:rPr>
              <a:t>.</a:t>
            </a:r>
          </a:p>
          <a:p>
            <a:pPr marL="0" indent="0" fontAlgn="base">
              <a:spcBef>
                <a:spcPct val="0"/>
              </a:spcBef>
              <a:spcAft>
                <a:spcPct val="0"/>
              </a:spcAft>
              <a:buFont typeface="Arial" panose="020B0604020202020204" pitchFamily="34" charset="0"/>
              <a:buNone/>
            </a:pPr>
            <a:endParaRPr lang="de-DE" sz="800" kern="1200" baseline="0" dirty="0" smtClean="0">
              <a:solidFill>
                <a:schemeClr val="tx1"/>
              </a:solidFill>
              <a:latin typeface="Arial" charset="0"/>
              <a:ea typeface="ＭＳ Ｐゴシック" pitchFamily="34" charset="-128"/>
              <a:cs typeface="+mn-cs"/>
            </a:endParaRPr>
          </a:p>
          <a:p>
            <a:pPr marL="0" indent="0" fontAlgn="base">
              <a:spcBef>
                <a:spcPct val="0"/>
              </a:spcBef>
              <a:spcAft>
                <a:spcPct val="0"/>
              </a:spcAft>
              <a:buFont typeface="Arial" panose="020B0604020202020204" pitchFamily="34" charset="0"/>
              <a:buNone/>
            </a:pPr>
            <a:r>
              <a:rPr lang="de-DE" sz="800" kern="1200" baseline="0" dirty="0" err="1" smtClean="0">
                <a:solidFill>
                  <a:schemeClr val="tx1"/>
                </a:solidFill>
                <a:latin typeface="Arial" charset="0"/>
                <a:ea typeface="ＭＳ Ｐゴシック" pitchFamily="34" charset="-128"/>
                <a:cs typeface="+mn-cs"/>
              </a:rPr>
              <a:t>Indicators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are</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always</a:t>
            </a:r>
            <a:r>
              <a:rPr lang="de-DE" sz="800" kern="1200" baseline="0" dirty="0" smtClean="0">
                <a:solidFill>
                  <a:schemeClr val="tx1"/>
                </a:solidFill>
                <a:latin typeface="Arial" charset="0"/>
                <a:ea typeface="ＭＳ Ｐゴシック" pitchFamily="34" charset="-128"/>
                <a:cs typeface="+mn-cs"/>
              </a:rPr>
              <a:t> normative. </a:t>
            </a:r>
            <a:r>
              <a:rPr lang="de-DE" sz="800" kern="1200" baseline="0" dirty="0" err="1" smtClean="0">
                <a:solidFill>
                  <a:schemeClr val="tx1"/>
                </a:solidFill>
                <a:latin typeface="Arial" charset="0"/>
                <a:ea typeface="ＭＳ Ｐゴシック" pitchFamily="34" charset="-128"/>
                <a:cs typeface="+mn-cs"/>
              </a:rPr>
              <a:t>They</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always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reflect</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what</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is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valued</a:t>
            </a:r>
            <a:r>
              <a:rPr lang="de-DE" sz="800" kern="1200" baseline="0" dirty="0" smtClean="0">
                <a:solidFill>
                  <a:schemeClr val="tx1"/>
                </a:solidFill>
                <a:latin typeface="Arial" charset="0"/>
                <a:ea typeface="ＭＳ Ｐゴシック" pitchFamily="34" charset="-128"/>
                <a:cs typeface="+mn-cs"/>
              </a:rPr>
              <a:t>. And in </a:t>
            </a:r>
            <a:r>
              <a:rPr lang="de-DE" sz="800" kern="1200" baseline="0" dirty="0" err="1" smtClean="0">
                <a:solidFill>
                  <a:schemeClr val="tx1"/>
                </a:solidFill>
                <a:latin typeface="Arial" charset="0"/>
                <a:ea typeface="ＭＳ Ｐゴシック" pitchFamily="34" charset="-128"/>
                <a:cs typeface="+mn-cs"/>
              </a:rPr>
              <a:t>this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example</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it</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is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pretty</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clear</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what</a:t>
            </a:r>
            <a:r>
              <a:rPr lang="de-DE" sz="800" kern="1200" baseline="0" dirty="0" smtClean="0">
                <a:solidFill>
                  <a:schemeClr val="tx1"/>
                </a:solidFill>
                <a:latin typeface="Arial" charset="0"/>
                <a:ea typeface="ＭＳ Ｐゴシック" pitchFamily="34" charset="-128"/>
                <a:cs typeface="+mn-cs"/>
              </a:rPr>
              <a:t> a </a:t>
            </a:r>
            <a:r>
              <a:rPr lang="de-DE" sz="800" kern="1200" baseline="0" dirty="0" err="1" smtClean="0">
                <a:solidFill>
                  <a:schemeClr val="tx1"/>
                </a:solidFill>
                <a:latin typeface="Arial" charset="0"/>
                <a:ea typeface="ＭＳ Ｐゴシック" pitchFamily="34" charset="-128"/>
                <a:cs typeface="+mn-cs"/>
              </a:rPr>
              <a:t>research</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has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to</a:t>
            </a:r>
            <a:r>
              <a:rPr lang="de-DE" sz="800" kern="1200" baseline="0" dirty="0" smtClean="0">
                <a:solidFill>
                  <a:schemeClr val="tx1"/>
                </a:solidFill>
                <a:latin typeface="Arial" charset="0"/>
                <a:ea typeface="ＭＳ Ｐゴシック" pitchFamily="34" charset="-128"/>
                <a:cs typeface="+mn-cs"/>
              </a:rPr>
              <a:t> do </a:t>
            </a:r>
            <a:r>
              <a:rPr lang="de-DE" sz="800" kern="1200" baseline="0" dirty="0" err="1" smtClean="0">
                <a:solidFill>
                  <a:schemeClr val="tx1"/>
                </a:solidFill>
                <a:latin typeface="Arial" charset="0"/>
                <a:ea typeface="ＭＳ Ｐゴシック" pitchFamily="34" charset="-128"/>
                <a:cs typeface="+mn-cs"/>
              </a:rPr>
              <a:t>to</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get</a:t>
            </a:r>
            <a:r>
              <a:rPr lang="de-DE" sz="800" kern="1200" baseline="0" dirty="0" smtClean="0">
                <a:solidFill>
                  <a:schemeClr val="tx1"/>
                </a:solidFill>
                <a:latin typeface="Arial" charset="0"/>
                <a:ea typeface="ＭＳ Ｐゴシック" pitchFamily="34" charset="-128"/>
                <a:cs typeface="+mn-cs"/>
              </a:rPr>
              <a:t> the </a:t>
            </a:r>
            <a:r>
              <a:rPr lang="de-DE" sz="800" kern="1200" baseline="0" dirty="0" err="1" smtClean="0">
                <a:solidFill>
                  <a:schemeClr val="tx1"/>
                </a:solidFill>
                <a:latin typeface="Arial" charset="0"/>
                <a:ea typeface="ＭＳ Ｐゴシック" pitchFamily="34" charset="-128"/>
                <a:cs typeface="+mn-cs"/>
              </a:rPr>
              <a:t>bonus</a:t>
            </a:r>
            <a:r>
              <a:rPr lang="de-DE" sz="800" kern="1200" baseline="0" dirty="0" smtClean="0">
                <a:solidFill>
                  <a:schemeClr val="tx1"/>
                </a:solidFill>
                <a:latin typeface="Arial" charset="0"/>
                <a:ea typeface="ＭＳ Ｐゴシック" pitchFamily="34" charset="-128"/>
                <a:cs typeface="+mn-cs"/>
              </a:rPr>
              <a:t>:</a:t>
            </a:r>
          </a:p>
          <a:p>
            <a:pPr marL="171450" indent="-171450" fontAlgn="base">
              <a:spcBef>
                <a:spcPct val="0"/>
              </a:spcBef>
              <a:spcAft>
                <a:spcPct val="0"/>
              </a:spcAft>
              <a:buFont typeface="Arial" charset="0"/>
              <a:buChar char="•"/>
            </a:pPr>
            <a:r>
              <a:rPr lang="de-DE" sz="800" kern="1200" baseline="0" dirty="0" err="1" smtClean="0">
                <a:solidFill>
                  <a:schemeClr val="tx1"/>
                </a:solidFill>
                <a:latin typeface="Arial" charset="0"/>
                <a:ea typeface="ＭＳ Ｐゴシック" pitchFamily="34" charset="-128"/>
                <a:cs typeface="+mn-cs"/>
              </a:rPr>
              <a:t>Publish</a:t>
            </a:r>
            <a:r>
              <a:rPr lang="de-DE" sz="800" kern="1200" baseline="0" dirty="0" smtClean="0">
                <a:solidFill>
                  <a:schemeClr val="tx1"/>
                </a:solidFill>
                <a:latin typeface="Arial" charset="0"/>
                <a:ea typeface="ＭＳ Ｐゴシック" pitchFamily="34" charset="-128"/>
                <a:cs typeface="+mn-cs"/>
              </a:rPr>
              <a:t> in high-impact </a:t>
            </a:r>
            <a:r>
              <a:rPr lang="de-DE" sz="800" kern="1200" baseline="0" dirty="0" err="1" smtClean="0">
                <a:solidFill>
                  <a:schemeClr val="tx1"/>
                </a:solidFill>
                <a:latin typeface="Arial" charset="0"/>
                <a:ea typeface="ＭＳ Ｐゴシック" pitchFamily="34" charset="-128"/>
                <a:cs typeface="+mn-cs"/>
              </a:rPr>
              <a:t>journals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with</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only</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one</a:t>
            </a:r>
            <a:r>
              <a:rPr lang="de-DE" sz="800" kern="1200" baseline="0" dirty="0" smtClean="0">
                <a:solidFill>
                  <a:schemeClr val="tx1"/>
                </a:solidFill>
                <a:latin typeface="Arial" charset="0"/>
                <a:ea typeface="ＭＳ Ｐゴシック" pitchFamily="34" charset="-128"/>
                <a:cs typeface="+mn-cs"/>
              </a:rPr>
              <a:t> international </a:t>
            </a:r>
            <a:r>
              <a:rPr lang="de-DE" sz="800" kern="1200" baseline="0" dirty="0" err="1" smtClean="0">
                <a:solidFill>
                  <a:schemeClr val="tx1"/>
                </a:solidFill>
                <a:latin typeface="Arial" charset="0"/>
                <a:ea typeface="ＭＳ Ｐゴシック" pitchFamily="34" charset="-128"/>
                <a:cs typeface="+mn-cs"/>
              </a:rPr>
              <a:t>co-author</a:t>
            </a:r>
            <a:endParaRPr lang="de-DE" sz="800" kern="1200" baseline="0" dirty="0" smtClean="0">
              <a:solidFill>
                <a:schemeClr val="tx1"/>
              </a:solidFill>
              <a:latin typeface="Arial" charset="0"/>
              <a:ea typeface="ＭＳ Ｐゴシック" pitchFamily="34" charset="-128"/>
              <a:cs typeface="+mn-cs"/>
            </a:endParaRPr>
          </a:p>
          <a:p>
            <a:pPr marL="171450" indent="-171450" fontAlgn="base">
              <a:spcBef>
                <a:spcPct val="0"/>
              </a:spcBef>
              <a:spcAft>
                <a:spcPct val="0"/>
              </a:spcAft>
              <a:buFont typeface="Arial" charset="0"/>
              <a:buChar char="•"/>
            </a:pPr>
            <a:r>
              <a:rPr lang="de-DE" sz="800" kern="1200" baseline="0" dirty="0" err="1" smtClean="0">
                <a:solidFill>
                  <a:schemeClr val="tx1"/>
                </a:solidFill>
                <a:latin typeface="Arial" charset="0"/>
                <a:ea typeface="ＭＳ Ｐゴシック" pitchFamily="34" charset="-128"/>
                <a:cs typeface="+mn-cs"/>
              </a:rPr>
              <a:t>Avoid</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collaborating</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with</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colleagues</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from</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your</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own</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university</a:t>
            </a:r>
            <a:r>
              <a:rPr lang="de-DE" sz="800" kern="1200" baseline="0" dirty="0" smtClean="0">
                <a:solidFill>
                  <a:schemeClr val="tx1"/>
                </a:solidFill>
                <a:latin typeface="Arial" charset="0"/>
                <a:ea typeface="ＭＳ Ｐゴシック" pitchFamily="34" charset="-128"/>
                <a:cs typeface="+mn-cs"/>
              </a:rPr>
              <a:t> and do not </a:t>
            </a:r>
            <a:r>
              <a:rPr lang="de-DE" sz="800" kern="1200" baseline="0" dirty="0" err="1" smtClean="0">
                <a:solidFill>
                  <a:schemeClr val="tx1"/>
                </a:solidFill>
                <a:latin typeface="Arial" charset="0"/>
                <a:ea typeface="ＭＳ Ｐゴシック" pitchFamily="34" charset="-128"/>
                <a:cs typeface="+mn-cs"/>
              </a:rPr>
              <a:t>dare</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to</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work</a:t>
            </a:r>
            <a:r>
              <a:rPr lang="de-DE" sz="800" kern="1200" baseline="0" dirty="0" smtClean="0">
                <a:solidFill>
                  <a:schemeClr val="tx1"/>
                </a:solidFill>
                <a:latin typeface="Arial" charset="0"/>
                <a:ea typeface="ＭＳ Ｐゴシック" pitchFamily="34" charset="-128"/>
                <a:cs typeface="+mn-cs"/>
              </a:rPr>
              <a:t> in </a:t>
            </a:r>
            <a:r>
              <a:rPr lang="de-DE" sz="800" kern="1200" baseline="0" dirty="0" err="1" smtClean="0">
                <a:solidFill>
                  <a:schemeClr val="tx1"/>
                </a:solidFill>
                <a:latin typeface="Arial" charset="0"/>
                <a:ea typeface="ＭＳ Ｐゴシック" pitchFamily="34" charset="-128"/>
                <a:cs typeface="+mn-cs"/>
              </a:rPr>
              <a:t>big</a:t>
            </a:r>
            <a:r>
              <a:rPr lang="de-DE" sz="800" kern="1200" baseline="0" dirty="0" smtClean="0">
                <a:solidFill>
                  <a:schemeClr val="tx1"/>
                </a:solidFill>
                <a:latin typeface="Arial" charset="0"/>
                <a:ea typeface="ＭＳ Ｐゴシック" pitchFamily="34" charset="-128"/>
                <a:cs typeface="+mn-cs"/>
              </a:rPr>
              <a:t> </a:t>
            </a:r>
            <a:r>
              <a:rPr lang="de-DE" sz="800" kern="1200" baseline="0" dirty="0" err="1" smtClean="0">
                <a:solidFill>
                  <a:schemeClr val="tx1"/>
                </a:solidFill>
                <a:latin typeface="Arial" charset="0"/>
                <a:ea typeface="ＭＳ Ｐゴシック" pitchFamily="34" charset="-128"/>
                <a:cs typeface="+mn-cs"/>
              </a:rPr>
              <a:t>teams</a:t>
            </a:r>
            <a:endParaRPr lang="de-DE" sz="800" kern="1200" baseline="0" dirty="0" smtClean="0">
              <a:solidFill>
                <a:schemeClr val="tx1"/>
              </a:solidFill>
              <a:latin typeface="Arial" charset="0"/>
              <a:ea typeface="ＭＳ Ｐゴシック" pitchFamily="34" charset="-128"/>
              <a:cs typeface="+mn-cs"/>
            </a:endParaRPr>
          </a:p>
          <a:p>
            <a:pPr marL="0" indent="0" fontAlgn="base">
              <a:spcBef>
                <a:spcPct val="0"/>
              </a:spcBef>
              <a:spcAft>
                <a:spcPct val="0"/>
              </a:spcAft>
              <a:buFont typeface="Arial" panose="020B0604020202020204" pitchFamily="34" charset="0"/>
              <a:buNone/>
            </a:pPr>
            <a:endParaRPr lang="de-DE" sz="800" kern="1200" dirty="0" smtClean="0">
              <a:solidFill>
                <a:schemeClr val="tx1"/>
              </a:solidFill>
              <a:latin typeface="Arial" charset="0"/>
              <a:ea typeface="ＭＳ Ｐゴシック" pitchFamily="34" charset="-128"/>
              <a:cs typeface="+mn-cs"/>
            </a:endParaRPr>
          </a:p>
        </p:txBody>
      </p:sp>
      <p:sp>
        <p:nvSpPr>
          <p:cNvPr id="64516" name="Foliennummernplatzhalter 3"/>
          <p:cNvSpPr txBox="1">
            <a:spLocks noGrp="1"/>
          </p:cNvSpPr>
          <p:nvPr/>
        </p:nvSpPr>
        <p:spPr bwMode="auto">
          <a:xfrm>
            <a:off x="3884916" y="8685923"/>
            <a:ext cx="2971480" cy="45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23" tIns="47711" rIns="95423" bIns="47711" anchor="b"/>
          <a:lstStyle>
            <a:lvl1pPr defTabSz="954088" eaLnBrk="0" hangingPunct="0">
              <a:defRPr sz="2400">
                <a:solidFill>
                  <a:schemeClr val="tx1"/>
                </a:solidFill>
                <a:latin typeface="Arial" charset="0"/>
                <a:cs typeface="Arial" charset="0"/>
              </a:defRPr>
            </a:lvl1pPr>
            <a:lvl2pPr marL="742950" indent="-285750" defTabSz="954088" eaLnBrk="0" hangingPunct="0">
              <a:defRPr sz="2400">
                <a:solidFill>
                  <a:schemeClr val="tx1"/>
                </a:solidFill>
                <a:latin typeface="Arial" charset="0"/>
                <a:cs typeface="Arial" charset="0"/>
              </a:defRPr>
            </a:lvl2pPr>
            <a:lvl3pPr marL="1143000" indent="-228600" defTabSz="954088" eaLnBrk="0" hangingPunct="0">
              <a:defRPr sz="2400">
                <a:solidFill>
                  <a:schemeClr val="tx1"/>
                </a:solidFill>
                <a:latin typeface="Arial" charset="0"/>
                <a:cs typeface="Arial" charset="0"/>
              </a:defRPr>
            </a:lvl3pPr>
            <a:lvl4pPr marL="1600200" indent="-228600" defTabSz="954088" eaLnBrk="0" hangingPunct="0">
              <a:defRPr sz="2400">
                <a:solidFill>
                  <a:schemeClr val="tx1"/>
                </a:solidFill>
                <a:latin typeface="Arial" charset="0"/>
                <a:cs typeface="Arial" charset="0"/>
              </a:defRPr>
            </a:lvl4pPr>
            <a:lvl5pPr marL="2057400" indent="-228600" defTabSz="954088" eaLnBrk="0" hangingPunct="0">
              <a:defRPr sz="2400">
                <a:solidFill>
                  <a:schemeClr val="tx1"/>
                </a:solidFill>
                <a:latin typeface="Arial" charset="0"/>
                <a:cs typeface="Arial" charset="0"/>
              </a:defRPr>
            </a:lvl5pPr>
            <a:lvl6pPr marL="2514600" indent="-228600" defTabSz="954088" eaLnBrk="0" fontAlgn="base" hangingPunct="0">
              <a:spcBef>
                <a:spcPct val="0"/>
              </a:spcBef>
              <a:spcAft>
                <a:spcPct val="0"/>
              </a:spcAft>
              <a:defRPr sz="2400">
                <a:solidFill>
                  <a:schemeClr val="tx1"/>
                </a:solidFill>
                <a:latin typeface="Arial" charset="0"/>
                <a:cs typeface="Arial" charset="0"/>
              </a:defRPr>
            </a:lvl6pPr>
            <a:lvl7pPr marL="2971800" indent="-228600" defTabSz="954088" eaLnBrk="0" fontAlgn="base" hangingPunct="0">
              <a:spcBef>
                <a:spcPct val="0"/>
              </a:spcBef>
              <a:spcAft>
                <a:spcPct val="0"/>
              </a:spcAft>
              <a:defRPr sz="2400">
                <a:solidFill>
                  <a:schemeClr val="tx1"/>
                </a:solidFill>
                <a:latin typeface="Arial" charset="0"/>
                <a:cs typeface="Arial" charset="0"/>
              </a:defRPr>
            </a:lvl7pPr>
            <a:lvl8pPr marL="3429000" indent="-228600" defTabSz="954088" eaLnBrk="0" fontAlgn="base" hangingPunct="0">
              <a:spcBef>
                <a:spcPct val="0"/>
              </a:spcBef>
              <a:spcAft>
                <a:spcPct val="0"/>
              </a:spcAft>
              <a:defRPr sz="2400">
                <a:solidFill>
                  <a:schemeClr val="tx1"/>
                </a:solidFill>
                <a:latin typeface="Arial" charset="0"/>
                <a:cs typeface="Arial" charset="0"/>
              </a:defRPr>
            </a:lvl8pPr>
            <a:lvl9pPr marL="3886200" indent="-228600" defTabSz="954088" eaLnBrk="0" fontAlgn="base" hangingPunct="0">
              <a:spcBef>
                <a:spcPct val="0"/>
              </a:spcBef>
              <a:spcAft>
                <a:spcPct val="0"/>
              </a:spcAft>
              <a:defRPr sz="2400">
                <a:solidFill>
                  <a:schemeClr val="tx1"/>
                </a:solidFill>
                <a:latin typeface="Arial" charset="0"/>
                <a:cs typeface="Arial" charset="0"/>
              </a:defRPr>
            </a:lvl9pPr>
          </a:lstStyle>
          <a:p>
            <a:pPr algn="r" eaLnBrk="1" fontAlgn="base" hangingPunct="1">
              <a:spcBef>
                <a:spcPct val="0"/>
              </a:spcBef>
              <a:spcAft>
                <a:spcPct val="0"/>
              </a:spcAft>
            </a:pPr>
            <a:fld id="{7712D986-3EAA-4F5D-BD88-DD0FCD77BFD2}" type="slidenum">
              <a:rPr lang="de-DE" sz="1300">
                <a:solidFill>
                  <a:prstClr val="black"/>
                </a:solidFill>
              </a:rPr>
              <a:pPr algn="r" eaLnBrk="1" fontAlgn="base" hangingPunct="1">
                <a:spcBef>
                  <a:spcPct val="0"/>
                </a:spcBef>
                <a:spcAft>
                  <a:spcPct val="0"/>
                </a:spcAft>
              </a:pPr>
              <a:t>11</a:t>
            </a:fld>
            <a:endParaRPr lang="de-DE" sz="130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err="1" smtClean="0"/>
              <a:t>Having</a:t>
            </a:r>
            <a:r>
              <a:rPr lang="de-DE" baseline="0" dirty="0" smtClean="0"/>
              <a:t> all the </a:t>
            </a:r>
            <a:r>
              <a:rPr lang="de-DE" baseline="0" dirty="0" err="1" smtClean="0"/>
              <a:t>approaches</a:t>
            </a:r>
            <a:r>
              <a:rPr lang="de-DE" baseline="0" dirty="0" smtClean="0"/>
              <a:t> </a:t>
            </a:r>
            <a:r>
              <a:rPr lang="de-DE" baseline="0" dirty="0" err="1" smtClean="0"/>
              <a:t>to</a:t>
            </a:r>
            <a:r>
              <a:rPr lang="de-DE" baseline="0" dirty="0" smtClean="0"/>
              <a:t> </a:t>
            </a:r>
            <a:r>
              <a:rPr lang="de-DE" baseline="0" dirty="0" err="1" smtClean="0"/>
              <a:t>measuring</a:t>
            </a:r>
            <a:r>
              <a:rPr lang="de-DE" baseline="0" dirty="0" smtClean="0"/>
              <a:t> </a:t>
            </a:r>
            <a:r>
              <a:rPr lang="de-DE" baseline="0" dirty="0" err="1" smtClean="0"/>
              <a:t>openness</a:t>
            </a:r>
            <a:r>
              <a:rPr lang="de-DE" baseline="0" dirty="0" smtClean="0"/>
              <a:t> in </a:t>
            </a:r>
            <a:r>
              <a:rPr lang="de-DE" baseline="0" dirty="0" err="1" smtClean="0"/>
              <a:t>mind</a:t>
            </a:r>
            <a:r>
              <a:rPr lang="de-DE" baseline="0" dirty="0" smtClean="0"/>
              <a:t> and also the last </a:t>
            </a:r>
            <a:r>
              <a:rPr lang="de-DE" baseline="0" dirty="0" err="1" smtClean="0"/>
              <a:t>example</a:t>
            </a:r>
            <a:r>
              <a:rPr lang="de-DE" baseline="0" dirty="0" smtClean="0"/>
              <a:t>, </a:t>
            </a:r>
            <a:r>
              <a:rPr lang="de-DE" baseline="0" dirty="0" err="1" smtClean="0"/>
              <a:t>please</a:t>
            </a:r>
            <a:r>
              <a:rPr lang="de-DE" baseline="0" dirty="0" smtClean="0"/>
              <a:t> </a:t>
            </a:r>
            <a:r>
              <a:rPr lang="de-DE" baseline="0" dirty="0" err="1" smtClean="0"/>
              <a:t>let</a:t>
            </a:r>
            <a:r>
              <a:rPr lang="de-DE" baseline="0" dirty="0" smtClean="0"/>
              <a:t> </a:t>
            </a:r>
            <a:r>
              <a:rPr lang="de-DE" baseline="0" dirty="0" err="1" smtClean="0"/>
              <a:t>me</a:t>
            </a:r>
            <a:r>
              <a:rPr lang="de-DE" baseline="0" dirty="0" smtClean="0"/>
              <a:t> </a:t>
            </a:r>
            <a:r>
              <a:rPr lang="de-DE" baseline="0" dirty="0" err="1" smtClean="0"/>
              <a:t>ask</a:t>
            </a:r>
            <a:r>
              <a:rPr lang="de-DE" baseline="0" dirty="0" smtClean="0"/>
              <a:t> </a:t>
            </a:r>
            <a:r>
              <a:rPr lang="de-DE" baseline="0" dirty="0" err="1" smtClean="0"/>
              <a:t>you</a:t>
            </a:r>
            <a:r>
              <a:rPr lang="de-DE" baseline="0" dirty="0" smtClean="0"/>
              <a:t> </a:t>
            </a:r>
            <a:r>
              <a:rPr lang="de-DE" baseline="0" dirty="0" err="1" smtClean="0"/>
              <a:t>another</a:t>
            </a:r>
            <a:r>
              <a:rPr lang="de-DE" baseline="0" dirty="0" smtClean="0"/>
              <a:t> </a:t>
            </a:r>
            <a:r>
              <a:rPr lang="de-DE" baseline="0" dirty="0" err="1" smtClean="0"/>
              <a:t>question</a:t>
            </a:r>
            <a:r>
              <a:rPr lang="de-DE" baseline="0" dirty="0" smtClean="0"/>
              <a:t>:</a:t>
            </a:r>
          </a:p>
          <a:p>
            <a:endParaRPr lang="de-DE" dirty="0" smtClean="0"/>
          </a:p>
          <a:p>
            <a:r>
              <a:rPr lang="de-DE" baseline="0" dirty="0" smtClean="0"/>
              <a:t>---KLICK---</a:t>
            </a:r>
            <a:endParaRPr lang="de-DE" dirty="0" smtClean="0"/>
          </a:p>
          <a:p>
            <a:r>
              <a:rPr lang="de-DE" dirty="0" smtClean="0"/>
              <a:t>Do the </a:t>
            </a:r>
            <a:r>
              <a:rPr lang="de-DE" dirty="0" err="1" smtClean="0"/>
              <a:t>many</a:t>
            </a:r>
            <a:r>
              <a:rPr lang="de-DE" baseline="0" dirty="0" smtClean="0"/>
              <a:t> </a:t>
            </a:r>
            <a:r>
              <a:rPr lang="de-DE" baseline="0" dirty="0" err="1" smtClean="0"/>
              <a:t>indicators</a:t>
            </a:r>
            <a:r>
              <a:rPr lang="de-DE" baseline="0" dirty="0" smtClean="0"/>
              <a:t> </a:t>
            </a:r>
            <a:r>
              <a:rPr lang="de-DE" baseline="0" dirty="0" err="1" smtClean="0"/>
              <a:t>developed</a:t>
            </a:r>
            <a:r>
              <a:rPr lang="de-DE" baseline="0" dirty="0" smtClean="0"/>
              <a:t>, </a:t>
            </a:r>
            <a:r>
              <a:rPr lang="de-DE" baseline="0" dirty="0" err="1" smtClean="0"/>
              <a:t>whether</a:t>
            </a:r>
            <a:r>
              <a:rPr lang="de-DE" baseline="0" dirty="0" smtClean="0"/>
              <a:t> </a:t>
            </a:r>
            <a:r>
              <a:rPr lang="de-DE" baseline="0" dirty="0" err="1" smtClean="0"/>
              <a:t>it</a:t>
            </a:r>
            <a:r>
              <a:rPr lang="de-DE" baseline="0" dirty="0" smtClean="0"/>
              <a:t> </a:t>
            </a:r>
            <a:r>
              <a:rPr lang="de-DE" baseline="0" dirty="0" err="1" smtClean="0"/>
              <a:t>is</a:t>
            </a:r>
            <a:r>
              <a:rPr lang="de-DE" baseline="0" dirty="0" smtClean="0"/>
              <a:t> a </a:t>
            </a:r>
            <a:r>
              <a:rPr lang="de-DE" baseline="0" dirty="0" err="1" smtClean="0"/>
              <a:t>number</a:t>
            </a:r>
            <a:r>
              <a:rPr lang="de-DE" baseline="0" dirty="0" smtClean="0"/>
              <a:t>, a </a:t>
            </a:r>
            <a:r>
              <a:rPr lang="de-DE" baseline="0" dirty="0" err="1" smtClean="0"/>
              <a:t>share</a:t>
            </a:r>
            <a:r>
              <a:rPr lang="de-DE" baseline="0" dirty="0" smtClean="0"/>
              <a:t> </a:t>
            </a:r>
            <a:r>
              <a:rPr lang="de-DE" baseline="0" dirty="0" err="1" smtClean="0"/>
              <a:t>or</a:t>
            </a:r>
            <a:r>
              <a:rPr lang="de-DE" baseline="0" dirty="0" smtClean="0"/>
              <a:t> a </a:t>
            </a:r>
            <a:r>
              <a:rPr lang="de-DE" baseline="0" dirty="0" err="1" smtClean="0"/>
              <a:t>more</a:t>
            </a:r>
            <a:r>
              <a:rPr lang="de-DE" baseline="0" dirty="0" smtClean="0"/>
              <a:t> qualitative narrative </a:t>
            </a:r>
            <a:r>
              <a:rPr lang="de-DE" baseline="0" dirty="0" err="1" smtClean="0"/>
              <a:t>really</a:t>
            </a:r>
            <a:r>
              <a:rPr lang="de-DE" baseline="0" dirty="0" smtClean="0"/>
              <a:t> </a:t>
            </a:r>
            <a:r>
              <a:rPr lang="de-DE" baseline="0" dirty="0" err="1" smtClean="0"/>
              <a:t>represent</a:t>
            </a:r>
            <a:r>
              <a:rPr lang="de-DE" baseline="0" dirty="0" smtClean="0"/>
              <a:t> </a:t>
            </a:r>
            <a:r>
              <a:rPr lang="de-DE" baseline="0" dirty="0" err="1" smtClean="0"/>
              <a:t>what</a:t>
            </a:r>
            <a:r>
              <a:rPr lang="de-DE" baseline="0" dirty="0" smtClean="0"/>
              <a:t> </a:t>
            </a:r>
            <a:r>
              <a:rPr lang="de-DE" baseline="0" dirty="0" err="1" smtClean="0"/>
              <a:t>we</a:t>
            </a:r>
            <a:r>
              <a:rPr lang="de-DE" baseline="0" dirty="0" smtClean="0"/>
              <a:t> </a:t>
            </a:r>
            <a:r>
              <a:rPr lang="de-DE" baseline="0" dirty="0" err="1" smtClean="0"/>
              <a:t>mean</a:t>
            </a:r>
            <a:r>
              <a:rPr lang="de-DE" baseline="0" dirty="0" smtClean="0"/>
              <a:t> </a:t>
            </a:r>
            <a:r>
              <a:rPr lang="de-DE" baseline="0" dirty="0" err="1" smtClean="0"/>
              <a:t>by</a:t>
            </a:r>
            <a:r>
              <a:rPr lang="de-DE" baseline="0" dirty="0" smtClean="0"/>
              <a:t> </a:t>
            </a:r>
            <a:r>
              <a:rPr lang="de-DE" baseline="0" dirty="0" err="1" smtClean="0"/>
              <a:t>openness</a:t>
            </a:r>
            <a:r>
              <a:rPr lang="de-DE" baseline="0" dirty="0" smtClean="0"/>
              <a:t>?</a:t>
            </a:r>
          </a:p>
          <a:p>
            <a:endParaRPr lang="de-DE" baseline="0" dirty="0" smtClean="0"/>
          </a:p>
          <a:p>
            <a:r>
              <a:rPr lang="de-DE" baseline="0" dirty="0" err="1" smtClean="0"/>
              <a:t>Or</a:t>
            </a:r>
            <a:r>
              <a:rPr lang="de-DE" baseline="0" dirty="0" smtClean="0"/>
              <a:t> </a:t>
            </a:r>
            <a:r>
              <a:rPr lang="de-DE" baseline="0" dirty="0" err="1" smtClean="0"/>
              <a:t>let</a:t>
            </a:r>
            <a:r>
              <a:rPr lang="de-DE" baseline="0" dirty="0" smtClean="0"/>
              <a:t> </a:t>
            </a:r>
            <a:r>
              <a:rPr lang="de-DE" baseline="0" dirty="0" err="1" smtClean="0"/>
              <a:t>me</a:t>
            </a:r>
            <a:r>
              <a:rPr lang="de-DE" baseline="0" dirty="0" smtClean="0"/>
              <a:t> </a:t>
            </a:r>
            <a:r>
              <a:rPr lang="de-DE" baseline="0" dirty="0" err="1" smtClean="0"/>
              <a:t>put</a:t>
            </a:r>
            <a:r>
              <a:rPr lang="de-DE" baseline="0" dirty="0" smtClean="0"/>
              <a:t> </a:t>
            </a:r>
            <a:r>
              <a:rPr lang="de-DE" baseline="0" dirty="0" err="1" smtClean="0"/>
              <a:t>it</a:t>
            </a:r>
            <a:r>
              <a:rPr lang="de-DE" baseline="0" dirty="0" smtClean="0"/>
              <a:t> </a:t>
            </a:r>
            <a:r>
              <a:rPr lang="de-DE" baseline="0" dirty="0" err="1" smtClean="0"/>
              <a:t>differently</a:t>
            </a:r>
            <a:r>
              <a:rPr lang="de-DE" baseline="0" dirty="0" smtClean="0"/>
              <a:t>: do </a:t>
            </a:r>
            <a:r>
              <a:rPr lang="de-DE" baseline="0" dirty="0" err="1" smtClean="0"/>
              <a:t>they</a:t>
            </a:r>
            <a:r>
              <a:rPr lang="de-DE" baseline="0" dirty="0" smtClean="0"/>
              <a:t> </a:t>
            </a:r>
            <a:r>
              <a:rPr lang="de-DE" baseline="0" dirty="0" err="1" smtClean="0"/>
              <a:t>really</a:t>
            </a:r>
            <a:r>
              <a:rPr lang="de-DE" baseline="0" dirty="0" smtClean="0"/>
              <a:t> </a:t>
            </a:r>
            <a:r>
              <a:rPr lang="de-DE" baseline="0" dirty="0" err="1" smtClean="0"/>
              <a:t>measure</a:t>
            </a:r>
            <a:r>
              <a:rPr lang="de-DE" baseline="0" dirty="0" smtClean="0"/>
              <a:t> </a:t>
            </a:r>
            <a:r>
              <a:rPr lang="de-DE" baseline="0" dirty="0" err="1" smtClean="0"/>
              <a:t>what</a:t>
            </a:r>
            <a:r>
              <a:rPr lang="de-DE" baseline="0" dirty="0" smtClean="0"/>
              <a:t> </a:t>
            </a:r>
            <a:r>
              <a:rPr lang="de-DE" baseline="0" dirty="0" err="1" smtClean="0"/>
              <a:t>matters</a:t>
            </a:r>
            <a:r>
              <a:rPr lang="de-DE" baseline="0" dirty="0" smtClean="0"/>
              <a:t>, </a:t>
            </a:r>
            <a:r>
              <a:rPr lang="de-DE" baseline="0" dirty="0" err="1" smtClean="0"/>
              <a:t>as</a:t>
            </a:r>
            <a:r>
              <a:rPr lang="de-DE" baseline="0" dirty="0" smtClean="0"/>
              <a:t> the Expert Group on </a:t>
            </a:r>
            <a:r>
              <a:rPr lang="de-DE" baseline="0" dirty="0" err="1" smtClean="0"/>
              <a:t>Altmetrics</a:t>
            </a:r>
            <a:r>
              <a:rPr lang="de-DE" baseline="0" dirty="0" smtClean="0"/>
              <a:t> </a:t>
            </a:r>
            <a:r>
              <a:rPr lang="de-DE" baseline="0" dirty="0" err="1" smtClean="0"/>
              <a:t>has</a:t>
            </a:r>
            <a:r>
              <a:rPr lang="de-DE" baseline="0" dirty="0" smtClean="0"/>
              <a:t> </a:t>
            </a:r>
            <a:r>
              <a:rPr lang="de-DE" baseline="0" dirty="0" err="1" smtClean="0"/>
              <a:t>requested</a:t>
            </a:r>
            <a:r>
              <a:rPr lang="de-DE" baseline="0" dirty="0" smtClean="0"/>
              <a:t> for the </a:t>
            </a:r>
            <a:r>
              <a:rPr lang="de-DE" baseline="0" dirty="0" err="1" smtClean="0"/>
              <a:t>next</a:t>
            </a:r>
            <a:r>
              <a:rPr lang="de-DE" baseline="0" dirty="0" smtClean="0"/>
              <a:t> </a:t>
            </a:r>
            <a:r>
              <a:rPr lang="de-DE" baseline="0" dirty="0" err="1" smtClean="0"/>
              <a:t>generation</a:t>
            </a:r>
            <a:r>
              <a:rPr lang="de-DE" baseline="0" dirty="0" smtClean="0"/>
              <a:t> </a:t>
            </a:r>
            <a:r>
              <a:rPr lang="de-DE" baseline="0" dirty="0" err="1" smtClean="0"/>
              <a:t>metrics</a:t>
            </a:r>
            <a:r>
              <a:rPr lang="de-DE" baseline="0" dirty="0" smtClean="0"/>
              <a:t> for open </a:t>
            </a:r>
            <a:r>
              <a:rPr lang="de-DE" baseline="0" dirty="0" err="1" smtClean="0"/>
              <a:t>science</a:t>
            </a:r>
            <a:r>
              <a:rPr lang="de-DE" baseline="0" dirty="0" smtClean="0"/>
              <a:t>?</a:t>
            </a:r>
          </a:p>
          <a:p>
            <a:endParaRPr lang="de-DE" baseline="0" dirty="0" smtClean="0"/>
          </a:p>
          <a:p>
            <a:r>
              <a:rPr lang="de-DE" baseline="0" dirty="0" err="1" smtClean="0"/>
              <a:t>What</a:t>
            </a:r>
            <a:r>
              <a:rPr lang="de-DE" baseline="0" dirty="0" smtClean="0"/>
              <a:t> </a:t>
            </a:r>
            <a:r>
              <a:rPr lang="de-DE" baseline="0" dirty="0" err="1" smtClean="0"/>
              <a:t>does</a:t>
            </a:r>
            <a:r>
              <a:rPr lang="de-DE" baseline="0" dirty="0" smtClean="0"/>
              <a:t> </a:t>
            </a:r>
            <a:r>
              <a:rPr lang="de-DE" baseline="0" dirty="0" err="1" smtClean="0"/>
              <a:t>openness</a:t>
            </a:r>
            <a:r>
              <a:rPr lang="de-DE" baseline="0" dirty="0" smtClean="0"/>
              <a:t> </a:t>
            </a:r>
            <a:r>
              <a:rPr lang="de-DE" baseline="0" dirty="0" err="1" smtClean="0"/>
              <a:t>really</a:t>
            </a:r>
            <a:r>
              <a:rPr lang="de-DE" baseline="0" dirty="0" smtClean="0"/>
              <a:t> </a:t>
            </a:r>
            <a:r>
              <a:rPr lang="de-DE" baseline="0" dirty="0" err="1" smtClean="0"/>
              <a:t>mean</a:t>
            </a:r>
            <a:r>
              <a:rPr lang="de-DE" baseline="0" dirty="0" smtClean="0"/>
              <a:t> </a:t>
            </a:r>
            <a:r>
              <a:rPr lang="de-DE" baseline="0" dirty="0" err="1" smtClean="0"/>
              <a:t>to</a:t>
            </a:r>
            <a:r>
              <a:rPr lang="de-DE" baseline="0" dirty="0" smtClean="0"/>
              <a:t> </a:t>
            </a:r>
            <a:r>
              <a:rPr lang="de-DE" baseline="0" dirty="0" err="1" smtClean="0"/>
              <a:t>us</a:t>
            </a:r>
            <a:r>
              <a:rPr lang="de-DE" baseline="0" dirty="0" smtClean="0"/>
              <a:t>? </a:t>
            </a:r>
            <a:r>
              <a:rPr lang="de-DE" baseline="0" dirty="0" err="1" smtClean="0"/>
              <a:t>What</a:t>
            </a:r>
            <a:r>
              <a:rPr lang="de-DE" baseline="0" dirty="0" smtClean="0"/>
              <a:t> </a:t>
            </a:r>
            <a:r>
              <a:rPr lang="de-DE" baseline="0" dirty="0" err="1" smtClean="0"/>
              <a:t>is</a:t>
            </a:r>
            <a:r>
              <a:rPr lang="de-DE" baseline="0" dirty="0" smtClean="0"/>
              <a:t> </a:t>
            </a:r>
            <a:r>
              <a:rPr lang="de-DE" baseline="0" dirty="0" err="1" smtClean="0"/>
              <a:t>it</a:t>
            </a:r>
            <a:r>
              <a:rPr lang="de-DE" baseline="0" dirty="0" smtClean="0"/>
              <a:t> </a:t>
            </a:r>
            <a:r>
              <a:rPr lang="de-DE" baseline="0" dirty="0" err="1" smtClean="0"/>
              <a:t>we</a:t>
            </a:r>
            <a:r>
              <a:rPr lang="de-DE" baseline="0" dirty="0" smtClean="0"/>
              <a:t> </a:t>
            </a:r>
            <a:r>
              <a:rPr lang="de-DE" baseline="0" dirty="0" err="1" smtClean="0"/>
              <a:t>want</a:t>
            </a:r>
            <a:r>
              <a:rPr lang="de-DE" baseline="0" dirty="0" smtClean="0"/>
              <a:t> </a:t>
            </a:r>
            <a:r>
              <a:rPr lang="de-DE" baseline="0" dirty="0" err="1" smtClean="0"/>
              <a:t>to</a:t>
            </a:r>
            <a:r>
              <a:rPr lang="de-DE" baseline="0" dirty="0" smtClean="0"/>
              <a:t> </a:t>
            </a:r>
            <a:r>
              <a:rPr lang="de-DE" baseline="0" dirty="0" err="1" smtClean="0"/>
              <a:t>incentivize</a:t>
            </a:r>
            <a:r>
              <a:rPr lang="de-DE" baseline="0" dirty="0" smtClean="0"/>
              <a:t>? </a:t>
            </a:r>
            <a:r>
              <a:rPr lang="de-DE" baseline="0" dirty="0" err="1" smtClean="0"/>
              <a:t>What</a:t>
            </a:r>
            <a:r>
              <a:rPr lang="de-DE" baseline="0" dirty="0" smtClean="0"/>
              <a:t> </a:t>
            </a:r>
            <a:r>
              <a:rPr lang="de-DE" baseline="0" dirty="0" err="1" smtClean="0"/>
              <a:t>is</a:t>
            </a:r>
            <a:r>
              <a:rPr lang="de-DE" baseline="0" dirty="0" smtClean="0"/>
              <a:t> the </a:t>
            </a:r>
            <a:r>
              <a:rPr lang="de-DE" baseline="0" dirty="0" err="1" smtClean="0"/>
              <a:t>carrot</a:t>
            </a:r>
            <a:r>
              <a:rPr lang="de-DE" baseline="0" dirty="0" smtClean="0"/>
              <a:t> </a:t>
            </a:r>
            <a:r>
              <a:rPr lang="de-DE" baseline="0" dirty="0" err="1" smtClean="0"/>
              <a:t>we</a:t>
            </a:r>
            <a:r>
              <a:rPr lang="de-DE" baseline="0" dirty="0" smtClean="0"/>
              <a:t> </a:t>
            </a:r>
            <a:r>
              <a:rPr lang="de-DE" baseline="0" dirty="0" err="1" smtClean="0"/>
              <a:t>want</a:t>
            </a:r>
            <a:r>
              <a:rPr lang="de-DE" baseline="0" dirty="0" smtClean="0"/>
              <a:t> </a:t>
            </a:r>
            <a:r>
              <a:rPr lang="de-DE" baseline="0" dirty="0" err="1" smtClean="0"/>
              <a:t>to</a:t>
            </a:r>
            <a:r>
              <a:rPr lang="de-DE" baseline="0" dirty="0" smtClean="0"/>
              <a:t> </a:t>
            </a:r>
            <a:r>
              <a:rPr lang="de-DE" baseline="0" dirty="0" err="1" smtClean="0"/>
              <a:t>use</a:t>
            </a:r>
            <a:r>
              <a:rPr lang="de-DE" baseline="0" dirty="0" smtClean="0"/>
              <a:t>?</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12</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 </a:t>
            </a:r>
            <a:r>
              <a:rPr lang="de-DE" dirty="0" err="1" smtClean="0"/>
              <a:t>would</a:t>
            </a:r>
            <a:r>
              <a:rPr lang="de-DE" dirty="0" smtClean="0"/>
              <a:t> like </a:t>
            </a:r>
            <a:r>
              <a:rPr lang="de-DE" dirty="0" err="1" smtClean="0"/>
              <a:t>to</a:t>
            </a:r>
            <a:r>
              <a:rPr lang="de-DE" dirty="0" smtClean="0"/>
              <a:t> </a:t>
            </a:r>
            <a:r>
              <a:rPr lang="de-DE" dirty="0" err="1" smtClean="0"/>
              <a:t>make</a:t>
            </a:r>
            <a:r>
              <a:rPr lang="de-DE" baseline="0" dirty="0" smtClean="0"/>
              <a:t> a </a:t>
            </a:r>
            <a:r>
              <a:rPr lang="de-DE" baseline="0" dirty="0" err="1" smtClean="0"/>
              <a:t>proposal</a:t>
            </a:r>
            <a:r>
              <a:rPr lang="de-DE" baseline="0" dirty="0" smtClean="0"/>
              <a:t> </a:t>
            </a:r>
            <a:r>
              <a:rPr lang="de-DE" baseline="0" dirty="0" err="1" smtClean="0"/>
              <a:t>here</a:t>
            </a:r>
            <a:r>
              <a:rPr lang="de-DE" baseline="0" dirty="0" smtClean="0"/>
              <a:t>:</a:t>
            </a:r>
            <a:endParaRPr lang="de-DE" dirty="0" smtClean="0"/>
          </a:p>
          <a:p>
            <a:r>
              <a:rPr lang="de-DE" dirty="0" err="1" smtClean="0"/>
              <a:t>We</a:t>
            </a:r>
            <a:r>
              <a:rPr lang="de-DE" dirty="0" smtClean="0"/>
              <a:t> </a:t>
            </a:r>
            <a:r>
              <a:rPr lang="de-DE" dirty="0" err="1" smtClean="0"/>
              <a:t>could</a:t>
            </a:r>
            <a:r>
              <a:rPr lang="de-DE" baseline="0" dirty="0" smtClean="0"/>
              <a:t> </a:t>
            </a:r>
            <a:r>
              <a:rPr lang="de-DE" baseline="0" dirty="0" err="1" smtClean="0"/>
              <a:t>take</a:t>
            </a:r>
            <a:r>
              <a:rPr lang="de-DE" baseline="0" dirty="0" smtClean="0"/>
              <a:t> a different </a:t>
            </a:r>
            <a:r>
              <a:rPr lang="de-DE" baseline="0" dirty="0" err="1" smtClean="0"/>
              <a:t>approach</a:t>
            </a:r>
            <a:r>
              <a:rPr lang="de-DE" baseline="0" dirty="0" smtClean="0"/>
              <a:t> and </a:t>
            </a:r>
            <a:r>
              <a:rPr lang="de-DE" baseline="0" dirty="0" err="1" smtClean="0"/>
              <a:t>start</a:t>
            </a:r>
            <a:r>
              <a:rPr lang="de-DE" baseline="0" dirty="0" smtClean="0"/>
              <a:t> </a:t>
            </a:r>
            <a:r>
              <a:rPr lang="de-DE" baseline="0" dirty="0" err="1" smtClean="0"/>
              <a:t>from</a:t>
            </a:r>
            <a:r>
              <a:rPr lang="de-DE" baseline="0" dirty="0" smtClean="0"/>
              <a:t> the </a:t>
            </a:r>
            <a:r>
              <a:rPr lang="de-DE" baseline="0" dirty="0" err="1" smtClean="0"/>
              <a:t>goals</a:t>
            </a:r>
            <a:r>
              <a:rPr lang="de-DE" baseline="0" dirty="0" smtClean="0"/>
              <a:t> </a:t>
            </a:r>
            <a:r>
              <a:rPr lang="de-DE" baseline="0" dirty="0" err="1" smtClean="0"/>
              <a:t>we</a:t>
            </a:r>
            <a:r>
              <a:rPr lang="de-DE" baseline="0" dirty="0" smtClean="0"/>
              <a:t> </a:t>
            </a:r>
            <a:r>
              <a:rPr lang="de-DE" baseline="0" dirty="0" err="1" smtClean="0"/>
              <a:t>want</a:t>
            </a:r>
            <a:r>
              <a:rPr lang="de-DE" baseline="0" dirty="0" smtClean="0"/>
              <a:t> </a:t>
            </a:r>
            <a:r>
              <a:rPr lang="de-DE" baseline="0" dirty="0" err="1" smtClean="0"/>
              <a:t>to</a:t>
            </a:r>
            <a:r>
              <a:rPr lang="de-DE" baseline="0" dirty="0" smtClean="0"/>
              <a:t> </a:t>
            </a:r>
            <a:r>
              <a:rPr lang="de-DE" baseline="0" dirty="0" err="1" smtClean="0"/>
              <a:t>achieve</a:t>
            </a:r>
            <a:r>
              <a:rPr lang="de-DE" baseline="0" dirty="0" smtClean="0"/>
              <a:t> </a:t>
            </a:r>
            <a:r>
              <a:rPr lang="de-DE" baseline="0" dirty="0" err="1" smtClean="0"/>
              <a:t>with</a:t>
            </a:r>
            <a:r>
              <a:rPr lang="de-DE" baseline="0" dirty="0" smtClean="0"/>
              <a:t> open </a:t>
            </a:r>
            <a:r>
              <a:rPr lang="de-DE" baseline="0" dirty="0" err="1" smtClean="0"/>
              <a:t>science</a:t>
            </a:r>
            <a:r>
              <a:rPr lang="de-DE" baseline="0" dirty="0" smtClean="0"/>
              <a:t>, </a:t>
            </a:r>
            <a:r>
              <a:rPr lang="de-DE" baseline="0" dirty="0" err="1" smtClean="0"/>
              <a:t>with</a:t>
            </a:r>
            <a:r>
              <a:rPr lang="de-DE" baseline="0" dirty="0" smtClean="0"/>
              <a:t> </a:t>
            </a:r>
            <a:r>
              <a:rPr lang="en-US" sz="800" b="0" i="0" kern="1200" baseline="0" dirty="0" smtClean="0">
                <a:solidFill>
                  <a:schemeClr val="tx1"/>
                </a:solidFill>
                <a:effectLst/>
                <a:latin typeface="Arial" charset="0"/>
                <a:ea typeface="ＭＳ Ｐゴシック" pitchFamily="34" charset="-128"/>
                <a:cs typeface="+mn-cs"/>
              </a:rPr>
              <a:t>w</a:t>
            </a:r>
            <a:r>
              <a:rPr lang="en-US" sz="800" b="0" i="0" kern="1200" dirty="0" smtClean="0">
                <a:solidFill>
                  <a:schemeClr val="tx1"/>
                </a:solidFill>
                <a:effectLst/>
                <a:latin typeface="Arial" charset="0"/>
                <a:ea typeface="ＭＳ Ｐゴシック" pitchFamily="34" charset="-128"/>
                <a:cs typeface="+mn-cs"/>
              </a:rPr>
              <a:t>hat we can accomplish by sharing our work as researchers </a:t>
            </a:r>
            <a:r>
              <a:rPr lang="de-DE" baseline="0" dirty="0" smtClean="0"/>
              <a:t>– </a:t>
            </a:r>
            <a:r>
              <a:rPr lang="de-DE" baseline="0" dirty="0" err="1" smtClean="0"/>
              <a:t>instead</a:t>
            </a:r>
            <a:r>
              <a:rPr lang="de-DE" baseline="0" dirty="0" smtClean="0"/>
              <a:t> </a:t>
            </a:r>
            <a:r>
              <a:rPr lang="de-DE" baseline="0" dirty="0" err="1" smtClean="0"/>
              <a:t>of</a:t>
            </a:r>
            <a:r>
              <a:rPr lang="de-DE" baseline="0" dirty="0" smtClean="0"/>
              <a:t> </a:t>
            </a:r>
            <a:r>
              <a:rPr lang="de-DE" baseline="0" dirty="0" err="1" smtClean="0"/>
              <a:t>starting</a:t>
            </a:r>
            <a:r>
              <a:rPr lang="de-DE" baseline="0" dirty="0" smtClean="0"/>
              <a:t> </a:t>
            </a:r>
            <a:r>
              <a:rPr lang="de-DE" baseline="0" dirty="0" err="1" smtClean="0"/>
              <a:t>from</a:t>
            </a:r>
            <a:r>
              <a:rPr lang="de-DE" baseline="0" dirty="0" smtClean="0"/>
              <a:t> the </a:t>
            </a:r>
            <a:r>
              <a:rPr lang="de-DE" baseline="0" dirty="0" err="1" smtClean="0"/>
              <a:t>research</a:t>
            </a:r>
            <a:r>
              <a:rPr lang="de-DE" baseline="0" dirty="0" smtClean="0"/>
              <a:t> </a:t>
            </a:r>
            <a:r>
              <a:rPr lang="de-DE" baseline="0" dirty="0" err="1" smtClean="0"/>
              <a:t>products</a:t>
            </a:r>
            <a:r>
              <a:rPr lang="de-DE" baseline="0" dirty="0" smtClean="0"/>
              <a:t> and </a:t>
            </a:r>
            <a:r>
              <a:rPr lang="de-DE" baseline="0" dirty="0" err="1" smtClean="0"/>
              <a:t>counting</a:t>
            </a:r>
            <a:r>
              <a:rPr lang="de-DE" baseline="0" dirty="0" smtClean="0"/>
              <a:t> </a:t>
            </a:r>
            <a:r>
              <a:rPr lang="de-DE" baseline="0" dirty="0" err="1" smtClean="0"/>
              <a:t>how</a:t>
            </a:r>
            <a:r>
              <a:rPr lang="de-DE" baseline="0" dirty="0" smtClean="0"/>
              <a:t> </a:t>
            </a:r>
            <a:r>
              <a:rPr lang="de-DE" baseline="0" dirty="0" err="1" smtClean="0"/>
              <a:t>many</a:t>
            </a:r>
            <a:r>
              <a:rPr lang="de-DE" baseline="0" dirty="0" smtClean="0"/>
              <a:t> </a:t>
            </a:r>
            <a:r>
              <a:rPr lang="de-DE" baseline="0" dirty="0" err="1" smtClean="0"/>
              <a:t>of</a:t>
            </a:r>
            <a:r>
              <a:rPr lang="de-DE" baseline="0" dirty="0" smtClean="0"/>
              <a:t> </a:t>
            </a:r>
            <a:r>
              <a:rPr lang="de-DE" baseline="0" dirty="0" err="1" smtClean="0"/>
              <a:t>them</a:t>
            </a:r>
            <a:r>
              <a:rPr lang="de-DE" baseline="0" dirty="0" smtClean="0"/>
              <a:t> </a:t>
            </a:r>
            <a:r>
              <a:rPr lang="de-DE" baseline="0" dirty="0" err="1" smtClean="0"/>
              <a:t>have</a:t>
            </a:r>
            <a:r>
              <a:rPr lang="de-DE" baseline="0" dirty="0" smtClean="0"/>
              <a:t> </a:t>
            </a:r>
            <a:r>
              <a:rPr lang="de-DE" baseline="0" dirty="0" err="1" smtClean="0"/>
              <a:t>reached</a:t>
            </a:r>
            <a:r>
              <a:rPr lang="de-DE" baseline="0" dirty="0" smtClean="0"/>
              <a:t> a </a:t>
            </a:r>
            <a:r>
              <a:rPr lang="de-DE" baseline="0" dirty="0" err="1" smtClean="0"/>
              <a:t>state</a:t>
            </a:r>
            <a:r>
              <a:rPr lang="de-DE" baseline="0" dirty="0" smtClean="0"/>
              <a:t> </a:t>
            </a:r>
            <a:r>
              <a:rPr lang="de-DE" baseline="0" dirty="0" err="1" smtClean="0"/>
              <a:t>of</a:t>
            </a:r>
            <a:r>
              <a:rPr lang="de-DE" baseline="0" dirty="0" smtClean="0"/>
              <a:t> </a:t>
            </a:r>
            <a:r>
              <a:rPr lang="de-DE" baseline="0" dirty="0" err="1" smtClean="0"/>
              <a:t>openness</a:t>
            </a:r>
            <a:r>
              <a:rPr lang="de-DE" baseline="0" dirty="0" smtClean="0"/>
              <a:t> </a:t>
            </a:r>
            <a:r>
              <a:rPr lang="de-DE" baseline="0" dirty="0" err="1" smtClean="0"/>
              <a:t>or</a:t>
            </a:r>
            <a:r>
              <a:rPr lang="de-DE" baseline="0" dirty="0" smtClean="0"/>
              <a:t> </a:t>
            </a:r>
            <a:r>
              <a:rPr lang="de-DE" baseline="0" dirty="0" err="1" smtClean="0"/>
              <a:t>that</a:t>
            </a:r>
            <a:r>
              <a:rPr lang="de-DE" baseline="0" dirty="0" smtClean="0"/>
              <a:t> </a:t>
            </a:r>
            <a:r>
              <a:rPr lang="de-DE" baseline="0" dirty="0" err="1" smtClean="0"/>
              <a:t>were</a:t>
            </a:r>
            <a:r>
              <a:rPr lang="de-DE" baseline="0" dirty="0" smtClean="0"/>
              <a:t> </a:t>
            </a:r>
            <a:r>
              <a:rPr lang="de-DE" baseline="0" dirty="0" err="1" smtClean="0"/>
              <a:t>produced</a:t>
            </a:r>
            <a:r>
              <a:rPr lang="de-DE" baseline="0" dirty="0" smtClean="0"/>
              <a:t> in an open </a:t>
            </a:r>
            <a:r>
              <a:rPr lang="de-DE" baseline="0" dirty="0" err="1" smtClean="0"/>
              <a:t>manner</a:t>
            </a:r>
            <a:r>
              <a:rPr lang="de-DE" baseline="0" dirty="0" smtClean="0"/>
              <a:t>.</a:t>
            </a:r>
          </a:p>
          <a:p>
            <a:endParaRPr lang="de-DE" baseline="0" dirty="0" smtClean="0"/>
          </a:p>
          <a:p>
            <a:r>
              <a:rPr lang="de-DE" baseline="0" dirty="0" err="1" smtClean="0"/>
              <a:t>It</a:t>
            </a:r>
            <a:r>
              <a:rPr lang="de-DE" baseline="0" dirty="0" smtClean="0"/>
              <a:t> </a:t>
            </a:r>
            <a:r>
              <a:rPr lang="de-DE" baseline="0" dirty="0" err="1" smtClean="0"/>
              <a:t>is</a:t>
            </a:r>
            <a:r>
              <a:rPr lang="de-DE" baseline="0" dirty="0" smtClean="0"/>
              <a:t> </a:t>
            </a:r>
            <a:r>
              <a:rPr lang="de-DE" baseline="0" dirty="0" err="1" smtClean="0"/>
              <a:t>popularily</a:t>
            </a:r>
            <a:r>
              <a:rPr lang="de-DE" baseline="0" dirty="0" smtClean="0"/>
              <a:t> </a:t>
            </a:r>
            <a:r>
              <a:rPr lang="de-DE" baseline="0" dirty="0" err="1" smtClean="0"/>
              <a:t>stated</a:t>
            </a:r>
            <a:r>
              <a:rPr lang="de-DE" baseline="0" dirty="0" smtClean="0"/>
              <a:t> </a:t>
            </a:r>
            <a:r>
              <a:rPr lang="de-DE" baseline="0" dirty="0" err="1" smtClean="0"/>
              <a:t>that</a:t>
            </a:r>
            <a:r>
              <a:rPr lang="de-DE" baseline="0" dirty="0" smtClean="0"/>
              <a:t> open </a:t>
            </a:r>
            <a:r>
              <a:rPr lang="de-DE" baseline="0" dirty="0" err="1" smtClean="0"/>
              <a:t>science</a:t>
            </a:r>
            <a:r>
              <a:rPr lang="de-DE" baseline="0" dirty="0" smtClean="0"/>
              <a:t> </a:t>
            </a:r>
            <a:r>
              <a:rPr lang="de-DE" baseline="0" dirty="0" err="1" smtClean="0"/>
              <a:t>increases</a:t>
            </a:r>
            <a:r>
              <a:rPr lang="de-DE" baseline="0" dirty="0" smtClean="0"/>
              <a:t> the </a:t>
            </a:r>
            <a:r>
              <a:rPr lang="de-DE" baseline="0" dirty="0" err="1" smtClean="0"/>
              <a:t>quality</a:t>
            </a:r>
            <a:r>
              <a:rPr lang="de-DE" baseline="0" dirty="0" smtClean="0"/>
              <a:t> </a:t>
            </a:r>
            <a:r>
              <a:rPr lang="de-DE" baseline="0" dirty="0" err="1" smtClean="0"/>
              <a:t>of</a:t>
            </a:r>
            <a:r>
              <a:rPr lang="de-DE" baseline="0" dirty="0" smtClean="0"/>
              <a:t> </a:t>
            </a:r>
            <a:r>
              <a:rPr lang="de-DE" baseline="0" dirty="0" err="1" smtClean="0"/>
              <a:t>science</a:t>
            </a:r>
            <a:r>
              <a:rPr lang="de-DE" baseline="0" dirty="0" smtClean="0"/>
              <a:t> and </a:t>
            </a:r>
            <a:r>
              <a:rPr lang="de-DE" baseline="0" dirty="0" err="1" smtClean="0"/>
              <a:t>its</a:t>
            </a:r>
            <a:r>
              <a:rPr lang="de-DE" baseline="0" dirty="0" smtClean="0"/>
              <a:t> </a:t>
            </a:r>
            <a:r>
              <a:rPr lang="de-DE" baseline="0" dirty="0" err="1" smtClean="0"/>
              <a:t>efficiency</a:t>
            </a:r>
            <a:r>
              <a:rPr lang="de-DE" baseline="0" dirty="0" smtClean="0"/>
              <a:t> – </a:t>
            </a:r>
            <a:r>
              <a:rPr lang="de-DE" baseline="0" dirty="0" err="1" smtClean="0"/>
              <a:t>openness</a:t>
            </a:r>
            <a:r>
              <a:rPr lang="de-DE" baseline="0" dirty="0" smtClean="0"/>
              <a:t> will </a:t>
            </a:r>
            <a:r>
              <a:rPr lang="de-DE" baseline="0" dirty="0" err="1" smtClean="0"/>
              <a:t>make</a:t>
            </a:r>
            <a:r>
              <a:rPr lang="de-DE" baseline="0" dirty="0" smtClean="0"/>
              <a:t> </a:t>
            </a:r>
            <a:r>
              <a:rPr lang="de-DE" baseline="0" dirty="0" err="1" smtClean="0"/>
              <a:t>science</a:t>
            </a:r>
            <a:r>
              <a:rPr lang="de-DE" baseline="0" dirty="0" smtClean="0"/>
              <a:t> </a:t>
            </a:r>
            <a:r>
              <a:rPr lang="de-DE" baseline="0" dirty="0" err="1" smtClean="0"/>
              <a:t>more</a:t>
            </a:r>
            <a:r>
              <a:rPr lang="de-DE" baseline="0" dirty="0" smtClean="0"/>
              <a:t> </a:t>
            </a:r>
            <a:r>
              <a:rPr lang="de-DE" baseline="0" dirty="0" err="1" smtClean="0"/>
              <a:t>reproducible</a:t>
            </a:r>
            <a:r>
              <a:rPr lang="de-DE" baseline="0" dirty="0" smtClean="0"/>
              <a:t> and </a:t>
            </a:r>
            <a:r>
              <a:rPr lang="de-DE" baseline="0" dirty="0" err="1" smtClean="0"/>
              <a:t>it</a:t>
            </a:r>
            <a:r>
              <a:rPr lang="de-DE" baseline="0" dirty="0" smtClean="0"/>
              <a:t> </a:t>
            </a:r>
            <a:r>
              <a:rPr lang="de-DE" baseline="0" dirty="0" err="1" smtClean="0"/>
              <a:t>helps</a:t>
            </a:r>
            <a:r>
              <a:rPr lang="de-DE" baseline="0" dirty="0" smtClean="0"/>
              <a:t> </a:t>
            </a:r>
            <a:r>
              <a:rPr lang="de-DE" baseline="0" dirty="0" err="1" smtClean="0"/>
              <a:t>science</a:t>
            </a:r>
            <a:r>
              <a:rPr lang="de-DE" baseline="0" dirty="0" smtClean="0"/>
              <a:t> </a:t>
            </a:r>
            <a:r>
              <a:rPr lang="de-DE" baseline="0" dirty="0" err="1" smtClean="0"/>
              <a:t>gaining</a:t>
            </a:r>
            <a:r>
              <a:rPr lang="de-DE" baseline="0" dirty="0" smtClean="0"/>
              <a:t> in </a:t>
            </a:r>
            <a:r>
              <a:rPr lang="de-DE" baseline="0" dirty="0" err="1" smtClean="0"/>
              <a:t>credibility</a:t>
            </a:r>
            <a:r>
              <a:rPr lang="de-DE" baseline="0" dirty="0" smtClean="0"/>
              <a:t>. </a:t>
            </a:r>
            <a:r>
              <a:rPr lang="de-DE" baseline="0" dirty="0" err="1" smtClean="0"/>
              <a:t>It</a:t>
            </a:r>
            <a:r>
              <a:rPr lang="de-DE" baseline="0" dirty="0" smtClean="0"/>
              <a:t> will promote </a:t>
            </a:r>
            <a:r>
              <a:rPr lang="de-DE" baseline="0" dirty="0" err="1" smtClean="0"/>
              <a:t>integrity</a:t>
            </a:r>
            <a:r>
              <a:rPr lang="de-DE" baseline="0" dirty="0" smtClean="0"/>
              <a:t> </a:t>
            </a:r>
            <a:r>
              <a:rPr lang="de-DE" baseline="0" dirty="0" err="1" smtClean="0"/>
              <a:t>of</a:t>
            </a:r>
            <a:r>
              <a:rPr lang="de-DE" baseline="0" dirty="0" smtClean="0"/>
              <a:t> </a:t>
            </a:r>
            <a:r>
              <a:rPr lang="de-DE" baseline="0" dirty="0" err="1" smtClean="0"/>
              <a:t>research</a:t>
            </a:r>
            <a:r>
              <a:rPr lang="de-DE" baseline="0" dirty="0" smtClean="0"/>
              <a:t> and </a:t>
            </a:r>
            <a:r>
              <a:rPr lang="de-DE" baseline="0" dirty="0" err="1" smtClean="0"/>
              <a:t>engagement</a:t>
            </a:r>
            <a:r>
              <a:rPr lang="de-DE" baseline="0" dirty="0" smtClean="0"/>
              <a:t>. And </a:t>
            </a:r>
            <a:r>
              <a:rPr lang="de-DE" baseline="0" dirty="0" err="1" smtClean="0"/>
              <a:t>of</a:t>
            </a:r>
            <a:r>
              <a:rPr lang="de-DE" baseline="0" dirty="0" smtClean="0"/>
              <a:t> </a:t>
            </a:r>
            <a:r>
              <a:rPr lang="de-DE" baseline="0" dirty="0" err="1" smtClean="0"/>
              <a:t>course</a:t>
            </a:r>
            <a:r>
              <a:rPr lang="de-DE" baseline="0" dirty="0" smtClean="0"/>
              <a:t>: </a:t>
            </a:r>
            <a:r>
              <a:rPr lang="de-DE" baseline="0" dirty="0" err="1" smtClean="0"/>
              <a:t>openness</a:t>
            </a:r>
            <a:r>
              <a:rPr lang="de-DE" baseline="0" dirty="0" smtClean="0"/>
              <a:t> </a:t>
            </a:r>
            <a:r>
              <a:rPr lang="de-DE" baseline="0" dirty="0" err="1" smtClean="0"/>
              <a:t>increases</a:t>
            </a:r>
            <a:r>
              <a:rPr lang="de-DE" baseline="0" dirty="0" smtClean="0"/>
              <a:t> the </a:t>
            </a:r>
            <a:r>
              <a:rPr lang="de-DE" baseline="0" dirty="0" err="1" smtClean="0"/>
              <a:t>visibility</a:t>
            </a:r>
            <a:r>
              <a:rPr lang="de-DE" baseline="0" dirty="0" smtClean="0"/>
              <a:t> </a:t>
            </a:r>
            <a:r>
              <a:rPr lang="de-DE" baseline="0" dirty="0" err="1" smtClean="0"/>
              <a:t>of</a:t>
            </a:r>
            <a:r>
              <a:rPr lang="de-DE" baseline="0" dirty="0" smtClean="0"/>
              <a:t> </a:t>
            </a:r>
            <a:r>
              <a:rPr lang="de-DE" baseline="0" dirty="0" err="1" smtClean="0"/>
              <a:t>research</a:t>
            </a:r>
            <a:r>
              <a:rPr lang="de-DE" baseline="0" dirty="0" smtClean="0"/>
              <a:t> </a:t>
            </a:r>
            <a:r>
              <a:rPr lang="de-DE" baseline="0" dirty="0" err="1" smtClean="0"/>
              <a:t>resulting</a:t>
            </a:r>
            <a:r>
              <a:rPr lang="de-DE" baseline="0" dirty="0" smtClean="0"/>
              <a:t>, </a:t>
            </a:r>
            <a:r>
              <a:rPr lang="de-DE" baseline="0" dirty="0" err="1" smtClean="0"/>
              <a:t>amongst</a:t>
            </a:r>
            <a:r>
              <a:rPr lang="de-DE" baseline="0" dirty="0" smtClean="0"/>
              <a:t> </a:t>
            </a:r>
            <a:r>
              <a:rPr lang="de-DE" baseline="0" dirty="0" err="1" smtClean="0"/>
              <a:t>others</a:t>
            </a:r>
            <a:r>
              <a:rPr lang="de-DE" baseline="0" dirty="0" smtClean="0"/>
              <a:t>, in </a:t>
            </a:r>
            <a:r>
              <a:rPr lang="de-DE" baseline="0" dirty="0" err="1" smtClean="0"/>
              <a:t>increased</a:t>
            </a:r>
            <a:r>
              <a:rPr lang="de-DE" baseline="0" dirty="0" smtClean="0"/>
              <a:t> </a:t>
            </a:r>
            <a:r>
              <a:rPr lang="de-DE" baseline="0" dirty="0" err="1" smtClean="0"/>
              <a:t>use</a:t>
            </a:r>
            <a:r>
              <a:rPr lang="de-DE" baseline="0" dirty="0" smtClean="0"/>
              <a:t> – </a:t>
            </a:r>
            <a:r>
              <a:rPr lang="de-DE" baseline="0" dirty="0" err="1" smtClean="0"/>
              <a:t>which</a:t>
            </a:r>
            <a:r>
              <a:rPr lang="de-DE" baseline="0" dirty="0" smtClean="0"/>
              <a:t>, </a:t>
            </a:r>
            <a:r>
              <a:rPr lang="de-DE" baseline="0" dirty="0" err="1" smtClean="0"/>
              <a:t>of</a:t>
            </a:r>
            <a:r>
              <a:rPr lang="de-DE" baseline="0" dirty="0" smtClean="0"/>
              <a:t> </a:t>
            </a:r>
            <a:r>
              <a:rPr lang="de-DE" baseline="0" dirty="0" err="1" smtClean="0"/>
              <a:t>course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quantified</a:t>
            </a:r>
            <a:r>
              <a:rPr lang="de-DE" baseline="0" dirty="0" smtClean="0"/>
              <a:t> in </a:t>
            </a:r>
            <a:r>
              <a:rPr lang="de-DE" baseline="0" dirty="0" err="1" smtClean="0"/>
              <a:t>citation</a:t>
            </a:r>
            <a:r>
              <a:rPr lang="de-DE" baseline="0" dirty="0" smtClean="0"/>
              <a:t> </a:t>
            </a:r>
            <a:r>
              <a:rPr lang="de-DE" baseline="0" dirty="0" err="1" smtClean="0"/>
              <a:t>numbers</a:t>
            </a:r>
            <a:r>
              <a:rPr lang="de-DE" baseline="0" dirty="0" smtClean="0"/>
              <a:t> </a:t>
            </a:r>
            <a:r>
              <a:rPr lang="de-DE" baseline="0" dirty="0" err="1" smtClean="0"/>
              <a:t>or</a:t>
            </a:r>
            <a:r>
              <a:rPr lang="de-DE" baseline="0" dirty="0" smtClean="0"/>
              <a:t> </a:t>
            </a:r>
            <a:r>
              <a:rPr lang="de-DE" baseline="0" dirty="0" err="1" smtClean="0"/>
              <a:t>tweet</a:t>
            </a:r>
            <a:r>
              <a:rPr lang="de-DE" baseline="0" dirty="0" smtClean="0"/>
              <a:t> </a:t>
            </a:r>
            <a:r>
              <a:rPr lang="de-DE" baseline="0" dirty="0" err="1" smtClean="0"/>
              <a:t>numbers</a:t>
            </a:r>
            <a:r>
              <a:rPr lang="de-DE" baseline="0" dirty="0" smtClean="0"/>
              <a:t>.</a:t>
            </a:r>
          </a:p>
          <a:p>
            <a:endParaRPr lang="de-DE" baseline="0" dirty="0" smtClean="0"/>
          </a:p>
          <a:p>
            <a:r>
              <a:rPr lang="de-DE" baseline="0" dirty="0" err="1" smtClean="0"/>
              <a:t>There</a:t>
            </a:r>
            <a:r>
              <a:rPr lang="de-DE" baseline="0" dirty="0" smtClean="0"/>
              <a:t> </a:t>
            </a:r>
            <a:r>
              <a:rPr lang="de-DE" baseline="0" dirty="0" err="1" smtClean="0"/>
              <a:t>are</a:t>
            </a:r>
            <a:r>
              <a:rPr lang="de-DE" baseline="0" dirty="0" smtClean="0"/>
              <a:t> </a:t>
            </a:r>
            <a:r>
              <a:rPr lang="de-DE" baseline="0" dirty="0" err="1" smtClean="0"/>
              <a:t>other</a:t>
            </a:r>
            <a:r>
              <a:rPr lang="de-DE" baseline="0" dirty="0" smtClean="0"/>
              <a:t> </a:t>
            </a:r>
            <a:r>
              <a:rPr lang="de-DE" baseline="0" dirty="0" err="1" smtClean="0"/>
              <a:t>proposed</a:t>
            </a:r>
            <a:r>
              <a:rPr lang="de-DE" baseline="0" dirty="0" smtClean="0"/>
              <a:t> </a:t>
            </a:r>
            <a:r>
              <a:rPr lang="de-DE" baseline="0" dirty="0" err="1" smtClean="0"/>
              <a:t>benefits</a:t>
            </a:r>
            <a:r>
              <a:rPr lang="de-DE" baseline="0" dirty="0" smtClean="0"/>
              <a:t>, for </a:t>
            </a:r>
            <a:r>
              <a:rPr lang="de-DE" baseline="0" dirty="0" err="1" smtClean="0"/>
              <a:t>example</a:t>
            </a:r>
            <a:r>
              <a:rPr lang="de-DE" baseline="0" dirty="0" smtClean="0"/>
              <a:t>, open </a:t>
            </a:r>
            <a:r>
              <a:rPr lang="de-DE" baseline="0" dirty="0" err="1" smtClean="0"/>
              <a:t>science</a:t>
            </a:r>
            <a:r>
              <a:rPr lang="de-DE" baseline="0" dirty="0" smtClean="0"/>
              <a:t> </a:t>
            </a:r>
            <a:r>
              <a:rPr lang="de-DE" baseline="0" dirty="0" err="1" smtClean="0"/>
              <a:t>supports</a:t>
            </a:r>
            <a:r>
              <a:rPr lang="de-DE" baseline="0" dirty="0" smtClean="0"/>
              <a:t> </a:t>
            </a:r>
            <a:r>
              <a:rPr lang="de-DE" baseline="0" dirty="0" err="1" smtClean="0"/>
              <a:t>exchanging</a:t>
            </a:r>
            <a:r>
              <a:rPr lang="de-DE" baseline="0" dirty="0" smtClean="0"/>
              <a:t> </a:t>
            </a:r>
            <a:r>
              <a:rPr lang="de-DE" baseline="0" dirty="0" err="1" smtClean="0"/>
              <a:t>knowledge</a:t>
            </a:r>
            <a:r>
              <a:rPr lang="de-DE" baseline="0" dirty="0" smtClean="0"/>
              <a:t>, </a:t>
            </a:r>
            <a:r>
              <a:rPr lang="de-DE" baseline="0" dirty="0" err="1" smtClean="0"/>
              <a:t>stimulating</a:t>
            </a:r>
            <a:r>
              <a:rPr lang="de-DE" baseline="0" dirty="0" smtClean="0"/>
              <a:t> </a:t>
            </a:r>
            <a:r>
              <a:rPr lang="de-DE" baseline="0" dirty="0" err="1" smtClean="0"/>
              <a:t>innovation</a:t>
            </a:r>
            <a:r>
              <a:rPr lang="de-DE" baseline="0" dirty="0" smtClean="0"/>
              <a:t>, </a:t>
            </a:r>
            <a:r>
              <a:rPr lang="de-DE" baseline="0" dirty="0" err="1" smtClean="0"/>
              <a:t>facilitating</a:t>
            </a:r>
            <a:r>
              <a:rPr lang="de-DE" baseline="0" dirty="0" smtClean="0"/>
              <a:t> </a:t>
            </a:r>
            <a:r>
              <a:rPr lang="de-DE" baseline="0" dirty="0" err="1" smtClean="0"/>
              <a:t>collaboration</a:t>
            </a:r>
            <a:r>
              <a:rPr lang="de-DE" baseline="0" dirty="0" smtClean="0"/>
              <a:t> and </a:t>
            </a:r>
            <a:r>
              <a:rPr lang="de-DE" baseline="0" dirty="0" err="1" smtClean="0"/>
              <a:t>accelerating</a:t>
            </a:r>
            <a:r>
              <a:rPr lang="de-DE" baseline="0" dirty="0" smtClean="0"/>
              <a:t> </a:t>
            </a:r>
            <a:r>
              <a:rPr lang="de-DE" baseline="0" dirty="0" err="1" smtClean="0"/>
              <a:t>discovery</a:t>
            </a:r>
            <a:r>
              <a:rPr lang="de-DE" baseline="0" dirty="0" smtClean="0"/>
              <a:t>.</a:t>
            </a:r>
          </a:p>
          <a:p>
            <a:endParaRPr lang="de-DE" baseline="0" dirty="0" smtClean="0"/>
          </a:p>
          <a:p>
            <a:r>
              <a:rPr lang="de-DE" baseline="0" dirty="0" smtClean="0"/>
              <a:t>I </a:t>
            </a:r>
            <a:r>
              <a:rPr lang="de-DE" baseline="0" dirty="0" err="1" smtClean="0"/>
              <a:t>haven‘t</a:t>
            </a:r>
            <a:r>
              <a:rPr lang="de-DE" baseline="0" dirty="0" smtClean="0"/>
              <a:t> </a:t>
            </a:r>
            <a:r>
              <a:rPr lang="de-DE" baseline="0" dirty="0" err="1" smtClean="0"/>
              <a:t>seen</a:t>
            </a:r>
            <a:r>
              <a:rPr lang="de-DE" baseline="0" dirty="0" smtClean="0"/>
              <a:t> </a:t>
            </a:r>
            <a:r>
              <a:rPr lang="de-DE" baseline="0" dirty="0" err="1" smtClean="0"/>
              <a:t>much</a:t>
            </a:r>
            <a:r>
              <a:rPr lang="de-DE" baseline="0" dirty="0" smtClean="0"/>
              <a:t> discussion </a:t>
            </a:r>
            <a:r>
              <a:rPr lang="de-DE" baseline="0" dirty="0" err="1" smtClean="0"/>
              <a:t>or</a:t>
            </a:r>
            <a:r>
              <a:rPr lang="de-DE" baseline="0" dirty="0" smtClean="0"/>
              <a:t> </a:t>
            </a:r>
            <a:r>
              <a:rPr lang="de-DE" baseline="0" dirty="0" err="1" smtClean="0"/>
              <a:t>approaches</a:t>
            </a:r>
            <a:r>
              <a:rPr lang="de-DE" baseline="0" dirty="0" smtClean="0"/>
              <a:t> and </a:t>
            </a:r>
            <a:r>
              <a:rPr lang="de-DE" baseline="0" dirty="0" err="1" smtClean="0"/>
              <a:t>indicators</a:t>
            </a:r>
            <a:r>
              <a:rPr lang="de-DE" baseline="0" dirty="0" smtClean="0"/>
              <a:t> </a:t>
            </a:r>
            <a:r>
              <a:rPr lang="de-DE" baseline="0" dirty="0" err="1" smtClean="0"/>
              <a:t>that</a:t>
            </a:r>
            <a:r>
              <a:rPr lang="de-DE" baseline="0" dirty="0" smtClean="0"/>
              <a:t> </a:t>
            </a:r>
            <a:r>
              <a:rPr lang="de-DE" baseline="0" dirty="0" err="1" smtClean="0"/>
              <a:t>are</a:t>
            </a:r>
            <a:r>
              <a:rPr lang="de-DE" baseline="0" dirty="0" smtClean="0"/>
              <a:t> </a:t>
            </a:r>
            <a:r>
              <a:rPr lang="de-DE" baseline="0" dirty="0" err="1" smtClean="0"/>
              <a:t>seriously</a:t>
            </a:r>
            <a:r>
              <a:rPr lang="de-DE" baseline="0" dirty="0" smtClean="0"/>
              <a:t> </a:t>
            </a:r>
            <a:r>
              <a:rPr lang="de-DE" baseline="0" dirty="0" err="1" smtClean="0"/>
              <a:t>taking</a:t>
            </a:r>
            <a:r>
              <a:rPr lang="de-DE" baseline="0" dirty="0" smtClean="0"/>
              <a:t> </a:t>
            </a:r>
            <a:r>
              <a:rPr lang="de-DE" baseline="0" dirty="0" err="1" smtClean="0"/>
              <a:t>these</a:t>
            </a:r>
            <a:r>
              <a:rPr lang="de-DE" baseline="0" dirty="0" smtClean="0"/>
              <a:t> </a:t>
            </a:r>
            <a:r>
              <a:rPr lang="de-DE" baseline="0" dirty="0" err="1" smtClean="0"/>
              <a:t>aspects</a:t>
            </a:r>
            <a:r>
              <a:rPr lang="de-DE" baseline="0" dirty="0" smtClean="0"/>
              <a:t> </a:t>
            </a:r>
            <a:r>
              <a:rPr lang="de-DE" baseline="0" dirty="0" err="1" smtClean="0"/>
              <a:t>into</a:t>
            </a:r>
            <a:r>
              <a:rPr lang="de-DE" baseline="0" dirty="0" smtClean="0"/>
              <a:t> </a:t>
            </a:r>
            <a:r>
              <a:rPr lang="de-DE" baseline="0" dirty="0" err="1" smtClean="0"/>
              <a:t>account</a:t>
            </a:r>
            <a:r>
              <a:rPr lang="de-DE" baseline="0" dirty="0" smtClean="0"/>
              <a:t>. </a:t>
            </a:r>
          </a:p>
          <a:p>
            <a:r>
              <a:rPr lang="de-DE" baseline="0" dirty="0" err="1" smtClean="0"/>
              <a:t>Of</a:t>
            </a:r>
            <a:r>
              <a:rPr lang="de-DE" baseline="0" dirty="0" smtClean="0"/>
              <a:t> </a:t>
            </a:r>
            <a:r>
              <a:rPr lang="de-DE" baseline="0" dirty="0" err="1" smtClean="0"/>
              <a:t>course</a:t>
            </a:r>
            <a:r>
              <a:rPr lang="de-DE" baseline="0" dirty="0" smtClean="0"/>
              <a:t>, </a:t>
            </a:r>
            <a:r>
              <a:rPr lang="de-DE" baseline="0" dirty="0" err="1" smtClean="0"/>
              <a:t>some</a:t>
            </a:r>
            <a:r>
              <a:rPr lang="de-DE" baseline="0" dirty="0" smtClean="0"/>
              <a:t> </a:t>
            </a:r>
            <a:r>
              <a:rPr lang="de-DE" baseline="0" dirty="0" err="1" smtClean="0"/>
              <a:t>may</a:t>
            </a:r>
            <a:r>
              <a:rPr lang="de-DE" baseline="0" dirty="0" smtClean="0"/>
              <a:t> </a:t>
            </a:r>
            <a:r>
              <a:rPr lang="de-DE" baseline="0" dirty="0" err="1" smtClean="0"/>
              <a:t>argue</a:t>
            </a:r>
            <a:r>
              <a:rPr lang="de-DE" baseline="0" dirty="0" smtClean="0"/>
              <a:t> </a:t>
            </a:r>
            <a:r>
              <a:rPr lang="de-DE" baseline="0" dirty="0" err="1" smtClean="0"/>
              <a:t>that</a:t>
            </a:r>
            <a:r>
              <a:rPr lang="de-DE" baseline="0" dirty="0" smtClean="0"/>
              <a:t> </a:t>
            </a:r>
            <a:r>
              <a:rPr lang="de-DE" baseline="0" dirty="0" err="1" smtClean="0"/>
              <a:t>by</a:t>
            </a:r>
            <a:r>
              <a:rPr lang="de-DE" baseline="0" dirty="0" smtClean="0"/>
              <a:t> </a:t>
            </a:r>
            <a:r>
              <a:rPr lang="de-DE" baseline="0" dirty="0" err="1" smtClean="0"/>
              <a:t>doing</a:t>
            </a:r>
            <a:r>
              <a:rPr lang="de-DE" baseline="0" dirty="0" smtClean="0"/>
              <a:t> open </a:t>
            </a:r>
            <a:r>
              <a:rPr lang="de-DE" baseline="0" dirty="0" err="1" smtClean="0"/>
              <a:t>science</a:t>
            </a:r>
            <a:r>
              <a:rPr lang="de-DE" baseline="0" dirty="0" smtClean="0"/>
              <a:t>, </a:t>
            </a:r>
            <a:r>
              <a:rPr lang="de-DE" baseline="0" dirty="0" err="1" smtClean="0"/>
              <a:t>science</a:t>
            </a:r>
            <a:r>
              <a:rPr lang="de-DE" baseline="0" dirty="0" smtClean="0"/>
              <a:t> </a:t>
            </a:r>
            <a:r>
              <a:rPr lang="de-DE" baseline="0" dirty="0" err="1" smtClean="0"/>
              <a:t>automatically</a:t>
            </a:r>
            <a:r>
              <a:rPr lang="de-DE" baseline="0" dirty="0" smtClean="0"/>
              <a:t> </a:t>
            </a:r>
            <a:r>
              <a:rPr lang="de-DE" baseline="0" dirty="0" err="1" smtClean="0"/>
              <a:t>becomes</a:t>
            </a:r>
            <a:r>
              <a:rPr lang="de-DE" baseline="0" dirty="0" smtClean="0"/>
              <a:t> </a:t>
            </a:r>
            <a:r>
              <a:rPr lang="de-DE" baseline="0" dirty="0" err="1" smtClean="0"/>
              <a:t>more</a:t>
            </a:r>
            <a:r>
              <a:rPr lang="de-DE" baseline="0" dirty="0" smtClean="0"/>
              <a:t> </a:t>
            </a:r>
            <a:r>
              <a:rPr lang="de-DE" baseline="0" dirty="0" err="1" smtClean="0"/>
              <a:t>reproducible</a:t>
            </a:r>
            <a:r>
              <a:rPr lang="de-DE" baseline="0" dirty="0" smtClean="0"/>
              <a:t>  </a:t>
            </a:r>
            <a:r>
              <a:rPr lang="de-DE" baseline="0" dirty="0" err="1" smtClean="0"/>
              <a:t>or</a:t>
            </a:r>
            <a:r>
              <a:rPr lang="de-DE" baseline="0" dirty="0" smtClean="0"/>
              <a:t> </a:t>
            </a:r>
            <a:r>
              <a:rPr lang="de-DE" baseline="0" dirty="0" err="1" smtClean="0"/>
              <a:t>more</a:t>
            </a:r>
            <a:r>
              <a:rPr lang="de-DE" baseline="0" dirty="0" smtClean="0"/>
              <a:t> </a:t>
            </a:r>
            <a:r>
              <a:rPr lang="de-DE" baseline="0" dirty="0" err="1" smtClean="0"/>
              <a:t>credible</a:t>
            </a:r>
            <a:r>
              <a:rPr lang="de-DE" baseline="0" dirty="0" smtClean="0"/>
              <a:t>.</a:t>
            </a:r>
          </a:p>
          <a:p>
            <a:endParaRPr lang="de-DE" baseline="0" dirty="0" smtClean="0"/>
          </a:p>
          <a:p>
            <a:r>
              <a:rPr lang="de-DE" baseline="0" dirty="0" smtClean="0"/>
              <a:t>But I </a:t>
            </a:r>
            <a:r>
              <a:rPr lang="de-DE" baseline="0" dirty="0" err="1" smtClean="0"/>
              <a:t>doubt</a:t>
            </a:r>
            <a:r>
              <a:rPr lang="de-DE" baseline="0" dirty="0" smtClean="0"/>
              <a:t> </a:t>
            </a:r>
            <a:r>
              <a:rPr lang="de-DE" baseline="0" dirty="0" err="1" smtClean="0"/>
              <a:t>that</a:t>
            </a:r>
            <a:r>
              <a:rPr lang="de-DE" baseline="0" dirty="0" smtClean="0"/>
              <a:t> </a:t>
            </a:r>
            <a:r>
              <a:rPr lang="de-DE" baseline="0" dirty="0" err="1" smtClean="0"/>
              <a:t>this</a:t>
            </a:r>
            <a:r>
              <a:rPr lang="de-DE" baseline="0" dirty="0" smtClean="0"/>
              <a:t> </a:t>
            </a:r>
            <a:r>
              <a:rPr lang="de-DE" baseline="0" dirty="0" err="1" smtClean="0"/>
              <a:t>is</a:t>
            </a:r>
            <a:r>
              <a:rPr lang="de-DE" baseline="0" dirty="0" smtClean="0"/>
              <a:t> </a:t>
            </a:r>
            <a:r>
              <a:rPr lang="de-DE" baseline="0" dirty="0" err="1" smtClean="0"/>
              <a:t>where</a:t>
            </a:r>
            <a:r>
              <a:rPr lang="de-DE" baseline="0" dirty="0" smtClean="0"/>
              <a:t> </a:t>
            </a:r>
            <a:r>
              <a:rPr lang="de-DE" baseline="0" dirty="0" err="1" smtClean="0"/>
              <a:t>we</a:t>
            </a:r>
            <a:r>
              <a:rPr lang="de-DE" baseline="0" dirty="0" smtClean="0"/>
              <a:t> </a:t>
            </a:r>
            <a:r>
              <a:rPr lang="de-DE" baseline="0" dirty="0" err="1" smtClean="0"/>
              <a:t>really</a:t>
            </a:r>
            <a:r>
              <a:rPr lang="de-DE" baseline="0" dirty="0" smtClean="0"/>
              <a:t> </a:t>
            </a:r>
            <a:r>
              <a:rPr lang="de-DE" baseline="0" dirty="0" err="1" smtClean="0"/>
              <a:t>want</a:t>
            </a:r>
            <a:r>
              <a:rPr lang="de-DE" baseline="0" dirty="0" smtClean="0"/>
              <a:t> </a:t>
            </a:r>
            <a:r>
              <a:rPr lang="de-DE" baseline="0" dirty="0" err="1" smtClean="0"/>
              <a:t>to</a:t>
            </a:r>
            <a:r>
              <a:rPr lang="de-DE" baseline="0" dirty="0" smtClean="0"/>
              <a:t> end </a:t>
            </a:r>
            <a:r>
              <a:rPr lang="de-DE" baseline="0" dirty="0" err="1" smtClean="0"/>
              <a:t>with</a:t>
            </a:r>
            <a:r>
              <a:rPr lang="de-DE" baseline="0" dirty="0" smtClean="0"/>
              <a:t> the open </a:t>
            </a:r>
            <a:r>
              <a:rPr lang="de-DE" baseline="0" dirty="0" err="1" smtClean="0"/>
              <a:t>science</a:t>
            </a:r>
            <a:r>
              <a:rPr lang="de-DE" baseline="0" dirty="0" smtClean="0"/>
              <a:t> </a:t>
            </a:r>
            <a:r>
              <a:rPr lang="de-DE" baseline="0" dirty="0" err="1" smtClean="0"/>
              <a:t>movement</a:t>
            </a:r>
            <a:r>
              <a:rPr lang="de-DE" baseline="0" dirty="0" smtClean="0"/>
              <a:t>.</a:t>
            </a:r>
          </a:p>
          <a:p>
            <a:r>
              <a:rPr lang="de-DE" baseline="0" dirty="0" smtClean="0"/>
              <a:t>I </a:t>
            </a:r>
            <a:r>
              <a:rPr lang="de-DE" baseline="0" dirty="0" err="1" smtClean="0"/>
              <a:t>think</a:t>
            </a:r>
            <a:r>
              <a:rPr lang="de-DE" baseline="0" dirty="0" smtClean="0"/>
              <a:t> the </a:t>
            </a:r>
            <a:r>
              <a:rPr lang="de-DE" baseline="0" dirty="0" err="1" smtClean="0"/>
              <a:t>concept</a:t>
            </a:r>
            <a:r>
              <a:rPr lang="de-DE" baseline="0" dirty="0" smtClean="0"/>
              <a:t> </a:t>
            </a:r>
            <a:r>
              <a:rPr lang="de-DE" baseline="0" dirty="0" err="1" smtClean="0"/>
              <a:t>of</a:t>
            </a:r>
            <a:r>
              <a:rPr lang="de-DE" baseline="0" dirty="0" smtClean="0"/>
              <a:t> ‚open </a:t>
            </a:r>
            <a:r>
              <a:rPr lang="de-DE" baseline="0" dirty="0" err="1" smtClean="0"/>
              <a:t>science</a:t>
            </a:r>
            <a:r>
              <a:rPr lang="de-DE" baseline="0" dirty="0" smtClean="0"/>
              <a:t>‘ </a:t>
            </a:r>
            <a:r>
              <a:rPr lang="de-DE" baseline="0" dirty="0" err="1" smtClean="0"/>
              <a:t>includes</a:t>
            </a:r>
            <a:r>
              <a:rPr lang="de-DE" baseline="0" dirty="0" smtClean="0"/>
              <a:t> </a:t>
            </a:r>
            <a:r>
              <a:rPr lang="de-DE" baseline="0" dirty="0" err="1" smtClean="0"/>
              <a:t>more</a:t>
            </a:r>
            <a:r>
              <a:rPr lang="de-DE" baseline="0" dirty="0" smtClean="0"/>
              <a:t> </a:t>
            </a:r>
            <a:r>
              <a:rPr lang="de-DE" baseline="0" dirty="0" err="1" smtClean="0"/>
              <a:t>than</a:t>
            </a:r>
            <a:r>
              <a:rPr lang="de-DE" baseline="0" dirty="0" smtClean="0"/>
              <a:t> </a:t>
            </a:r>
            <a:r>
              <a:rPr lang="de-DE" baseline="0" dirty="0" err="1" smtClean="0"/>
              <a:t>that</a:t>
            </a:r>
            <a:r>
              <a:rPr lang="de-DE" baseline="0" dirty="0" smtClean="0"/>
              <a:t>.</a:t>
            </a:r>
          </a:p>
          <a:p>
            <a:endParaRPr lang="de-DE" baseline="0" dirty="0" smtClean="0"/>
          </a:p>
          <a:p>
            <a:r>
              <a:rPr lang="de-DE" baseline="0" dirty="0" smtClean="0"/>
              <a:t>I </a:t>
            </a:r>
            <a:r>
              <a:rPr lang="de-DE" baseline="0" dirty="0" err="1" smtClean="0"/>
              <a:t>guess</a:t>
            </a:r>
            <a:r>
              <a:rPr lang="de-DE" baseline="0" dirty="0" smtClean="0"/>
              <a:t> the </a:t>
            </a:r>
            <a:r>
              <a:rPr lang="de-DE" baseline="0" dirty="0" err="1" smtClean="0"/>
              <a:t>question</a:t>
            </a:r>
            <a:r>
              <a:rPr lang="de-DE" baseline="0" dirty="0" smtClean="0"/>
              <a:t> </a:t>
            </a:r>
            <a:r>
              <a:rPr lang="de-DE" baseline="0" dirty="0" err="1" smtClean="0"/>
              <a:t>we</a:t>
            </a:r>
            <a:r>
              <a:rPr lang="de-DE" baseline="0" dirty="0" smtClean="0"/>
              <a:t> </a:t>
            </a:r>
            <a:r>
              <a:rPr lang="de-DE" baseline="0" dirty="0" err="1" smtClean="0"/>
              <a:t>should</a:t>
            </a:r>
            <a:r>
              <a:rPr lang="de-DE" baseline="0" dirty="0" smtClean="0"/>
              <a:t> </a:t>
            </a:r>
            <a:r>
              <a:rPr lang="de-DE" baseline="0" dirty="0" err="1" smtClean="0"/>
              <a:t>ask</a:t>
            </a:r>
            <a:r>
              <a:rPr lang="de-DE" baseline="0" dirty="0" smtClean="0"/>
              <a:t> </a:t>
            </a:r>
            <a:r>
              <a:rPr lang="de-DE" baseline="0" dirty="0" err="1" smtClean="0"/>
              <a:t>is</a:t>
            </a:r>
            <a:r>
              <a:rPr lang="de-DE" baseline="0" dirty="0" smtClean="0"/>
              <a:t> </a:t>
            </a:r>
            <a:r>
              <a:rPr lang="de-DE" baseline="0" dirty="0" err="1" smtClean="0"/>
              <a:t>then</a:t>
            </a:r>
            <a:r>
              <a:rPr lang="de-DE" baseline="0" dirty="0" smtClean="0"/>
              <a:t>, </a:t>
            </a:r>
            <a:r>
              <a:rPr lang="de-DE" baseline="0" dirty="0" err="1" smtClean="0"/>
              <a:t>what</a:t>
            </a:r>
            <a:r>
              <a:rPr lang="de-DE" baseline="0" dirty="0" smtClean="0"/>
              <a:t> </a:t>
            </a:r>
            <a:r>
              <a:rPr lang="de-DE" baseline="0" dirty="0" err="1" smtClean="0"/>
              <a:t>is</a:t>
            </a:r>
            <a:r>
              <a:rPr lang="de-DE" baseline="0" dirty="0" smtClean="0"/>
              <a:t> the </a:t>
            </a:r>
            <a:r>
              <a:rPr lang="de-DE" baseline="0" dirty="0" err="1" smtClean="0"/>
              <a:t>quality</a:t>
            </a:r>
            <a:r>
              <a:rPr lang="de-DE" baseline="0" dirty="0" smtClean="0"/>
              <a:t> </a:t>
            </a:r>
            <a:r>
              <a:rPr lang="de-DE" baseline="0" dirty="0" err="1" smtClean="0"/>
              <a:t>of</a:t>
            </a:r>
            <a:r>
              <a:rPr lang="de-DE" baseline="0" dirty="0" smtClean="0"/>
              <a:t> open </a:t>
            </a:r>
            <a:r>
              <a:rPr lang="de-DE" baseline="0" dirty="0" err="1" smtClean="0"/>
              <a:t>science</a:t>
            </a:r>
            <a:r>
              <a:rPr lang="de-DE" baseline="0" dirty="0" smtClean="0"/>
              <a:t>? </a:t>
            </a:r>
            <a:r>
              <a:rPr lang="de-DE" baseline="0" dirty="0" err="1" smtClean="0"/>
              <a:t>What</a:t>
            </a:r>
            <a:r>
              <a:rPr lang="de-DE" baseline="0" dirty="0" smtClean="0"/>
              <a:t> </a:t>
            </a:r>
            <a:r>
              <a:rPr lang="de-DE" baseline="0" dirty="0" err="1" smtClean="0"/>
              <a:t>are</a:t>
            </a:r>
            <a:r>
              <a:rPr lang="de-DE" baseline="0" dirty="0" smtClean="0"/>
              <a:t> the </a:t>
            </a:r>
            <a:r>
              <a:rPr lang="de-DE" baseline="0" dirty="0" err="1" smtClean="0"/>
              <a:t>values</a:t>
            </a:r>
            <a:r>
              <a:rPr lang="de-DE" baseline="0" dirty="0" smtClean="0"/>
              <a:t> </a:t>
            </a:r>
            <a:r>
              <a:rPr lang="de-DE" baseline="0" dirty="0" err="1" smtClean="0"/>
              <a:t>of</a:t>
            </a:r>
            <a:r>
              <a:rPr lang="de-DE" baseline="0" dirty="0" smtClean="0"/>
              <a:t> </a:t>
            </a:r>
            <a:r>
              <a:rPr lang="de-DE" baseline="0" dirty="0" err="1" smtClean="0"/>
              <a:t>research</a:t>
            </a:r>
            <a:r>
              <a:rPr lang="de-DE" baseline="0" dirty="0" smtClean="0"/>
              <a:t> </a:t>
            </a:r>
            <a:r>
              <a:rPr lang="de-DE" baseline="0" dirty="0" err="1" smtClean="0"/>
              <a:t>we</a:t>
            </a:r>
            <a:r>
              <a:rPr lang="de-DE" baseline="0" dirty="0" smtClean="0"/>
              <a:t> </a:t>
            </a:r>
            <a:r>
              <a:rPr lang="de-DE" baseline="0" dirty="0" err="1" smtClean="0"/>
              <a:t>want</a:t>
            </a:r>
            <a:r>
              <a:rPr lang="de-DE" baseline="0" dirty="0" smtClean="0"/>
              <a:t> </a:t>
            </a:r>
            <a:r>
              <a:rPr lang="de-DE" baseline="0" dirty="0" err="1" smtClean="0"/>
              <a:t>to</a:t>
            </a:r>
            <a:r>
              <a:rPr lang="de-DE" baseline="0" dirty="0" smtClean="0"/>
              <a:t> </a:t>
            </a:r>
            <a:r>
              <a:rPr lang="de-DE" baseline="0" dirty="0" err="1" smtClean="0"/>
              <a:t>pursue</a:t>
            </a:r>
            <a:r>
              <a:rPr lang="de-DE" baseline="0" dirty="0" smtClean="0"/>
              <a:t> </a:t>
            </a:r>
            <a:r>
              <a:rPr lang="de-DE" baseline="0" dirty="0" err="1" smtClean="0"/>
              <a:t>if</a:t>
            </a:r>
            <a:r>
              <a:rPr lang="de-DE" baseline="0" dirty="0" smtClean="0"/>
              <a:t> </a:t>
            </a:r>
            <a:r>
              <a:rPr lang="de-DE" baseline="0" dirty="0" err="1" smtClean="0"/>
              <a:t>everything</a:t>
            </a:r>
            <a:r>
              <a:rPr lang="de-DE" baseline="0" dirty="0" smtClean="0"/>
              <a:t> </a:t>
            </a:r>
            <a:r>
              <a:rPr lang="de-DE" baseline="0" dirty="0" err="1" smtClean="0"/>
              <a:t>is</a:t>
            </a:r>
            <a:r>
              <a:rPr lang="de-DE" baseline="0" dirty="0" smtClean="0"/>
              <a:t> 100% open?</a:t>
            </a:r>
          </a:p>
          <a:p>
            <a:endParaRPr lang="de-DE" b="1" baseline="0" dirty="0" smtClean="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13</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Are </a:t>
            </a:r>
            <a:r>
              <a:rPr lang="de-DE" dirty="0" err="1" smtClean="0"/>
              <a:t>there</a:t>
            </a:r>
            <a:r>
              <a:rPr lang="de-DE" dirty="0" smtClean="0"/>
              <a:t> </a:t>
            </a:r>
            <a:r>
              <a:rPr lang="de-DE" dirty="0" err="1" smtClean="0"/>
              <a:t>any</a:t>
            </a:r>
            <a:r>
              <a:rPr lang="de-DE" dirty="0" smtClean="0"/>
              <a:t> </a:t>
            </a:r>
            <a:r>
              <a:rPr lang="de-DE" dirty="0" err="1" smtClean="0"/>
              <a:t>economists</a:t>
            </a:r>
            <a:r>
              <a:rPr lang="de-DE" baseline="0" dirty="0" smtClean="0"/>
              <a:t> in the </a:t>
            </a:r>
            <a:r>
              <a:rPr lang="de-DE" baseline="0" dirty="0" err="1" smtClean="0"/>
              <a:t>room</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err="1" smtClean="0"/>
              <a:t>Then</a:t>
            </a:r>
            <a:r>
              <a:rPr lang="de-DE" baseline="0" dirty="0" smtClean="0"/>
              <a:t> </a:t>
            </a:r>
            <a:r>
              <a:rPr lang="de-DE" baseline="0" dirty="0" err="1" smtClean="0"/>
              <a:t>they</a:t>
            </a:r>
            <a:r>
              <a:rPr lang="de-DE" baseline="0" dirty="0" smtClean="0"/>
              <a:t> </a:t>
            </a:r>
            <a:r>
              <a:rPr lang="de-DE" baseline="0" dirty="0" err="1" smtClean="0"/>
              <a:t>can</a:t>
            </a:r>
            <a:r>
              <a:rPr lang="de-DE" baseline="0" dirty="0" smtClean="0"/>
              <a:t> </a:t>
            </a:r>
            <a:r>
              <a:rPr lang="de-DE" baseline="0" dirty="0" err="1" smtClean="0"/>
              <a:t>help</a:t>
            </a:r>
            <a:r>
              <a:rPr lang="de-DE" baseline="0" dirty="0" smtClean="0"/>
              <a:t> </a:t>
            </a:r>
            <a:r>
              <a:rPr lang="de-DE" baseline="0" dirty="0" err="1" smtClean="0"/>
              <a:t>me</a:t>
            </a:r>
            <a:r>
              <a:rPr lang="de-DE" baseline="0" dirty="0" smtClean="0"/>
              <a:t> out </a:t>
            </a:r>
            <a:r>
              <a:rPr lang="de-DE" baseline="0" dirty="0" err="1" smtClean="0"/>
              <a:t>perhaps</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err="1" smtClean="0"/>
              <a:t>Let‘s</a:t>
            </a:r>
            <a:r>
              <a:rPr lang="de-DE" baseline="0" dirty="0" smtClean="0"/>
              <a:t> </a:t>
            </a:r>
            <a:r>
              <a:rPr lang="de-DE" baseline="0" dirty="0" err="1" smtClean="0"/>
              <a:t>take</a:t>
            </a:r>
            <a:r>
              <a:rPr lang="de-DE" baseline="0" dirty="0" smtClean="0"/>
              <a:t> </a:t>
            </a:r>
            <a:r>
              <a:rPr lang="de-DE" baseline="0" dirty="0" err="1" smtClean="0"/>
              <a:t>some</a:t>
            </a:r>
            <a:r>
              <a:rPr lang="de-DE" baseline="0" dirty="0" smtClean="0"/>
              <a:t> </a:t>
            </a:r>
            <a:r>
              <a:rPr lang="de-DE" baseline="0" dirty="0" err="1" smtClean="0"/>
              <a:t>of</a:t>
            </a:r>
            <a:r>
              <a:rPr lang="de-DE" baseline="0" dirty="0" smtClean="0"/>
              <a:t> the </a:t>
            </a:r>
            <a:r>
              <a:rPr lang="de-DE" baseline="0" dirty="0" err="1" smtClean="0"/>
              <a:t>benefits</a:t>
            </a:r>
            <a:r>
              <a:rPr lang="de-DE" baseline="0" dirty="0" smtClean="0"/>
              <a:t> </a:t>
            </a:r>
            <a:r>
              <a:rPr lang="de-DE" baseline="0" dirty="0" err="1" smtClean="0"/>
              <a:t>of</a:t>
            </a:r>
            <a:r>
              <a:rPr lang="de-DE" baseline="0" dirty="0" smtClean="0"/>
              <a:t> open </a:t>
            </a:r>
            <a:r>
              <a:rPr lang="de-DE" baseline="0" dirty="0" err="1" smtClean="0"/>
              <a:t>science</a:t>
            </a:r>
            <a:r>
              <a:rPr lang="de-DE" baseline="0" dirty="0" smtClean="0"/>
              <a:t>, for </a:t>
            </a:r>
            <a:r>
              <a:rPr lang="de-DE" baseline="0" dirty="0" err="1" smtClean="0"/>
              <a:t>example</a:t>
            </a:r>
            <a:r>
              <a:rPr lang="de-DE" baseline="0" dirty="0" smtClean="0"/>
              <a:t>, </a:t>
            </a:r>
            <a:r>
              <a:rPr lang="de-DE" baseline="0" dirty="0" err="1" smtClean="0"/>
              <a:t>that</a:t>
            </a:r>
            <a:r>
              <a:rPr lang="de-DE" baseline="0" dirty="0" smtClean="0"/>
              <a:t> </a:t>
            </a:r>
            <a:r>
              <a:rPr lang="de-DE" baseline="0" dirty="0" err="1" smtClean="0"/>
              <a:t>it</a:t>
            </a:r>
            <a:r>
              <a:rPr lang="de-DE" baseline="0" dirty="0" smtClean="0"/>
              <a:t> </a:t>
            </a:r>
            <a:r>
              <a:rPr lang="de-DE" baseline="0" dirty="0" err="1" smtClean="0"/>
              <a:t>supports</a:t>
            </a:r>
            <a:r>
              <a:rPr lang="de-DE" baseline="0" dirty="0" smtClean="0"/>
              <a:t> </a:t>
            </a:r>
            <a:r>
              <a:rPr lang="de-DE" baseline="0" dirty="0" err="1" smtClean="0"/>
              <a:t>exchanging</a:t>
            </a:r>
            <a:r>
              <a:rPr lang="de-DE" baseline="0" dirty="0" smtClean="0"/>
              <a:t> </a:t>
            </a:r>
            <a:r>
              <a:rPr lang="de-DE" baseline="0" dirty="0" err="1" smtClean="0"/>
              <a:t>knowledge</a:t>
            </a:r>
            <a:r>
              <a:rPr lang="de-DE" baseline="0" dirty="0" smtClean="0"/>
              <a:t> and </a:t>
            </a:r>
            <a:r>
              <a:rPr lang="de-DE" baseline="0" dirty="0" err="1" smtClean="0"/>
              <a:t>facilitating</a:t>
            </a:r>
            <a:r>
              <a:rPr lang="de-DE" baseline="0" dirty="0" smtClean="0"/>
              <a:t> </a:t>
            </a:r>
            <a:r>
              <a:rPr lang="de-DE" baseline="0" dirty="0" err="1" smtClean="0"/>
              <a:t>collaboration</a:t>
            </a:r>
            <a:r>
              <a:rPr lang="de-DE" baseline="0" dirty="0" smtClean="0"/>
              <a:t>. </a:t>
            </a:r>
          </a:p>
          <a:p>
            <a:endParaRPr lang="de-DE" baseline="0" dirty="0" smtClean="0"/>
          </a:p>
          <a:p>
            <a:r>
              <a:rPr lang="de-DE" baseline="0" dirty="0" smtClean="0"/>
              <a:t>For </a:t>
            </a:r>
            <a:r>
              <a:rPr lang="de-DE" baseline="0" dirty="0" err="1" smtClean="0"/>
              <a:t>me</a:t>
            </a:r>
            <a:r>
              <a:rPr lang="de-DE" baseline="0" dirty="0" smtClean="0"/>
              <a:t> </a:t>
            </a:r>
            <a:r>
              <a:rPr lang="de-DE" baseline="0" dirty="0" err="1" smtClean="0"/>
              <a:t>quite</a:t>
            </a:r>
            <a:r>
              <a:rPr lang="de-DE" baseline="0" dirty="0" smtClean="0"/>
              <a:t> </a:t>
            </a:r>
            <a:r>
              <a:rPr lang="de-DE" baseline="0" dirty="0" err="1" smtClean="0"/>
              <a:t>as</a:t>
            </a:r>
            <a:r>
              <a:rPr lang="de-DE" baseline="0" dirty="0" smtClean="0"/>
              <a:t> a </a:t>
            </a:r>
            <a:r>
              <a:rPr lang="de-DE" baseline="0" dirty="0" err="1" smtClean="0"/>
              <a:t>surprise</a:t>
            </a:r>
            <a:r>
              <a:rPr lang="de-DE" baseline="0" dirty="0" smtClean="0"/>
              <a:t>, I </a:t>
            </a:r>
            <a:r>
              <a:rPr lang="de-DE" baseline="0" dirty="0" err="1" smtClean="0"/>
              <a:t>found</a:t>
            </a:r>
            <a:r>
              <a:rPr lang="de-DE" baseline="0" dirty="0" smtClean="0"/>
              <a:t> out </a:t>
            </a:r>
            <a:r>
              <a:rPr lang="de-DE" baseline="0" dirty="0" err="1" smtClean="0"/>
              <a:t>that</a:t>
            </a:r>
            <a:r>
              <a:rPr lang="de-DE" baseline="0" dirty="0" smtClean="0"/>
              <a:t> the </a:t>
            </a:r>
            <a:r>
              <a:rPr lang="de-DE" baseline="0" dirty="0" err="1" smtClean="0"/>
              <a:t>economists</a:t>
            </a:r>
            <a:r>
              <a:rPr lang="de-DE" baseline="0" dirty="0" smtClean="0"/>
              <a:t> </a:t>
            </a:r>
            <a:r>
              <a:rPr lang="de-DE" baseline="0" dirty="0" err="1" smtClean="0"/>
              <a:t>may</a:t>
            </a:r>
            <a:r>
              <a:rPr lang="de-DE" baseline="0" dirty="0" smtClean="0"/>
              <a:t> </a:t>
            </a:r>
            <a:r>
              <a:rPr lang="de-DE" baseline="0" dirty="0" err="1" smtClean="0"/>
              <a:t>have</a:t>
            </a:r>
            <a:r>
              <a:rPr lang="de-DE" baseline="0" dirty="0" smtClean="0"/>
              <a:t> an </a:t>
            </a:r>
            <a:r>
              <a:rPr lang="de-DE" baseline="0" dirty="0" err="1" smtClean="0"/>
              <a:t>answer</a:t>
            </a:r>
            <a:r>
              <a:rPr lang="de-DE" baseline="0" dirty="0" smtClean="0"/>
              <a:t> </a:t>
            </a:r>
            <a:r>
              <a:rPr lang="de-DE" baseline="0" dirty="0" err="1" smtClean="0"/>
              <a:t>to</a:t>
            </a:r>
            <a:r>
              <a:rPr lang="de-DE" baseline="0" dirty="0" smtClean="0"/>
              <a:t> </a:t>
            </a:r>
            <a:r>
              <a:rPr lang="de-DE" baseline="0" dirty="0" err="1" smtClean="0"/>
              <a:t>how</a:t>
            </a:r>
            <a:r>
              <a:rPr lang="de-DE" baseline="0" dirty="0" smtClean="0"/>
              <a:t> </a:t>
            </a:r>
            <a:r>
              <a:rPr lang="de-DE" baseline="0" dirty="0" err="1" smtClean="0"/>
              <a:t>we</a:t>
            </a:r>
            <a:r>
              <a:rPr lang="de-DE" baseline="0" dirty="0" smtClean="0"/>
              <a:t> </a:t>
            </a:r>
            <a:r>
              <a:rPr lang="de-DE" baseline="0" dirty="0" err="1" smtClean="0"/>
              <a:t>should</a:t>
            </a:r>
            <a:r>
              <a:rPr lang="de-DE" baseline="0" dirty="0" smtClean="0"/>
              <a:t> </a:t>
            </a:r>
            <a:r>
              <a:rPr lang="de-DE" baseline="0" dirty="0" err="1" smtClean="0"/>
              <a:t>measure</a:t>
            </a:r>
            <a:r>
              <a:rPr lang="de-DE" baseline="0" dirty="0" smtClean="0"/>
              <a:t> </a:t>
            </a:r>
            <a:r>
              <a:rPr lang="de-DE" baseline="0" dirty="0" err="1" smtClean="0"/>
              <a:t>openness</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err="1" smtClean="0"/>
              <a:t>When</a:t>
            </a:r>
            <a:r>
              <a:rPr lang="de-DE" baseline="0" dirty="0" smtClean="0"/>
              <a:t> </a:t>
            </a:r>
            <a:r>
              <a:rPr lang="de-DE" baseline="0" dirty="0" err="1" smtClean="0"/>
              <a:t>you</a:t>
            </a:r>
            <a:r>
              <a:rPr lang="de-DE" baseline="0" dirty="0" smtClean="0"/>
              <a:t> </a:t>
            </a:r>
            <a:r>
              <a:rPr lang="de-DE" baseline="0" dirty="0" err="1" smtClean="0"/>
              <a:t>google</a:t>
            </a:r>
            <a:r>
              <a:rPr lang="de-DE" baseline="0" dirty="0" smtClean="0"/>
              <a:t>: </a:t>
            </a:r>
            <a:r>
              <a:rPr lang="de-DE" baseline="0" dirty="0" err="1" smtClean="0"/>
              <a:t>how</a:t>
            </a:r>
            <a:r>
              <a:rPr lang="de-DE" baseline="0" dirty="0" smtClean="0"/>
              <a:t> </a:t>
            </a:r>
            <a:r>
              <a:rPr lang="de-DE" baseline="0" dirty="0" err="1" smtClean="0"/>
              <a:t>to</a:t>
            </a:r>
            <a:r>
              <a:rPr lang="de-DE" baseline="0" dirty="0" smtClean="0"/>
              <a:t> </a:t>
            </a:r>
            <a:r>
              <a:rPr lang="de-DE" baseline="0" dirty="0" err="1" smtClean="0"/>
              <a:t>measure</a:t>
            </a:r>
            <a:r>
              <a:rPr lang="de-DE" baseline="0" dirty="0" smtClean="0"/>
              <a:t> </a:t>
            </a:r>
            <a:r>
              <a:rPr lang="de-DE" baseline="0" dirty="0" err="1" smtClean="0"/>
              <a:t>openness</a:t>
            </a:r>
            <a:r>
              <a:rPr lang="de-DE" baseline="0" dirty="0" smtClean="0"/>
              <a:t>? </a:t>
            </a:r>
            <a:r>
              <a:rPr lang="de-DE" baseline="0" dirty="0" err="1" smtClean="0"/>
              <a:t>you</a:t>
            </a:r>
            <a:r>
              <a:rPr lang="de-DE" baseline="0" dirty="0" smtClean="0"/>
              <a:t> </a:t>
            </a:r>
            <a:r>
              <a:rPr lang="de-DE" baseline="0" dirty="0" err="1" smtClean="0"/>
              <a:t>arrive</a:t>
            </a:r>
            <a:r>
              <a:rPr lang="de-DE" baseline="0" dirty="0" smtClean="0"/>
              <a:t> at the </a:t>
            </a:r>
            <a:r>
              <a:rPr lang="de-DE" baseline="0" dirty="0" err="1" smtClean="0"/>
              <a:t>openness</a:t>
            </a:r>
            <a:r>
              <a:rPr lang="de-DE" baseline="0" dirty="0" smtClean="0"/>
              <a:t> </a:t>
            </a:r>
            <a:r>
              <a:rPr lang="de-DE" baseline="0" dirty="0" err="1" smtClean="0"/>
              <a:t>index</a:t>
            </a:r>
            <a:r>
              <a:rPr lang="de-DE" baseline="0" dirty="0" smtClean="0"/>
              <a:t>, </a:t>
            </a:r>
            <a:r>
              <a:rPr lang="de-DE" baseline="0" dirty="0" err="1" smtClean="0"/>
              <a:t>which</a:t>
            </a:r>
            <a:r>
              <a:rPr lang="de-DE" baseline="0" dirty="0" smtClean="0"/>
              <a:t> </a:t>
            </a:r>
            <a:r>
              <a:rPr lang="en-US" baseline="0" dirty="0" smtClean="0"/>
              <a:t>adds imports and exports in goods and services and divides this sum by GDP. The larger the ratio, the more the country is exposed to international trade. (Often the largest economies are the least open by this definition. Because they are so large, much of their trade is internal.)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r>
              <a:rPr lang="de-DE" baseline="0" dirty="0" err="1" smtClean="0"/>
              <a:t>We</a:t>
            </a:r>
            <a:r>
              <a:rPr lang="de-DE" baseline="0" dirty="0" smtClean="0"/>
              <a:t> </a:t>
            </a:r>
            <a:r>
              <a:rPr lang="de-DE" baseline="0" dirty="0" err="1" smtClean="0"/>
              <a:t>could</a:t>
            </a:r>
            <a:r>
              <a:rPr lang="de-DE" baseline="0" dirty="0" smtClean="0"/>
              <a:t> </a:t>
            </a:r>
            <a:r>
              <a:rPr lang="de-DE" baseline="0" dirty="0" err="1" smtClean="0"/>
              <a:t>easyily</a:t>
            </a:r>
            <a:r>
              <a:rPr lang="de-DE" baseline="0" dirty="0" smtClean="0"/>
              <a:t> </a:t>
            </a:r>
            <a:r>
              <a:rPr lang="de-DE" baseline="0" dirty="0" err="1" smtClean="0"/>
              <a:t>transfer</a:t>
            </a:r>
            <a:r>
              <a:rPr lang="de-DE" baseline="0" dirty="0" smtClean="0"/>
              <a:t> </a:t>
            </a:r>
            <a:r>
              <a:rPr lang="de-DE" baseline="0" dirty="0" err="1" smtClean="0"/>
              <a:t>this</a:t>
            </a:r>
            <a:r>
              <a:rPr lang="de-DE" baseline="0" dirty="0" smtClean="0"/>
              <a:t> </a:t>
            </a:r>
            <a:r>
              <a:rPr lang="de-DE" baseline="0" dirty="0" err="1" smtClean="0"/>
              <a:t>idea</a:t>
            </a:r>
            <a:r>
              <a:rPr lang="de-DE" baseline="0" dirty="0" smtClean="0"/>
              <a:t> </a:t>
            </a:r>
            <a:r>
              <a:rPr lang="de-DE" baseline="0" dirty="0" err="1" smtClean="0"/>
              <a:t>to</a:t>
            </a:r>
            <a:r>
              <a:rPr lang="de-DE" baseline="0" dirty="0" smtClean="0"/>
              <a:t> the </a:t>
            </a:r>
            <a:r>
              <a:rPr lang="de-DE" baseline="0" dirty="0" err="1" smtClean="0"/>
              <a:t>output</a:t>
            </a:r>
            <a:r>
              <a:rPr lang="de-DE" baseline="0" dirty="0" smtClean="0"/>
              <a:t> </a:t>
            </a:r>
            <a:r>
              <a:rPr lang="de-DE" baseline="0" dirty="0" err="1" smtClean="0"/>
              <a:t>indicators</a:t>
            </a:r>
            <a:r>
              <a:rPr lang="de-DE" baseline="0" dirty="0" smtClean="0"/>
              <a:t> and </a:t>
            </a:r>
            <a:r>
              <a:rPr lang="de-DE" baseline="0" dirty="0" err="1" smtClean="0"/>
              <a:t>could</a:t>
            </a:r>
            <a:r>
              <a:rPr lang="de-DE" baseline="0" dirty="0" smtClean="0"/>
              <a:t> </a:t>
            </a:r>
            <a:r>
              <a:rPr lang="de-DE" baseline="0" dirty="0" err="1" smtClean="0"/>
              <a:t>calculate</a:t>
            </a:r>
            <a:r>
              <a:rPr lang="de-DE" baseline="0" dirty="0" smtClean="0"/>
              <a:t> an </a:t>
            </a:r>
            <a:r>
              <a:rPr lang="de-DE" baseline="0" dirty="0" err="1" smtClean="0"/>
              <a:t>openness</a:t>
            </a:r>
            <a:r>
              <a:rPr lang="de-DE" baseline="0" dirty="0" smtClean="0"/>
              <a:t> </a:t>
            </a:r>
            <a:r>
              <a:rPr lang="de-DE" baseline="0" dirty="0" err="1" smtClean="0"/>
              <a:t>index</a:t>
            </a:r>
            <a:r>
              <a:rPr lang="de-DE" baseline="0" dirty="0" smtClean="0"/>
              <a:t> on </a:t>
            </a:r>
            <a:r>
              <a:rPr lang="de-DE" baseline="0" dirty="0" err="1" smtClean="0"/>
              <a:t>disciplinary</a:t>
            </a:r>
            <a:r>
              <a:rPr lang="de-DE" baseline="0" dirty="0" smtClean="0"/>
              <a:t> </a:t>
            </a:r>
            <a:r>
              <a:rPr lang="de-DE" baseline="0" dirty="0" err="1" smtClean="0"/>
              <a:t>basis</a:t>
            </a:r>
            <a:r>
              <a:rPr lang="de-DE" baseline="0" dirty="0" smtClean="0"/>
              <a:t>, for </a:t>
            </a:r>
            <a:r>
              <a:rPr lang="de-DE" baseline="0" dirty="0" err="1" smtClean="0"/>
              <a:t>co-authors</a:t>
            </a:r>
            <a:r>
              <a:rPr lang="de-DE" baseline="0" dirty="0" smtClean="0"/>
              <a:t> and so </a:t>
            </a:r>
            <a:r>
              <a:rPr lang="de-DE" baseline="0" dirty="0" err="1" smtClean="0"/>
              <a:t>force</a:t>
            </a:r>
            <a:r>
              <a:rPr lang="de-DE" baseline="0" dirty="0" smtClean="0"/>
              <a:t>.</a:t>
            </a:r>
          </a:p>
          <a:p>
            <a:r>
              <a:rPr lang="de-DE" baseline="0" dirty="0" err="1" smtClean="0"/>
              <a:t>Of</a:t>
            </a:r>
            <a:r>
              <a:rPr lang="de-DE" baseline="0" dirty="0" smtClean="0"/>
              <a:t> </a:t>
            </a:r>
            <a:r>
              <a:rPr lang="de-DE" baseline="0" dirty="0" err="1" smtClean="0"/>
              <a:t>course</a:t>
            </a:r>
            <a:r>
              <a:rPr lang="de-DE" baseline="0" dirty="0" smtClean="0"/>
              <a:t>, the </a:t>
            </a:r>
            <a:r>
              <a:rPr lang="de-DE" baseline="0" dirty="0" err="1" smtClean="0"/>
              <a:t>result</a:t>
            </a:r>
            <a:r>
              <a:rPr lang="de-DE" baseline="0" dirty="0" smtClean="0"/>
              <a:t> </a:t>
            </a:r>
            <a:r>
              <a:rPr lang="de-DE" baseline="0" dirty="0" err="1" smtClean="0"/>
              <a:t>of</a:t>
            </a:r>
            <a:r>
              <a:rPr lang="de-DE" baseline="0" dirty="0" smtClean="0"/>
              <a:t> </a:t>
            </a:r>
            <a:r>
              <a:rPr lang="de-DE" baseline="0" dirty="0" err="1" smtClean="0"/>
              <a:t>this</a:t>
            </a:r>
            <a:r>
              <a:rPr lang="de-DE" baseline="0" dirty="0" smtClean="0"/>
              <a:t> </a:t>
            </a:r>
            <a:r>
              <a:rPr lang="de-DE" baseline="0" dirty="0" err="1" smtClean="0"/>
              <a:t>excercise</a:t>
            </a:r>
            <a:r>
              <a:rPr lang="de-DE" baseline="0" dirty="0" smtClean="0"/>
              <a:t> </a:t>
            </a:r>
            <a:r>
              <a:rPr lang="de-DE" baseline="0" dirty="0" err="1" smtClean="0"/>
              <a:t>is</a:t>
            </a:r>
            <a:r>
              <a:rPr lang="de-DE" baseline="0" dirty="0" smtClean="0"/>
              <a:t> a </a:t>
            </a:r>
            <a:r>
              <a:rPr lang="de-DE" baseline="0" dirty="0" err="1" smtClean="0"/>
              <a:t>number</a:t>
            </a:r>
            <a:r>
              <a:rPr lang="de-DE" baseline="0" dirty="0" smtClean="0"/>
              <a:t> </a:t>
            </a:r>
            <a:r>
              <a:rPr lang="de-DE" baseline="0" dirty="0" err="1" smtClean="0"/>
              <a:t>or</a:t>
            </a:r>
            <a:r>
              <a:rPr lang="de-DE" baseline="0" dirty="0" smtClean="0"/>
              <a:t> </a:t>
            </a:r>
            <a:r>
              <a:rPr lang="de-DE" baseline="0" dirty="0" err="1" smtClean="0"/>
              <a:t>ratio</a:t>
            </a:r>
            <a:r>
              <a:rPr lang="de-DE" baseline="0" dirty="0" smtClean="0"/>
              <a:t>, but </a:t>
            </a:r>
            <a:r>
              <a:rPr lang="de-DE" baseline="0" dirty="0" err="1" smtClean="0"/>
              <a:t>it</a:t>
            </a:r>
            <a:r>
              <a:rPr lang="de-DE" baseline="0" dirty="0" smtClean="0"/>
              <a:t> </a:t>
            </a:r>
            <a:r>
              <a:rPr lang="de-DE" baseline="0" dirty="0" err="1" smtClean="0"/>
              <a:t>may</a:t>
            </a:r>
            <a:r>
              <a:rPr lang="de-DE" baseline="0" dirty="0" smtClean="0"/>
              <a:t> </a:t>
            </a:r>
            <a:r>
              <a:rPr lang="de-DE" baseline="0" dirty="0" err="1" smtClean="0"/>
              <a:t>quite</a:t>
            </a:r>
            <a:r>
              <a:rPr lang="de-DE" baseline="0" dirty="0" smtClean="0"/>
              <a:t> </a:t>
            </a:r>
            <a:r>
              <a:rPr lang="de-DE" baseline="0" dirty="0" err="1" smtClean="0"/>
              <a:t>well</a:t>
            </a:r>
            <a:r>
              <a:rPr lang="de-DE" baseline="0" dirty="0" smtClean="0"/>
              <a:t> </a:t>
            </a:r>
            <a:r>
              <a:rPr lang="de-DE" baseline="0" dirty="0" err="1" smtClean="0"/>
              <a:t>represent</a:t>
            </a:r>
            <a:r>
              <a:rPr lang="de-DE" baseline="0" dirty="0" smtClean="0"/>
              <a:t> the </a:t>
            </a:r>
            <a:r>
              <a:rPr lang="de-DE" baseline="0" dirty="0" err="1" smtClean="0"/>
              <a:t>outcome</a:t>
            </a:r>
            <a:r>
              <a:rPr lang="de-DE" baseline="0" dirty="0" smtClean="0"/>
              <a:t> </a:t>
            </a:r>
            <a:r>
              <a:rPr lang="de-DE" baseline="0" dirty="0" err="1" smtClean="0"/>
              <a:t>of</a:t>
            </a:r>
            <a:r>
              <a:rPr lang="de-DE" baseline="0" dirty="0" smtClean="0"/>
              <a:t> </a:t>
            </a:r>
            <a:r>
              <a:rPr lang="de-DE" baseline="0" dirty="0" err="1" smtClean="0"/>
              <a:t>knowledge</a:t>
            </a:r>
            <a:r>
              <a:rPr lang="de-DE" baseline="0" dirty="0" smtClean="0"/>
              <a:t> </a:t>
            </a:r>
            <a:r>
              <a:rPr lang="de-DE" baseline="0" dirty="0" err="1" smtClean="0"/>
              <a:t>exchange</a:t>
            </a:r>
            <a:r>
              <a:rPr lang="de-DE" baseline="0" dirty="0" smtClean="0"/>
              <a:t> </a:t>
            </a:r>
            <a:r>
              <a:rPr lang="de-DE" baseline="0" dirty="0" err="1" smtClean="0"/>
              <a:t>or</a:t>
            </a:r>
            <a:r>
              <a:rPr lang="de-DE" baseline="0" dirty="0" smtClean="0"/>
              <a:t> </a:t>
            </a:r>
            <a:r>
              <a:rPr lang="de-DE" baseline="0" dirty="0" err="1" smtClean="0"/>
              <a:t>collaboration</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Maybe this economic definition of openness comes closer to what we think openness means? Maybe this indicator was translated to research assessment already and just not used? I am not aware of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 have to ask: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Is this a good measurement of open science? I don’t know.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Is this enough measurement for the values of open science? I think: no. Because…(next slide: </a:t>
            </a:r>
            <a:r>
              <a:rPr lang="en-US" i="1" baseline="0" dirty="0" smtClean="0"/>
              <a:t>Repeatedly the question of what open science really means to us and whether it can be expressed by a number shines through when we are discussing indicators, measuring frameworks and so on</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de-DE" dirty="0" smtClean="0"/>
          </a:p>
          <a:p>
            <a:endParaRPr lang="en-US" baseline="0" dirty="0" smtClean="0"/>
          </a:p>
          <a:p>
            <a:r>
              <a:rPr lang="en-US" baseline="0" dirty="0" smtClean="0"/>
              <a:t>GDP=value of all goods that are produced in one country</a:t>
            </a:r>
          </a:p>
          <a:p>
            <a:endParaRPr lang="en-US" baseline="0" dirty="0" smtClean="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14</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And, </a:t>
            </a:r>
            <a:r>
              <a:rPr lang="de-DE" dirty="0" err="1" smtClean="0"/>
              <a:t>repeatedly</a:t>
            </a:r>
            <a:r>
              <a:rPr lang="de-DE" baseline="0" dirty="0" smtClean="0"/>
              <a:t> the </a:t>
            </a:r>
            <a:r>
              <a:rPr lang="de-DE" baseline="0" dirty="0" err="1" smtClean="0"/>
              <a:t>question</a:t>
            </a:r>
            <a:r>
              <a:rPr lang="de-DE" baseline="0" dirty="0" smtClean="0"/>
              <a:t> </a:t>
            </a:r>
            <a:r>
              <a:rPr lang="de-DE" baseline="0" dirty="0" err="1" smtClean="0"/>
              <a:t>of</a:t>
            </a:r>
            <a:r>
              <a:rPr lang="de-DE" baseline="0" dirty="0" smtClean="0"/>
              <a:t> </a:t>
            </a:r>
            <a:r>
              <a:rPr lang="de-DE" baseline="0" dirty="0" err="1" smtClean="0"/>
              <a:t>what</a:t>
            </a:r>
            <a:r>
              <a:rPr lang="de-DE" baseline="0" dirty="0" smtClean="0"/>
              <a:t> open </a:t>
            </a:r>
            <a:r>
              <a:rPr lang="de-DE" baseline="0" dirty="0" err="1" smtClean="0"/>
              <a:t>science</a:t>
            </a:r>
            <a:r>
              <a:rPr lang="de-DE" baseline="0" dirty="0" smtClean="0"/>
              <a:t> </a:t>
            </a:r>
            <a:r>
              <a:rPr lang="de-DE" baseline="0" dirty="0" err="1" smtClean="0"/>
              <a:t>really</a:t>
            </a:r>
            <a:r>
              <a:rPr lang="de-DE" baseline="0" dirty="0" smtClean="0"/>
              <a:t> </a:t>
            </a:r>
            <a:r>
              <a:rPr lang="de-DE" baseline="0" dirty="0" err="1" smtClean="0"/>
              <a:t>means</a:t>
            </a:r>
            <a:r>
              <a:rPr lang="de-DE" baseline="0" dirty="0" smtClean="0"/>
              <a:t> </a:t>
            </a:r>
            <a:r>
              <a:rPr lang="de-DE" baseline="0" dirty="0" err="1" smtClean="0"/>
              <a:t>to</a:t>
            </a:r>
            <a:r>
              <a:rPr lang="de-DE" baseline="0" dirty="0" smtClean="0"/>
              <a:t> </a:t>
            </a:r>
            <a:r>
              <a:rPr lang="de-DE" baseline="0" dirty="0" err="1" smtClean="0"/>
              <a:t>us</a:t>
            </a:r>
            <a:r>
              <a:rPr lang="de-DE" baseline="0" dirty="0" smtClean="0"/>
              <a:t> and </a:t>
            </a:r>
            <a:r>
              <a:rPr lang="de-DE" baseline="0" dirty="0" err="1" smtClean="0"/>
              <a:t>whether</a:t>
            </a:r>
            <a:r>
              <a:rPr lang="de-DE" baseline="0" dirty="0" smtClean="0"/>
              <a:t> </a:t>
            </a:r>
            <a:r>
              <a:rPr lang="de-DE" baseline="0" dirty="0" err="1" smtClean="0"/>
              <a:t>it</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expressed</a:t>
            </a:r>
            <a:r>
              <a:rPr lang="de-DE" baseline="0" dirty="0" smtClean="0"/>
              <a:t> </a:t>
            </a:r>
            <a:r>
              <a:rPr lang="de-DE" baseline="0" dirty="0" err="1" smtClean="0"/>
              <a:t>by</a:t>
            </a:r>
            <a:r>
              <a:rPr lang="de-DE" baseline="0" dirty="0" smtClean="0"/>
              <a:t> a </a:t>
            </a:r>
            <a:r>
              <a:rPr lang="de-DE" baseline="0" dirty="0" err="1" smtClean="0"/>
              <a:t>number</a:t>
            </a:r>
            <a:r>
              <a:rPr lang="de-DE" baseline="0" dirty="0" smtClean="0"/>
              <a:t> </a:t>
            </a:r>
            <a:r>
              <a:rPr lang="de-DE" baseline="0" dirty="0" err="1" smtClean="0"/>
              <a:t>shines</a:t>
            </a:r>
            <a:r>
              <a:rPr lang="de-DE" baseline="0" dirty="0" smtClean="0"/>
              <a:t> </a:t>
            </a:r>
            <a:r>
              <a:rPr lang="de-DE" baseline="0" dirty="0" err="1" smtClean="0"/>
              <a:t>through</a:t>
            </a:r>
            <a:r>
              <a:rPr lang="de-DE" baseline="0" dirty="0" smtClean="0"/>
              <a:t> </a:t>
            </a:r>
            <a:r>
              <a:rPr lang="de-DE" baseline="0" dirty="0" err="1" smtClean="0"/>
              <a:t>when</a:t>
            </a:r>
            <a:r>
              <a:rPr lang="de-DE" baseline="0" dirty="0" smtClean="0"/>
              <a:t> </a:t>
            </a:r>
            <a:r>
              <a:rPr lang="de-DE" baseline="0" dirty="0" err="1" smtClean="0"/>
              <a:t>we</a:t>
            </a:r>
            <a:r>
              <a:rPr lang="de-DE" baseline="0" dirty="0" smtClean="0"/>
              <a:t> </a:t>
            </a:r>
            <a:r>
              <a:rPr lang="de-DE" baseline="0" dirty="0" err="1" smtClean="0"/>
              <a:t>are</a:t>
            </a:r>
            <a:r>
              <a:rPr lang="de-DE" baseline="0" dirty="0" smtClean="0"/>
              <a:t> </a:t>
            </a:r>
            <a:r>
              <a:rPr lang="de-DE" baseline="0" dirty="0" err="1" smtClean="0"/>
              <a:t>discussing</a:t>
            </a:r>
            <a:r>
              <a:rPr lang="de-DE" baseline="0" dirty="0" smtClean="0"/>
              <a:t> </a:t>
            </a:r>
            <a:r>
              <a:rPr lang="de-DE" baseline="0" dirty="0" err="1" smtClean="0"/>
              <a:t>indicators</a:t>
            </a:r>
            <a:r>
              <a:rPr lang="de-DE" baseline="0" dirty="0" smtClean="0"/>
              <a:t>, </a:t>
            </a:r>
            <a:r>
              <a:rPr lang="de-DE" baseline="0" dirty="0" err="1" smtClean="0"/>
              <a:t>measuring</a:t>
            </a:r>
            <a:r>
              <a:rPr lang="de-DE" baseline="0" dirty="0" smtClean="0"/>
              <a:t> </a:t>
            </a:r>
            <a:r>
              <a:rPr lang="de-DE" baseline="0" dirty="0" err="1" smtClean="0"/>
              <a:t>frameworks</a:t>
            </a:r>
            <a:r>
              <a:rPr lang="de-DE" baseline="0" dirty="0" smtClean="0"/>
              <a:t> and so on.</a:t>
            </a:r>
          </a:p>
          <a:p>
            <a:endParaRPr lang="de-DE" dirty="0" smtClean="0"/>
          </a:p>
          <a:p>
            <a:r>
              <a:rPr lang="de-DE" dirty="0" err="1" smtClean="0"/>
              <a:t>Apparently</a:t>
            </a:r>
            <a:r>
              <a:rPr lang="de-DE" dirty="0" smtClean="0"/>
              <a:t>, Open</a:t>
            </a:r>
            <a:r>
              <a:rPr lang="de-DE" baseline="0" dirty="0" smtClean="0"/>
              <a:t> Science </a:t>
            </a:r>
            <a:r>
              <a:rPr lang="de-DE" baseline="0" dirty="0" err="1" smtClean="0"/>
              <a:t>seems</a:t>
            </a:r>
            <a:r>
              <a:rPr lang="de-DE" baseline="0" dirty="0" smtClean="0"/>
              <a:t> </a:t>
            </a:r>
            <a:r>
              <a:rPr lang="de-DE" baseline="0" dirty="0" err="1" smtClean="0"/>
              <a:t>to</a:t>
            </a:r>
            <a:r>
              <a:rPr lang="de-DE" baseline="0" dirty="0" smtClean="0"/>
              <a:t> </a:t>
            </a:r>
            <a:r>
              <a:rPr lang="de-DE" dirty="0" err="1" smtClean="0"/>
              <a:t>be</a:t>
            </a:r>
            <a:r>
              <a:rPr lang="de-DE" dirty="0" smtClean="0"/>
              <a:t> the </a:t>
            </a:r>
            <a:r>
              <a:rPr lang="de-DE" dirty="0" err="1" smtClean="0"/>
              <a:t>chance</a:t>
            </a:r>
            <a:r>
              <a:rPr lang="de-DE" dirty="0" smtClean="0"/>
              <a:t> </a:t>
            </a:r>
            <a:r>
              <a:rPr lang="de-DE" baseline="0" dirty="0" err="1" smtClean="0"/>
              <a:t>to</a:t>
            </a:r>
            <a:r>
              <a:rPr lang="de-DE" baseline="0" dirty="0" smtClean="0"/>
              <a:t> </a:t>
            </a:r>
            <a:r>
              <a:rPr lang="de-DE" baseline="0" dirty="0" err="1" smtClean="0"/>
              <a:t>tackle</a:t>
            </a:r>
            <a:r>
              <a:rPr lang="de-DE" baseline="0" dirty="0" smtClean="0"/>
              <a:t> </a:t>
            </a:r>
            <a:r>
              <a:rPr lang="de-DE" baseline="0" dirty="0" err="1" smtClean="0"/>
              <a:t>more</a:t>
            </a:r>
            <a:r>
              <a:rPr lang="de-DE" baseline="0" dirty="0" smtClean="0"/>
              <a:t> </a:t>
            </a:r>
            <a:r>
              <a:rPr lang="de-DE" baseline="0" dirty="0" err="1" smtClean="0"/>
              <a:t>pressing</a:t>
            </a:r>
            <a:r>
              <a:rPr lang="de-DE" baseline="0" dirty="0" smtClean="0"/>
              <a:t> </a:t>
            </a:r>
            <a:r>
              <a:rPr lang="de-DE" baseline="0" dirty="0" err="1" smtClean="0"/>
              <a:t>problems</a:t>
            </a:r>
            <a:r>
              <a:rPr lang="de-DE" baseline="0" dirty="0" smtClean="0"/>
              <a:t> in the </a:t>
            </a:r>
            <a:r>
              <a:rPr lang="de-DE" baseline="0" dirty="0" err="1" smtClean="0"/>
              <a:t>science</a:t>
            </a:r>
            <a:r>
              <a:rPr lang="de-DE" baseline="0" dirty="0" smtClean="0"/>
              <a:t> </a:t>
            </a:r>
            <a:r>
              <a:rPr lang="de-DE" baseline="0" dirty="0" err="1" smtClean="0"/>
              <a:t>system</a:t>
            </a:r>
            <a:r>
              <a:rPr lang="de-DE" baseline="0" dirty="0" smtClean="0"/>
              <a:t> and </a:t>
            </a:r>
            <a:r>
              <a:rPr lang="de-DE" baseline="0" dirty="0" err="1" smtClean="0"/>
              <a:t>to</a:t>
            </a:r>
            <a:r>
              <a:rPr lang="de-DE" baseline="0" dirty="0" smtClean="0"/>
              <a:t> </a:t>
            </a:r>
            <a:r>
              <a:rPr lang="de-DE" baseline="0" dirty="0" err="1" smtClean="0"/>
              <a:t>change</a:t>
            </a:r>
            <a:r>
              <a:rPr lang="de-DE" baseline="0" dirty="0" smtClean="0"/>
              <a:t> the </a:t>
            </a:r>
            <a:r>
              <a:rPr lang="de-DE" baseline="0" dirty="0" err="1" smtClean="0"/>
              <a:t>culture</a:t>
            </a:r>
            <a:r>
              <a:rPr lang="de-DE" baseline="0" dirty="0" smtClean="0"/>
              <a:t> </a:t>
            </a:r>
            <a:r>
              <a:rPr lang="de-DE" baseline="0" dirty="0" err="1" smtClean="0"/>
              <a:t>of</a:t>
            </a:r>
            <a:r>
              <a:rPr lang="de-DE" baseline="0" dirty="0" smtClean="0"/>
              <a:t> </a:t>
            </a:r>
            <a:r>
              <a:rPr lang="de-DE" baseline="0" dirty="0" err="1" smtClean="0"/>
              <a:t>science</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smtClean="0"/>
              <a:t>The </a:t>
            </a:r>
            <a:r>
              <a:rPr lang="de-DE" baseline="0" dirty="0" err="1" smtClean="0"/>
              <a:t>quotes</a:t>
            </a:r>
            <a:r>
              <a:rPr lang="de-DE" baseline="0" dirty="0" smtClean="0"/>
              <a:t> </a:t>
            </a:r>
            <a:r>
              <a:rPr lang="de-DE" baseline="0" dirty="0" err="1" smtClean="0"/>
              <a:t>extracted</a:t>
            </a:r>
            <a:r>
              <a:rPr lang="de-DE" baseline="0" dirty="0" smtClean="0"/>
              <a:t> </a:t>
            </a:r>
            <a:r>
              <a:rPr lang="de-DE" baseline="0" dirty="0" err="1" smtClean="0"/>
              <a:t>from</a:t>
            </a:r>
            <a:r>
              <a:rPr lang="de-DE" baseline="0" dirty="0" smtClean="0"/>
              <a:t> the Mutual Learning </a:t>
            </a:r>
            <a:r>
              <a:rPr lang="de-DE" baseline="0" dirty="0" err="1" smtClean="0"/>
              <a:t>Excercise</a:t>
            </a:r>
            <a:r>
              <a:rPr lang="de-DE" baseline="0" dirty="0" smtClean="0"/>
              <a:t> </a:t>
            </a:r>
            <a:r>
              <a:rPr lang="de-DE" baseline="0" dirty="0" err="1" smtClean="0"/>
              <a:t>reveal</a:t>
            </a:r>
            <a:r>
              <a:rPr lang="de-DE" baseline="0" dirty="0" smtClean="0"/>
              <a:t> </a:t>
            </a:r>
            <a:r>
              <a:rPr lang="de-DE" baseline="0" dirty="0" err="1" smtClean="0"/>
              <a:t>that</a:t>
            </a:r>
            <a:r>
              <a:rPr lang="de-DE" baseline="0" dirty="0" smtClean="0"/>
              <a:t> </a:t>
            </a:r>
            <a:r>
              <a:rPr lang="de-DE" baseline="0" dirty="0" err="1" smtClean="0"/>
              <a:t>reseachers</a:t>
            </a:r>
            <a:r>
              <a:rPr lang="de-DE" baseline="0" dirty="0" smtClean="0"/>
              <a:t> </a:t>
            </a:r>
            <a:r>
              <a:rPr lang="de-DE" baseline="0" dirty="0" err="1" smtClean="0"/>
              <a:t>p</a:t>
            </a:r>
            <a:r>
              <a:rPr lang="de-DE" dirty="0" err="1" smtClean="0"/>
              <a:t>erceive</a:t>
            </a:r>
            <a:r>
              <a:rPr lang="de-DE" dirty="0" smtClean="0"/>
              <a:t> the </a:t>
            </a:r>
            <a:r>
              <a:rPr lang="de-DE" dirty="0" err="1" smtClean="0"/>
              <a:t>science</a:t>
            </a:r>
            <a:r>
              <a:rPr lang="de-DE" dirty="0" smtClean="0"/>
              <a:t> </a:t>
            </a:r>
            <a:r>
              <a:rPr lang="de-DE" dirty="0" err="1" smtClean="0"/>
              <a:t>system</a:t>
            </a:r>
            <a:r>
              <a:rPr lang="de-DE" dirty="0" smtClean="0"/>
              <a:t> </a:t>
            </a:r>
            <a:r>
              <a:rPr lang="de-DE" dirty="0" err="1" smtClean="0"/>
              <a:t>as</a:t>
            </a:r>
            <a:r>
              <a:rPr lang="de-DE" dirty="0" smtClean="0"/>
              <a:t> unfair</a:t>
            </a:r>
            <a:r>
              <a:rPr lang="de-DE" baseline="0" dirty="0" smtClean="0"/>
              <a:t> (</a:t>
            </a:r>
            <a:r>
              <a:rPr lang="de-DE" baseline="0" dirty="0" err="1" smtClean="0"/>
              <a:t>which</a:t>
            </a:r>
            <a:r>
              <a:rPr lang="de-DE" baseline="0" dirty="0" smtClean="0"/>
              <a:t> </a:t>
            </a:r>
            <a:r>
              <a:rPr lang="de-DE" baseline="0" dirty="0" err="1" smtClean="0"/>
              <a:t>might</a:t>
            </a:r>
            <a:r>
              <a:rPr lang="de-DE" baseline="0" dirty="0" smtClean="0"/>
              <a:t> not </a:t>
            </a:r>
            <a:r>
              <a:rPr lang="de-DE" baseline="0" dirty="0" err="1" smtClean="0"/>
              <a:t>be</a:t>
            </a:r>
            <a:r>
              <a:rPr lang="de-DE" baseline="0" dirty="0" smtClean="0"/>
              <a:t> the </a:t>
            </a:r>
            <a:r>
              <a:rPr lang="de-DE" baseline="0" dirty="0" err="1" smtClean="0"/>
              <a:t>biggest</a:t>
            </a:r>
            <a:r>
              <a:rPr lang="de-DE" baseline="0" dirty="0" smtClean="0"/>
              <a:t> </a:t>
            </a:r>
            <a:r>
              <a:rPr lang="de-DE" baseline="0" dirty="0" err="1" smtClean="0"/>
              <a:t>surprise</a:t>
            </a:r>
            <a:r>
              <a:rPr lang="de-DE" baseline="0" dirty="0" smtClean="0"/>
              <a:t>) and </a:t>
            </a:r>
            <a:r>
              <a:rPr lang="de-DE" baseline="0" dirty="0" err="1" smtClean="0"/>
              <a:t>that</a:t>
            </a:r>
            <a:r>
              <a:rPr lang="de-DE" baseline="0" dirty="0" smtClean="0"/>
              <a:t> </a:t>
            </a:r>
            <a:r>
              <a:rPr lang="de-DE" baseline="0" dirty="0" err="1" smtClean="0"/>
              <a:t>there</a:t>
            </a:r>
            <a:r>
              <a:rPr lang="de-DE" baseline="0" dirty="0" smtClean="0"/>
              <a:t> </a:t>
            </a:r>
            <a:r>
              <a:rPr lang="de-DE" baseline="0" dirty="0" err="1" smtClean="0"/>
              <a:t>is</a:t>
            </a:r>
            <a:r>
              <a:rPr lang="de-DE" baseline="0" dirty="0" smtClean="0"/>
              <a:t> </a:t>
            </a:r>
            <a:r>
              <a:rPr lang="de-DE" baseline="0" dirty="0" err="1" smtClean="0"/>
              <a:t>hope</a:t>
            </a:r>
            <a:r>
              <a:rPr lang="de-DE" baseline="0" dirty="0" smtClean="0"/>
              <a:t> </a:t>
            </a:r>
            <a:r>
              <a:rPr lang="de-DE" baseline="0" dirty="0" err="1" smtClean="0"/>
              <a:t>that</a:t>
            </a:r>
            <a:r>
              <a:rPr lang="de-DE" baseline="0" dirty="0" smtClean="0"/>
              <a:t> open </a:t>
            </a:r>
            <a:r>
              <a:rPr lang="de-DE" baseline="0" dirty="0" err="1" smtClean="0"/>
              <a:t>science</a:t>
            </a:r>
            <a:r>
              <a:rPr lang="de-DE" baseline="0" dirty="0" smtClean="0"/>
              <a:t> </a:t>
            </a:r>
            <a:r>
              <a:rPr lang="de-DE" baseline="0" dirty="0" err="1" smtClean="0"/>
              <a:t>can</a:t>
            </a:r>
            <a:r>
              <a:rPr lang="de-DE" b="0" baseline="0" dirty="0" smtClean="0"/>
              <a:t> „</a:t>
            </a:r>
            <a:r>
              <a:rPr lang="en-US" b="0" dirty="0" smtClean="0">
                <a:solidFill>
                  <a:srgbClr val="000000"/>
                </a:solidFill>
              </a:rPr>
              <a:t>replace a self-referential and hypercompetitive system, which has both harmed scientific integrity and discouraged social engagement”</a:t>
            </a:r>
            <a:r>
              <a:rPr lang="de-DE" b="0" dirty="0" smtClean="0"/>
              <a:t>. (end </a:t>
            </a:r>
            <a:r>
              <a:rPr lang="de-DE" b="0" dirty="0" err="1" smtClean="0"/>
              <a:t>of</a:t>
            </a:r>
            <a:r>
              <a:rPr lang="de-DE" b="0" dirty="0" smtClean="0"/>
              <a:t> </a:t>
            </a:r>
            <a:r>
              <a:rPr lang="de-DE" b="0" dirty="0" err="1" smtClean="0"/>
              <a:t>quote</a:t>
            </a:r>
            <a:r>
              <a:rPr lang="de-DE" b="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de-DE" b="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b="0" dirty="0" smtClean="0"/>
              <a:t>So, </a:t>
            </a:r>
            <a:r>
              <a:rPr lang="de-DE" b="0" dirty="0" err="1" smtClean="0"/>
              <a:t>what</a:t>
            </a:r>
            <a:r>
              <a:rPr lang="de-DE" b="0" dirty="0" smtClean="0"/>
              <a:t> </a:t>
            </a:r>
            <a:r>
              <a:rPr lang="de-DE" b="0" dirty="0" err="1" smtClean="0"/>
              <a:t>to</a:t>
            </a:r>
            <a:r>
              <a:rPr lang="de-DE" b="0" baseline="0" dirty="0" smtClean="0"/>
              <a:t> do </a:t>
            </a:r>
            <a:r>
              <a:rPr lang="de-DE" b="0" baseline="0" dirty="0" err="1" smtClean="0"/>
              <a:t>about</a:t>
            </a:r>
            <a:r>
              <a:rPr lang="de-DE" b="0" baseline="0" dirty="0" smtClean="0"/>
              <a:t> </a:t>
            </a:r>
            <a:r>
              <a:rPr lang="de-DE" b="0" baseline="0" dirty="0" err="1" smtClean="0"/>
              <a:t>it</a:t>
            </a:r>
            <a:r>
              <a:rPr lang="de-DE" b="0"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de-DE" b="0" baseline="0" dirty="0" smtClean="0"/>
              <a:t>And </a:t>
            </a:r>
            <a:r>
              <a:rPr lang="de-DE" b="0" baseline="0" dirty="0" err="1" smtClean="0"/>
              <a:t>again</a:t>
            </a:r>
            <a:r>
              <a:rPr lang="de-DE" b="0" baseline="0" dirty="0" smtClean="0"/>
              <a:t>: do </a:t>
            </a:r>
            <a:r>
              <a:rPr lang="de-DE" b="0" baseline="0" dirty="0" err="1" smtClean="0"/>
              <a:t>we</a:t>
            </a:r>
            <a:r>
              <a:rPr lang="de-DE" b="0" baseline="0" dirty="0" smtClean="0"/>
              <a:t> </a:t>
            </a:r>
            <a:r>
              <a:rPr lang="de-DE" b="0" baseline="0" dirty="0" err="1" smtClean="0"/>
              <a:t>measure</a:t>
            </a:r>
            <a:r>
              <a:rPr lang="de-DE" b="0" baseline="0" dirty="0" smtClean="0"/>
              <a:t> </a:t>
            </a:r>
            <a:r>
              <a:rPr lang="de-DE" b="0" baseline="0" dirty="0" err="1" smtClean="0"/>
              <a:t>what</a:t>
            </a:r>
            <a:r>
              <a:rPr lang="de-DE" b="0" baseline="0" dirty="0" smtClean="0"/>
              <a:t> </a:t>
            </a:r>
            <a:r>
              <a:rPr lang="de-DE" b="0" baseline="0" dirty="0" err="1" smtClean="0"/>
              <a:t>matters</a:t>
            </a:r>
            <a:r>
              <a:rPr lang="de-DE" b="0" baseline="0" dirty="0" smtClean="0"/>
              <a:t> in open </a:t>
            </a:r>
            <a:r>
              <a:rPr lang="de-DE" b="0" baseline="0" dirty="0" err="1" smtClean="0"/>
              <a:t>science</a:t>
            </a:r>
            <a:r>
              <a:rPr lang="de-DE" b="0" baseline="0" dirty="0" smtClean="0"/>
              <a:t> </a:t>
            </a:r>
            <a:r>
              <a:rPr lang="de-DE" b="0" baseline="0" dirty="0" err="1" smtClean="0"/>
              <a:t>with</a:t>
            </a:r>
            <a:r>
              <a:rPr lang="de-DE" b="0" baseline="0" dirty="0" smtClean="0"/>
              <a:t> the </a:t>
            </a:r>
            <a:r>
              <a:rPr lang="de-DE" b="0" baseline="0" dirty="0" err="1" smtClean="0"/>
              <a:t>indicators</a:t>
            </a:r>
            <a:r>
              <a:rPr lang="de-DE" b="0" baseline="0" dirty="0" smtClean="0"/>
              <a:t> and </a:t>
            </a:r>
            <a:r>
              <a:rPr lang="de-DE" b="0" baseline="0" dirty="0" err="1" smtClean="0"/>
              <a:t>frameworks</a:t>
            </a:r>
            <a:r>
              <a:rPr lang="de-DE" b="0" baseline="0" dirty="0" smtClean="0"/>
              <a:t> </a:t>
            </a:r>
            <a:r>
              <a:rPr lang="de-DE" b="0" baseline="0" dirty="0" err="1" smtClean="0"/>
              <a:t>proposed</a:t>
            </a:r>
            <a:r>
              <a:rPr lang="de-DE" b="0" baseline="0" dirty="0" smtClean="0"/>
              <a:t>?</a:t>
            </a:r>
            <a:endParaRPr lang="de-DE" b="0" dirty="0" smtClean="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15</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To</a:t>
            </a:r>
            <a:r>
              <a:rPr lang="de-DE" dirty="0" smtClean="0"/>
              <a:t> </a:t>
            </a:r>
            <a:r>
              <a:rPr lang="de-DE" dirty="0" err="1" smtClean="0"/>
              <a:t>give</a:t>
            </a:r>
            <a:r>
              <a:rPr lang="de-DE" dirty="0" smtClean="0"/>
              <a:t> </a:t>
            </a:r>
            <a:r>
              <a:rPr lang="de-DE" dirty="0" err="1" smtClean="0"/>
              <a:t>you</a:t>
            </a:r>
            <a:r>
              <a:rPr lang="de-DE" dirty="0" smtClean="0"/>
              <a:t> an </a:t>
            </a:r>
            <a:r>
              <a:rPr lang="de-DE" dirty="0" err="1" smtClean="0"/>
              <a:t>example</a:t>
            </a:r>
            <a:r>
              <a:rPr lang="de-DE" dirty="0" smtClean="0"/>
              <a:t> </a:t>
            </a:r>
            <a:r>
              <a:rPr lang="de-DE" dirty="0" err="1" smtClean="0"/>
              <a:t>of</a:t>
            </a:r>
            <a:r>
              <a:rPr lang="de-DE" dirty="0" smtClean="0"/>
              <a:t> </a:t>
            </a:r>
            <a:r>
              <a:rPr lang="de-DE" dirty="0" err="1" smtClean="0"/>
              <a:t>other</a:t>
            </a:r>
            <a:r>
              <a:rPr lang="de-DE" dirty="0" smtClean="0"/>
              <a:t> </a:t>
            </a:r>
            <a:r>
              <a:rPr lang="de-DE" dirty="0" err="1" smtClean="0"/>
              <a:t>types</a:t>
            </a:r>
            <a:r>
              <a:rPr lang="de-DE" dirty="0" smtClean="0"/>
              <a:t> </a:t>
            </a:r>
            <a:r>
              <a:rPr lang="de-DE" dirty="0" err="1" smtClean="0"/>
              <a:t>of</a:t>
            </a:r>
            <a:r>
              <a:rPr lang="de-DE" dirty="0" smtClean="0"/>
              <a:t> </a:t>
            </a:r>
            <a:r>
              <a:rPr lang="de-DE" dirty="0" err="1" smtClean="0"/>
              <a:t>metrics</a:t>
            </a:r>
            <a:r>
              <a:rPr lang="de-DE" dirty="0" smtClean="0"/>
              <a:t> I </a:t>
            </a:r>
            <a:r>
              <a:rPr lang="de-DE" dirty="0" err="1" smtClean="0"/>
              <a:t>would</a:t>
            </a:r>
            <a:r>
              <a:rPr lang="de-DE" dirty="0" smtClean="0"/>
              <a:t> like </a:t>
            </a:r>
            <a:r>
              <a:rPr lang="de-DE" dirty="0" err="1" smtClean="0"/>
              <a:t>to</a:t>
            </a:r>
            <a:r>
              <a:rPr lang="de-DE" baseline="0" dirty="0" smtClean="0"/>
              <a:t> </a:t>
            </a:r>
            <a:r>
              <a:rPr lang="de-DE" baseline="0" dirty="0" err="1" smtClean="0"/>
              <a:t>introduce</a:t>
            </a:r>
            <a:r>
              <a:rPr lang="de-DE" baseline="0" dirty="0" smtClean="0"/>
              <a:t> the Humane Metrics Initiative </a:t>
            </a:r>
            <a:r>
              <a:rPr lang="de-DE" baseline="0" dirty="0" err="1" smtClean="0"/>
              <a:t>that</a:t>
            </a:r>
            <a:r>
              <a:rPr lang="de-DE" baseline="0" dirty="0" smtClean="0"/>
              <a:t> </a:t>
            </a:r>
            <a:r>
              <a:rPr lang="de-DE" baseline="0" dirty="0" err="1" smtClean="0"/>
              <a:t>has</a:t>
            </a:r>
            <a:r>
              <a:rPr lang="de-DE" baseline="0" dirty="0" smtClean="0"/>
              <a:t> </a:t>
            </a:r>
            <a:r>
              <a:rPr lang="de-DE" baseline="0" dirty="0" err="1" smtClean="0"/>
              <a:t>been</a:t>
            </a:r>
            <a:r>
              <a:rPr lang="de-DE" baseline="0" dirty="0" smtClean="0"/>
              <a:t> </a:t>
            </a:r>
            <a:r>
              <a:rPr lang="de-DE" baseline="0" dirty="0" err="1" smtClean="0"/>
              <a:t>started</a:t>
            </a:r>
            <a:r>
              <a:rPr lang="de-DE" baseline="0" dirty="0" smtClean="0"/>
              <a:t> </a:t>
            </a:r>
            <a:r>
              <a:rPr lang="de-DE" baseline="0" dirty="0" err="1" smtClean="0"/>
              <a:t>by</a:t>
            </a:r>
            <a:r>
              <a:rPr lang="de-DE" baseline="0" dirty="0" smtClean="0"/>
              <a:t> </a:t>
            </a:r>
            <a:r>
              <a:rPr lang="de-DE" baseline="0" dirty="0" err="1" smtClean="0"/>
              <a:t>c</a:t>
            </a:r>
            <a:r>
              <a:rPr lang="de-DE" dirty="0" err="1" smtClean="0"/>
              <a:t>olleagues</a:t>
            </a:r>
            <a:r>
              <a:rPr lang="de-DE" dirty="0" smtClean="0"/>
              <a:t>.</a:t>
            </a:r>
          </a:p>
          <a:p>
            <a:r>
              <a:rPr lang="de-DE" dirty="0" err="1" smtClean="0"/>
              <a:t>They</a:t>
            </a:r>
            <a:r>
              <a:rPr lang="de-DE" dirty="0" smtClean="0"/>
              <a:t> </a:t>
            </a:r>
            <a:r>
              <a:rPr lang="de-DE" dirty="0" err="1" smtClean="0"/>
              <a:t>aim</a:t>
            </a:r>
            <a:r>
              <a:rPr lang="de-DE" dirty="0" smtClean="0"/>
              <a:t> at </a:t>
            </a:r>
            <a:r>
              <a:rPr lang="en-US" sz="800" b="0" i="0" kern="1200" dirty="0" smtClean="0">
                <a:solidFill>
                  <a:schemeClr val="tx1"/>
                </a:solidFill>
                <a:effectLst/>
                <a:latin typeface="Arial" charset="0"/>
                <a:ea typeface="ＭＳ Ｐゴシック" pitchFamily="34" charset="-128"/>
                <a:cs typeface="+mn-cs"/>
              </a:rPr>
              <a:t>rethinking humane indicators of excellence in the humanities and social sciences – although</a:t>
            </a:r>
            <a:r>
              <a:rPr lang="en-US" sz="800" b="0" i="0" kern="1200" baseline="0" dirty="0" smtClean="0">
                <a:solidFill>
                  <a:schemeClr val="tx1"/>
                </a:solidFill>
                <a:effectLst/>
                <a:latin typeface="Arial" charset="0"/>
                <a:ea typeface="ＭＳ Ｐゴシック" pitchFamily="34" charset="-128"/>
                <a:cs typeface="+mn-cs"/>
              </a:rPr>
              <a:t> I don’t think that this restriction to those few disciplines is necessary. </a:t>
            </a:r>
          </a:p>
          <a:p>
            <a:endParaRPr lang="en-US" sz="800" b="0" i="0" kern="1200" baseline="0" dirty="0" smtClean="0">
              <a:solidFill>
                <a:schemeClr val="tx1"/>
              </a:solidFill>
              <a:effectLst/>
              <a:latin typeface="Arial" charset="0"/>
              <a:ea typeface="ＭＳ Ｐゴシック" pitchFamily="34" charset="-128"/>
              <a:cs typeface="+mn-cs"/>
            </a:endParaRPr>
          </a:p>
          <a:p>
            <a:r>
              <a:rPr lang="en-US" sz="800" b="0" i="0" u="none" kern="1200" dirty="0" err="1" smtClean="0">
                <a:solidFill>
                  <a:schemeClr val="tx1"/>
                </a:solidFill>
                <a:effectLst/>
                <a:latin typeface="Arial" charset="0"/>
                <a:ea typeface="ＭＳ Ｐゴシック" pitchFamily="34" charset="-128"/>
                <a:cs typeface="+mn-cs"/>
              </a:rPr>
              <a:t>Humetrics</a:t>
            </a:r>
            <a:r>
              <a:rPr lang="en-US" sz="800" b="0" i="0" u="none" kern="1200" baseline="0" dirty="0" smtClean="0">
                <a:solidFill>
                  <a:schemeClr val="tx1"/>
                </a:solidFill>
                <a:effectLst/>
                <a:latin typeface="Arial" charset="0"/>
                <a:ea typeface="ＭＳ Ｐゴシック" pitchFamily="34" charset="-128"/>
                <a:cs typeface="+mn-cs"/>
              </a:rPr>
              <a:t> has set out </a:t>
            </a:r>
            <a:r>
              <a:rPr lang="en-US" sz="800" b="0" i="0" u="none" kern="1200" dirty="0" smtClean="0">
                <a:solidFill>
                  <a:schemeClr val="tx1"/>
                </a:solidFill>
                <a:effectLst/>
                <a:latin typeface="Arial" charset="0"/>
                <a:ea typeface="ＭＳ Ｐゴシック" pitchFamily="34" charset="-128"/>
                <a:cs typeface="+mn-cs"/>
              </a:rPr>
              <a:t>to create and support a values-based framework for understanding and evaluating all aspects of the scholarly life well-lived and for promoting the </a:t>
            </a:r>
            <a:r>
              <a:rPr lang="en-US" sz="800" b="0" i="0" u="none" strike="noStrike" kern="1200" baseline="0" dirty="0" smtClean="0">
                <a:solidFill>
                  <a:schemeClr val="tx1"/>
                </a:solidFill>
                <a:effectLst/>
                <a:latin typeface="Arial" charset="0"/>
                <a:ea typeface="ＭＳ Ｐゴシック" pitchFamily="34" charset="-128"/>
                <a:cs typeface="+mn-cs"/>
                <a:hlinkClick r:id="rId3"/>
              </a:rPr>
              <a:t>nurturing</a:t>
            </a:r>
            <a:r>
              <a:rPr lang="en-US" sz="800" b="0" i="0" u="none" strike="noStrike" kern="1200" dirty="0" smtClean="0">
                <a:solidFill>
                  <a:schemeClr val="tx1"/>
                </a:solidFill>
                <a:effectLst/>
                <a:latin typeface="Arial" charset="0"/>
                <a:ea typeface="ＭＳ Ｐゴシック" pitchFamily="34" charset="-128"/>
                <a:cs typeface="+mn-cs"/>
                <a:hlinkClick r:id="rId3"/>
              </a:rPr>
              <a:t> of these values</a:t>
            </a:r>
            <a:r>
              <a:rPr lang="en-US" sz="800" b="0" i="0" u="none" kern="1200" dirty="0" smtClean="0">
                <a:solidFill>
                  <a:schemeClr val="tx1"/>
                </a:solidFill>
                <a:effectLst/>
                <a:latin typeface="Arial" charset="0"/>
                <a:ea typeface="ＭＳ Ｐゴシック" pitchFamily="34" charset="-128"/>
                <a:cs typeface="+mn-cs"/>
              </a:rPr>
              <a:t> in scholarly practice. </a:t>
            </a:r>
          </a:p>
          <a:p>
            <a:r>
              <a:rPr lang="en-US" sz="800" b="0" i="0" kern="1200" dirty="0" smtClean="0">
                <a:solidFill>
                  <a:schemeClr val="tx1"/>
                </a:solidFill>
                <a:effectLst/>
                <a:latin typeface="Arial" charset="0"/>
                <a:ea typeface="ＭＳ Ｐゴシック" pitchFamily="34" charset="-128"/>
                <a:cs typeface="+mn-cs"/>
              </a:rPr>
              <a:t>The framework identified</a:t>
            </a:r>
            <a:r>
              <a:rPr lang="en-US" sz="800" b="0" i="0" kern="1200" baseline="0" dirty="0" smtClean="0">
                <a:solidFill>
                  <a:schemeClr val="tx1"/>
                </a:solidFill>
                <a:effectLst/>
                <a:latin typeface="Arial" charset="0"/>
                <a:ea typeface="ＭＳ Ｐゴシック" pitchFamily="34" charset="-128"/>
                <a:cs typeface="+mn-cs"/>
              </a:rPr>
              <a:t> </a:t>
            </a:r>
            <a:r>
              <a:rPr lang="en-US" sz="800" b="0" i="0" kern="1200" dirty="0" smtClean="0">
                <a:solidFill>
                  <a:schemeClr val="tx1"/>
                </a:solidFill>
                <a:effectLst/>
                <a:latin typeface="Arial" charset="0"/>
                <a:ea typeface="ＭＳ Ｐゴシック" pitchFamily="34" charset="-128"/>
                <a:cs typeface="+mn-cs"/>
              </a:rPr>
              <a:t>values,</a:t>
            </a:r>
            <a:r>
              <a:rPr lang="en-US" sz="800" b="0" i="0" kern="1200" baseline="0" dirty="0" smtClean="0">
                <a:solidFill>
                  <a:schemeClr val="tx1"/>
                </a:solidFill>
                <a:effectLst/>
                <a:latin typeface="Arial" charset="0"/>
                <a:ea typeface="ＭＳ Ｐゴシック" pitchFamily="34" charset="-128"/>
                <a:cs typeface="+mn-cs"/>
              </a:rPr>
              <a:t> such as collegiality, quality, equity, openness and community that are worth pursuing in academic life – and towards which academia should strive.</a:t>
            </a:r>
          </a:p>
          <a:p>
            <a:endParaRPr lang="en-US" sz="800" b="0" i="0" kern="1200" baseline="0" dirty="0" smtClean="0">
              <a:solidFill>
                <a:schemeClr val="tx1"/>
              </a:solidFill>
              <a:effectLst/>
              <a:latin typeface="Arial" charset="0"/>
              <a:ea typeface="ＭＳ Ｐゴシック" pitchFamily="34" charset="-128"/>
              <a:cs typeface="+mn-cs"/>
            </a:endParaRPr>
          </a:p>
          <a:p>
            <a:r>
              <a:rPr lang="en-US" sz="800" b="0" i="0" kern="1200" baseline="0" dirty="0" smtClean="0">
                <a:solidFill>
                  <a:schemeClr val="tx1"/>
                </a:solidFill>
                <a:effectLst/>
                <a:latin typeface="Arial" charset="0"/>
                <a:ea typeface="ＭＳ Ｐゴシック" pitchFamily="34" charset="-128"/>
                <a:cs typeface="+mn-cs"/>
              </a:rPr>
              <a:t>Can we think of such aspects for open science? Would they be different at all?</a:t>
            </a:r>
            <a:endParaRPr lang="de-DE" dirty="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16</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dirty="0" smtClean="0"/>
              <a:t>I </a:t>
            </a:r>
            <a:r>
              <a:rPr lang="de-DE" dirty="0" err="1" smtClean="0"/>
              <a:t>totally</a:t>
            </a:r>
            <a:r>
              <a:rPr lang="de-DE" dirty="0" smtClean="0"/>
              <a:t> </a:t>
            </a:r>
            <a:r>
              <a:rPr lang="de-DE" dirty="0" err="1" smtClean="0"/>
              <a:t>agree</a:t>
            </a:r>
            <a:r>
              <a:rPr lang="de-DE" baseline="0" dirty="0" smtClean="0"/>
              <a:t> </a:t>
            </a:r>
            <a:r>
              <a:rPr lang="de-DE" baseline="0" dirty="0" err="1" smtClean="0"/>
              <a:t>with</a:t>
            </a:r>
            <a:r>
              <a:rPr lang="de-DE" baseline="0" dirty="0" smtClean="0"/>
              <a:t> </a:t>
            </a:r>
            <a:r>
              <a:rPr lang="de-DE" baseline="0" dirty="0" err="1" smtClean="0"/>
              <a:t>this</a:t>
            </a:r>
            <a:r>
              <a:rPr lang="de-DE" baseline="0" dirty="0" smtClean="0"/>
              <a:t> </a:t>
            </a:r>
            <a:r>
              <a:rPr lang="de-DE" baseline="0" dirty="0" err="1" smtClean="0"/>
              <a:t>statement</a:t>
            </a:r>
            <a:r>
              <a:rPr lang="de-DE" baseline="0" dirty="0" smtClean="0"/>
              <a:t> </a:t>
            </a:r>
            <a:r>
              <a:rPr lang="de-DE" baseline="0" dirty="0" err="1" smtClean="0"/>
              <a:t>from</a:t>
            </a:r>
            <a:r>
              <a:rPr lang="de-DE" baseline="0" dirty="0" smtClean="0"/>
              <a:t> Mick Watson and the </a:t>
            </a:r>
            <a:r>
              <a:rPr lang="de-DE" baseline="0" dirty="0" err="1" smtClean="0"/>
              <a:t>popular</a:t>
            </a:r>
            <a:r>
              <a:rPr lang="de-DE" baseline="0" dirty="0" smtClean="0"/>
              <a:t> </a:t>
            </a:r>
            <a:r>
              <a:rPr lang="de-DE" baseline="0" dirty="0" err="1" smtClean="0"/>
              <a:t>sticker</a:t>
            </a:r>
            <a:r>
              <a:rPr lang="de-DE" baseline="0" dirty="0" smtClean="0"/>
              <a:t> </a:t>
            </a:r>
            <a:r>
              <a:rPr lang="de-DE" baseline="0" dirty="0" err="1" smtClean="0"/>
              <a:t>from</a:t>
            </a:r>
            <a:r>
              <a:rPr lang="de-DE" baseline="0" dirty="0" smtClean="0"/>
              <a:t> John </a:t>
            </a:r>
            <a:r>
              <a:rPr lang="de-DE" baseline="0" dirty="0" err="1" smtClean="0"/>
              <a:t>Tennant</a:t>
            </a:r>
            <a:r>
              <a:rPr lang="de-DE" baseline="0" dirty="0" smtClean="0"/>
              <a:t> (</a:t>
            </a:r>
            <a:r>
              <a:rPr lang="de-DE" baseline="0" dirty="0" err="1" smtClean="0"/>
              <a:t>which</a:t>
            </a:r>
            <a:r>
              <a:rPr lang="de-DE" baseline="0" dirty="0" smtClean="0"/>
              <a:t> I </a:t>
            </a:r>
            <a:r>
              <a:rPr lang="de-DE" baseline="0" dirty="0" err="1" smtClean="0"/>
              <a:t>haven‘t</a:t>
            </a:r>
            <a:r>
              <a:rPr lang="de-DE" baseline="0" dirty="0" smtClean="0"/>
              <a:t> </a:t>
            </a:r>
            <a:r>
              <a:rPr lang="de-DE" baseline="0" dirty="0" err="1" smtClean="0"/>
              <a:t>managed</a:t>
            </a:r>
            <a:r>
              <a:rPr lang="de-DE" baseline="0" dirty="0" smtClean="0"/>
              <a:t> </a:t>
            </a:r>
            <a:r>
              <a:rPr lang="de-DE" baseline="0" dirty="0" err="1" smtClean="0"/>
              <a:t>to</a:t>
            </a:r>
            <a:r>
              <a:rPr lang="de-DE" baseline="0" dirty="0" smtClean="0"/>
              <a:t> </a:t>
            </a:r>
            <a:r>
              <a:rPr lang="de-DE" baseline="0" dirty="0" err="1" smtClean="0"/>
              <a:t>put</a:t>
            </a:r>
            <a:r>
              <a:rPr lang="de-DE" baseline="0" dirty="0" smtClean="0"/>
              <a:t> on </a:t>
            </a:r>
            <a:r>
              <a:rPr lang="de-DE" baseline="0" dirty="0" err="1" smtClean="0"/>
              <a:t>my</a:t>
            </a:r>
            <a:r>
              <a:rPr lang="de-DE" baseline="0" dirty="0" smtClean="0"/>
              <a:t> </a:t>
            </a:r>
            <a:r>
              <a:rPr lang="de-DE" baseline="0" dirty="0" err="1" smtClean="0"/>
              <a:t>laptop</a:t>
            </a:r>
            <a:r>
              <a:rPr lang="de-DE" baseline="0" dirty="0" smtClean="0"/>
              <a:t> </a:t>
            </a:r>
            <a:r>
              <a:rPr lang="de-DE" baseline="0" dirty="0" err="1" smtClean="0"/>
              <a:t>yet</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smtClean="0"/>
              <a:t>Open Science </a:t>
            </a:r>
            <a:r>
              <a:rPr lang="de-DE" baseline="0" dirty="0" err="1" smtClean="0"/>
              <a:t>is</a:t>
            </a:r>
            <a:r>
              <a:rPr lang="de-DE" baseline="0" dirty="0" smtClean="0"/>
              <a:t> </a:t>
            </a:r>
            <a:r>
              <a:rPr lang="de-DE" baseline="0" dirty="0" err="1" smtClean="0"/>
              <a:t>science</a:t>
            </a:r>
            <a:r>
              <a:rPr lang="de-DE" baseline="0" dirty="0" smtClean="0"/>
              <a:t> </a:t>
            </a:r>
            <a:r>
              <a:rPr lang="de-DE" baseline="0" dirty="0" err="1" smtClean="0"/>
              <a:t>done</a:t>
            </a:r>
            <a:r>
              <a:rPr lang="de-DE" baseline="0" dirty="0" smtClean="0"/>
              <a:t> </a:t>
            </a:r>
            <a:r>
              <a:rPr lang="de-DE" baseline="0" dirty="0" err="1" smtClean="0"/>
              <a:t>right</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smtClean="0"/>
              <a:t>And </a:t>
            </a:r>
            <a:r>
              <a:rPr lang="de-DE" baseline="0" dirty="0" err="1" smtClean="0"/>
              <a:t>if</a:t>
            </a:r>
            <a:r>
              <a:rPr lang="de-DE" baseline="0" dirty="0" smtClean="0"/>
              <a:t> </a:t>
            </a:r>
            <a:r>
              <a:rPr lang="de-DE" baseline="0" dirty="0" err="1" smtClean="0"/>
              <a:t>it</a:t>
            </a:r>
            <a:r>
              <a:rPr lang="de-DE" baseline="0" dirty="0" smtClean="0"/>
              <a:t> </a:t>
            </a:r>
            <a:r>
              <a:rPr lang="de-DE" baseline="0" dirty="0" err="1" smtClean="0"/>
              <a:t>is</a:t>
            </a:r>
            <a:r>
              <a:rPr lang="de-DE" baseline="0" dirty="0" smtClean="0"/>
              <a:t> so, and open </a:t>
            </a:r>
            <a:r>
              <a:rPr lang="de-DE" baseline="0" dirty="0" err="1" smtClean="0"/>
              <a:t>science</a:t>
            </a:r>
            <a:r>
              <a:rPr lang="de-DE" baseline="0" dirty="0" smtClean="0"/>
              <a:t> </a:t>
            </a:r>
            <a:r>
              <a:rPr lang="de-DE" baseline="0" dirty="0" err="1" smtClean="0"/>
              <a:t>doesn‘t</a:t>
            </a:r>
            <a:r>
              <a:rPr lang="de-DE" baseline="0" dirty="0" smtClean="0"/>
              <a:t> </a:t>
            </a:r>
            <a:r>
              <a:rPr lang="de-DE" baseline="0" dirty="0" err="1" smtClean="0"/>
              <a:t>change</a:t>
            </a:r>
            <a:r>
              <a:rPr lang="de-DE" baseline="0" dirty="0" smtClean="0"/>
              <a:t> </a:t>
            </a:r>
            <a:r>
              <a:rPr lang="de-DE" baseline="0" dirty="0" err="1" smtClean="0"/>
              <a:t>anything</a:t>
            </a:r>
            <a:r>
              <a:rPr lang="de-DE" baseline="0" dirty="0" smtClean="0"/>
              <a:t> in  </a:t>
            </a:r>
            <a:r>
              <a:rPr lang="de-DE" baseline="0" dirty="0" err="1" smtClean="0"/>
              <a:t>terms</a:t>
            </a:r>
            <a:r>
              <a:rPr lang="de-DE" baseline="0" dirty="0" smtClean="0"/>
              <a:t> </a:t>
            </a:r>
            <a:r>
              <a:rPr lang="de-DE" baseline="0" dirty="0" err="1" smtClean="0"/>
              <a:t>of</a:t>
            </a:r>
            <a:r>
              <a:rPr lang="de-DE" baseline="0" dirty="0" smtClean="0"/>
              <a:t> </a:t>
            </a:r>
            <a:r>
              <a:rPr lang="de-DE" baseline="0" dirty="0" err="1" smtClean="0"/>
              <a:t>output</a:t>
            </a:r>
            <a:r>
              <a:rPr lang="de-DE" baseline="0" dirty="0" smtClean="0"/>
              <a:t>, </a:t>
            </a:r>
            <a:r>
              <a:rPr lang="de-DE" baseline="0" dirty="0" err="1" smtClean="0"/>
              <a:t>performance</a:t>
            </a:r>
            <a:r>
              <a:rPr lang="de-DE" baseline="0" dirty="0" smtClean="0"/>
              <a:t>, </a:t>
            </a:r>
            <a:r>
              <a:rPr lang="de-DE" baseline="0" dirty="0" err="1" smtClean="0"/>
              <a:t>structure</a:t>
            </a:r>
            <a:r>
              <a:rPr lang="de-DE" baseline="0" dirty="0" smtClean="0"/>
              <a:t> and the </a:t>
            </a:r>
            <a:r>
              <a:rPr lang="de-DE" baseline="0" dirty="0" err="1" smtClean="0"/>
              <a:t>process</a:t>
            </a:r>
            <a:r>
              <a:rPr lang="de-DE" baseline="0" dirty="0" smtClean="0"/>
              <a:t> </a:t>
            </a:r>
            <a:r>
              <a:rPr lang="de-DE" baseline="0" dirty="0" err="1" smtClean="0"/>
              <a:t>of</a:t>
            </a:r>
            <a:r>
              <a:rPr lang="de-DE" baseline="0" dirty="0" smtClean="0"/>
              <a:t> </a:t>
            </a:r>
            <a:r>
              <a:rPr lang="de-DE" baseline="0" dirty="0" err="1" smtClean="0"/>
              <a:t>research</a:t>
            </a:r>
            <a:r>
              <a:rPr lang="de-DE" baseline="0" dirty="0" smtClean="0"/>
              <a:t>…..</a:t>
            </a:r>
            <a:r>
              <a:rPr lang="de-DE" baseline="0" dirty="0" err="1" smtClean="0"/>
              <a:t>what</a:t>
            </a:r>
            <a:r>
              <a:rPr lang="de-DE" baseline="0" dirty="0" smtClean="0"/>
              <a:t> </a:t>
            </a:r>
            <a:r>
              <a:rPr lang="de-DE" baseline="0" dirty="0" err="1" smtClean="0"/>
              <a:t>is</a:t>
            </a:r>
            <a:r>
              <a:rPr lang="de-DE" baseline="0" dirty="0" smtClean="0"/>
              <a:t> </a:t>
            </a:r>
            <a:r>
              <a:rPr lang="de-DE" baseline="0" dirty="0" err="1" smtClean="0"/>
              <a:t>left</a:t>
            </a:r>
            <a:r>
              <a:rPr lang="de-DE" baseline="0" dirty="0" smtClean="0"/>
              <a:t> </a:t>
            </a:r>
            <a:r>
              <a:rPr lang="de-DE" baseline="0" dirty="0" err="1" smtClean="0"/>
              <a:t>then</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err="1" smtClean="0"/>
              <a:t>Or</a:t>
            </a:r>
            <a:r>
              <a:rPr lang="de-DE" baseline="0" dirty="0" smtClean="0"/>
              <a:t>: May </a:t>
            </a:r>
            <a:r>
              <a:rPr lang="de-DE" baseline="0" dirty="0" err="1" smtClean="0"/>
              <a:t>it</a:t>
            </a:r>
            <a:r>
              <a:rPr lang="de-DE" baseline="0" dirty="0" smtClean="0"/>
              <a:t> </a:t>
            </a:r>
            <a:r>
              <a:rPr lang="de-DE" baseline="0" dirty="0" err="1" smtClean="0"/>
              <a:t>be</a:t>
            </a:r>
            <a:r>
              <a:rPr lang="de-DE" baseline="0" dirty="0" smtClean="0"/>
              <a:t> „just“ the </a:t>
            </a:r>
            <a:r>
              <a:rPr lang="de-DE" baseline="0" dirty="0" err="1" smtClean="0"/>
              <a:t>chance</a:t>
            </a:r>
            <a:r>
              <a:rPr lang="de-DE" baseline="0" dirty="0" smtClean="0"/>
              <a:t> </a:t>
            </a:r>
            <a:r>
              <a:rPr lang="de-DE" baseline="0" dirty="0" err="1" smtClean="0"/>
              <a:t>to</a:t>
            </a:r>
            <a:r>
              <a:rPr lang="de-DE" baseline="0" dirty="0" smtClean="0"/>
              <a:t> </a:t>
            </a:r>
            <a:r>
              <a:rPr lang="de-DE" baseline="0" dirty="0" err="1" smtClean="0"/>
              <a:t>make</a:t>
            </a:r>
            <a:r>
              <a:rPr lang="de-DE" baseline="0" dirty="0" smtClean="0"/>
              <a:t> </a:t>
            </a:r>
            <a:r>
              <a:rPr lang="de-DE" baseline="0" dirty="0" err="1" smtClean="0"/>
              <a:t>science</a:t>
            </a:r>
            <a:r>
              <a:rPr lang="de-DE" baseline="0" dirty="0" smtClean="0"/>
              <a:t> a </a:t>
            </a:r>
            <a:r>
              <a:rPr lang="de-DE" baseline="0" dirty="0" err="1" smtClean="0"/>
              <a:t>better</a:t>
            </a:r>
            <a:r>
              <a:rPr lang="de-DE" baseline="0" dirty="0" smtClean="0"/>
              <a:t> </a:t>
            </a:r>
            <a:r>
              <a:rPr lang="de-DE" baseline="0" dirty="0" err="1" smtClean="0"/>
              <a:t>environment</a:t>
            </a:r>
            <a:r>
              <a:rPr lang="de-DE" baseline="0" dirty="0" smtClean="0"/>
              <a:t> </a:t>
            </a:r>
            <a:r>
              <a:rPr lang="de-DE" baseline="0" dirty="0" err="1" smtClean="0"/>
              <a:t>to</a:t>
            </a:r>
            <a:r>
              <a:rPr lang="de-DE" baseline="0" dirty="0" smtClean="0"/>
              <a:t> </a:t>
            </a:r>
            <a:r>
              <a:rPr lang="de-DE" baseline="0" dirty="0" err="1" smtClean="0"/>
              <a:t>better</a:t>
            </a:r>
            <a:r>
              <a:rPr lang="de-DE" baseline="0" dirty="0" smtClean="0"/>
              <a:t> </a:t>
            </a:r>
            <a:r>
              <a:rPr lang="de-DE" baseline="0" dirty="0" err="1" smtClean="0"/>
              <a:t>be</a:t>
            </a:r>
            <a:r>
              <a:rPr lang="de-DE" baseline="0" dirty="0" smtClean="0"/>
              <a:t> </a:t>
            </a:r>
            <a:r>
              <a:rPr lang="de-DE" baseline="0" dirty="0" err="1" smtClean="0"/>
              <a:t>able</a:t>
            </a:r>
            <a:r>
              <a:rPr lang="de-DE" baseline="0" dirty="0" smtClean="0"/>
              <a:t> </a:t>
            </a:r>
            <a:r>
              <a:rPr lang="de-DE" baseline="0" dirty="0" err="1" smtClean="0"/>
              <a:t>to</a:t>
            </a:r>
            <a:r>
              <a:rPr lang="de-DE" baseline="0" dirty="0" smtClean="0"/>
              <a:t> </a:t>
            </a:r>
            <a:r>
              <a:rPr lang="de-DE" baseline="0" dirty="0" err="1" smtClean="0"/>
              <a:t>contribute</a:t>
            </a:r>
            <a:r>
              <a:rPr lang="de-DE" baseline="0" dirty="0" smtClean="0"/>
              <a:t> </a:t>
            </a:r>
            <a:r>
              <a:rPr lang="de-DE" baseline="0" dirty="0" err="1" smtClean="0"/>
              <a:t>to</a:t>
            </a:r>
            <a:r>
              <a:rPr lang="de-DE" baseline="0" dirty="0" smtClean="0"/>
              <a:t> a </a:t>
            </a:r>
            <a:r>
              <a:rPr lang="de-DE" baseline="0" dirty="0" err="1" smtClean="0"/>
              <a:t>better</a:t>
            </a:r>
            <a:r>
              <a:rPr lang="de-DE" baseline="0" dirty="0" smtClean="0"/>
              <a:t> </a:t>
            </a:r>
            <a:r>
              <a:rPr lang="de-DE" baseline="0" dirty="0" err="1" smtClean="0"/>
              <a:t>world</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smtClean="0"/>
              <a:t>I do not </a:t>
            </a:r>
            <a:r>
              <a:rPr lang="de-DE" baseline="0" dirty="0" err="1" smtClean="0"/>
              <a:t>want</a:t>
            </a:r>
            <a:r>
              <a:rPr lang="de-DE" baseline="0" dirty="0" smtClean="0"/>
              <a:t> </a:t>
            </a:r>
            <a:r>
              <a:rPr lang="de-DE" baseline="0" dirty="0" err="1" smtClean="0"/>
              <a:t>to</a:t>
            </a:r>
            <a:r>
              <a:rPr lang="de-DE" baseline="0" dirty="0" smtClean="0"/>
              <a:t> </a:t>
            </a:r>
            <a:r>
              <a:rPr lang="de-DE" baseline="0" dirty="0" err="1" smtClean="0"/>
              <a:t>sound</a:t>
            </a:r>
            <a:r>
              <a:rPr lang="de-DE" baseline="0" dirty="0" smtClean="0"/>
              <a:t> </a:t>
            </a:r>
            <a:r>
              <a:rPr lang="de-DE" baseline="0" dirty="0" err="1" smtClean="0"/>
              <a:t>overly</a:t>
            </a:r>
            <a:r>
              <a:rPr lang="de-DE" baseline="0" dirty="0" smtClean="0"/>
              <a:t> </a:t>
            </a:r>
            <a:r>
              <a:rPr lang="de-DE" baseline="0" dirty="0" err="1" smtClean="0"/>
              <a:t>pathetic</a:t>
            </a:r>
            <a:r>
              <a:rPr lang="de-DE" baseline="0" dirty="0" smtClean="0"/>
              <a:t> </a:t>
            </a:r>
            <a:r>
              <a:rPr lang="de-DE" baseline="0" dirty="0" err="1" smtClean="0"/>
              <a:t>or</a:t>
            </a:r>
            <a:r>
              <a:rPr lang="de-DE" baseline="0" dirty="0" smtClean="0"/>
              <a:t> </a:t>
            </a:r>
            <a:r>
              <a:rPr lang="de-DE" baseline="0" dirty="0" err="1" smtClean="0"/>
              <a:t>even</a:t>
            </a:r>
            <a:r>
              <a:rPr lang="de-DE" baseline="0" dirty="0" smtClean="0"/>
              <a:t> naive </a:t>
            </a:r>
            <a:r>
              <a:rPr lang="de-DE" baseline="0" dirty="0" err="1" smtClean="0"/>
              <a:t>here</a:t>
            </a:r>
            <a:r>
              <a:rPr lang="de-DE" baseline="0" dirty="0" smtClean="0"/>
              <a:t>.</a:t>
            </a:r>
            <a:endParaRPr lang="de-DE" dirty="0" smtClean="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17</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dirty="0" smtClean="0"/>
              <a:t>But </a:t>
            </a:r>
            <a:r>
              <a:rPr lang="de-DE" dirty="0" err="1" smtClean="0"/>
              <a:t>there</a:t>
            </a:r>
            <a:r>
              <a:rPr lang="de-DE" dirty="0" smtClean="0"/>
              <a:t> </a:t>
            </a:r>
            <a:r>
              <a:rPr lang="de-DE" dirty="0" err="1" smtClean="0"/>
              <a:t>is</a:t>
            </a:r>
            <a:r>
              <a:rPr lang="de-DE" dirty="0" smtClean="0"/>
              <a:t> </a:t>
            </a:r>
            <a:r>
              <a:rPr lang="de-DE" dirty="0" err="1" smtClean="0"/>
              <a:t>evidence</a:t>
            </a:r>
            <a:r>
              <a:rPr lang="de-DE" baseline="0" dirty="0" smtClean="0"/>
              <a:t> </a:t>
            </a:r>
            <a:r>
              <a:rPr lang="de-DE" baseline="0" dirty="0" err="1" smtClean="0"/>
              <a:t>that</a:t>
            </a:r>
            <a:r>
              <a:rPr lang="de-DE" baseline="0" dirty="0" smtClean="0"/>
              <a:t> </a:t>
            </a:r>
            <a:r>
              <a:rPr lang="de-DE" baseline="0" dirty="0" err="1" smtClean="0"/>
              <a:t>researchers</a:t>
            </a:r>
            <a:r>
              <a:rPr lang="de-DE" baseline="0" dirty="0" smtClean="0"/>
              <a:t> and </a:t>
            </a:r>
            <a:r>
              <a:rPr lang="de-DE" baseline="0" dirty="0" err="1" smtClean="0"/>
              <a:t>research</a:t>
            </a:r>
            <a:r>
              <a:rPr lang="de-DE" baseline="0" dirty="0" smtClean="0"/>
              <a:t> </a:t>
            </a:r>
            <a:r>
              <a:rPr lang="de-DE" baseline="0" dirty="0" err="1" smtClean="0"/>
              <a:t>institutions</a:t>
            </a:r>
            <a:r>
              <a:rPr lang="de-DE" baseline="0" dirty="0" smtClean="0"/>
              <a:t> </a:t>
            </a:r>
            <a:r>
              <a:rPr lang="de-DE" baseline="0" dirty="0" err="1" smtClean="0"/>
              <a:t>take</a:t>
            </a:r>
            <a:r>
              <a:rPr lang="de-DE" baseline="0" dirty="0" smtClean="0"/>
              <a:t> open </a:t>
            </a:r>
            <a:r>
              <a:rPr lang="de-DE" baseline="0" dirty="0" err="1" smtClean="0"/>
              <a:t>science</a:t>
            </a:r>
            <a:r>
              <a:rPr lang="de-DE" baseline="0" dirty="0" smtClean="0"/>
              <a:t> </a:t>
            </a:r>
            <a:r>
              <a:rPr lang="de-DE" baseline="0" dirty="0" err="1" smtClean="0"/>
              <a:t>measures</a:t>
            </a:r>
            <a:r>
              <a:rPr lang="de-DE" baseline="0" dirty="0" smtClean="0"/>
              <a:t> </a:t>
            </a:r>
            <a:r>
              <a:rPr lang="de-DE" baseline="0" dirty="0" err="1" smtClean="0"/>
              <a:t>serious</a:t>
            </a:r>
            <a:r>
              <a:rPr lang="de-DE" baseline="0" dirty="0" smtClean="0"/>
              <a:t> – </a:t>
            </a:r>
            <a:r>
              <a:rPr lang="de-DE" baseline="0" dirty="0" err="1" smtClean="0"/>
              <a:t>they</a:t>
            </a:r>
            <a:r>
              <a:rPr lang="de-DE" baseline="0" dirty="0" smtClean="0"/>
              <a:t> </a:t>
            </a:r>
            <a:r>
              <a:rPr lang="de-DE" baseline="0" dirty="0" err="1" smtClean="0"/>
              <a:t>take</a:t>
            </a:r>
            <a:r>
              <a:rPr lang="de-DE" baseline="0" dirty="0" smtClean="0"/>
              <a:t> </a:t>
            </a:r>
            <a:r>
              <a:rPr lang="de-DE" baseline="0" dirty="0" err="1" smtClean="0"/>
              <a:t>them</a:t>
            </a:r>
            <a:r>
              <a:rPr lang="de-DE" baseline="0" dirty="0" smtClean="0"/>
              <a:t> </a:t>
            </a:r>
            <a:r>
              <a:rPr lang="de-DE" baseline="0" dirty="0" err="1" smtClean="0"/>
              <a:t>even</a:t>
            </a:r>
            <a:r>
              <a:rPr lang="de-DE" baseline="0" dirty="0" smtClean="0"/>
              <a:t> </a:t>
            </a:r>
            <a:r>
              <a:rPr lang="de-DE" baseline="0" dirty="0" err="1" smtClean="0"/>
              <a:t>literal</a:t>
            </a:r>
            <a:r>
              <a:rPr lang="de-DE" baseline="0" dirty="0" smtClean="0"/>
              <a:t> – and </a:t>
            </a:r>
            <a:r>
              <a:rPr lang="de-DE" baseline="0" dirty="0" err="1" smtClean="0"/>
              <a:t>that</a:t>
            </a:r>
            <a:r>
              <a:rPr lang="de-DE" baseline="0" dirty="0" smtClean="0"/>
              <a:t> </a:t>
            </a:r>
            <a:r>
              <a:rPr lang="de-DE" baseline="0" dirty="0" err="1" smtClean="0"/>
              <a:t>is</a:t>
            </a:r>
            <a:r>
              <a:rPr lang="de-DE" baseline="0" dirty="0" smtClean="0"/>
              <a:t> </a:t>
            </a:r>
            <a:r>
              <a:rPr lang="de-DE" baseline="0" dirty="0" err="1" smtClean="0"/>
              <a:t>as</a:t>
            </a:r>
            <a:r>
              <a:rPr lang="de-DE" baseline="0" dirty="0" smtClean="0"/>
              <a:t> </a:t>
            </a:r>
            <a:r>
              <a:rPr lang="de-DE" baseline="0" dirty="0" err="1" smtClean="0"/>
              <a:t>prompts</a:t>
            </a:r>
            <a:r>
              <a:rPr lang="de-DE" baseline="0" dirty="0" smtClean="0"/>
              <a:t> for </a:t>
            </a:r>
            <a:r>
              <a:rPr lang="de-DE" baseline="0" dirty="0" err="1" smtClean="0"/>
              <a:t>actions</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smtClean="0"/>
              <a:t>Researchers </a:t>
            </a:r>
            <a:r>
              <a:rPr lang="de-DE" baseline="0" dirty="0" err="1" smtClean="0"/>
              <a:t>openly</a:t>
            </a:r>
            <a:r>
              <a:rPr lang="de-DE" baseline="0" dirty="0" smtClean="0"/>
              <a:t> </a:t>
            </a:r>
            <a:r>
              <a:rPr lang="de-DE" baseline="0" dirty="0" err="1" smtClean="0"/>
              <a:t>raise</a:t>
            </a:r>
            <a:r>
              <a:rPr lang="de-DE" baseline="0" dirty="0" smtClean="0"/>
              <a:t> </a:t>
            </a:r>
            <a:r>
              <a:rPr lang="de-DE" baseline="0" dirty="0" err="1" smtClean="0"/>
              <a:t>concerns</a:t>
            </a:r>
            <a:r>
              <a:rPr lang="de-DE" baseline="0" dirty="0" smtClean="0"/>
              <a:t> </a:t>
            </a:r>
            <a:r>
              <a:rPr lang="de-DE" baseline="0" dirty="0" err="1" smtClean="0"/>
              <a:t>about</a:t>
            </a:r>
            <a:r>
              <a:rPr lang="de-DE" baseline="0" dirty="0" smtClean="0"/>
              <a:t> </a:t>
            </a:r>
            <a:r>
              <a:rPr lang="de-DE" baseline="0" dirty="0" err="1" smtClean="0"/>
              <a:t>ranking</a:t>
            </a:r>
            <a:r>
              <a:rPr lang="de-DE" baseline="0" dirty="0" smtClean="0"/>
              <a:t> </a:t>
            </a:r>
            <a:r>
              <a:rPr lang="de-DE" baseline="0" dirty="0" err="1" smtClean="0"/>
              <a:t>systems</a:t>
            </a:r>
            <a:r>
              <a:rPr lang="de-DE" baseline="0" dirty="0" smtClean="0"/>
              <a:t>, </a:t>
            </a:r>
            <a:r>
              <a:rPr lang="de-DE" baseline="0" dirty="0" err="1" smtClean="0"/>
              <a:t>editorial</a:t>
            </a:r>
            <a:r>
              <a:rPr lang="de-DE" baseline="0" dirty="0" smtClean="0"/>
              <a:t> </a:t>
            </a:r>
            <a:r>
              <a:rPr lang="de-DE" baseline="0" dirty="0" err="1" smtClean="0"/>
              <a:t>boards</a:t>
            </a:r>
            <a:r>
              <a:rPr lang="de-DE" baseline="0" dirty="0" smtClean="0"/>
              <a:t> </a:t>
            </a:r>
            <a:r>
              <a:rPr lang="de-DE" baseline="0" dirty="0" err="1" smtClean="0"/>
              <a:t>step</a:t>
            </a:r>
            <a:r>
              <a:rPr lang="de-DE" baseline="0" dirty="0" smtClean="0"/>
              <a:t> down and </a:t>
            </a:r>
            <a:r>
              <a:rPr lang="de-DE" baseline="0" dirty="0" err="1" smtClean="0"/>
              <a:t>launch</a:t>
            </a:r>
            <a:r>
              <a:rPr lang="de-DE" baseline="0" dirty="0" smtClean="0"/>
              <a:t> open </a:t>
            </a:r>
            <a:r>
              <a:rPr lang="de-DE" baseline="0" dirty="0" err="1" smtClean="0"/>
              <a:t>access</a:t>
            </a:r>
            <a:r>
              <a:rPr lang="de-DE" baseline="0" dirty="0" smtClean="0"/>
              <a:t> </a:t>
            </a:r>
            <a:r>
              <a:rPr lang="de-DE" baseline="0" dirty="0" err="1" smtClean="0"/>
              <a:t>journals</a:t>
            </a:r>
            <a:r>
              <a:rPr lang="de-DE" baseline="0" dirty="0" smtClean="0"/>
              <a:t>, </a:t>
            </a:r>
            <a:r>
              <a:rPr lang="de-DE" baseline="0" dirty="0" err="1" smtClean="0"/>
              <a:t>universities</a:t>
            </a:r>
            <a:r>
              <a:rPr lang="de-DE" baseline="0" dirty="0" smtClean="0"/>
              <a:t> </a:t>
            </a:r>
            <a:r>
              <a:rPr lang="de-DE" baseline="0" dirty="0" err="1" smtClean="0"/>
              <a:t>try</a:t>
            </a:r>
            <a:r>
              <a:rPr lang="de-DE" baseline="0" dirty="0" smtClean="0"/>
              <a:t> out </a:t>
            </a:r>
            <a:r>
              <a:rPr lang="de-DE" baseline="0" dirty="0" err="1" smtClean="0"/>
              <a:t>assessments</a:t>
            </a:r>
            <a:r>
              <a:rPr lang="de-DE" baseline="0" dirty="0" smtClean="0"/>
              <a:t> </a:t>
            </a:r>
            <a:r>
              <a:rPr lang="de-DE" baseline="0" dirty="0" err="1" smtClean="0"/>
              <a:t>schemes</a:t>
            </a:r>
            <a:r>
              <a:rPr lang="de-DE" baseline="0" dirty="0" smtClean="0"/>
              <a:t> in </a:t>
            </a:r>
            <a:r>
              <a:rPr lang="de-DE" baseline="0" dirty="0" err="1" smtClean="0"/>
              <a:t>which</a:t>
            </a:r>
            <a:r>
              <a:rPr lang="de-DE" baseline="0" dirty="0" smtClean="0"/>
              <a:t> </a:t>
            </a:r>
            <a:r>
              <a:rPr lang="de-DE" baseline="0" dirty="0" err="1" smtClean="0"/>
              <a:t>talent</a:t>
            </a:r>
            <a:r>
              <a:rPr lang="de-DE" baseline="0" dirty="0" smtClean="0"/>
              <a:t> </a:t>
            </a:r>
            <a:r>
              <a:rPr lang="de-DE" baseline="0" dirty="0" err="1" smtClean="0"/>
              <a:t>once</a:t>
            </a:r>
            <a:r>
              <a:rPr lang="de-DE" baseline="0" dirty="0" smtClean="0"/>
              <a:t> </a:t>
            </a:r>
            <a:r>
              <a:rPr lang="de-DE" baseline="0" dirty="0" err="1" smtClean="0"/>
              <a:t>again</a:t>
            </a:r>
            <a:r>
              <a:rPr lang="de-DE" baseline="0" dirty="0" smtClean="0"/>
              <a:t> </a:t>
            </a:r>
            <a:r>
              <a:rPr lang="de-DE" baseline="0" dirty="0" err="1" smtClean="0"/>
              <a:t>feels</a:t>
            </a:r>
            <a:r>
              <a:rPr lang="de-DE" baseline="0" dirty="0" smtClean="0"/>
              <a:t> </a:t>
            </a:r>
            <a:r>
              <a:rPr lang="de-DE" baseline="0" dirty="0" err="1" smtClean="0"/>
              <a:t>valued</a:t>
            </a:r>
            <a:r>
              <a:rPr lang="de-DE" baseline="0" dirty="0" smtClean="0"/>
              <a:t> and </a:t>
            </a:r>
            <a:r>
              <a:rPr lang="de-DE" baseline="0" dirty="0" err="1" smtClean="0"/>
              <a:t>nurtured</a:t>
            </a:r>
            <a:r>
              <a:rPr lang="de-DE" baseline="0" dirty="0" smtClean="0"/>
              <a:t>, </a:t>
            </a:r>
            <a:r>
              <a:rPr lang="de-DE" baseline="0" dirty="0" err="1" smtClean="0"/>
              <a:t>long</a:t>
            </a:r>
            <a:r>
              <a:rPr lang="de-DE" baseline="0" dirty="0" smtClean="0"/>
              <a:t>-standing </a:t>
            </a:r>
            <a:r>
              <a:rPr lang="de-DE" baseline="0" dirty="0" err="1" smtClean="0"/>
              <a:t>monopolies</a:t>
            </a:r>
            <a:r>
              <a:rPr lang="de-DE" baseline="0" dirty="0" smtClean="0"/>
              <a:t> on </a:t>
            </a:r>
            <a:r>
              <a:rPr lang="de-DE" baseline="0" dirty="0" err="1" smtClean="0"/>
              <a:t>citation</a:t>
            </a:r>
            <a:r>
              <a:rPr lang="de-DE" baseline="0" dirty="0" smtClean="0"/>
              <a:t> </a:t>
            </a:r>
            <a:r>
              <a:rPr lang="de-DE" baseline="0" dirty="0" err="1" smtClean="0"/>
              <a:t>data</a:t>
            </a:r>
            <a:r>
              <a:rPr lang="de-DE" baseline="0" dirty="0" smtClean="0"/>
              <a:t> </a:t>
            </a:r>
            <a:r>
              <a:rPr lang="de-DE" baseline="0" dirty="0" err="1" smtClean="0"/>
              <a:t>are</a:t>
            </a:r>
            <a:r>
              <a:rPr lang="de-DE" baseline="0" dirty="0" smtClean="0"/>
              <a:t> </a:t>
            </a:r>
            <a:r>
              <a:rPr lang="de-DE" baseline="0" dirty="0" err="1" smtClean="0"/>
              <a:t>challenged</a:t>
            </a:r>
            <a:r>
              <a:rPr lang="de-DE" baseline="0" dirty="0" smtClean="0"/>
              <a:t> </a:t>
            </a:r>
            <a:r>
              <a:rPr lang="de-DE" baseline="0" dirty="0" err="1" smtClean="0"/>
              <a:t>as</a:t>
            </a:r>
            <a:r>
              <a:rPr lang="de-DE" baseline="0" dirty="0" smtClean="0"/>
              <a:t> </a:t>
            </a:r>
            <a:r>
              <a:rPr lang="de-DE" baseline="0" dirty="0" err="1" smtClean="0"/>
              <a:t>well</a:t>
            </a:r>
            <a:r>
              <a:rPr lang="de-DE" baseline="0" dirty="0" smtClean="0"/>
              <a:t> </a:t>
            </a:r>
            <a:r>
              <a:rPr lang="de-DE" baseline="0" dirty="0" err="1" smtClean="0"/>
              <a:t>as</a:t>
            </a:r>
            <a:r>
              <a:rPr lang="de-DE" baseline="0" dirty="0" smtClean="0"/>
              <a:t> on </a:t>
            </a:r>
            <a:r>
              <a:rPr lang="de-DE" baseline="0" dirty="0" err="1" smtClean="0"/>
              <a:t>publications</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smtClean="0"/>
              <a:t>For </a:t>
            </a:r>
            <a:r>
              <a:rPr lang="de-DE" baseline="0" dirty="0" err="1" smtClean="0"/>
              <a:t>me</a:t>
            </a:r>
            <a:r>
              <a:rPr lang="de-DE" baseline="0" dirty="0" smtClean="0"/>
              <a:t>, </a:t>
            </a:r>
            <a:r>
              <a:rPr lang="de-DE" baseline="0" dirty="0" err="1" smtClean="0"/>
              <a:t>these</a:t>
            </a:r>
            <a:r>
              <a:rPr lang="de-DE" baseline="0" dirty="0" smtClean="0"/>
              <a:t> </a:t>
            </a:r>
            <a:r>
              <a:rPr lang="de-DE" baseline="0" dirty="0" err="1" smtClean="0"/>
              <a:t>are</a:t>
            </a:r>
            <a:r>
              <a:rPr lang="de-DE" baseline="0" dirty="0" smtClean="0"/>
              <a:t> </a:t>
            </a:r>
            <a:r>
              <a:rPr lang="de-DE" baseline="0" dirty="0" err="1" smtClean="0"/>
              <a:t>great</a:t>
            </a:r>
            <a:r>
              <a:rPr lang="de-DE" baseline="0" dirty="0" smtClean="0"/>
              <a:t> </a:t>
            </a:r>
            <a:r>
              <a:rPr lang="de-DE" baseline="0" dirty="0" err="1" smtClean="0"/>
              <a:t>examples</a:t>
            </a:r>
            <a:r>
              <a:rPr lang="de-DE" baseline="0" dirty="0" smtClean="0"/>
              <a:t> </a:t>
            </a:r>
            <a:r>
              <a:rPr lang="de-DE" baseline="0" dirty="0" err="1" smtClean="0"/>
              <a:t>of</a:t>
            </a:r>
            <a:r>
              <a:rPr lang="de-DE" baseline="0" dirty="0" smtClean="0"/>
              <a:t> </a:t>
            </a:r>
            <a:r>
              <a:rPr lang="de-DE" baseline="0" dirty="0" err="1" smtClean="0"/>
              <a:t>value-based</a:t>
            </a:r>
            <a:r>
              <a:rPr lang="de-DE" baseline="0" dirty="0" smtClean="0"/>
              <a:t> </a:t>
            </a:r>
            <a:r>
              <a:rPr lang="de-DE" baseline="0" dirty="0" err="1" smtClean="0"/>
              <a:t>measures</a:t>
            </a:r>
            <a:r>
              <a:rPr lang="de-DE" baseline="0" dirty="0" smtClean="0"/>
              <a:t> and </a:t>
            </a:r>
            <a:r>
              <a:rPr lang="de-DE" baseline="0" dirty="0" err="1" smtClean="0"/>
              <a:t>practices</a:t>
            </a:r>
            <a:r>
              <a:rPr lang="de-DE" baseline="0" dirty="0" smtClean="0"/>
              <a:t> </a:t>
            </a:r>
            <a:r>
              <a:rPr lang="de-DE" baseline="0" dirty="0" err="1" smtClean="0"/>
              <a:t>of</a:t>
            </a:r>
            <a:r>
              <a:rPr lang="de-DE" baseline="0" dirty="0" smtClean="0"/>
              <a:t> open </a:t>
            </a:r>
            <a:r>
              <a:rPr lang="de-DE" baseline="0" dirty="0" err="1" smtClean="0"/>
              <a:t>science</a:t>
            </a:r>
            <a:r>
              <a:rPr lang="de-DE"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de-DE" dirty="0" smtClean="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18</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Now</a:t>
            </a:r>
            <a:r>
              <a:rPr lang="de-DE" dirty="0" smtClean="0"/>
              <a:t>: </a:t>
            </a:r>
            <a:r>
              <a:rPr lang="de-DE" dirty="0" err="1" smtClean="0"/>
              <a:t>How</a:t>
            </a:r>
            <a:r>
              <a:rPr lang="de-DE" dirty="0" smtClean="0"/>
              <a:t> </a:t>
            </a:r>
            <a:r>
              <a:rPr lang="de-DE" dirty="0" err="1" smtClean="0"/>
              <a:t>to</a:t>
            </a:r>
            <a:r>
              <a:rPr lang="de-DE" baseline="0" dirty="0" smtClean="0"/>
              <a:t> </a:t>
            </a:r>
            <a:r>
              <a:rPr lang="de-DE" baseline="0" dirty="0" err="1" smtClean="0"/>
              <a:t>conclude</a:t>
            </a:r>
            <a:r>
              <a:rPr lang="de-DE" baseline="0" dirty="0" smtClean="0"/>
              <a:t> such a </a:t>
            </a:r>
            <a:r>
              <a:rPr lang="de-DE" baseline="0" dirty="0" err="1" smtClean="0"/>
              <a:t>presentation</a:t>
            </a:r>
            <a:r>
              <a:rPr lang="de-DE" baseline="0" dirty="0" smtClean="0"/>
              <a:t>?</a:t>
            </a:r>
          </a:p>
          <a:p>
            <a:endParaRPr lang="de-DE" dirty="0" smtClean="0"/>
          </a:p>
          <a:p>
            <a:r>
              <a:rPr lang="de-DE" dirty="0" smtClean="0"/>
              <a:t>I </a:t>
            </a:r>
            <a:r>
              <a:rPr lang="de-DE" dirty="0" err="1" smtClean="0"/>
              <a:t>have</a:t>
            </a:r>
            <a:r>
              <a:rPr lang="de-DE" dirty="0" smtClean="0"/>
              <a:t> </a:t>
            </a:r>
            <a:r>
              <a:rPr lang="de-DE" dirty="0" err="1" smtClean="0"/>
              <a:t>two</a:t>
            </a:r>
            <a:r>
              <a:rPr lang="de-DE" dirty="0" smtClean="0"/>
              <a:t> </a:t>
            </a:r>
            <a:r>
              <a:rPr lang="de-DE" dirty="0" err="1" smtClean="0"/>
              <a:t>points</a:t>
            </a:r>
            <a:r>
              <a:rPr lang="de-DE" dirty="0" smtClean="0"/>
              <a:t> </a:t>
            </a:r>
            <a:r>
              <a:rPr lang="de-DE" dirty="0" err="1" smtClean="0"/>
              <a:t>to</a:t>
            </a:r>
            <a:r>
              <a:rPr lang="de-DE" dirty="0" smtClean="0"/>
              <a:t> </a:t>
            </a:r>
            <a:r>
              <a:rPr lang="de-DE" dirty="0" err="1" smtClean="0"/>
              <a:t>make</a:t>
            </a:r>
            <a:r>
              <a:rPr lang="de-DE" dirty="0" smtClean="0"/>
              <a:t>.</a:t>
            </a:r>
          </a:p>
          <a:p>
            <a:endParaRPr lang="de-DE" dirty="0" smtClean="0"/>
          </a:p>
          <a:p>
            <a:r>
              <a:rPr lang="de-DE" dirty="0" smtClean="0"/>
              <a:t>In</a:t>
            </a:r>
            <a:r>
              <a:rPr lang="de-DE" baseline="0" dirty="0" smtClean="0"/>
              <a:t> a </a:t>
            </a:r>
            <a:r>
              <a:rPr lang="de-DE" baseline="0" dirty="0" err="1" smtClean="0"/>
              <a:t>way</a:t>
            </a:r>
            <a:r>
              <a:rPr lang="de-DE" baseline="0" dirty="0" smtClean="0"/>
              <a:t> I am sick </a:t>
            </a:r>
            <a:r>
              <a:rPr lang="de-DE" baseline="0" dirty="0" err="1" smtClean="0"/>
              <a:t>of</a:t>
            </a:r>
            <a:r>
              <a:rPr lang="de-DE" baseline="0" dirty="0" smtClean="0"/>
              <a:t> </a:t>
            </a:r>
            <a:r>
              <a:rPr lang="de-DE" baseline="0" dirty="0" err="1" smtClean="0"/>
              <a:t>counting</a:t>
            </a:r>
            <a:r>
              <a:rPr lang="de-DE" baseline="0" dirty="0" smtClean="0"/>
              <a:t> and </a:t>
            </a:r>
            <a:r>
              <a:rPr lang="de-DE" baseline="0" dirty="0" err="1" smtClean="0"/>
              <a:t>measurements</a:t>
            </a:r>
            <a:r>
              <a:rPr lang="de-DE" baseline="0" dirty="0" smtClean="0"/>
              <a:t>. </a:t>
            </a:r>
            <a:endParaRPr lang="de-DE" dirty="0" smtClean="0"/>
          </a:p>
          <a:p>
            <a:r>
              <a:rPr lang="de-DE" sz="800" b="0" i="0" u="none" strike="noStrike" kern="1200" baseline="0" dirty="0" smtClean="0">
                <a:solidFill>
                  <a:schemeClr val="tx1"/>
                </a:solidFill>
                <a:latin typeface="Arial" charset="0"/>
                <a:ea typeface="ＭＳ Ｐゴシック" pitchFamily="34" charset="-128"/>
                <a:cs typeface="+mn-cs"/>
              </a:rPr>
              <a:t>I </a:t>
            </a:r>
            <a:r>
              <a:rPr lang="de-DE" sz="800" b="0" i="0" u="none" strike="noStrike" kern="1200" baseline="0" dirty="0" err="1" smtClean="0">
                <a:solidFill>
                  <a:schemeClr val="tx1"/>
                </a:solidFill>
                <a:latin typeface="Arial" charset="0"/>
                <a:ea typeface="ＭＳ Ｐゴシック" pitchFamily="34" charset="-128"/>
                <a:cs typeface="+mn-cs"/>
              </a:rPr>
              <a:t>understand</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that</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indicators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are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needed</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as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incentives</a:t>
            </a:r>
            <a:r>
              <a:rPr lang="de-DE" sz="800" b="0" i="0" u="none" strike="noStrike" kern="1200" baseline="0" dirty="0" smtClean="0">
                <a:solidFill>
                  <a:schemeClr val="tx1"/>
                </a:solidFill>
                <a:latin typeface="Arial" charset="0"/>
                <a:ea typeface="ＭＳ Ｐゴシック" pitchFamily="34" charset="-128"/>
                <a:cs typeface="+mn-cs"/>
              </a:rPr>
              <a:t> in the </a:t>
            </a:r>
            <a:r>
              <a:rPr lang="de-DE" sz="800" b="0" i="0" u="none" strike="noStrike" kern="1200" baseline="0" dirty="0" err="1" smtClean="0">
                <a:solidFill>
                  <a:schemeClr val="tx1"/>
                </a:solidFill>
                <a:latin typeface="Arial" charset="0"/>
                <a:ea typeface="ＭＳ Ｐゴシック" pitchFamily="34" charset="-128"/>
                <a:cs typeface="+mn-cs"/>
              </a:rPr>
              <a:t>transition</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phase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between</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two</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ways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of</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doing</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science</a:t>
            </a:r>
            <a:r>
              <a:rPr lang="de-DE" sz="800" b="0" i="0" u="none" strike="noStrike" kern="1200" baseline="0" dirty="0" smtClean="0">
                <a:solidFill>
                  <a:schemeClr val="tx1"/>
                </a:solidFill>
                <a:latin typeface="Arial" charset="0"/>
                <a:ea typeface="ＭＳ Ｐゴシック" pitchFamily="34" charset="-128"/>
                <a:cs typeface="+mn-cs"/>
              </a:rPr>
              <a:t> – </a:t>
            </a:r>
            <a:r>
              <a:rPr lang="de-DE" sz="800" b="0" i="0" u="none" strike="noStrike" kern="1200" baseline="0" dirty="0" err="1" smtClean="0">
                <a:solidFill>
                  <a:schemeClr val="tx1"/>
                </a:solidFill>
                <a:latin typeface="Arial" charset="0"/>
                <a:ea typeface="ＭＳ Ｐゴシック" pitchFamily="34" charset="-128"/>
                <a:cs typeface="+mn-cs"/>
              </a:rPr>
              <a:t>until</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we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reach</a:t>
            </a:r>
            <a:r>
              <a:rPr lang="de-DE" sz="800" b="0" i="0" u="none" strike="noStrike" kern="1200" baseline="0" dirty="0" smtClean="0">
                <a:solidFill>
                  <a:schemeClr val="tx1"/>
                </a:solidFill>
                <a:latin typeface="Arial" charset="0"/>
                <a:ea typeface="ＭＳ Ｐゴシック" pitchFamily="34" charset="-128"/>
                <a:cs typeface="+mn-cs"/>
              </a:rPr>
              <a:t> 100% </a:t>
            </a:r>
            <a:r>
              <a:rPr lang="de-DE" sz="800" b="0" i="0" u="none" strike="noStrike" kern="1200" baseline="0" dirty="0" err="1" smtClean="0">
                <a:solidFill>
                  <a:schemeClr val="tx1"/>
                </a:solidFill>
                <a:latin typeface="Arial" charset="0"/>
                <a:ea typeface="ＭＳ Ｐゴシック" pitchFamily="34" charset="-128"/>
                <a:cs typeface="+mn-cs"/>
              </a:rPr>
              <a:t>of</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openness</a:t>
            </a:r>
            <a:r>
              <a:rPr lang="de-DE" sz="800" b="0" i="0" u="none" strike="noStrike" kern="1200" baseline="0" dirty="0" smtClean="0">
                <a:solidFill>
                  <a:schemeClr val="tx1"/>
                </a:solidFill>
                <a:latin typeface="Arial" charset="0"/>
                <a:ea typeface="ＭＳ Ｐゴシック" pitchFamily="34" charset="-128"/>
                <a:cs typeface="+mn-cs"/>
              </a:rPr>
              <a:t>.</a:t>
            </a:r>
          </a:p>
          <a:p>
            <a:r>
              <a:rPr lang="de-DE" sz="800" b="0" i="0" u="none" strike="noStrike" kern="1200" baseline="0" dirty="0" smtClean="0">
                <a:solidFill>
                  <a:schemeClr val="tx1"/>
                </a:solidFill>
                <a:latin typeface="Arial" charset="0"/>
                <a:ea typeface="ＭＳ Ｐゴシック" pitchFamily="34" charset="-128"/>
                <a:cs typeface="+mn-cs"/>
              </a:rPr>
              <a:t>Also, </a:t>
            </a:r>
            <a:r>
              <a:rPr lang="de-DE" sz="800" b="0" i="0" u="none" strike="noStrike" kern="1200" baseline="0" dirty="0" err="1" smtClean="0">
                <a:solidFill>
                  <a:schemeClr val="tx1"/>
                </a:solidFill>
                <a:latin typeface="Arial" charset="0"/>
                <a:ea typeface="ＭＳ Ｐゴシック" pitchFamily="34" charset="-128"/>
                <a:cs typeface="+mn-cs"/>
              </a:rPr>
              <a:t>incentives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make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sure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that</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we</a:t>
            </a:r>
            <a:r>
              <a:rPr lang="de-DE" sz="800" b="0" i="0" u="none" strike="noStrike" kern="1200" baseline="0" dirty="0" smtClean="0">
                <a:solidFill>
                  <a:schemeClr val="tx1"/>
                </a:solidFill>
                <a:latin typeface="Arial" charset="0"/>
                <a:ea typeface="ＭＳ Ｐゴシック" pitchFamily="34" charset="-128"/>
                <a:cs typeface="+mn-cs"/>
              </a:rPr>
              <a:t> do not </a:t>
            </a:r>
            <a:r>
              <a:rPr lang="de-DE" sz="800" b="0" i="0" u="none" strike="noStrike" kern="1200" baseline="0" dirty="0" err="1" smtClean="0">
                <a:solidFill>
                  <a:schemeClr val="tx1"/>
                </a:solidFill>
                <a:latin typeface="Arial" charset="0"/>
                <a:ea typeface="ＭＳ Ｐゴシック" pitchFamily="34" charset="-128"/>
                <a:cs typeface="+mn-cs"/>
              </a:rPr>
              <a:t>forget</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anything</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important</a:t>
            </a:r>
            <a:r>
              <a:rPr lang="de-DE" sz="800" b="0" i="0" u="none" strike="noStrike" kern="1200" baseline="0" dirty="0" smtClean="0">
                <a:solidFill>
                  <a:schemeClr val="tx1"/>
                </a:solidFill>
                <a:latin typeface="Arial" charset="0"/>
                <a:ea typeface="ＭＳ Ｐゴシック" pitchFamily="34" charset="-128"/>
                <a:cs typeface="+mn-cs"/>
              </a:rPr>
              <a:t>, for </a:t>
            </a:r>
            <a:r>
              <a:rPr lang="de-DE" sz="800" b="0" i="0" u="none" strike="noStrike" kern="1200" baseline="0" dirty="0" err="1" smtClean="0">
                <a:solidFill>
                  <a:schemeClr val="tx1"/>
                </a:solidFill>
                <a:latin typeface="Arial" charset="0"/>
                <a:ea typeface="ＭＳ Ｐゴシック" pitchFamily="34" charset="-128"/>
                <a:cs typeface="+mn-cs"/>
              </a:rPr>
              <a:t>example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that</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there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are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new</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research</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products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that</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should</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count</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as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evidence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of</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research</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that</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has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taken</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place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Or</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as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presumably</a:t>
            </a:r>
            <a:r>
              <a:rPr lang="de-DE" sz="800" b="0" i="0" u="none" strike="noStrike" kern="1200" baseline="0" dirty="0" smtClean="0">
                <a:solidFill>
                  <a:schemeClr val="tx1"/>
                </a:solidFill>
                <a:latin typeface="Arial" charset="0"/>
                <a:ea typeface="ＭＳ Ｐゴシック" pitchFamily="34" charset="-128"/>
                <a:cs typeface="+mn-cs"/>
              </a:rPr>
              <a:t> Albert Einstein </a:t>
            </a:r>
            <a:r>
              <a:rPr lang="de-DE" sz="800" b="0" i="0" u="none" strike="noStrike" kern="1200" baseline="0" dirty="0" err="1" smtClean="0">
                <a:solidFill>
                  <a:schemeClr val="tx1"/>
                </a:solidFill>
                <a:latin typeface="Arial" charset="0"/>
                <a:ea typeface="ＭＳ Ｐゴシック" pitchFamily="34" charset="-128"/>
                <a:cs typeface="+mn-cs"/>
              </a:rPr>
              <a:t>has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put</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it</a:t>
            </a:r>
            <a:r>
              <a:rPr lang="de-DE" sz="800" b="0" i="0" u="none" strike="noStrike" kern="1200" baseline="0" dirty="0" smtClean="0">
                <a:solidFill>
                  <a:schemeClr val="tx1"/>
                </a:solidFill>
                <a:latin typeface="Arial" charset="0"/>
                <a:ea typeface="ＭＳ Ｐゴシック" pitchFamily="34" charset="-128"/>
                <a:cs typeface="+mn-cs"/>
              </a:rPr>
              <a:t>: „</a:t>
            </a:r>
            <a:r>
              <a:rPr lang="en-US" sz="800" b="0" i="0" u="none" strike="noStrike" kern="1200" baseline="0" dirty="0" smtClean="0">
                <a:solidFill>
                  <a:schemeClr val="tx1"/>
                </a:solidFill>
                <a:latin typeface="Arial" charset="0"/>
                <a:ea typeface="ＭＳ Ｐゴシック" pitchFamily="34" charset="-128"/>
                <a:cs typeface="+mn-cs"/>
              </a:rPr>
              <a:t>Not everything that counts can be counted, and not everything that can be counted counts.”</a:t>
            </a:r>
            <a:endParaRPr lang="de-DE" sz="800" b="0" i="0" u="none" strike="noStrike" kern="1200" baseline="0" dirty="0" smtClean="0">
              <a:solidFill>
                <a:schemeClr val="tx1"/>
              </a:solidFill>
              <a:latin typeface="Arial" charset="0"/>
              <a:ea typeface="ＭＳ Ｐゴシック" pitchFamily="34" charset="-128"/>
              <a:cs typeface="+mn-cs"/>
            </a:endParaRPr>
          </a:p>
          <a:p>
            <a:endParaRPr lang="de-DE" sz="800" b="0" i="0" u="none" strike="noStrike" kern="1200" baseline="0" dirty="0" smtClean="0">
              <a:solidFill>
                <a:schemeClr val="tx1"/>
              </a:solidFill>
              <a:latin typeface="Arial" charset="0"/>
              <a:ea typeface="ＭＳ Ｐゴシック" pitchFamily="34" charset="-128"/>
              <a:cs typeface="+mn-cs"/>
            </a:endParaRPr>
          </a:p>
          <a:p>
            <a:r>
              <a:rPr lang="de-DE" sz="800" b="0" i="0" u="none" strike="noStrike" kern="1200" baseline="0" dirty="0" smtClean="0">
                <a:solidFill>
                  <a:schemeClr val="tx1"/>
                </a:solidFill>
                <a:latin typeface="Arial" charset="0"/>
                <a:ea typeface="ＭＳ Ｐゴシック" pitchFamily="34" charset="-128"/>
                <a:cs typeface="+mn-cs"/>
              </a:rPr>
              <a:t>---KLICK-- </a:t>
            </a:r>
            <a:r>
              <a:rPr lang="de-DE" sz="800" b="0" i="0" u="none" strike="noStrike" kern="1200" baseline="0" dirty="0" err="1" smtClean="0">
                <a:solidFill>
                  <a:schemeClr val="tx1"/>
                </a:solidFill>
                <a:latin typeface="Arial" charset="0"/>
                <a:ea typeface="ＭＳ Ｐゴシック" pitchFamily="34" charset="-128"/>
                <a:cs typeface="+mn-cs"/>
              </a:rPr>
              <a:t>Maybe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we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should</a:t>
            </a:r>
            <a:r>
              <a:rPr lang="de-DE" sz="800" b="0" i="0" u="none" strike="noStrike" kern="1200" baseline="0" dirty="0" smtClean="0">
                <a:solidFill>
                  <a:schemeClr val="tx1"/>
                </a:solidFill>
                <a:latin typeface="Arial" charset="0"/>
                <a:ea typeface="ＭＳ Ｐゴシック" pitchFamily="34" charset="-128"/>
                <a:cs typeface="+mn-cs"/>
              </a:rPr>
              <a:t> not  </a:t>
            </a:r>
            <a:r>
              <a:rPr lang="de-DE" sz="800" b="0" i="0" u="none" strike="noStrike" kern="1200" baseline="0" dirty="0" err="1" smtClean="0">
                <a:solidFill>
                  <a:schemeClr val="tx1"/>
                </a:solidFill>
                <a:latin typeface="Arial" charset="0"/>
                <a:ea typeface="ＭＳ Ｐゴシック" pitchFamily="34" charset="-128"/>
                <a:cs typeface="+mn-cs"/>
              </a:rPr>
              <a:t>talk</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anymore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of</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counting</a:t>
            </a:r>
            <a:r>
              <a:rPr lang="de-DE" sz="800" b="0" i="0" u="none" strike="noStrike" kern="1200" baseline="0" dirty="0" smtClean="0">
                <a:solidFill>
                  <a:schemeClr val="tx1"/>
                </a:solidFill>
                <a:latin typeface="Arial" charset="0"/>
                <a:ea typeface="ＭＳ Ｐゴシック" pitchFamily="34" charset="-128"/>
                <a:cs typeface="+mn-cs"/>
              </a:rPr>
              <a:t> in the sense </a:t>
            </a:r>
            <a:r>
              <a:rPr lang="de-DE" sz="800" b="0" i="0" u="none" strike="noStrike" kern="1200" baseline="0" dirty="0" err="1" smtClean="0">
                <a:solidFill>
                  <a:schemeClr val="tx1"/>
                </a:solidFill>
                <a:latin typeface="Arial" charset="0"/>
                <a:ea typeface="ＭＳ Ｐゴシック" pitchFamily="34" charset="-128"/>
                <a:cs typeface="+mn-cs"/>
              </a:rPr>
              <a:t>of</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measuring</a:t>
            </a:r>
            <a:r>
              <a:rPr lang="de-DE" sz="800" b="0" i="0" u="none" strike="noStrike" kern="1200" baseline="0" dirty="0" smtClean="0">
                <a:solidFill>
                  <a:schemeClr val="tx1"/>
                </a:solidFill>
                <a:latin typeface="Arial" charset="0"/>
                <a:ea typeface="ＭＳ Ｐゴシック" pitchFamily="34" charset="-128"/>
                <a:cs typeface="+mn-cs"/>
              </a:rPr>
              <a:t> but </a:t>
            </a:r>
            <a:r>
              <a:rPr lang="de-DE" sz="800" b="0" i="0" u="none" strike="noStrike" kern="1200" baseline="0" dirty="0" err="1" smtClean="0">
                <a:solidFill>
                  <a:schemeClr val="tx1"/>
                </a:solidFill>
                <a:latin typeface="Arial" charset="0"/>
                <a:ea typeface="ＭＳ Ｐゴシック" pitchFamily="34" charset="-128"/>
                <a:cs typeface="+mn-cs"/>
              </a:rPr>
              <a:t>of</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counting</a:t>
            </a:r>
            <a:r>
              <a:rPr lang="de-DE" sz="800" b="0" i="0" u="none" strike="noStrike" kern="1200" baseline="0" dirty="0" smtClean="0">
                <a:solidFill>
                  <a:schemeClr val="tx1"/>
                </a:solidFill>
                <a:latin typeface="Arial" charset="0"/>
                <a:ea typeface="ＭＳ Ｐゴシック" pitchFamily="34" charset="-128"/>
                <a:cs typeface="+mn-cs"/>
              </a:rPr>
              <a:t> in the sense </a:t>
            </a:r>
            <a:r>
              <a:rPr lang="de-DE" sz="800" b="0" i="0" u="none" strike="noStrike" kern="1200" baseline="0" dirty="0" err="1" smtClean="0">
                <a:solidFill>
                  <a:schemeClr val="tx1"/>
                </a:solidFill>
                <a:latin typeface="Arial" charset="0"/>
                <a:ea typeface="ＭＳ Ｐゴシック" pitchFamily="34" charset="-128"/>
                <a:cs typeface="+mn-cs"/>
              </a:rPr>
              <a:t>of</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reflecting</a:t>
            </a:r>
            <a:r>
              <a:rPr lang="de-DE" sz="800" b="0" i="0" u="none" strike="noStrike" kern="1200" baseline="0" dirty="0" smtClean="0">
                <a:solidFill>
                  <a:schemeClr val="tx1"/>
                </a:solidFill>
                <a:latin typeface="Arial" charset="0"/>
                <a:ea typeface="ＭＳ Ｐゴシック" pitchFamily="34" charset="-128"/>
                <a:cs typeface="+mn-cs"/>
              </a:rPr>
              <a:t> on </a:t>
            </a:r>
            <a:r>
              <a:rPr lang="de-DE" sz="800" b="0" i="0" u="none" strike="noStrike" kern="1200" baseline="0" dirty="0" err="1" smtClean="0">
                <a:solidFill>
                  <a:schemeClr val="tx1"/>
                </a:solidFill>
                <a:latin typeface="Arial" charset="0"/>
                <a:ea typeface="ＭＳ Ｐゴシック" pitchFamily="34" charset="-128"/>
                <a:cs typeface="+mn-cs"/>
              </a:rPr>
              <a:t>properties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that</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we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value</a:t>
            </a:r>
            <a:r>
              <a:rPr lang="de-DE" sz="800" b="0" i="0" u="none" strike="noStrike" kern="1200" baseline="0" dirty="0" smtClean="0">
                <a:solidFill>
                  <a:schemeClr val="tx1"/>
                </a:solidFill>
                <a:latin typeface="Arial" charset="0"/>
                <a:ea typeface="ＭＳ Ｐゴシック" pitchFamily="34" charset="-128"/>
                <a:cs typeface="+mn-cs"/>
              </a:rPr>
              <a:t>. </a:t>
            </a:r>
          </a:p>
          <a:p>
            <a:endParaRPr lang="de-DE" dirty="0" smtClean="0"/>
          </a:p>
          <a:p>
            <a:r>
              <a:rPr lang="de-DE" baseline="0" dirty="0" err="1" smtClean="0"/>
              <a:t>However</a:t>
            </a:r>
            <a:r>
              <a:rPr lang="de-DE" baseline="0" dirty="0" smtClean="0"/>
              <a:t>, I am not </a:t>
            </a:r>
            <a:r>
              <a:rPr lang="de-DE" baseline="0" dirty="0" err="1" smtClean="0"/>
              <a:t>convinced</a:t>
            </a:r>
            <a:r>
              <a:rPr lang="de-DE" baseline="0" dirty="0" smtClean="0"/>
              <a:t> </a:t>
            </a:r>
            <a:r>
              <a:rPr lang="de-DE" baseline="0" dirty="0" err="1" smtClean="0"/>
              <a:t>that</a:t>
            </a:r>
            <a:r>
              <a:rPr lang="de-DE" baseline="0" dirty="0" smtClean="0"/>
              <a:t> </a:t>
            </a:r>
            <a:r>
              <a:rPr lang="de-DE" baseline="0" dirty="0" err="1" smtClean="0"/>
              <a:t>science</a:t>
            </a:r>
            <a:r>
              <a:rPr lang="de-DE" baseline="0" dirty="0" smtClean="0"/>
              <a:t> </a:t>
            </a:r>
            <a:r>
              <a:rPr lang="de-DE" baseline="0" dirty="0" err="1" smtClean="0"/>
              <a:t>becomes</a:t>
            </a:r>
            <a:r>
              <a:rPr lang="de-DE" baseline="0" dirty="0" smtClean="0"/>
              <a:t> </a:t>
            </a:r>
            <a:r>
              <a:rPr lang="de-DE" baseline="0" dirty="0" err="1" smtClean="0"/>
              <a:t>better</a:t>
            </a:r>
            <a:r>
              <a:rPr lang="de-DE" baseline="0" dirty="0" smtClean="0"/>
              <a:t> </a:t>
            </a:r>
            <a:r>
              <a:rPr lang="de-DE" baseline="0" dirty="0" err="1" smtClean="0"/>
              <a:t>if</a:t>
            </a:r>
            <a:r>
              <a:rPr lang="de-DE" baseline="0" dirty="0" smtClean="0"/>
              <a:t> </a:t>
            </a:r>
            <a:r>
              <a:rPr lang="de-DE" baseline="0" dirty="0" err="1" smtClean="0"/>
              <a:t>we</a:t>
            </a:r>
            <a:r>
              <a:rPr lang="de-DE" baseline="0" dirty="0" smtClean="0"/>
              <a:t> </a:t>
            </a:r>
            <a:r>
              <a:rPr lang="de-DE" baseline="0" dirty="0" err="1" smtClean="0"/>
              <a:t>only</a:t>
            </a:r>
            <a:r>
              <a:rPr lang="de-DE" baseline="0" dirty="0" smtClean="0"/>
              <a:t> </a:t>
            </a:r>
            <a:r>
              <a:rPr lang="de-DE" baseline="0" dirty="0" err="1" smtClean="0"/>
              <a:t>implement</a:t>
            </a:r>
            <a:r>
              <a:rPr lang="de-DE" baseline="0" dirty="0" smtClean="0"/>
              <a:t> </a:t>
            </a:r>
            <a:r>
              <a:rPr lang="de-DE" baseline="0" dirty="0" err="1" smtClean="0"/>
              <a:t>more</a:t>
            </a:r>
            <a:r>
              <a:rPr lang="de-DE" baseline="0" dirty="0" smtClean="0"/>
              <a:t> and </a:t>
            </a:r>
            <a:r>
              <a:rPr lang="de-DE" baseline="0" dirty="0" err="1" smtClean="0"/>
              <a:t>more</a:t>
            </a:r>
            <a:r>
              <a:rPr lang="de-DE" baseline="0" dirty="0" smtClean="0"/>
              <a:t> </a:t>
            </a:r>
            <a:r>
              <a:rPr lang="de-DE" baseline="0" dirty="0" err="1" smtClean="0"/>
              <a:t>measurements</a:t>
            </a:r>
            <a:r>
              <a:rPr lang="de-DE" baseline="0" dirty="0" smtClean="0"/>
              <a:t>, </a:t>
            </a:r>
            <a:r>
              <a:rPr lang="de-DE" baseline="0" dirty="0" err="1" smtClean="0"/>
              <a:t>indicators</a:t>
            </a:r>
            <a:r>
              <a:rPr lang="de-DE" baseline="0" dirty="0" smtClean="0"/>
              <a:t>, </a:t>
            </a:r>
            <a:r>
              <a:rPr lang="de-DE" baseline="0" dirty="0" err="1" smtClean="0"/>
              <a:t>evaluation</a:t>
            </a:r>
            <a:r>
              <a:rPr lang="de-DE" baseline="0" dirty="0" smtClean="0"/>
              <a:t> </a:t>
            </a:r>
            <a:r>
              <a:rPr lang="de-DE" baseline="0" dirty="0" err="1" smtClean="0"/>
              <a:t>frameworks</a:t>
            </a:r>
            <a:r>
              <a:rPr lang="de-DE" baseline="0" dirty="0" smtClean="0"/>
              <a:t> – </a:t>
            </a:r>
            <a:r>
              <a:rPr lang="de-DE" baseline="0" dirty="0" err="1" smtClean="0"/>
              <a:t>you</a:t>
            </a:r>
            <a:r>
              <a:rPr lang="de-DE" baseline="0" dirty="0" smtClean="0"/>
              <a:t> </a:t>
            </a:r>
            <a:r>
              <a:rPr lang="de-DE" baseline="0" dirty="0" err="1" smtClean="0"/>
              <a:t>name</a:t>
            </a:r>
            <a:r>
              <a:rPr lang="de-DE" baseline="0" dirty="0" smtClean="0"/>
              <a:t> it.</a:t>
            </a:r>
          </a:p>
          <a:p>
            <a:endParaRPr lang="de-DE" baseline="0" dirty="0" smtClean="0"/>
          </a:p>
          <a:p>
            <a:r>
              <a:rPr lang="de-DE" baseline="0" dirty="0" smtClean="0"/>
              <a:t>I </a:t>
            </a:r>
            <a:r>
              <a:rPr lang="de-DE" baseline="0" dirty="0" err="1" smtClean="0"/>
              <a:t>neither</a:t>
            </a:r>
            <a:r>
              <a:rPr lang="de-DE" baseline="0" dirty="0" smtClean="0"/>
              <a:t> </a:t>
            </a:r>
            <a:r>
              <a:rPr lang="de-DE" baseline="0" dirty="0" err="1" smtClean="0"/>
              <a:t>believe</a:t>
            </a:r>
            <a:r>
              <a:rPr lang="de-DE" baseline="0" dirty="0" smtClean="0"/>
              <a:t> </a:t>
            </a:r>
            <a:r>
              <a:rPr lang="de-DE" baseline="0" dirty="0" err="1" smtClean="0"/>
              <a:t>that</a:t>
            </a:r>
            <a:r>
              <a:rPr lang="de-DE" baseline="0" dirty="0" smtClean="0"/>
              <a:t> the </a:t>
            </a:r>
            <a:r>
              <a:rPr lang="de-DE" baseline="0" dirty="0" err="1" smtClean="0"/>
              <a:t>only</a:t>
            </a:r>
            <a:r>
              <a:rPr lang="de-DE" baseline="0" dirty="0" smtClean="0"/>
              <a:t> </a:t>
            </a:r>
            <a:r>
              <a:rPr lang="de-DE" baseline="0" dirty="0" err="1" smtClean="0"/>
              <a:t>incentive</a:t>
            </a:r>
            <a:r>
              <a:rPr lang="de-DE" baseline="0" dirty="0" smtClean="0"/>
              <a:t> the </a:t>
            </a:r>
            <a:r>
              <a:rPr lang="de-DE" baseline="0" dirty="0" err="1" smtClean="0"/>
              <a:t>science</a:t>
            </a:r>
            <a:r>
              <a:rPr lang="de-DE" baseline="0" dirty="0" smtClean="0"/>
              <a:t> </a:t>
            </a:r>
            <a:r>
              <a:rPr lang="de-DE" baseline="0" dirty="0" err="1" smtClean="0"/>
              <a:t>system</a:t>
            </a:r>
            <a:r>
              <a:rPr lang="de-DE" baseline="0" dirty="0" smtClean="0"/>
              <a:t> </a:t>
            </a:r>
            <a:r>
              <a:rPr lang="de-DE" baseline="0" dirty="0" err="1" smtClean="0"/>
              <a:t>can</a:t>
            </a:r>
            <a:r>
              <a:rPr lang="de-DE" baseline="0" dirty="0" smtClean="0"/>
              <a:t> </a:t>
            </a:r>
            <a:r>
              <a:rPr lang="de-DE" baseline="0" dirty="0" err="1" smtClean="0"/>
              <a:t>generate</a:t>
            </a:r>
            <a:r>
              <a:rPr lang="de-DE" baseline="0" dirty="0" smtClean="0"/>
              <a:t> </a:t>
            </a:r>
            <a:r>
              <a:rPr lang="de-DE" baseline="0" dirty="0" err="1" smtClean="0"/>
              <a:t>is</a:t>
            </a:r>
            <a:r>
              <a:rPr lang="de-DE" baseline="0" dirty="0" smtClean="0"/>
              <a:t> </a:t>
            </a:r>
            <a:r>
              <a:rPr lang="de-DE" baseline="0" dirty="0" err="1" smtClean="0"/>
              <a:t>competition</a:t>
            </a:r>
            <a:r>
              <a:rPr lang="de-DE" baseline="0" dirty="0" smtClean="0"/>
              <a:t> and </a:t>
            </a:r>
            <a:r>
              <a:rPr lang="de-DE" baseline="0" dirty="0" err="1" smtClean="0"/>
              <a:t>measurements</a:t>
            </a:r>
            <a:r>
              <a:rPr lang="de-DE" baseline="0" dirty="0" smtClean="0"/>
              <a:t> and </a:t>
            </a:r>
            <a:r>
              <a:rPr lang="de-DE" baseline="0" dirty="0" err="1" smtClean="0"/>
              <a:t>indicators</a:t>
            </a:r>
            <a:r>
              <a:rPr lang="de-DE" baseline="0" dirty="0" smtClean="0"/>
              <a:t>.</a:t>
            </a:r>
          </a:p>
          <a:p>
            <a:r>
              <a:rPr lang="de-DE" baseline="0" dirty="0" err="1" smtClean="0"/>
              <a:t>There</a:t>
            </a:r>
            <a:r>
              <a:rPr lang="de-DE" baseline="0" dirty="0" smtClean="0"/>
              <a:t> </a:t>
            </a:r>
            <a:r>
              <a:rPr lang="de-DE" baseline="0" dirty="0" err="1" smtClean="0"/>
              <a:t>are</a:t>
            </a:r>
            <a:r>
              <a:rPr lang="de-DE" baseline="0" dirty="0" smtClean="0"/>
              <a:t> so </a:t>
            </a:r>
            <a:r>
              <a:rPr lang="de-DE" baseline="0" dirty="0" err="1" smtClean="0"/>
              <a:t>many</a:t>
            </a:r>
            <a:r>
              <a:rPr lang="de-DE" baseline="0" dirty="0" smtClean="0"/>
              <a:t> smart </a:t>
            </a:r>
            <a:r>
              <a:rPr lang="de-DE" baseline="0" dirty="0" err="1" smtClean="0"/>
              <a:t>people</a:t>
            </a:r>
            <a:r>
              <a:rPr lang="de-DE" baseline="0" dirty="0" smtClean="0"/>
              <a:t> out </a:t>
            </a:r>
            <a:r>
              <a:rPr lang="de-DE" baseline="0" dirty="0" err="1" smtClean="0"/>
              <a:t>there</a:t>
            </a:r>
            <a:r>
              <a:rPr lang="de-DE" baseline="0" dirty="0" smtClean="0"/>
              <a:t>…..</a:t>
            </a:r>
            <a:r>
              <a:rPr lang="de-DE" baseline="0" dirty="0" err="1" smtClean="0"/>
              <a:t>where</a:t>
            </a:r>
            <a:r>
              <a:rPr lang="de-DE" baseline="0" dirty="0" smtClean="0"/>
              <a:t> </a:t>
            </a:r>
            <a:r>
              <a:rPr lang="de-DE" baseline="0" dirty="0" err="1" smtClean="0"/>
              <a:t>are</a:t>
            </a:r>
            <a:r>
              <a:rPr lang="de-DE" baseline="0" dirty="0" smtClean="0"/>
              <a:t> the </a:t>
            </a:r>
            <a:r>
              <a:rPr lang="de-DE" baseline="0" dirty="0" err="1" smtClean="0"/>
              <a:t>new</a:t>
            </a:r>
            <a:r>
              <a:rPr lang="de-DE" baseline="0" dirty="0" smtClean="0"/>
              <a:t> </a:t>
            </a:r>
            <a:r>
              <a:rPr lang="de-DE" baseline="0" dirty="0" err="1" smtClean="0"/>
              <a:t>ideas</a:t>
            </a:r>
            <a:r>
              <a:rPr lang="de-DE" baseline="0" dirty="0" smtClean="0"/>
              <a:t>?</a:t>
            </a:r>
          </a:p>
          <a:p>
            <a:endParaRPr lang="de-DE" baseline="0" dirty="0" smtClean="0"/>
          </a:p>
          <a:p>
            <a:r>
              <a:rPr lang="de-DE" baseline="0" dirty="0" smtClean="0"/>
              <a:t>---KLICK---</a:t>
            </a:r>
          </a:p>
          <a:p>
            <a:endParaRPr lang="de-DE" baseline="0" dirty="0" smtClean="0"/>
          </a:p>
          <a:p>
            <a:r>
              <a:rPr lang="de-DE" baseline="0" dirty="0" smtClean="0"/>
              <a:t>But </a:t>
            </a:r>
            <a:r>
              <a:rPr lang="de-DE" baseline="0" dirty="0" err="1" smtClean="0"/>
              <a:t>if</a:t>
            </a:r>
            <a:r>
              <a:rPr lang="de-DE" baseline="0" dirty="0" smtClean="0"/>
              <a:t> such </a:t>
            </a:r>
            <a:r>
              <a:rPr lang="de-DE" baseline="0" dirty="0" err="1" smtClean="0"/>
              <a:t>quantifiable</a:t>
            </a:r>
            <a:r>
              <a:rPr lang="de-DE" baseline="0" dirty="0" smtClean="0"/>
              <a:t> </a:t>
            </a:r>
            <a:r>
              <a:rPr lang="de-DE" baseline="0" dirty="0" err="1" smtClean="0"/>
              <a:t>incentives</a:t>
            </a:r>
            <a:r>
              <a:rPr lang="de-DE" baseline="0" dirty="0" smtClean="0"/>
              <a:t> </a:t>
            </a:r>
            <a:r>
              <a:rPr lang="de-DE" baseline="0" dirty="0" err="1" smtClean="0"/>
              <a:t>are</a:t>
            </a:r>
            <a:r>
              <a:rPr lang="de-DE" baseline="0" dirty="0" smtClean="0"/>
              <a:t> the </a:t>
            </a:r>
            <a:r>
              <a:rPr lang="de-DE" baseline="0" dirty="0" err="1" smtClean="0"/>
              <a:t>only</a:t>
            </a:r>
            <a:r>
              <a:rPr lang="de-DE" baseline="0" dirty="0" smtClean="0"/>
              <a:t> </a:t>
            </a:r>
            <a:r>
              <a:rPr lang="de-DE" baseline="0" dirty="0" err="1" smtClean="0"/>
              <a:t>measures</a:t>
            </a:r>
            <a:r>
              <a:rPr lang="de-DE" baseline="0" dirty="0" smtClean="0"/>
              <a:t> </a:t>
            </a:r>
            <a:r>
              <a:rPr lang="de-DE" baseline="0" dirty="0" err="1" smtClean="0"/>
              <a:t>that</a:t>
            </a:r>
            <a:r>
              <a:rPr lang="de-DE" baseline="0" dirty="0" smtClean="0"/>
              <a:t> </a:t>
            </a:r>
            <a:r>
              <a:rPr lang="de-DE" baseline="0" dirty="0" err="1" smtClean="0"/>
              <a:t>work</a:t>
            </a:r>
            <a:r>
              <a:rPr lang="de-DE" baseline="0" dirty="0" smtClean="0"/>
              <a:t> </a:t>
            </a:r>
            <a:r>
              <a:rPr lang="de-DE" baseline="0" dirty="0" err="1" smtClean="0"/>
              <a:t>than</a:t>
            </a:r>
            <a:r>
              <a:rPr lang="de-DE" baseline="0" dirty="0" smtClean="0"/>
              <a:t> I </a:t>
            </a:r>
            <a:r>
              <a:rPr lang="de-DE" baseline="0" dirty="0" err="1" smtClean="0"/>
              <a:t>would</a:t>
            </a:r>
            <a:r>
              <a:rPr lang="de-DE" baseline="0" dirty="0" smtClean="0"/>
              <a:t> </a:t>
            </a:r>
            <a:r>
              <a:rPr lang="de-DE" baseline="0" dirty="0" err="1" smtClean="0"/>
              <a:t>prefer</a:t>
            </a:r>
            <a:r>
              <a:rPr lang="de-DE" baseline="0" dirty="0" smtClean="0"/>
              <a:t> </a:t>
            </a:r>
            <a:r>
              <a:rPr lang="de-DE" baseline="0" dirty="0" err="1" smtClean="0"/>
              <a:t>rushing</a:t>
            </a:r>
            <a:r>
              <a:rPr lang="de-DE" baseline="0" dirty="0" smtClean="0"/>
              <a:t> </a:t>
            </a:r>
            <a:r>
              <a:rPr lang="de-DE" baseline="0" dirty="0" err="1" smtClean="0"/>
              <a:t>towards</a:t>
            </a:r>
            <a:r>
              <a:rPr lang="de-DE" baseline="0" dirty="0" smtClean="0"/>
              <a:t> the </a:t>
            </a:r>
            <a:r>
              <a:rPr lang="de-DE" baseline="0" dirty="0" err="1" smtClean="0"/>
              <a:t>right</a:t>
            </a:r>
            <a:r>
              <a:rPr lang="de-DE" baseline="0" dirty="0" smtClean="0"/>
              <a:t> (</a:t>
            </a:r>
            <a:r>
              <a:rPr lang="de-DE" baseline="0" dirty="0" err="1" smtClean="0"/>
              <a:t>good</a:t>
            </a:r>
            <a:r>
              <a:rPr lang="de-DE" baseline="0" dirty="0" smtClean="0"/>
              <a:t>) </a:t>
            </a:r>
            <a:r>
              <a:rPr lang="de-DE" baseline="0" dirty="0" err="1" smtClean="0"/>
              <a:t>carrots</a:t>
            </a:r>
            <a:r>
              <a:rPr lang="de-DE" baseline="0" dirty="0" smtClean="0"/>
              <a:t>, </a:t>
            </a:r>
            <a:r>
              <a:rPr lang="de-DE" baseline="0" dirty="0" err="1" smtClean="0"/>
              <a:t>than</a:t>
            </a:r>
            <a:r>
              <a:rPr lang="de-DE" baseline="0" dirty="0" smtClean="0"/>
              <a:t> </a:t>
            </a:r>
            <a:r>
              <a:rPr lang="de-DE" baseline="0" dirty="0" err="1" smtClean="0"/>
              <a:t>those</a:t>
            </a:r>
            <a:r>
              <a:rPr lang="de-DE" baseline="0" dirty="0" smtClean="0"/>
              <a:t> </a:t>
            </a:r>
            <a:r>
              <a:rPr lang="de-DE" baseline="0" dirty="0" err="1" smtClean="0"/>
              <a:t>that</a:t>
            </a:r>
            <a:r>
              <a:rPr lang="de-DE" baseline="0" dirty="0" smtClean="0"/>
              <a:t> </a:t>
            </a:r>
            <a:r>
              <a:rPr lang="de-DE" baseline="0" dirty="0" err="1" smtClean="0"/>
              <a:t>may</a:t>
            </a:r>
            <a:r>
              <a:rPr lang="de-DE" baseline="0" dirty="0" smtClean="0"/>
              <a:t> </a:t>
            </a:r>
            <a:r>
              <a:rPr lang="de-DE" baseline="0" dirty="0" err="1" smtClean="0"/>
              <a:t>cause</a:t>
            </a:r>
            <a:r>
              <a:rPr lang="de-DE" baseline="0" dirty="0" smtClean="0"/>
              <a:t> </a:t>
            </a:r>
            <a:r>
              <a:rPr lang="de-DE" baseline="0" dirty="0" err="1" smtClean="0"/>
              <a:t>stomach</a:t>
            </a:r>
            <a:r>
              <a:rPr lang="de-DE" baseline="0" dirty="0" smtClean="0"/>
              <a:t> </a:t>
            </a:r>
            <a:r>
              <a:rPr lang="de-DE" baseline="0" dirty="0" err="1" smtClean="0"/>
              <a:t>aches</a:t>
            </a:r>
            <a:r>
              <a:rPr lang="de-DE" baseline="0" dirty="0" smtClean="0"/>
              <a:t>, I </a:t>
            </a:r>
            <a:r>
              <a:rPr lang="de-DE" baseline="0" dirty="0" err="1" smtClean="0"/>
              <a:t>mean</a:t>
            </a:r>
            <a:r>
              <a:rPr lang="de-DE" baseline="0" dirty="0" smtClean="0"/>
              <a:t>, </a:t>
            </a:r>
            <a:r>
              <a:rPr lang="de-DE" baseline="0" dirty="0" err="1" smtClean="0"/>
              <a:t>adverse</a:t>
            </a:r>
            <a:r>
              <a:rPr lang="de-DE" baseline="0" dirty="0" smtClean="0"/>
              <a:t> </a:t>
            </a:r>
            <a:r>
              <a:rPr lang="de-DE" baseline="0" dirty="0" err="1" smtClean="0"/>
              <a:t>effects</a:t>
            </a:r>
            <a:r>
              <a:rPr lang="de-DE" baseline="0" dirty="0" smtClean="0"/>
              <a:t> </a:t>
            </a:r>
            <a:r>
              <a:rPr lang="de-DE" baseline="0" dirty="0" err="1" smtClean="0"/>
              <a:t>by</a:t>
            </a:r>
            <a:r>
              <a:rPr lang="de-DE" baseline="0" dirty="0" smtClean="0"/>
              <a:t> </a:t>
            </a:r>
            <a:r>
              <a:rPr lang="de-DE" baseline="0" dirty="0" err="1" smtClean="0"/>
              <a:t>unintentionally</a:t>
            </a:r>
            <a:r>
              <a:rPr lang="de-DE" baseline="0" dirty="0" smtClean="0"/>
              <a:t> </a:t>
            </a:r>
            <a:r>
              <a:rPr lang="de-DE" baseline="0" dirty="0" err="1" smtClean="0"/>
              <a:t>hunting</a:t>
            </a:r>
            <a:r>
              <a:rPr lang="de-DE" baseline="0" dirty="0" smtClean="0"/>
              <a:t> </a:t>
            </a:r>
            <a:r>
              <a:rPr lang="de-DE" baseline="0" dirty="0" err="1" smtClean="0"/>
              <a:t>numbers</a:t>
            </a:r>
            <a:r>
              <a:rPr lang="de-DE" baseline="0" dirty="0" smtClean="0"/>
              <a:t>. But for </a:t>
            </a:r>
            <a:r>
              <a:rPr lang="de-DE" baseline="0" dirty="0" err="1" smtClean="0"/>
              <a:t>this</a:t>
            </a:r>
            <a:r>
              <a:rPr lang="de-DE" baseline="0" dirty="0" smtClean="0"/>
              <a:t> </a:t>
            </a:r>
            <a:r>
              <a:rPr lang="de-DE" baseline="0" dirty="0" err="1" smtClean="0"/>
              <a:t>we</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know</a:t>
            </a:r>
            <a:r>
              <a:rPr lang="de-DE" baseline="0" dirty="0" smtClean="0"/>
              <a:t> </a:t>
            </a:r>
            <a:r>
              <a:rPr lang="de-DE" baseline="0" dirty="0" err="1" smtClean="0"/>
              <a:t>what</a:t>
            </a:r>
            <a:r>
              <a:rPr lang="de-DE" baseline="0" dirty="0" smtClean="0"/>
              <a:t> </a:t>
            </a:r>
            <a:r>
              <a:rPr lang="de-DE" baseline="0" dirty="0" err="1" smtClean="0"/>
              <a:t>are</a:t>
            </a:r>
            <a:r>
              <a:rPr lang="de-DE" baseline="0" dirty="0" smtClean="0"/>
              <a:t> the </a:t>
            </a:r>
            <a:r>
              <a:rPr lang="de-DE" baseline="0" dirty="0" err="1" smtClean="0"/>
              <a:t>good</a:t>
            </a:r>
            <a:r>
              <a:rPr lang="de-DE" baseline="0" dirty="0" smtClean="0"/>
              <a:t> </a:t>
            </a:r>
            <a:r>
              <a:rPr lang="de-DE" baseline="0" dirty="0" err="1" smtClean="0"/>
              <a:t>carrots</a:t>
            </a:r>
            <a:r>
              <a:rPr lang="de-DE" baseline="0" dirty="0" smtClean="0"/>
              <a:t> – and </a:t>
            </a:r>
            <a:r>
              <a:rPr lang="de-DE" baseline="0" dirty="0" err="1" smtClean="0"/>
              <a:t>as</a:t>
            </a:r>
            <a:r>
              <a:rPr lang="de-DE" baseline="0" dirty="0" smtClean="0"/>
              <a:t> I </a:t>
            </a:r>
            <a:r>
              <a:rPr lang="de-DE" baseline="0" dirty="0" err="1" smtClean="0"/>
              <a:t>have</a:t>
            </a:r>
            <a:r>
              <a:rPr lang="de-DE" baseline="0" dirty="0" smtClean="0"/>
              <a:t> </a:t>
            </a:r>
            <a:r>
              <a:rPr lang="de-DE" baseline="0" dirty="0" err="1" smtClean="0"/>
              <a:t>shown</a:t>
            </a:r>
            <a:r>
              <a:rPr lang="de-DE" baseline="0" dirty="0" smtClean="0"/>
              <a:t> </a:t>
            </a:r>
            <a:r>
              <a:rPr lang="de-DE" baseline="0" dirty="0" err="1" smtClean="0"/>
              <a:t>you</a:t>
            </a:r>
            <a:r>
              <a:rPr lang="de-DE" baseline="0" dirty="0" smtClean="0"/>
              <a:t> </a:t>
            </a:r>
            <a:r>
              <a:rPr lang="de-DE" baseline="0" dirty="0" err="1" smtClean="0"/>
              <a:t>this</a:t>
            </a:r>
            <a:r>
              <a:rPr lang="de-DE" baseline="0" dirty="0" smtClean="0"/>
              <a:t> still </a:t>
            </a:r>
            <a:r>
              <a:rPr lang="de-DE" baseline="0" dirty="0" err="1" smtClean="0"/>
              <a:t>needs</a:t>
            </a:r>
            <a:r>
              <a:rPr lang="de-DE" baseline="0" dirty="0" smtClean="0"/>
              <a:t> </a:t>
            </a:r>
            <a:r>
              <a:rPr lang="de-DE" baseline="0" dirty="0" err="1" smtClean="0"/>
              <a:t>some</a:t>
            </a:r>
            <a:r>
              <a:rPr lang="de-DE" baseline="0" dirty="0" smtClean="0"/>
              <a:t> discussion.</a:t>
            </a:r>
          </a:p>
          <a:p>
            <a:endParaRPr lang="de-DE" baseline="0" dirty="0" smtClean="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19</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de-DE" dirty="0" smtClean="0"/>
              <a:t>So, then let’s start</a:t>
            </a:r>
            <a:r>
              <a:rPr lang="en-US" altLang="de-DE" baseline="0" dirty="0" smtClean="0"/>
              <a:t> with the first part on how to measure openness.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de-DE"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de-DE" dirty="0" smtClean="0"/>
              <a:t>Traditionally,</a:t>
            </a:r>
            <a:r>
              <a:rPr lang="en-US" altLang="de-DE" baseline="0" dirty="0" smtClean="0"/>
              <a:t> w</a:t>
            </a:r>
            <a:r>
              <a:rPr lang="en-US" altLang="de-DE" dirty="0" smtClean="0"/>
              <a:t>hen</a:t>
            </a:r>
            <a:r>
              <a:rPr lang="en-US" altLang="de-DE" baseline="0" dirty="0" smtClean="0"/>
              <a:t> it comes to measuring scientific work we can distinguish between indicators that are either concerned with the output, or the performance or the structure of research. Performance indicators are called impact indicators too, and sometimes these are even considered to reflect quality of scientific work.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de-DE" baseline="0" dirty="0" smtClean="0"/>
              <a:t>These indicators are built from quantitative information and allow you to take a birds eye view so that you can get a deeper understanding of what is going on in scientific fields - and, of course, you can start to compare all actors in the scientific enterprise: researchers, institutions, and whole disciplines – if not more.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de-DE" baseline="0" dirty="0" smtClean="0"/>
              <a:t>By looking up the literature on openness and open science I noticed that the discussion does consider other factors for measuring openness too. ---KLICK---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de-DE" baseline="0" dirty="0" smtClean="0"/>
              <a:t>So, it is possible to consider whether researchers do things openly, such as publishing open access or using open source software.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de-DE" baseline="0" dirty="0" smtClean="0"/>
              <a:t>Here also the definition of the EU has been considered that open science is about sharing research as early as possible instead of publishing as early as possible.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de-DE" baseline="0" dirty="0" smtClean="0"/>
              <a:t>The other level which can be considered is the system level and whether the framework conditions are available to be able to actually do open science. This is where policies and strategies come into play, for example whether there are institutional policies that request research data management plans or that allow open practices to be counted for  tenure decisions.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de-DE" baseline="0" dirty="0" smtClean="0"/>
              <a:t>All indicators need context and interpretation – even if they are represented by numbers or shares. It doesn’t tell you very much if a researcher has 9 publications or 900. Somehow you need the story around that number to understand what this really means. Often comparisons help here.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de-DE" baseline="0" dirty="0" smtClean="0"/>
              <a:t>So let’s see what our colleagues proposed in terms of measuring openness and how they would like to compare.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de-DE"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de-DE" dirty="0" smtClean="0"/>
          </a:p>
          <a:p>
            <a:endParaRPr lang="de-DE" dirty="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2</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The </a:t>
            </a:r>
            <a:r>
              <a:rPr lang="de-DE" dirty="0" err="1" smtClean="0"/>
              <a:t>second</a:t>
            </a:r>
            <a:r>
              <a:rPr lang="de-DE" dirty="0" smtClean="0"/>
              <a:t> </a:t>
            </a:r>
            <a:r>
              <a:rPr lang="de-DE" dirty="0" err="1" smtClean="0"/>
              <a:t>point</a:t>
            </a:r>
            <a:r>
              <a:rPr lang="de-DE" dirty="0" smtClean="0"/>
              <a:t> I </a:t>
            </a:r>
            <a:r>
              <a:rPr lang="de-DE" dirty="0" err="1" smtClean="0"/>
              <a:t>want</a:t>
            </a:r>
            <a:r>
              <a:rPr lang="de-DE" dirty="0" smtClean="0"/>
              <a:t> </a:t>
            </a:r>
            <a:r>
              <a:rPr lang="de-DE" dirty="0" err="1" smtClean="0"/>
              <a:t>to</a:t>
            </a:r>
            <a:r>
              <a:rPr lang="de-DE" dirty="0" smtClean="0"/>
              <a:t> </a:t>
            </a:r>
            <a:r>
              <a:rPr lang="de-DE" dirty="0" err="1" smtClean="0"/>
              <a:t>make</a:t>
            </a:r>
            <a:r>
              <a:rPr lang="de-DE" dirty="0" smtClean="0"/>
              <a:t> </a:t>
            </a:r>
            <a:r>
              <a:rPr lang="de-DE" dirty="0" err="1" smtClean="0"/>
              <a:t>is</a:t>
            </a:r>
            <a:r>
              <a:rPr lang="de-DE" dirty="0" smtClean="0"/>
              <a:t> </a:t>
            </a:r>
            <a:r>
              <a:rPr lang="de-DE" dirty="0" err="1" smtClean="0"/>
              <a:t>this</a:t>
            </a:r>
            <a:r>
              <a:rPr lang="de-DE" dirty="0" smtClean="0"/>
              <a:t>:</a:t>
            </a:r>
            <a:r>
              <a:rPr lang="de-DE" baseline="0" dirty="0" smtClean="0"/>
              <a:t> ---KLICK---</a:t>
            </a:r>
            <a:endParaRPr lang="de-DE" dirty="0" smtClean="0"/>
          </a:p>
          <a:p>
            <a:endParaRPr lang="de-DE" dirty="0" smtClean="0"/>
          </a:p>
          <a:p>
            <a:r>
              <a:rPr lang="de-DE" dirty="0" err="1" smtClean="0"/>
              <a:t>If</a:t>
            </a:r>
            <a:r>
              <a:rPr lang="de-DE" dirty="0" smtClean="0"/>
              <a:t> </a:t>
            </a:r>
            <a:r>
              <a:rPr lang="de-DE" dirty="0" err="1" smtClean="0"/>
              <a:t>you</a:t>
            </a:r>
            <a:r>
              <a:rPr lang="de-DE" dirty="0" smtClean="0"/>
              <a:t> </a:t>
            </a:r>
            <a:r>
              <a:rPr lang="de-DE" dirty="0" err="1" smtClean="0"/>
              <a:t>google</a:t>
            </a:r>
            <a:r>
              <a:rPr lang="de-DE" dirty="0" smtClean="0"/>
              <a:t> for the </a:t>
            </a:r>
            <a:r>
              <a:rPr lang="de-DE" dirty="0" err="1" smtClean="0"/>
              <a:t>word</a:t>
            </a:r>
            <a:r>
              <a:rPr lang="de-DE" dirty="0" smtClean="0"/>
              <a:t> „</a:t>
            </a:r>
            <a:r>
              <a:rPr lang="de-DE" dirty="0" err="1" smtClean="0"/>
              <a:t>openness</a:t>
            </a:r>
            <a:r>
              <a:rPr lang="de-DE" dirty="0" smtClean="0"/>
              <a:t>“,</a:t>
            </a:r>
            <a:r>
              <a:rPr lang="de-DE" baseline="0" dirty="0" smtClean="0"/>
              <a:t> </a:t>
            </a:r>
            <a:r>
              <a:rPr lang="de-DE" baseline="0" dirty="0" err="1" smtClean="0"/>
              <a:t>this</a:t>
            </a:r>
            <a:r>
              <a:rPr lang="de-DE" baseline="0" dirty="0" smtClean="0"/>
              <a:t> </a:t>
            </a:r>
            <a:r>
              <a:rPr lang="de-DE" baseline="0" dirty="0" err="1" smtClean="0"/>
              <a:t>is</a:t>
            </a:r>
            <a:r>
              <a:rPr lang="de-DE" baseline="0" dirty="0" smtClean="0"/>
              <a:t> </a:t>
            </a:r>
            <a:r>
              <a:rPr lang="de-DE" baseline="0" dirty="0" err="1" smtClean="0"/>
              <a:t>what</a:t>
            </a:r>
            <a:r>
              <a:rPr lang="de-DE" baseline="0" dirty="0" smtClean="0"/>
              <a:t> </a:t>
            </a:r>
            <a:r>
              <a:rPr lang="de-DE" baseline="0" dirty="0" err="1" smtClean="0"/>
              <a:t>is</a:t>
            </a:r>
            <a:r>
              <a:rPr lang="de-DE" baseline="0" dirty="0" smtClean="0"/>
              <a:t> </a:t>
            </a:r>
            <a:r>
              <a:rPr lang="de-DE" baseline="0" dirty="0" err="1" smtClean="0"/>
              <a:t>shown</a:t>
            </a:r>
            <a:r>
              <a:rPr lang="de-DE" baseline="0" dirty="0" smtClean="0"/>
              <a:t> (at least </a:t>
            </a:r>
            <a:r>
              <a:rPr lang="de-DE" baseline="0" dirty="0" err="1" smtClean="0"/>
              <a:t>this</a:t>
            </a:r>
            <a:r>
              <a:rPr lang="de-DE" baseline="0" dirty="0" smtClean="0"/>
              <a:t> </a:t>
            </a:r>
            <a:r>
              <a:rPr lang="de-DE" baseline="0" dirty="0" err="1" smtClean="0"/>
              <a:t>shows</a:t>
            </a:r>
            <a:r>
              <a:rPr lang="de-DE" baseline="0" dirty="0" smtClean="0"/>
              <a:t> </a:t>
            </a:r>
            <a:r>
              <a:rPr lang="de-DE" baseline="0" dirty="0" err="1" smtClean="0"/>
              <a:t>up</a:t>
            </a:r>
            <a:r>
              <a:rPr lang="de-DE" baseline="0" dirty="0" smtClean="0"/>
              <a:t> </a:t>
            </a:r>
            <a:r>
              <a:rPr lang="de-DE" baseline="0" dirty="0" err="1" smtClean="0"/>
              <a:t>when</a:t>
            </a:r>
            <a:r>
              <a:rPr lang="de-DE" baseline="0" dirty="0" smtClean="0"/>
              <a:t> I </a:t>
            </a:r>
            <a:r>
              <a:rPr lang="de-DE" baseline="0" dirty="0" err="1" smtClean="0"/>
              <a:t>google</a:t>
            </a:r>
            <a:r>
              <a:rPr lang="de-DE" baseline="0" dirty="0" smtClean="0"/>
              <a:t> </a:t>
            </a:r>
            <a:r>
              <a:rPr lang="de-DE" baseline="0" dirty="0" err="1" smtClean="0"/>
              <a:t>it</a:t>
            </a:r>
            <a:r>
              <a:rPr lang="de-DE" baseline="0" dirty="0" smtClean="0"/>
              <a:t>).</a:t>
            </a:r>
          </a:p>
          <a:p>
            <a:endParaRPr lang="de-DE" baseline="0" dirty="0" smtClean="0"/>
          </a:p>
          <a:p>
            <a:r>
              <a:rPr lang="de-DE" baseline="0" dirty="0" smtClean="0"/>
              <a:t>For </a:t>
            </a:r>
            <a:r>
              <a:rPr lang="de-DE" baseline="0" dirty="0" err="1" smtClean="0"/>
              <a:t>me</a:t>
            </a:r>
            <a:r>
              <a:rPr lang="de-DE" baseline="0" dirty="0" smtClean="0"/>
              <a:t>, </a:t>
            </a:r>
            <a:r>
              <a:rPr lang="de-DE" baseline="0" dirty="0" err="1" smtClean="0"/>
              <a:t>those</a:t>
            </a:r>
            <a:r>
              <a:rPr lang="de-DE" baseline="0" dirty="0" smtClean="0"/>
              <a:t> open </a:t>
            </a:r>
            <a:r>
              <a:rPr lang="de-DE" baseline="0" dirty="0" err="1" smtClean="0"/>
              <a:t>arms</a:t>
            </a:r>
            <a:r>
              <a:rPr lang="de-DE" baseline="0" dirty="0" smtClean="0"/>
              <a:t> </a:t>
            </a:r>
            <a:r>
              <a:rPr lang="de-DE" baseline="0" dirty="0" err="1" smtClean="0"/>
              <a:t>perfectly</a:t>
            </a:r>
            <a:r>
              <a:rPr lang="de-DE" baseline="0" dirty="0" smtClean="0"/>
              <a:t> </a:t>
            </a:r>
            <a:r>
              <a:rPr lang="de-DE" baseline="0" dirty="0" err="1" smtClean="0"/>
              <a:t>visualize</a:t>
            </a:r>
            <a:r>
              <a:rPr lang="de-DE" baseline="0" dirty="0" smtClean="0"/>
              <a:t> </a:t>
            </a:r>
            <a:r>
              <a:rPr lang="de-DE" baseline="0" dirty="0" err="1" smtClean="0"/>
              <a:t>what</a:t>
            </a:r>
            <a:r>
              <a:rPr lang="de-DE" baseline="0" dirty="0" smtClean="0"/>
              <a:t> open </a:t>
            </a:r>
            <a:r>
              <a:rPr lang="de-DE" baseline="0" dirty="0" err="1" smtClean="0"/>
              <a:t>science</a:t>
            </a:r>
            <a:r>
              <a:rPr lang="de-DE" baseline="0" dirty="0" smtClean="0"/>
              <a:t> </a:t>
            </a:r>
            <a:r>
              <a:rPr lang="de-DE" baseline="0" dirty="0" err="1" smtClean="0"/>
              <a:t>is</a:t>
            </a:r>
            <a:r>
              <a:rPr lang="de-DE" baseline="0" dirty="0" smtClean="0"/>
              <a:t> </a:t>
            </a:r>
            <a:r>
              <a:rPr lang="de-DE" baseline="0" dirty="0" err="1" smtClean="0"/>
              <a:t>about</a:t>
            </a:r>
            <a:r>
              <a:rPr lang="de-DE" baseline="0" dirty="0" smtClean="0"/>
              <a:t>:</a:t>
            </a:r>
          </a:p>
          <a:p>
            <a:r>
              <a:rPr lang="de-DE" baseline="0" dirty="0" err="1" smtClean="0"/>
              <a:t>You</a:t>
            </a:r>
            <a:r>
              <a:rPr lang="de-DE" baseline="0" dirty="0" smtClean="0"/>
              <a:t> </a:t>
            </a:r>
            <a:r>
              <a:rPr lang="de-DE" baseline="0" dirty="0" err="1" smtClean="0"/>
              <a:t>need</a:t>
            </a:r>
            <a:r>
              <a:rPr lang="de-DE" baseline="0" dirty="0" smtClean="0"/>
              <a:t> open </a:t>
            </a:r>
            <a:r>
              <a:rPr lang="de-DE" baseline="0" dirty="0" err="1" smtClean="0"/>
              <a:t>arms</a:t>
            </a:r>
            <a:r>
              <a:rPr lang="de-DE" baseline="0" dirty="0" smtClean="0"/>
              <a:t> </a:t>
            </a:r>
            <a:r>
              <a:rPr lang="de-DE" baseline="0" dirty="0" err="1" smtClean="0"/>
              <a:t>to</a:t>
            </a:r>
            <a:r>
              <a:rPr lang="de-DE" baseline="0" dirty="0" smtClean="0"/>
              <a:t> </a:t>
            </a:r>
            <a:r>
              <a:rPr lang="de-DE" baseline="0" dirty="0" err="1" smtClean="0"/>
              <a:t>start</a:t>
            </a:r>
            <a:r>
              <a:rPr lang="de-DE" baseline="0" dirty="0" smtClean="0"/>
              <a:t> </a:t>
            </a:r>
            <a:r>
              <a:rPr lang="de-DE" baseline="0" dirty="0" err="1" smtClean="0"/>
              <a:t>embracing</a:t>
            </a:r>
            <a:r>
              <a:rPr lang="de-DE" baseline="0" dirty="0" smtClean="0"/>
              <a:t> </a:t>
            </a:r>
            <a:r>
              <a:rPr lang="de-DE" baseline="0" dirty="0" err="1" smtClean="0"/>
              <a:t>new</a:t>
            </a:r>
            <a:r>
              <a:rPr lang="de-DE" baseline="0" dirty="0" smtClean="0"/>
              <a:t> </a:t>
            </a:r>
            <a:r>
              <a:rPr lang="de-DE" baseline="0" dirty="0" err="1" smtClean="0"/>
              <a:t>ideas</a:t>
            </a:r>
            <a:r>
              <a:rPr lang="de-DE" baseline="0" dirty="0" smtClean="0"/>
              <a:t>, </a:t>
            </a:r>
            <a:r>
              <a:rPr lang="de-DE" baseline="0" dirty="0" err="1" smtClean="0"/>
              <a:t>new</a:t>
            </a:r>
            <a:r>
              <a:rPr lang="de-DE" baseline="0" dirty="0" smtClean="0"/>
              <a:t> </a:t>
            </a:r>
            <a:r>
              <a:rPr lang="de-DE" baseline="0" dirty="0" err="1" smtClean="0"/>
              <a:t>practices</a:t>
            </a:r>
            <a:r>
              <a:rPr lang="de-DE" baseline="0" dirty="0" smtClean="0"/>
              <a:t> and </a:t>
            </a:r>
            <a:r>
              <a:rPr lang="de-DE" baseline="0" dirty="0" err="1" smtClean="0"/>
              <a:t>to</a:t>
            </a:r>
            <a:r>
              <a:rPr lang="de-DE" baseline="0" dirty="0" smtClean="0"/>
              <a:t> </a:t>
            </a:r>
            <a:r>
              <a:rPr lang="de-DE" baseline="0" dirty="0" err="1" smtClean="0"/>
              <a:t>welcome</a:t>
            </a:r>
            <a:r>
              <a:rPr lang="de-DE" baseline="0" dirty="0" smtClean="0"/>
              <a:t> </a:t>
            </a:r>
            <a:r>
              <a:rPr lang="de-DE" baseline="0" dirty="0" err="1" smtClean="0"/>
              <a:t>collaboration</a:t>
            </a:r>
            <a:r>
              <a:rPr lang="de-DE" baseline="0" dirty="0" smtClean="0"/>
              <a:t>, </a:t>
            </a:r>
            <a:r>
              <a:rPr lang="de-DE" baseline="0" dirty="0" err="1" smtClean="0"/>
              <a:t>exchange</a:t>
            </a:r>
            <a:r>
              <a:rPr lang="de-DE" baseline="0" dirty="0" smtClean="0"/>
              <a:t> and </a:t>
            </a:r>
            <a:r>
              <a:rPr lang="de-DE" baseline="0" dirty="0" err="1" smtClean="0"/>
              <a:t>to</a:t>
            </a:r>
            <a:r>
              <a:rPr lang="de-DE" baseline="0" dirty="0" smtClean="0"/>
              <a:t> </a:t>
            </a:r>
            <a:r>
              <a:rPr lang="de-DE" baseline="0" dirty="0" err="1" smtClean="0"/>
              <a:t>provide</a:t>
            </a:r>
            <a:r>
              <a:rPr lang="de-DE" baseline="0" dirty="0" smtClean="0"/>
              <a:t> </a:t>
            </a:r>
            <a:r>
              <a:rPr lang="de-DE" baseline="0" dirty="0" err="1" smtClean="0"/>
              <a:t>access</a:t>
            </a:r>
            <a:r>
              <a:rPr lang="de-DE" baseline="0" dirty="0" smtClean="0"/>
              <a:t>.</a:t>
            </a:r>
          </a:p>
          <a:p>
            <a:endParaRPr lang="en-US" sz="800" b="0" i="0" u="none" strike="noStrike" kern="1200" baseline="0" dirty="0" smtClean="0">
              <a:solidFill>
                <a:schemeClr val="tx1"/>
              </a:solidFill>
              <a:latin typeface="Arial" charset="0"/>
              <a:ea typeface="ＭＳ Ｐゴシック" pitchFamily="34" charset="-128"/>
              <a:cs typeface="+mn-cs"/>
            </a:endParaRPr>
          </a:p>
          <a:p>
            <a:r>
              <a:rPr lang="en-US" sz="800" b="0" i="0" u="none" strike="noStrike" kern="1200" baseline="0" dirty="0" smtClean="0">
                <a:solidFill>
                  <a:schemeClr val="tx1"/>
                </a:solidFill>
                <a:latin typeface="Arial" charset="0"/>
                <a:ea typeface="ＭＳ Ｐゴシック" pitchFamily="34" charset="-128"/>
                <a:cs typeface="+mn-cs"/>
              </a:rPr>
              <a:t>The writings of the Foundations for Open Scholarship Strategy </a:t>
            </a:r>
            <a:r>
              <a:rPr lang="de-DE" sz="800" b="0" i="0" u="none" strike="noStrike" kern="1200" baseline="0" dirty="0" smtClean="0">
                <a:solidFill>
                  <a:schemeClr val="tx1"/>
                </a:solidFill>
                <a:latin typeface="Arial" charset="0"/>
                <a:ea typeface="ＭＳ Ｐゴシック" pitchFamily="34" charset="-128"/>
                <a:cs typeface="+mn-cs"/>
              </a:rPr>
              <a:t>Development </a:t>
            </a:r>
            <a:r>
              <a:rPr lang="de-DE" sz="800" b="0" i="0" u="none" strike="noStrike" kern="1200" baseline="0" dirty="0" err="1" smtClean="0">
                <a:solidFill>
                  <a:schemeClr val="tx1"/>
                </a:solidFill>
                <a:latin typeface="Arial" charset="0"/>
                <a:ea typeface="ＭＳ Ｐゴシック" pitchFamily="34" charset="-128"/>
                <a:cs typeface="+mn-cs"/>
              </a:rPr>
              <a:t>say</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this</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quite</a:t>
            </a:r>
            <a:r>
              <a:rPr lang="de-DE" sz="800" b="0" i="0" u="none" strike="noStrike" kern="1200" baseline="0" dirty="0" smtClean="0">
                <a:solidFill>
                  <a:schemeClr val="tx1"/>
                </a:solidFill>
                <a:latin typeface="Arial" charset="0"/>
                <a:ea typeface="ＭＳ Ｐゴシック" pitchFamily="34" charset="-128"/>
                <a:cs typeface="+mn-cs"/>
              </a:rPr>
              <a:t> </a:t>
            </a:r>
            <a:r>
              <a:rPr lang="de-DE" sz="800" b="0" i="0" u="none" strike="noStrike" kern="1200" baseline="0" dirty="0" err="1" smtClean="0">
                <a:solidFill>
                  <a:schemeClr val="tx1"/>
                </a:solidFill>
                <a:latin typeface="Arial" charset="0"/>
                <a:ea typeface="ＭＳ Ｐゴシック" pitchFamily="34" charset="-128"/>
                <a:cs typeface="+mn-cs"/>
              </a:rPr>
              <a:t>nicely</a:t>
            </a:r>
            <a:r>
              <a:rPr lang="de-DE" sz="800" b="0" i="0" u="none" strike="noStrike" kern="1200" baseline="0" dirty="0" smtClean="0">
                <a:solidFill>
                  <a:schemeClr val="tx1"/>
                </a:solidFill>
                <a:latin typeface="Arial" charset="0"/>
                <a:ea typeface="ＭＳ Ｐゴシック" pitchFamily="34" charset="-128"/>
                <a:cs typeface="+mn-cs"/>
              </a:rPr>
              <a:t>:</a:t>
            </a:r>
          </a:p>
          <a:p>
            <a:r>
              <a:rPr lang="de-DE" baseline="0" dirty="0" smtClean="0"/>
              <a:t>„</a:t>
            </a:r>
            <a:r>
              <a:rPr lang="en-US" sz="800" b="0" i="0" u="none" strike="noStrike" kern="1200" baseline="0" dirty="0" smtClean="0">
                <a:solidFill>
                  <a:schemeClr val="tx1"/>
                </a:solidFill>
                <a:latin typeface="Arial" charset="0"/>
                <a:ea typeface="ＭＳ Ｐゴシック" pitchFamily="34" charset="-128"/>
                <a:cs typeface="+mn-cs"/>
              </a:rPr>
              <a:t>The core principles or values of Open Scholarship include participation, equality, transparency, cognitive justice, collaboration, sharing, equity, and inclusivity; aspects that are often missing from traditional scholarship. Generally, it is agreed upon that the combination of these practices and principles will result in a better research process, all grouped under the broad heading of Open Scholarship.” (end of quote)</a:t>
            </a:r>
          </a:p>
          <a:p>
            <a:endParaRPr lang="en-US" sz="800" b="0" i="0" u="none" strike="noStrike" kern="1200" baseline="0" dirty="0" smtClean="0">
              <a:solidFill>
                <a:schemeClr val="tx1"/>
              </a:solidFill>
              <a:latin typeface="Arial" charset="0"/>
              <a:ea typeface="ＭＳ Ｐゴシック" pitchFamily="34" charset="-128"/>
              <a:cs typeface="+mn-cs"/>
            </a:endParaRPr>
          </a:p>
          <a:p>
            <a:r>
              <a:rPr lang="de-DE" baseline="0" dirty="0" smtClean="0"/>
              <a:t>But </a:t>
            </a:r>
            <a:r>
              <a:rPr lang="de-DE" baseline="0" dirty="0" err="1" smtClean="0"/>
              <a:t>you</a:t>
            </a:r>
            <a:r>
              <a:rPr lang="de-DE" baseline="0" dirty="0" smtClean="0"/>
              <a:t> also </a:t>
            </a:r>
            <a:r>
              <a:rPr lang="de-DE" baseline="0" dirty="0" err="1" smtClean="0"/>
              <a:t>need</a:t>
            </a:r>
            <a:r>
              <a:rPr lang="de-DE" baseline="0" dirty="0" smtClean="0"/>
              <a:t> open </a:t>
            </a:r>
            <a:r>
              <a:rPr lang="de-DE" baseline="0" dirty="0" err="1" smtClean="0"/>
              <a:t>arms</a:t>
            </a:r>
            <a:r>
              <a:rPr lang="de-DE" baseline="0" dirty="0" smtClean="0"/>
              <a:t> </a:t>
            </a:r>
            <a:r>
              <a:rPr lang="de-DE" baseline="0" dirty="0" err="1" smtClean="0"/>
              <a:t>to</a:t>
            </a:r>
            <a:r>
              <a:rPr lang="de-DE" baseline="0" dirty="0" smtClean="0"/>
              <a:t> </a:t>
            </a:r>
            <a:r>
              <a:rPr lang="de-DE" baseline="0" dirty="0" err="1" smtClean="0"/>
              <a:t>let</a:t>
            </a:r>
            <a:r>
              <a:rPr lang="de-DE" baseline="0" dirty="0" smtClean="0"/>
              <a:t> </a:t>
            </a:r>
            <a:r>
              <a:rPr lang="de-DE" baseline="0" dirty="0" err="1" smtClean="0"/>
              <a:t>go</a:t>
            </a:r>
            <a:r>
              <a:rPr lang="de-DE" baseline="0" dirty="0" smtClean="0"/>
              <a:t>: </a:t>
            </a:r>
            <a:r>
              <a:rPr lang="de-DE" baseline="0" dirty="0" err="1" smtClean="0"/>
              <a:t>let</a:t>
            </a:r>
            <a:r>
              <a:rPr lang="de-DE" baseline="0" dirty="0" smtClean="0"/>
              <a:t> </a:t>
            </a:r>
            <a:r>
              <a:rPr lang="de-DE" baseline="0" dirty="0" err="1" smtClean="0"/>
              <a:t>go</a:t>
            </a:r>
            <a:r>
              <a:rPr lang="de-DE" baseline="0" dirty="0" smtClean="0"/>
              <a:t> </a:t>
            </a:r>
            <a:r>
              <a:rPr lang="de-DE" baseline="0" dirty="0" err="1" smtClean="0"/>
              <a:t>of</a:t>
            </a:r>
            <a:r>
              <a:rPr lang="de-DE" baseline="0" dirty="0" smtClean="0"/>
              <a:t> </a:t>
            </a:r>
            <a:r>
              <a:rPr lang="de-DE" baseline="0" dirty="0" err="1" smtClean="0"/>
              <a:t>traditions</a:t>
            </a:r>
            <a:r>
              <a:rPr lang="de-DE" baseline="0" dirty="0" smtClean="0"/>
              <a:t>, </a:t>
            </a:r>
            <a:r>
              <a:rPr lang="de-DE" baseline="0" dirty="0" err="1" smtClean="0"/>
              <a:t>of</a:t>
            </a:r>
            <a:r>
              <a:rPr lang="de-DE" baseline="0" dirty="0" smtClean="0"/>
              <a:t> </a:t>
            </a:r>
            <a:r>
              <a:rPr lang="de-DE" baseline="0" dirty="0" err="1" smtClean="0"/>
              <a:t>crusty</a:t>
            </a:r>
            <a:r>
              <a:rPr lang="de-DE" baseline="0" dirty="0" smtClean="0"/>
              <a:t> </a:t>
            </a:r>
            <a:r>
              <a:rPr lang="de-DE" baseline="0" dirty="0" err="1" smtClean="0"/>
              <a:t>structures</a:t>
            </a:r>
            <a:r>
              <a:rPr lang="de-DE" baseline="0" dirty="0" smtClean="0"/>
              <a:t>, </a:t>
            </a:r>
            <a:r>
              <a:rPr lang="de-DE" baseline="0" dirty="0" err="1" smtClean="0"/>
              <a:t>of</a:t>
            </a:r>
            <a:r>
              <a:rPr lang="de-DE" baseline="0" dirty="0" smtClean="0"/>
              <a:t> „</a:t>
            </a:r>
            <a:r>
              <a:rPr lang="de-DE" baseline="0" dirty="0" err="1" smtClean="0"/>
              <a:t>we</a:t>
            </a:r>
            <a:r>
              <a:rPr lang="de-DE" baseline="0" dirty="0" smtClean="0"/>
              <a:t> </a:t>
            </a:r>
            <a:r>
              <a:rPr lang="de-DE" baseline="0" dirty="0" err="1" smtClean="0"/>
              <a:t>have</a:t>
            </a:r>
            <a:r>
              <a:rPr lang="de-DE" baseline="0" dirty="0" smtClean="0"/>
              <a:t> </a:t>
            </a:r>
            <a:r>
              <a:rPr lang="de-DE" baseline="0" dirty="0" err="1" smtClean="0"/>
              <a:t>always</a:t>
            </a:r>
            <a:r>
              <a:rPr lang="de-DE" baseline="0" dirty="0" smtClean="0"/>
              <a:t> </a:t>
            </a:r>
            <a:r>
              <a:rPr lang="de-DE" baseline="0" dirty="0" err="1" smtClean="0"/>
              <a:t>done</a:t>
            </a:r>
            <a:r>
              <a:rPr lang="de-DE" baseline="0" dirty="0" smtClean="0"/>
              <a:t> </a:t>
            </a:r>
            <a:r>
              <a:rPr lang="de-DE" baseline="0" dirty="0" err="1" smtClean="0"/>
              <a:t>it</a:t>
            </a:r>
            <a:r>
              <a:rPr lang="de-DE" baseline="0" dirty="0" smtClean="0"/>
              <a:t> like </a:t>
            </a:r>
            <a:r>
              <a:rPr lang="de-DE" baseline="0" dirty="0" err="1" smtClean="0"/>
              <a:t>that</a:t>
            </a:r>
            <a:r>
              <a:rPr lang="de-DE" baseline="0" dirty="0" smtClean="0"/>
              <a:t>‘, and </a:t>
            </a:r>
            <a:r>
              <a:rPr lang="de-DE" baseline="0" dirty="0" err="1" smtClean="0"/>
              <a:t>of</a:t>
            </a:r>
            <a:r>
              <a:rPr lang="de-DE" baseline="0" dirty="0" smtClean="0"/>
              <a:t> „I also </a:t>
            </a:r>
            <a:r>
              <a:rPr lang="de-DE" baseline="0" dirty="0" err="1" smtClean="0"/>
              <a:t>had</a:t>
            </a:r>
            <a:r>
              <a:rPr lang="de-DE" baseline="0" dirty="0" smtClean="0"/>
              <a:t> </a:t>
            </a:r>
            <a:r>
              <a:rPr lang="de-DE" baseline="0" dirty="0" err="1" smtClean="0"/>
              <a:t>to</a:t>
            </a:r>
            <a:r>
              <a:rPr lang="de-DE" baseline="0" dirty="0" smtClean="0"/>
              <a:t> </a:t>
            </a:r>
            <a:r>
              <a:rPr lang="de-DE" baseline="0" dirty="0" err="1" smtClean="0"/>
              <a:t>go</a:t>
            </a:r>
            <a:r>
              <a:rPr lang="de-DE" baseline="0" dirty="0" smtClean="0"/>
              <a:t> </a:t>
            </a:r>
            <a:r>
              <a:rPr lang="de-DE" baseline="0" dirty="0" err="1" smtClean="0"/>
              <a:t>through</a:t>
            </a:r>
            <a:r>
              <a:rPr lang="de-DE" baseline="0" dirty="0" smtClean="0"/>
              <a:t> </a:t>
            </a:r>
            <a:r>
              <a:rPr lang="de-DE" baseline="0" dirty="0" err="1" smtClean="0"/>
              <a:t>this</a:t>
            </a:r>
            <a:r>
              <a:rPr lang="de-DE" baseline="0" dirty="0" smtClean="0"/>
              <a:t> </a:t>
            </a:r>
            <a:r>
              <a:rPr lang="de-DE" baseline="0" dirty="0" err="1" smtClean="0"/>
              <a:t>to</a:t>
            </a:r>
            <a:r>
              <a:rPr lang="de-DE" baseline="0" dirty="0" smtClean="0"/>
              <a:t> </a:t>
            </a:r>
            <a:r>
              <a:rPr lang="de-DE" baseline="0" dirty="0" err="1" smtClean="0"/>
              <a:t>become</a:t>
            </a:r>
            <a:r>
              <a:rPr lang="de-DE" baseline="0" dirty="0" smtClean="0"/>
              <a:t> an </a:t>
            </a:r>
            <a:r>
              <a:rPr lang="de-DE" baseline="0" dirty="0" err="1" smtClean="0"/>
              <a:t>excellent</a:t>
            </a:r>
            <a:r>
              <a:rPr lang="de-DE" baseline="0" dirty="0" smtClean="0"/>
              <a:t> </a:t>
            </a:r>
            <a:r>
              <a:rPr lang="de-DE" baseline="0" dirty="0" err="1" smtClean="0"/>
              <a:t>researcher</a:t>
            </a:r>
            <a:r>
              <a:rPr lang="de-DE" baseline="0" dirty="0" smtClean="0"/>
              <a:t>“.</a:t>
            </a:r>
          </a:p>
          <a:p>
            <a:endParaRPr lang="de-DE" baseline="0" dirty="0" smtClean="0"/>
          </a:p>
          <a:p>
            <a:r>
              <a:rPr lang="de-DE" baseline="0" dirty="0" smtClean="0"/>
              <a:t>Open Science </a:t>
            </a:r>
            <a:r>
              <a:rPr lang="de-DE" baseline="0" dirty="0" err="1" smtClean="0"/>
              <a:t>is</a:t>
            </a:r>
            <a:r>
              <a:rPr lang="de-DE" baseline="0" dirty="0" smtClean="0"/>
              <a:t> open </a:t>
            </a:r>
            <a:r>
              <a:rPr lang="de-DE" baseline="0" dirty="0" err="1" smtClean="0"/>
              <a:t>science</a:t>
            </a:r>
            <a:r>
              <a:rPr lang="de-DE" baseline="0" dirty="0" smtClean="0"/>
              <a:t>.</a:t>
            </a:r>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20</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p:txBody>
          <a:bodyPr/>
          <a:lstStyle/>
          <a:p>
            <a:r>
              <a:rPr lang="de-DE" altLang="de-DE" dirty="0" err="1" smtClean="0">
                <a:latin typeface="Arial" pitchFamily="34" charset="0"/>
              </a:rPr>
              <a:t>Thank</a:t>
            </a:r>
            <a:r>
              <a:rPr lang="de-DE" altLang="de-DE" dirty="0" smtClean="0">
                <a:latin typeface="Arial" pitchFamily="34" charset="0"/>
              </a:rPr>
              <a:t> </a:t>
            </a:r>
            <a:r>
              <a:rPr lang="de-DE" altLang="de-DE" dirty="0" err="1" smtClean="0">
                <a:latin typeface="Arial" pitchFamily="34" charset="0"/>
              </a:rPr>
              <a:t>you</a:t>
            </a:r>
            <a:r>
              <a:rPr lang="de-DE" altLang="de-DE" dirty="0" smtClean="0">
                <a:latin typeface="Arial" pitchFamily="34" charset="0"/>
              </a:rPr>
              <a:t>.</a:t>
            </a:r>
          </a:p>
        </p:txBody>
      </p:sp>
      <p:sp>
        <p:nvSpPr>
          <p:cNvPr id="19459" name="Foliennummernplatzhalter 3"/>
          <p:cNvSpPr>
            <a:spLocks noGrp="1"/>
          </p:cNvSpPr>
          <p:nvPr>
            <p:ph type="sldNum" sz="quarter" idx="5"/>
          </p:nvPr>
        </p:nvSpPr>
        <p:spPr>
          <a:noFill/>
        </p:spPr>
        <p:txBody>
          <a:bodyPr/>
          <a:lstStyle>
            <a:lvl1pPr algn="ctr" eaLnBrk="0" hangingPunct="0">
              <a:defRPr sz="1500">
                <a:solidFill>
                  <a:schemeClr val="tx1"/>
                </a:solidFill>
                <a:latin typeface="Arial" pitchFamily="34" charset="0"/>
                <a:ea typeface="ＭＳ Ｐゴシック" pitchFamily="34" charset="-128"/>
              </a:defRPr>
            </a:lvl1pPr>
            <a:lvl2pPr marL="742950" indent="-285750" algn="ctr" eaLnBrk="0" hangingPunct="0">
              <a:defRPr sz="1500">
                <a:solidFill>
                  <a:schemeClr val="tx1"/>
                </a:solidFill>
                <a:latin typeface="Arial" pitchFamily="34" charset="0"/>
                <a:ea typeface="ＭＳ Ｐゴシック" pitchFamily="34" charset="-128"/>
              </a:defRPr>
            </a:lvl2pPr>
            <a:lvl3pPr marL="1143000" indent="-228600" algn="ctr" eaLnBrk="0" hangingPunct="0">
              <a:defRPr sz="1500">
                <a:solidFill>
                  <a:schemeClr val="tx1"/>
                </a:solidFill>
                <a:latin typeface="Arial" pitchFamily="34" charset="0"/>
                <a:ea typeface="ＭＳ Ｐゴシック" pitchFamily="34" charset="-128"/>
              </a:defRPr>
            </a:lvl3pPr>
            <a:lvl4pPr marL="1600200" indent="-228600" algn="ctr" eaLnBrk="0" hangingPunct="0">
              <a:defRPr sz="1500">
                <a:solidFill>
                  <a:schemeClr val="tx1"/>
                </a:solidFill>
                <a:latin typeface="Arial" pitchFamily="34" charset="0"/>
                <a:ea typeface="ＭＳ Ｐゴシック" pitchFamily="34" charset="-128"/>
              </a:defRPr>
            </a:lvl4pPr>
            <a:lvl5pPr marL="2057400" indent="-228600" algn="ctr" eaLnBrk="0" hangingPunct="0">
              <a:defRPr sz="15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DAD7AE58-5F14-4527-88FA-4C341E43E88D}" type="slidenum">
              <a:rPr lang="de-DE" altLang="de-DE" sz="1200"/>
              <a:pPr algn="r" eaLnBrk="1" hangingPunct="1"/>
              <a:t>21</a:t>
            </a:fld>
            <a:endParaRPr lang="de-DE" altLang="de-DE"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800" dirty="0" smtClean="0"/>
              <a:t>A</a:t>
            </a:r>
            <a:r>
              <a:rPr lang="en-US" sz="800" baseline="0" dirty="0" smtClean="0"/>
              <a:t> pragmatic approach to an output indicator could be to take into consideration the open definition from the Open Knowledge Foundation and just count how many research products are equipped with the properties proposed in the definition. This matches quite well with the concept of open science since the open definition asks for scientific works for example to be </a:t>
            </a:r>
            <a:r>
              <a:rPr lang="en-US" sz="800" dirty="0" smtClean="0"/>
              <a:t>published in the public domain or to</a:t>
            </a:r>
            <a:r>
              <a:rPr lang="en-US" sz="800" baseline="0" dirty="0" smtClean="0"/>
              <a:t> be </a:t>
            </a:r>
            <a:r>
              <a:rPr lang="en-US" sz="800" dirty="0" smtClean="0"/>
              <a:t>provided in machine-readable format.</a:t>
            </a:r>
            <a:endParaRPr lang="en-US" sz="800" baseline="0" dirty="0" smtClean="0"/>
          </a:p>
          <a:p>
            <a:endParaRPr lang="en-US" sz="800" baseline="0" dirty="0" smtClean="0"/>
          </a:p>
          <a:p>
            <a:r>
              <a:rPr lang="en-US" sz="800" baseline="0" dirty="0" smtClean="0"/>
              <a:t>I think this approach is quite straightforward – however, the concept of a research product must be understood as broad as possible to acknowledge the principle that sharing as early as possible is more valued than publishing as early as possible.</a:t>
            </a:r>
          </a:p>
          <a:p>
            <a:endParaRPr lang="en-US" sz="800" baseline="0" dirty="0" smtClean="0"/>
          </a:p>
          <a:p>
            <a:r>
              <a:rPr lang="en-US" sz="800" baseline="0" dirty="0" smtClean="0"/>
              <a:t>This is where another approach was thought to be of good help.</a:t>
            </a:r>
            <a:endParaRPr lang="en-US" sz="800" dirty="0" smtClean="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3</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800" b="0" i="0" u="none" strike="noStrike" kern="1200" baseline="0" dirty="0" smtClean="0">
                <a:solidFill>
                  <a:schemeClr val="tx1"/>
                </a:solidFill>
                <a:latin typeface="Arial" charset="0"/>
                <a:ea typeface="ＭＳ Ｐゴシック" pitchFamily="34" charset="-128"/>
                <a:cs typeface="+mn-cs"/>
              </a:rPr>
              <a:t>In the beginning of the open science movement </a:t>
            </a:r>
            <a:r>
              <a:rPr lang="en-US" sz="800" b="0" i="0" u="none" strike="noStrike" kern="1200" baseline="0" dirty="0" err="1" smtClean="0">
                <a:solidFill>
                  <a:schemeClr val="tx1"/>
                </a:solidFill>
                <a:latin typeface="Arial" charset="0"/>
                <a:ea typeface="ＭＳ Ｐゴシック" pitchFamily="34" charset="-128"/>
                <a:cs typeface="+mn-cs"/>
              </a:rPr>
              <a:t>altmetrics</a:t>
            </a:r>
            <a:r>
              <a:rPr lang="en-US" sz="800" b="0" i="0" u="none" strike="noStrike" kern="1200" baseline="0" dirty="0" smtClean="0">
                <a:solidFill>
                  <a:schemeClr val="tx1"/>
                </a:solidFill>
                <a:latin typeface="Arial" charset="0"/>
                <a:ea typeface="ＭＳ Ｐゴシック" pitchFamily="34" charset="-128"/>
                <a:cs typeface="+mn-cs"/>
              </a:rPr>
              <a:t> or social media metrics were considered the perfect indicators to measure open science.</a:t>
            </a:r>
          </a:p>
          <a:p>
            <a:r>
              <a:rPr lang="en-US" sz="800" b="0" i="0" u="none" strike="noStrike" kern="1200" baseline="0" dirty="0" smtClean="0">
                <a:solidFill>
                  <a:schemeClr val="tx1"/>
                </a:solidFill>
                <a:latin typeface="Arial" charset="0"/>
                <a:ea typeface="ＭＳ Ｐゴシック" pitchFamily="34" charset="-128"/>
                <a:cs typeface="+mn-cs"/>
              </a:rPr>
              <a:t>This is because they benefit from a greater variety in terms of types of engagement, research products and stakeholders. Hence they are able to “make visible new forms of scholarly communication; to broaden our understanding of the multiple types of social impact of research, for instance by mapping interactions of people and </a:t>
            </a:r>
            <a:r>
              <a:rPr lang="en-US" sz="800" b="0" i="0" u="none" strike="noStrike" kern="1200" baseline="0" dirty="0" err="1" smtClean="0">
                <a:solidFill>
                  <a:schemeClr val="tx1"/>
                </a:solidFill>
                <a:latin typeface="Arial" charset="0"/>
                <a:ea typeface="ＭＳ Ｐゴシック" pitchFamily="34" charset="-128"/>
                <a:cs typeface="+mn-cs"/>
              </a:rPr>
              <a:t>organisations</a:t>
            </a:r>
            <a:r>
              <a:rPr lang="en-US" sz="800" b="0" i="0" u="none" strike="noStrike" kern="1200" baseline="0" dirty="0" smtClean="0">
                <a:solidFill>
                  <a:schemeClr val="tx1"/>
                </a:solidFill>
                <a:latin typeface="Arial" charset="0"/>
                <a:ea typeface="ＭＳ Ｐゴシック" pitchFamily="34" charset="-128"/>
                <a:cs typeface="+mn-cs"/>
              </a:rPr>
              <a:t>; and to evaluate all influences of various types of scientific outputs and activities” (MLE, 2018). </a:t>
            </a:r>
          </a:p>
          <a:p>
            <a:endParaRPr lang="en-US" sz="800" b="0" i="0" u="none" strike="noStrike" kern="1200" baseline="0" dirty="0" smtClean="0">
              <a:solidFill>
                <a:schemeClr val="tx1"/>
              </a:solidFill>
              <a:latin typeface="Arial" charset="0"/>
              <a:ea typeface="ＭＳ Ｐゴシック" pitchFamily="34" charset="-128"/>
              <a:cs typeface="+mn-cs"/>
            </a:endParaRPr>
          </a:p>
          <a:p>
            <a:r>
              <a:rPr lang="en-US" sz="800" b="0" i="0" u="none" strike="noStrike" kern="1200" baseline="0" dirty="0" smtClean="0">
                <a:solidFill>
                  <a:schemeClr val="tx1"/>
                </a:solidFill>
                <a:latin typeface="Arial" charset="0"/>
                <a:ea typeface="ＭＳ Ｐゴシック" pitchFamily="34" charset="-128"/>
                <a:cs typeface="+mn-cs"/>
              </a:rPr>
              <a:t>---Klick--- However, although </a:t>
            </a:r>
            <a:r>
              <a:rPr lang="en-US" sz="800" b="0" i="0" u="none" strike="noStrike" kern="1200" baseline="0" dirty="0" err="1" smtClean="0">
                <a:solidFill>
                  <a:schemeClr val="tx1"/>
                </a:solidFill>
                <a:latin typeface="Arial" charset="0"/>
                <a:ea typeface="ＭＳ Ｐゴシック" pitchFamily="34" charset="-128"/>
                <a:cs typeface="+mn-cs"/>
              </a:rPr>
              <a:t>altmetrics</a:t>
            </a:r>
            <a:r>
              <a:rPr lang="en-US" sz="800" b="0" i="0" u="none" strike="noStrike" kern="1200" baseline="0" dirty="0" smtClean="0">
                <a:solidFill>
                  <a:schemeClr val="tx1"/>
                </a:solidFill>
                <a:latin typeface="Arial" charset="0"/>
                <a:ea typeface="ＭＳ Ｐゴシック" pitchFamily="34" charset="-128"/>
                <a:cs typeface="+mn-cs"/>
              </a:rPr>
              <a:t> can offer this diversity of information and therefore may reflect a more nuanced picture of research outputs, their performance and structure, often their quantitative nature is highlighted without taking much care of the context. Because of that and because of other challenges </a:t>
            </a:r>
            <a:r>
              <a:rPr lang="en-US" sz="800" b="0" i="0" u="none" strike="noStrike" kern="1200" baseline="0" dirty="0" err="1" smtClean="0">
                <a:solidFill>
                  <a:schemeClr val="tx1"/>
                </a:solidFill>
                <a:latin typeface="Arial" charset="0"/>
                <a:ea typeface="ＭＳ Ｐゴシック" pitchFamily="34" charset="-128"/>
                <a:cs typeface="+mn-cs"/>
              </a:rPr>
              <a:t>altmetrics</a:t>
            </a:r>
            <a:r>
              <a:rPr lang="en-US" sz="800" b="0" i="0" u="none" strike="noStrike" kern="1200" baseline="0" dirty="0" smtClean="0">
                <a:solidFill>
                  <a:schemeClr val="tx1"/>
                </a:solidFill>
                <a:latin typeface="Arial" charset="0"/>
                <a:ea typeface="ＭＳ Ｐゴシック" pitchFamily="34" charset="-128"/>
                <a:cs typeface="+mn-cs"/>
              </a:rPr>
              <a:t> face, such as their volatility, the European Expert Group on </a:t>
            </a:r>
            <a:r>
              <a:rPr lang="en-US" sz="800" b="0" i="0" u="none" strike="noStrike" kern="1200" baseline="0" dirty="0" err="1" smtClean="0">
                <a:solidFill>
                  <a:schemeClr val="tx1"/>
                </a:solidFill>
                <a:latin typeface="Arial" charset="0"/>
                <a:ea typeface="ＭＳ Ｐゴシック" pitchFamily="34" charset="-128"/>
                <a:cs typeface="+mn-cs"/>
              </a:rPr>
              <a:t>Altmetrics</a:t>
            </a:r>
            <a:r>
              <a:rPr lang="en-US" sz="800" b="0" i="0" u="none" strike="noStrike" kern="1200" baseline="0" dirty="0" smtClean="0">
                <a:solidFill>
                  <a:schemeClr val="tx1"/>
                </a:solidFill>
                <a:latin typeface="Arial" charset="0"/>
                <a:ea typeface="ＭＳ Ｐゴシック" pitchFamily="34" charset="-128"/>
                <a:cs typeface="+mn-cs"/>
              </a:rPr>
              <a:t> commissioned by the European Commission as well as other experts recommended to not use </a:t>
            </a:r>
            <a:r>
              <a:rPr lang="en-US" sz="800" b="0" i="0" u="none" strike="noStrike" kern="1200" baseline="0" dirty="0" err="1" smtClean="0">
                <a:solidFill>
                  <a:schemeClr val="tx1"/>
                </a:solidFill>
                <a:latin typeface="Arial" charset="0"/>
                <a:ea typeface="ＭＳ Ｐゴシック" pitchFamily="34" charset="-128"/>
                <a:cs typeface="+mn-cs"/>
              </a:rPr>
              <a:t>altmetrics</a:t>
            </a:r>
            <a:r>
              <a:rPr lang="en-US" sz="800" b="0" i="0" u="none" strike="noStrike" kern="1200" baseline="0" dirty="0" smtClean="0">
                <a:solidFill>
                  <a:schemeClr val="tx1"/>
                </a:solidFill>
                <a:latin typeface="Arial" charset="0"/>
                <a:ea typeface="ＭＳ Ｐゴシック" pitchFamily="34" charset="-128"/>
                <a:cs typeface="+mn-cs"/>
              </a:rPr>
              <a:t> as sole indicators for open science. The hesitance in using such alternative metrics was also revealed by the European Mutual Learning Exercise on </a:t>
            </a:r>
            <a:r>
              <a:rPr lang="en-US" sz="800" b="0" i="0" u="none" strike="noStrike" kern="1200" baseline="0" dirty="0" err="1" smtClean="0">
                <a:solidFill>
                  <a:schemeClr val="tx1"/>
                </a:solidFill>
                <a:latin typeface="Arial" charset="0"/>
                <a:ea typeface="ＭＳ Ｐゴシック" pitchFamily="34" charset="-128"/>
                <a:cs typeface="+mn-cs"/>
              </a:rPr>
              <a:t>Altmetrics</a:t>
            </a:r>
            <a:r>
              <a:rPr lang="en-US" sz="800" b="0" i="0" u="none" strike="noStrike" kern="1200" baseline="0" dirty="0" smtClean="0">
                <a:solidFill>
                  <a:schemeClr val="tx1"/>
                </a:solidFill>
                <a:latin typeface="Arial" charset="0"/>
                <a:ea typeface="ＭＳ Ｐゴシック" pitchFamily="34" charset="-128"/>
                <a:cs typeface="+mn-cs"/>
              </a:rPr>
              <a:t> and Rewards.</a:t>
            </a:r>
          </a:p>
          <a:p>
            <a:endParaRPr lang="en-US" sz="800" b="0" i="0" u="none" strike="noStrike" kern="1200" baseline="0" dirty="0" smtClean="0">
              <a:solidFill>
                <a:schemeClr val="tx1"/>
              </a:solidFill>
              <a:latin typeface="Arial" charset="0"/>
              <a:ea typeface="ＭＳ Ｐゴシック" pitchFamily="34" charset="-128"/>
              <a:cs typeface="+mn-cs"/>
            </a:endParaRPr>
          </a:p>
          <a:p>
            <a:r>
              <a:rPr lang="en-US" sz="800" b="0" i="0" u="none" strike="noStrike" kern="1200" baseline="0" dirty="0" smtClean="0">
                <a:solidFill>
                  <a:schemeClr val="tx1"/>
                </a:solidFill>
                <a:latin typeface="Arial" charset="0"/>
                <a:ea typeface="ＭＳ Ｐゴシック" pitchFamily="34" charset="-128"/>
                <a:cs typeface="+mn-cs"/>
              </a:rPr>
              <a:t>So, other types of measuring frameworks seemed to be needed.</a:t>
            </a:r>
            <a:endParaRPr lang="de-DE" dirty="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4</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800" b="0" i="0" u="none" strike="noStrike" kern="1200" baseline="0" dirty="0" smtClean="0">
                <a:solidFill>
                  <a:schemeClr val="tx1"/>
                </a:solidFill>
                <a:latin typeface="Arial" charset="0"/>
                <a:ea typeface="ＭＳ Ｐゴシック" pitchFamily="34" charset="-128"/>
                <a:cs typeface="+mn-cs"/>
              </a:rPr>
              <a:t>Discontent with those alternative metrics, DORA and other criticism on research assessment exercises in the rear, expert groups and researchers called for more sophisticated approaches to be applied to open science, often combining quantitative and qualitative information.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800" b="0" i="0" u="none" strike="noStrike" kern="1200" baseline="0" dirty="0" smtClean="0">
                <a:solidFill>
                  <a:schemeClr val="tx1"/>
                </a:solidFill>
                <a:latin typeface="Arial" charset="0"/>
                <a:ea typeface="ＭＳ Ｐゴシック" pitchFamily="34" charset="-128"/>
                <a:cs typeface="+mn-cs"/>
              </a:rPr>
              <a:t>The first example I would like to present for this type of measurement frameworks is the Open Science Career Evaluation Matrix, developed by a group of experts and issued by the European Commission.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b="0" i="0" u="none" strike="noStrike" kern="1200" baseline="0" dirty="0" smtClean="0">
              <a:solidFill>
                <a:schemeClr val="tx1"/>
              </a:solidFill>
              <a:latin typeface="Arial" charset="0"/>
              <a:ea typeface="ＭＳ Ｐゴシック" pitchFamily="34"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800" b="0" i="0" u="none" strike="noStrike" kern="1200" baseline="0" dirty="0" smtClean="0">
                <a:solidFill>
                  <a:schemeClr val="tx1"/>
                </a:solidFill>
                <a:latin typeface="Arial" charset="0"/>
                <a:ea typeface="ＭＳ Ｐゴシック" pitchFamily="34" charset="-128"/>
                <a:cs typeface="+mn-cs"/>
              </a:rPr>
              <a:t>The </a:t>
            </a:r>
            <a:r>
              <a:rPr lang="en-US" sz="800" b="1" i="1" u="none" strike="noStrike" kern="1200" baseline="0" dirty="0" smtClean="0">
                <a:solidFill>
                  <a:schemeClr val="tx1"/>
                </a:solidFill>
                <a:latin typeface="Arial" charset="0"/>
                <a:ea typeface="ＭＳ Ｐゴシック" pitchFamily="34" charset="-128"/>
                <a:cs typeface="+mn-cs"/>
              </a:rPr>
              <a:t>OS-CAM  </a:t>
            </a:r>
            <a:r>
              <a:rPr lang="en-US" sz="800" b="0" i="0" u="none" strike="noStrike" kern="1200" baseline="0" dirty="0" smtClean="0">
                <a:solidFill>
                  <a:schemeClr val="tx1"/>
                </a:solidFill>
                <a:latin typeface="Arial" charset="0"/>
                <a:ea typeface="ＭＳ Ｐゴシック" pitchFamily="34" charset="-128"/>
                <a:cs typeface="+mn-cs"/>
              </a:rPr>
              <a:t>is a</a:t>
            </a:r>
            <a:r>
              <a:rPr lang="en-US" sz="800" b="1" i="1" u="none" strike="noStrike" kern="1200" baseline="0" dirty="0" smtClean="0">
                <a:solidFill>
                  <a:schemeClr val="tx1"/>
                </a:solidFill>
                <a:latin typeface="Arial" charset="0"/>
                <a:ea typeface="ＭＳ Ｐゴシック" pitchFamily="34" charset="-128"/>
                <a:cs typeface="+mn-cs"/>
              </a:rPr>
              <a:t> </a:t>
            </a:r>
            <a:r>
              <a:rPr lang="en-US" sz="800" b="0" i="0" u="none" strike="noStrike" kern="1200" baseline="0" dirty="0" smtClean="0">
                <a:solidFill>
                  <a:schemeClr val="tx1"/>
                </a:solidFill>
                <a:latin typeface="Arial" charset="0"/>
                <a:ea typeface="ＭＳ Ｐゴシック" pitchFamily="34" charset="-128"/>
                <a:cs typeface="+mn-cs"/>
              </a:rPr>
              <a:t>multi-dimensional approach and sets out to be a possible, practical move towards a more comprehensive approach to evaluating researchers through the lens of Open Science. The OS-Cam  incorporates broader aspects of being an excellent researcher, such as service and leadership, research impact and contribution to teaching. The matrix illustrates how these broader aspects could be taken into account in the context of </a:t>
            </a:r>
            <a:r>
              <a:rPr lang="en-US" sz="800" b="0" i="0" u="none" strike="noStrike" kern="1200" baseline="0" dirty="0" err="1" smtClean="0">
                <a:solidFill>
                  <a:schemeClr val="tx1"/>
                </a:solidFill>
                <a:latin typeface="Arial" charset="0"/>
                <a:ea typeface="ＭＳ Ｐゴシック" pitchFamily="34" charset="-128"/>
                <a:cs typeface="+mn-cs"/>
              </a:rPr>
              <a:t>recognising</a:t>
            </a:r>
            <a:r>
              <a:rPr lang="en-US" sz="800" b="0" i="0" u="none" strike="noStrike" kern="1200" baseline="0" dirty="0" smtClean="0">
                <a:solidFill>
                  <a:schemeClr val="tx1"/>
                </a:solidFill>
                <a:latin typeface="Arial" charset="0"/>
                <a:ea typeface="ＭＳ Ｐゴシック" pitchFamily="34" charset="-128"/>
                <a:cs typeface="+mn-cs"/>
              </a:rPr>
              <a:t> researcher’s contributions to Open Science.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b="0" i="0" u="none" strike="noStrike" kern="1200" baseline="0" dirty="0" smtClean="0">
              <a:solidFill>
                <a:schemeClr val="tx1"/>
              </a:solidFill>
              <a:latin typeface="Arial" charset="0"/>
              <a:ea typeface="ＭＳ Ｐゴシック" pitchFamily="34"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800" b="0" i="0" u="none" strike="noStrike" kern="1200" baseline="0" dirty="0" smtClean="0">
                <a:solidFill>
                  <a:schemeClr val="tx1"/>
                </a:solidFill>
                <a:latin typeface="Arial" charset="0"/>
                <a:ea typeface="ＭＳ Ｐゴシック" pitchFamily="34" charset="-128"/>
                <a:cs typeface="+mn-cs"/>
              </a:rPr>
              <a:t>The criteria are expressed as “doing” Open Science in order to highlight the process-view we discussed in the slide before. This means, that there is room for interpretation and that the evaluation may rather take the form a narrative.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800" b="0" i="0" u="none" strike="noStrike" kern="1200" baseline="0" dirty="0" smtClean="0">
                <a:solidFill>
                  <a:schemeClr val="tx1"/>
                </a:solidFill>
                <a:latin typeface="Arial" charset="0"/>
                <a:ea typeface="ＭＳ Ｐゴシック" pitchFamily="34" charset="-128"/>
                <a:cs typeface="+mn-cs"/>
              </a:rPr>
              <a:t>However, the matrix also includes indicators that consider performance or output of research and that could be translated into numbers.</a:t>
            </a:r>
          </a:p>
          <a:p>
            <a:endParaRPr lang="en-US" sz="800" b="0" i="0" u="none" strike="noStrike" kern="1200" baseline="0" dirty="0" smtClean="0">
              <a:solidFill>
                <a:schemeClr val="tx1"/>
              </a:solidFill>
              <a:latin typeface="Arial" charset="0"/>
              <a:ea typeface="ＭＳ Ｐゴシック" pitchFamily="34" charset="-128"/>
              <a:cs typeface="+mn-cs"/>
            </a:endParaRPr>
          </a:p>
          <a:p>
            <a:r>
              <a:rPr lang="en-US" sz="800" b="0" i="0" u="none" strike="noStrike" kern="1200" baseline="0" dirty="0" smtClean="0">
                <a:solidFill>
                  <a:schemeClr val="tx1"/>
                </a:solidFill>
                <a:latin typeface="Arial" charset="0"/>
                <a:ea typeface="ＭＳ Ｐゴシック" pitchFamily="34" charset="-128"/>
                <a:cs typeface="+mn-cs"/>
              </a:rPr>
              <a:t>Because this matrix particularly aims at evaluating individual researchers, weighting can only be part of the process - qualitative judgement must be the other part. Hence, the group of experts acknowledges that researchers cannot be properly evaluated by a number because their merits and achievements are a complex set of different variables, difficult to be </a:t>
            </a:r>
            <a:r>
              <a:rPr lang="en-US" sz="800" b="0" i="0" u="none" strike="noStrike" kern="1200" baseline="0" dirty="0" err="1" smtClean="0">
                <a:solidFill>
                  <a:schemeClr val="tx1"/>
                </a:solidFill>
                <a:latin typeface="Arial" charset="0"/>
                <a:ea typeface="ＭＳ Ｐゴシック" pitchFamily="34" charset="-128"/>
                <a:cs typeface="+mn-cs"/>
              </a:rPr>
              <a:t>summarised</a:t>
            </a:r>
            <a:r>
              <a:rPr lang="en-US" sz="800" b="0" i="0" u="none" strike="noStrike" kern="1200" baseline="0" dirty="0" smtClean="0">
                <a:solidFill>
                  <a:schemeClr val="tx1"/>
                </a:solidFill>
                <a:latin typeface="Arial" charset="0"/>
                <a:ea typeface="ＭＳ Ｐゴシック" pitchFamily="34" charset="-128"/>
                <a:cs typeface="+mn-cs"/>
              </a:rPr>
              <a:t> by a single figure. </a:t>
            </a:r>
            <a:endParaRPr lang="de-DE" dirty="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5</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 </a:t>
            </a:r>
            <a:r>
              <a:rPr lang="de-DE" dirty="0" err="1" smtClean="0"/>
              <a:t>second</a:t>
            </a:r>
            <a:r>
              <a:rPr lang="de-DE" dirty="0" smtClean="0"/>
              <a:t> </a:t>
            </a:r>
            <a:r>
              <a:rPr lang="de-DE" dirty="0" err="1" smtClean="0"/>
              <a:t>proposal</a:t>
            </a:r>
            <a:r>
              <a:rPr lang="de-DE" dirty="0" smtClean="0"/>
              <a:t> </a:t>
            </a:r>
            <a:r>
              <a:rPr lang="de-DE" dirty="0" err="1" smtClean="0"/>
              <a:t>stems</a:t>
            </a:r>
            <a:r>
              <a:rPr lang="de-DE" baseline="0" dirty="0" smtClean="0"/>
              <a:t> </a:t>
            </a:r>
            <a:r>
              <a:rPr lang="de-DE" baseline="0" dirty="0" err="1" smtClean="0"/>
              <a:t>from</a:t>
            </a:r>
            <a:r>
              <a:rPr lang="de-DE" baseline="0" dirty="0" smtClean="0"/>
              <a:t> a </a:t>
            </a:r>
            <a:r>
              <a:rPr lang="de-DE" baseline="0" dirty="0" err="1" smtClean="0"/>
              <a:t>group</a:t>
            </a:r>
            <a:r>
              <a:rPr lang="de-DE" baseline="0" dirty="0" smtClean="0"/>
              <a:t> </a:t>
            </a:r>
            <a:r>
              <a:rPr lang="de-DE" baseline="0" dirty="0" err="1" smtClean="0"/>
              <a:t>of</a:t>
            </a:r>
            <a:r>
              <a:rPr lang="de-DE" baseline="0" dirty="0" smtClean="0"/>
              <a:t> </a:t>
            </a:r>
            <a:r>
              <a:rPr lang="de-DE" baseline="0" dirty="0" err="1" smtClean="0"/>
              <a:t>colleagues</a:t>
            </a:r>
            <a:r>
              <a:rPr lang="de-DE" baseline="0" dirty="0" smtClean="0"/>
              <a:t> </a:t>
            </a:r>
            <a:r>
              <a:rPr lang="de-DE" baseline="0" dirty="0" err="1" smtClean="0"/>
              <a:t>that</a:t>
            </a:r>
            <a:r>
              <a:rPr lang="de-DE" baseline="0" dirty="0" smtClean="0"/>
              <a:t> </a:t>
            </a:r>
            <a:r>
              <a:rPr lang="de-DE" baseline="0" dirty="0" err="1" smtClean="0"/>
              <a:t>has</a:t>
            </a:r>
            <a:r>
              <a:rPr lang="de-DE" baseline="0" dirty="0" smtClean="0"/>
              <a:t> </a:t>
            </a:r>
            <a:r>
              <a:rPr lang="de-DE" baseline="0" dirty="0" err="1" smtClean="0"/>
              <a:t>developed</a:t>
            </a:r>
            <a:r>
              <a:rPr lang="de-DE" baseline="0" dirty="0" smtClean="0"/>
              <a:t> an </a:t>
            </a:r>
            <a:r>
              <a:rPr lang="de-DE" baseline="0" dirty="0" err="1" smtClean="0"/>
              <a:t>inventory</a:t>
            </a:r>
            <a:r>
              <a:rPr lang="de-DE" baseline="0" dirty="0" smtClean="0"/>
              <a:t> </a:t>
            </a:r>
            <a:r>
              <a:rPr lang="de-DE" baseline="0" dirty="0" err="1" smtClean="0"/>
              <a:t>of</a:t>
            </a:r>
            <a:r>
              <a:rPr lang="de-DE" baseline="0" dirty="0" smtClean="0"/>
              <a:t> </a:t>
            </a:r>
            <a:r>
              <a:rPr lang="de-DE" baseline="0" dirty="0" err="1" smtClean="0"/>
              <a:t>indicators</a:t>
            </a:r>
            <a:r>
              <a:rPr lang="de-DE" baseline="0" dirty="0" smtClean="0"/>
              <a:t> for open </a:t>
            </a:r>
            <a:r>
              <a:rPr lang="de-DE" baseline="0" dirty="0" err="1" smtClean="0"/>
              <a:t>science</a:t>
            </a:r>
            <a:r>
              <a:rPr lang="de-DE" baseline="0" dirty="0" smtClean="0"/>
              <a:t> also for the European </a:t>
            </a:r>
            <a:r>
              <a:rPr lang="de-DE" baseline="0" dirty="0" err="1" smtClean="0"/>
              <a:t>Commission</a:t>
            </a:r>
            <a:r>
              <a:rPr lang="de-DE" baseline="0" dirty="0" smtClean="0"/>
              <a:t>. </a:t>
            </a:r>
            <a:r>
              <a:rPr lang="de-DE" baseline="0" dirty="0" err="1" smtClean="0"/>
              <a:t>They</a:t>
            </a:r>
            <a:r>
              <a:rPr lang="de-DE" baseline="0" dirty="0" smtClean="0"/>
              <a:t> </a:t>
            </a:r>
            <a:r>
              <a:rPr lang="de-DE" baseline="0" dirty="0" err="1" smtClean="0"/>
              <a:t>found</a:t>
            </a:r>
            <a:r>
              <a:rPr lang="de-DE" baseline="0" dirty="0" smtClean="0"/>
              <a:t> </a:t>
            </a:r>
            <a:r>
              <a:rPr lang="de-DE" baseline="0" dirty="0" err="1" smtClean="0"/>
              <a:t>indicators</a:t>
            </a:r>
            <a:r>
              <a:rPr lang="de-DE" baseline="0" dirty="0" smtClean="0"/>
              <a:t> for the different </a:t>
            </a:r>
            <a:r>
              <a:rPr lang="de-DE" baseline="0" dirty="0" err="1" smtClean="0"/>
              <a:t>areas</a:t>
            </a:r>
            <a:r>
              <a:rPr lang="de-DE" baseline="0" dirty="0" smtClean="0"/>
              <a:t> </a:t>
            </a:r>
            <a:r>
              <a:rPr lang="de-DE" baseline="0" dirty="0" err="1" smtClean="0"/>
              <a:t>of</a:t>
            </a:r>
            <a:r>
              <a:rPr lang="de-DE" baseline="0" dirty="0" smtClean="0"/>
              <a:t> </a:t>
            </a:r>
            <a:r>
              <a:rPr lang="de-DE" baseline="0" dirty="0" err="1" smtClean="0"/>
              <a:t>both</a:t>
            </a:r>
            <a:r>
              <a:rPr lang="de-DE" baseline="0" dirty="0" smtClean="0"/>
              <a:t> the </a:t>
            </a:r>
            <a:r>
              <a:rPr lang="de-DE" baseline="0" dirty="0" err="1" smtClean="0"/>
              <a:t>scientific</a:t>
            </a:r>
            <a:r>
              <a:rPr lang="de-DE" baseline="0" dirty="0" smtClean="0"/>
              <a:t> </a:t>
            </a:r>
            <a:r>
              <a:rPr lang="de-DE" baseline="0" dirty="0" err="1" smtClean="0"/>
              <a:t>process</a:t>
            </a:r>
            <a:r>
              <a:rPr lang="de-DE" baseline="0" dirty="0" smtClean="0"/>
              <a:t> – so the </a:t>
            </a:r>
            <a:r>
              <a:rPr lang="de-DE" baseline="0" dirty="0" err="1" smtClean="0"/>
              <a:t>doing</a:t>
            </a:r>
            <a:r>
              <a:rPr lang="de-DE" baseline="0" dirty="0" smtClean="0"/>
              <a:t> </a:t>
            </a:r>
            <a:r>
              <a:rPr lang="de-DE" baseline="0" dirty="0" err="1" smtClean="0"/>
              <a:t>of</a:t>
            </a:r>
            <a:r>
              <a:rPr lang="de-DE" baseline="0" dirty="0" smtClean="0"/>
              <a:t> open </a:t>
            </a:r>
            <a:r>
              <a:rPr lang="de-DE" baseline="0" dirty="0" err="1" smtClean="0"/>
              <a:t>science</a:t>
            </a:r>
            <a:r>
              <a:rPr lang="de-DE" baseline="0" dirty="0" smtClean="0"/>
              <a:t> – and the </a:t>
            </a:r>
            <a:r>
              <a:rPr lang="de-DE" baseline="0" dirty="0" err="1" smtClean="0"/>
              <a:t>system</a:t>
            </a:r>
            <a:r>
              <a:rPr lang="de-DE" baseline="0" dirty="0" smtClean="0"/>
              <a:t> </a:t>
            </a:r>
            <a:r>
              <a:rPr lang="de-DE" baseline="0" dirty="0" err="1" smtClean="0"/>
              <a:t>level</a:t>
            </a:r>
            <a:r>
              <a:rPr lang="de-DE" baseline="0" dirty="0" smtClean="0"/>
              <a:t>, </a:t>
            </a:r>
            <a:r>
              <a:rPr lang="de-DE" baseline="0" dirty="0" err="1" smtClean="0"/>
              <a:t>that</a:t>
            </a:r>
            <a:r>
              <a:rPr lang="de-DE" baseline="0" dirty="0" smtClean="0"/>
              <a:t> </a:t>
            </a:r>
            <a:r>
              <a:rPr lang="de-DE" baseline="0" dirty="0" err="1" smtClean="0"/>
              <a:t>is</a:t>
            </a:r>
            <a:r>
              <a:rPr lang="de-DE" baseline="0" dirty="0" smtClean="0"/>
              <a:t> the </a:t>
            </a:r>
            <a:r>
              <a:rPr lang="de-DE" baseline="0" dirty="0" err="1" smtClean="0"/>
              <a:t>framework</a:t>
            </a:r>
            <a:r>
              <a:rPr lang="de-DE" baseline="0" dirty="0" smtClean="0"/>
              <a:t> </a:t>
            </a:r>
            <a:r>
              <a:rPr lang="de-DE" baseline="0" dirty="0" err="1" smtClean="0"/>
              <a:t>conditions</a:t>
            </a:r>
            <a:r>
              <a:rPr lang="de-DE" baseline="0" dirty="0" smtClean="0"/>
              <a:t> </a:t>
            </a:r>
            <a:r>
              <a:rPr lang="de-DE" baseline="0" dirty="0" err="1" smtClean="0"/>
              <a:t>that</a:t>
            </a:r>
            <a:r>
              <a:rPr lang="de-DE" baseline="0" dirty="0" smtClean="0"/>
              <a:t> </a:t>
            </a:r>
            <a:r>
              <a:rPr lang="de-DE" baseline="0" dirty="0" err="1" smtClean="0"/>
              <a:t>are</a:t>
            </a:r>
            <a:r>
              <a:rPr lang="de-DE" baseline="0" dirty="0" smtClean="0"/>
              <a:t> </a:t>
            </a:r>
            <a:r>
              <a:rPr lang="de-DE" baseline="0" dirty="0" err="1" smtClean="0"/>
              <a:t>necessary</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able</a:t>
            </a:r>
            <a:r>
              <a:rPr lang="de-DE" baseline="0" dirty="0" smtClean="0"/>
              <a:t> </a:t>
            </a:r>
            <a:r>
              <a:rPr lang="de-DE" baseline="0" dirty="0" err="1" smtClean="0"/>
              <a:t>to</a:t>
            </a:r>
            <a:r>
              <a:rPr lang="de-DE" baseline="0" dirty="0" smtClean="0"/>
              <a:t> </a:t>
            </a:r>
            <a:r>
              <a:rPr lang="de-DE" baseline="0" dirty="0" err="1" smtClean="0"/>
              <a:t>perform</a:t>
            </a:r>
            <a:r>
              <a:rPr lang="de-DE" baseline="0" dirty="0" smtClean="0"/>
              <a:t> open </a:t>
            </a:r>
            <a:r>
              <a:rPr lang="de-DE" baseline="0" dirty="0" err="1" smtClean="0"/>
              <a:t>science</a:t>
            </a:r>
            <a:r>
              <a:rPr lang="de-DE" baseline="0" dirty="0" smtClean="0"/>
              <a:t>. </a:t>
            </a:r>
            <a:endParaRPr lang="de-DE" dirty="0" smtClean="0"/>
          </a:p>
          <a:p>
            <a:endParaRPr lang="de-DE" dirty="0" smtClean="0"/>
          </a:p>
          <a:p>
            <a:r>
              <a:rPr lang="de-DE" dirty="0" smtClean="0"/>
              <a:t>In </a:t>
            </a:r>
            <a:r>
              <a:rPr lang="de-DE" dirty="0" err="1" smtClean="0"/>
              <a:t>contrast</a:t>
            </a:r>
            <a:r>
              <a:rPr lang="de-DE" dirty="0" smtClean="0"/>
              <a:t> </a:t>
            </a:r>
            <a:r>
              <a:rPr lang="de-DE" dirty="0" err="1" smtClean="0"/>
              <a:t>to</a:t>
            </a:r>
            <a:r>
              <a:rPr lang="de-DE" dirty="0" smtClean="0"/>
              <a:t> the </a:t>
            </a:r>
            <a:r>
              <a:rPr lang="en-US" sz="800" b="0" i="0" u="none" strike="noStrike" kern="1200" baseline="0" dirty="0" smtClean="0">
                <a:solidFill>
                  <a:schemeClr val="tx1"/>
                </a:solidFill>
                <a:latin typeface="Arial" charset="0"/>
                <a:ea typeface="ＭＳ Ｐゴシック" pitchFamily="34" charset="-128"/>
                <a:cs typeface="+mn-cs"/>
              </a:rPr>
              <a:t>Open Science Career Evaluation Matrix they take the measuring a little bit more literal and propose a variety of countable items, such as the percentage of machine readable data.</a:t>
            </a:r>
          </a:p>
          <a:p>
            <a:endParaRPr lang="en-US" sz="800" b="0" i="0" u="none" strike="noStrike" kern="1200" baseline="0" dirty="0" smtClean="0">
              <a:solidFill>
                <a:schemeClr val="tx1"/>
              </a:solidFill>
              <a:latin typeface="Arial" charset="0"/>
              <a:ea typeface="ＭＳ Ｐゴシック" pitchFamily="34" charset="-128"/>
              <a:cs typeface="+mn-cs"/>
            </a:endParaRPr>
          </a:p>
          <a:p>
            <a:r>
              <a:rPr lang="en-US" sz="800" b="0" i="0" u="none" strike="noStrike" kern="1200" baseline="0" dirty="0" smtClean="0">
                <a:solidFill>
                  <a:schemeClr val="tx1"/>
                </a:solidFill>
                <a:latin typeface="Arial" charset="0"/>
                <a:ea typeface="ＭＳ Ｐゴシック" pitchFamily="34" charset="-128"/>
                <a:cs typeface="+mn-cs"/>
              </a:rPr>
              <a:t>With their inventory of indicators they aim at m</a:t>
            </a:r>
            <a:r>
              <a:rPr lang="de-DE" dirty="0" err="1" smtClean="0"/>
              <a:t>easuring</a:t>
            </a:r>
            <a:r>
              <a:rPr lang="de-DE" baseline="0" dirty="0" smtClean="0"/>
              <a:t> the</a:t>
            </a:r>
            <a:r>
              <a:rPr lang="de-DE" dirty="0" smtClean="0"/>
              <a:t> </a:t>
            </a:r>
            <a:r>
              <a:rPr lang="de-DE" dirty="0" err="1" smtClean="0"/>
              <a:t>uptake</a:t>
            </a:r>
            <a:r>
              <a:rPr lang="de-DE" dirty="0" smtClean="0"/>
              <a:t> and </a:t>
            </a:r>
            <a:r>
              <a:rPr lang="de-DE" dirty="0" err="1" smtClean="0"/>
              <a:t>impact</a:t>
            </a:r>
            <a:r>
              <a:rPr lang="de-DE" dirty="0" smtClean="0"/>
              <a:t> </a:t>
            </a:r>
            <a:r>
              <a:rPr lang="de-DE" dirty="0" err="1" smtClean="0"/>
              <a:t>of</a:t>
            </a:r>
            <a:r>
              <a:rPr lang="de-DE" dirty="0" smtClean="0"/>
              <a:t> open </a:t>
            </a:r>
            <a:r>
              <a:rPr lang="de-DE" dirty="0" err="1" smtClean="0"/>
              <a:t>science</a:t>
            </a:r>
            <a:r>
              <a:rPr lang="de-DE" dirty="0" smtClean="0"/>
              <a:t> </a:t>
            </a:r>
            <a:r>
              <a:rPr lang="de-DE" dirty="0" err="1" smtClean="0"/>
              <a:t>as</a:t>
            </a:r>
            <a:r>
              <a:rPr lang="de-DE" dirty="0" smtClean="0"/>
              <a:t> </a:t>
            </a:r>
            <a:r>
              <a:rPr lang="de-DE" dirty="0" err="1" smtClean="0"/>
              <a:t>well</a:t>
            </a:r>
            <a:r>
              <a:rPr lang="de-DE" dirty="0" smtClean="0"/>
              <a:t> </a:t>
            </a:r>
            <a:r>
              <a:rPr lang="de-DE" dirty="0" err="1" smtClean="0"/>
              <a:t>as</a:t>
            </a:r>
            <a:r>
              <a:rPr lang="de-DE" dirty="0" smtClean="0"/>
              <a:t> </a:t>
            </a:r>
            <a:r>
              <a:rPr lang="de-DE" dirty="0" err="1" smtClean="0"/>
              <a:t>monitoring</a:t>
            </a:r>
            <a:r>
              <a:rPr lang="de-DE" dirty="0" smtClean="0"/>
              <a:t> the </a:t>
            </a:r>
            <a:r>
              <a:rPr lang="de-DE" dirty="0" err="1" smtClean="0"/>
              <a:t>progress</a:t>
            </a:r>
            <a:r>
              <a:rPr lang="de-DE" dirty="0" smtClean="0"/>
              <a:t> </a:t>
            </a:r>
            <a:r>
              <a:rPr lang="de-DE" dirty="0" err="1" smtClean="0"/>
              <a:t>towards</a:t>
            </a:r>
            <a:r>
              <a:rPr lang="de-DE" dirty="0" smtClean="0"/>
              <a:t> open </a:t>
            </a:r>
            <a:r>
              <a:rPr lang="de-DE" dirty="0" err="1" smtClean="0"/>
              <a:t>science</a:t>
            </a:r>
            <a:r>
              <a:rPr lang="de-DE" dirty="0" smtClean="0"/>
              <a:t>.</a:t>
            </a:r>
          </a:p>
          <a:p>
            <a:r>
              <a:rPr lang="de-DE" dirty="0" err="1" smtClean="0"/>
              <a:t>They</a:t>
            </a:r>
            <a:r>
              <a:rPr lang="de-DE" baseline="0" dirty="0" smtClean="0"/>
              <a:t> also </a:t>
            </a:r>
            <a:r>
              <a:rPr lang="de-DE" baseline="0" dirty="0" err="1" smtClean="0"/>
              <a:t>take</a:t>
            </a:r>
            <a:r>
              <a:rPr lang="de-DE" baseline="0" dirty="0" smtClean="0"/>
              <a:t> </a:t>
            </a:r>
            <a:r>
              <a:rPr lang="de-DE" baseline="0" dirty="0" err="1" smtClean="0"/>
              <a:t>into</a:t>
            </a:r>
            <a:r>
              <a:rPr lang="de-DE" baseline="0" dirty="0" smtClean="0"/>
              <a:t> </a:t>
            </a:r>
            <a:r>
              <a:rPr lang="de-DE" baseline="0" dirty="0" err="1" smtClean="0"/>
              <a:t>account</a:t>
            </a:r>
            <a:r>
              <a:rPr lang="de-DE" baseline="0" dirty="0" smtClean="0"/>
              <a:t> </a:t>
            </a:r>
            <a:r>
              <a:rPr lang="de-DE" baseline="0" dirty="0" err="1" smtClean="0"/>
              <a:t>how</a:t>
            </a:r>
            <a:r>
              <a:rPr lang="de-DE" baseline="0" dirty="0" smtClean="0"/>
              <a:t> </a:t>
            </a:r>
            <a:r>
              <a:rPr lang="de-DE" baseline="0" dirty="0" err="1" smtClean="0"/>
              <a:t>important</a:t>
            </a:r>
            <a:r>
              <a:rPr lang="de-DE" baseline="0" dirty="0" smtClean="0"/>
              <a:t> a </a:t>
            </a:r>
            <a:r>
              <a:rPr lang="de-DE" baseline="0" dirty="0" err="1" smtClean="0"/>
              <a:t>particular</a:t>
            </a:r>
            <a:r>
              <a:rPr lang="de-DE" baseline="0" dirty="0" smtClean="0"/>
              <a:t> </a:t>
            </a:r>
            <a:r>
              <a:rPr lang="de-DE" baseline="0" dirty="0" err="1" smtClean="0"/>
              <a:t>indicator</a:t>
            </a:r>
            <a:r>
              <a:rPr lang="de-DE" baseline="0" dirty="0" smtClean="0"/>
              <a:t> </a:t>
            </a:r>
            <a:r>
              <a:rPr lang="de-DE" baseline="0" dirty="0" err="1" smtClean="0"/>
              <a:t>can</a:t>
            </a:r>
            <a:r>
              <a:rPr lang="de-DE" baseline="0" dirty="0" smtClean="0"/>
              <a:t> </a:t>
            </a:r>
            <a:r>
              <a:rPr lang="de-DE" baseline="0" dirty="0" err="1" smtClean="0"/>
              <a:t>be</a:t>
            </a:r>
            <a:r>
              <a:rPr lang="de-DE" baseline="0" dirty="0" smtClean="0"/>
              <a:t> for a </a:t>
            </a:r>
            <a:r>
              <a:rPr lang="de-DE" baseline="0" dirty="0" err="1" smtClean="0"/>
              <a:t>specific</a:t>
            </a:r>
            <a:r>
              <a:rPr lang="de-DE" baseline="0" dirty="0" smtClean="0"/>
              <a:t> </a:t>
            </a:r>
            <a:r>
              <a:rPr lang="de-DE" baseline="0" dirty="0" err="1" smtClean="0"/>
              <a:t>stakeholder</a:t>
            </a:r>
            <a:r>
              <a:rPr lang="de-DE" baseline="0" dirty="0" smtClean="0"/>
              <a:t>, for </a:t>
            </a:r>
            <a:r>
              <a:rPr lang="de-DE" baseline="0" dirty="0" err="1" smtClean="0"/>
              <a:t>example</a:t>
            </a:r>
            <a:r>
              <a:rPr lang="de-DE" baseline="0" dirty="0" smtClean="0"/>
              <a:t> the </a:t>
            </a:r>
            <a:r>
              <a:rPr lang="de-DE" baseline="0" dirty="0" err="1" smtClean="0"/>
              <a:t>researcher</a:t>
            </a:r>
            <a:r>
              <a:rPr lang="de-DE" baseline="0" dirty="0" smtClean="0"/>
              <a:t>, the </a:t>
            </a:r>
            <a:r>
              <a:rPr lang="de-DE" baseline="0" dirty="0" err="1" smtClean="0"/>
              <a:t>research</a:t>
            </a:r>
            <a:r>
              <a:rPr lang="de-DE" baseline="0" dirty="0" smtClean="0"/>
              <a:t> </a:t>
            </a:r>
            <a:r>
              <a:rPr lang="de-DE" baseline="0" dirty="0" err="1" smtClean="0"/>
              <a:t>funder</a:t>
            </a:r>
            <a:r>
              <a:rPr lang="de-DE" baseline="0" dirty="0" smtClean="0"/>
              <a:t> </a:t>
            </a:r>
            <a:r>
              <a:rPr lang="de-DE" baseline="0" dirty="0" err="1" smtClean="0"/>
              <a:t>or</a:t>
            </a:r>
            <a:r>
              <a:rPr lang="de-DE" baseline="0" dirty="0" smtClean="0"/>
              <a:t> the </a:t>
            </a:r>
            <a:r>
              <a:rPr lang="de-DE" baseline="0" dirty="0" err="1" smtClean="0"/>
              <a:t>public</a:t>
            </a:r>
            <a:r>
              <a:rPr lang="de-DE" baseline="0" dirty="0" smtClean="0"/>
              <a:t>.</a:t>
            </a:r>
            <a:endParaRPr lang="de-DE" dirty="0" smtClean="0"/>
          </a:p>
          <a:p>
            <a:endParaRPr lang="de-DE" dirty="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6</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But </a:t>
            </a:r>
            <a:r>
              <a:rPr lang="de-DE" dirty="0" err="1" smtClean="0"/>
              <a:t>what</a:t>
            </a:r>
            <a:r>
              <a:rPr lang="de-DE" dirty="0" smtClean="0"/>
              <a:t> </a:t>
            </a:r>
            <a:r>
              <a:rPr lang="de-DE" dirty="0" err="1" smtClean="0"/>
              <a:t>does</a:t>
            </a:r>
            <a:r>
              <a:rPr lang="de-DE" baseline="0" dirty="0" smtClean="0"/>
              <a:t> ‚</a:t>
            </a:r>
            <a:r>
              <a:rPr lang="de-DE" baseline="0" dirty="0" err="1" smtClean="0"/>
              <a:t>doing</a:t>
            </a:r>
            <a:r>
              <a:rPr lang="de-DE" baseline="0" dirty="0" smtClean="0"/>
              <a:t> open </a:t>
            </a:r>
            <a:r>
              <a:rPr lang="de-DE" baseline="0" dirty="0" err="1" smtClean="0"/>
              <a:t>science</a:t>
            </a:r>
            <a:r>
              <a:rPr lang="de-DE" baseline="0" dirty="0" smtClean="0"/>
              <a:t>‘ </a:t>
            </a:r>
            <a:r>
              <a:rPr lang="de-DE" baseline="0" dirty="0" err="1" smtClean="0"/>
              <a:t>mean</a:t>
            </a:r>
            <a:r>
              <a:rPr lang="de-DE" baseline="0" dirty="0" smtClean="0"/>
              <a:t> in </a:t>
            </a:r>
            <a:r>
              <a:rPr lang="de-DE" baseline="0" dirty="0" err="1" smtClean="0"/>
              <a:t>reality</a:t>
            </a:r>
            <a:r>
              <a:rPr lang="de-DE" baseline="0" dirty="0" smtClean="0"/>
              <a:t>? </a:t>
            </a:r>
            <a:r>
              <a:rPr lang="de-DE" baseline="0" dirty="0" err="1" smtClean="0"/>
              <a:t>Is</a:t>
            </a:r>
            <a:r>
              <a:rPr lang="de-DE" baseline="0" dirty="0" smtClean="0"/>
              <a:t> </a:t>
            </a:r>
            <a:r>
              <a:rPr lang="de-DE" baseline="0" dirty="0" err="1" smtClean="0"/>
              <a:t>publishing</a:t>
            </a:r>
            <a:r>
              <a:rPr lang="de-DE" baseline="0" dirty="0" smtClean="0"/>
              <a:t> open </a:t>
            </a:r>
            <a:r>
              <a:rPr lang="de-DE" baseline="0" dirty="0" err="1" smtClean="0"/>
              <a:t>access</a:t>
            </a:r>
            <a:r>
              <a:rPr lang="de-DE" baseline="0" dirty="0" smtClean="0"/>
              <a:t> </a:t>
            </a:r>
            <a:r>
              <a:rPr lang="de-DE" baseline="0" dirty="0" err="1" smtClean="0"/>
              <a:t>enough</a:t>
            </a:r>
            <a:r>
              <a:rPr lang="de-DE" baseline="0" dirty="0" smtClean="0"/>
              <a:t> </a:t>
            </a:r>
            <a:r>
              <a:rPr lang="de-DE" baseline="0" dirty="0" err="1" smtClean="0"/>
              <a:t>to</a:t>
            </a:r>
            <a:r>
              <a:rPr lang="de-DE" baseline="0" dirty="0" smtClean="0"/>
              <a:t> </a:t>
            </a:r>
            <a:r>
              <a:rPr lang="de-DE" baseline="0" dirty="0" err="1" smtClean="0"/>
              <a:t>get</a:t>
            </a:r>
            <a:r>
              <a:rPr lang="de-DE" baseline="0" dirty="0" smtClean="0"/>
              <a:t> a </a:t>
            </a:r>
            <a:r>
              <a:rPr lang="de-DE" baseline="0" dirty="0" err="1" smtClean="0"/>
              <a:t>good</a:t>
            </a:r>
            <a:r>
              <a:rPr lang="de-DE" baseline="0" dirty="0" smtClean="0"/>
              <a:t> </a:t>
            </a:r>
            <a:r>
              <a:rPr lang="de-DE" baseline="0" dirty="0" err="1" smtClean="0"/>
              <a:t>mark</a:t>
            </a:r>
            <a:r>
              <a:rPr lang="de-DE" baseline="0" dirty="0" smtClean="0"/>
              <a:t> in the open </a:t>
            </a:r>
            <a:r>
              <a:rPr lang="de-DE" baseline="0" dirty="0" err="1" smtClean="0"/>
              <a:t>science</a:t>
            </a:r>
            <a:r>
              <a:rPr lang="de-DE" baseline="0" dirty="0" smtClean="0"/>
              <a:t> </a:t>
            </a:r>
            <a:r>
              <a:rPr lang="de-DE" baseline="0" dirty="0" err="1" smtClean="0"/>
              <a:t>career</a:t>
            </a:r>
            <a:r>
              <a:rPr lang="de-DE" baseline="0" dirty="0" smtClean="0"/>
              <a:t> </a:t>
            </a:r>
            <a:r>
              <a:rPr lang="de-DE" baseline="0" dirty="0" err="1" smtClean="0"/>
              <a:t>evaluation</a:t>
            </a:r>
            <a:r>
              <a:rPr lang="de-DE" baseline="0" dirty="0" smtClean="0"/>
              <a:t> </a:t>
            </a:r>
            <a:r>
              <a:rPr lang="de-DE" baseline="0" dirty="0" err="1" smtClean="0"/>
              <a:t>matrix</a:t>
            </a:r>
            <a:r>
              <a:rPr lang="de-DE" baseline="0" dirty="0" smtClean="0"/>
              <a:t>?</a:t>
            </a:r>
          </a:p>
          <a:p>
            <a:r>
              <a:rPr lang="de-DE" baseline="0" dirty="0" smtClean="0"/>
              <a:t>Tobias Steiner </a:t>
            </a:r>
            <a:r>
              <a:rPr lang="de-DE" baseline="0" dirty="0" err="1" smtClean="0"/>
              <a:t>has</a:t>
            </a:r>
            <a:r>
              <a:rPr lang="de-DE" baseline="0" dirty="0" smtClean="0"/>
              <a:t> </a:t>
            </a:r>
            <a:r>
              <a:rPr lang="de-DE" baseline="0" dirty="0" err="1" smtClean="0"/>
              <a:t>listed</a:t>
            </a:r>
            <a:r>
              <a:rPr lang="de-DE" baseline="0" dirty="0" smtClean="0"/>
              <a:t> </a:t>
            </a:r>
            <a:r>
              <a:rPr lang="de-DE" baseline="0" dirty="0" err="1" smtClean="0"/>
              <a:t>several</a:t>
            </a:r>
            <a:r>
              <a:rPr lang="de-DE" baseline="0" dirty="0" smtClean="0"/>
              <a:t> </a:t>
            </a:r>
            <a:r>
              <a:rPr lang="de-DE" baseline="0" dirty="0" err="1" smtClean="0"/>
              <a:t>scenarios</a:t>
            </a:r>
            <a:r>
              <a:rPr lang="de-DE" baseline="0" dirty="0" smtClean="0"/>
              <a:t> </a:t>
            </a:r>
            <a:r>
              <a:rPr lang="de-DE" baseline="0" dirty="0" err="1" smtClean="0"/>
              <a:t>that</a:t>
            </a:r>
            <a:r>
              <a:rPr lang="de-DE" baseline="0" dirty="0" smtClean="0"/>
              <a:t> </a:t>
            </a:r>
            <a:r>
              <a:rPr lang="de-DE" baseline="0" dirty="0" err="1" smtClean="0"/>
              <a:t>represent</a:t>
            </a:r>
            <a:r>
              <a:rPr lang="de-DE" baseline="0" dirty="0" smtClean="0"/>
              <a:t> the „</a:t>
            </a:r>
            <a:r>
              <a:rPr lang="de-DE" baseline="0" dirty="0" err="1" smtClean="0"/>
              <a:t>doing</a:t>
            </a:r>
            <a:r>
              <a:rPr lang="de-DE" baseline="0" dirty="0" smtClean="0"/>
              <a:t> </a:t>
            </a:r>
            <a:r>
              <a:rPr lang="de-DE" baseline="0" dirty="0" err="1" smtClean="0"/>
              <a:t>of</a:t>
            </a:r>
            <a:r>
              <a:rPr lang="de-DE" baseline="0" dirty="0" smtClean="0"/>
              <a:t> open </a:t>
            </a:r>
            <a:r>
              <a:rPr lang="de-DE" baseline="0" dirty="0" err="1" smtClean="0"/>
              <a:t>science</a:t>
            </a:r>
            <a:r>
              <a:rPr lang="de-DE" baseline="0" dirty="0" smtClean="0"/>
              <a:t>“ </a:t>
            </a:r>
            <a:r>
              <a:rPr lang="de-DE" baseline="0" dirty="0" err="1" smtClean="0"/>
              <a:t>with</a:t>
            </a:r>
            <a:r>
              <a:rPr lang="de-DE" baseline="0" dirty="0" smtClean="0"/>
              <a:t> </a:t>
            </a:r>
            <a:r>
              <a:rPr lang="de-DE" baseline="0" dirty="0" err="1" smtClean="0"/>
              <a:t>relation</a:t>
            </a:r>
            <a:r>
              <a:rPr lang="de-DE" baseline="0" dirty="0" smtClean="0"/>
              <a:t> </a:t>
            </a:r>
            <a:r>
              <a:rPr lang="de-DE" baseline="0" dirty="0" err="1" smtClean="0"/>
              <a:t>to</a:t>
            </a:r>
            <a:r>
              <a:rPr lang="de-DE" baseline="0" dirty="0" smtClean="0"/>
              <a:t> the </a:t>
            </a:r>
            <a:r>
              <a:rPr lang="de-DE" baseline="0" dirty="0" err="1" smtClean="0"/>
              <a:t>creation</a:t>
            </a:r>
            <a:r>
              <a:rPr lang="de-DE" baseline="0" dirty="0" smtClean="0"/>
              <a:t> and </a:t>
            </a:r>
            <a:r>
              <a:rPr lang="de-DE" baseline="0" dirty="0" err="1" smtClean="0"/>
              <a:t>sharing</a:t>
            </a:r>
            <a:r>
              <a:rPr lang="de-DE" baseline="0" dirty="0" smtClean="0"/>
              <a:t> </a:t>
            </a:r>
            <a:r>
              <a:rPr lang="de-DE" baseline="0" dirty="0" err="1" smtClean="0"/>
              <a:t>of</a:t>
            </a:r>
            <a:r>
              <a:rPr lang="de-DE" baseline="0" dirty="0" smtClean="0"/>
              <a:t> open </a:t>
            </a:r>
            <a:r>
              <a:rPr lang="de-DE" baseline="0" dirty="0" err="1" smtClean="0"/>
              <a:t>educational</a:t>
            </a:r>
            <a:r>
              <a:rPr lang="de-DE" baseline="0" dirty="0" smtClean="0"/>
              <a:t> </a:t>
            </a:r>
            <a:r>
              <a:rPr lang="de-DE" baseline="0" dirty="0" err="1" smtClean="0"/>
              <a:t>resources</a:t>
            </a:r>
            <a:r>
              <a:rPr lang="de-DE" baseline="0" dirty="0" smtClean="0"/>
              <a:t>. </a:t>
            </a:r>
            <a:r>
              <a:rPr lang="de-DE" baseline="0" dirty="0" err="1" smtClean="0"/>
              <a:t>Although</a:t>
            </a:r>
            <a:r>
              <a:rPr lang="de-DE" baseline="0" dirty="0" smtClean="0"/>
              <a:t> </a:t>
            </a:r>
            <a:r>
              <a:rPr lang="de-DE" baseline="0" dirty="0" err="1" smtClean="0"/>
              <a:t>this</a:t>
            </a:r>
            <a:r>
              <a:rPr lang="de-DE" baseline="0" dirty="0" smtClean="0"/>
              <a:t> </a:t>
            </a:r>
            <a:r>
              <a:rPr lang="de-DE" baseline="0" dirty="0" err="1" smtClean="0"/>
              <a:t>graphic</a:t>
            </a:r>
            <a:r>
              <a:rPr lang="de-DE" baseline="0" dirty="0" smtClean="0"/>
              <a:t> </a:t>
            </a:r>
            <a:r>
              <a:rPr lang="de-DE" baseline="0" dirty="0" err="1" smtClean="0"/>
              <a:t>is</a:t>
            </a:r>
            <a:r>
              <a:rPr lang="de-DE" baseline="0" dirty="0" smtClean="0"/>
              <a:t> </a:t>
            </a:r>
            <a:r>
              <a:rPr lang="de-DE" baseline="0" dirty="0" err="1" smtClean="0"/>
              <a:t>focused</a:t>
            </a:r>
            <a:r>
              <a:rPr lang="de-DE" baseline="0" dirty="0" smtClean="0"/>
              <a:t> on open </a:t>
            </a:r>
            <a:r>
              <a:rPr lang="de-DE" baseline="0" dirty="0" err="1" smtClean="0"/>
              <a:t>educational</a:t>
            </a:r>
            <a:r>
              <a:rPr lang="de-DE" baseline="0" dirty="0" smtClean="0"/>
              <a:t> </a:t>
            </a:r>
            <a:r>
              <a:rPr lang="de-DE" baseline="0" dirty="0" err="1" smtClean="0"/>
              <a:t>practice</a:t>
            </a:r>
            <a:r>
              <a:rPr lang="de-DE" baseline="0" dirty="0" smtClean="0"/>
              <a:t> </a:t>
            </a:r>
            <a:r>
              <a:rPr lang="de-DE" baseline="0" dirty="0" err="1" smtClean="0"/>
              <a:t>it</a:t>
            </a:r>
            <a:r>
              <a:rPr lang="de-DE" baseline="0" dirty="0" smtClean="0"/>
              <a:t> </a:t>
            </a:r>
            <a:r>
              <a:rPr lang="de-DE" baseline="0" dirty="0" err="1" smtClean="0"/>
              <a:t>illustrates</a:t>
            </a:r>
            <a:r>
              <a:rPr lang="de-DE" baseline="0" dirty="0" smtClean="0"/>
              <a:t> </a:t>
            </a:r>
            <a:r>
              <a:rPr lang="de-DE" baseline="0" dirty="0" err="1" smtClean="0"/>
              <a:t>quite</a:t>
            </a:r>
            <a:r>
              <a:rPr lang="de-DE" baseline="0" dirty="0" smtClean="0"/>
              <a:t> </a:t>
            </a:r>
            <a:r>
              <a:rPr lang="de-DE" baseline="0" dirty="0" err="1" smtClean="0"/>
              <a:t>well</a:t>
            </a:r>
            <a:r>
              <a:rPr lang="de-DE" baseline="0" dirty="0" smtClean="0"/>
              <a:t>, </a:t>
            </a:r>
            <a:r>
              <a:rPr lang="de-DE" baseline="0" dirty="0" err="1" smtClean="0"/>
              <a:t>what</a:t>
            </a:r>
            <a:r>
              <a:rPr lang="de-DE" baseline="0" dirty="0" smtClean="0"/>
              <a:t> open </a:t>
            </a:r>
            <a:r>
              <a:rPr lang="de-DE" baseline="0" dirty="0" err="1" smtClean="0"/>
              <a:t>practices</a:t>
            </a:r>
            <a:r>
              <a:rPr lang="de-DE" baseline="0" dirty="0" smtClean="0"/>
              <a:t> </a:t>
            </a:r>
            <a:r>
              <a:rPr lang="de-DE" baseline="0" dirty="0" err="1" smtClean="0"/>
              <a:t>may</a:t>
            </a:r>
            <a:r>
              <a:rPr lang="de-DE" baseline="0" dirty="0" smtClean="0"/>
              <a:t> </a:t>
            </a:r>
            <a:r>
              <a:rPr lang="de-DE" baseline="0" dirty="0" err="1" smtClean="0"/>
              <a:t>entail</a:t>
            </a:r>
            <a:r>
              <a:rPr lang="de-DE" baseline="0" dirty="0" smtClean="0"/>
              <a:t>, </a:t>
            </a:r>
            <a:r>
              <a:rPr lang="de-DE" baseline="0" dirty="0" err="1" smtClean="0"/>
              <a:t>even</a:t>
            </a:r>
            <a:r>
              <a:rPr lang="de-DE" baseline="0" dirty="0" smtClean="0"/>
              <a:t> </a:t>
            </a:r>
            <a:r>
              <a:rPr lang="de-DE" baseline="0" dirty="0" err="1" smtClean="0"/>
              <a:t>when</a:t>
            </a:r>
            <a:r>
              <a:rPr lang="de-DE" baseline="0" dirty="0" smtClean="0"/>
              <a:t> </a:t>
            </a:r>
            <a:r>
              <a:rPr lang="de-DE" baseline="0" dirty="0" err="1" smtClean="0"/>
              <a:t>it</a:t>
            </a:r>
            <a:r>
              <a:rPr lang="de-DE" baseline="0" dirty="0" smtClean="0"/>
              <a:t> </a:t>
            </a:r>
            <a:r>
              <a:rPr lang="de-DE" baseline="0" dirty="0" err="1" smtClean="0"/>
              <a:t>comes</a:t>
            </a:r>
            <a:r>
              <a:rPr lang="de-DE" baseline="0" dirty="0" smtClean="0"/>
              <a:t> </a:t>
            </a:r>
            <a:r>
              <a:rPr lang="de-DE" baseline="0" dirty="0" err="1" smtClean="0"/>
              <a:t>to</a:t>
            </a:r>
            <a:r>
              <a:rPr lang="de-DE" baseline="0" dirty="0" smtClean="0"/>
              <a:t> </a:t>
            </a:r>
            <a:r>
              <a:rPr lang="de-DE" baseline="0" dirty="0" err="1" smtClean="0"/>
              <a:t>research</a:t>
            </a:r>
            <a:r>
              <a:rPr lang="de-DE" baseline="0" dirty="0" smtClean="0"/>
              <a:t> </a:t>
            </a:r>
            <a:r>
              <a:rPr lang="de-DE" baseline="0" dirty="0" err="1" smtClean="0"/>
              <a:t>work</a:t>
            </a:r>
            <a:r>
              <a:rPr lang="de-DE" baseline="0" dirty="0" smtClean="0"/>
              <a:t>.</a:t>
            </a:r>
          </a:p>
          <a:p>
            <a:endParaRPr lang="de-DE" baseline="0" dirty="0" smtClean="0"/>
          </a:p>
          <a:p>
            <a:r>
              <a:rPr lang="en-US" sz="800" b="0" i="0" kern="1200" dirty="0" smtClean="0">
                <a:solidFill>
                  <a:schemeClr val="tx1"/>
                </a:solidFill>
                <a:effectLst/>
                <a:latin typeface="Arial" charset="0"/>
                <a:ea typeface="ＭＳ Ｐゴシック" pitchFamily="34" charset="-128"/>
                <a:cs typeface="+mn-cs"/>
              </a:rPr>
              <a:t>Beginning with the stage of preparing a teaching unit (seminar, school lesson, etc. ) with corresponding open material (e.g. OER) (</a:t>
            </a:r>
            <a:r>
              <a:rPr lang="en-US" sz="800" b="0" i="1" kern="1200" dirty="0" smtClean="0">
                <a:solidFill>
                  <a:schemeClr val="tx1"/>
                </a:solidFill>
                <a:effectLst/>
                <a:latin typeface="Arial" charset="0"/>
                <a:ea typeface="ＭＳ Ｐゴシック" pitchFamily="34" charset="-128"/>
                <a:cs typeface="+mn-cs"/>
              </a:rPr>
              <a:t>light red</a:t>
            </a:r>
            <a:r>
              <a:rPr lang="en-US" sz="800" b="0" i="0" kern="1200" dirty="0" smtClean="0">
                <a:solidFill>
                  <a:schemeClr val="tx1"/>
                </a:solidFill>
                <a:effectLst/>
                <a:latin typeface="Arial" charset="0"/>
                <a:ea typeface="ＭＳ Ｐゴシック" pitchFamily="34" charset="-128"/>
                <a:cs typeface="+mn-cs"/>
              </a:rPr>
              <a:t>), we then move to the stage of sharing this unit and its content with the seminar, class, etc. online (</a:t>
            </a:r>
            <a:r>
              <a:rPr lang="en-US" sz="800" b="0" i="1" kern="1200" dirty="0" smtClean="0">
                <a:solidFill>
                  <a:schemeClr val="tx1"/>
                </a:solidFill>
                <a:effectLst/>
                <a:latin typeface="Arial" charset="0"/>
                <a:ea typeface="ＭＳ Ｐゴシック" pitchFamily="34" charset="-128"/>
                <a:cs typeface="+mn-cs"/>
              </a:rPr>
              <a:t>orange</a:t>
            </a:r>
            <a:r>
              <a:rPr lang="en-US" sz="800" b="0" i="0" kern="1200" dirty="0" smtClean="0">
                <a:solidFill>
                  <a:schemeClr val="tx1"/>
                </a:solidFill>
                <a:effectLst/>
                <a:latin typeface="Arial" charset="0"/>
                <a:ea typeface="ＭＳ Ｐゴシック" pitchFamily="34" charset="-128"/>
                <a:cs typeface="+mn-cs"/>
              </a:rPr>
              <a:t>). The next stage comprises making active use of the introduced content/material in a collaborative learning context as part of this seminar or working group) (</a:t>
            </a:r>
            <a:r>
              <a:rPr lang="en-US" sz="800" b="0" i="1" kern="1200" dirty="0" smtClean="0">
                <a:solidFill>
                  <a:schemeClr val="tx1"/>
                </a:solidFill>
                <a:effectLst/>
                <a:latin typeface="Arial" charset="0"/>
                <a:ea typeface="ＭＳ Ｐゴシック" pitchFamily="34" charset="-128"/>
                <a:cs typeface="+mn-cs"/>
              </a:rPr>
              <a:t>yellow</a:t>
            </a:r>
            <a:r>
              <a:rPr lang="en-US" sz="800" b="0" i="0" kern="1200" dirty="0" smtClean="0">
                <a:solidFill>
                  <a:schemeClr val="tx1"/>
                </a:solidFill>
                <a:effectLst/>
                <a:latin typeface="Arial" charset="0"/>
                <a:ea typeface="ＭＳ Ｐゴシック" pitchFamily="34" charset="-128"/>
                <a:cs typeface="+mn-cs"/>
              </a:rPr>
              <a:t>). This then might include, or be followed up by, shared instances of revising and optimization of the materials used, based on the experiences made and feedback gained during the session (</a:t>
            </a:r>
            <a:r>
              <a:rPr lang="en-US" sz="800" b="0" i="1" kern="1200" dirty="0" smtClean="0">
                <a:solidFill>
                  <a:schemeClr val="tx1"/>
                </a:solidFill>
                <a:effectLst/>
                <a:latin typeface="Arial" charset="0"/>
                <a:ea typeface="ＭＳ Ｐゴシック" pitchFamily="34" charset="-128"/>
                <a:cs typeface="+mn-cs"/>
              </a:rPr>
              <a:t>green</a:t>
            </a:r>
            <a:r>
              <a:rPr lang="en-US" sz="800" b="0" i="0" kern="1200" dirty="0" smtClean="0">
                <a:solidFill>
                  <a:schemeClr val="tx1"/>
                </a:solidFill>
                <a:effectLst/>
                <a:latin typeface="Arial" charset="0"/>
                <a:ea typeface="ＭＳ Ｐゴシック" pitchFamily="34" charset="-128"/>
                <a:cs typeface="+mn-cs"/>
              </a:rPr>
              <a:t>). Further contemplating on the experiences made, the teacher and/or the learners involved share their thoughts on these practices and examples online (</a:t>
            </a:r>
            <a:r>
              <a:rPr lang="en-US" sz="800" b="0" i="1" kern="1200" dirty="0" smtClean="0">
                <a:solidFill>
                  <a:schemeClr val="tx1"/>
                </a:solidFill>
                <a:effectLst/>
                <a:latin typeface="Arial" charset="0"/>
                <a:ea typeface="ＭＳ Ｐゴシック" pitchFamily="34" charset="-128"/>
                <a:cs typeface="+mn-cs"/>
              </a:rPr>
              <a:t>blue</a:t>
            </a:r>
            <a:r>
              <a:rPr lang="en-US" sz="800" b="0" i="0" kern="1200" dirty="0" smtClean="0">
                <a:solidFill>
                  <a:schemeClr val="tx1"/>
                </a:solidFill>
                <a:effectLst/>
                <a:latin typeface="Arial" charset="0"/>
                <a:ea typeface="ＭＳ Ｐゴシック" pitchFamily="34" charset="-128"/>
                <a:cs typeface="+mn-cs"/>
              </a:rPr>
              <a:t>).</a:t>
            </a:r>
          </a:p>
          <a:p>
            <a:endParaRPr lang="en-US" sz="800" b="0" i="0" kern="1200" dirty="0" smtClean="0">
              <a:solidFill>
                <a:schemeClr val="tx1"/>
              </a:solidFill>
              <a:effectLst/>
              <a:latin typeface="Arial" charset="0"/>
              <a:ea typeface="ＭＳ Ｐゴシック" pitchFamily="34" charset="-128"/>
              <a:cs typeface="+mn-cs"/>
            </a:endParaRPr>
          </a:p>
          <a:p>
            <a:r>
              <a:rPr lang="en-US" sz="800" b="0" i="0" kern="1200" dirty="0" smtClean="0">
                <a:solidFill>
                  <a:schemeClr val="tx1"/>
                </a:solidFill>
                <a:effectLst/>
                <a:latin typeface="Arial" charset="0"/>
                <a:ea typeface="ＭＳ Ｐゴシック" pitchFamily="34" charset="-128"/>
                <a:cs typeface="+mn-cs"/>
              </a:rPr>
              <a:t>The various open tools (ideally open source) that can be used in the various stages are shown as ic</a:t>
            </a:r>
            <a:r>
              <a:rPr lang="en-US" sz="800" b="0" i="1" kern="1200" dirty="0" smtClean="0">
                <a:solidFill>
                  <a:schemeClr val="tx1"/>
                </a:solidFill>
                <a:effectLst/>
                <a:latin typeface="Arial" charset="0"/>
                <a:ea typeface="ＭＳ Ｐゴシック" pitchFamily="34" charset="-128"/>
                <a:cs typeface="+mn-cs"/>
              </a:rPr>
              <a:t>ons below the rainbow</a:t>
            </a:r>
            <a:r>
              <a:rPr lang="en-US" sz="800" b="0" i="0" kern="1200" dirty="0" smtClean="0">
                <a:solidFill>
                  <a:schemeClr val="tx1"/>
                </a:solidFill>
                <a:effectLst/>
                <a:latin typeface="Arial" charset="0"/>
                <a:ea typeface="ＭＳ Ｐゴシック" pitchFamily="34" charset="-128"/>
                <a:cs typeface="+mn-cs"/>
              </a:rPr>
              <a:t>.</a:t>
            </a:r>
          </a:p>
          <a:p>
            <a:endParaRPr lang="en-US" sz="800" b="0" i="0" kern="1200" dirty="0" smtClean="0">
              <a:solidFill>
                <a:schemeClr val="tx1"/>
              </a:solidFill>
              <a:effectLst/>
              <a:latin typeface="Arial" charset="0"/>
              <a:ea typeface="ＭＳ Ｐゴシック" pitchFamily="34" charset="-128"/>
              <a:cs typeface="+mn-cs"/>
            </a:endParaRPr>
          </a:p>
          <a:p>
            <a:r>
              <a:rPr lang="en-US" sz="800" b="0" i="0" kern="1200" dirty="0" smtClean="0">
                <a:solidFill>
                  <a:schemeClr val="tx1"/>
                </a:solidFill>
                <a:effectLst/>
                <a:latin typeface="Arial" charset="0"/>
                <a:ea typeface="ＭＳ Ｐゴシック" pitchFamily="34" charset="-128"/>
                <a:cs typeface="+mn-cs"/>
              </a:rPr>
              <a:t>Tobias Steiner emphasizes</a:t>
            </a:r>
            <a:r>
              <a:rPr lang="en-US" sz="800" b="0" i="0" kern="1200" baseline="0" dirty="0" smtClean="0">
                <a:solidFill>
                  <a:schemeClr val="tx1"/>
                </a:solidFill>
                <a:effectLst/>
                <a:latin typeface="Arial" charset="0"/>
                <a:ea typeface="ＭＳ Ｐゴシック" pitchFamily="34" charset="-128"/>
                <a:cs typeface="+mn-cs"/>
              </a:rPr>
              <a:t> that there </a:t>
            </a:r>
            <a:r>
              <a:rPr lang="en-US" sz="800" b="0" i="0" kern="1200" dirty="0" smtClean="0">
                <a:solidFill>
                  <a:schemeClr val="tx1"/>
                </a:solidFill>
                <a:effectLst/>
                <a:latin typeface="Arial" charset="0"/>
                <a:ea typeface="ＭＳ Ｐゴシック" pitchFamily="34" charset="-128"/>
                <a:cs typeface="+mn-cs"/>
              </a:rPr>
              <a:t>is the possibility of an iterative process optimization which is also true for open research practices. This points towards the possibility of not necessarily going through Stage 1 (</a:t>
            </a:r>
            <a:r>
              <a:rPr lang="en-US" sz="800" b="0" i="1" kern="1200" dirty="0" smtClean="0">
                <a:solidFill>
                  <a:schemeClr val="tx1"/>
                </a:solidFill>
                <a:effectLst/>
                <a:latin typeface="Arial" charset="0"/>
                <a:ea typeface="ＭＳ Ｐゴシック" pitchFamily="34" charset="-128"/>
                <a:cs typeface="+mn-cs"/>
              </a:rPr>
              <a:t>light red</a:t>
            </a:r>
            <a:r>
              <a:rPr lang="en-US" sz="800" b="0" i="0" kern="1200" dirty="0" smtClean="0">
                <a:solidFill>
                  <a:schemeClr val="tx1"/>
                </a:solidFill>
                <a:effectLst/>
                <a:latin typeface="Arial" charset="0"/>
                <a:ea typeface="ＭＳ Ｐゴシック" pitchFamily="34" charset="-128"/>
                <a:cs typeface="+mn-cs"/>
              </a:rPr>
              <a:t>) in a linear way up to the last stage (</a:t>
            </a:r>
            <a:r>
              <a:rPr lang="en-US" sz="800" b="0" i="1" kern="1200" dirty="0" smtClean="0">
                <a:solidFill>
                  <a:schemeClr val="tx1"/>
                </a:solidFill>
                <a:effectLst/>
                <a:latin typeface="Arial" charset="0"/>
                <a:ea typeface="ＭＳ Ｐゴシック" pitchFamily="34" charset="-128"/>
                <a:cs typeface="+mn-cs"/>
              </a:rPr>
              <a:t>blue</a:t>
            </a:r>
            <a:r>
              <a:rPr lang="en-US" sz="800" b="0" i="0" kern="1200" dirty="0" smtClean="0">
                <a:solidFill>
                  <a:schemeClr val="tx1"/>
                </a:solidFill>
                <a:effectLst/>
                <a:latin typeface="Arial" charset="0"/>
                <a:ea typeface="ＭＳ Ｐゴシック" pitchFamily="34" charset="-128"/>
                <a:cs typeface="+mn-cs"/>
              </a:rPr>
              <a:t>), but rather making use of continuous back- and cross-referencing of </a:t>
            </a:r>
            <a:r>
              <a:rPr lang="en-US" sz="800" b="0" i="0" kern="1200" dirty="0" err="1" smtClean="0">
                <a:solidFill>
                  <a:schemeClr val="tx1"/>
                </a:solidFill>
                <a:effectLst/>
                <a:latin typeface="Arial" charset="0"/>
                <a:ea typeface="ＭＳ Ｐゴシック" pitchFamily="34" charset="-128"/>
                <a:cs typeface="+mn-cs"/>
              </a:rPr>
              <a:t>neighbouring</a:t>
            </a:r>
            <a:r>
              <a:rPr lang="en-US" sz="800" b="0" i="0" kern="1200" dirty="0" smtClean="0">
                <a:solidFill>
                  <a:schemeClr val="tx1"/>
                </a:solidFill>
                <a:effectLst/>
                <a:latin typeface="Arial" charset="0"/>
                <a:ea typeface="ＭＳ Ｐゴシック" pitchFamily="34" charset="-128"/>
                <a:cs typeface="+mn-cs"/>
              </a:rPr>
              <a:t> stages (</a:t>
            </a:r>
            <a:r>
              <a:rPr lang="en-US" sz="800" b="0" i="1" kern="1200" dirty="0" smtClean="0">
                <a:solidFill>
                  <a:schemeClr val="tx1"/>
                </a:solidFill>
                <a:effectLst/>
                <a:latin typeface="Arial" charset="0"/>
                <a:ea typeface="ＭＳ Ｐゴシック" pitchFamily="34" charset="-128"/>
                <a:cs typeface="+mn-cs"/>
              </a:rPr>
              <a:t>indicated in the graphic via fluid color transitions</a:t>
            </a:r>
            <a:r>
              <a:rPr lang="en-US" sz="800" b="0" i="0" kern="1200" dirty="0" smtClean="0">
                <a:solidFill>
                  <a:schemeClr val="tx1"/>
                </a:solidFill>
                <a:effectLst/>
                <a:latin typeface="Arial" charset="0"/>
                <a:ea typeface="ＭＳ Ｐゴシック" pitchFamily="34" charset="-128"/>
                <a:cs typeface="+mn-cs"/>
              </a:rPr>
              <a:t>).</a:t>
            </a:r>
          </a:p>
          <a:p>
            <a:endParaRPr lang="en-US" sz="800" b="0" i="0" kern="1200" dirty="0" smtClean="0">
              <a:solidFill>
                <a:schemeClr val="tx1"/>
              </a:solidFill>
              <a:effectLst/>
              <a:latin typeface="Arial" charset="0"/>
              <a:ea typeface="ＭＳ Ｐゴシック" pitchFamily="34"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800" b="0" i="0" kern="1200" dirty="0" smtClean="0">
                <a:solidFill>
                  <a:schemeClr val="tx1"/>
                </a:solidFill>
                <a:effectLst/>
                <a:latin typeface="Arial" charset="0"/>
                <a:ea typeface="ＭＳ Ｐゴシック" pitchFamily="34" charset="-128"/>
                <a:cs typeface="+mn-cs"/>
              </a:rPr>
              <a:t>The point </a:t>
            </a:r>
            <a:r>
              <a:rPr lang="en-US" sz="800" b="0" i="0" kern="1200" baseline="0" dirty="0" smtClean="0">
                <a:solidFill>
                  <a:schemeClr val="tx1"/>
                </a:solidFill>
                <a:effectLst/>
                <a:latin typeface="Arial" charset="0"/>
                <a:ea typeface="ＭＳ Ｐゴシック" pitchFamily="34" charset="-128"/>
                <a:cs typeface="+mn-cs"/>
              </a:rPr>
              <a:t>that Tobias Steiner raises </a:t>
            </a:r>
            <a:r>
              <a:rPr lang="en-US" sz="800" b="0" i="0" kern="1200" dirty="0" smtClean="0">
                <a:solidFill>
                  <a:schemeClr val="tx1"/>
                </a:solidFill>
                <a:effectLst/>
                <a:latin typeface="Arial" charset="0"/>
                <a:ea typeface="ＭＳ Ｐゴシック" pitchFamily="34" charset="-128"/>
                <a:cs typeface="+mn-cs"/>
              </a:rPr>
              <a:t>about the fluidity</a:t>
            </a:r>
            <a:r>
              <a:rPr lang="en-US" sz="800" b="0" i="0" kern="1200" baseline="0" dirty="0" smtClean="0">
                <a:solidFill>
                  <a:schemeClr val="tx1"/>
                </a:solidFill>
                <a:effectLst/>
                <a:latin typeface="Arial" charset="0"/>
                <a:ea typeface="ＭＳ Ｐゴシック" pitchFamily="34" charset="-128"/>
                <a:cs typeface="+mn-cs"/>
              </a:rPr>
              <a:t> of scenarios and practices used in open science is very important – and in my opinion this is also a quality inherent to open science which makes it simultaneously appealing and flexible but also very challenging.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b="0" i="0" kern="1200" dirty="0" smtClean="0">
              <a:solidFill>
                <a:schemeClr val="tx1"/>
              </a:solidFill>
              <a:effectLst/>
              <a:latin typeface="Arial" charset="0"/>
              <a:ea typeface="ＭＳ Ｐゴシック" pitchFamily="34" charset="-128"/>
              <a:cs typeface="+mn-cs"/>
            </a:endParaRPr>
          </a:p>
          <a:p>
            <a:r>
              <a:rPr lang="en-US" sz="800" b="0" i="0" kern="1200" dirty="0" smtClean="0">
                <a:solidFill>
                  <a:schemeClr val="tx1"/>
                </a:solidFill>
                <a:effectLst/>
                <a:latin typeface="Arial" charset="0"/>
                <a:ea typeface="ＭＳ Ｐゴシック" pitchFamily="34" charset="-128"/>
                <a:cs typeface="+mn-cs"/>
              </a:rPr>
              <a:t>However, neither the open science career</a:t>
            </a:r>
            <a:r>
              <a:rPr lang="en-US" sz="800" b="0" i="0" kern="1200" baseline="0" dirty="0" smtClean="0">
                <a:solidFill>
                  <a:schemeClr val="tx1"/>
                </a:solidFill>
                <a:effectLst/>
                <a:latin typeface="Arial" charset="0"/>
                <a:ea typeface="ＭＳ Ｐゴシック" pitchFamily="34" charset="-128"/>
                <a:cs typeface="+mn-cs"/>
              </a:rPr>
              <a:t> matrix nor the new indicators for open science take sufficiently into account that doing open science might be this iterative process or that those practices can be fluid.</a:t>
            </a:r>
            <a:endParaRPr lang="en-US" sz="800" b="0" i="0" kern="1200" dirty="0" smtClean="0">
              <a:solidFill>
                <a:schemeClr val="tx1"/>
              </a:solidFill>
              <a:effectLst/>
              <a:latin typeface="Arial" charset="0"/>
              <a:ea typeface="ＭＳ Ｐゴシック" pitchFamily="34" charset="-128"/>
              <a:cs typeface="+mn-cs"/>
            </a:endParaRPr>
          </a:p>
          <a:p>
            <a:endParaRPr lang="de-DE" baseline="0" dirty="0" smtClean="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7</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defRPr/>
            </a:pPr>
            <a:r>
              <a:rPr lang="de-DE" dirty="0" smtClean="0"/>
              <a:t>Open Science Monitor, </a:t>
            </a:r>
            <a:r>
              <a:rPr lang="de-DE" dirty="0" err="1" smtClean="0"/>
              <a:t>which</a:t>
            </a:r>
            <a:r>
              <a:rPr lang="de-DE" dirty="0" smtClean="0"/>
              <a:t> was </a:t>
            </a:r>
            <a:r>
              <a:rPr lang="de-DE" baseline="0" dirty="0" err="1" smtClean="0"/>
              <a:t>published</a:t>
            </a:r>
            <a:r>
              <a:rPr lang="de-DE" baseline="0" dirty="0" smtClean="0"/>
              <a:t> </a:t>
            </a:r>
            <a:r>
              <a:rPr lang="de-DE" baseline="0" dirty="0" err="1" smtClean="0"/>
              <a:t>by</a:t>
            </a:r>
            <a:r>
              <a:rPr lang="de-DE" baseline="0" dirty="0" smtClean="0"/>
              <a:t> the European </a:t>
            </a:r>
            <a:r>
              <a:rPr lang="de-DE" baseline="0" dirty="0" err="1" smtClean="0"/>
              <a:t>Commission</a:t>
            </a:r>
            <a:r>
              <a:rPr lang="de-DE" baseline="0" dirty="0" smtClean="0"/>
              <a:t> last </a:t>
            </a:r>
            <a:r>
              <a:rPr lang="de-DE" baseline="0" dirty="0" err="1" smtClean="0"/>
              <a:t>year</a:t>
            </a:r>
            <a:r>
              <a:rPr lang="de-DE" baseline="0" dirty="0" smtClean="0"/>
              <a:t> </a:t>
            </a:r>
            <a:r>
              <a:rPr lang="de-DE" baseline="0" dirty="0" err="1" smtClean="0"/>
              <a:t>is</a:t>
            </a:r>
            <a:r>
              <a:rPr lang="de-DE" baseline="0" dirty="0" smtClean="0"/>
              <a:t> </a:t>
            </a:r>
            <a:r>
              <a:rPr lang="de-DE" baseline="0" dirty="0" err="1" smtClean="0"/>
              <a:t>another</a:t>
            </a:r>
            <a:r>
              <a:rPr lang="de-DE" baseline="0" dirty="0" smtClean="0"/>
              <a:t> </a:t>
            </a:r>
            <a:r>
              <a:rPr lang="de-DE" baseline="0" dirty="0" err="1" smtClean="0"/>
              <a:t>tool</a:t>
            </a:r>
            <a:r>
              <a:rPr lang="de-DE" baseline="0" dirty="0" smtClean="0"/>
              <a:t> </a:t>
            </a:r>
            <a:r>
              <a:rPr lang="de-DE" baseline="0" dirty="0" err="1" smtClean="0"/>
              <a:t>that</a:t>
            </a:r>
            <a:r>
              <a:rPr lang="de-DE" baseline="0" dirty="0" smtClean="0"/>
              <a:t> </a:t>
            </a:r>
            <a:r>
              <a:rPr lang="en-US" sz="800" b="0" i="0" u="none" strike="noStrike" kern="1200" baseline="0" dirty="0" smtClean="0">
                <a:solidFill>
                  <a:schemeClr val="tx1"/>
                </a:solidFill>
                <a:latin typeface="Arial" charset="0"/>
                <a:ea typeface="ＭＳ Ｐゴシック" pitchFamily="34" charset="-128"/>
                <a:cs typeface="+mn-cs"/>
              </a:rPr>
              <a:t>allows for visualizing </a:t>
            </a:r>
            <a:r>
              <a:rPr lang="de-DE" baseline="0" dirty="0" smtClean="0"/>
              <a:t>the</a:t>
            </a:r>
            <a:r>
              <a:rPr lang="de-DE" dirty="0" smtClean="0"/>
              <a:t> </a:t>
            </a:r>
            <a:r>
              <a:rPr lang="de-DE" dirty="0" err="1" smtClean="0"/>
              <a:t>uptake</a:t>
            </a:r>
            <a:r>
              <a:rPr lang="de-DE" dirty="0" smtClean="0"/>
              <a:t> and </a:t>
            </a:r>
            <a:r>
              <a:rPr lang="de-DE" dirty="0" err="1" smtClean="0"/>
              <a:t>impact</a:t>
            </a:r>
            <a:r>
              <a:rPr lang="de-DE" dirty="0" smtClean="0"/>
              <a:t> </a:t>
            </a:r>
            <a:r>
              <a:rPr lang="de-DE" dirty="0" err="1" smtClean="0"/>
              <a:t>of</a:t>
            </a:r>
            <a:r>
              <a:rPr lang="de-DE" dirty="0" smtClean="0"/>
              <a:t> open </a:t>
            </a:r>
            <a:r>
              <a:rPr lang="de-DE" dirty="0" err="1" smtClean="0"/>
              <a:t>science</a:t>
            </a:r>
            <a:r>
              <a:rPr lang="de-DE" dirty="0" smtClean="0"/>
              <a:t> .</a:t>
            </a:r>
            <a:endParaRPr lang="de-DE" baseline="0" dirty="0" smtClean="0"/>
          </a:p>
          <a:p>
            <a:pPr>
              <a:defRPr/>
            </a:pPr>
            <a:r>
              <a:rPr lang="de-DE" baseline="0" dirty="0" err="1" smtClean="0"/>
              <a:t>To</a:t>
            </a:r>
            <a:r>
              <a:rPr lang="de-DE" baseline="0" dirty="0" smtClean="0"/>
              <a:t> </a:t>
            </a:r>
            <a:r>
              <a:rPr lang="de-DE" baseline="0" dirty="0" err="1" smtClean="0"/>
              <a:t>some</a:t>
            </a:r>
            <a:r>
              <a:rPr lang="de-DE" baseline="0" dirty="0" smtClean="0"/>
              <a:t> </a:t>
            </a:r>
            <a:r>
              <a:rPr lang="de-DE" baseline="0" dirty="0" err="1" smtClean="0"/>
              <a:t>extent</a:t>
            </a:r>
            <a:r>
              <a:rPr lang="de-DE" baseline="0" dirty="0" smtClean="0"/>
              <a:t> </a:t>
            </a:r>
            <a:r>
              <a:rPr lang="de-DE" baseline="0" dirty="0" err="1" smtClean="0"/>
              <a:t>it</a:t>
            </a:r>
            <a:r>
              <a:rPr lang="de-DE" baseline="0" dirty="0" smtClean="0"/>
              <a:t> </a:t>
            </a:r>
            <a:r>
              <a:rPr lang="de-DE" baseline="0" dirty="0" err="1" smtClean="0"/>
              <a:t>overlaps</a:t>
            </a:r>
            <a:r>
              <a:rPr lang="de-DE" baseline="0" dirty="0" smtClean="0"/>
              <a:t> </a:t>
            </a:r>
            <a:r>
              <a:rPr lang="de-DE" baseline="0" dirty="0" err="1" smtClean="0"/>
              <a:t>with</a:t>
            </a:r>
            <a:r>
              <a:rPr lang="de-DE" baseline="0" dirty="0" smtClean="0"/>
              <a:t> the </a:t>
            </a:r>
            <a:r>
              <a:rPr lang="de-DE" baseline="0" dirty="0" err="1" smtClean="0"/>
              <a:t>work</a:t>
            </a:r>
            <a:r>
              <a:rPr lang="de-DE" baseline="0" dirty="0" smtClean="0"/>
              <a:t> </a:t>
            </a:r>
            <a:r>
              <a:rPr lang="de-DE" baseline="0" dirty="0" err="1" smtClean="0"/>
              <a:t>from</a:t>
            </a:r>
            <a:r>
              <a:rPr lang="de-DE" baseline="0" dirty="0" smtClean="0"/>
              <a:t> Lampert et al. on the </a:t>
            </a:r>
            <a:r>
              <a:rPr lang="de-DE" baseline="0" dirty="0" err="1" smtClean="0"/>
              <a:t>new</a:t>
            </a:r>
            <a:r>
              <a:rPr lang="de-DE" baseline="0" dirty="0" smtClean="0"/>
              <a:t> </a:t>
            </a:r>
            <a:r>
              <a:rPr lang="de-DE" baseline="0" dirty="0" err="1" smtClean="0"/>
              <a:t>indicators</a:t>
            </a:r>
            <a:r>
              <a:rPr lang="de-DE" baseline="0" dirty="0" smtClean="0"/>
              <a:t> for open </a:t>
            </a:r>
            <a:r>
              <a:rPr lang="de-DE" baseline="0" dirty="0" err="1" smtClean="0"/>
              <a:t>science</a:t>
            </a:r>
            <a:r>
              <a:rPr lang="de-DE" baseline="0" dirty="0" smtClean="0"/>
              <a:t> </a:t>
            </a:r>
            <a:r>
              <a:rPr lang="de-DE" baseline="0" dirty="0" err="1" smtClean="0"/>
              <a:t>which</a:t>
            </a:r>
            <a:r>
              <a:rPr lang="de-DE" baseline="0" dirty="0" smtClean="0"/>
              <a:t> was </a:t>
            </a:r>
            <a:r>
              <a:rPr lang="de-DE" baseline="0" dirty="0" err="1" smtClean="0"/>
              <a:t>shown</a:t>
            </a:r>
            <a:r>
              <a:rPr lang="de-DE" baseline="0" dirty="0" smtClean="0"/>
              <a:t> </a:t>
            </a:r>
            <a:r>
              <a:rPr lang="de-DE" baseline="0" dirty="0" err="1" smtClean="0"/>
              <a:t>before</a:t>
            </a:r>
            <a:r>
              <a:rPr lang="de-DE" baseline="0" dirty="0" smtClean="0"/>
              <a:t> – but </a:t>
            </a:r>
            <a:r>
              <a:rPr lang="de-DE" baseline="0" dirty="0" err="1" smtClean="0"/>
              <a:t>it</a:t>
            </a:r>
            <a:r>
              <a:rPr lang="de-DE" baseline="0" dirty="0" smtClean="0"/>
              <a:t> also </a:t>
            </a:r>
            <a:r>
              <a:rPr lang="de-DE" baseline="0" dirty="0" err="1" smtClean="0"/>
              <a:t>has</a:t>
            </a:r>
            <a:r>
              <a:rPr lang="de-DE" baseline="0" dirty="0" smtClean="0"/>
              <a:t> </a:t>
            </a:r>
            <a:r>
              <a:rPr lang="de-DE" baseline="0" dirty="0" err="1" smtClean="0"/>
              <a:t>some</a:t>
            </a:r>
            <a:r>
              <a:rPr lang="de-DE" baseline="0" dirty="0" smtClean="0"/>
              <a:t> </a:t>
            </a:r>
            <a:r>
              <a:rPr lang="de-DE" baseline="0" dirty="0" err="1" smtClean="0"/>
              <a:t>distinct</a:t>
            </a:r>
            <a:r>
              <a:rPr lang="de-DE" baseline="0" dirty="0" smtClean="0"/>
              <a:t> </a:t>
            </a:r>
            <a:r>
              <a:rPr lang="de-DE" baseline="0" dirty="0" err="1" smtClean="0"/>
              <a:t>features</a:t>
            </a:r>
            <a:r>
              <a:rPr lang="de-DE" baseline="0" dirty="0" smtClean="0"/>
              <a:t>.</a:t>
            </a:r>
          </a:p>
          <a:p>
            <a:pPr>
              <a:defRPr/>
            </a:pPr>
            <a:endParaRPr lang="de-DE" baseline="0" dirty="0" smtClean="0"/>
          </a:p>
          <a:p>
            <a:pPr>
              <a:defRPr/>
            </a:pPr>
            <a:r>
              <a:rPr lang="de-DE" baseline="0" dirty="0" err="1" smtClean="0"/>
              <a:t>However</a:t>
            </a:r>
            <a:r>
              <a:rPr lang="de-DE" baseline="0" dirty="0" smtClean="0"/>
              <a:t>, the open </a:t>
            </a:r>
            <a:r>
              <a:rPr lang="de-DE" baseline="0" dirty="0" err="1" smtClean="0"/>
              <a:t>science</a:t>
            </a:r>
            <a:r>
              <a:rPr lang="de-DE" baseline="0" dirty="0" smtClean="0"/>
              <a:t> </a:t>
            </a:r>
            <a:r>
              <a:rPr lang="de-DE" baseline="0" dirty="0" err="1" smtClean="0"/>
              <a:t>monitor</a:t>
            </a:r>
            <a:r>
              <a:rPr lang="de-DE" baseline="0" dirty="0" smtClean="0"/>
              <a:t> </a:t>
            </a:r>
            <a:r>
              <a:rPr lang="de-DE" baseline="0" dirty="0" err="1" smtClean="0"/>
              <a:t>particluarly</a:t>
            </a:r>
            <a:r>
              <a:rPr lang="de-DE" baseline="0" dirty="0" smtClean="0"/>
              <a:t> </a:t>
            </a:r>
            <a:r>
              <a:rPr lang="de-DE" baseline="0" dirty="0" err="1" smtClean="0"/>
              <a:t>aims</a:t>
            </a:r>
            <a:r>
              <a:rPr lang="de-DE" baseline="0" dirty="0" smtClean="0"/>
              <a:t> at </a:t>
            </a:r>
            <a:r>
              <a:rPr lang="de-DE" baseline="0" dirty="0" err="1" smtClean="0"/>
              <a:t>showcasing</a:t>
            </a:r>
            <a:r>
              <a:rPr lang="de-DE" baseline="0" dirty="0" smtClean="0"/>
              <a:t> </a:t>
            </a:r>
            <a:r>
              <a:rPr lang="de-DE" baseline="0" dirty="0" err="1" smtClean="0"/>
              <a:t>success</a:t>
            </a:r>
            <a:r>
              <a:rPr lang="de-DE" baseline="0" dirty="0" smtClean="0"/>
              <a:t> </a:t>
            </a:r>
            <a:r>
              <a:rPr lang="de-DE" baseline="0" dirty="0" err="1" smtClean="0"/>
              <a:t>stories</a:t>
            </a:r>
            <a:r>
              <a:rPr lang="de-DE" baseline="0" dirty="0" smtClean="0"/>
              <a:t> – </a:t>
            </a:r>
            <a:r>
              <a:rPr lang="de-DE" baseline="0" dirty="0" err="1" smtClean="0"/>
              <a:t>or</a:t>
            </a:r>
            <a:r>
              <a:rPr lang="de-DE" baseline="0" dirty="0" smtClean="0"/>
              <a:t> </a:t>
            </a:r>
            <a:r>
              <a:rPr lang="de-DE" baseline="0" dirty="0" err="1" smtClean="0"/>
              <a:t>maybe</a:t>
            </a:r>
            <a:r>
              <a:rPr lang="de-DE" baseline="0" dirty="0" smtClean="0"/>
              <a:t> </a:t>
            </a:r>
            <a:r>
              <a:rPr lang="de-DE" baseline="0" dirty="0" err="1" smtClean="0"/>
              <a:t>better</a:t>
            </a:r>
            <a:r>
              <a:rPr lang="de-DE" baseline="0" dirty="0" smtClean="0"/>
              <a:t>: </a:t>
            </a:r>
            <a:r>
              <a:rPr lang="de-DE" baseline="0" dirty="0" err="1" smtClean="0"/>
              <a:t>success</a:t>
            </a:r>
            <a:r>
              <a:rPr lang="de-DE" baseline="0" dirty="0" smtClean="0"/>
              <a:t> </a:t>
            </a:r>
            <a:r>
              <a:rPr lang="de-DE" baseline="0" dirty="0" err="1" smtClean="0"/>
              <a:t>numbers</a:t>
            </a:r>
            <a:r>
              <a:rPr lang="de-DE" baseline="0" dirty="0" smtClean="0"/>
              <a:t> – </a:t>
            </a:r>
            <a:r>
              <a:rPr lang="de-DE" baseline="0" dirty="0" err="1" smtClean="0"/>
              <a:t>of</a:t>
            </a:r>
            <a:r>
              <a:rPr lang="de-DE" baseline="0" dirty="0" smtClean="0"/>
              <a:t> open </a:t>
            </a:r>
            <a:r>
              <a:rPr lang="de-DE" baseline="0" dirty="0" err="1" smtClean="0"/>
              <a:t>science</a:t>
            </a:r>
            <a:r>
              <a:rPr lang="de-DE" baseline="0" dirty="0" smtClean="0"/>
              <a:t>. </a:t>
            </a:r>
          </a:p>
          <a:p>
            <a:pPr>
              <a:defRPr/>
            </a:pPr>
            <a:r>
              <a:rPr lang="de-DE" baseline="0" dirty="0" smtClean="0"/>
              <a:t>For </a:t>
            </a:r>
            <a:r>
              <a:rPr lang="de-DE" baseline="0" dirty="0" err="1" smtClean="0"/>
              <a:t>example</a:t>
            </a:r>
            <a:r>
              <a:rPr lang="de-DE" baseline="0" dirty="0" smtClean="0"/>
              <a:t> </a:t>
            </a:r>
            <a:r>
              <a:rPr lang="de-DE" baseline="0" dirty="0" err="1" smtClean="0"/>
              <a:t>it</a:t>
            </a:r>
            <a:r>
              <a:rPr lang="de-DE" baseline="0" dirty="0" smtClean="0"/>
              <a:t> </a:t>
            </a:r>
            <a:r>
              <a:rPr lang="de-DE" baseline="0" dirty="0" err="1" smtClean="0"/>
              <a:t>visualizes</a:t>
            </a:r>
            <a:r>
              <a:rPr lang="de-DE" baseline="0" dirty="0" smtClean="0"/>
              <a:t> the </a:t>
            </a:r>
            <a:r>
              <a:rPr lang="de-DE" baseline="0" dirty="0" err="1" smtClean="0"/>
              <a:t>number</a:t>
            </a:r>
            <a:r>
              <a:rPr lang="de-DE" baseline="0" dirty="0" smtClean="0"/>
              <a:t> </a:t>
            </a:r>
            <a:r>
              <a:rPr lang="de-DE" baseline="0" dirty="0" err="1" smtClean="0"/>
              <a:t>of</a:t>
            </a:r>
            <a:r>
              <a:rPr lang="de-DE" baseline="0" dirty="0" smtClean="0"/>
              <a:t> </a:t>
            </a:r>
            <a:r>
              <a:rPr lang="de-DE" baseline="0" dirty="0" err="1" smtClean="0"/>
              <a:t>preprints</a:t>
            </a:r>
            <a:r>
              <a:rPr lang="de-DE" baseline="0" dirty="0" smtClean="0"/>
              <a:t> </a:t>
            </a:r>
            <a:r>
              <a:rPr lang="de-DE" baseline="0" dirty="0" err="1" smtClean="0"/>
              <a:t>archived</a:t>
            </a:r>
            <a:r>
              <a:rPr lang="de-DE" baseline="0" dirty="0" smtClean="0"/>
              <a:t> in </a:t>
            </a:r>
            <a:r>
              <a:rPr lang="de-DE" baseline="0" dirty="0" err="1" smtClean="0"/>
              <a:t>repositories</a:t>
            </a:r>
            <a:r>
              <a:rPr lang="de-DE" baseline="0" dirty="0" smtClean="0"/>
              <a:t>. </a:t>
            </a:r>
          </a:p>
          <a:p>
            <a:pPr>
              <a:defRPr/>
            </a:pPr>
            <a:endParaRPr lang="de-DE" baseline="0" dirty="0" smtClean="0"/>
          </a:p>
          <a:p>
            <a:pPr>
              <a:defRPr/>
            </a:pPr>
            <a:r>
              <a:rPr lang="de-DE" baseline="0" dirty="0" smtClean="0"/>
              <a:t>This </a:t>
            </a:r>
            <a:r>
              <a:rPr lang="de-DE" baseline="0" dirty="0" err="1" smtClean="0"/>
              <a:t>monitor</a:t>
            </a:r>
            <a:r>
              <a:rPr lang="de-DE" baseline="0" dirty="0" smtClean="0"/>
              <a:t> </a:t>
            </a:r>
            <a:r>
              <a:rPr lang="de-DE" baseline="0" dirty="0" err="1" smtClean="0"/>
              <a:t>should</a:t>
            </a:r>
            <a:r>
              <a:rPr lang="de-DE" baseline="0" dirty="0" smtClean="0"/>
              <a:t> </a:t>
            </a:r>
            <a:r>
              <a:rPr lang="de-DE" baseline="0" dirty="0" err="1" smtClean="0"/>
              <a:t>support</a:t>
            </a:r>
            <a:r>
              <a:rPr lang="de-DE" baseline="0" dirty="0" smtClean="0"/>
              <a:t> </a:t>
            </a:r>
            <a:r>
              <a:rPr lang="de-DE" baseline="0" dirty="0" err="1" smtClean="0"/>
              <a:t>tracking</a:t>
            </a:r>
            <a:r>
              <a:rPr lang="de-DE" baseline="0" dirty="0" smtClean="0"/>
              <a:t> </a:t>
            </a:r>
            <a:r>
              <a:rPr lang="de-DE" baseline="0" dirty="0" err="1" smtClean="0"/>
              <a:t>of</a:t>
            </a:r>
            <a:r>
              <a:rPr lang="de-DE" baseline="0" dirty="0" smtClean="0"/>
              <a:t> </a:t>
            </a:r>
            <a:r>
              <a:rPr lang="de-DE" baseline="0" dirty="0" err="1" smtClean="0"/>
              <a:t>progress</a:t>
            </a:r>
            <a:r>
              <a:rPr lang="de-DE" baseline="0" dirty="0" smtClean="0"/>
              <a:t> </a:t>
            </a:r>
            <a:r>
              <a:rPr lang="de-DE" baseline="0" dirty="0" err="1" smtClean="0"/>
              <a:t>towards</a:t>
            </a:r>
            <a:r>
              <a:rPr lang="de-DE" baseline="0" dirty="0" smtClean="0"/>
              <a:t> open </a:t>
            </a:r>
            <a:r>
              <a:rPr lang="de-DE" baseline="0" dirty="0" err="1" smtClean="0"/>
              <a:t>science</a:t>
            </a:r>
            <a:r>
              <a:rPr lang="de-DE" baseline="0" dirty="0" smtClean="0"/>
              <a:t>. But </a:t>
            </a:r>
            <a:r>
              <a:rPr lang="de-DE" baseline="0" dirty="0" err="1" smtClean="0"/>
              <a:t>what</a:t>
            </a:r>
            <a:r>
              <a:rPr lang="de-DE" baseline="0" dirty="0" smtClean="0"/>
              <a:t> </a:t>
            </a:r>
            <a:r>
              <a:rPr lang="de-DE" baseline="0" dirty="0" err="1" smtClean="0"/>
              <a:t>maybe</a:t>
            </a:r>
            <a:r>
              <a:rPr lang="de-DE" baseline="0" dirty="0" smtClean="0"/>
              <a:t> </a:t>
            </a:r>
            <a:r>
              <a:rPr lang="de-DE" baseline="0" dirty="0" err="1" smtClean="0"/>
              <a:t>more</a:t>
            </a:r>
            <a:r>
              <a:rPr lang="de-DE" baseline="0" dirty="0" smtClean="0"/>
              <a:t> </a:t>
            </a:r>
            <a:r>
              <a:rPr lang="de-DE" baseline="0" dirty="0" err="1" smtClean="0"/>
              <a:t>notable</a:t>
            </a:r>
            <a:r>
              <a:rPr lang="de-DE" baseline="0" dirty="0" smtClean="0"/>
              <a:t> </a:t>
            </a:r>
            <a:r>
              <a:rPr lang="de-DE" baseline="0" dirty="0" err="1" smtClean="0"/>
              <a:t>is</a:t>
            </a:r>
            <a:r>
              <a:rPr lang="de-DE" baseline="0" dirty="0" smtClean="0"/>
              <a:t> </a:t>
            </a:r>
            <a:r>
              <a:rPr lang="de-DE" baseline="0" dirty="0" err="1" smtClean="0"/>
              <a:t>that</a:t>
            </a:r>
            <a:r>
              <a:rPr lang="de-DE" baseline="0" dirty="0" smtClean="0"/>
              <a:t> the design </a:t>
            </a:r>
            <a:r>
              <a:rPr lang="de-DE" baseline="0" dirty="0" err="1" smtClean="0"/>
              <a:t>of</a:t>
            </a:r>
            <a:r>
              <a:rPr lang="de-DE" baseline="0" dirty="0" smtClean="0"/>
              <a:t> </a:t>
            </a:r>
            <a:r>
              <a:rPr lang="de-DE" baseline="0" dirty="0" err="1" smtClean="0"/>
              <a:t>this</a:t>
            </a:r>
            <a:r>
              <a:rPr lang="de-DE" baseline="0" dirty="0" smtClean="0"/>
              <a:t> </a:t>
            </a:r>
            <a:r>
              <a:rPr lang="de-DE" baseline="0" dirty="0" err="1" smtClean="0"/>
              <a:t>monitor</a:t>
            </a:r>
            <a:r>
              <a:rPr lang="de-DE" baseline="0" dirty="0" smtClean="0"/>
              <a:t> </a:t>
            </a:r>
            <a:r>
              <a:rPr lang="de-DE" baseline="0" dirty="0" err="1" smtClean="0"/>
              <a:t>particularly</a:t>
            </a:r>
            <a:r>
              <a:rPr lang="de-DE" baseline="0" dirty="0" smtClean="0"/>
              <a:t> </a:t>
            </a:r>
            <a:r>
              <a:rPr lang="de-DE" baseline="0" dirty="0" err="1" smtClean="0"/>
              <a:t>encourages</a:t>
            </a:r>
            <a:r>
              <a:rPr lang="de-DE" baseline="0" dirty="0" smtClean="0"/>
              <a:t> </a:t>
            </a:r>
            <a:r>
              <a:rPr lang="de-DE" baseline="0" dirty="0" err="1" smtClean="0"/>
              <a:t>comparisons</a:t>
            </a:r>
            <a:r>
              <a:rPr lang="de-DE" baseline="0" dirty="0" smtClean="0"/>
              <a:t> – </a:t>
            </a:r>
            <a:r>
              <a:rPr lang="de-DE" baseline="0" dirty="0" err="1" smtClean="0"/>
              <a:t>of</a:t>
            </a:r>
            <a:r>
              <a:rPr lang="de-DE" baseline="0" dirty="0" smtClean="0"/>
              <a:t> </a:t>
            </a:r>
            <a:r>
              <a:rPr lang="de-DE" baseline="0" dirty="0" err="1" smtClean="0"/>
              <a:t>disciplines</a:t>
            </a:r>
            <a:r>
              <a:rPr lang="de-DE" baseline="0" dirty="0" smtClean="0"/>
              <a:t>, countries, </a:t>
            </a:r>
            <a:r>
              <a:rPr lang="de-DE" baseline="0" dirty="0" err="1" smtClean="0"/>
              <a:t>funders</a:t>
            </a:r>
            <a:r>
              <a:rPr lang="de-DE" baseline="0" dirty="0" smtClean="0"/>
              <a:t> and so on. </a:t>
            </a:r>
          </a:p>
          <a:p>
            <a:pPr>
              <a:defRPr/>
            </a:pPr>
            <a:endParaRPr lang="de-DE" baseline="0" dirty="0" smtClean="0"/>
          </a:p>
          <a:p>
            <a:pPr>
              <a:defRPr/>
            </a:pPr>
            <a:r>
              <a:rPr lang="de-DE" baseline="0" dirty="0" smtClean="0"/>
              <a:t>And </a:t>
            </a:r>
            <a:r>
              <a:rPr lang="de-DE" baseline="0" dirty="0" err="1" smtClean="0"/>
              <a:t>this</a:t>
            </a:r>
            <a:r>
              <a:rPr lang="de-DE" baseline="0" dirty="0" smtClean="0"/>
              <a:t> </a:t>
            </a:r>
            <a:r>
              <a:rPr lang="de-DE" baseline="0" dirty="0" err="1" smtClean="0"/>
              <a:t>is</a:t>
            </a:r>
            <a:r>
              <a:rPr lang="de-DE" baseline="0" dirty="0" smtClean="0"/>
              <a:t> also the </a:t>
            </a:r>
            <a:r>
              <a:rPr lang="de-DE" baseline="0" dirty="0" err="1" smtClean="0"/>
              <a:t>answer</a:t>
            </a:r>
            <a:r>
              <a:rPr lang="de-DE" baseline="0" dirty="0" smtClean="0"/>
              <a:t> </a:t>
            </a:r>
            <a:r>
              <a:rPr lang="de-DE" baseline="0" dirty="0" err="1" smtClean="0"/>
              <a:t>to</a:t>
            </a:r>
            <a:r>
              <a:rPr lang="de-DE" baseline="0" dirty="0" smtClean="0"/>
              <a:t> the </a:t>
            </a:r>
            <a:r>
              <a:rPr lang="de-DE" baseline="0" dirty="0" err="1" smtClean="0"/>
              <a:t>second</a:t>
            </a:r>
            <a:r>
              <a:rPr lang="de-DE" baseline="0" dirty="0" smtClean="0"/>
              <a:t> </a:t>
            </a:r>
            <a:r>
              <a:rPr lang="de-DE" baseline="0" dirty="0" err="1" smtClean="0"/>
              <a:t>question</a:t>
            </a:r>
            <a:r>
              <a:rPr lang="de-DE" baseline="0" dirty="0" smtClean="0"/>
              <a:t> </a:t>
            </a:r>
            <a:r>
              <a:rPr lang="de-DE" baseline="0" dirty="0" err="1" smtClean="0"/>
              <a:t>of</a:t>
            </a:r>
            <a:r>
              <a:rPr lang="de-DE" baseline="0" dirty="0" smtClean="0"/>
              <a:t> </a:t>
            </a:r>
            <a:r>
              <a:rPr lang="de-DE" baseline="0" dirty="0" err="1" smtClean="0"/>
              <a:t>this</a:t>
            </a:r>
            <a:r>
              <a:rPr lang="de-DE" baseline="0" dirty="0" smtClean="0"/>
              <a:t> </a:t>
            </a:r>
            <a:r>
              <a:rPr lang="de-DE" baseline="0" dirty="0" err="1" smtClean="0"/>
              <a:t>talk</a:t>
            </a:r>
            <a:r>
              <a:rPr lang="de-DE" baseline="0" dirty="0" smtClean="0"/>
              <a:t>. </a:t>
            </a:r>
            <a:r>
              <a:rPr lang="de-DE" baseline="0" dirty="0" err="1" smtClean="0"/>
              <a:t>Why</a:t>
            </a:r>
            <a:r>
              <a:rPr lang="de-DE" baseline="0" dirty="0" smtClean="0"/>
              <a:t> </a:t>
            </a:r>
            <a:r>
              <a:rPr lang="de-DE" baseline="0" dirty="0" err="1" smtClean="0"/>
              <a:t>should</a:t>
            </a:r>
            <a:r>
              <a:rPr lang="de-DE" baseline="0" dirty="0" smtClean="0"/>
              <a:t> </a:t>
            </a:r>
            <a:r>
              <a:rPr lang="de-DE" baseline="0" dirty="0" err="1" smtClean="0"/>
              <a:t>we</a:t>
            </a:r>
            <a:r>
              <a:rPr lang="de-DE" baseline="0" dirty="0" smtClean="0"/>
              <a:t> </a:t>
            </a:r>
            <a:r>
              <a:rPr lang="de-DE" baseline="0" dirty="0" err="1" smtClean="0"/>
              <a:t>measure</a:t>
            </a:r>
            <a:r>
              <a:rPr lang="de-DE" baseline="0" dirty="0" smtClean="0"/>
              <a:t> </a:t>
            </a:r>
            <a:r>
              <a:rPr lang="de-DE" baseline="0" dirty="0" err="1" smtClean="0"/>
              <a:t>openness</a:t>
            </a:r>
            <a:r>
              <a:rPr lang="de-DE" baseline="0" dirty="0" smtClean="0"/>
              <a:t>?</a:t>
            </a:r>
            <a:endParaRPr lang="de-DE" dirty="0" smtClean="0"/>
          </a:p>
          <a:p>
            <a:endParaRPr lang="de-DE" dirty="0" smtClean="0"/>
          </a:p>
          <a:p>
            <a:endParaRPr lang="de-DE" dirty="0"/>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8</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Because</a:t>
            </a:r>
            <a:r>
              <a:rPr lang="de-DE" dirty="0" smtClean="0"/>
              <a:t> </a:t>
            </a:r>
            <a:r>
              <a:rPr lang="de-DE" dirty="0" err="1" smtClean="0"/>
              <a:t>indicators</a:t>
            </a:r>
            <a:r>
              <a:rPr lang="de-DE" baseline="0" dirty="0" smtClean="0"/>
              <a:t> </a:t>
            </a:r>
            <a:r>
              <a:rPr lang="de-DE" baseline="0" dirty="0" err="1" smtClean="0"/>
              <a:t>are</a:t>
            </a:r>
            <a:r>
              <a:rPr lang="de-DE" baseline="0" dirty="0" smtClean="0"/>
              <a:t> super </a:t>
            </a:r>
            <a:r>
              <a:rPr lang="de-DE" baseline="0" dirty="0" err="1" smtClean="0"/>
              <a:t>incentives</a:t>
            </a:r>
            <a:r>
              <a:rPr lang="de-DE" baseline="0" dirty="0" smtClean="0"/>
              <a:t>!</a:t>
            </a:r>
          </a:p>
          <a:p>
            <a:r>
              <a:rPr lang="de-DE" baseline="0" dirty="0" err="1" smtClean="0"/>
              <a:t>Apparently</a:t>
            </a:r>
            <a:r>
              <a:rPr lang="de-DE" baseline="0" dirty="0" smtClean="0"/>
              <a:t>, </a:t>
            </a:r>
            <a:r>
              <a:rPr lang="de-DE" baseline="0" dirty="0" err="1" smtClean="0"/>
              <a:t>researchers</a:t>
            </a:r>
            <a:r>
              <a:rPr lang="de-DE" baseline="0" dirty="0" smtClean="0"/>
              <a:t> </a:t>
            </a:r>
            <a:r>
              <a:rPr lang="de-DE" baseline="0" dirty="0" err="1" smtClean="0"/>
              <a:t>love</a:t>
            </a:r>
            <a:r>
              <a:rPr lang="de-DE" baseline="0" dirty="0" smtClean="0"/>
              <a:t> </a:t>
            </a:r>
            <a:r>
              <a:rPr lang="de-DE" baseline="0" dirty="0" err="1" smtClean="0"/>
              <a:t>carrots</a:t>
            </a:r>
            <a:r>
              <a:rPr lang="de-DE" baseline="0" dirty="0" smtClean="0"/>
              <a:t> and do </a:t>
            </a:r>
            <a:r>
              <a:rPr lang="de-DE" baseline="0" dirty="0" err="1" smtClean="0"/>
              <a:t>everything</a:t>
            </a:r>
            <a:r>
              <a:rPr lang="de-DE" baseline="0" dirty="0" smtClean="0"/>
              <a:t> </a:t>
            </a:r>
            <a:r>
              <a:rPr lang="de-DE" baseline="0" dirty="0" err="1" smtClean="0"/>
              <a:t>to</a:t>
            </a:r>
            <a:r>
              <a:rPr lang="de-DE" baseline="0" dirty="0" smtClean="0"/>
              <a:t> </a:t>
            </a:r>
            <a:r>
              <a:rPr lang="de-DE" baseline="0" dirty="0" err="1" smtClean="0"/>
              <a:t>get</a:t>
            </a:r>
            <a:r>
              <a:rPr lang="de-DE" baseline="0" dirty="0" smtClean="0"/>
              <a:t> </a:t>
            </a:r>
            <a:r>
              <a:rPr lang="de-DE" baseline="0" dirty="0" err="1" smtClean="0"/>
              <a:t>them</a:t>
            </a:r>
            <a:r>
              <a:rPr lang="de-DE" baseline="0" dirty="0" smtClean="0"/>
              <a:t> (and </a:t>
            </a:r>
            <a:r>
              <a:rPr lang="de-DE" baseline="0" dirty="0" err="1" smtClean="0"/>
              <a:t>they</a:t>
            </a:r>
            <a:r>
              <a:rPr lang="de-DE" baseline="0" dirty="0" smtClean="0"/>
              <a:t> also do </a:t>
            </a:r>
            <a:r>
              <a:rPr lang="de-DE" baseline="0" dirty="0" err="1" smtClean="0"/>
              <a:t>everything</a:t>
            </a:r>
            <a:r>
              <a:rPr lang="de-DE" baseline="0" dirty="0" smtClean="0"/>
              <a:t> </a:t>
            </a:r>
            <a:r>
              <a:rPr lang="de-DE" baseline="0" dirty="0" err="1" smtClean="0"/>
              <a:t>to</a:t>
            </a:r>
            <a:r>
              <a:rPr lang="de-DE" baseline="0" dirty="0" smtClean="0"/>
              <a:t> </a:t>
            </a:r>
            <a:r>
              <a:rPr lang="de-DE" baseline="0" dirty="0" err="1" smtClean="0"/>
              <a:t>avoid</a:t>
            </a:r>
            <a:r>
              <a:rPr lang="de-DE" baseline="0" dirty="0" smtClean="0"/>
              <a:t> </a:t>
            </a:r>
            <a:r>
              <a:rPr lang="de-DE" baseline="0" dirty="0" err="1" smtClean="0"/>
              <a:t>sticks</a:t>
            </a:r>
            <a:r>
              <a:rPr lang="de-DE" baseline="0" dirty="0" smtClean="0"/>
              <a:t>).</a:t>
            </a:r>
          </a:p>
          <a:p>
            <a:r>
              <a:rPr lang="de-DE" baseline="0" dirty="0" smtClean="0"/>
              <a:t>And </a:t>
            </a:r>
            <a:r>
              <a:rPr lang="de-DE" baseline="0" dirty="0" err="1" smtClean="0"/>
              <a:t>to</a:t>
            </a:r>
            <a:r>
              <a:rPr lang="de-DE" baseline="0" dirty="0" smtClean="0"/>
              <a:t> </a:t>
            </a:r>
            <a:r>
              <a:rPr lang="de-DE" baseline="0" dirty="0" err="1" smtClean="0"/>
              <a:t>harvest</a:t>
            </a:r>
            <a:r>
              <a:rPr lang="de-DE" baseline="0" dirty="0" smtClean="0"/>
              <a:t> </a:t>
            </a:r>
            <a:r>
              <a:rPr lang="de-DE" baseline="0" dirty="0" err="1" smtClean="0"/>
              <a:t>carrots</a:t>
            </a:r>
            <a:r>
              <a:rPr lang="de-DE" baseline="0" dirty="0" smtClean="0"/>
              <a:t> </a:t>
            </a:r>
            <a:r>
              <a:rPr lang="de-DE" baseline="0" dirty="0" err="1" smtClean="0"/>
              <a:t>you</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seed</a:t>
            </a:r>
            <a:r>
              <a:rPr lang="de-DE" baseline="0" dirty="0" smtClean="0"/>
              <a:t> KPIs and </a:t>
            </a:r>
            <a:r>
              <a:rPr lang="de-DE" baseline="0" dirty="0" err="1" smtClean="0"/>
              <a:t>other</a:t>
            </a:r>
            <a:r>
              <a:rPr lang="de-DE" baseline="0" dirty="0" smtClean="0"/>
              <a:t> </a:t>
            </a:r>
            <a:r>
              <a:rPr lang="de-DE" baseline="0" dirty="0" err="1" smtClean="0"/>
              <a:t>measurements</a:t>
            </a:r>
            <a:r>
              <a:rPr lang="de-DE" baseline="0" dirty="0" smtClean="0"/>
              <a:t>.</a:t>
            </a:r>
          </a:p>
          <a:p>
            <a:endParaRPr lang="de-DE" baseline="0" dirty="0" smtClean="0"/>
          </a:p>
          <a:p>
            <a:r>
              <a:rPr lang="de-DE" baseline="0" dirty="0" smtClean="0"/>
              <a:t>This </a:t>
            </a:r>
            <a:r>
              <a:rPr lang="de-DE" baseline="0" dirty="0" err="1" smtClean="0"/>
              <a:t>is</a:t>
            </a:r>
            <a:r>
              <a:rPr lang="de-DE" baseline="0" dirty="0" smtClean="0"/>
              <a:t> </a:t>
            </a:r>
            <a:r>
              <a:rPr lang="de-DE" baseline="0" dirty="0" err="1" smtClean="0"/>
              <a:t>what</a:t>
            </a:r>
            <a:r>
              <a:rPr lang="de-DE" baseline="0" dirty="0" smtClean="0"/>
              <a:t> </a:t>
            </a:r>
            <a:r>
              <a:rPr lang="de-DE" baseline="0" dirty="0" err="1" smtClean="0"/>
              <a:t>both</a:t>
            </a:r>
            <a:r>
              <a:rPr lang="de-DE" baseline="0" dirty="0" smtClean="0"/>
              <a:t> the EUs Mutual Learning </a:t>
            </a:r>
            <a:r>
              <a:rPr lang="de-DE" baseline="0" dirty="0" err="1" smtClean="0"/>
              <a:t>Excercies</a:t>
            </a:r>
            <a:r>
              <a:rPr lang="de-DE" baseline="0" dirty="0" smtClean="0"/>
              <a:t> on </a:t>
            </a:r>
            <a:r>
              <a:rPr lang="de-DE" baseline="0" dirty="0" err="1" smtClean="0"/>
              <a:t>Altmetrics</a:t>
            </a:r>
            <a:r>
              <a:rPr lang="de-DE" baseline="0" dirty="0" smtClean="0"/>
              <a:t> and </a:t>
            </a:r>
            <a:r>
              <a:rPr lang="de-DE" baseline="0" dirty="0" err="1" smtClean="0"/>
              <a:t>Rewards</a:t>
            </a:r>
            <a:r>
              <a:rPr lang="de-DE" baseline="0" dirty="0" smtClean="0"/>
              <a:t> </a:t>
            </a:r>
            <a:r>
              <a:rPr lang="de-DE" baseline="0" dirty="0" err="1" smtClean="0"/>
              <a:t>found</a:t>
            </a:r>
            <a:r>
              <a:rPr lang="de-DE" baseline="0" dirty="0" smtClean="0"/>
              <a:t> out, </a:t>
            </a:r>
            <a:r>
              <a:rPr lang="de-DE" baseline="0" dirty="0" err="1" smtClean="0"/>
              <a:t>as</a:t>
            </a:r>
            <a:r>
              <a:rPr lang="de-DE" baseline="0" dirty="0" smtClean="0"/>
              <a:t> </a:t>
            </a:r>
            <a:r>
              <a:rPr lang="de-DE" baseline="0" dirty="0" err="1" smtClean="0"/>
              <a:t>well</a:t>
            </a:r>
            <a:r>
              <a:rPr lang="de-DE" baseline="0" dirty="0" smtClean="0"/>
              <a:t> </a:t>
            </a:r>
            <a:r>
              <a:rPr lang="de-DE" baseline="0" dirty="0" err="1" smtClean="0"/>
              <a:t>as</a:t>
            </a:r>
            <a:r>
              <a:rPr lang="de-DE" baseline="0" dirty="0" smtClean="0"/>
              <a:t> the Expert Group on </a:t>
            </a:r>
            <a:r>
              <a:rPr lang="de-DE" baseline="0" dirty="0" err="1" smtClean="0"/>
              <a:t>Altmetrics</a:t>
            </a:r>
            <a:r>
              <a:rPr lang="de-DE" baseline="0" dirty="0" smtClean="0"/>
              <a:t>.</a:t>
            </a:r>
          </a:p>
          <a:p>
            <a:pPr marL="0" marR="0" lvl="0" indent="0" algn="l" rtl="0">
              <a:spcBef>
                <a:spcPts val="0"/>
              </a:spcBef>
              <a:spcAft>
                <a:spcPts val="0"/>
              </a:spcAft>
              <a:buClr>
                <a:srgbClr val="0F5494"/>
              </a:buClr>
              <a:buSzPct val="25000"/>
              <a:buFont typeface="Wingdings" panose="05000000000000000000" pitchFamily="2" charset="2"/>
              <a:buNone/>
            </a:pPr>
            <a:r>
              <a:rPr lang="en-GB" i="0" dirty="0" smtClean="0">
                <a:latin typeface="Arial"/>
                <a:ea typeface="Arial"/>
                <a:cs typeface="Arial"/>
                <a:sym typeface="Arial"/>
              </a:rPr>
              <a:t>Metrics and indicators are drivers of open science and s</a:t>
            </a:r>
            <a:r>
              <a:rPr lang="en-GB" b="0" i="0" dirty="0" smtClean="0">
                <a:latin typeface="Arial"/>
                <a:ea typeface="Arial"/>
                <a:cs typeface="Arial"/>
                <a:sym typeface="Arial"/>
              </a:rPr>
              <a:t>hould be integrated into the reward system of science. By r</a:t>
            </a:r>
            <a:r>
              <a:rPr lang="en-GB" b="0" dirty="0" smtClean="0">
                <a:latin typeface="Arial"/>
                <a:ea typeface="Arial"/>
                <a:cs typeface="Arial"/>
                <a:sym typeface="Arial"/>
              </a:rPr>
              <a:t>ewarding</a:t>
            </a:r>
            <a:r>
              <a:rPr lang="en-GB" b="0" baseline="0" dirty="0" smtClean="0">
                <a:latin typeface="Arial"/>
                <a:ea typeface="Arial"/>
                <a:cs typeface="Arial"/>
                <a:sym typeface="Arial"/>
              </a:rPr>
              <a:t> researchers</a:t>
            </a:r>
            <a:r>
              <a:rPr lang="en-GB" b="0" dirty="0" smtClean="0">
                <a:latin typeface="Arial"/>
                <a:ea typeface="Arial"/>
                <a:cs typeface="Arial"/>
                <a:sym typeface="Arial"/>
              </a:rPr>
              <a:t> for behaviour related to open science, appropriate</a:t>
            </a:r>
            <a:r>
              <a:rPr lang="en-GB" b="0" baseline="0" dirty="0" smtClean="0">
                <a:latin typeface="Arial"/>
                <a:ea typeface="Arial"/>
                <a:cs typeface="Arial"/>
                <a:sym typeface="Arial"/>
              </a:rPr>
              <a:t> indicators are believed to be the best w</a:t>
            </a:r>
            <a:r>
              <a:rPr lang="en-GB" b="0" i="0" dirty="0" smtClean="0">
                <a:latin typeface="Arial"/>
                <a:ea typeface="Arial"/>
                <a:cs typeface="Arial"/>
                <a:sym typeface="Arial"/>
              </a:rPr>
              <a:t>ay to promote open science.</a:t>
            </a:r>
          </a:p>
        </p:txBody>
      </p:sp>
      <p:sp>
        <p:nvSpPr>
          <p:cNvPr id="4" name="Foliennummernplatzhalter 3"/>
          <p:cNvSpPr>
            <a:spLocks noGrp="1"/>
          </p:cNvSpPr>
          <p:nvPr>
            <p:ph type="sldNum" sz="quarter" idx="10"/>
          </p:nvPr>
        </p:nvSpPr>
        <p:spPr/>
        <p:txBody>
          <a:bodyPr/>
          <a:lstStyle/>
          <a:p>
            <a:fld id="{93A2B7FE-4115-44D4-86CD-7EB2A033A308}" type="slidenum">
              <a:rPr lang="de-DE" altLang="de-DE" smtClean="0"/>
              <a:pPr/>
              <a:t>9</a:t>
            </a:fld>
            <a:endParaRPr lang="de-DE" altLang="de-DE"/>
          </a:p>
        </p:txBody>
      </p:sp>
    </p:spTree>
    <p:extLst>
      <p:ext uri="{BB962C8B-B14F-4D97-AF65-F5344CB8AC3E}">
        <p14:creationId xmlns:p14="http://schemas.microsoft.com/office/powerpoint/2010/main" val="4116035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feld 11"/>
          <p:cNvSpPr txBox="1">
            <a:spLocks noChangeArrowheads="1"/>
          </p:cNvSpPr>
          <p:nvPr userDrawn="1"/>
        </p:nvSpPr>
        <p:spPr bwMode="auto">
          <a:xfrm>
            <a:off x="3827463" y="4535488"/>
            <a:ext cx="48847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397" tIns="28698" rIns="57397" bIns="28698">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hangingPunct="1">
              <a:defRPr/>
            </a:pPr>
            <a:r>
              <a:rPr lang="de-DE" sz="1300" dirty="0">
                <a:ea typeface="+mn-ea"/>
              </a:rPr>
              <a:t>Die ZBW ist Mitglied der Leibniz-Gemeinschaft.</a:t>
            </a:r>
          </a:p>
        </p:txBody>
      </p:sp>
      <p:pic>
        <p:nvPicPr>
          <p:cNvPr id="5" name="Picture 7" descr="Logo_ZB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5288" y="4505325"/>
            <a:ext cx="20526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Linie_unt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4440238"/>
            <a:ext cx="8280400"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Linie_ob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1112838"/>
            <a:ext cx="8280400"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95536" y="628956"/>
            <a:ext cx="8243996" cy="430887"/>
          </a:xfrm>
        </p:spPr>
        <p:txBody>
          <a:bodyPr/>
          <a:lstStyle>
            <a:lvl1pPr>
              <a:defRPr sz="2800"/>
            </a:lvl1pPr>
          </a:lstStyle>
          <a:p>
            <a:pPr lvl="0"/>
            <a:r>
              <a:rPr lang="de-DE" noProof="0" smtClean="0"/>
              <a:t>Titelmasterformat durch Klicken bearbeiten</a:t>
            </a:r>
            <a:endParaRPr lang="de-DE" noProof="0" dirty="0" smtClean="0"/>
          </a:p>
        </p:txBody>
      </p:sp>
      <p:sp>
        <p:nvSpPr>
          <p:cNvPr id="3075" name="Rectangle 3"/>
          <p:cNvSpPr>
            <a:spLocks noGrp="1" noChangeArrowheads="1"/>
          </p:cNvSpPr>
          <p:nvPr>
            <p:ph type="subTitle" idx="1"/>
          </p:nvPr>
        </p:nvSpPr>
        <p:spPr>
          <a:xfrm>
            <a:off x="395536" y="1239602"/>
            <a:ext cx="8243996" cy="313334"/>
          </a:xfrm>
        </p:spPr>
        <p:txBody>
          <a:bodyPr/>
          <a:lstStyle>
            <a:lvl1pPr>
              <a:defRPr sz="1800"/>
            </a:lvl1pPr>
          </a:lstStyle>
          <a:p>
            <a:pPr lvl="0"/>
            <a:r>
              <a:rPr lang="de-DE" noProof="0" smtClean="0"/>
              <a:t>Formatvorlage des Untertitelmasters durch Klicken bearbeiten</a:t>
            </a:r>
            <a:endParaRPr lang="de-DE" noProof="0" dirty="0" smtClean="0"/>
          </a:p>
        </p:txBody>
      </p:sp>
    </p:spTree>
    <p:extLst>
      <p:ext uri="{BB962C8B-B14F-4D97-AF65-F5344CB8AC3E}">
        <p14:creationId xmlns:p14="http://schemas.microsoft.com/office/powerpoint/2010/main" val="150221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395536" y="1239602"/>
            <a:ext cx="8243996" cy="1602554"/>
          </a:xfrm>
        </p:spPr>
        <p:txBody>
          <a:bodyPr/>
          <a:lstStyle>
            <a:lvl1pPr>
              <a:defRPr sz="1800"/>
            </a:lvl1pPr>
            <a:lvl2pPr>
              <a:defRPr sz="18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Rectangle 2"/>
          <p:cNvSpPr>
            <a:spLocks noGrp="1" noChangeArrowheads="1"/>
          </p:cNvSpPr>
          <p:nvPr>
            <p:ph type="ctrTitle"/>
          </p:nvPr>
        </p:nvSpPr>
        <p:spPr>
          <a:xfrm>
            <a:off x="395536" y="628956"/>
            <a:ext cx="8243996" cy="430887"/>
          </a:xfrm>
        </p:spPr>
        <p:txBody>
          <a:bodyPr/>
          <a:lstStyle>
            <a:lvl1pPr>
              <a:defRPr sz="2800"/>
            </a:lvl1pPr>
          </a:lstStyle>
          <a:p>
            <a:pPr lvl="0"/>
            <a:r>
              <a:rPr lang="de-DE" noProof="0" smtClean="0"/>
              <a:t>Titelmasterformat durch Klicken bearbeiten</a:t>
            </a:r>
            <a:endParaRPr lang="de-DE" noProof="0" dirty="0" smtClean="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A254B5CB-9231-4E8A-8CE2-E25F7BB92403}" type="slidenum">
              <a:rPr lang="de-DE" altLang="de-DE" smtClean="0"/>
              <a:pPr/>
              <a:t>‹Nr.›</a:t>
            </a:fld>
            <a:endParaRPr lang="de-DE" altLang="de-DE" dirty="0"/>
          </a:p>
        </p:txBody>
      </p:sp>
    </p:spTree>
    <p:extLst>
      <p:ext uri="{BB962C8B-B14F-4D97-AF65-F5344CB8AC3E}">
        <p14:creationId xmlns:p14="http://schemas.microsoft.com/office/powerpoint/2010/main" val="332654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537" y="1239602"/>
            <a:ext cx="4085766" cy="1595736"/>
          </a:xfrm>
        </p:spPr>
        <p:txBody>
          <a:bodyPr/>
          <a:lstStyle>
            <a:lvl1pPr>
              <a:defRPr sz="1800"/>
            </a:lvl1pPr>
            <a:lvl2pPr>
              <a:defRPr sz="1800"/>
            </a:lvl2pPr>
            <a:lvl3pPr>
              <a:defRPr sz="1800"/>
            </a:lvl3pPr>
            <a:lvl4pPr>
              <a:defRPr sz="1800"/>
            </a:lvl4pPr>
            <a:lvl5pPr>
              <a:defRPr sz="1800"/>
            </a:lvl5pPr>
            <a:lvl6pPr>
              <a:defRPr sz="1100"/>
            </a:lvl6pPr>
            <a:lvl7pPr>
              <a:defRPr sz="1100"/>
            </a:lvl7pPr>
            <a:lvl8pPr>
              <a:defRPr sz="1100"/>
            </a:lvl8pPr>
            <a:lvl9pPr>
              <a:defRPr sz="1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588458" y="1239602"/>
            <a:ext cx="4051073" cy="1595736"/>
          </a:xfrm>
        </p:spPr>
        <p:txBody>
          <a:bodyPr/>
          <a:lstStyle>
            <a:lvl1pPr>
              <a:defRPr sz="1800"/>
            </a:lvl1pPr>
            <a:lvl2pPr>
              <a:defRPr sz="1800"/>
            </a:lvl2pPr>
            <a:lvl3pPr>
              <a:defRPr sz="1800"/>
            </a:lvl3pPr>
            <a:lvl4pPr>
              <a:defRPr sz="1800"/>
            </a:lvl4pPr>
            <a:lvl5pPr>
              <a:defRPr sz="1800"/>
            </a:lvl5pPr>
            <a:lvl6pPr>
              <a:defRPr sz="1100"/>
            </a:lvl6pPr>
            <a:lvl7pPr>
              <a:defRPr sz="1100"/>
            </a:lvl7pPr>
            <a:lvl8pPr>
              <a:defRPr sz="1100"/>
            </a:lvl8pPr>
            <a:lvl9pPr>
              <a:defRPr sz="1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Rectangle 2"/>
          <p:cNvSpPr>
            <a:spLocks noGrp="1" noChangeArrowheads="1"/>
          </p:cNvSpPr>
          <p:nvPr>
            <p:ph type="ctrTitle"/>
          </p:nvPr>
        </p:nvSpPr>
        <p:spPr>
          <a:xfrm>
            <a:off x="395536" y="628956"/>
            <a:ext cx="8243996" cy="430887"/>
          </a:xfrm>
        </p:spPr>
        <p:txBody>
          <a:bodyPr/>
          <a:lstStyle>
            <a:lvl1pPr>
              <a:defRPr sz="2800"/>
            </a:lvl1pPr>
          </a:lstStyle>
          <a:p>
            <a:pPr lvl="0"/>
            <a:r>
              <a:rPr lang="de-DE" noProof="0" smtClean="0"/>
              <a:t>Titelmasterformat durch Klicken bearbeiten</a:t>
            </a:r>
            <a:endParaRPr lang="de-DE" noProof="0" dirty="0" smtClean="0"/>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336E016A-D396-4D2E-B96D-B3531398D407}" type="slidenum">
              <a:rPr lang="de-DE" altLang="de-DE" smtClean="0"/>
              <a:pPr/>
              <a:t>‹Nr.›</a:t>
            </a:fld>
            <a:endParaRPr lang="de-DE" altLang="de-DE" dirty="0"/>
          </a:p>
        </p:txBody>
      </p:sp>
    </p:spTree>
    <p:extLst>
      <p:ext uri="{BB962C8B-B14F-4D97-AF65-F5344CB8AC3E}">
        <p14:creationId xmlns:p14="http://schemas.microsoft.com/office/powerpoint/2010/main" val="196503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395536" y="1233083"/>
            <a:ext cx="4039568" cy="313334"/>
          </a:xfrm>
        </p:spPr>
        <p:txBody>
          <a:bodyPr anchor="b"/>
          <a:lstStyle>
            <a:lvl1pPr marL="0" indent="0">
              <a:buNone/>
              <a:defRPr sz="1800" b="1"/>
            </a:lvl1pPr>
            <a:lvl2pPr marL="286984" indent="0">
              <a:buNone/>
              <a:defRPr sz="1300" b="1"/>
            </a:lvl2pPr>
            <a:lvl3pPr marL="573969" indent="0">
              <a:buNone/>
              <a:defRPr sz="1100" b="1"/>
            </a:lvl3pPr>
            <a:lvl4pPr marL="860953" indent="0">
              <a:buNone/>
              <a:defRPr sz="1000" b="1"/>
            </a:lvl4pPr>
            <a:lvl5pPr marL="1147938" indent="0">
              <a:buNone/>
              <a:defRPr sz="1000" b="1"/>
            </a:lvl5pPr>
            <a:lvl6pPr marL="1434922" indent="0">
              <a:buNone/>
              <a:defRPr sz="1000" b="1"/>
            </a:lvl6pPr>
            <a:lvl7pPr marL="1721907" indent="0">
              <a:buNone/>
              <a:defRPr sz="1000" b="1"/>
            </a:lvl7pPr>
            <a:lvl8pPr marL="2008891" indent="0">
              <a:buNone/>
              <a:defRPr sz="1000" b="1"/>
            </a:lvl8pPr>
            <a:lvl9pPr marL="2295876" indent="0">
              <a:buNone/>
              <a:defRPr sz="1000" b="1"/>
            </a:lvl9pPr>
          </a:lstStyle>
          <a:p>
            <a:pPr lvl="0"/>
            <a:r>
              <a:rPr lang="de-DE" smtClean="0"/>
              <a:t>Textmasterformat bearbeiten</a:t>
            </a:r>
          </a:p>
        </p:txBody>
      </p:sp>
      <p:sp>
        <p:nvSpPr>
          <p:cNvPr id="4" name="Inhaltsplatzhalter 3"/>
          <p:cNvSpPr>
            <a:spLocks noGrp="1"/>
          </p:cNvSpPr>
          <p:nvPr>
            <p:ph sz="half" idx="2"/>
          </p:nvPr>
        </p:nvSpPr>
        <p:spPr>
          <a:xfrm>
            <a:off x="395536" y="1618425"/>
            <a:ext cx="4039568" cy="1595736"/>
          </a:xfrm>
        </p:spPr>
        <p:txBody>
          <a:bodyPr/>
          <a:lstStyle>
            <a:lvl1pPr>
              <a:defRPr sz="1800"/>
            </a:lvl1pPr>
            <a:lvl2pPr>
              <a:defRPr sz="1800"/>
            </a:lvl2pPr>
            <a:lvl3pPr>
              <a:defRPr sz="1800"/>
            </a:lvl3pPr>
            <a:lvl4pPr>
              <a:defRPr sz="1800"/>
            </a:lvl4pPr>
            <a:lvl5pPr>
              <a:defRPr sz="1800"/>
            </a:lvl5pPr>
            <a:lvl6pPr>
              <a:defRPr sz="1000"/>
            </a:lvl6pPr>
            <a:lvl7pPr>
              <a:defRPr sz="1000"/>
            </a:lvl7pPr>
            <a:lvl8pPr>
              <a:defRPr sz="1000"/>
            </a:lvl8pPr>
            <a:lvl9pPr>
              <a:defRPr sz="1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582444" y="1233083"/>
            <a:ext cx="4041799" cy="313334"/>
          </a:xfrm>
        </p:spPr>
        <p:txBody>
          <a:bodyPr anchor="b"/>
          <a:lstStyle>
            <a:lvl1pPr marL="0" indent="0">
              <a:buNone/>
              <a:defRPr sz="1800" b="1"/>
            </a:lvl1pPr>
            <a:lvl2pPr marL="286984" indent="0">
              <a:buNone/>
              <a:defRPr sz="1300" b="1"/>
            </a:lvl2pPr>
            <a:lvl3pPr marL="573969" indent="0">
              <a:buNone/>
              <a:defRPr sz="1100" b="1"/>
            </a:lvl3pPr>
            <a:lvl4pPr marL="860953" indent="0">
              <a:buNone/>
              <a:defRPr sz="1000" b="1"/>
            </a:lvl4pPr>
            <a:lvl5pPr marL="1147938" indent="0">
              <a:buNone/>
              <a:defRPr sz="1000" b="1"/>
            </a:lvl5pPr>
            <a:lvl6pPr marL="1434922" indent="0">
              <a:buNone/>
              <a:defRPr sz="1000" b="1"/>
            </a:lvl6pPr>
            <a:lvl7pPr marL="1721907" indent="0">
              <a:buNone/>
              <a:defRPr sz="1000" b="1"/>
            </a:lvl7pPr>
            <a:lvl8pPr marL="2008891" indent="0">
              <a:buNone/>
              <a:defRPr sz="1000" b="1"/>
            </a:lvl8pPr>
            <a:lvl9pPr marL="2295876" indent="0">
              <a:buNone/>
              <a:defRPr sz="1000" b="1"/>
            </a:lvl9pPr>
          </a:lstStyle>
          <a:p>
            <a:pPr lvl="0"/>
            <a:r>
              <a:rPr lang="de-DE" smtClean="0"/>
              <a:t>Textmasterformat bearbeiten</a:t>
            </a:r>
          </a:p>
        </p:txBody>
      </p:sp>
      <p:sp>
        <p:nvSpPr>
          <p:cNvPr id="6" name="Inhaltsplatzhalter 5"/>
          <p:cNvSpPr>
            <a:spLocks noGrp="1"/>
          </p:cNvSpPr>
          <p:nvPr>
            <p:ph sz="quarter" idx="4"/>
          </p:nvPr>
        </p:nvSpPr>
        <p:spPr>
          <a:xfrm>
            <a:off x="4582444" y="1618425"/>
            <a:ext cx="4041799" cy="1595736"/>
          </a:xfrm>
        </p:spPr>
        <p:txBody>
          <a:bodyPr/>
          <a:lstStyle>
            <a:lvl1pPr>
              <a:defRPr sz="1800"/>
            </a:lvl1pPr>
            <a:lvl2pPr>
              <a:defRPr sz="1800"/>
            </a:lvl2pPr>
            <a:lvl3pPr>
              <a:defRPr sz="1800"/>
            </a:lvl3pPr>
            <a:lvl4pPr>
              <a:defRPr sz="1800"/>
            </a:lvl4pPr>
            <a:lvl5pPr>
              <a:defRPr sz="1800"/>
            </a:lvl5pPr>
            <a:lvl6pPr>
              <a:defRPr sz="1000"/>
            </a:lvl6pPr>
            <a:lvl7pPr>
              <a:defRPr sz="1000"/>
            </a:lvl7pPr>
            <a:lvl8pPr>
              <a:defRPr sz="1000"/>
            </a:lvl8pPr>
            <a:lvl9pPr>
              <a:defRPr sz="1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Rectangle 2"/>
          <p:cNvSpPr>
            <a:spLocks noGrp="1" noChangeArrowheads="1"/>
          </p:cNvSpPr>
          <p:nvPr>
            <p:ph type="ctrTitle"/>
          </p:nvPr>
        </p:nvSpPr>
        <p:spPr>
          <a:xfrm>
            <a:off x="395536" y="628956"/>
            <a:ext cx="8243996" cy="430887"/>
          </a:xfrm>
        </p:spPr>
        <p:txBody>
          <a:bodyPr/>
          <a:lstStyle>
            <a:lvl1pPr>
              <a:defRPr sz="2800"/>
            </a:lvl1pPr>
          </a:lstStyle>
          <a:p>
            <a:pPr lvl="0"/>
            <a:r>
              <a:rPr lang="de-DE" noProof="0" smtClean="0"/>
              <a:t>Titelmasterformat durch Klicken bearbeiten</a:t>
            </a:r>
            <a:endParaRPr lang="de-DE" noProof="0" dirty="0" smtClean="0"/>
          </a:p>
        </p:txBody>
      </p:sp>
      <p:sp>
        <p:nvSpPr>
          <p:cNvPr id="7" name="Rectangle 5"/>
          <p:cNvSpPr>
            <a:spLocks noGrp="1" noChangeArrowheads="1"/>
          </p:cNvSpPr>
          <p:nvPr>
            <p:ph type="ftr" sz="quarter" idx="10"/>
          </p:nvPr>
        </p:nvSpPr>
        <p:spPr>
          <a:ln/>
        </p:spPr>
        <p:txBody>
          <a:bodyPr/>
          <a:lstStyle>
            <a:lvl1pPr>
              <a:defRPr/>
            </a:lvl1pPr>
          </a:lstStyle>
          <a:p>
            <a:pPr>
              <a:defRPr/>
            </a:pPr>
            <a:endParaRPr lang="de-DE"/>
          </a:p>
        </p:txBody>
      </p:sp>
      <p:sp>
        <p:nvSpPr>
          <p:cNvPr id="8" name="Rectangle 6"/>
          <p:cNvSpPr>
            <a:spLocks noGrp="1" noChangeArrowheads="1"/>
          </p:cNvSpPr>
          <p:nvPr>
            <p:ph type="sldNum" sz="quarter" idx="11"/>
          </p:nvPr>
        </p:nvSpPr>
        <p:spPr>
          <a:ln/>
        </p:spPr>
        <p:txBody>
          <a:bodyPr/>
          <a:lstStyle>
            <a:lvl1pPr>
              <a:defRPr/>
            </a:lvl1pPr>
          </a:lstStyle>
          <a:p>
            <a:fld id="{BEEF0071-4C46-4DB0-8D8E-35340638D2AC}" type="slidenum">
              <a:rPr lang="de-DE" altLang="de-DE" smtClean="0"/>
              <a:pPr/>
              <a:t>‹Nr.›</a:t>
            </a:fld>
            <a:endParaRPr lang="de-DE" altLang="de-DE" dirty="0"/>
          </a:p>
        </p:txBody>
      </p:sp>
    </p:spTree>
    <p:extLst>
      <p:ext uri="{BB962C8B-B14F-4D97-AF65-F5344CB8AC3E}">
        <p14:creationId xmlns:p14="http://schemas.microsoft.com/office/powerpoint/2010/main" val="91333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488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95288" y="542925"/>
            <a:ext cx="8243887"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altLang="de-DE" smtClean="0"/>
              <a:t>Mastertitelformat bearbeiten</a:t>
            </a:r>
          </a:p>
        </p:txBody>
      </p:sp>
      <p:sp>
        <p:nvSpPr>
          <p:cNvPr id="3075" name="Rectangle 3"/>
          <p:cNvSpPr>
            <a:spLocks noGrp="1" noChangeArrowheads="1"/>
          </p:cNvSpPr>
          <p:nvPr>
            <p:ph type="body" idx="1"/>
          </p:nvPr>
        </p:nvSpPr>
        <p:spPr bwMode="auto">
          <a:xfrm>
            <a:off x="395288" y="2679700"/>
            <a:ext cx="824388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9" name="Rectangle 5"/>
          <p:cNvSpPr>
            <a:spLocks noGrp="1" noChangeArrowheads="1"/>
          </p:cNvSpPr>
          <p:nvPr>
            <p:ph type="ftr" sz="quarter" idx="3"/>
          </p:nvPr>
        </p:nvSpPr>
        <p:spPr bwMode="auto">
          <a:xfrm>
            <a:off x="3049588" y="4732338"/>
            <a:ext cx="3576637"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779242">
              <a:defRPr sz="1000" dirty="0">
                <a:latin typeface="Arial" charset="0"/>
                <a:ea typeface="+mn-ea"/>
              </a:defRPr>
            </a:lvl1pPr>
          </a:lstStyle>
          <a:p>
            <a:pPr>
              <a:defRPr/>
            </a:pPr>
            <a:endParaRPr lang="de-DE"/>
          </a:p>
        </p:txBody>
      </p:sp>
      <p:sp>
        <p:nvSpPr>
          <p:cNvPr id="1030" name="Rectangle 6"/>
          <p:cNvSpPr>
            <a:spLocks noGrp="1" noChangeArrowheads="1"/>
          </p:cNvSpPr>
          <p:nvPr>
            <p:ph type="sldNum" sz="quarter" idx="4"/>
          </p:nvPr>
        </p:nvSpPr>
        <p:spPr bwMode="auto">
          <a:xfrm>
            <a:off x="7988300" y="4708525"/>
            <a:ext cx="687388"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777875">
              <a:defRPr sz="1000"/>
            </a:lvl1pPr>
          </a:lstStyle>
          <a:p>
            <a:fld id="{A77CF7E7-F94D-4E9C-A516-71993C0CBF6D}" type="slidenum">
              <a:rPr lang="de-DE" altLang="de-DE" smtClean="0"/>
              <a:pPr/>
              <a:t>‹Nr.›</a:t>
            </a:fld>
            <a:endParaRPr lang="de-DE" altLang="de-DE" dirty="0"/>
          </a:p>
        </p:txBody>
      </p:sp>
      <p:pic>
        <p:nvPicPr>
          <p:cNvPr id="3078" name="Picture 8" descr="Linie_unt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4440238"/>
            <a:ext cx="8280400"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11" descr="Linie_ob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112838"/>
            <a:ext cx="8280400"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7" descr="Logo_ZBW"/>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5288" y="4505325"/>
            <a:ext cx="20526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14"/>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6881992" y="4548188"/>
            <a:ext cx="928329"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5" r:id="rId4"/>
    <p:sldLayoutId id="2147483677" r:id="rId5"/>
  </p:sldLayoutIdLst>
  <p:timing>
    <p:tnLst>
      <p:par>
        <p:cTn id="1" dur="indefinite" restart="never" nodeType="tmRoot"/>
      </p:par>
    </p:tnLst>
  </p:timing>
  <p:hf hdr="0" ftr="0" dt="0"/>
  <p:txStyles>
    <p:titleStyle>
      <a:lvl1pPr algn="l" defTabSz="777875" rtl="0" eaLnBrk="1" fontAlgn="base" hangingPunct="1">
        <a:spcBef>
          <a:spcPct val="0"/>
        </a:spcBef>
        <a:spcAft>
          <a:spcPct val="0"/>
        </a:spcAft>
        <a:defRPr sz="3200">
          <a:solidFill>
            <a:schemeClr val="tx1"/>
          </a:solidFill>
          <a:latin typeface="+mj-lt"/>
          <a:ea typeface="ＭＳ Ｐゴシック" pitchFamily="34" charset="-128"/>
          <a:cs typeface="+mj-cs"/>
        </a:defRPr>
      </a:lvl1pPr>
      <a:lvl2pPr algn="l" defTabSz="777875" rtl="0" eaLnBrk="1" fontAlgn="base" hangingPunct="1">
        <a:spcBef>
          <a:spcPct val="0"/>
        </a:spcBef>
        <a:spcAft>
          <a:spcPct val="0"/>
        </a:spcAft>
        <a:defRPr sz="3200">
          <a:solidFill>
            <a:schemeClr val="tx1"/>
          </a:solidFill>
          <a:latin typeface="Arial" charset="0"/>
          <a:ea typeface="ＭＳ Ｐゴシック" pitchFamily="34" charset="-128"/>
        </a:defRPr>
      </a:lvl2pPr>
      <a:lvl3pPr algn="l" defTabSz="777875" rtl="0" eaLnBrk="1" fontAlgn="base" hangingPunct="1">
        <a:spcBef>
          <a:spcPct val="0"/>
        </a:spcBef>
        <a:spcAft>
          <a:spcPct val="0"/>
        </a:spcAft>
        <a:defRPr sz="3200">
          <a:solidFill>
            <a:schemeClr val="tx1"/>
          </a:solidFill>
          <a:latin typeface="Arial" charset="0"/>
          <a:ea typeface="ＭＳ Ｐゴシック" pitchFamily="34" charset="-128"/>
        </a:defRPr>
      </a:lvl3pPr>
      <a:lvl4pPr algn="l" defTabSz="777875" rtl="0" eaLnBrk="1" fontAlgn="base" hangingPunct="1">
        <a:spcBef>
          <a:spcPct val="0"/>
        </a:spcBef>
        <a:spcAft>
          <a:spcPct val="0"/>
        </a:spcAft>
        <a:defRPr sz="3200">
          <a:solidFill>
            <a:schemeClr val="tx1"/>
          </a:solidFill>
          <a:latin typeface="Arial" charset="0"/>
          <a:ea typeface="ＭＳ Ｐゴシック" pitchFamily="34" charset="-128"/>
        </a:defRPr>
      </a:lvl4pPr>
      <a:lvl5pPr algn="l" defTabSz="777875" rtl="0" eaLnBrk="1" fontAlgn="base" hangingPunct="1">
        <a:spcBef>
          <a:spcPct val="0"/>
        </a:spcBef>
        <a:spcAft>
          <a:spcPct val="0"/>
        </a:spcAft>
        <a:defRPr sz="3200">
          <a:solidFill>
            <a:schemeClr val="tx1"/>
          </a:solidFill>
          <a:latin typeface="Arial" charset="0"/>
          <a:ea typeface="ＭＳ Ｐゴシック" pitchFamily="34" charset="-128"/>
        </a:defRPr>
      </a:lvl5pPr>
      <a:lvl6pPr marL="286984" algn="l" defTabSz="779242" rtl="0" eaLnBrk="1" fontAlgn="base" hangingPunct="1">
        <a:spcBef>
          <a:spcPct val="0"/>
        </a:spcBef>
        <a:spcAft>
          <a:spcPct val="0"/>
        </a:spcAft>
        <a:defRPr sz="2500">
          <a:solidFill>
            <a:schemeClr val="tx1"/>
          </a:solidFill>
          <a:latin typeface="Arial" charset="0"/>
        </a:defRPr>
      </a:lvl6pPr>
      <a:lvl7pPr marL="573969" algn="l" defTabSz="779242" rtl="0" eaLnBrk="1" fontAlgn="base" hangingPunct="1">
        <a:spcBef>
          <a:spcPct val="0"/>
        </a:spcBef>
        <a:spcAft>
          <a:spcPct val="0"/>
        </a:spcAft>
        <a:defRPr sz="2500">
          <a:solidFill>
            <a:schemeClr val="tx1"/>
          </a:solidFill>
          <a:latin typeface="Arial" charset="0"/>
        </a:defRPr>
      </a:lvl7pPr>
      <a:lvl8pPr marL="860953" algn="l" defTabSz="779242" rtl="0" eaLnBrk="1" fontAlgn="base" hangingPunct="1">
        <a:spcBef>
          <a:spcPct val="0"/>
        </a:spcBef>
        <a:spcAft>
          <a:spcPct val="0"/>
        </a:spcAft>
        <a:defRPr sz="2500">
          <a:solidFill>
            <a:schemeClr val="tx1"/>
          </a:solidFill>
          <a:latin typeface="Arial" charset="0"/>
        </a:defRPr>
      </a:lvl8pPr>
      <a:lvl9pPr marL="1147938" algn="l" defTabSz="779242" rtl="0" eaLnBrk="1" fontAlgn="base" hangingPunct="1">
        <a:spcBef>
          <a:spcPct val="0"/>
        </a:spcBef>
        <a:spcAft>
          <a:spcPct val="0"/>
        </a:spcAft>
        <a:defRPr sz="2500">
          <a:solidFill>
            <a:schemeClr val="tx1"/>
          </a:solidFill>
          <a:latin typeface="Arial" charset="0"/>
        </a:defRPr>
      </a:lvl9pPr>
    </p:titleStyle>
    <p:bodyStyle>
      <a:lvl1pPr marL="214313" indent="-214313" algn="l" defTabSz="777875" rtl="0" eaLnBrk="1" fontAlgn="base" hangingPunct="1">
        <a:lnSpc>
          <a:spcPts val="2500"/>
        </a:lnSpc>
        <a:spcBef>
          <a:spcPct val="0"/>
        </a:spcBef>
        <a:spcAft>
          <a:spcPct val="0"/>
        </a:spcAft>
        <a:defRPr sz="1500">
          <a:solidFill>
            <a:schemeClr val="tx1"/>
          </a:solidFill>
          <a:latin typeface="+mn-lt"/>
          <a:ea typeface="ＭＳ Ｐゴシック" pitchFamily="34" charset="-128"/>
          <a:cs typeface="+mn-cs"/>
        </a:defRPr>
      </a:lvl1pPr>
      <a:lvl2pPr marL="222250" indent="-220663" algn="l" defTabSz="777875" rtl="0" eaLnBrk="1" fontAlgn="base" hangingPunct="1">
        <a:lnSpc>
          <a:spcPts val="2500"/>
        </a:lnSpc>
        <a:spcBef>
          <a:spcPct val="0"/>
        </a:spcBef>
        <a:spcAft>
          <a:spcPct val="0"/>
        </a:spcAft>
        <a:buFont typeface="Symbol" pitchFamily="18" charset="2"/>
        <a:buChar char="·"/>
        <a:defRPr sz="1500">
          <a:solidFill>
            <a:schemeClr val="tx1"/>
          </a:solidFill>
          <a:latin typeface="+mn-lt"/>
          <a:ea typeface="ＭＳ Ｐゴシック" pitchFamily="34" charset="-128"/>
        </a:defRPr>
      </a:lvl2pPr>
      <a:lvl3pPr marL="449263" indent="-225425" algn="l" defTabSz="777875" rtl="0" eaLnBrk="1" fontAlgn="base" hangingPunct="1">
        <a:lnSpc>
          <a:spcPts val="2500"/>
        </a:lnSpc>
        <a:spcBef>
          <a:spcPct val="0"/>
        </a:spcBef>
        <a:spcAft>
          <a:spcPct val="0"/>
        </a:spcAft>
        <a:buFont typeface="Symbol" pitchFamily="18" charset="2"/>
        <a:buChar char="·"/>
        <a:defRPr sz="1500">
          <a:solidFill>
            <a:schemeClr val="tx1"/>
          </a:solidFill>
          <a:latin typeface="+mn-lt"/>
          <a:ea typeface="ＭＳ Ｐゴシック" pitchFamily="34" charset="-128"/>
        </a:defRPr>
      </a:lvl3pPr>
      <a:lvl4pPr marL="674688" indent="-223838" algn="l" defTabSz="777875" rtl="0" eaLnBrk="1" fontAlgn="base" hangingPunct="1">
        <a:lnSpc>
          <a:spcPts val="2500"/>
        </a:lnSpc>
        <a:spcBef>
          <a:spcPct val="0"/>
        </a:spcBef>
        <a:spcAft>
          <a:spcPct val="0"/>
        </a:spcAft>
        <a:buFont typeface="Symbol" pitchFamily="18" charset="2"/>
        <a:buChar char="·"/>
        <a:defRPr sz="1500">
          <a:solidFill>
            <a:schemeClr val="tx1"/>
          </a:solidFill>
          <a:latin typeface="+mn-lt"/>
          <a:ea typeface="ＭＳ Ｐゴシック" pitchFamily="34" charset="-128"/>
        </a:defRPr>
      </a:lvl4pPr>
      <a:lvl5pPr marL="901700" indent="-225425" algn="l" defTabSz="777875" rtl="0" eaLnBrk="1" fontAlgn="base" hangingPunct="1">
        <a:lnSpc>
          <a:spcPts val="2500"/>
        </a:lnSpc>
        <a:spcBef>
          <a:spcPct val="0"/>
        </a:spcBef>
        <a:spcAft>
          <a:spcPct val="0"/>
        </a:spcAft>
        <a:buFont typeface="Symbol" pitchFamily="18" charset="2"/>
        <a:buChar char="·"/>
        <a:defRPr sz="1500">
          <a:solidFill>
            <a:schemeClr val="tx1"/>
          </a:solidFill>
          <a:latin typeface="+mn-lt"/>
          <a:ea typeface="ＭＳ Ｐゴシック" pitchFamily="34" charset="-128"/>
        </a:defRPr>
      </a:lvl5pPr>
      <a:lvl6pPr marL="1189790" indent="-226200" algn="l" defTabSz="779242" rtl="0" eaLnBrk="1" fontAlgn="base" hangingPunct="1">
        <a:lnSpc>
          <a:spcPts val="2511"/>
        </a:lnSpc>
        <a:spcBef>
          <a:spcPct val="0"/>
        </a:spcBef>
        <a:spcAft>
          <a:spcPct val="0"/>
        </a:spcAft>
        <a:buFont typeface="Symbol" pitchFamily="18" charset="2"/>
        <a:buChar char="·"/>
        <a:defRPr sz="1800">
          <a:solidFill>
            <a:schemeClr val="tx1"/>
          </a:solidFill>
          <a:latin typeface="+mn-lt"/>
        </a:defRPr>
      </a:lvl6pPr>
      <a:lvl7pPr marL="1476774" indent="-226200" algn="l" defTabSz="779242" rtl="0" eaLnBrk="1" fontAlgn="base" hangingPunct="1">
        <a:lnSpc>
          <a:spcPts val="2511"/>
        </a:lnSpc>
        <a:spcBef>
          <a:spcPct val="0"/>
        </a:spcBef>
        <a:spcAft>
          <a:spcPct val="0"/>
        </a:spcAft>
        <a:buFont typeface="Symbol" pitchFamily="18" charset="2"/>
        <a:buChar char="·"/>
        <a:defRPr sz="1800">
          <a:solidFill>
            <a:schemeClr val="tx1"/>
          </a:solidFill>
          <a:latin typeface="+mn-lt"/>
        </a:defRPr>
      </a:lvl7pPr>
      <a:lvl8pPr marL="1763759" indent="-226200" algn="l" defTabSz="779242" rtl="0" eaLnBrk="1" fontAlgn="base" hangingPunct="1">
        <a:lnSpc>
          <a:spcPts val="2511"/>
        </a:lnSpc>
        <a:spcBef>
          <a:spcPct val="0"/>
        </a:spcBef>
        <a:spcAft>
          <a:spcPct val="0"/>
        </a:spcAft>
        <a:buFont typeface="Symbol" pitchFamily="18" charset="2"/>
        <a:buChar char="·"/>
        <a:defRPr sz="1800">
          <a:solidFill>
            <a:schemeClr val="tx1"/>
          </a:solidFill>
          <a:latin typeface="+mn-lt"/>
        </a:defRPr>
      </a:lvl8pPr>
      <a:lvl9pPr marL="2050743" indent="-226200" algn="l" defTabSz="779242" rtl="0" eaLnBrk="1" fontAlgn="base" hangingPunct="1">
        <a:lnSpc>
          <a:spcPts val="2511"/>
        </a:lnSpc>
        <a:spcBef>
          <a:spcPct val="0"/>
        </a:spcBef>
        <a:spcAft>
          <a:spcPct val="0"/>
        </a:spcAft>
        <a:buFont typeface="Symbol" pitchFamily="18" charset="2"/>
        <a:buChar char="·"/>
        <a:defRPr sz="1800">
          <a:solidFill>
            <a:schemeClr val="tx1"/>
          </a:solidFill>
          <a:latin typeface="+mn-lt"/>
        </a:defRPr>
      </a:lvl9pPr>
    </p:bodyStyle>
    <p:otherStyle>
      <a:defPPr>
        <a:defRPr lang="de-DE"/>
      </a:defPPr>
      <a:lvl1pPr marL="0" algn="l" defTabSz="573969" rtl="0" eaLnBrk="1" latinLnBrk="0" hangingPunct="1">
        <a:defRPr sz="1100" kern="1200">
          <a:solidFill>
            <a:schemeClr val="tx1"/>
          </a:solidFill>
          <a:latin typeface="+mn-lt"/>
          <a:ea typeface="+mn-ea"/>
          <a:cs typeface="+mn-cs"/>
        </a:defRPr>
      </a:lvl1pPr>
      <a:lvl2pPr marL="286984" algn="l" defTabSz="573969" rtl="0" eaLnBrk="1" latinLnBrk="0" hangingPunct="1">
        <a:defRPr sz="1100" kern="1200">
          <a:solidFill>
            <a:schemeClr val="tx1"/>
          </a:solidFill>
          <a:latin typeface="+mn-lt"/>
          <a:ea typeface="+mn-ea"/>
          <a:cs typeface="+mn-cs"/>
        </a:defRPr>
      </a:lvl2pPr>
      <a:lvl3pPr marL="573969" algn="l" defTabSz="573969" rtl="0" eaLnBrk="1" latinLnBrk="0" hangingPunct="1">
        <a:defRPr sz="1100" kern="1200">
          <a:solidFill>
            <a:schemeClr val="tx1"/>
          </a:solidFill>
          <a:latin typeface="+mn-lt"/>
          <a:ea typeface="+mn-ea"/>
          <a:cs typeface="+mn-cs"/>
        </a:defRPr>
      </a:lvl3pPr>
      <a:lvl4pPr marL="860953" algn="l" defTabSz="573969" rtl="0" eaLnBrk="1" latinLnBrk="0" hangingPunct="1">
        <a:defRPr sz="1100" kern="1200">
          <a:solidFill>
            <a:schemeClr val="tx1"/>
          </a:solidFill>
          <a:latin typeface="+mn-lt"/>
          <a:ea typeface="+mn-ea"/>
          <a:cs typeface="+mn-cs"/>
        </a:defRPr>
      </a:lvl4pPr>
      <a:lvl5pPr marL="1147938" algn="l" defTabSz="573969" rtl="0" eaLnBrk="1" latinLnBrk="0" hangingPunct="1">
        <a:defRPr sz="1100" kern="1200">
          <a:solidFill>
            <a:schemeClr val="tx1"/>
          </a:solidFill>
          <a:latin typeface="+mn-lt"/>
          <a:ea typeface="+mn-ea"/>
          <a:cs typeface="+mn-cs"/>
        </a:defRPr>
      </a:lvl5pPr>
      <a:lvl6pPr marL="1434922" algn="l" defTabSz="573969" rtl="0" eaLnBrk="1" latinLnBrk="0" hangingPunct="1">
        <a:defRPr sz="1100" kern="1200">
          <a:solidFill>
            <a:schemeClr val="tx1"/>
          </a:solidFill>
          <a:latin typeface="+mn-lt"/>
          <a:ea typeface="+mn-ea"/>
          <a:cs typeface="+mn-cs"/>
        </a:defRPr>
      </a:lvl6pPr>
      <a:lvl7pPr marL="1721907" algn="l" defTabSz="573969" rtl="0" eaLnBrk="1" latinLnBrk="0" hangingPunct="1">
        <a:defRPr sz="1100" kern="1200">
          <a:solidFill>
            <a:schemeClr val="tx1"/>
          </a:solidFill>
          <a:latin typeface="+mn-lt"/>
          <a:ea typeface="+mn-ea"/>
          <a:cs typeface="+mn-cs"/>
        </a:defRPr>
      </a:lvl7pPr>
      <a:lvl8pPr marL="2008891" algn="l" defTabSz="573969" rtl="0" eaLnBrk="1" latinLnBrk="0" hangingPunct="1">
        <a:defRPr sz="1100" kern="1200">
          <a:solidFill>
            <a:schemeClr val="tx1"/>
          </a:solidFill>
          <a:latin typeface="+mn-lt"/>
          <a:ea typeface="+mn-ea"/>
          <a:cs typeface="+mn-cs"/>
        </a:defRPr>
      </a:lvl8pPr>
      <a:lvl9pPr marL="2295876" algn="l" defTabSz="573969"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feld 1"/>
          <p:cNvSpPr txBox="1">
            <a:spLocks noChangeArrowheads="1"/>
          </p:cNvSpPr>
          <p:nvPr/>
        </p:nvSpPr>
        <p:spPr bwMode="auto">
          <a:xfrm>
            <a:off x="360363" y="1570719"/>
            <a:ext cx="7918450" cy="12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397" tIns="28698" rIns="57397" bIns="28698">
            <a:spAutoFit/>
          </a:bodyPr>
          <a:lstStyle>
            <a:lvl1pPr algn="ctr" eaLnBrk="0" hangingPunct="0">
              <a:defRPr sz="1500">
                <a:solidFill>
                  <a:schemeClr val="tx1"/>
                </a:solidFill>
                <a:latin typeface="Arial" pitchFamily="34" charset="0"/>
                <a:ea typeface="ＭＳ Ｐゴシック" pitchFamily="34" charset="-128"/>
              </a:defRPr>
            </a:lvl1pPr>
            <a:lvl2pPr marL="742950" indent="-285750" algn="ctr" eaLnBrk="0" hangingPunct="0">
              <a:defRPr sz="1500">
                <a:solidFill>
                  <a:schemeClr val="tx1"/>
                </a:solidFill>
                <a:latin typeface="Arial" pitchFamily="34" charset="0"/>
                <a:ea typeface="ＭＳ Ｐゴシック" pitchFamily="34" charset="-128"/>
              </a:defRPr>
            </a:lvl2pPr>
            <a:lvl3pPr marL="1143000" indent="-228600" algn="ctr" eaLnBrk="0" hangingPunct="0">
              <a:defRPr sz="1500">
                <a:solidFill>
                  <a:schemeClr val="tx1"/>
                </a:solidFill>
                <a:latin typeface="Arial" pitchFamily="34" charset="0"/>
                <a:ea typeface="ＭＳ Ｐゴシック" pitchFamily="34" charset="-128"/>
              </a:defRPr>
            </a:lvl3pPr>
            <a:lvl4pPr marL="1600200" indent="-228600" algn="ctr" eaLnBrk="0" hangingPunct="0">
              <a:defRPr sz="1500">
                <a:solidFill>
                  <a:schemeClr val="tx1"/>
                </a:solidFill>
                <a:latin typeface="Arial" pitchFamily="34" charset="0"/>
                <a:ea typeface="ＭＳ Ｐゴシック" pitchFamily="34" charset="-128"/>
              </a:defRPr>
            </a:lvl4pPr>
            <a:lvl5pPr marL="2057400" indent="-228600" algn="ctr" eaLnBrk="0" hangingPunct="0">
              <a:defRPr sz="15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r>
              <a:rPr lang="en-US" altLang="de-DE" sz="4000" b="1" dirty="0" smtClean="0"/>
              <a:t>Approaches to Measuring Openness</a:t>
            </a:r>
          </a:p>
        </p:txBody>
      </p:sp>
      <p:sp>
        <p:nvSpPr>
          <p:cNvPr id="5122" name="Textfeld 2"/>
          <p:cNvSpPr txBox="1">
            <a:spLocks noChangeArrowheads="1"/>
          </p:cNvSpPr>
          <p:nvPr/>
        </p:nvSpPr>
        <p:spPr bwMode="auto">
          <a:xfrm>
            <a:off x="358775" y="3616325"/>
            <a:ext cx="7920038"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397" tIns="28698" rIns="57397" bIns="28698">
            <a:spAutoFit/>
          </a:bodyPr>
          <a:lstStyle>
            <a:lvl1pPr algn="ctr" eaLnBrk="0" hangingPunct="0">
              <a:defRPr sz="1500">
                <a:solidFill>
                  <a:schemeClr val="tx1"/>
                </a:solidFill>
                <a:latin typeface="Arial" pitchFamily="34" charset="0"/>
                <a:ea typeface="ＭＳ Ｐゴシック" pitchFamily="34" charset="-128"/>
              </a:defRPr>
            </a:lvl1pPr>
            <a:lvl2pPr marL="742950" indent="-285750" algn="ctr" eaLnBrk="0" hangingPunct="0">
              <a:defRPr sz="1500">
                <a:solidFill>
                  <a:schemeClr val="tx1"/>
                </a:solidFill>
                <a:latin typeface="Arial" pitchFamily="34" charset="0"/>
                <a:ea typeface="ＭＳ Ｐゴシック" pitchFamily="34" charset="-128"/>
              </a:defRPr>
            </a:lvl2pPr>
            <a:lvl3pPr marL="1143000" indent="-228600" algn="ctr" eaLnBrk="0" hangingPunct="0">
              <a:defRPr sz="1500">
                <a:solidFill>
                  <a:schemeClr val="tx1"/>
                </a:solidFill>
                <a:latin typeface="Arial" pitchFamily="34" charset="0"/>
                <a:ea typeface="ＭＳ Ｐゴシック" pitchFamily="34" charset="-128"/>
              </a:defRPr>
            </a:lvl3pPr>
            <a:lvl4pPr marL="1600200" indent="-228600" algn="ctr" eaLnBrk="0" hangingPunct="0">
              <a:defRPr sz="1500">
                <a:solidFill>
                  <a:schemeClr val="tx1"/>
                </a:solidFill>
                <a:latin typeface="Arial" pitchFamily="34" charset="0"/>
                <a:ea typeface="ＭＳ Ｐゴシック" pitchFamily="34" charset="-128"/>
              </a:defRPr>
            </a:lvl4pPr>
            <a:lvl5pPr marL="2057400" indent="-228600" algn="ctr" eaLnBrk="0" hangingPunct="0">
              <a:defRPr sz="15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l" eaLnBrk="1" hangingPunct="1"/>
            <a:r>
              <a:rPr lang="de-DE" altLang="de-DE" i="1" dirty="0" smtClean="0"/>
              <a:t>Isabella Peters,</a:t>
            </a:r>
            <a:endParaRPr lang="de-DE" altLang="de-DE" i="1" dirty="0"/>
          </a:p>
          <a:p>
            <a:pPr algn="l" eaLnBrk="1" hangingPunct="1"/>
            <a:r>
              <a:rPr lang="de-DE" altLang="de-DE" i="1" dirty="0"/>
              <a:t>ZBW – </a:t>
            </a:r>
            <a:r>
              <a:rPr lang="de-DE" altLang="de-DE" i="1" dirty="0" smtClean="0"/>
              <a:t>Leibniz Information Center for Economics</a:t>
            </a:r>
            <a:endParaRPr lang="de-DE" altLang="de-DE" i="1" dirty="0"/>
          </a:p>
          <a:p>
            <a:pPr algn="l" eaLnBrk="1" hangingPunct="1"/>
            <a:r>
              <a:rPr lang="de-DE" altLang="de-DE" i="1" dirty="0" smtClean="0"/>
              <a:t>Göttingen, 27.3.2019</a:t>
            </a:r>
            <a:endParaRPr lang="de-DE" altLang="de-DE"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401080"/>
            <a:ext cx="5883002" cy="2754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10</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a:t>Why</a:t>
            </a:r>
            <a:r>
              <a:rPr lang="de-DE" altLang="de-DE" dirty="0"/>
              <a:t> </a:t>
            </a:r>
            <a:r>
              <a:rPr lang="de-DE" altLang="de-DE" dirty="0" err="1"/>
              <a:t>measure</a:t>
            </a:r>
            <a:r>
              <a:rPr lang="de-DE" altLang="de-DE" dirty="0"/>
              <a:t> </a:t>
            </a:r>
            <a:r>
              <a:rPr lang="de-DE" altLang="de-DE" dirty="0" err="1"/>
              <a:t>openness</a:t>
            </a:r>
            <a:r>
              <a:rPr lang="de-DE" altLang="de-DE" dirty="0"/>
              <a:t>?</a:t>
            </a:r>
            <a:endParaRPr lang="de-DE" altLang="de-DE" dirty="0" smtClean="0"/>
          </a:p>
        </p:txBody>
      </p:sp>
      <p:sp>
        <p:nvSpPr>
          <p:cNvPr id="7" name="Rechteck 6"/>
          <p:cNvSpPr/>
          <p:nvPr/>
        </p:nvSpPr>
        <p:spPr>
          <a:xfrm>
            <a:off x="2555776" y="4443958"/>
            <a:ext cx="4176464" cy="707886"/>
          </a:xfrm>
          <a:prstGeom prst="rect">
            <a:avLst/>
          </a:prstGeom>
        </p:spPr>
        <p:txBody>
          <a:bodyPr wrap="square">
            <a:spAutoFit/>
          </a:bodyPr>
          <a:lstStyle/>
          <a:p>
            <a:pPr defTabSz="777875"/>
            <a:r>
              <a:rPr lang="en-US" sz="800" dirty="0">
                <a:solidFill>
                  <a:schemeClr val="accent2"/>
                </a:solidFill>
              </a:rPr>
              <a:t>O'Carroll, C., Rentier, B., Cabello </a:t>
            </a:r>
            <a:r>
              <a:rPr lang="en-US" sz="800" dirty="0" err="1">
                <a:solidFill>
                  <a:schemeClr val="accent2"/>
                </a:solidFill>
              </a:rPr>
              <a:t>Valdès</a:t>
            </a:r>
            <a:r>
              <a:rPr lang="en-US" sz="800" dirty="0">
                <a:solidFill>
                  <a:schemeClr val="accent2"/>
                </a:solidFill>
              </a:rPr>
              <a:t>, C., Esposito, F., </a:t>
            </a:r>
            <a:r>
              <a:rPr lang="en-US" sz="800" dirty="0" err="1">
                <a:solidFill>
                  <a:schemeClr val="accent2"/>
                </a:solidFill>
              </a:rPr>
              <a:t>Kaunismaa</a:t>
            </a:r>
            <a:r>
              <a:rPr lang="en-US" sz="800" dirty="0">
                <a:solidFill>
                  <a:schemeClr val="accent2"/>
                </a:solidFill>
              </a:rPr>
              <a:t>, E., Maas, K., ... &amp; </a:t>
            </a:r>
            <a:r>
              <a:rPr lang="en-US" sz="800" dirty="0" err="1">
                <a:solidFill>
                  <a:schemeClr val="accent2"/>
                </a:solidFill>
              </a:rPr>
              <a:t>Lossau</a:t>
            </a:r>
            <a:r>
              <a:rPr lang="en-US" sz="800" dirty="0">
                <a:solidFill>
                  <a:schemeClr val="accent2"/>
                </a:solidFill>
              </a:rPr>
              <a:t>, N. (2017). Evaluation of Research Careers fully acknowledging Open Science Practices-Rewards, incentives and/or recognition for researchers practicing Open Science. Publication Office of the European Union. http://ec.europa.eu/research/openscience/pdf/os_rewards_wgreport_final.pdf</a:t>
            </a:r>
          </a:p>
        </p:txBody>
      </p:sp>
      <p:pic>
        <p:nvPicPr>
          <p:cNvPr id="8" name="Picture 2" descr="Carrot, Vegetable, Cultiv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2895" y="2236078"/>
            <a:ext cx="1984588" cy="915804"/>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p:cNvSpPr>
            <a:spLocks noGrp="1"/>
          </p:cNvSpPr>
          <p:nvPr>
            <p:ph idx="1"/>
          </p:nvPr>
        </p:nvSpPr>
        <p:spPr>
          <a:xfrm>
            <a:off x="395536" y="1239602"/>
            <a:ext cx="8243996" cy="293029"/>
          </a:xfrm>
        </p:spPr>
        <p:txBody>
          <a:bodyPr/>
          <a:lstStyle/>
          <a:p>
            <a:r>
              <a:rPr lang="de-DE" b="1" dirty="0" smtClean="0"/>
              <a:t>Research </a:t>
            </a:r>
            <a:r>
              <a:rPr lang="de-DE" b="1" dirty="0" err="1" smtClean="0"/>
              <a:t>Reward</a:t>
            </a:r>
            <a:r>
              <a:rPr lang="de-DE" b="1" dirty="0" smtClean="0"/>
              <a:t> Cycle</a:t>
            </a:r>
            <a:endParaRPr lang="de-DE" b="1" dirty="0"/>
          </a:p>
        </p:txBody>
      </p:sp>
      <p:pic>
        <p:nvPicPr>
          <p:cNvPr id="9" name="Picture 2" descr="Pie Chart, Diagram, Statistics, Par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404" y="1968877"/>
            <a:ext cx="179070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77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09483" y="543123"/>
            <a:ext cx="7921749" cy="492443"/>
          </a:xfrm>
        </p:spPr>
        <p:txBody>
          <a:bodyPr/>
          <a:lstStyle/>
          <a:p>
            <a:r>
              <a:rPr lang="de-DE" altLang="de-DE" dirty="0" err="1"/>
              <a:t>Why</a:t>
            </a:r>
            <a:r>
              <a:rPr lang="de-DE" altLang="de-DE" dirty="0"/>
              <a:t> </a:t>
            </a:r>
            <a:r>
              <a:rPr lang="de-DE" altLang="de-DE" dirty="0" err="1"/>
              <a:t>measure</a:t>
            </a:r>
            <a:r>
              <a:rPr lang="de-DE" altLang="de-DE" dirty="0"/>
              <a:t> </a:t>
            </a:r>
            <a:r>
              <a:rPr lang="de-DE" altLang="de-DE" dirty="0" err="1"/>
              <a:t>openness</a:t>
            </a:r>
            <a:r>
              <a:rPr lang="de-DE" altLang="de-DE" dirty="0"/>
              <a:t>?</a:t>
            </a:r>
            <a:endParaRPr lang="de-DE" dirty="0" smtClean="0"/>
          </a:p>
        </p:txBody>
      </p:sp>
      <p:sp>
        <p:nvSpPr>
          <p:cNvPr id="2" name="Rechteck 1"/>
          <p:cNvSpPr/>
          <p:nvPr/>
        </p:nvSpPr>
        <p:spPr>
          <a:xfrm>
            <a:off x="611560" y="1229063"/>
            <a:ext cx="7992888" cy="3111799"/>
          </a:xfrm>
          <a:prstGeom prst="rect">
            <a:avLst/>
          </a:prstGeom>
        </p:spPr>
        <p:txBody>
          <a:bodyPr wrap="square" lIns="64191" tIns="32092" rIns="64191" bIns="32092">
            <a:spAutoFit/>
          </a:bodyPr>
          <a:lstStyle/>
          <a:p>
            <a:pPr fontAlgn="base">
              <a:spcBef>
                <a:spcPct val="0"/>
              </a:spcBef>
              <a:spcAft>
                <a:spcPct val="0"/>
              </a:spcAft>
            </a:pPr>
            <a:r>
              <a:rPr lang="de-DE" sz="1800" b="1" dirty="0" smtClean="0">
                <a:latin typeface="+mn-lt"/>
              </a:rPr>
              <a:t>Research </a:t>
            </a:r>
            <a:r>
              <a:rPr lang="de-DE" sz="1800" b="1" dirty="0" err="1" smtClean="0">
                <a:latin typeface="+mn-lt"/>
              </a:rPr>
              <a:t>Rewards</a:t>
            </a:r>
            <a:r>
              <a:rPr lang="de-DE" sz="1800" b="1" dirty="0" smtClean="0">
                <a:latin typeface="+mn-lt"/>
              </a:rPr>
              <a:t>: </a:t>
            </a:r>
            <a:r>
              <a:rPr lang="de-DE" sz="1800" b="1" dirty="0" err="1" smtClean="0">
                <a:latin typeface="+mn-lt"/>
              </a:rPr>
              <a:t>Example</a:t>
            </a:r>
            <a:r>
              <a:rPr lang="de-DE" sz="1800" b="1" dirty="0" smtClean="0">
                <a:latin typeface="+mn-lt"/>
              </a:rPr>
              <a:t> </a:t>
            </a:r>
            <a:r>
              <a:rPr lang="de-DE" sz="1800" b="1" dirty="0" err="1" smtClean="0">
                <a:latin typeface="+mn-lt"/>
              </a:rPr>
              <a:t>from</a:t>
            </a:r>
            <a:r>
              <a:rPr lang="de-DE" sz="1800" b="1" dirty="0" smtClean="0">
                <a:latin typeface="+mn-lt"/>
              </a:rPr>
              <a:t> a European University</a:t>
            </a:r>
          </a:p>
          <a:p>
            <a:pPr marL="342900" indent="-342900" fontAlgn="base">
              <a:spcBef>
                <a:spcPct val="0"/>
              </a:spcBef>
              <a:spcAft>
                <a:spcPct val="0"/>
              </a:spcAft>
              <a:buFont typeface="Arial" panose="020B0604020202020204" pitchFamily="34" charset="0"/>
              <a:buChar char="•"/>
            </a:pPr>
            <a:endParaRPr lang="de-DE" sz="1800" dirty="0" smtClean="0">
              <a:latin typeface="+mn-lt"/>
            </a:endParaRPr>
          </a:p>
          <a:p>
            <a:pPr marL="342900" indent="-342900" fontAlgn="base">
              <a:spcBef>
                <a:spcPct val="0"/>
              </a:spcBef>
              <a:spcAft>
                <a:spcPct val="0"/>
              </a:spcAft>
              <a:buFont typeface="Arial" panose="020B0604020202020204" pitchFamily="34" charset="0"/>
              <a:buChar char="•"/>
            </a:pPr>
            <a:r>
              <a:rPr lang="de-DE" sz="1800" dirty="0" smtClean="0">
                <a:latin typeface="+mn-lt"/>
              </a:rPr>
              <a:t>Points per </a:t>
            </a:r>
            <a:r>
              <a:rPr lang="de-DE" sz="1800" dirty="0" err="1" smtClean="0">
                <a:latin typeface="+mn-lt"/>
              </a:rPr>
              <a:t>publication</a:t>
            </a:r>
            <a:r>
              <a:rPr lang="de-DE" sz="1800" dirty="0" smtClean="0">
                <a:latin typeface="+mn-lt"/>
              </a:rPr>
              <a:t> = B x C x F x N</a:t>
            </a:r>
          </a:p>
          <a:p>
            <a:pPr marL="799390" lvl="1" indent="-342900" fontAlgn="base">
              <a:spcBef>
                <a:spcPct val="0"/>
              </a:spcBef>
              <a:spcAft>
                <a:spcPct val="0"/>
              </a:spcAft>
              <a:buFont typeface="Arial" panose="020B0604020202020204" pitchFamily="34" charset="0"/>
              <a:buChar char="•"/>
            </a:pPr>
            <a:r>
              <a:rPr lang="de-DE" sz="1800" dirty="0" smtClean="0">
                <a:latin typeface="+mn-lt"/>
              </a:rPr>
              <a:t>B = </a:t>
            </a:r>
            <a:r>
              <a:rPr lang="de-DE" sz="1800" dirty="0" err="1" smtClean="0">
                <a:latin typeface="+mn-lt"/>
              </a:rPr>
              <a:t>points</a:t>
            </a:r>
            <a:r>
              <a:rPr lang="de-DE" sz="1800" dirty="0" smtClean="0">
                <a:latin typeface="+mn-lt"/>
              </a:rPr>
              <a:t>, </a:t>
            </a:r>
            <a:r>
              <a:rPr lang="de-DE" sz="1800" dirty="0" err="1" smtClean="0">
                <a:latin typeface="+mn-lt"/>
              </a:rPr>
              <a:t>depending</a:t>
            </a:r>
            <a:r>
              <a:rPr lang="de-DE" sz="1800" dirty="0" smtClean="0">
                <a:latin typeface="+mn-lt"/>
              </a:rPr>
              <a:t> on type </a:t>
            </a:r>
            <a:r>
              <a:rPr lang="de-DE" sz="1800" dirty="0" err="1" smtClean="0">
                <a:latin typeface="+mn-lt"/>
              </a:rPr>
              <a:t>of</a:t>
            </a:r>
            <a:r>
              <a:rPr lang="de-DE" sz="1800" dirty="0" smtClean="0">
                <a:latin typeface="+mn-lt"/>
              </a:rPr>
              <a:t> </a:t>
            </a:r>
            <a:r>
              <a:rPr lang="de-DE" sz="1800" dirty="0" err="1" smtClean="0">
                <a:latin typeface="+mn-lt"/>
              </a:rPr>
              <a:t>publication</a:t>
            </a:r>
            <a:r>
              <a:rPr lang="de-DE" sz="1800" dirty="0" smtClean="0">
                <a:latin typeface="+mn-lt"/>
              </a:rPr>
              <a:t> and </a:t>
            </a:r>
            <a:r>
              <a:rPr lang="de-DE" sz="1800" dirty="0" err="1" smtClean="0">
                <a:latin typeface="+mn-lt"/>
              </a:rPr>
              <a:t>outlet</a:t>
            </a:r>
            <a:r>
              <a:rPr lang="de-DE" sz="1800" dirty="0" smtClean="0">
                <a:latin typeface="+mn-lt"/>
              </a:rPr>
              <a:t> (</a:t>
            </a:r>
            <a:r>
              <a:rPr lang="de-DE" sz="1800" dirty="0" err="1" smtClean="0">
                <a:latin typeface="+mn-lt"/>
              </a:rPr>
              <a:t>reutable</a:t>
            </a:r>
            <a:r>
              <a:rPr lang="de-DE" sz="1800" dirty="0" smtClean="0">
                <a:latin typeface="+mn-lt"/>
              </a:rPr>
              <a:t> </a:t>
            </a:r>
            <a:r>
              <a:rPr lang="de-DE" sz="1800" dirty="0" err="1" smtClean="0">
                <a:latin typeface="+mn-lt"/>
              </a:rPr>
              <a:t>or</a:t>
            </a:r>
            <a:r>
              <a:rPr lang="de-DE" sz="1800" dirty="0" smtClean="0">
                <a:latin typeface="+mn-lt"/>
              </a:rPr>
              <a:t> not) </a:t>
            </a:r>
          </a:p>
          <a:p>
            <a:pPr marL="799390" lvl="1" indent="-342900" fontAlgn="base">
              <a:spcBef>
                <a:spcPct val="0"/>
              </a:spcBef>
              <a:spcAft>
                <a:spcPct val="0"/>
              </a:spcAft>
              <a:buFont typeface="Arial" panose="020B0604020202020204" pitchFamily="34" charset="0"/>
              <a:buChar char="•"/>
            </a:pPr>
            <a:r>
              <a:rPr lang="de-DE" sz="1800" dirty="0" smtClean="0">
                <a:latin typeface="+mn-lt"/>
              </a:rPr>
              <a:t>C = </a:t>
            </a:r>
            <a:r>
              <a:rPr lang="de-DE" sz="1800" dirty="0" err="1">
                <a:latin typeface="+mn-lt"/>
              </a:rPr>
              <a:t>c</a:t>
            </a:r>
            <a:r>
              <a:rPr lang="de-DE" sz="1800" dirty="0" err="1" smtClean="0">
                <a:latin typeface="+mn-lt"/>
              </a:rPr>
              <a:t>ollaboration</a:t>
            </a:r>
            <a:r>
              <a:rPr lang="de-DE" sz="1800" dirty="0" smtClean="0">
                <a:latin typeface="+mn-lt"/>
              </a:rPr>
              <a:t> </a:t>
            </a:r>
            <a:r>
              <a:rPr lang="de-DE" sz="1800" dirty="0" err="1" smtClean="0">
                <a:latin typeface="+mn-lt"/>
              </a:rPr>
              <a:t>factor</a:t>
            </a:r>
            <a:r>
              <a:rPr lang="de-DE" sz="1800" dirty="0" smtClean="0">
                <a:latin typeface="+mn-lt"/>
              </a:rPr>
              <a:t> (</a:t>
            </a:r>
            <a:r>
              <a:rPr lang="de-DE" sz="1800" dirty="0" err="1" smtClean="0">
                <a:latin typeface="+mn-lt"/>
              </a:rPr>
              <a:t>multiply</a:t>
            </a:r>
            <a:r>
              <a:rPr lang="de-DE" sz="1800" dirty="0" smtClean="0">
                <a:latin typeface="+mn-lt"/>
              </a:rPr>
              <a:t> </a:t>
            </a:r>
            <a:r>
              <a:rPr lang="de-DE" sz="1800" dirty="0" err="1" smtClean="0">
                <a:latin typeface="+mn-lt"/>
              </a:rPr>
              <a:t>with</a:t>
            </a:r>
            <a:r>
              <a:rPr lang="de-DE" sz="1800" dirty="0" smtClean="0">
                <a:latin typeface="+mn-lt"/>
              </a:rPr>
              <a:t> 1,25, </a:t>
            </a:r>
            <a:r>
              <a:rPr lang="de-DE" sz="1800" dirty="0" err="1" smtClean="0">
                <a:latin typeface="+mn-lt"/>
              </a:rPr>
              <a:t>if</a:t>
            </a:r>
            <a:r>
              <a:rPr lang="de-DE" sz="1800" dirty="0" smtClean="0">
                <a:latin typeface="+mn-lt"/>
              </a:rPr>
              <a:t> </a:t>
            </a:r>
            <a:r>
              <a:rPr lang="de-DE" sz="1800" dirty="0" err="1" smtClean="0">
                <a:latin typeface="+mn-lt"/>
              </a:rPr>
              <a:t>article</a:t>
            </a:r>
            <a:r>
              <a:rPr lang="de-DE" sz="1800" dirty="0" smtClean="0">
                <a:latin typeface="+mn-lt"/>
              </a:rPr>
              <a:t> </a:t>
            </a:r>
            <a:r>
              <a:rPr lang="de-DE" sz="1800" dirty="0" err="1" smtClean="0">
                <a:latin typeface="+mn-lt"/>
              </a:rPr>
              <a:t>has</a:t>
            </a:r>
            <a:r>
              <a:rPr lang="de-DE" sz="1800" dirty="0" smtClean="0">
                <a:latin typeface="+mn-lt"/>
              </a:rPr>
              <a:t> international </a:t>
            </a:r>
            <a:r>
              <a:rPr lang="de-DE" sz="1800" dirty="0" err="1" smtClean="0">
                <a:latin typeface="+mn-lt"/>
              </a:rPr>
              <a:t>co-authors</a:t>
            </a:r>
            <a:r>
              <a:rPr lang="de-DE" sz="1800" dirty="0" smtClean="0">
                <a:latin typeface="+mn-lt"/>
              </a:rPr>
              <a:t>)</a:t>
            </a:r>
          </a:p>
          <a:p>
            <a:pPr marL="799390" lvl="1" indent="-342900">
              <a:buFont typeface="Arial" panose="020B0604020202020204" pitchFamily="34" charset="0"/>
              <a:buChar char="•"/>
            </a:pPr>
            <a:r>
              <a:rPr lang="de-DE" sz="1800" dirty="0" smtClean="0">
                <a:latin typeface="+mn-lt"/>
              </a:rPr>
              <a:t>F = </a:t>
            </a:r>
            <a:r>
              <a:rPr lang="de-DE" sz="1800" dirty="0" err="1" smtClean="0">
                <a:latin typeface="+mn-lt"/>
              </a:rPr>
              <a:t>university</a:t>
            </a:r>
            <a:r>
              <a:rPr lang="de-DE" sz="1800" dirty="0" smtClean="0">
                <a:latin typeface="+mn-lt"/>
              </a:rPr>
              <a:t> </a:t>
            </a:r>
            <a:r>
              <a:rPr lang="de-DE" sz="1800" dirty="0" err="1" smtClean="0">
                <a:latin typeface="+mn-lt"/>
              </a:rPr>
              <a:t>factor</a:t>
            </a:r>
            <a:r>
              <a:rPr lang="de-DE" sz="1800" dirty="0" smtClean="0">
                <a:latin typeface="+mn-lt"/>
              </a:rPr>
              <a:t> (</a:t>
            </a:r>
            <a:r>
              <a:rPr lang="de-DE" sz="1800" dirty="0" err="1" smtClean="0">
                <a:latin typeface="+mn-lt"/>
              </a:rPr>
              <a:t>multiply</a:t>
            </a:r>
            <a:r>
              <a:rPr lang="de-DE" sz="1800" dirty="0" smtClean="0">
                <a:latin typeface="+mn-lt"/>
              </a:rPr>
              <a:t> </a:t>
            </a:r>
            <a:r>
              <a:rPr lang="de-DE" sz="1800" dirty="0" err="1" smtClean="0">
                <a:latin typeface="+mn-lt"/>
              </a:rPr>
              <a:t>with</a:t>
            </a:r>
            <a:r>
              <a:rPr lang="de-DE" sz="1800" dirty="0" smtClean="0">
                <a:latin typeface="+mn-lt"/>
              </a:rPr>
              <a:t> 0,7 </a:t>
            </a:r>
            <a:r>
              <a:rPr lang="de-DE" sz="1800" dirty="0" err="1" smtClean="0">
                <a:latin typeface="+mn-lt"/>
              </a:rPr>
              <a:t>if</a:t>
            </a:r>
            <a:r>
              <a:rPr lang="de-DE" sz="1800" dirty="0" smtClean="0">
                <a:latin typeface="+mn-lt"/>
              </a:rPr>
              <a:t> 2 </a:t>
            </a:r>
            <a:r>
              <a:rPr lang="de-DE" sz="1800" dirty="0" err="1" smtClean="0">
                <a:latin typeface="+mn-lt"/>
              </a:rPr>
              <a:t>authors</a:t>
            </a:r>
            <a:r>
              <a:rPr lang="de-DE" sz="1800" dirty="0" smtClean="0">
                <a:latin typeface="+mn-lt"/>
              </a:rPr>
              <a:t> </a:t>
            </a:r>
            <a:r>
              <a:rPr lang="de-DE" sz="1800" dirty="0" err="1" smtClean="0">
                <a:latin typeface="+mn-lt"/>
              </a:rPr>
              <a:t>are</a:t>
            </a:r>
            <a:r>
              <a:rPr lang="de-DE" sz="1800" dirty="0" smtClean="0">
                <a:latin typeface="+mn-lt"/>
              </a:rPr>
              <a:t> </a:t>
            </a:r>
            <a:r>
              <a:rPr lang="de-DE" sz="1800" dirty="0" err="1" smtClean="0">
                <a:latin typeface="+mn-lt"/>
              </a:rPr>
              <a:t>from</a:t>
            </a:r>
            <a:r>
              <a:rPr lang="de-DE" sz="1800" dirty="0" smtClean="0">
                <a:latin typeface="+mn-lt"/>
              </a:rPr>
              <a:t> the </a:t>
            </a:r>
            <a:r>
              <a:rPr lang="de-DE" sz="1800" dirty="0" err="1" smtClean="0">
                <a:latin typeface="+mn-lt"/>
              </a:rPr>
              <a:t>home</a:t>
            </a:r>
            <a:r>
              <a:rPr lang="de-DE" sz="1800" dirty="0" smtClean="0">
                <a:latin typeface="+mn-lt"/>
              </a:rPr>
              <a:t> </a:t>
            </a:r>
            <a:r>
              <a:rPr lang="de-DE" sz="1800" dirty="0" err="1" smtClean="0">
                <a:latin typeface="+mn-lt"/>
              </a:rPr>
              <a:t>university</a:t>
            </a:r>
            <a:r>
              <a:rPr lang="de-DE" sz="1800" dirty="0" smtClean="0">
                <a:latin typeface="+mn-lt"/>
              </a:rPr>
              <a:t>, </a:t>
            </a:r>
            <a:r>
              <a:rPr lang="de-DE" sz="1800" dirty="0" err="1"/>
              <a:t>multiply</a:t>
            </a:r>
            <a:r>
              <a:rPr lang="de-DE" sz="1800" dirty="0"/>
              <a:t> </a:t>
            </a:r>
            <a:r>
              <a:rPr lang="de-DE" sz="1800" dirty="0" err="1"/>
              <a:t>with</a:t>
            </a:r>
            <a:r>
              <a:rPr lang="de-DE" sz="1800" dirty="0"/>
              <a:t> </a:t>
            </a:r>
            <a:r>
              <a:rPr lang="de-DE" sz="1800" dirty="0" smtClean="0">
                <a:latin typeface="+mn-lt"/>
              </a:rPr>
              <a:t>0,6 </a:t>
            </a:r>
            <a:r>
              <a:rPr lang="de-DE" sz="1800" dirty="0" err="1" smtClean="0">
                <a:latin typeface="+mn-lt"/>
              </a:rPr>
              <a:t>if</a:t>
            </a:r>
            <a:r>
              <a:rPr lang="de-DE" sz="1800" dirty="0" smtClean="0">
                <a:latin typeface="+mn-lt"/>
              </a:rPr>
              <a:t> 3 </a:t>
            </a:r>
            <a:r>
              <a:rPr lang="de-DE" sz="1800" dirty="0" err="1" smtClean="0">
                <a:latin typeface="+mn-lt"/>
              </a:rPr>
              <a:t>authors</a:t>
            </a:r>
            <a:r>
              <a:rPr lang="de-DE" sz="1800" dirty="0" smtClean="0">
                <a:latin typeface="+mn-lt"/>
              </a:rPr>
              <a:t>, </a:t>
            </a:r>
            <a:r>
              <a:rPr lang="de-DE" sz="1800" dirty="0" err="1"/>
              <a:t>multiply</a:t>
            </a:r>
            <a:r>
              <a:rPr lang="de-DE" sz="1800" dirty="0"/>
              <a:t> </a:t>
            </a:r>
            <a:r>
              <a:rPr lang="de-DE" sz="1800" dirty="0" err="1"/>
              <a:t>with</a:t>
            </a:r>
            <a:r>
              <a:rPr lang="de-DE" sz="1800" dirty="0"/>
              <a:t> </a:t>
            </a:r>
            <a:r>
              <a:rPr lang="de-DE" sz="1800" dirty="0" smtClean="0">
                <a:latin typeface="+mn-lt"/>
              </a:rPr>
              <a:t>0,5 </a:t>
            </a:r>
            <a:r>
              <a:rPr lang="de-DE" sz="1800" dirty="0" err="1" smtClean="0">
                <a:latin typeface="+mn-lt"/>
              </a:rPr>
              <a:t>if</a:t>
            </a:r>
            <a:r>
              <a:rPr lang="de-DE" sz="1800" dirty="0" smtClean="0">
                <a:latin typeface="+mn-lt"/>
              </a:rPr>
              <a:t> 4 and </a:t>
            </a:r>
            <a:r>
              <a:rPr lang="de-DE" sz="1800" dirty="0" err="1" smtClean="0">
                <a:latin typeface="+mn-lt"/>
              </a:rPr>
              <a:t>more</a:t>
            </a:r>
            <a:r>
              <a:rPr lang="de-DE" sz="1800" dirty="0" smtClean="0">
                <a:latin typeface="+mn-lt"/>
              </a:rPr>
              <a:t> </a:t>
            </a:r>
            <a:r>
              <a:rPr lang="de-DE" sz="1800" dirty="0" err="1" smtClean="0">
                <a:latin typeface="+mn-lt"/>
              </a:rPr>
              <a:t>authors</a:t>
            </a:r>
            <a:r>
              <a:rPr lang="de-DE" sz="1800" dirty="0" smtClean="0">
                <a:latin typeface="+mn-lt"/>
              </a:rPr>
              <a:t> </a:t>
            </a:r>
            <a:r>
              <a:rPr lang="de-DE" sz="1800" dirty="0" err="1" smtClean="0">
                <a:latin typeface="+mn-lt"/>
              </a:rPr>
              <a:t>stem</a:t>
            </a:r>
            <a:r>
              <a:rPr lang="de-DE" sz="1800" dirty="0" smtClean="0">
                <a:latin typeface="+mn-lt"/>
              </a:rPr>
              <a:t> </a:t>
            </a:r>
            <a:r>
              <a:rPr lang="de-DE" sz="1800" dirty="0" err="1" smtClean="0">
                <a:latin typeface="+mn-lt"/>
              </a:rPr>
              <a:t>from</a:t>
            </a:r>
            <a:r>
              <a:rPr lang="de-DE" sz="1800" dirty="0" smtClean="0">
                <a:latin typeface="+mn-lt"/>
              </a:rPr>
              <a:t> the </a:t>
            </a:r>
            <a:r>
              <a:rPr lang="de-DE" sz="1800" dirty="0" err="1" smtClean="0">
                <a:latin typeface="+mn-lt"/>
              </a:rPr>
              <a:t>home</a:t>
            </a:r>
            <a:r>
              <a:rPr lang="de-DE" sz="1800" dirty="0" smtClean="0">
                <a:latin typeface="+mn-lt"/>
              </a:rPr>
              <a:t> </a:t>
            </a:r>
            <a:r>
              <a:rPr lang="de-DE" sz="1800" dirty="0" err="1" smtClean="0">
                <a:latin typeface="+mn-lt"/>
              </a:rPr>
              <a:t>university</a:t>
            </a:r>
            <a:r>
              <a:rPr lang="de-DE" sz="1800" dirty="0" smtClean="0">
                <a:latin typeface="+mn-lt"/>
              </a:rPr>
              <a:t>)</a:t>
            </a:r>
          </a:p>
          <a:p>
            <a:pPr marL="799390" lvl="1" indent="-342900" fontAlgn="base">
              <a:spcBef>
                <a:spcPct val="0"/>
              </a:spcBef>
              <a:spcAft>
                <a:spcPct val="0"/>
              </a:spcAft>
              <a:buFont typeface="Arial" panose="020B0604020202020204" pitchFamily="34" charset="0"/>
              <a:buChar char="•"/>
            </a:pPr>
            <a:r>
              <a:rPr lang="de-DE" sz="1800" dirty="0" smtClean="0">
                <a:latin typeface="+mn-lt"/>
              </a:rPr>
              <a:t>N = </a:t>
            </a:r>
            <a:r>
              <a:rPr lang="de-DE" sz="1800" dirty="0" err="1" smtClean="0">
                <a:latin typeface="+mn-lt"/>
              </a:rPr>
              <a:t>if</a:t>
            </a:r>
            <a:r>
              <a:rPr lang="de-DE" sz="1800" dirty="0" smtClean="0">
                <a:latin typeface="+mn-lt"/>
              </a:rPr>
              <a:t> </a:t>
            </a:r>
            <a:r>
              <a:rPr lang="de-DE" sz="1800" dirty="0" err="1" smtClean="0">
                <a:latin typeface="+mn-lt"/>
              </a:rPr>
              <a:t>article</a:t>
            </a:r>
            <a:r>
              <a:rPr lang="de-DE" sz="1800" dirty="0" smtClean="0">
                <a:latin typeface="+mn-lt"/>
              </a:rPr>
              <a:t> </a:t>
            </a:r>
            <a:r>
              <a:rPr lang="de-DE" sz="1800" dirty="0" err="1" smtClean="0">
                <a:latin typeface="+mn-lt"/>
              </a:rPr>
              <a:t>has</a:t>
            </a:r>
            <a:r>
              <a:rPr lang="de-DE" sz="1800" dirty="0" smtClean="0">
                <a:latin typeface="+mn-lt"/>
              </a:rPr>
              <a:t> </a:t>
            </a:r>
            <a:r>
              <a:rPr lang="de-DE" sz="1800" dirty="0" err="1" smtClean="0">
                <a:latin typeface="+mn-lt"/>
              </a:rPr>
              <a:t>more</a:t>
            </a:r>
            <a:r>
              <a:rPr lang="de-DE" sz="1800" dirty="0" smtClean="0">
                <a:latin typeface="+mn-lt"/>
              </a:rPr>
              <a:t> </a:t>
            </a:r>
            <a:r>
              <a:rPr lang="de-DE" sz="1800" dirty="0" err="1" smtClean="0">
                <a:latin typeface="+mn-lt"/>
              </a:rPr>
              <a:t>than</a:t>
            </a:r>
            <a:r>
              <a:rPr lang="de-DE" sz="1800" dirty="0" smtClean="0">
                <a:latin typeface="+mn-lt"/>
              </a:rPr>
              <a:t> 100 </a:t>
            </a:r>
            <a:r>
              <a:rPr lang="de-DE" sz="1800" dirty="0" err="1" smtClean="0">
                <a:latin typeface="+mn-lt"/>
              </a:rPr>
              <a:t>authors</a:t>
            </a:r>
            <a:r>
              <a:rPr lang="de-DE" sz="1800" dirty="0" smtClean="0">
                <a:latin typeface="+mn-lt"/>
              </a:rPr>
              <a:t>, </a:t>
            </a:r>
            <a:r>
              <a:rPr lang="de-DE" sz="1800" dirty="0" err="1" smtClean="0">
                <a:latin typeface="+mn-lt"/>
              </a:rPr>
              <a:t>then</a:t>
            </a:r>
            <a:r>
              <a:rPr lang="de-DE" sz="1800" dirty="0" smtClean="0">
                <a:latin typeface="+mn-lt"/>
              </a:rPr>
              <a:t> </a:t>
            </a:r>
            <a:r>
              <a:rPr lang="de-DE" sz="1800" dirty="0" err="1" smtClean="0">
                <a:latin typeface="+mn-lt"/>
              </a:rPr>
              <a:t>multiply</a:t>
            </a:r>
            <a:r>
              <a:rPr lang="de-DE" sz="1800" dirty="0" smtClean="0">
                <a:latin typeface="+mn-lt"/>
              </a:rPr>
              <a:t> </a:t>
            </a:r>
            <a:r>
              <a:rPr lang="de-DE" sz="1800" dirty="0" err="1" smtClean="0">
                <a:latin typeface="+mn-lt"/>
              </a:rPr>
              <a:t>with</a:t>
            </a:r>
            <a:r>
              <a:rPr lang="de-DE" sz="1800" dirty="0" smtClean="0">
                <a:latin typeface="+mn-lt"/>
              </a:rPr>
              <a:t> 0,1</a:t>
            </a:r>
            <a:endParaRPr lang="en-US" sz="1800" b="1" dirty="0">
              <a:latin typeface="+mn-lt"/>
            </a:endParaRPr>
          </a:p>
        </p:txBody>
      </p:sp>
      <p:sp>
        <p:nvSpPr>
          <p:cNvPr id="8" name="Foliennummernplatzhalter 4"/>
          <p:cNvSpPr txBox="1">
            <a:spLocks/>
          </p:cNvSpPr>
          <p:nvPr/>
        </p:nvSpPr>
        <p:spPr>
          <a:xfrm>
            <a:off x="7988300" y="4708525"/>
            <a:ext cx="687388" cy="153988"/>
          </a:xfrm>
          <a:prstGeom prst="rect">
            <a:avLst/>
          </a:prstGeom>
          <a:noFill/>
        </p:spPr>
        <p:txBody>
          <a:bodyPr/>
          <a:lstStyle>
            <a:defPPr>
              <a:defRPr lang="de-DE"/>
            </a:defPPr>
            <a:lvl1pPr algn="ctr" defTabSz="777875" rtl="0" eaLnBrk="0" fontAlgn="base" hangingPunct="0">
              <a:spcBef>
                <a:spcPct val="0"/>
              </a:spcBef>
              <a:spcAft>
                <a:spcPct val="0"/>
              </a:spcAft>
              <a:defRPr sz="1500" kern="1200">
                <a:solidFill>
                  <a:schemeClr val="tx1"/>
                </a:solidFill>
                <a:latin typeface="Arial" pitchFamily="34" charset="0"/>
                <a:ea typeface="ＭＳ Ｐゴシック" pitchFamily="34" charset="-128"/>
                <a:cs typeface="+mn-cs"/>
              </a:defRPr>
            </a:lvl1pPr>
            <a:lvl2pPr marL="742950" indent="-285750" algn="ctr" defTabSz="777875" rtl="0" eaLnBrk="0" fontAlgn="base" hangingPunct="0">
              <a:spcBef>
                <a:spcPct val="0"/>
              </a:spcBef>
              <a:spcAft>
                <a:spcPct val="0"/>
              </a:spcAft>
              <a:defRPr sz="1500" kern="1200">
                <a:solidFill>
                  <a:schemeClr val="tx1"/>
                </a:solidFill>
                <a:latin typeface="Arial" pitchFamily="34" charset="0"/>
                <a:ea typeface="ＭＳ Ｐゴシック" pitchFamily="34" charset="-128"/>
                <a:cs typeface="+mn-cs"/>
              </a:defRPr>
            </a:lvl2pPr>
            <a:lvl3pPr marL="1143000" indent="-228600" algn="ctr" defTabSz="777875" rtl="0" eaLnBrk="0" fontAlgn="base" hangingPunct="0">
              <a:spcBef>
                <a:spcPct val="0"/>
              </a:spcBef>
              <a:spcAft>
                <a:spcPct val="0"/>
              </a:spcAft>
              <a:defRPr sz="1500" kern="1200">
                <a:solidFill>
                  <a:schemeClr val="tx1"/>
                </a:solidFill>
                <a:latin typeface="Arial" pitchFamily="34" charset="0"/>
                <a:ea typeface="ＭＳ Ｐゴシック" pitchFamily="34" charset="-128"/>
                <a:cs typeface="+mn-cs"/>
              </a:defRPr>
            </a:lvl3pPr>
            <a:lvl4pPr marL="1600200" indent="-228600" algn="ctr" defTabSz="777875" rtl="0" eaLnBrk="0" fontAlgn="base" hangingPunct="0">
              <a:spcBef>
                <a:spcPct val="0"/>
              </a:spcBef>
              <a:spcAft>
                <a:spcPct val="0"/>
              </a:spcAft>
              <a:defRPr sz="1500" kern="1200">
                <a:solidFill>
                  <a:schemeClr val="tx1"/>
                </a:solidFill>
                <a:latin typeface="Arial" pitchFamily="34" charset="0"/>
                <a:ea typeface="ＭＳ Ｐゴシック" pitchFamily="34" charset="-128"/>
                <a:cs typeface="+mn-cs"/>
              </a:defRPr>
            </a:lvl4pPr>
            <a:lvl5pPr marL="2057400" indent="-228600" algn="ctr" defTabSz="777875" rtl="0" eaLnBrk="0" fontAlgn="base" hangingPunct="0">
              <a:spcBef>
                <a:spcPct val="0"/>
              </a:spcBef>
              <a:spcAft>
                <a:spcPct val="0"/>
              </a:spcAft>
              <a:defRPr sz="1500" kern="1200">
                <a:solidFill>
                  <a:schemeClr val="tx1"/>
                </a:solidFill>
                <a:latin typeface="Arial" pitchFamily="34" charset="0"/>
                <a:ea typeface="ＭＳ Ｐゴシック" pitchFamily="34" charset="-128"/>
                <a:cs typeface="+mn-cs"/>
              </a:defRPr>
            </a:lvl5pPr>
            <a:lvl6pPr marL="2514600" indent="-228600" algn="ctr" defTabSz="777875" rtl="0" eaLnBrk="0" fontAlgn="base" latinLnBrk="0" hangingPunct="0">
              <a:spcBef>
                <a:spcPct val="0"/>
              </a:spcBef>
              <a:spcAft>
                <a:spcPct val="0"/>
              </a:spcAft>
              <a:defRPr sz="1500" kern="1200">
                <a:solidFill>
                  <a:schemeClr val="tx1"/>
                </a:solidFill>
                <a:latin typeface="Arial" pitchFamily="34" charset="0"/>
                <a:ea typeface="ＭＳ Ｐゴシック" pitchFamily="34" charset="-128"/>
                <a:cs typeface="+mn-cs"/>
              </a:defRPr>
            </a:lvl6pPr>
            <a:lvl7pPr marL="2971800" indent="-228600" algn="ctr" defTabSz="777875" rtl="0" eaLnBrk="0" fontAlgn="base" latinLnBrk="0" hangingPunct="0">
              <a:spcBef>
                <a:spcPct val="0"/>
              </a:spcBef>
              <a:spcAft>
                <a:spcPct val="0"/>
              </a:spcAft>
              <a:defRPr sz="1500" kern="1200">
                <a:solidFill>
                  <a:schemeClr val="tx1"/>
                </a:solidFill>
                <a:latin typeface="Arial" pitchFamily="34" charset="0"/>
                <a:ea typeface="ＭＳ Ｐゴシック" pitchFamily="34" charset="-128"/>
                <a:cs typeface="+mn-cs"/>
              </a:defRPr>
            </a:lvl7pPr>
            <a:lvl8pPr marL="3429000" indent="-228600" algn="ctr" defTabSz="777875" rtl="0" eaLnBrk="0" fontAlgn="base" latinLnBrk="0" hangingPunct="0">
              <a:spcBef>
                <a:spcPct val="0"/>
              </a:spcBef>
              <a:spcAft>
                <a:spcPct val="0"/>
              </a:spcAft>
              <a:defRPr sz="1500" kern="1200">
                <a:solidFill>
                  <a:schemeClr val="tx1"/>
                </a:solidFill>
                <a:latin typeface="Arial" pitchFamily="34" charset="0"/>
                <a:ea typeface="ＭＳ Ｐゴシック" pitchFamily="34" charset="-128"/>
                <a:cs typeface="+mn-cs"/>
              </a:defRPr>
            </a:lvl8pPr>
            <a:lvl9pPr marL="3886200" indent="-228600" algn="ctr" defTabSz="777875" rtl="0" eaLnBrk="0" fontAlgn="base" latinLnBrk="0" hangingPunct="0">
              <a:spcBef>
                <a:spcPct val="0"/>
              </a:spcBef>
              <a:spcAft>
                <a:spcPct val="0"/>
              </a:spcAft>
              <a:defRPr sz="1500" kern="1200">
                <a:solidFill>
                  <a:schemeClr val="tx1"/>
                </a:solidFill>
                <a:latin typeface="Arial" pitchFamily="34" charset="0"/>
                <a:ea typeface="ＭＳ Ｐゴシック" pitchFamily="34" charset="-128"/>
                <a:cs typeface="+mn-cs"/>
              </a:defRPr>
            </a:lvl9pPr>
          </a:lstStyle>
          <a:p>
            <a:pPr algn="r" eaLnBrk="1" hangingPunct="1"/>
            <a:fld id="{B504EDAF-57A4-4FC4-94CD-2FC8576ADAB8}" type="slidenum">
              <a:rPr lang="de-DE" altLang="de-DE" sz="1000" smtClean="0"/>
              <a:pPr algn="r" eaLnBrk="1" hangingPunct="1"/>
              <a:t>11</a:t>
            </a:fld>
            <a:endParaRPr lang="de-DE" altLang="de-DE" sz="1000" dirty="0"/>
          </a:p>
        </p:txBody>
      </p:sp>
    </p:spTree>
    <p:extLst>
      <p:ext uri="{BB962C8B-B14F-4D97-AF65-F5344CB8AC3E}">
        <p14:creationId xmlns:p14="http://schemas.microsoft.com/office/powerpoint/2010/main" val="3510891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12</a:t>
            </a:fld>
            <a:endParaRPr lang="de-DE" altLang="de-DE" sz="1000" dirty="0"/>
          </a:p>
        </p:txBody>
      </p:sp>
      <p:sp>
        <p:nvSpPr>
          <p:cNvPr id="17411" name="Rectangle 6"/>
          <p:cNvSpPr>
            <a:spLocks noGrp="1" noChangeArrowheads="1"/>
          </p:cNvSpPr>
          <p:nvPr>
            <p:ph type="body" idx="1"/>
          </p:nvPr>
        </p:nvSpPr>
        <p:spPr>
          <a:xfrm>
            <a:off x="393700" y="1182688"/>
            <a:ext cx="7923213" cy="961802"/>
          </a:xfrm>
        </p:spPr>
        <p:txBody>
          <a:bodyPr/>
          <a:lstStyle/>
          <a:p>
            <a:pPr marL="0" indent="0"/>
            <a:r>
              <a:rPr lang="en-US" altLang="de-DE" b="1" dirty="0" smtClean="0"/>
              <a:t>Indicators of Openness</a:t>
            </a:r>
          </a:p>
          <a:p>
            <a:pPr marL="285750" indent="-285750">
              <a:buFont typeface="Arial" panose="020B0604020202020204" pitchFamily="34" charset="0"/>
              <a:buChar char="•"/>
            </a:pPr>
            <a:endParaRPr lang="en-US" altLang="de-DE" dirty="0" smtClean="0"/>
          </a:p>
          <a:p>
            <a:pPr marL="285750" indent="-285750">
              <a:buFont typeface="Arial" panose="020B0604020202020204" pitchFamily="34" charset="0"/>
              <a:buChar char="•"/>
            </a:pPr>
            <a:r>
              <a:rPr lang="en-US" altLang="de-DE" dirty="0" smtClean="0"/>
              <a:t>Do they really measure what matters?</a:t>
            </a:r>
            <a:endParaRPr lang="en-US" altLang="de-DE" dirty="0"/>
          </a:p>
        </p:txBody>
      </p:sp>
      <p:pic>
        <p:nvPicPr>
          <p:cNvPr id="7170" name="Picture 2" descr="Question Mark, Question, Response, Search En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464" y="195486"/>
            <a:ext cx="4221088" cy="4221089"/>
          </a:xfrm>
          <a:prstGeom prst="rect">
            <a:avLst/>
          </a:prstGeom>
          <a:noFill/>
          <a:extLst>
            <a:ext uri="{909E8E84-426E-40DD-AFC4-6F175D3DCCD1}">
              <a14:hiddenFill xmlns:a14="http://schemas.microsoft.com/office/drawing/2010/main">
                <a:solidFill>
                  <a:srgbClr val="FFFFFF"/>
                </a:solidFill>
              </a14:hiddenFill>
            </a:ext>
          </a:extLst>
        </p:spPr>
      </p:pic>
      <p:sp>
        <p:nvSpPr>
          <p:cNvPr id="17410" name="Rectangle 5"/>
          <p:cNvSpPr>
            <a:spLocks noGrp="1" noChangeArrowheads="1"/>
          </p:cNvSpPr>
          <p:nvPr>
            <p:ph type="title"/>
          </p:nvPr>
        </p:nvSpPr>
        <p:spPr>
          <a:xfrm>
            <a:off x="395288" y="604838"/>
            <a:ext cx="8243887" cy="430212"/>
          </a:xfrm>
        </p:spPr>
        <p:txBody>
          <a:bodyPr/>
          <a:lstStyle/>
          <a:p>
            <a:r>
              <a:rPr lang="de-DE" altLang="de-DE" dirty="0" err="1" smtClean="0"/>
              <a:t>What</a:t>
            </a:r>
            <a:r>
              <a:rPr lang="de-DE" altLang="de-DE" dirty="0" smtClean="0"/>
              <a:t> </a:t>
            </a:r>
            <a:r>
              <a:rPr lang="de-DE" altLang="de-DE" dirty="0" err="1" smtClean="0"/>
              <a:t>does</a:t>
            </a:r>
            <a:r>
              <a:rPr lang="de-DE" altLang="de-DE" dirty="0" smtClean="0"/>
              <a:t> </a:t>
            </a:r>
            <a:r>
              <a:rPr lang="de-DE" altLang="de-DE" dirty="0" err="1" smtClean="0"/>
              <a:t>openness</a:t>
            </a:r>
            <a:r>
              <a:rPr lang="de-DE" altLang="de-DE" dirty="0" smtClean="0"/>
              <a:t> </a:t>
            </a:r>
            <a:r>
              <a:rPr lang="de-DE" altLang="de-DE" dirty="0" err="1" smtClean="0"/>
              <a:t>mean</a:t>
            </a:r>
            <a:r>
              <a:rPr lang="de-DE" altLang="de-DE" dirty="0" smtClean="0"/>
              <a:t> </a:t>
            </a:r>
            <a:r>
              <a:rPr lang="de-DE" altLang="de-DE" dirty="0" err="1" smtClean="0"/>
              <a:t>to</a:t>
            </a:r>
            <a:r>
              <a:rPr lang="de-DE" altLang="de-DE" dirty="0" smtClean="0"/>
              <a:t> </a:t>
            </a:r>
            <a:r>
              <a:rPr lang="de-DE" altLang="de-DE" dirty="0" err="1" smtClean="0"/>
              <a:t>us</a:t>
            </a:r>
            <a:r>
              <a:rPr lang="de-DE" altLang="de-DE" dirty="0" smtClean="0"/>
              <a:t>?</a:t>
            </a:r>
          </a:p>
        </p:txBody>
      </p:sp>
    </p:spTree>
    <p:extLst>
      <p:ext uri="{BB962C8B-B14F-4D97-AF65-F5344CB8AC3E}">
        <p14:creationId xmlns:p14="http://schemas.microsoft.com/office/powerpoint/2010/main" val="199365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0" end="0"/>
                                            </p:txEl>
                                          </p:spTgt>
                                        </p:tgtEl>
                                        <p:attrNameLst>
                                          <p:attrName>style.visibility</p:attrName>
                                        </p:attrNameLst>
                                      </p:cBhvr>
                                      <p:to>
                                        <p:strVal val="visible"/>
                                      </p:to>
                                    </p:set>
                                    <p:anim calcmode="lin" valueType="num">
                                      <p:cBhvr additive="base">
                                        <p:cTn id="11"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7411">
                                            <p:txEl>
                                              <p:pRg st="2" end="2"/>
                                            </p:txEl>
                                          </p:spTgt>
                                        </p:tgtEl>
                                        <p:attrNameLst>
                                          <p:attrName>style.visibility</p:attrName>
                                        </p:attrNameLst>
                                      </p:cBhvr>
                                      <p:to>
                                        <p:strVal val="visible"/>
                                      </p:to>
                                    </p:set>
                                    <p:anim calcmode="lin" valueType="num">
                                      <p:cBhvr additive="base">
                                        <p:cTn id="16"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P spid="174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13</a:t>
            </a:fld>
            <a:endParaRPr lang="de-DE" altLang="de-DE" sz="1000" dirty="0"/>
          </a:p>
        </p:txBody>
      </p:sp>
      <p:sp>
        <p:nvSpPr>
          <p:cNvPr id="17411" name="Rectangle 6"/>
          <p:cNvSpPr>
            <a:spLocks noGrp="1" noChangeArrowheads="1"/>
          </p:cNvSpPr>
          <p:nvPr>
            <p:ph type="body" idx="1"/>
          </p:nvPr>
        </p:nvSpPr>
        <p:spPr>
          <a:xfrm>
            <a:off x="393700" y="1182688"/>
            <a:ext cx="4826371" cy="3303468"/>
          </a:xfrm>
        </p:spPr>
        <p:txBody>
          <a:bodyPr/>
          <a:lstStyle/>
          <a:p>
            <a:pPr marL="285750" indent="-285750">
              <a:buFont typeface="Arial" panose="020B0604020202020204" pitchFamily="34" charset="0"/>
              <a:buChar char="•"/>
            </a:pPr>
            <a:endParaRPr lang="en-US" altLang="de-DE" dirty="0" smtClean="0"/>
          </a:p>
          <a:p>
            <a:pPr marL="487623" indent="-487623" defTabSz="1298326">
              <a:buFont typeface="Arial" panose="020B0604020202020204" pitchFamily="34" charset="0"/>
              <a:buChar char="•"/>
            </a:pPr>
            <a:r>
              <a:rPr lang="en-US" dirty="0">
                <a:solidFill>
                  <a:srgbClr val="000000"/>
                </a:solidFill>
              </a:rPr>
              <a:t>Quality </a:t>
            </a:r>
          </a:p>
          <a:p>
            <a:pPr marL="487623" indent="-487623" defTabSz="1298326">
              <a:buFont typeface="Arial" panose="020B0604020202020204" pitchFamily="34" charset="0"/>
              <a:buChar char="•"/>
            </a:pPr>
            <a:r>
              <a:rPr lang="en-US" dirty="0">
                <a:solidFill>
                  <a:srgbClr val="000000"/>
                </a:solidFill>
              </a:rPr>
              <a:t>Efficiency</a:t>
            </a:r>
          </a:p>
          <a:p>
            <a:pPr marL="487623" indent="-487623" defTabSz="1298326">
              <a:buFont typeface="Arial" panose="020B0604020202020204" pitchFamily="34" charset="0"/>
              <a:buChar char="•"/>
            </a:pPr>
            <a:r>
              <a:rPr lang="en-US" dirty="0">
                <a:solidFill>
                  <a:srgbClr val="000000"/>
                </a:solidFill>
              </a:rPr>
              <a:t>Reproducibility</a:t>
            </a:r>
          </a:p>
          <a:p>
            <a:pPr marL="487623" indent="-487623" defTabSz="1298326">
              <a:buFont typeface="Arial" panose="020B0604020202020204" pitchFamily="34" charset="0"/>
              <a:buChar char="•"/>
            </a:pPr>
            <a:r>
              <a:rPr lang="en-US" dirty="0">
                <a:solidFill>
                  <a:srgbClr val="000000"/>
                </a:solidFill>
              </a:rPr>
              <a:t>Credibility</a:t>
            </a:r>
          </a:p>
          <a:p>
            <a:pPr marL="487623" indent="-487623" defTabSz="1298326">
              <a:buFont typeface="Arial" panose="020B0604020202020204" pitchFamily="34" charset="0"/>
              <a:buChar char="•"/>
            </a:pPr>
            <a:r>
              <a:rPr lang="en-US" dirty="0" smtClean="0">
                <a:solidFill>
                  <a:srgbClr val="000000"/>
                </a:solidFill>
              </a:rPr>
              <a:t>Visibility</a:t>
            </a:r>
          </a:p>
          <a:p>
            <a:pPr marL="487623" indent="-487623" defTabSz="1298326">
              <a:buFont typeface="Arial" panose="020B0604020202020204" pitchFamily="34" charset="0"/>
              <a:buChar char="•"/>
            </a:pPr>
            <a:endParaRPr lang="en-US" altLang="de-DE" dirty="0">
              <a:solidFill>
                <a:srgbClr val="000000"/>
              </a:solidFill>
            </a:endParaRPr>
          </a:p>
          <a:p>
            <a:pPr marL="487623" indent="-487623" defTabSz="1298326">
              <a:lnSpc>
                <a:spcPct val="100000"/>
              </a:lnSpc>
              <a:buFont typeface="Arial" panose="020B0604020202020204" pitchFamily="34" charset="0"/>
              <a:buChar char="•"/>
            </a:pPr>
            <a:r>
              <a:rPr lang="en-US" altLang="de-DE" sz="1600" dirty="0"/>
              <a:t>“Open science is about improving the quality, accountability and social contribution of research…” (p. 96)</a:t>
            </a:r>
          </a:p>
          <a:p>
            <a:pPr marL="487623" indent="-487623" defTabSz="1298326">
              <a:buFont typeface="Arial" panose="020B0604020202020204" pitchFamily="34" charset="0"/>
              <a:buChar char="•"/>
            </a:pPr>
            <a:endParaRPr lang="en-US" altLang="de-DE" dirty="0"/>
          </a:p>
        </p:txBody>
      </p:sp>
      <p:sp>
        <p:nvSpPr>
          <p:cNvPr id="5" name="Rechteck 4"/>
          <p:cNvSpPr/>
          <p:nvPr/>
        </p:nvSpPr>
        <p:spPr>
          <a:xfrm>
            <a:off x="2555776" y="4443957"/>
            <a:ext cx="4176464" cy="630942"/>
          </a:xfrm>
          <a:prstGeom prst="rect">
            <a:avLst/>
          </a:prstGeom>
        </p:spPr>
        <p:txBody>
          <a:bodyPr wrap="square">
            <a:spAutoFit/>
          </a:bodyPr>
          <a:lstStyle/>
          <a:p>
            <a:pPr defTabSz="777875"/>
            <a:r>
              <a:rPr lang="en-US" sz="700" dirty="0">
                <a:solidFill>
                  <a:schemeClr val="accent2"/>
                </a:solidFill>
              </a:rPr>
              <a:t>EC, 2016, DOI: </a:t>
            </a:r>
            <a:r>
              <a:rPr lang="en-US" sz="700" dirty="0" smtClean="0">
                <a:solidFill>
                  <a:schemeClr val="accent2"/>
                </a:solidFill>
              </a:rPr>
              <a:t>10.2777/061652</a:t>
            </a:r>
          </a:p>
          <a:p>
            <a:pPr defTabSz="777875"/>
            <a:r>
              <a:rPr lang="en-US" sz="700" dirty="0">
                <a:solidFill>
                  <a:schemeClr val="accent2"/>
                </a:solidFill>
              </a:rPr>
              <a:t> McKiernan, Erin (2017): OA Week graphics, "Open in order to...". </a:t>
            </a:r>
            <a:r>
              <a:rPr lang="en-US" sz="700" dirty="0" err="1">
                <a:solidFill>
                  <a:schemeClr val="accent2"/>
                </a:solidFill>
              </a:rPr>
              <a:t>figshare</a:t>
            </a:r>
            <a:r>
              <a:rPr lang="en-US" sz="700" dirty="0">
                <a:solidFill>
                  <a:schemeClr val="accent2"/>
                </a:solidFill>
              </a:rPr>
              <a:t>. </a:t>
            </a:r>
            <a:r>
              <a:rPr lang="en-US" sz="700" dirty="0" err="1">
                <a:solidFill>
                  <a:schemeClr val="accent2"/>
                </a:solidFill>
              </a:rPr>
              <a:t>Fileset</a:t>
            </a:r>
            <a:r>
              <a:rPr lang="en-US" sz="700" dirty="0">
                <a:solidFill>
                  <a:schemeClr val="accent2"/>
                </a:solidFill>
              </a:rPr>
              <a:t>. https://</a:t>
            </a:r>
            <a:r>
              <a:rPr lang="en-US" sz="700" dirty="0" smtClean="0">
                <a:solidFill>
                  <a:schemeClr val="accent2"/>
                </a:solidFill>
              </a:rPr>
              <a:t>doi.org/10.6084/m9.figshare.5527900.v3</a:t>
            </a:r>
          </a:p>
          <a:p>
            <a:pPr defTabSz="777875"/>
            <a:r>
              <a:rPr lang="en-US" sz="700" dirty="0">
                <a:solidFill>
                  <a:schemeClr val="accent2"/>
                </a:solidFill>
              </a:rPr>
              <a:t>MLE on Open Science: Final Report -</a:t>
            </a:r>
            <a:r>
              <a:rPr lang="en-US" sz="700" dirty="0" err="1">
                <a:solidFill>
                  <a:schemeClr val="accent2"/>
                </a:solidFill>
              </a:rPr>
              <a:t>Altmetrics</a:t>
            </a:r>
            <a:r>
              <a:rPr lang="en-US" sz="700" dirty="0">
                <a:solidFill>
                  <a:schemeClr val="accent2"/>
                </a:solidFill>
              </a:rPr>
              <a:t> and Rewards (2018). https://</a:t>
            </a:r>
            <a:r>
              <a:rPr lang="en-US" sz="700" dirty="0" smtClean="0">
                <a:solidFill>
                  <a:schemeClr val="accent2"/>
                </a:solidFill>
              </a:rPr>
              <a:t>rio.jrc.ec.europa.eu/en/library/mle-open-science-final-report-altmetrics-and-rewards</a:t>
            </a:r>
            <a:endParaRPr lang="en-US" sz="700" dirty="0">
              <a:solidFill>
                <a:schemeClr val="accent2"/>
              </a:solidFill>
            </a:endParaRPr>
          </a:p>
        </p:txBody>
      </p:sp>
      <p:sp>
        <p:nvSpPr>
          <p:cNvPr id="17410" name="Rectangle 5"/>
          <p:cNvSpPr>
            <a:spLocks noGrp="1" noChangeArrowheads="1"/>
          </p:cNvSpPr>
          <p:nvPr>
            <p:ph type="title"/>
          </p:nvPr>
        </p:nvSpPr>
        <p:spPr>
          <a:xfrm>
            <a:off x="395289" y="604838"/>
            <a:ext cx="4392736" cy="430212"/>
          </a:xfrm>
        </p:spPr>
        <p:txBody>
          <a:bodyPr/>
          <a:lstStyle/>
          <a:p>
            <a:r>
              <a:rPr lang="de-DE" altLang="de-DE" dirty="0" err="1"/>
              <a:t>What</a:t>
            </a:r>
            <a:r>
              <a:rPr lang="de-DE" altLang="de-DE" dirty="0"/>
              <a:t> </a:t>
            </a:r>
            <a:r>
              <a:rPr lang="de-DE" altLang="de-DE" dirty="0" err="1"/>
              <a:t>does</a:t>
            </a:r>
            <a:r>
              <a:rPr lang="de-DE" altLang="de-DE" dirty="0"/>
              <a:t> </a:t>
            </a:r>
            <a:r>
              <a:rPr lang="de-DE" altLang="de-DE" dirty="0" err="1"/>
              <a:t>openness</a:t>
            </a:r>
            <a:r>
              <a:rPr lang="de-DE" altLang="de-DE" dirty="0"/>
              <a:t> </a:t>
            </a:r>
            <a:r>
              <a:rPr lang="de-DE" altLang="de-DE" dirty="0" err="1"/>
              <a:t>mean</a:t>
            </a:r>
            <a:r>
              <a:rPr lang="de-DE" altLang="de-DE" dirty="0"/>
              <a:t> </a:t>
            </a:r>
            <a:r>
              <a:rPr lang="de-DE" altLang="de-DE" dirty="0" err="1"/>
              <a:t>to</a:t>
            </a:r>
            <a:r>
              <a:rPr lang="de-DE" altLang="de-DE" dirty="0"/>
              <a:t> </a:t>
            </a:r>
            <a:r>
              <a:rPr lang="de-DE" altLang="de-DE" dirty="0" err="1"/>
              <a:t>us</a:t>
            </a:r>
            <a:r>
              <a:rPr lang="de-DE" altLang="de-DE" dirty="0"/>
              <a:t>?</a:t>
            </a:r>
            <a:endParaRPr lang="de-DE" altLang="de-DE" dirty="0" smtClean="0"/>
          </a:p>
        </p:txBody>
      </p:sp>
      <p:pic>
        <p:nvPicPr>
          <p:cNvPr id="5122" name="Picture 2" descr="https://pbs.twimg.com/media/DM6SdByVAAE3kX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1" y="106422"/>
            <a:ext cx="3701363" cy="433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628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14</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a:t>What</a:t>
            </a:r>
            <a:r>
              <a:rPr lang="de-DE" altLang="de-DE" dirty="0"/>
              <a:t> </a:t>
            </a:r>
            <a:r>
              <a:rPr lang="de-DE" altLang="de-DE" dirty="0" err="1"/>
              <a:t>does</a:t>
            </a:r>
            <a:r>
              <a:rPr lang="de-DE" altLang="de-DE" dirty="0"/>
              <a:t> </a:t>
            </a:r>
            <a:r>
              <a:rPr lang="de-DE" altLang="de-DE" dirty="0" err="1"/>
              <a:t>openness</a:t>
            </a:r>
            <a:r>
              <a:rPr lang="de-DE" altLang="de-DE" dirty="0"/>
              <a:t> </a:t>
            </a:r>
            <a:r>
              <a:rPr lang="de-DE" altLang="de-DE" dirty="0" err="1"/>
              <a:t>mean</a:t>
            </a:r>
            <a:r>
              <a:rPr lang="de-DE" altLang="de-DE" dirty="0"/>
              <a:t> </a:t>
            </a:r>
            <a:r>
              <a:rPr lang="de-DE" altLang="de-DE" dirty="0" err="1"/>
              <a:t>to</a:t>
            </a:r>
            <a:r>
              <a:rPr lang="de-DE" altLang="de-DE" dirty="0"/>
              <a:t> </a:t>
            </a:r>
            <a:r>
              <a:rPr lang="de-DE" altLang="de-DE" dirty="0" err="1"/>
              <a:t>us</a:t>
            </a:r>
            <a:r>
              <a:rPr lang="de-DE" altLang="de-DE" dirty="0"/>
              <a:t>?</a:t>
            </a:r>
            <a:endParaRPr lang="de-DE" altLang="de-DE" dirty="0" smtClean="0"/>
          </a:p>
        </p:txBody>
      </p:sp>
      <p:sp>
        <p:nvSpPr>
          <p:cNvPr id="17411" name="Rectangle 6"/>
          <p:cNvSpPr>
            <a:spLocks noGrp="1" noChangeArrowheads="1"/>
          </p:cNvSpPr>
          <p:nvPr>
            <p:ph type="body" idx="1"/>
          </p:nvPr>
        </p:nvSpPr>
        <p:spPr>
          <a:xfrm>
            <a:off x="393700" y="1182688"/>
            <a:ext cx="7923213" cy="1282402"/>
          </a:xfrm>
        </p:spPr>
        <p:txBody>
          <a:bodyPr/>
          <a:lstStyle/>
          <a:p>
            <a:pPr marL="0" indent="0"/>
            <a:r>
              <a:rPr lang="en-US" altLang="de-DE" b="1" dirty="0" smtClean="0"/>
              <a:t>Openness Index</a:t>
            </a:r>
            <a:endParaRPr lang="en-US" altLang="de-DE" dirty="0"/>
          </a:p>
          <a:p>
            <a:pPr marL="285750" indent="-285750">
              <a:buFont typeface="Arial" panose="020B0604020202020204" pitchFamily="34" charset="0"/>
              <a:buChar char="•"/>
            </a:pPr>
            <a:endParaRPr lang="en-US" altLang="de-DE" dirty="0" smtClean="0"/>
          </a:p>
          <a:p>
            <a:pPr marL="285750" indent="-285750">
              <a:buFont typeface="Arial" panose="020B0604020202020204" pitchFamily="34" charset="0"/>
              <a:buChar char="•"/>
            </a:pPr>
            <a:r>
              <a:rPr lang="en-US" altLang="de-DE" u="sng" dirty="0" smtClean="0"/>
              <a:t>Import + export</a:t>
            </a:r>
          </a:p>
          <a:p>
            <a:pPr marL="0" indent="0"/>
            <a:r>
              <a:rPr lang="en-US" altLang="de-DE" dirty="0"/>
              <a:t>	</a:t>
            </a:r>
            <a:r>
              <a:rPr lang="en-US" altLang="de-DE" dirty="0" smtClean="0"/>
              <a:t>GDP</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543" y="1252876"/>
            <a:ext cx="5233593" cy="31190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 5"/>
          <p:cNvSpPr/>
          <p:nvPr/>
        </p:nvSpPr>
        <p:spPr>
          <a:xfrm>
            <a:off x="2555776" y="4443958"/>
            <a:ext cx="4176464" cy="253916"/>
          </a:xfrm>
          <a:prstGeom prst="rect">
            <a:avLst/>
          </a:prstGeom>
        </p:spPr>
        <p:txBody>
          <a:bodyPr wrap="square">
            <a:spAutoFit/>
          </a:bodyPr>
          <a:lstStyle/>
          <a:p>
            <a:pPr algn="ctr" defTabSz="777875"/>
            <a:r>
              <a:rPr lang="en-US" sz="1050" dirty="0">
                <a:solidFill>
                  <a:schemeClr val="accent2"/>
                </a:solidFill>
              </a:rPr>
              <a:t>https://fredblog.stlouisfed.org/2017/05/are-you-open/</a:t>
            </a:r>
          </a:p>
        </p:txBody>
      </p:sp>
    </p:spTree>
    <p:extLst>
      <p:ext uri="{BB962C8B-B14F-4D97-AF65-F5344CB8AC3E}">
        <p14:creationId xmlns:p14="http://schemas.microsoft.com/office/powerpoint/2010/main" val="770269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15</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a:t>What</a:t>
            </a:r>
            <a:r>
              <a:rPr lang="de-DE" altLang="de-DE" dirty="0"/>
              <a:t> </a:t>
            </a:r>
            <a:r>
              <a:rPr lang="de-DE" altLang="de-DE" dirty="0" err="1"/>
              <a:t>does</a:t>
            </a:r>
            <a:r>
              <a:rPr lang="de-DE" altLang="de-DE" dirty="0"/>
              <a:t> </a:t>
            </a:r>
            <a:r>
              <a:rPr lang="de-DE" altLang="de-DE" dirty="0" err="1"/>
              <a:t>openness</a:t>
            </a:r>
            <a:r>
              <a:rPr lang="de-DE" altLang="de-DE" dirty="0"/>
              <a:t> </a:t>
            </a:r>
            <a:r>
              <a:rPr lang="de-DE" altLang="de-DE" dirty="0" err="1"/>
              <a:t>mean</a:t>
            </a:r>
            <a:r>
              <a:rPr lang="de-DE" altLang="de-DE" dirty="0"/>
              <a:t> </a:t>
            </a:r>
            <a:r>
              <a:rPr lang="de-DE" altLang="de-DE" dirty="0" err="1"/>
              <a:t>to</a:t>
            </a:r>
            <a:r>
              <a:rPr lang="de-DE" altLang="de-DE" dirty="0"/>
              <a:t> </a:t>
            </a:r>
            <a:r>
              <a:rPr lang="de-DE" altLang="de-DE" dirty="0" err="1"/>
              <a:t>us</a:t>
            </a:r>
            <a:r>
              <a:rPr lang="de-DE" altLang="de-DE" dirty="0"/>
              <a:t>?</a:t>
            </a:r>
            <a:endParaRPr lang="de-DE" altLang="de-DE" dirty="0" smtClean="0"/>
          </a:p>
        </p:txBody>
      </p:sp>
      <p:sp>
        <p:nvSpPr>
          <p:cNvPr id="17411" name="Rectangle 6"/>
          <p:cNvSpPr>
            <a:spLocks noGrp="1" noChangeArrowheads="1"/>
          </p:cNvSpPr>
          <p:nvPr>
            <p:ph type="body" idx="1"/>
          </p:nvPr>
        </p:nvSpPr>
        <p:spPr>
          <a:xfrm>
            <a:off x="393700" y="1182688"/>
            <a:ext cx="7923213" cy="3206006"/>
          </a:xfrm>
        </p:spPr>
        <p:txBody>
          <a:bodyPr/>
          <a:lstStyle/>
          <a:p>
            <a:pPr marL="0" indent="0"/>
            <a:r>
              <a:rPr lang="en-US" altLang="de-DE" b="1" dirty="0" smtClean="0"/>
              <a:t>It is a chance to reorganize the science system</a:t>
            </a:r>
            <a:endParaRPr lang="en-US" altLang="de-DE" dirty="0"/>
          </a:p>
          <a:p>
            <a:pPr marL="487623" indent="-487623" defTabSz="1298326">
              <a:buFont typeface="Arial" panose="020B0604020202020204" pitchFamily="34" charset="0"/>
              <a:buChar char="•"/>
            </a:pPr>
            <a:r>
              <a:rPr lang="en-US" dirty="0" smtClean="0">
                <a:solidFill>
                  <a:srgbClr val="000000"/>
                </a:solidFill>
              </a:rPr>
              <a:t>“…this MLE was dedicated to discussing core challenges […] when redesigning how scientific quality and impact is assessed, and which incentives and rewards should be developed to gradually </a:t>
            </a:r>
            <a:r>
              <a:rPr lang="en-US" b="1" dirty="0" smtClean="0">
                <a:solidFill>
                  <a:srgbClr val="000000"/>
                </a:solidFill>
              </a:rPr>
              <a:t>replace a self-referential and hypercompetitive system, which has both harmed scientific integrity and discouraged social engagement</a:t>
            </a:r>
            <a:r>
              <a:rPr lang="en-US" dirty="0" smtClean="0">
                <a:solidFill>
                  <a:srgbClr val="000000"/>
                </a:solidFill>
              </a:rPr>
              <a:t>” (p. 22)</a:t>
            </a:r>
            <a:r>
              <a:rPr lang="en-US" altLang="de-DE" dirty="0" smtClean="0"/>
              <a:t>. </a:t>
            </a:r>
          </a:p>
          <a:p>
            <a:pPr marL="487623" indent="-487623" defTabSz="1298326">
              <a:buFont typeface="Arial" panose="020B0604020202020204" pitchFamily="34" charset="0"/>
              <a:buChar char="•"/>
            </a:pPr>
            <a:endParaRPr lang="en-US" altLang="de-DE" dirty="0" smtClean="0"/>
          </a:p>
          <a:p>
            <a:pPr marL="487623" indent="-487623" defTabSz="1298326">
              <a:buFont typeface="Arial" panose="020B0604020202020204" pitchFamily="34" charset="0"/>
              <a:buChar char="•"/>
            </a:pPr>
            <a:r>
              <a:rPr lang="en-US" altLang="de-DE" dirty="0" smtClean="0"/>
              <a:t>…”opportunity to </a:t>
            </a:r>
            <a:r>
              <a:rPr lang="en-US" altLang="de-DE" dirty="0" err="1" smtClean="0"/>
              <a:t>reorganise</a:t>
            </a:r>
            <a:r>
              <a:rPr lang="en-US" altLang="de-DE" dirty="0" smtClean="0"/>
              <a:t> […] challenging some of the </a:t>
            </a:r>
            <a:r>
              <a:rPr lang="en-US" altLang="de-DE" b="1" dirty="0" smtClean="0"/>
              <a:t>unfair and unproductive aspects</a:t>
            </a:r>
            <a:r>
              <a:rPr lang="en-US" altLang="de-DE" dirty="0" smtClean="0"/>
              <a:t> of current research and evaluation practice” (p. 96).</a:t>
            </a:r>
          </a:p>
        </p:txBody>
      </p:sp>
      <p:sp>
        <p:nvSpPr>
          <p:cNvPr id="5" name="Rechteck 4"/>
          <p:cNvSpPr/>
          <p:nvPr/>
        </p:nvSpPr>
        <p:spPr>
          <a:xfrm>
            <a:off x="2555776" y="4443958"/>
            <a:ext cx="4176464" cy="577081"/>
          </a:xfrm>
          <a:prstGeom prst="rect">
            <a:avLst/>
          </a:prstGeom>
        </p:spPr>
        <p:txBody>
          <a:bodyPr wrap="square">
            <a:spAutoFit/>
          </a:bodyPr>
          <a:lstStyle/>
          <a:p>
            <a:pPr algn="ctr" defTabSz="777875"/>
            <a:r>
              <a:rPr lang="en-US" sz="1050" dirty="0">
                <a:solidFill>
                  <a:schemeClr val="accent2"/>
                </a:solidFill>
              </a:rPr>
              <a:t>MLE on Open Science: Final Report -</a:t>
            </a:r>
            <a:r>
              <a:rPr lang="en-US" sz="1050" dirty="0" err="1">
                <a:solidFill>
                  <a:schemeClr val="accent2"/>
                </a:solidFill>
              </a:rPr>
              <a:t>Altmetrics</a:t>
            </a:r>
            <a:r>
              <a:rPr lang="en-US" sz="1050" dirty="0">
                <a:solidFill>
                  <a:schemeClr val="accent2"/>
                </a:solidFill>
              </a:rPr>
              <a:t> and Rewards (2018). https://rio.jrc.ec.europa.eu/en/library/mle-open-science-final-report-altmetrics-and-rewards</a:t>
            </a:r>
          </a:p>
        </p:txBody>
      </p:sp>
    </p:spTree>
    <p:extLst>
      <p:ext uri="{BB962C8B-B14F-4D97-AF65-F5344CB8AC3E}">
        <p14:creationId xmlns:p14="http://schemas.microsoft.com/office/powerpoint/2010/main" val="2578246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16</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a:t>What</a:t>
            </a:r>
            <a:r>
              <a:rPr lang="de-DE" altLang="de-DE" dirty="0"/>
              <a:t> </a:t>
            </a:r>
            <a:r>
              <a:rPr lang="de-DE" altLang="de-DE" dirty="0" err="1"/>
              <a:t>does</a:t>
            </a:r>
            <a:r>
              <a:rPr lang="de-DE" altLang="de-DE" dirty="0"/>
              <a:t> </a:t>
            </a:r>
            <a:r>
              <a:rPr lang="de-DE" altLang="de-DE" dirty="0" err="1"/>
              <a:t>openness</a:t>
            </a:r>
            <a:r>
              <a:rPr lang="de-DE" altLang="de-DE" dirty="0"/>
              <a:t> </a:t>
            </a:r>
            <a:r>
              <a:rPr lang="de-DE" altLang="de-DE" dirty="0" err="1"/>
              <a:t>mean</a:t>
            </a:r>
            <a:r>
              <a:rPr lang="de-DE" altLang="de-DE" dirty="0"/>
              <a:t> </a:t>
            </a:r>
            <a:r>
              <a:rPr lang="de-DE" altLang="de-DE" dirty="0" err="1"/>
              <a:t>to</a:t>
            </a:r>
            <a:r>
              <a:rPr lang="de-DE" altLang="de-DE" dirty="0"/>
              <a:t> </a:t>
            </a:r>
            <a:r>
              <a:rPr lang="de-DE" altLang="de-DE" dirty="0" err="1"/>
              <a:t>us</a:t>
            </a:r>
            <a:r>
              <a:rPr lang="de-DE" altLang="de-DE" dirty="0"/>
              <a:t>?</a:t>
            </a:r>
            <a:endParaRPr lang="de-DE" altLang="de-DE" dirty="0" smtClean="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995685"/>
            <a:ext cx="3024597" cy="121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a:xfrm>
            <a:off x="2555776" y="4443957"/>
            <a:ext cx="4187204" cy="253916"/>
          </a:xfrm>
          <a:prstGeom prst="rect">
            <a:avLst/>
          </a:prstGeom>
        </p:spPr>
        <p:txBody>
          <a:bodyPr wrap="square">
            <a:spAutoFit/>
          </a:bodyPr>
          <a:lstStyle/>
          <a:p>
            <a:pPr algn="ctr" defTabSz="777875"/>
            <a:r>
              <a:rPr lang="en-US" sz="1050" dirty="0">
                <a:solidFill>
                  <a:schemeClr val="accent2"/>
                </a:solidFill>
              </a:rPr>
              <a:t>https://humetricshss.org/</a:t>
            </a:r>
          </a:p>
        </p:txBody>
      </p:sp>
      <p:pic>
        <p:nvPicPr>
          <p:cNvPr id="13315" name="Picture 3"/>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492551" y="1214213"/>
            <a:ext cx="4197945" cy="315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433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17</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a:t>What</a:t>
            </a:r>
            <a:r>
              <a:rPr lang="de-DE" altLang="de-DE" dirty="0"/>
              <a:t> </a:t>
            </a:r>
            <a:r>
              <a:rPr lang="de-DE" altLang="de-DE" dirty="0" err="1"/>
              <a:t>does</a:t>
            </a:r>
            <a:r>
              <a:rPr lang="de-DE" altLang="de-DE" dirty="0"/>
              <a:t> </a:t>
            </a:r>
            <a:r>
              <a:rPr lang="de-DE" altLang="de-DE" dirty="0" err="1"/>
              <a:t>openness</a:t>
            </a:r>
            <a:r>
              <a:rPr lang="de-DE" altLang="de-DE" dirty="0"/>
              <a:t> </a:t>
            </a:r>
            <a:r>
              <a:rPr lang="de-DE" altLang="de-DE" dirty="0" err="1"/>
              <a:t>mean</a:t>
            </a:r>
            <a:r>
              <a:rPr lang="de-DE" altLang="de-DE" dirty="0"/>
              <a:t> </a:t>
            </a:r>
            <a:r>
              <a:rPr lang="de-DE" altLang="de-DE" dirty="0" err="1"/>
              <a:t>to</a:t>
            </a:r>
            <a:r>
              <a:rPr lang="de-DE" altLang="de-DE" dirty="0"/>
              <a:t> </a:t>
            </a:r>
            <a:r>
              <a:rPr lang="de-DE" altLang="de-DE" dirty="0" err="1"/>
              <a:t>us</a:t>
            </a:r>
            <a:r>
              <a:rPr lang="de-DE" altLang="de-DE" dirty="0"/>
              <a:t>?</a:t>
            </a:r>
            <a:endParaRPr lang="de-DE" altLang="de-DE" dirty="0" smtClean="0"/>
          </a:p>
        </p:txBody>
      </p:sp>
      <p:sp>
        <p:nvSpPr>
          <p:cNvPr id="7" name="Rechteck 6"/>
          <p:cNvSpPr/>
          <p:nvPr/>
        </p:nvSpPr>
        <p:spPr>
          <a:xfrm>
            <a:off x="2555776" y="4507255"/>
            <a:ext cx="4176464" cy="584775"/>
          </a:xfrm>
          <a:prstGeom prst="rect">
            <a:avLst/>
          </a:prstGeom>
        </p:spPr>
        <p:txBody>
          <a:bodyPr wrap="square">
            <a:spAutoFit/>
          </a:bodyPr>
          <a:lstStyle/>
          <a:p>
            <a:pPr defTabSz="777875"/>
            <a:r>
              <a:rPr lang="en-US" sz="800" dirty="0">
                <a:solidFill>
                  <a:schemeClr val="accent2"/>
                </a:solidFill>
              </a:rPr>
              <a:t>McKiernan, </a:t>
            </a:r>
            <a:r>
              <a:rPr lang="en-US" sz="800" dirty="0" smtClean="0">
                <a:solidFill>
                  <a:schemeClr val="accent2"/>
                </a:solidFill>
              </a:rPr>
              <a:t>E. </a:t>
            </a:r>
            <a:r>
              <a:rPr lang="en-US" sz="800" dirty="0">
                <a:solidFill>
                  <a:schemeClr val="accent2"/>
                </a:solidFill>
              </a:rPr>
              <a:t>(</a:t>
            </a:r>
            <a:r>
              <a:rPr lang="en-US" sz="800" dirty="0" smtClean="0">
                <a:solidFill>
                  <a:schemeClr val="accent2"/>
                </a:solidFill>
              </a:rPr>
              <a:t>2015). Sharing </a:t>
            </a:r>
            <a:r>
              <a:rPr lang="en-US" sz="800" dirty="0">
                <a:solidFill>
                  <a:schemeClr val="accent2"/>
                </a:solidFill>
              </a:rPr>
              <a:t>in science: Openness as a solution to improve reproducibility. </a:t>
            </a:r>
            <a:r>
              <a:rPr lang="en-US" sz="800" dirty="0" err="1">
                <a:solidFill>
                  <a:schemeClr val="accent2"/>
                </a:solidFill>
              </a:rPr>
              <a:t>figshare</a:t>
            </a:r>
            <a:r>
              <a:rPr lang="en-US" sz="800" dirty="0">
                <a:solidFill>
                  <a:schemeClr val="accent2"/>
                </a:solidFill>
              </a:rPr>
              <a:t>. Presentation. https://</a:t>
            </a:r>
            <a:r>
              <a:rPr lang="en-US" sz="800" dirty="0" smtClean="0">
                <a:solidFill>
                  <a:schemeClr val="accent2"/>
                </a:solidFill>
              </a:rPr>
              <a:t>doi.org/10.6084/m9.figshare.1579268.v1</a:t>
            </a:r>
          </a:p>
          <a:p>
            <a:pPr defTabSz="777875"/>
            <a:r>
              <a:rPr lang="en-US" sz="800" dirty="0" err="1" smtClean="0">
                <a:solidFill>
                  <a:schemeClr val="accent2"/>
                </a:solidFill>
              </a:rPr>
              <a:t>Imming</a:t>
            </a:r>
            <a:r>
              <a:rPr lang="en-US" sz="800" dirty="0" smtClean="0">
                <a:solidFill>
                  <a:schemeClr val="accent2"/>
                </a:solidFill>
              </a:rPr>
              <a:t>, M. &amp;  Tennant, J.(</a:t>
            </a:r>
            <a:r>
              <a:rPr lang="en-US" sz="800" dirty="0">
                <a:solidFill>
                  <a:schemeClr val="accent2"/>
                </a:solidFill>
              </a:rPr>
              <a:t>2018, June 8). Sticker open science: just science done right. </a:t>
            </a:r>
            <a:r>
              <a:rPr lang="en-US" sz="800" dirty="0" err="1">
                <a:solidFill>
                  <a:schemeClr val="accent2"/>
                </a:solidFill>
              </a:rPr>
              <a:t>Zenodo</a:t>
            </a:r>
            <a:r>
              <a:rPr lang="en-US" sz="800" dirty="0">
                <a:solidFill>
                  <a:schemeClr val="accent2"/>
                </a:solidFill>
              </a:rPr>
              <a:t>. http://doi.org/10.5281/zenodo.1285575</a:t>
            </a: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544"/>
          <a:stretch/>
        </p:blipFill>
        <p:spPr bwMode="auto">
          <a:xfrm>
            <a:off x="323528" y="1131590"/>
            <a:ext cx="4538340" cy="32373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Inhaltsplatzhalter 1"/>
          <p:cNvSpPr>
            <a:spLocks noGrp="1"/>
          </p:cNvSpPr>
          <p:nvPr>
            <p:ph idx="1"/>
          </p:nvPr>
        </p:nvSpPr>
        <p:spPr/>
        <p:txBody>
          <a:bodyPr/>
          <a:lstStyle/>
          <a:p>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996" y="1828226"/>
            <a:ext cx="3926508" cy="192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106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18</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a:t>What</a:t>
            </a:r>
            <a:r>
              <a:rPr lang="de-DE" altLang="de-DE" dirty="0"/>
              <a:t> </a:t>
            </a:r>
            <a:r>
              <a:rPr lang="de-DE" altLang="de-DE" dirty="0" err="1"/>
              <a:t>does</a:t>
            </a:r>
            <a:r>
              <a:rPr lang="de-DE" altLang="de-DE" dirty="0"/>
              <a:t> </a:t>
            </a:r>
            <a:r>
              <a:rPr lang="de-DE" altLang="de-DE" dirty="0" err="1"/>
              <a:t>openness</a:t>
            </a:r>
            <a:r>
              <a:rPr lang="de-DE" altLang="de-DE" dirty="0"/>
              <a:t> </a:t>
            </a:r>
            <a:r>
              <a:rPr lang="de-DE" altLang="de-DE" dirty="0" err="1"/>
              <a:t>mean</a:t>
            </a:r>
            <a:r>
              <a:rPr lang="de-DE" altLang="de-DE" dirty="0"/>
              <a:t> </a:t>
            </a:r>
            <a:r>
              <a:rPr lang="de-DE" altLang="de-DE" dirty="0" err="1"/>
              <a:t>to</a:t>
            </a:r>
            <a:r>
              <a:rPr lang="de-DE" altLang="de-DE" dirty="0"/>
              <a:t> </a:t>
            </a:r>
            <a:r>
              <a:rPr lang="de-DE" altLang="de-DE" dirty="0" err="1"/>
              <a:t>us</a:t>
            </a:r>
            <a:r>
              <a:rPr lang="de-DE" altLang="de-DE" dirty="0"/>
              <a:t>?</a:t>
            </a:r>
            <a:endParaRPr lang="de-DE" altLang="de-DE" dirty="0" smtClean="0"/>
          </a:p>
        </p:txBody>
      </p:sp>
      <p:sp>
        <p:nvSpPr>
          <p:cNvPr id="7" name="Rechteck 6"/>
          <p:cNvSpPr/>
          <p:nvPr/>
        </p:nvSpPr>
        <p:spPr>
          <a:xfrm>
            <a:off x="2555776" y="4443958"/>
            <a:ext cx="4176464" cy="738664"/>
          </a:xfrm>
          <a:prstGeom prst="rect">
            <a:avLst/>
          </a:prstGeom>
        </p:spPr>
        <p:txBody>
          <a:bodyPr wrap="square">
            <a:spAutoFit/>
          </a:bodyPr>
          <a:lstStyle/>
          <a:p>
            <a:pPr defTabSz="777875"/>
            <a:r>
              <a:rPr lang="en-US" sz="700" dirty="0">
                <a:solidFill>
                  <a:schemeClr val="accent2"/>
                </a:solidFill>
              </a:rPr>
              <a:t>https://</a:t>
            </a:r>
            <a:r>
              <a:rPr lang="en-US" sz="700" dirty="0" smtClean="0">
                <a:solidFill>
                  <a:schemeClr val="accent2"/>
                </a:solidFill>
              </a:rPr>
              <a:t>www.cwts.nl/news?article=n-r2v294&amp;title=editorial-board-of-journal-of-informetrics-resigns-and-launches-new-journal</a:t>
            </a:r>
            <a:endParaRPr lang="en-US" sz="700" dirty="0">
              <a:solidFill>
                <a:schemeClr val="accent2"/>
              </a:solidFill>
            </a:endParaRPr>
          </a:p>
          <a:p>
            <a:pPr defTabSz="777875"/>
            <a:r>
              <a:rPr lang="en-US" sz="700" dirty="0">
                <a:solidFill>
                  <a:schemeClr val="accent2"/>
                </a:solidFill>
              </a:rPr>
              <a:t>https://</a:t>
            </a:r>
            <a:r>
              <a:rPr lang="en-US" sz="700" dirty="0" smtClean="0">
                <a:solidFill>
                  <a:schemeClr val="accent2"/>
                </a:solidFill>
              </a:rPr>
              <a:t>www.ugent.be/en/news-events/ghent-university-talent-rat-race-transformation-career-evaluation-model.htm</a:t>
            </a:r>
          </a:p>
          <a:p>
            <a:pPr defTabSz="777875"/>
            <a:r>
              <a:rPr lang="de-DE" sz="700" dirty="0">
                <a:solidFill>
                  <a:schemeClr val="accent2"/>
                </a:solidFill>
              </a:rPr>
              <a:t>https://cen.acs.org/policy/publishing/Indonesias-scientists-voice-concerns-countrys/96/web/2018/12</a:t>
            </a:r>
          </a:p>
          <a:p>
            <a:pPr defTabSz="777875"/>
            <a:r>
              <a:rPr lang="en-US" sz="700" dirty="0">
                <a:solidFill>
                  <a:schemeClr val="accent2"/>
                </a:solidFill>
              </a:rPr>
              <a:t>https://www.projekt-deal.de/about-deal/</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1442860"/>
            <a:ext cx="2386631" cy="23530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2634" y="1258289"/>
            <a:ext cx="3451782" cy="21948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69" y="2664810"/>
            <a:ext cx="5466381" cy="15631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1746" y="2859782"/>
            <a:ext cx="2984958" cy="14040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62315" y="904640"/>
            <a:ext cx="2932386" cy="18831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7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ppt_x"/>
                                          </p:val>
                                        </p:tav>
                                        <p:tav tm="100000">
                                          <p:val>
                                            <p:strVal val="#ppt_x"/>
                                          </p:val>
                                        </p:tav>
                                      </p:tavLst>
                                    </p:anim>
                                    <p:anim calcmode="lin" valueType="num">
                                      <p:cBhvr additive="base">
                                        <p:cTn id="13" dur="500" fill="hold"/>
                                        <p:tgtEl>
                                          <p:spTgt spid="102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ppt_x"/>
                                          </p:val>
                                        </p:tav>
                                        <p:tav tm="100000">
                                          <p:val>
                                            <p:strVal val="#ppt_x"/>
                                          </p:val>
                                        </p:tav>
                                      </p:tavLst>
                                    </p:anim>
                                    <p:anim calcmode="lin" valueType="num">
                                      <p:cBhvr additive="base">
                                        <p:cTn id="23" dur="500" fill="hold"/>
                                        <p:tgtEl>
                                          <p:spTgt spid="205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051"/>
                                        </p:tgtEl>
                                        <p:attrNameLst>
                                          <p:attrName>style.visibility</p:attrName>
                                        </p:attrNameLst>
                                      </p:cBhvr>
                                      <p:to>
                                        <p:strVal val="visible"/>
                                      </p:to>
                                    </p:set>
                                    <p:anim calcmode="lin" valueType="num">
                                      <p:cBhvr additive="base">
                                        <p:cTn id="27" dur="500" fill="hold"/>
                                        <p:tgtEl>
                                          <p:spTgt spid="2051"/>
                                        </p:tgtEl>
                                        <p:attrNameLst>
                                          <p:attrName>ppt_x</p:attrName>
                                        </p:attrNameLst>
                                      </p:cBhvr>
                                      <p:tavLst>
                                        <p:tav tm="0">
                                          <p:val>
                                            <p:strVal val="#ppt_x"/>
                                          </p:val>
                                        </p:tav>
                                        <p:tav tm="100000">
                                          <p:val>
                                            <p:strVal val="#ppt_x"/>
                                          </p:val>
                                        </p:tav>
                                      </p:tavLst>
                                    </p:anim>
                                    <p:anim calcmode="lin" valueType="num">
                                      <p:cBhvr additive="base">
                                        <p:cTn id="2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19</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smtClean="0"/>
              <a:t>Conclusion</a:t>
            </a:r>
            <a:r>
              <a:rPr lang="de-DE" altLang="de-DE" dirty="0" smtClean="0"/>
              <a:t> I</a:t>
            </a:r>
          </a:p>
        </p:txBody>
      </p:sp>
      <p:pic>
        <p:nvPicPr>
          <p:cNvPr id="8194" name="Picture 2" descr="Rabbit Pulling Carrot, Rabbit, Carrot, Bunny, Cartoon"/>
          <p:cNvPicPr>
            <a:picLocks noChangeAspect="1" noChangeArrowheads="1"/>
          </p:cNvPicPr>
          <p:nvPr/>
        </p:nvPicPr>
        <p:blipFill rotWithShape="1">
          <a:blip r:embed="rId3">
            <a:extLst>
              <a:ext uri="{28A0092B-C50C-407E-A947-70E740481C1C}">
                <a14:useLocalDpi xmlns:a14="http://schemas.microsoft.com/office/drawing/2010/main" val="0"/>
              </a:ext>
            </a:extLst>
          </a:blip>
          <a:srcRect b="7118"/>
          <a:stretch/>
        </p:blipFill>
        <p:spPr bwMode="auto">
          <a:xfrm>
            <a:off x="6084168" y="244736"/>
            <a:ext cx="2546583" cy="4205000"/>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p:cNvSpPr>
            <a:spLocks noGrp="1"/>
          </p:cNvSpPr>
          <p:nvPr>
            <p:ph idx="1"/>
          </p:nvPr>
        </p:nvSpPr>
        <p:spPr>
          <a:xfrm>
            <a:off x="395536" y="1239602"/>
            <a:ext cx="8243996" cy="961802"/>
          </a:xfrm>
        </p:spPr>
        <p:txBody>
          <a:bodyPr/>
          <a:lstStyle/>
          <a:p>
            <a:pPr marL="285750" indent="-285750">
              <a:buFont typeface="Arial" panose="020B0604020202020204" pitchFamily="34" charset="0"/>
              <a:buChar char="•"/>
            </a:pPr>
            <a:r>
              <a:rPr lang="de-DE" dirty="0" err="1" smtClean="0"/>
              <a:t>Measure</a:t>
            </a:r>
            <a:r>
              <a:rPr lang="de-DE" dirty="0" smtClean="0"/>
              <a:t> </a:t>
            </a:r>
            <a:r>
              <a:rPr lang="de-DE" dirty="0" err="1" smtClean="0"/>
              <a:t>what</a:t>
            </a:r>
            <a:r>
              <a:rPr lang="de-DE" dirty="0" smtClean="0"/>
              <a:t> </a:t>
            </a:r>
            <a:r>
              <a:rPr lang="de-DE" dirty="0" err="1" smtClean="0"/>
              <a:t>matters</a:t>
            </a:r>
            <a:endParaRPr lang="de-DE" dirty="0" smtClean="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smtClean="0"/>
              <a:t>What</a:t>
            </a:r>
            <a:r>
              <a:rPr lang="de-DE" dirty="0" smtClean="0"/>
              <a:t> </a:t>
            </a:r>
            <a:r>
              <a:rPr lang="de-DE" dirty="0" err="1" smtClean="0"/>
              <a:t>are</a:t>
            </a:r>
            <a:r>
              <a:rPr lang="de-DE" dirty="0" smtClean="0"/>
              <a:t> </a:t>
            </a:r>
            <a:r>
              <a:rPr lang="de-DE" dirty="0" err="1" smtClean="0"/>
              <a:t>good</a:t>
            </a:r>
            <a:r>
              <a:rPr lang="de-DE" dirty="0" smtClean="0"/>
              <a:t> </a:t>
            </a:r>
            <a:r>
              <a:rPr lang="de-DE" dirty="0" err="1" smtClean="0"/>
              <a:t>carrots</a:t>
            </a:r>
            <a:r>
              <a:rPr lang="de-DE" dirty="0" smtClean="0"/>
              <a:t>?</a:t>
            </a:r>
          </a:p>
        </p:txBody>
      </p:sp>
    </p:spTree>
    <p:extLst>
      <p:ext uri="{BB962C8B-B14F-4D97-AF65-F5344CB8AC3E}">
        <p14:creationId xmlns:p14="http://schemas.microsoft.com/office/powerpoint/2010/main" val="305756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194"/>
                                        </p:tgtEl>
                                        <p:attrNameLst>
                                          <p:attrName>style.visibility</p:attrName>
                                        </p:attrNameLst>
                                      </p:cBhvr>
                                      <p:to>
                                        <p:strVal val="visible"/>
                                      </p:to>
                                    </p:set>
                                    <p:anim calcmode="lin" valueType="num">
                                      <p:cBhvr additive="base">
                                        <p:cTn id="17" dur="500" fill="hold"/>
                                        <p:tgtEl>
                                          <p:spTgt spid="8194"/>
                                        </p:tgtEl>
                                        <p:attrNameLst>
                                          <p:attrName>ppt_x</p:attrName>
                                        </p:attrNameLst>
                                      </p:cBhvr>
                                      <p:tavLst>
                                        <p:tav tm="0">
                                          <p:val>
                                            <p:strVal val="#ppt_x"/>
                                          </p:val>
                                        </p:tav>
                                        <p:tav tm="100000">
                                          <p:val>
                                            <p:strVal val="#ppt_x"/>
                                          </p:val>
                                        </p:tav>
                                      </p:tavLst>
                                    </p:anim>
                                    <p:anim calcmode="lin" valueType="num">
                                      <p:cBhvr additive="base">
                                        <p:cTn id="1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2</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smtClean="0"/>
              <a:t>How</a:t>
            </a:r>
            <a:r>
              <a:rPr lang="de-DE" altLang="de-DE" dirty="0" smtClean="0"/>
              <a:t> </a:t>
            </a:r>
            <a:r>
              <a:rPr lang="de-DE" altLang="de-DE" dirty="0" err="1" smtClean="0"/>
              <a:t>to</a:t>
            </a:r>
            <a:r>
              <a:rPr lang="de-DE" altLang="de-DE" dirty="0" smtClean="0"/>
              <a:t> </a:t>
            </a:r>
            <a:r>
              <a:rPr lang="de-DE" altLang="de-DE" dirty="0" err="1" smtClean="0"/>
              <a:t>measure</a:t>
            </a:r>
            <a:r>
              <a:rPr lang="de-DE" altLang="de-DE" dirty="0" smtClean="0"/>
              <a:t> </a:t>
            </a:r>
            <a:r>
              <a:rPr lang="de-DE" altLang="de-DE" dirty="0" err="1" smtClean="0"/>
              <a:t>openness</a:t>
            </a:r>
            <a:r>
              <a:rPr lang="de-DE" altLang="de-DE" dirty="0" smtClean="0"/>
              <a:t>?</a:t>
            </a:r>
          </a:p>
        </p:txBody>
      </p:sp>
      <p:sp>
        <p:nvSpPr>
          <p:cNvPr id="17411" name="Rectangle 6"/>
          <p:cNvSpPr>
            <a:spLocks noGrp="1" noChangeArrowheads="1"/>
          </p:cNvSpPr>
          <p:nvPr>
            <p:ph type="body" idx="1"/>
          </p:nvPr>
        </p:nvSpPr>
        <p:spPr>
          <a:xfrm>
            <a:off x="393701" y="1182688"/>
            <a:ext cx="4250308" cy="3206006"/>
          </a:xfrm>
        </p:spPr>
        <p:txBody>
          <a:bodyPr/>
          <a:lstStyle/>
          <a:p>
            <a:pPr marL="0" indent="0"/>
            <a:r>
              <a:rPr lang="en-US" altLang="de-DE" b="1" dirty="0" smtClean="0"/>
              <a:t>Indicators</a:t>
            </a:r>
            <a:endParaRPr lang="en-US" altLang="de-DE" dirty="0"/>
          </a:p>
          <a:p>
            <a:pPr marL="285750" indent="-285750">
              <a:buFont typeface="Arial" panose="020B0604020202020204" pitchFamily="34" charset="0"/>
              <a:buChar char="•"/>
            </a:pPr>
            <a:r>
              <a:rPr lang="en-US" altLang="de-DE" dirty="0" smtClean="0"/>
              <a:t>Quantity (or: output or productivity) </a:t>
            </a:r>
          </a:p>
          <a:p>
            <a:pPr marL="520700" lvl="2" indent="-285750">
              <a:buFont typeface="Arial" panose="020B0604020202020204" pitchFamily="34" charset="0"/>
              <a:buChar char="•"/>
            </a:pPr>
            <a:r>
              <a:rPr lang="en-US" altLang="de-DE" sz="1600" dirty="0" smtClean="0"/>
              <a:t># publications</a:t>
            </a:r>
          </a:p>
          <a:p>
            <a:pPr marL="520700" lvl="2" indent="-285750">
              <a:buFont typeface="Arial" panose="020B0604020202020204" pitchFamily="34" charset="0"/>
              <a:buChar char="•"/>
            </a:pPr>
            <a:endParaRPr lang="en-US" altLang="de-DE" dirty="0" smtClean="0"/>
          </a:p>
          <a:p>
            <a:pPr marL="285750" indent="-285750">
              <a:buFont typeface="Arial" panose="020B0604020202020204" pitchFamily="34" charset="0"/>
              <a:buChar char="•"/>
            </a:pPr>
            <a:r>
              <a:rPr lang="en-US" altLang="de-DE" dirty="0" smtClean="0"/>
              <a:t>Performance (or: impact or quality)</a:t>
            </a:r>
          </a:p>
          <a:p>
            <a:pPr marL="520700" lvl="2" indent="-285750">
              <a:buFont typeface="Arial" panose="020B0604020202020204" pitchFamily="34" charset="0"/>
              <a:buChar char="•"/>
            </a:pPr>
            <a:r>
              <a:rPr lang="en-US" altLang="de-DE" sz="1600" dirty="0" smtClean="0"/>
              <a:t># citations, Journal Impact Factor, H-Index</a:t>
            </a:r>
            <a:endParaRPr lang="en-US" altLang="de-DE" sz="1400" dirty="0" smtClean="0"/>
          </a:p>
          <a:p>
            <a:pPr marL="234950" lvl="2" indent="0">
              <a:buNone/>
            </a:pPr>
            <a:endParaRPr lang="en-US" altLang="de-DE" sz="1400" dirty="0" smtClean="0"/>
          </a:p>
          <a:p>
            <a:pPr marL="285750" indent="-285750">
              <a:buFont typeface="Arial" panose="020B0604020202020204" pitchFamily="34" charset="0"/>
              <a:buChar char="•"/>
            </a:pPr>
            <a:r>
              <a:rPr lang="en-US" altLang="de-DE" dirty="0" smtClean="0"/>
              <a:t>Structural </a:t>
            </a:r>
          </a:p>
          <a:p>
            <a:pPr marL="520700" lvl="2" indent="-285750">
              <a:buFont typeface="Arial" panose="020B0604020202020204" pitchFamily="34" charset="0"/>
              <a:buChar char="•"/>
            </a:pPr>
            <a:r>
              <a:rPr lang="en-US" altLang="de-DE" sz="1600" dirty="0" smtClean="0"/>
              <a:t># co-authors, cited disciplines</a:t>
            </a:r>
            <a:endParaRPr lang="en-US" altLang="de-DE" sz="1600" dirty="0"/>
          </a:p>
        </p:txBody>
      </p:sp>
      <p:sp>
        <p:nvSpPr>
          <p:cNvPr id="5" name="Rechteck 4"/>
          <p:cNvSpPr/>
          <p:nvPr/>
        </p:nvSpPr>
        <p:spPr>
          <a:xfrm>
            <a:off x="2555776" y="4443958"/>
            <a:ext cx="4176464" cy="707886"/>
          </a:xfrm>
          <a:prstGeom prst="rect">
            <a:avLst/>
          </a:prstGeom>
        </p:spPr>
        <p:txBody>
          <a:bodyPr wrap="square">
            <a:spAutoFit/>
          </a:bodyPr>
          <a:lstStyle/>
          <a:p>
            <a:pPr defTabSz="777875"/>
            <a:r>
              <a:rPr lang="en-US" sz="800" dirty="0" err="1">
                <a:solidFill>
                  <a:schemeClr val="accent2"/>
                </a:solidFill>
              </a:rPr>
              <a:t>Durieux</a:t>
            </a:r>
            <a:r>
              <a:rPr lang="en-US" sz="800" dirty="0">
                <a:solidFill>
                  <a:schemeClr val="accent2"/>
                </a:solidFill>
              </a:rPr>
              <a:t>, V., &amp; </a:t>
            </a:r>
            <a:r>
              <a:rPr lang="en-US" sz="800" dirty="0" err="1">
                <a:solidFill>
                  <a:schemeClr val="accent2"/>
                </a:solidFill>
              </a:rPr>
              <a:t>Gevenois</a:t>
            </a:r>
            <a:r>
              <a:rPr lang="en-US" sz="800" dirty="0">
                <a:solidFill>
                  <a:schemeClr val="accent2"/>
                </a:solidFill>
              </a:rPr>
              <a:t>, P. A. (2010). Bibliometric Indicators: Quality Measurements of Scientific Publication. Radiology, 255(2), 342-351</a:t>
            </a:r>
            <a:r>
              <a:rPr lang="en-US" sz="800" dirty="0" smtClean="0">
                <a:solidFill>
                  <a:schemeClr val="accent2"/>
                </a:solidFill>
              </a:rPr>
              <a:t>.</a:t>
            </a:r>
          </a:p>
          <a:p>
            <a:pPr defTabSz="777875"/>
            <a:r>
              <a:rPr lang="en-US" sz="800" dirty="0">
                <a:solidFill>
                  <a:schemeClr val="accent2"/>
                </a:solidFill>
              </a:rPr>
              <a:t>Lampert, D., </a:t>
            </a:r>
            <a:r>
              <a:rPr lang="en-US" sz="800" dirty="0" err="1">
                <a:solidFill>
                  <a:schemeClr val="accent2"/>
                </a:solidFill>
              </a:rPr>
              <a:t>Lindorfer</a:t>
            </a:r>
            <a:r>
              <a:rPr lang="en-US" sz="800" dirty="0">
                <a:solidFill>
                  <a:schemeClr val="accent2"/>
                </a:solidFill>
              </a:rPr>
              <a:t>, M., </a:t>
            </a:r>
            <a:r>
              <a:rPr lang="en-US" sz="800" dirty="0" err="1">
                <a:solidFill>
                  <a:schemeClr val="accent2"/>
                </a:solidFill>
              </a:rPr>
              <a:t>Prem</a:t>
            </a:r>
            <a:r>
              <a:rPr lang="en-US" sz="800" dirty="0">
                <a:solidFill>
                  <a:schemeClr val="accent2"/>
                </a:solidFill>
              </a:rPr>
              <a:t>, E., </a:t>
            </a:r>
            <a:r>
              <a:rPr lang="en-US" sz="800" dirty="0" err="1">
                <a:solidFill>
                  <a:schemeClr val="accent2"/>
                </a:solidFill>
              </a:rPr>
              <a:t>Irran</a:t>
            </a:r>
            <a:r>
              <a:rPr lang="en-US" sz="800" dirty="0">
                <a:solidFill>
                  <a:schemeClr val="accent2"/>
                </a:solidFill>
              </a:rPr>
              <a:t>, J., &amp; </a:t>
            </a:r>
            <a:r>
              <a:rPr lang="en-US" sz="800" dirty="0" err="1">
                <a:solidFill>
                  <a:schemeClr val="accent2"/>
                </a:solidFill>
              </a:rPr>
              <a:t>Sanz</a:t>
            </a:r>
            <a:r>
              <a:rPr lang="en-US" sz="800" dirty="0">
                <a:solidFill>
                  <a:schemeClr val="accent2"/>
                </a:solidFill>
              </a:rPr>
              <a:t>, F. S. (2017). New indicators for open science-Possible ways of measuring the uptake and impact of open science. </a:t>
            </a:r>
            <a:r>
              <a:rPr lang="en-US" sz="800" dirty="0" err="1">
                <a:solidFill>
                  <a:schemeClr val="accent2"/>
                </a:solidFill>
              </a:rPr>
              <a:t>fteval</a:t>
            </a:r>
            <a:r>
              <a:rPr lang="en-US" sz="800" dirty="0">
                <a:solidFill>
                  <a:schemeClr val="accent2"/>
                </a:solidFill>
              </a:rPr>
              <a:t> Journal for Research and Technology Policy Evaluation, 44, 50-56.</a:t>
            </a:r>
          </a:p>
        </p:txBody>
      </p:sp>
      <p:sp>
        <p:nvSpPr>
          <p:cNvPr id="9" name="Rectangle 6"/>
          <p:cNvSpPr txBox="1">
            <a:spLocks noChangeArrowheads="1"/>
          </p:cNvSpPr>
          <p:nvPr/>
        </p:nvSpPr>
        <p:spPr bwMode="auto">
          <a:xfrm>
            <a:off x="4570164" y="1165944"/>
            <a:ext cx="4250308" cy="3206006"/>
          </a:xfrm>
          <a:prstGeom prst="rect">
            <a:avLst/>
          </a:prstGeom>
          <a:solidFill>
            <a:schemeClr val="bg2">
              <a:lumMod val="20000"/>
              <a:lumOff val="80000"/>
            </a:schemeClr>
          </a:solidFill>
          <a:ln>
            <a:noFill/>
          </a:ln>
          <a:effectLst/>
          <a:extLst/>
        </p:spPr>
        <p:txBody>
          <a:bodyPr vert="horz" wrap="square" lIns="0" tIns="0" rIns="0" bIns="0" numCol="1" anchor="t" anchorCtr="0" compatLnSpc="1">
            <a:prstTxWarp prst="textNoShape">
              <a:avLst/>
            </a:prstTxWarp>
            <a:spAutoFit/>
          </a:bodyPr>
          <a:lstStyle>
            <a:lvl1pPr marL="214313" indent="-214313" algn="l" defTabSz="777875" rtl="0" eaLnBrk="1" fontAlgn="base" hangingPunct="1">
              <a:lnSpc>
                <a:spcPts val="2500"/>
              </a:lnSpc>
              <a:spcBef>
                <a:spcPct val="0"/>
              </a:spcBef>
              <a:spcAft>
                <a:spcPct val="0"/>
              </a:spcAft>
              <a:defRPr sz="1800">
                <a:solidFill>
                  <a:schemeClr val="tx1"/>
                </a:solidFill>
                <a:latin typeface="+mn-lt"/>
                <a:ea typeface="ＭＳ Ｐゴシック" pitchFamily="34" charset="-128"/>
                <a:cs typeface="+mn-cs"/>
              </a:defRPr>
            </a:lvl1pPr>
            <a:lvl2pPr marL="222250" indent="-220663" algn="l" defTabSz="777875" rtl="0" eaLnBrk="1" fontAlgn="base" hangingPunct="1">
              <a:lnSpc>
                <a:spcPts val="2500"/>
              </a:lnSpc>
              <a:spcBef>
                <a:spcPct val="0"/>
              </a:spcBef>
              <a:spcAft>
                <a:spcPct val="0"/>
              </a:spcAft>
              <a:buFont typeface="Symbol" pitchFamily="18" charset="2"/>
              <a:buChar char="·"/>
              <a:defRPr sz="1800">
                <a:solidFill>
                  <a:schemeClr val="tx1"/>
                </a:solidFill>
                <a:latin typeface="+mn-lt"/>
                <a:ea typeface="ＭＳ Ｐゴシック" pitchFamily="34" charset="-128"/>
              </a:defRPr>
            </a:lvl2pPr>
            <a:lvl3pPr marL="449263" indent="-225425" algn="l" defTabSz="777875" rtl="0" eaLnBrk="1" fontAlgn="base" hangingPunct="1">
              <a:lnSpc>
                <a:spcPts val="2500"/>
              </a:lnSpc>
              <a:spcBef>
                <a:spcPct val="0"/>
              </a:spcBef>
              <a:spcAft>
                <a:spcPct val="0"/>
              </a:spcAft>
              <a:buFont typeface="Symbol" pitchFamily="18" charset="2"/>
              <a:buChar char="·"/>
              <a:defRPr sz="1800">
                <a:solidFill>
                  <a:schemeClr val="tx1"/>
                </a:solidFill>
                <a:latin typeface="+mn-lt"/>
                <a:ea typeface="ＭＳ Ｐゴシック" pitchFamily="34" charset="-128"/>
              </a:defRPr>
            </a:lvl3pPr>
            <a:lvl4pPr marL="674688" indent="-223838" algn="l" defTabSz="777875" rtl="0" eaLnBrk="1" fontAlgn="base" hangingPunct="1">
              <a:lnSpc>
                <a:spcPts val="2500"/>
              </a:lnSpc>
              <a:spcBef>
                <a:spcPct val="0"/>
              </a:spcBef>
              <a:spcAft>
                <a:spcPct val="0"/>
              </a:spcAft>
              <a:buFont typeface="Symbol" pitchFamily="18" charset="2"/>
              <a:buChar char="·"/>
              <a:defRPr sz="1800">
                <a:solidFill>
                  <a:schemeClr val="tx1"/>
                </a:solidFill>
                <a:latin typeface="+mn-lt"/>
                <a:ea typeface="ＭＳ Ｐゴシック" pitchFamily="34" charset="-128"/>
              </a:defRPr>
            </a:lvl4pPr>
            <a:lvl5pPr marL="901700" indent="-225425" algn="l" defTabSz="777875" rtl="0" eaLnBrk="1" fontAlgn="base" hangingPunct="1">
              <a:lnSpc>
                <a:spcPts val="2500"/>
              </a:lnSpc>
              <a:spcBef>
                <a:spcPct val="0"/>
              </a:spcBef>
              <a:spcAft>
                <a:spcPct val="0"/>
              </a:spcAft>
              <a:buFont typeface="Symbol" pitchFamily="18" charset="2"/>
              <a:buChar char="·"/>
              <a:defRPr sz="1800">
                <a:solidFill>
                  <a:schemeClr val="tx1"/>
                </a:solidFill>
                <a:latin typeface="+mn-lt"/>
                <a:ea typeface="ＭＳ Ｐゴシック" pitchFamily="34" charset="-128"/>
              </a:defRPr>
            </a:lvl5pPr>
            <a:lvl6pPr marL="1189790" indent="-226200" algn="l" defTabSz="779242" rtl="0" eaLnBrk="1" fontAlgn="base" hangingPunct="1">
              <a:lnSpc>
                <a:spcPts val="2511"/>
              </a:lnSpc>
              <a:spcBef>
                <a:spcPct val="0"/>
              </a:spcBef>
              <a:spcAft>
                <a:spcPct val="0"/>
              </a:spcAft>
              <a:buFont typeface="Symbol" pitchFamily="18" charset="2"/>
              <a:buChar char="·"/>
              <a:defRPr sz="1800">
                <a:solidFill>
                  <a:schemeClr val="tx1"/>
                </a:solidFill>
                <a:latin typeface="+mn-lt"/>
              </a:defRPr>
            </a:lvl6pPr>
            <a:lvl7pPr marL="1476774" indent="-226200" algn="l" defTabSz="779242" rtl="0" eaLnBrk="1" fontAlgn="base" hangingPunct="1">
              <a:lnSpc>
                <a:spcPts val="2511"/>
              </a:lnSpc>
              <a:spcBef>
                <a:spcPct val="0"/>
              </a:spcBef>
              <a:spcAft>
                <a:spcPct val="0"/>
              </a:spcAft>
              <a:buFont typeface="Symbol" pitchFamily="18" charset="2"/>
              <a:buChar char="·"/>
              <a:defRPr sz="1800">
                <a:solidFill>
                  <a:schemeClr val="tx1"/>
                </a:solidFill>
                <a:latin typeface="+mn-lt"/>
              </a:defRPr>
            </a:lvl7pPr>
            <a:lvl8pPr marL="1763759" indent="-226200" algn="l" defTabSz="779242" rtl="0" eaLnBrk="1" fontAlgn="base" hangingPunct="1">
              <a:lnSpc>
                <a:spcPts val="2511"/>
              </a:lnSpc>
              <a:spcBef>
                <a:spcPct val="0"/>
              </a:spcBef>
              <a:spcAft>
                <a:spcPct val="0"/>
              </a:spcAft>
              <a:buFont typeface="Symbol" pitchFamily="18" charset="2"/>
              <a:buChar char="·"/>
              <a:defRPr sz="1800">
                <a:solidFill>
                  <a:schemeClr val="tx1"/>
                </a:solidFill>
                <a:latin typeface="+mn-lt"/>
              </a:defRPr>
            </a:lvl8pPr>
            <a:lvl9pPr marL="2050743" indent="-226200" algn="l" defTabSz="779242" rtl="0" eaLnBrk="1" fontAlgn="base" hangingPunct="1">
              <a:lnSpc>
                <a:spcPts val="2511"/>
              </a:lnSpc>
              <a:spcBef>
                <a:spcPct val="0"/>
              </a:spcBef>
              <a:spcAft>
                <a:spcPct val="0"/>
              </a:spcAft>
              <a:buFont typeface="Symbol" pitchFamily="18" charset="2"/>
              <a:buChar char="·"/>
              <a:defRPr sz="1800">
                <a:solidFill>
                  <a:schemeClr val="tx1"/>
                </a:solidFill>
                <a:latin typeface="+mn-lt"/>
              </a:defRPr>
            </a:lvl9pPr>
          </a:lstStyle>
          <a:p>
            <a:pPr marL="0" indent="0"/>
            <a:endParaRPr lang="en-US" altLang="de-DE" kern="0" dirty="0" smtClean="0"/>
          </a:p>
          <a:p>
            <a:pPr marL="285750" indent="-285750">
              <a:buFont typeface="Arial" panose="020B0604020202020204" pitchFamily="34" charset="0"/>
              <a:buChar char="•"/>
            </a:pPr>
            <a:r>
              <a:rPr lang="en-US" altLang="de-DE" kern="0" dirty="0"/>
              <a:t>P</a:t>
            </a:r>
            <a:r>
              <a:rPr lang="en-US" altLang="de-DE" kern="0" dirty="0" smtClean="0"/>
              <a:t>rocess  (or: doing open science)</a:t>
            </a:r>
          </a:p>
          <a:p>
            <a:pPr marL="520700" lvl="2" indent="-285750">
              <a:buFont typeface="Arial" panose="020B0604020202020204" pitchFamily="34" charset="0"/>
              <a:buChar char="•"/>
            </a:pPr>
            <a:r>
              <a:rPr lang="en-US" altLang="de-DE" sz="1600" kern="0" dirty="0" smtClean="0"/>
              <a:t>Use of open source software, publish OA</a:t>
            </a:r>
          </a:p>
          <a:p>
            <a:pPr marL="520700" lvl="2" indent="-285750">
              <a:buFont typeface="Arial" panose="020B0604020202020204" pitchFamily="34" charset="0"/>
              <a:buChar char="•"/>
            </a:pPr>
            <a:endParaRPr lang="en-US" altLang="de-DE" kern="0" dirty="0" smtClean="0"/>
          </a:p>
          <a:p>
            <a:pPr marL="285750" indent="-285750">
              <a:buFont typeface="Arial" panose="020B0604020202020204" pitchFamily="34" charset="0"/>
              <a:buChar char="•"/>
            </a:pPr>
            <a:r>
              <a:rPr lang="en-US" altLang="de-DE" kern="0" dirty="0" smtClean="0"/>
              <a:t>System level (or: framework conditions)</a:t>
            </a:r>
          </a:p>
          <a:p>
            <a:pPr marL="520700" lvl="2" indent="-285750">
              <a:buFont typeface="Arial" panose="020B0604020202020204" pitchFamily="34" charset="0"/>
              <a:buChar char="•"/>
            </a:pPr>
            <a:r>
              <a:rPr lang="en-US" altLang="de-DE" sz="1600" kern="0" dirty="0" smtClean="0"/>
              <a:t>Policies, tenure-decisions</a:t>
            </a:r>
          </a:p>
          <a:p>
            <a:pPr marL="520700" lvl="2" indent="-285750">
              <a:buFont typeface="Arial" panose="020B0604020202020204" pitchFamily="34" charset="0"/>
              <a:buChar char="•"/>
            </a:pPr>
            <a:endParaRPr lang="en-US" altLang="de-DE" sz="1600" kern="0" dirty="0"/>
          </a:p>
          <a:p>
            <a:pPr marL="520700" lvl="2" indent="-285750">
              <a:buFont typeface="Arial" panose="020B0604020202020204" pitchFamily="34" charset="0"/>
              <a:buChar char="•"/>
            </a:pPr>
            <a:endParaRPr lang="en-US" altLang="de-DE" sz="1600" kern="0" dirty="0" smtClean="0"/>
          </a:p>
          <a:p>
            <a:pPr marL="520700" lvl="2" indent="-285750">
              <a:buFont typeface="Arial" panose="020B0604020202020204" pitchFamily="34" charset="0"/>
              <a:buChar char="•"/>
            </a:pPr>
            <a:endParaRPr lang="en-US" altLang="de-DE" sz="1600" kern="0" dirty="0"/>
          </a:p>
        </p:txBody>
      </p:sp>
    </p:spTree>
    <p:extLst>
      <p:ext uri="{BB962C8B-B14F-4D97-AF65-F5344CB8AC3E}">
        <p14:creationId xmlns:p14="http://schemas.microsoft.com/office/powerpoint/2010/main" val="2498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20</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smtClean="0"/>
              <a:t>Conclusion</a:t>
            </a:r>
            <a:r>
              <a:rPr lang="de-DE" altLang="de-DE" dirty="0" smtClean="0"/>
              <a:t> II</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215304"/>
            <a:ext cx="6828435" cy="31647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Inhaltsplatzhalter 1"/>
          <p:cNvSpPr>
            <a:spLocks noGrp="1"/>
          </p:cNvSpPr>
          <p:nvPr>
            <p:ph idx="1"/>
          </p:nvPr>
        </p:nvSpPr>
        <p:spPr/>
        <p:txBody>
          <a:bodyPr/>
          <a:lstStyle/>
          <a:p>
            <a:endParaRPr lang="de-DE" dirty="0"/>
          </a:p>
        </p:txBody>
      </p:sp>
      <p:sp>
        <p:nvSpPr>
          <p:cNvPr id="6" name="Rechteck 5"/>
          <p:cNvSpPr/>
          <p:nvPr/>
        </p:nvSpPr>
        <p:spPr>
          <a:xfrm>
            <a:off x="2555776" y="4507255"/>
            <a:ext cx="4176464" cy="415498"/>
          </a:xfrm>
          <a:prstGeom prst="rect">
            <a:avLst/>
          </a:prstGeom>
        </p:spPr>
        <p:txBody>
          <a:bodyPr wrap="square">
            <a:spAutoFit/>
          </a:bodyPr>
          <a:lstStyle/>
          <a:p>
            <a:pPr algn="ctr" defTabSz="777875"/>
            <a:r>
              <a:rPr lang="en-US" sz="1050" dirty="0">
                <a:solidFill>
                  <a:schemeClr val="accent2"/>
                </a:solidFill>
              </a:rPr>
              <a:t>Foundations for Open Scholarship Strategy</a:t>
            </a:r>
          </a:p>
          <a:p>
            <a:pPr algn="ctr" defTabSz="777875"/>
            <a:r>
              <a:rPr lang="en-US" sz="1050" dirty="0">
                <a:solidFill>
                  <a:schemeClr val="accent2"/>
                </a:solidFill>
              </a:rPr>
              <a:t>Development: https://open-scholarship-strategy.github.io/site/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feld 1"/>
          <p:cNvSpPr txBox="1">
            <a:spLocks noChangeArrowheads="1"/>
          </p:cNvSpPr>
          <p:nvPr/>
        </p:nvSpPr>
        <p:spPr bwMode="auto">
          <a:xfrm>
            <a:off x="360363" y="1633435"/>
            <a:ext cx="7918450" cy="1904616"/>
          </a:xfrm>
          <a:prstGeom prst="rect">
            <a:avLst/>
          </a:prstGeom>
          <a:solidFill>
            <a:schemeClr val="accent3">
              <a:alpha val="72000"/>
            </a:schemeClr>
          </a:solidFill>
          <a:ln>
            <a:noFill/>
          </a:ln>
          <a:extLst/>
        </p:spPr>
        <p:txBody>
          <a:bodyPr lIns="57397" tIns="28698" rIns="57397" bIns="28698">
            <a:spAutoFit/>
          </a:bodyPr>
          <a:lstStyle>
            <a:lvl1pPr algn="ctr" eaLnBrk="0" hangingPunct="0">
              <a:defRPr sz="1500">
                <a:solidFill>
                  <a:schemeClr val="tx1"/>
                </a:solidFill>
                <a:latin typeface="Arial" pitchFamily="34" charset="0"/>
                <a:ea typeface="ＭＳ Ｐゴシック" pitchFamily="34" charset="-128"/>
              </a:defRPr>
            </a:lvl1pPr>
            <a:lvl2pPr marL="742950" indent="-285750" algn="ctr" eaLnBrk="0" hangingPunct="0">
              <a:defRPr sz="1500">
                <a:solidFill>
                  <a:schemeClr val="tx1"/>
                </a:solidFill>
                <a:latin typeface="Arial" pitchFamily="34" charset="0"/>
                <a:ea typeface="ＭＳ Ｐゴシック" pitchFamily="34" charset="-128"/>
              </a:defRPr>
            </a:lvl2pPr>
            <a:lvl3pPr marL="1143000" indent="-228600" algn="ctr" eaLnBrk="0" hangingPunct="0">
              <a:defRPr sz="1500">
                <a:solidFill>
                  <a:schemeClr val="tx1"/>
                </a:solidFill>
                <a:latin typeface="Arial" pitchFamily="34" charset="0"/>
                <a:ea typeface="ＭＳ Ｐゴシック" pitchFamily="34" charset="-128"/>
              </a:defRPr>
            </a:lvl3pPr>
            <a:lvl4pPr marL="1600200" indent="-228600" algn="ctr" eaLnBrk="0" hangingPunct="0">
              <a:defRPr sz="1500">
                <a:solidFill>
                  <a:schemeClr val="tx1"/>
                </a:solidFill>
                <a:latin typeface="Arial" pitchFamily="34" charset="0"/>
                <a:ea typeface="ＭＳ Ｐゴシック" pitchFamily="34" charset="-128"/>
              </a:defRPr>
            </a:lvl4pPr>
            <a:lvl5pPr marL="2057400" indent="-228600" algn="ctr" eaLnBrk="0" hangingPunct="0">
              <a:defRPr sz="15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l" eaLnBrk="1" hangingPunct="1"/>
            <a:r>
              <a:rPr lang="en-US" altLang="de-DE" sz="4000" b="1" dirty="0" smtClean="0"/>
              <a:t>Approaches to </a:t>
            </a:r>
          </a:p>
          <a:p>
            <a:pPr algn="l" eaLnBrk="1" hangingPunct="1"/>
            <a:r>
              <a:rPr lang="en-US" altLang="de-DE" sz="4000" b="1" dirty="0" smtClean="0"/>
              <a:t>Measuring </a:t>
            </a:r>
          </a:p>
          <a:p>
            <a:pPr algn="l" eaLnBrk="1" hangingPunct="1"/>
            <a:r>
              <a:rPr lang="en-US" altLang="de-DE" sz="4000" b="1" dirty="0" smtClean="0"/>
              <a:t>Openness</a:t>
            </a:r>
            <a:endParaRPr lang="de-DE" altLang="de-DE" sz="3200" dirty="0"/>
          </a:p>
        </p:txBody>
      </p:sp>
      <p:sp>
        <p:nvSpPr>
          <p:cNvPr id="5122" name="Textfeld 2"/>
          <p:cNvSpPr txBox="1">
            <a:spLocks noChangeArrowheads="1"/>
          </p:cNvSpPr>
          <p:nvPr/>
        </p:nvSpPr>
        <p:spPr bwMode="auto">
          <a:xfrm>
            <a:off x="358775" y="3616325"/>
            <a:ext cx="7920038" cy="55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397" tIns="28698" rIns="57397" bIns="28698">
            <a:spAutoFit/>
          </a:bodyPr>
          <a:lstStyle>
            <a:lvl1pPr algn="ctr" eaLnBrk="0" hangingPunct="0">
              <a:defRPr sz="1500">
                <a:solidFill>
                  <a:schemeClr val="tx1"/>
                </a:solidFill>
                <a:latin typeface="Arial" pitchFamily="34" charset="0"/>
                <a:ea typeface="ＭＳ Ｐゴシック" pitchFamily="34" charset="-128"/>
              </a:defRPr>
            </a:lvl1pPr>
            <a:lvl2pPr marL="742950" indent="-285750" algn="ctr" eaLnBrk="0" hangingPunct="0">
              <a:defRPr sz="1500">
                <a:solidFill>
                  <a:schemeClr val="tx1"/>
                </a:solidFill>
                <a:latin typeface="Arial" pitchFamily="34" charset="0"/>
                <a:ea typeface="ＭＳ Ｐゴシック" pitchFamily="34" charset="-128"/>
              </a:defRPr>
            </a:lvl2pPr>
            <a:lvl3pPr marL="1143000" indent="-228600" algn="ctr" eaLnBrk="0" hangingPunct="0">
              <a:defRPr sz="1500">
                <a:solidFill>
                  <a:schemeClr val="tx1"/>
                </a:solidFill>
                <a:latin typeface="Arial" pitchFamily="34" charset="0"/>
                <a:ea typeface="ＭＳ Ｐゴシック" pitchFamily="34" charset="-128"/>
              </a:defRPr>
            </a:lvl3pPr>
            <a:lvl4pPr marL="1600200" indent="-228600" algn="ctr" eaLnBrk="0" hangingPunct="0">
              <a:defRPr sz="1500">
                <a:solidFill>
                  <a:schemeClr val="tx1"/>
                </a:solidFill>
                <a:latin typeface="Arial" pitchFamily="34" charset="0"/>
                <a:ea typeface="ＭＳ Ｐゴシック" pitchFamily="34" charset="-128"/>
              </a:defRPr>
            </a:lvl4pPr>
            <a:lvl5pPr marL="2057400" indent="-228600" algn="ctr" eaLnBrk="0" hangingPunct="0">
              <a:defRPr sz="15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l" eaLnBrk="1" hangingPunct="1"/>
            <a:r>
              <a:rPr lang="de-DE" altLang="de-DE" sz="1600" i="1" dirty="0" smtClean="0"/>
              <a:t>Isabella Peters,</a:t>
            </a:r>
            <a:endParaRPr lang="de-DE" altLang="de-DE" sz="1600" i="1" dirty="0"/>
          </a:p>
          <a:p>
            <a:pPr algn="l" eaLnBrk="1" hangingPunct="1"/>
            <a:r>
              <a:rPr lang="de-DE" altLang="de-DE" sz="1600" i="1" dirty="0" smtClean="0"/>
              <a:t>i.peters@zbw.eu</a:t>
            </a:r>
            <a:endParaRPr lang="de-DE" altLang="de-DE" sz="1600" i="1" dirty="0"/>
          </a:p>
        </p:txBody>
      </p:sp>
      <p:pic>
        <p:nvPicPr>
          <p:cNvPr id="4" name="Picture 2" descr="C:\Users\peters isabella\Desktop\Sofia\keep cal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693" y="1203598"/>
            <a:ext cx="2322763" cy="31016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txBox="1">
            <a:spLocks noChangeArrowheads="1"/>
          </p:cNvSpPr>
          <p:nvPr/>
        </p:nvSpPr>
        <p:spPr bwMode="auto">
          <a:xfrm>
            <a:off x="395288" y="296386"/>
            <a:ext cx="82438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l" defTabSz="777875" rtl="0" eaLnBrk="1" fontAlgn="base" hangingPunct="1">
              <a:spcBef>
                <a:spcPct val="0"/>
              </a:spcBef>
              <a:spcAft>
                <a:spcPct val="0"/>
              </a:spcAft>
              <a:defRPr sz="2800">
                <a:solidFill>
                  <a:schemeClr val="tx1"/>
                </a:solidFill>
                <a:latin typeface="+mj-lt"/>
                <a:ea typeface="ＭＳ Ｐゴシック" pitchFamily="34" charset="-128"/>
                <a:cs typeface="+mj-cs"/>
              </a:defRPr>
            </a:lvl1pPr>
            <a:lvl2pPr algn="l" defTabSz="777875" rtl="0" eaLnBrk="1" fontAlgn="base" hangingPunct="1">
              <a:spcBef>
                <a:spcPct val="0"/>
              </a:spcBef>
              <a:spcAft>
                <a:spcPct val="0"/>
              </a:spcAft>
              <a:defRPr sz="3200">
                <a:solidFill>
                  <a:schemeClr val="tx1"/>
                </a:solidFill>
                <a:latin typeface="Arial" charset="0"/>
                <a:ea typeface="ＭＳ Ｐゴシック" pitchFamily="34" charset="-128"/>
              </a:defRPr>
            </a:lvl2pPr>
            <a:lvl3pPr algn="l" defTabSz="777875" rtl="0" eaLnBrk="1" fontAlgn="base" hangingPunct="1">
              <a:spcBef>
                <a:spcPct val="0"/>
              </a:spcBef>
              <a:spcAft>
                <a:spcPct val="0"/>
              </a:spcAft>
              <a:defRPr sz="3200">
                <a:solidFill>
                  <a:schemeClr val="tx1"/>
                </a:solidFill>
                <a:latin typeface="Arial" charset="0"/>
                <a:ea typeface="ＭＳ Ｐゴシック" pitchFamily="34" charset="-128"/>
              </a:defRPr>
            </a:lvl3pPr>
            <a:lvl4pPr algn="l" defTabSz="777875" rtl="0" eaLnBrk="1" fontAlgn="base" hangingPunct="1">
              <a:spcBef>
                <a:spcPct val="0"/>
              </a:spcBef>
              <a:spcAft>
                <a:spcPct val="0"/>
              </a:spcAft>
              <a:defRPr sz="3200">
                <a:solidFill>
                  <a:schemeClr val="tx1"/>
                </a:solidFill>
                <a:latin typeface="Arial" charset="0"/>
                <a:ea typeface="ＭＳ Ｐゴシック" pitchFamily="34" charset="-128"/>
              </a:defRPr>
            </a:lvl4pPr>
            <a:lvl5pPr algn="l" defTabSz="777875" rtl="0" eaLnBrk="1" fontAlgn="base" hangingPunct="1">
              <a:spcBef>
                <a:spcPct val="0"/>
              </a:spcBef>
              <a:spcAft>
                <a:spcPct val="0"/>
              </a:spcAft>
              <a:defRPr sz="3200">
                <a:solidFill>
                  <a:schemeClr val="tx1"/>
                </a:solidFill>
                <a:latin typeface="Arial" charset="0"/>
                <a:ea typeface="ＭＳ Ｐゴシック" pitchFamily="34" charset="-128"/>
              </a:defRPr>
            </a:lvl5pPr>
            <a:lvl6pPr marL="286984" algn="l" defTabSz="779242" rtl="0" eaLnBrk="1" fontAlgn="base" hangingPunct="1">
              <a:spcBef>
                <a:spcPct val="0"/>
              </a:spcBef>
              <a:spcAft>
                <a:spcPct val="0"/>
              </a:spcAft>
              <a:defRPr sz="2500">
                <a:solidFill>
                  <a:schemeClr val="tx1"/>
                </a:solidFill>
                <a:latin typeface="Arial" charset="0"/>
              </a:defRPr>
            </a:lvl6pPr>
            <a:lvl7pPr marL="573969" algn="l" defTabSz="779242" rtl="0" eaLnBrk="1" fontAlgn="base" hangingPunct="1">
              <a:spcBef>
                <a:spcPct val="0"/>
              </a:spcBef>
              <a:spcAft>
                <a:spcPct val="0"/>
              </a:spcAft>
              <a:defRPr sz="2500">
                <a:solidFill>
                  <a:schemeClr val="tx1"/>
                </a:solidFill>
                <a:latin typeface="Arial" charset="0"/>
              </a:defRPr>
            </a:lvl7pPr>
            <a:lvl8pPr marL="860953" algn="l" defTabSz="779242" rtl="0" eaLnBrk="1" fontAlgn="base" hangingPunct="1">
              <a:spcBef>
                <a:spcPct val="0"/>
              </a:spcBef>
              <a:spcAft>
                <a:spcPct val="0"/>
              </a:spcAft>
              <a:defRPr sz="2500">
                <a:solidFill>
                  <a:schemeClr val="tx1"/>
                </a:solidFill>
                <a:latin typeface="Arial" charset="0"/>
              </a:defRPr>
            </a:lvl8pPr>
            <a:lvl9pPr marL="1147938" algn="l" defTabSz="779242" rtl="0" eaLnBrk="1" fontAlgn="base" hangingPunct="1">
              <a:spcBef>
                <a:spcPct val="0"/>
              </a:spcBef>
              <a:spcAft>
                <a:spcPct val="0"/>
              </a:spcAft>
              <a:defRPr sz="2500">
                <a:solidFill>
                  <a:schemeClr val="tx1"/>
                </a:solidFill>
                <a:latin typeface="Arial" charset="0"/>
              </a:defRPr>
            </a:lvl9pPr>
          </a:lstStyle>
          <a:p>
            <a:r>
              <a:rPr lang="de-DE" altLang="de-DE" sz="4800" b="1" kern="0" dirty="0" err="1" smtClean="0"/>
              <a:t>Questions</a:t>
            </a:r>
            <a:r>
              <a:rPr lang="de-DE" altLang="de-DE" sz="4800" b="1" kern="0" dirty="0" smtClean="0"/>
              <a:t>?</a:t>
            </a:r>
          </a:p>
        </p:txBody>
      </p:sp>
      <p:sp>
        <p:nvSpPr>
          <p:cNvPr id="2" name="Rechteck 1"/>
          <p:cNvSpPr/>
          <p:nvPr/>
        </p:nvSpPr>
        <p:spPr bwMode="auto">
          <a:xfrm>
            <a:off x="5076056" y="4515966"/>
            <a:ext cx="3684898" cy="432048"/>
          </a:xfrm>
          <a:prstGeom prst="rect">
            <a:avLst/>
          </a:prstGeom>
          <a:solidFill>
            <a:schemeClr val="accent3"/>
          </a:solidFill>
          <a:ln>
            <a:solidFill>
              <a:schemeClr val="accent3"/>
            </a:solidFill>
          </a:ln>
          <a:effectLst/>
          <a:extLst/>
        </p:spPr>
        <p:txBody>
          <a:bodyPr vert="horz" wrap="none" lIns="91440" tIns="45720" rIns="91440" bIns="45720" numCol="1" rtlCol="0" anchor="ctr" anchorCtr="0" compatLnSpc="1">
            <a:prstTxWarp prst="textNoShape">
              <a:avLst/>
            </a:prstTxWarp>
          </a:bodyPr>
          <a:lstStyle/>
          <a:p>
            <a:pPr marL="0" marR="0" indent="0" algn="ctr" defTabSz="1241425"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02438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3</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a:t>How</a:t>
            </a:r>
            <a:r>
              <a:rPr lang="de-DE" altLang="de-DE" dirty="0"/>
              <a:t> </a:t>
            </a:r>
            <a:r>
              <a:rPr lang="de-DE" altLang="de-DE" dirty="0" err="1"/>
              <a:t>to</a:t>
            </a:r>
            <a:r>
              <a:rPr lang="de-DE" altLang="de-DE" dirty="0"/>
              <a:t> </a:t>
            </a:r>
            <a:r>
              <a:rPr lang="de-DE" altLang="de-DE" dirty="0" err="1"/>
              <a:t>measure</a:t>
            </a:r>
            <a:r>
              <a:rPr lang="de-DE" altLang="de-DE" dirty="0"/>
              <a:t> </a:t>
            </a:r>
            <a:r>
              <a:rPr lang="de-DE" altLang="de-DE" dirty="0" err="1"/>
              <a:t>openness</a:t>
            </a:r>
            <a:r>
              <a:rPr lang="de-DE" altLang="de-DE" dirty="0"/>
              <a:t>?</a:t>
            </a:r>
            <a:endParaRPr lang="de-DE" altLang="de-DE" dirty="0" smtClean="0"/>
          </a:p>
        </p:txBody>
      </p:sp>
      <p:sp>
        <p:nvSpPr>
          <p:cNvPr id="17411" name="Rectangle 6"/>
          <p:cNvSpPr>
            <a:spLocks noGrp="1" noChangeArrowheads="1"/>
          </p:cNvSpPr>
          <p:nvPr>
            <p:ph type="body" idx="1"/>
          </p:nvPr>
        </p:nvSpPr>
        <p:spPr>
          <a:xfrm>
            <a:off x="393700" y="1182688"/>
            <a:ext cx="7923213" cy="1603003"/>
          </a:xfrm>
        </p:spPr>
        <p:txBody>
          <a:bodyPr/>
          <a:lstStyle/>
          <a:p>
            <a:pPr marL="0" indent="0"/>
            <a:r>
              <a:rPr lang="en-US" altLang="de-DE" b="1" dirty="0"/>
              <a:t>The Open </a:t>
            </a:r>
            <a:r>
              <a:rPr lang="en-US" altLang="de-DE" b="1" dirty="0" smtClean="0"/>
              <a:t>Definition</a:t>
            </a:r>
            <a:endParaRPr lang="en-US" altLang="de-DE" dirty="0"/>
          </a:p>
          <a:p>
            <a:pPr marL="285750" indent="-285750">
              <a:buFont typeface="Arial" panose="020B0604020202020204" pitchFamily="34" charset="0"/>
              <a:buChar char="•"/>
            </a:pPr>
            <a:endParaRPr lang="en-US" altLang="de-DE" dirty="0" smtClean="0"/>
          </a:p>
          <a:p>
            <a:pPr marL="285750" indent="-285750">
              <a:buFont typeface="Arial" panose="020B0604020202020204" pitchFamily="34" charset="0"/>
              <a:buChar char="•"/>
            </a:pPr>
            <a:r>
              <a:rPr lang="en-US" altLang="de-DE" dirty="0" smtClean="0"/>
              <a:t>Open </a:t>
            </a:r>
            <a:r>
              <a:rPr lang="en-US" altLang="de-DE" dirty="0"/>
              <a:t>means anyone can </a:t>
            </a:r>
            <a:r>
              <a:rPr lang="en-US" altLang="de-DE" sz="2000" dirty="0"/>
              <a:t>freely access, use, modify</a:t>
            </a:r>
            <a:r>
              <a:rPr lang="en-US" altLang="de-DE" dirty="0"/>
              <a:t>, and </a:t>
            </a:r>
            <a:r>
              <a:rPr lang="en-US" altLang="de-DE" sz="2000" dirty="0"/>
              <a:t>share </a:t>
            </a:r>
            <a:r>
              <a:rPr lang="en-US" altLang="de-DE" dirty="0"/>
              <a:t>for any purpose (subject, at most, to requirements that preserve provenance and openness</a:t>
            </a:r>
            <a:r>
              <a:rPr lang="en-US" altLang="de-DE" dirty="0" smtClean="0"/>
              <a:t>).</a:t>
            </a:r>
            <a:endParaRPr lang="en-US" altLang="de-DE" dirty="0"/>
          </a:p>
        </p:txBody>
      </p:sp>
      <p:sp>
        <p:nvSpPr>
          <p:cNvPr id="5" name="Rechteck 4"/>
          <p:cNvSpPr/>
          <p:nvPr/>
        </p:nvSpPr>
        <p:spPr>
          <a:xfrm>
            <a:off x="2555776" y="4443958"/>
            <a:ext cx="4176464" cy="253916"/>
          </a:xfrm>
          <a:prstGeom prst="rect">
            <a:avLst/>
          </a:prstGeom>
        </p:spPr>
        <p:txBody>
          <a:bodyPr wrap="square">
            <a:spAutoFit/>
          </a:bodyPr>
          <a:lstStyle/>
          <a:p>
            <a:pPr algn="ctr" defTabSz="777875"/>
            <a:r>
              <a:rPr lang="en-US" sz="1050" dirty="0">
                <a:solidFill>
                  <a:schemeClr val="accent2"/>
                </a:solidFill>
              </a:rPr>
              <a:t>http://opendefinition.org</a:t>
            </a:r>
          </a:p>
        </p:txBody>
      </p:sp>
    </p:spTree>
    <p:extLst>
      <p:ext uri="{BB962C8B-B14F-4D97-AF65-F5344CB8AC3E}">
        <p14:creationId xmlns:p14="http://schemas.microsoft.com/office/powerpoint/2010/main" val="1088554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4</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smtClean="0"/>
              <a:t>How</a:t>
            </a:r>
            <a:r>
              <a:rPr lang="de-DE" altLang="de-DE" dirty="0" smtClean="0"/>
              <a:t> </a:t>
            </a:r>
            <a:r>
              <a:rPr lang="de-DE" altLang="de-DE" dirty="0" err="1" smtClean="0"/>
              <a:t>to</a:t>
            </a:r>
            <a:r>
              <a:rPr lang="de-DE" altLang="de-DE" dirty="0" smtClean="0"/>
              <a:t> </a:t>
            </a:r>
            <a:r>
              <a:rPr lang="de-DE" altLang="de-DE" dirty="0" err="1" smtClean="0"/>
              <a:t>measure</a:t>
            </a:r>
            <a:r>
              <a:rPr lang="de-DE" altLang="de-DE" dirty="0" smtClean="0"/>
              <a:t> </a:t>
            </a:r>
            <a:r>
              <a:rPr lang="de-DE" altLang="de-DE" dirty="0" err="1" smtClean="0"/>
              <a:t>openness</a:t>
            </a:r>
            <a:r>
              <a:rPr lang="de-DE" altLang="de-DE" dirty="0" smtClean="0"/>
              <a:t>?</a:t>
            </a:r>
          </a:p>
        </p:txBody>
      </p:sp>
      <p:sp>
        <p:nvSpPr>
          <p:cNvPr id="17411" name="Rectangle 6"/>
          <p:cNvSpPr>
            <a:spLocks noGrp="1" noChangeArrowheads="1"/>
          </p:cNvSpPr>
          <p:nvPr>
            <p:ph type="body" idx="1"/>
          </p:nvPr>
        </p:nvSpPr>
        <p:spPr>
          <a:xfrm>
            <a:off x="393701" y="1182688"/>
            <a:ext cx="3962276" cy="3206006"/>
          </a:xfrm>
        </p:spPr>
        <p:txBody>
          <a:bodyPr/>
          <a:lstStyle/>
          <a:p>
            <a:pPr marL="0" indent="0"/>
            <a:r>
              <a:rPr lang="en-US" altLang="de-DE" b="1" dirty="0" err="1" smtClean="0"/>
              <a:t>Altmetrics</a:t>
            </a:r>
            <a:r>
              <a:rPr lang="en-US" altLang="de-DE" b="1" dirty="0" smtClean="0"/>
              <a:t>/ Social Media Metrics</a:t>
            </a:r>
            <a:endParaRPr lang="en-US" altLang="de-DE" dirty="0"/>
          </a:p>
          <a:p>
            <a:pPr marL="487623" indent="-487623" defTabSz="1298326">
              <a:buFont typeface="Arial" panose="020B0604020202020204" pitchFamily="34" charset="0"/>
              <a:buChar char="•"/>
            </a:pPr>
            <a:r>
              <a:rPr lang="en-US" altLang="de-DE" dirty="0" smtClean="0"/>
              <a:t>Greater variety</a:t>
            </a:r>
          </a:p>
          <a:p>
            <a:pPr marL="722573" lvl="2" indent="-487623" defTabSz="1298326">
              <a:buFont typeface="Arial" panose="020B0604020202020204" pitchFamily="34" charset="0"/>
              <a:buChar char="•"/>
            </a:pPr>
            <a:r>
              <a:rPr lang="en-US" altLang="de-DE" sz="1600" dirty="0" smtClean="0"/>
              <a:t>Types of engagement</a:t>
            </a:r>
          </a:p>
          <a:p>
            <a:pPr marL="722573" lvl="2" indent="-487623" defTabSz="1298326">
              <a:buFont typeface="Arial" panose="020B0604020202020204" pitchFamily="34" charset="0"/>
              <a:buChar char="•"/>
            </a:pPr>
            <a:r>
              <a:rPr lang="en-US" altLang="de-DE" sz="1600" dirty="0" smtClean="0"/>
              <a:t>Types of research products</a:t>
            </a:r>
          </a:p>
          <a:p>
            <a:pPr marL="722573" lvl="2" indent="-487623" defTabSz="1298326">
              <a:buFont typeface="Arial" panose="020B0604020202020204" pitchFamily="34" charset="0"/>
              <a:buChar char="•"/>
            </a:pPr>
            <a:r>
              <a:rPr lang="en-US" altLang="de-DE" sz="1600" dirty="0" smtClean="0"/>
              <a:t>Types of stakeholders</a:t>
            </a:r>
          </a:p>
          <a:p>
            <a:pPr marL="487623" indent="-487623" defTabSz="1298326">
              <a:buFont typeface="Arial" panose="020B0604020202020204" pitchFamily="34" charset="0"/>
              <a:buChar char="•"/>
            </a:pPr>
            <a:endParaRPr lang="en-US" altLang="de-DE" dirty="0" smtClean="0"/>
          </a:p>
          <a:p>
            <a:pPr marL="487623" indent="-487623" defTabSz="1298326">
              <a:buFont typeface="Arial" panose="020B0604020202020204" pitchFamily="34" charset="0"/>
              <a:buChar char="•"/>
            </a:pPr>
            <a:r>
              <a:rPr lang="en-US" altLang="de-DE" dirty="0" smtClean="0"/>
              <a:t>MLE showed that “only few types of Open Science incentives and rewards are currently being implemented” (p. 99)</a:t>
            </a:r>
            <a:endParaRPr lang="en-US" altLang="de-DE" dirty="0"/>
          </a:p>
        </p:txBody>
      </p:sp>
      <p:sp>
        <p:nvSpPr>
          <p:cNvPr id="5" name="Rechteck 4"/>
          <p:cNvSpPr/>
          <p:nvPr/>
        </p:nvSpPr>
        <p:spPr>
          <a:xfrm>
            <a:off x="2555776" y="4443958"/>
            <a:ext cx="3891434" cy="577081"/>
          </a:xfrm>
          <a:prstGeom prst="rect">
            <a:avLst/>
          </a:prstGeom>
        </p:spPr>
        <p:txBody>
          <a:bodyPr wrap="square">
            <a:spAutoFit/>
          </a:bodyPr>
          <a:lstStyle/>
          <a:p>
            <a:pPr algn="ctr" defTabSz="777875"/>
            <a:r>
              <a:rPr lang="en-US" sz="1050" dirty="0">
                <a:solidFill>
                  <a:schemeClr val="accent2"/>
                </a:solidFill>
              </a:rPr>
              <a:t>MLE on Open Science: Final Report -</a:t>
            </a:r>
            <a:r>
              <a:rPr lang="en-US" sz="1050" dirty="0" err="1">
                <a:solidFill>
                  <a:schemeClr val="accent2"/>
                </a:solidFill>
              </a:rPr>
              <a:t>Altmetrics</a:t>
            </a:r>
            <a:r>
              <a:rPr lang="en-US" sz="1050" dirty="0">
                <a:solidFill>
                  <a:schemeClr val="accent2"/>
                </a:solidFill>
              </a:rPr>
              <a:t> and Rewards (2018). https://rio.jrc.ec.europa.eu/en/library/mle-open-science-final-report-altmetrics-and-rewards</a:t>
            </a:r>
          </a:p>
        </p:txBody>
      </p:sp>
      <p:sp>
        <p:nvSpPr>
          <p:cNvPr id="2" name="AutoShape 2" descr="Bildergebnis fÃ¼r facebook lik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614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27984" y="955073"/>
            <a:ext cx="4639470"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7938" y="843558"/>
            <a:ext cx="495499" cy="495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6096" y="2931790"/>
            <a:ext cx="526888" cy="296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6" descr="Bildergebnis fÃ¼r altmetric donu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507854"/>
            <a:ext cx="1727577" cy="874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267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500" fill="hold"/>
                                        <p:tgtEl>
                                          <p:spTgt spid="1031"/>
                                        </p:tgtEl>
                                        <p:attrNameLst>
                                          <p:attrName>ppt_x</p:attrName>
                                        </p:attrNameLst>
                                      </p:cBhvr>
                                      <p:tavLst>
                                        <p:tav tm="0">
                                          <p:val>
                                            <p:strVal val="#ppt_x"/>
                                          </p:val>
                                        </p:tav>
                                        <p:tav tm="100000">
                                          <p:val>
                                            <p:strVal val="#ppt_x"/>
                                          </p:val>
                                        </p:tav>
                                      </p:tavLst>
                                    </p:anim>
                                    <p:anim calcmode="lin" valueType="num">
                                      <p:cBhvr additive="base">
                                        <p:cTn id="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5</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smtClean="0"/>
              <a:t>How</a:t>
            </a:r>
            <a:r>
              <a:rPr lang="de-DE" altLang="de-DE" dirty="0" smtClean="0"/>
              <a:t> </a:t>
            </a:r>
            <a:r>
              <a:rPr lang="de-DE" altLang="de-DE" dirty="0" err="1" smtClean="0"/>
              <a:t>to</a:t>
            </a:r>
            <a:r>
              <a:rPr lang="de-DE" altLang="de-DE" dirty="0" smtClean="0"/>
              <a:t> </a:t>
            </a:r>
            <a:r>
              <a:rPr lang="de-DE" altLang="de-DE" dirty="0" err="1" smtClean="0"/>
              <a:t>measure</a:t>
            </a:r>
            <a:r>
              <a:rPr lang="de-DE" altLang="de-DE" dirty="0" smtClean="0"/>
              <a:t> </a:t>
            </a:r>
            <a:r>
              <a:rPr lang="de-DE" altLang="de-DE" dirty="0" err="1" smtClean="0"/>
              <a:t>openness</a:t>
            </a:r>
            <a:r>
              <a:rPr lang="de-DE" altLang="de-DE" dirty="0" smtClean="0"/>
              <a:t>?</a:t>
            </a:r>
          </a:p>
        </p:txBody>
      </p:sp>
      <p:sp>
        <p:nvSpPr>
          <p:cNvPr id="6" name="Rechteck 5"/>
          <p:cNvSpPr/>
          <p:nvPr/>
        </p:nvSpPr>
        <p:spPr>
          <a:xfrm>
            <a:off x="2555775" y="4443958"/>
            <a:ext cx="4223977" cy="707886"/>
          </a:xfrm>
          <a:prstGeom prst="rect">
            <a:avLst/>
          </a:prstGeom>
        </p:spPr>
        <p:txBody>
          <a:bodyPr wrap="square">
            <a:spAutoFit/>
          </a:bodyPr>
          <a:lstStyle/>
          <a:p>
            <a:pPr defTabSz="777875"/>
            <a:r>
              <a:rPr lang="en-US" sz="800" dirty="0">
                <a:solidFill>
                  <a:schemeClr val="accent2"/>
                </a:solidFill>
              </a:rPr>
              <a:t>O'Carroll, C., Rentier, B., Cabello </a:t>
            </a:r>
            <a:r>
              <a:rPr lang="en-US" sz="800" dirty="0" err="1">
                <a:solidFill>
                  <a:schemeClr val="accent2"/>
                </a:solidFill>
              </a:rPr>
              <a:t>Valdès</a:t>
            </a:r>
            <a:r>
              <a:rPr lang="en-US" sz="800" dirty="0">
                <a:solidFill>
                  <a:schemeClr val="accent2"/>
                </a:solidFill>
              </a:rPr>
              <a:t>, C., Esposito, F., </a:t>
            </a:r>
            <a:r>
              <a:rPr lang="en-US" sz="800" dirty="0" err="1">
                <a:solidFill>
                  <a:schemeClr val="accent2"/>
                </a:solidFill>
              </a:rPr>
              <a:t>Kaunismaa</a:t>
            </a:r>
            <a:r>
              <a:rPr lang="en-US" sz="800" dirty="0">
                <a:solidFill>
                  <a:schemeClr val="accent2"/>
                </a:solidFill>
              </a:rPr>
              <a:t>, E., Maas, K., ... &amp; </a:t>
            </a:r>
            <a:r>
              <a:rPr lang="en-US" sz="800" dirty="0" err="1">
                <a:solidFill>
                  <a:schemeClr val="accent2"/>
                </a:solidFill>
              </a:rPr>
              <a:t>Lossau</a:t>
            </a:r>
            <a:r>
              <a:rPr lang="en-US" sz="800" dirty="0">
                <a:solidFill>
                  <a:schemeClr val="accent2"/>
                </a:solidFill>
              </a:rPr>
              <a:t>, N. (2017). Evaluation of Research Careers fully acknowledging Open Science Practices-Rewards, incentives and/or recognition for researchers practicing Open Science. Publication Office of the </a:t>
            </a:r>
            <a:r>
              <a:rPr lang="en-US" sz="800" dirty="0" smtClean="0">
                <a:solidFill>
                  <a:schemeClr val="accent2"/>
                </a:solidFill>
              </a:rPr>
              <a:t>European </a:t>
            </a:r>
            <a:r>
              <a:rPr lang="en-US" sz="800" dirty="0">
                <a:solidFill>
                  <a:schemeClr val="accent2"/>
                </a:solidFill>
              </a:rPr>
              <a:t>Union. http://ec.europa.eu/research/openscience/pdf/os_rewards_wgreport_final.pdf</a:t>
            </a:r>
          </a:p>
        </p:txBody>
      </p:sp>
      <p:sp>
        <p:nvSpPr>
          <p:cNvPr id="2" name="Inhaltsplatzhalter 1"/>
          <p:cNvSpPr>
            <a:spLocks noGrp="1"/>
          </p:cNvSpPr>
          <p:nvPr>
            <p:ph idx="1"/>
          </p:nvPr>
        </p:nvSpPr>
        <p:spPr>
          <a:xfrm>
            <a:off x="395536" y="1239602"/>
            <a:ext cx="4608512" cy="2885405"/>
          </a:xfrm>
        </p:spPr>
        <p:txBody>
          <a:bodyPr/>
          <a:lstStyle/>
          <a:p>
            <a:r>
              <a:rPr lang="en-US" b="1" dirty="0"/>
              <a:t>Open Science Career </a:t>
            </a:r>
            <a:endParaRPr lang="en-US" b="1" dirty="0" smtClean="0"/>
          </a:p>
          <a:p>
            <a:r>
              <a:rPr lang="en-US" b="1" dirty="0" smtClean="0"/>
              <a:t>Evaluation Matrix </a:t>
            </a:r>
            <a:r>
              <a:rPr lang="en-US" b="1" dirty="0"/>
              <a:t>(OS-CAM) </a:t>
            </a:r>
            <a:endParaRPr lang="en-US" b="1" dirty="0" smtClean="0"/>
          </a:p>
          <a:p>
            <a:endParaRPr lang="en-US" b="1" dirty="0" smtClean="0"/>
          </a:p>
          <a:p>
            <a:pPr marL="285750" indent="-285750">
              <a:buFont typeface="Arial" panose="020B0604020202020204" pitchFamily="34" charset="0"/>
              <a:buChar char="•"/>
            </a:pPr>
            <a:r>
              <a:rPr lang="en-US" dirty="0" smtClean="0"/>
              <a:t>Areas to be considered</a:t>
            </a:r>
          </a:p>
          <a:p>
            <a:pPr marL="520700" lvl="2" indent="-285750">
              <a:buFont typeface="Arial" panose="020B0604020202020204" pitchFamily="34" charset="0"/>
              <a:buChar char="•"/>
            </a:pPr>
            <a:r>
              <a:rPr lang="en-US" sz="1600" dirty="0" smtClean="0"/>
              <a:t>Research output</a:t>
            </a:r>
          </a:p>
          <a:p>
            <a:pPr marL="520700" lvl="2" indent="-285750">
              <a:buFont typeface="Arial" panose="020B0604020202020204" pitchFamily="34" charset="0"/>
              <a:buChar char="•"/>
            </a:pPr>
            <a:r>
              <a:rPr lang="en-US" sz="1600" dirty="0" smtClean="0"/>
              <a:t>Research process</a:t>
            </a:r>
          </a:p>
          <a:p>
            <a:pPr marL="520700" lvl="2" indent="-285750">
              <a:buFont typeface="Arial" panose="020B0604020202020204" pitchFamily="34" charset="0"/>
              <a:buChar char="•"/>
            </a:pPr>
            <a:r>
              <a:rPr lang="en-US" sz="1600" dirty="0" smtClean="0"/>
              <a:t>Service and leadership</a:t>
            </a:r>
          </a:p>
          <a:p>
            <a:pPr marL="520700" lvl="2" indent="-285750">
              <a:buFont typeface="Arial" panose="020B0604020202020204" pitchFamily="34" charset="0"/>
              <a:buChar char="•"/>
            </a:pPr>
            <a:r>
              <a:rPr lang="en-US" sz="1600" dirty="0" smtClean="0"/>
              <a:t>Teaching and supervision</a:t>
            </a:r>
          </a:p>
          <a:p>
            <a:pPr marL="520700" lvl="2" indent="-285750">
              <a:buFont typeface="Arial" panose="020B0604020202020204" pitchFamily="34" charset="0"/>
              <a:buChar char="•"/>
            </a:pPr>
            <a:r>
              <a:rPr lang="en-US" sz="1600" dirty="0" smtClean="0"/>
              <a:t>Professional experience</a:t>
            </a:r>
            <a:endParaRPr lang="de-DE" sz="16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7570"/>
            <a:ext cx="4271491" cy="143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477" y="1386606"/>
            <a:ext cx="4225046" cy="217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b="69305"/>
          <a:stretch/>
        </p:blipFill>
        <p:spPr bwMode="auto">
          <a:xfrm>
            <a:off x="4891205" y="3529738"/>
            <a:ext cx="4225046" cy="90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ihandform 2"/>
          <p:cNvSpPr/>
          <p:nvPr/>
        </p:nvSpPr>
        <p:spPr bwMode="auto">
          <a:xfrm>
            <a:off x="4913644" y="4310743"/>
            <a:ext cx="4170066" cy="150725"/>
          </a:xfrm>
          <a:custGeom>
            <a:avLst/>
            <a:gdLst>
              <a:gd name="connsiteX0" fmla="*/ 0 w 4170066"/>
              <a:gd name="connsiteY0" fmla="*/ 150725 h 150725"/>
              <a:gd name="connsiteX1" fmla="*/ 50242 w 4170066"/>
              <a:gd name="connsiteY1" fmla="*/ 110532 h 150725"/>
              <a:gd name="connsiteX2" fmla="*/ 80387 w 4170066"/>
              <a:gd name="connsiteY2" fmla="*/ 90435 h 150725"/>
              <a:gd name="connsiteX3" fmla="*/ 140677 w 4170066"/>
              <a:gd name="connsiteY3" fmla="*/ 40193 h 150725"/>
              <a:gd name="connsiteX4" fmla="*/ 261257 w 4170066"/>
              <a:gd name="connsiteY4" fmla="*/ 70338 h 150725"/>
              <a:gd name="connsiteX5" fmla="*/ 281354 w 4170066"/>
              <a:gd name="connsiteY5" fmla="*/ 100483 h 150725"/>
              <a:gd name="connsiteX6" fmla="*/ 341644 w 4170066"/>
              <a:gd name="connsiteY6" fmla="*/ 70338 h 150725"/>
              <a:gd name="connsiteX7" fmla="*/ 371789 w 4170066"/>
              <a:gd name="connsiteY7" fmla="*/ 60290 h 150725"/>
              <a:gd name="connsiteX8" fmla="*/ 432079 w 4170066"/>
              <a:gd name="connsiteY8" fmla="*/ 100483 h 150725"/>
              <a:gd name="connsiteX9" fmla="*/ 562708 w 4170066"/>
              <a:gd name="connsiteY9" fmla="*/ 130628 h 150725"/>
              <a:gd name="connsiteX10" fmla="*/ 673240 w 4170066"/>
              <a:gd name="connsiteY10" fmla="*/ 110532 h 150725"/>
              <a:gd name="connsiteX11" fmla="*/ 703385 w 4170066"/>
              <a:gd name="connsiteY11" fmla="*/ 90435 h 150725"/>
              <a:gd name="connsiteX12" fmla="*/ 713433 w 4170066"/>
              <a:gd name="connsiteY12" fmla="*/ 60290 h 150725"/>
              <a:gd name="connsiteX13" fmla="*/ 753626 w 4170066"/>
              <a:gd name="connsiteY13" fmla="*/ 80387 h 150725"/>
              <a:gd name="connsiteX14" fmla="*/ 823965 w 4170066"/>
              <a:gd name="connsiteY14" fmla="*/ 120580 h 150725"/>
              <a:gd name="connsiteX15" fmla="*/ 894303 w 4170066"/>
              <a:gd name="connsiteY15" fmla="*/ 110532 h 150725"/>
              <a:gd name="connsiteX16" fmla="*/ 954593 w 4170066"/>
              <a:gd name="connsiteY16" fmla="*/ 60290 h 150725"/>
              <a:gd name="connsiteX17" fmla="*/ 1045029 w 4170066"/>
              <a:gd name="connsiteY17" fmla="*/ 10048 h 150725"/>
              <a:gd name="connsiteX18" fmla="*/ 1135464 w 4170066"/>
              <a:gd name="connsiteY18" fmla="*/ 20097 h 150725"/>
              <a:gd name="connsiteX19" fmla="*/ 1155560 w 4170066"/>
              <a:gd name="connsiteY19" fmla="*/ 60290 h 150725"/>
              <a:gd name="connsiteX20" fmla="*/ 1175657 w 4170066"/>
              <a:gd name="connsiteY20" fmla="*/ 120580 h 150725"/>
              <a:gd name="connsiteX21" fmla="*/ 1235947 w 4170066"/>
              <a:gd name="connsiteY21" fmla="*/ 150725 h 150725"/>
              <a:gd name="connsiteX22" fmla="*/ 1366576 w 4170066"/>
              <a:gd name="connsiteY22" fmla="*/ 130628 h 150725"/>
              <a:gd name="connsiteX23" fmla="*/ 1406769 w 4170066"/>
              <a:gd name="connsiteY23" fmla="*/ 120580 h 150725"/>
              <a:gd name="connsiteX24" fmla="*/ 1436914 w 4170066"/>
              <a:gd name="connsiteY24" fmla="*/ 100483 h 150725"/>
              <a:gd name="connsiteX25" fmla="*/ 1467059 w 4170066"/>
              <a:gd name="connsiteY25" fmla="*/ 70338 h 150725"/>
              <a:gd name="connsiteX26" fmla="*/ 1527349 w 4170066"/>
              <a:gd name="connsiteY26" fmla="*/ 50242 h 150725"/>
              <a:gd name="connsiteX27" fmla="*/ 1678075 w 4170066"/>
              <a:gd name="connsiteY27" fmla="*/ 60290 h 150725"/>
              <a:gd name="connsiteX28" fmla="*/ 1718268 w 4170066"/>
              <a:gd name="connsiteY28" fmla="*/ 70338 h 150725"/>
              <a:gd name="connsiteX29" fmla="*/ 1728316 w 4170066"/>
              <a:gd name="connsiteY29" fmla="*/ 100483 h 150725"/>
              <a:gd name="connsiteX30" fmla="*/ 1768510 w 4170066"/>
              <a:gd name="connsiteY30" fmla="*/ 50242 h 150725"/>
              <a:gd name="connsiteX31" fmla="*/ 1808703 w 4170066"/>
              <a:gd name="connsiteY31" fmla="*/ 60290 h 150725"/>
              <a:gd name="connsiteX32" fmla="*/ 1828800 w 4170066"/>
              <a:gd name="connsiteY32" fmla="*/ 90435 h 150725"/>
              <a:gd name="connsiteX33" fmla="*/ 1858945 w 4170066"/>
              <a:gd name="connsiteY33" fmla="*/ 100483 h 150725"/>
              <a:gd name="connsiteX34" fmla="*/ 2059912 w 4170066"/>
              <a:gd name="connsiteY34" fmla="*/ 90435 h 150725"/>
              <a:gd name="connsiteX35" fmla="*/ 2130251 w 4170066"/>
              <a:gd name="connsiteY35" fmla="*/ 50242 h 150725"/>
              <a:gd name="connsiteX36" fmla="*/ 2190541 w 4170066"/>
              <a:gd name="connsiteY36" fmla="*/ 40193 h 150725"/>
              <a:gd name="connsiteX37" fmla="*/ 2220686 w 4170066"/>
              <a:gd name="connsiteY37" fmla="*/ 30145 h 150725"/>
              <a:gd name="connsiteX38" fmla="*/ 2291024 w 4170066"/>
              <a:gd name="connsiteY38" fmla="*/ 40193 h 150725"/>
              <a:gd name="connsiteX39" fmla="*/ 2321169 w 4170066"/>
              <a:gd name="connsiteY39" fmla="*/ 70338 h 150725"/>
              <a:gd name="connsiteX40" fmla="*/ 2391508 w 4170066"/>
              <a:gd name="connsiteY40" fmla="*/ 90435 h 150725"/>
              <a:gd name="connsiteX41" fmla="*/ 2793442 w 4170066"/>
              <a:gd name="connsiteY41" fmla="*/ 80387 h 150725"/>
              <a:gd name="connsiteX42" fmla="*/ 2853732 w 4170066"/>
              <a:gd name="connsiteY42" fmla="*/ 60290 h 150725"/>
              <a:gd name="connsiteX43" fmla="*/ 2903974 w 4170066"/>
              <a:gd name="connsiteY43" fmla="*/ 0 h 150725"/>
              <a:gd name="connsiteX44" fmla="*/ 2934119 w 4170066"/>
              <a:gd name="connsiteY44" fmla="*/ 20097 h 150725"/>
              <a:gd name="connsiteX45" fmla="*/ 2964264 w 4170066"/>
              <a:gd name="connsiteY45" fmla="*/ 30145 h 150725"/>
              <a:gd name="connsiteX46" fmla="*/ 3004457 w 4170066"/>
              <a:gd name="connsiteY46" fmla="*/ 50242 h 150725"/>
              <a:gd name="connsiteX47" fmla="*/ 3366198 w 4170066"/>
              <a:gd name="connsiteY47" fmla="*/ 60290 h 150725"/>
              <a:gd name="connsiteX48" fmla="*/ 3406391 w 4170066"/>
              <a:gd name="connsiteY48" fmla="*/ 70338 h 150725"/>
              <a:gd name="connsiteX49" fmla="*/ 3466681 w 4170066"/>
              <a:gd name="connsiteY49" fmla="*/ 120580 h 150725"/>
              <a:gd name="connsiteX50" fmla="*/ 3737987 w 4170066"/>
              <a:gd name="connsiteY50" fmla="*/ 110532 h 150725"/>
              <a:gd name="connsiteX51" fmla="*/ 3808325 w 4170066"/>
              <a:gd name="connsiteY51" fmla="*/ 100483 h 150725"/>
              <a:gd name="connsiteX52" fmla="*/ 3908809 w 4170066"/>
              <a:gd name="connsiteY52" fmla="*/ 90435 h 150725"/>
              <a:gd name="connsiteX53" fmla="*/ 3918857 w 4170066"/>
              <a:gd name="connsiteY53" fmla="*/ 30145 h 150725"/>
              <a:gd name="connsiteX54" fmla="*/ 3949002 w 4170066"/>
              <a:gd name="connsiteY54" fmla="*/ 40193 h 150725"/>
              <a:gd name="connsiteX55" fmla="*/ 4029389 w 4170066"/>
              <a:gd name="connsiteY55" fmla="*/ 60290 h 150725"/>
              <a:gd name="connsiteX56" fmla="*/ 4039437 w 4170066"/>
              <a:gd name="connsiteY56" fmla="*/ 90435 h 150725"/>
              <a:gd name="connsiteX57" fmla="*/ 4069582 w 4170066"/>
              <a:gd name="connsiteY57" fmla="*/ 120580 h 150725"/>
              <a:gd name="connsiteX58" fmla="*/ 4139921 w 4170066"/>
              <a:gd name="connsiteY58" fmla="*/ 110532 h 150725"/>
              <a:gd name="connsiteX59" fmla="*/ 4170066 w 4170066"/>
              <a:gd name="connsiteY59" fmla="*/ 110532 h 15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170066" h="150725">
                <a:moveTo>
                  <a:pt x="0" y="150725"/>
                </a:moveTo>
                <a:cubicBezTo>
                  <a:pt x="16747" y="137327"/>
                  <a:pt x="33084" y="123400"/>
                  <a:pt x="50242" y="110532"/>
                </a:cubicBezTo>
                <a:cubicBezTo>
                  <a:pt x="59903" y="103286"/>
                  <a:pt x="71109" y="98166"/>
                  <a:pt x="80387" y="90435"/>
                </a:cubicBezTo>
                <a:cubicBezTo>
                  <a:pt x="157756" y="25960"/>
                  <a:pt x="65833" y="90090"/>
                  <a:pt x="140677" y="40193"/>
                </a:cubicBezTo>
                <a:cubicBezTo>
                  <a:pt x="190953" y="45780"/>
                  <a:pt x="226644" y="35726"/>
                  <a:pt x="261257" y="70338"/>
                </a:cubicBezTo>
                <a:cubicBezTo>
                  <a:pt x="269797" y="78877"/>
                  <a:pt x="274655" y="90435"/>
                  <a:pt x="281354" y="100483"/>
                </a:cubicBezTo>
                <a:cubicBezTo>
                  <a:pt x="357124" y="75227"/>
                  <a:pt x="263728" y="109296"/>
                  <a:pt x="341644" y="70338"/>
                </a:cubicBezTo>
                <a:cubicBezTo>
                  <a:pt x="351118" y="65601"/>
                  <a:pt x="361741" y="63639"/>
                  <a:pt x="371789" y="60290"/>
                </a:cubicBezTo>
                <a:cubicBezTo>
                  <a:pt x="497758" y="91781"/>
                  <a:pt x="339557" y="42657"/>
                  <a:pt x="432079" y="100483"/>
                </a:cubicBezTo>
                <a:cubicBezTo>
                  <a:pt x="464775" y="120918"/>
                  <a:pt x="527370" y="125580"/>
                  <a:pt x="562708" y="130628"/>
                </a:cubicBezTo>
                <a:cubicBezTo>
                  <a:pt x="590413" y="127165"/>
                  <a:pt x="642262" y="126021"/>
                  <a:pt x="673240" y="110532"/>
                </a:cubicBezTo>
                <a:cubicBezTo>
                  <a:pt x="684042" y="105131"/>
                  <a:pt x="693337" y="97134"/>
                  <a:pt x="703385" y="90435"/>
                </a:cubicBezTo>
                <a:cubicBezTo>
                  <a:pt x="706734" y="80387"/>
                  <a:pt x="703047" y="62367"/>
                  <a:pt x="713433" y="60290"/>
                </a:cubicBezTo>
                <a:cubicBezTo>
                  <a:pt x="728121" y="57352"/>
                  <a:pt x="740924" y="72448"/>
                  <a:pt x="753626" y="80387"/>
                </a:cubicBezTo>
                <a:cubicBezTo>
                  <a:pt x="823148" y="123838"/>
                  <a:pt x="764743" y="100840"/>
                  <a:pt x="823965" y="120580"/>
                </a:cubicBezTo>
                <a:cubicBezTo>
                  <a:pt x="847411" y="117231"/>
                  <a:pt x="871618" y="117338"/>
                  <a:pt x="894303" y="110532"/>
                </a:cubicBezTo>
                <a:cubicBezTo>
                  <a:pt x="919353" y="103017"/>
                  <a:pt x="935816" y="74894"/>
                  <a:pt x="954593" y="60290"/>
                </a:cubicBezTo>
                <a:cubicBezTo>
                  <a:pt x="1006420" y="19981"/>
                  <a:pt x="999546" y="25209"/>
                  <a:pt x="1045029" y="10048"/>
                </a:cubicBezTo>
                <a:cubicBezTo>
                  <a:pt x="1075174" y="13398"/>
                  <a:pt x="1107852" y="7546"/>
                  <a:pt x="1135464" y="20097"/>
                </a:cubicBezTo>
                <a:cubicBezTo>
                  <a:pt x="1149100" y="26295"/>
                  <a:pt x="1149997" y="46382"/>
                  <a:pt x="1155560" y="60290"/>
                </a:cubicBezTo>
                <a:cubicBezTo>
                  <a:pt x="1163427" y="79959"/>
                  <a:pt x="1158031" y="108829"/>
                  <a:pt x="1175657" y="120580"/>
                </a:cubicBezTo>
                <a:cubicBezTo>
                  <a:pt x="1214615" y="146552"/>
                  <a:pt x="1194345" y="136858"/>
                  <a:pt x="1235947" y="150725"/>
                </a:cubicBezTo>
                <a:cubicBezTo>
                  <a:pt x="1305886" y="127413"/>
                  <a:pt x="1230573" y="150057"/>
                  <a:pt x="1366576" y="130628"/>
                </a:cubicBezTo>
                <a:cubicBezTo>
                  <a:pt x="1380247" y="128675"/>
                  <a:pt x="1393371" y="123929"/>
                  <a:pt x="1406769" y="120580"/>
                </a:cubicBezTo>
                <a:cubicBezTo>
                  <a:pt x="1416817" y="113881"/>
                  <a:pt x="1427636" y="108214"/>
                  <a:pt x="1436914" y="100483"/>
                </a:cubicBezTo>
                <a:cubicBezTo>
                  <a:pt x="1447831" y="91386"/>
                  <a:pt x="1454637" y="77239"/>
                  <a:pt x="1467059" y="70338"/>
                </a:cubicBezTo>
                <a:cubicBezTo>
                  <a:pt x="1485577" y="60050"/>
                  <a:pt x="1527349" y="50242"/>
                  <a:pt x="1527349" y="50242"/>
                </a:cubicBezTo>
                <a:cubicBezTo>
                  <a:pt x="1577591" y="53591"/>
                  <a:pt x="1627998" y="55019"/>
                  <a:pt x="1678075" y="60290"/>
                </a:cubicBezTo>
                <a:cubicBezTo>
                  <a:pt x="1691809" y="61736"/>
                  <a:pt x="1707484" y="61711"/>
                  <a:pt x="1718268" y="70338"/>
                </a:cubicBezTo>
                <a:cubicBezTo>
                  <a:pt x="1726539" y="76955"/>
                  <a:pt x="1724967" y="90435"/>
                  <a:pt x="1728316" y="100483"/>
                </a:cubicBezTo>
                <a:cubicBezTo>
                  <a:pt x="1735920" y="77674"/>
                  <a:pt x="1736694" y="54787"/>
                  <a:pt x="1768510" y="50242"/>
                </a:cubicBezTo>
                <a:cubicBezTo>
                  <a:pt x="1782181" y="48289"/>
                  <a:pt x="1795305" y="56941"/>
                  <a:pt x="1808703" y="60290"/>
                </a:cubicBezTo>
                <a:cubicBezTo>
                  <a:pt x="1815402" y="70338"/>
                  <a:pt x="1819370" y="82891"/>
                  <a:pt x="1828800" y="90435"/>
                </a:cubicBezTo>
                <a:cubicBezTo>
                  <a:pt x="1837071" y="97052"/>
                  <a:pt x="1848353" y="100483"/>
                  <a:pt x="1858945" y="100483"/>
                </a:cubicBezTo>
                <a:cubicBezTo>
                  <a:pt x="1926018" y="100483"/>
                  <a:pt x="1992923" y="93784"/>
                  <a:pt x="2059912" y="90435"/>
                </a:cubicBezTo>
                <a:cubicBezTo>
                  <a:pt x="2080098" y="76977"/>
                  <a:pt x="2107067" y="57197"/>
                  <a:pt x="2130251" y="50242"/>
                </a:cubicBezTo>
                <a:cubicBezTo>
                  <a:pt x="2149766" y="44388"/>
                  <a:pt x="2170652" y="44613"/>
                  <a:pt x="2190541" y="40193"/>
                </a:cubicBezTo>
                <a:cubicBezTo>
                  <a:pt x="2200881" y="37895"/>
                  <a:pt x="2210638" y="33494"/>
                  <a:pt x="2220686" y="30145"/>
                </a:cubicBezTo>
                <a:cubicBezTo>
                  <a:pt x="2244132" y="33494"/>
                  <a:pt x="2269034" y="31397"/>
                  <a:pt x="2291024" y="40193"/>
                </a:cubicBezTo>
                <a:cubicBezTo>
                  <a:pt x="2304218" y="45471"/>
                  <a:pt x="2309345" y="62455"/>
                  <a:pt x="2321169" y="70338"/>
                </a:cubicBezTo>
                <a:cubicBezTo>
                  <a:pt x="2329821" y="76106"/>
                  <a:pt x="2386144" y="89094"/>
                  <a:pt x="2391508" y="90435"/>
                </a:cubicBezTo>
                <a:cubicBezTo>
                  <a:pt x="2525486" y="87086"/>
                  <a:pt x="2659706" y="89109"/>
                  <a:pt x="2793442" y="80387"/>
                </a:cubicBezTo>
                <a:cubicBezTo>
                  <a:pt x="2814581" y="79008"/>
                  <a:pt x="2853732" y="60290"/>
                  <a:pt x="2853732" y="60290"/>
                </a:cubicBezTo>
                <a:cubicBezTo>
                  <a:pt x="2861613" y="44528"/>
                  <a:pt x="2875569" y="0"/>
                  <a:pt x="2903974" y="0"/>
                </a:cubicBezTo>
                <a:cubicBezTo>
                  <a:pt x="2916051" y="0"/>
                  <a:pt x="2923317" y="14696"/>
                  <a:pt x="2934119" y="20097"/>
                </a:cubicBezTo>
                <a:cubicBezTo>
                  <a:pt x="2943593" y="24834"/>
                  <a:pt x="2954529" y="25973"/>
                  <a:pt x="2964264" y="30145"/>
                </a:cubicBezTo>
                <a:cubicBezTo>
                  <a:pt x="2978032" y="36046"/>
                  <a:pt x="2989520" y="49122"/>
                  <a:pt x="3004457" y="50242"/>
                </a:cubicBezTo>
                <a:cubicBezTo>
                  <a:pt x="3124746" y="59264"/>
                  <a:pt x="3245618" y="56941"/>
                  <a:pt x="3366198" y="60290"/>
                </a:cubicBezTo>
                <a:cubicBezTo>
                  <a:pt x="3379596" y="63639"/>
                  <a:pt x="3393698" y="64898"/>
                  <a:pt x="3406391" y="70338"/>
                </a:cubicBezTo>
                <a:cubicBezTo>
                  <a:pt x="3430872" y="80830"/>
                  <a:pt x="3448574" y="102473"/>
                  <a:pt x="3466681" y="120580"/>
                </a:cubicBezTo>
                <a:cubicBezTo>
                  <a:pt x="3557116" y="117231"/>
                  <a:pt x="3647646" y="115846"/>
                  <a:pt x="3737987" y="110532"/>
                </a:cubicBezTo>
                <a:cubicBezTo>
                  <a:pt x="3761630" y="109141"/>
                  <a:pt x="3784803" y="103250"/>
                  <a:pt x="3808325" y="100483"/>
                </a:cubicBezTo>
                <a:cubicBezTo>
                  <a:pt x="3841756" y="96550"/>
                  <a:pt x="3875314" y="93784"/>
                  <a:pt x="3908809" y="90435"/>
                </a:cubicBezTo>
                <a:cubicBezTo>
                  <a:pt x="3912158" y="70338"/>
                  <a:pt x="3906130" y="46054"/>
                  <a:pt x="3918857" y="30145"/>
                </a:cubicBezTo>
                <a:cubicBezTo>
                  <a:pt x="3925474" y="21874"/>
                  <a:pt x="3938726" y="37624"/>
                  <a:pt x="3949002" y="40193"/>
                </a:cubicBezTo>
                <a:lnTo>
                  <a:pt x="4029389" y="60290"/>
                </a:lnTo>
                <a:cubicBezTo>
                  <a:pt x="4032738" y="70338"/>
                  <a:pt x="4033562" y="81622"/>
                  <a:pt x="4039437" y="90435"/>
                </a:cubicBezTo>
                <a:cubicBezTo>
                  <a:pt x="4047320" y="102259"/>
                  <a:pt x="4055647" y="117793"/>
                  <a:pt x="4069582" y="120580"/>
                </a:cubicBezTo>
                <a:cubicBezTo>
                  <a:pt x="4092806" y="125225"/>
                  <a:pt x="4116354" y="112889"/>
                  <a:pt x="4139921" y="110532"/>
                </a:cubicBezTo>
                <a:cubicBezTo>
                  <a:pt x="4149919" y="109532"/>
                  <a:pt x="4160018" y="110532"/>
                  <a:pt x="4170066" y="110532"/>
                </a:cubicBezTo>
              </a:path>
            </a:pathLst>
          </a:custGeom>
          <a:no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241425"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667806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xfrm>
            <a:off x="13596189" y="4589874"/>
            <a:ext cx="687388" cy="153988"/>
          </a:xfrm>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6</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smtClean="0"/>
              <a:t>How</a:t>
            </a:r>
            <a:r>
              <a:rPr lang="de-DE" altLang="de-DE" dirty="0" smtClean="0"/>
              <a:t> </a:t>
            </a:r>
            <a:r>
              <a:rPr lang="de-DE" altLang="de-DE" dirty="0" err="1" smtClean="0"/>
              <a:t>to</a:t>
            </a:r>
            <a:r>
              <a:rPr lang="de-DE" altLang="de-DE" dirty="0" smtClean="0"/>
              <a:t> </a:t>
            </a:r>
            <a:r>
              <a:rPr lang="de-DE" altLang="de-DE" dirty="0" err="1" smtClean="0"/>
              <a:t>measure</a:t>
            </a:r>
            <a:r>
              <a:rPr lang="de-DE" altLang="de-DE" dirty="0" smtClean="0"/>
              <a:t> </a:t>
            </a:r>
            <a:r>
              <a:rPr lang="de-DE" altLang="de-DE" dirty="0" err="1" smtClean="0"/>
              <a:t>openness</a:t>
            </a:r>
            <a:r>
              <a:rPr lang="de-DE" altLang="de-DE" dirty="0" smtClean="0"/>
              <a:t>?</a:t>
            </a:r>
          </a:p>
        </p:txBody>
      </p:sp>
      <p:sp>
        <p:nvSpPr>
          <p:cNvPr id="2" name="Inhaltsplatzhalter 1"/>
          <p:cNvSpPr>
            <a:spLocks noGrp="1"/>
          </p:cNvSpPr>
          <p:nvPr>
            <p:ph idx="1"/>
          </p:nvPr>
        </p:nvSpPr>
        <p:spPr>
          <a:xfrm>
            <a:off x="395536" y="1239602"/>
            <a:ext cx="4464496" cy="3121367"/>
          </a:xfrm>
        </p:spPr>
        <p:txBody>
          <a:bodyPr/>
          <a:lstStyle/>
          <a:p>
            <a:pPr marL="0" indent="0"/>
            <a:r>
              <a:rPr lang="de-DE" b="1" dirty="0" smtClean="0"/>
              <a:t>Areas </a:t>
            </a:r>
            <a:r>
              <a:rPr lang="de-DE" b="1" dirty="0" err="1" smtClean="0"/>
              <a:t>to</a:t>
            </a:r>
            <a:r>
              <a:rPr lang="de-DE" b="1" dirty="0" smtClean="0"/>
              <a:t> </a:t>
            </a:r>
            <a:r>
              <a:rPr lang="de-DE" b="1" dirty="0" err="1" smtClean="0"/>
              <a:t>be</a:t>
            </a:r>
            <a:r>
              <a:rPr lang="de-DE" b="1" dirty="0" smtClean="0"/>
              <a:t> </a:t>
            </a:r>
            <a:r>
              <a:rPr lang="de-DE" b="1" dirty="0" err="1" smtClean="0"/>
              <a:t>considered</a:t>
            </a:r>
            <a:endParaRPr lang="de-DE" b="1" dirty="0" smtClean="0"/>
          </a:p>
          <a:p>
            <a:pPr marL="285750" indent="-285750">
              <a:lnSpc>
                <a:spcPct val="100000"/>
              </a:lnSpc>
              <a:buFont typeface="Arial" panose="020B0604020202020204" pitchFamily="34" charset="0"/>
              <a:buChar char="•"/>
            </a:pPr>
            <a:r>
              <a:rPr lang="en-US" dirty="0" smtClean="0"/>
              <a:t>scientific process</a:t>
            </a:r>
            <a:endParaRPr lang="en-US" dirty="0"/>
          </a:p>
          <a:p>
            <a:pPr marL="520700" lvl="2" indent="-285750">
              <a:lnSpc>
                <a:spcPct val="100000"/>
              </a:lnSpc>
              <a:buFont typeface="Arial" panose="020B0604020202020204" pitchFamily="34" charset="0"/>
              <a:buChar char="•"/>
            </a:pPr>
            <a:r>
              <a:rPr lang="en-US" sz="1600" dirty="0" err="1" smtClean="0"/>
              <a:t>conceptualisation</a:t>
            </a:r>
            <a:r>
              <a:rPr lang="en-US" sz="1600" dirty="0" smtClean="0"/>
              <a:t>, data </a:t>
            </a:r>
            <a:r>
              <a:rPr lang="en-US" sz="1600" dirty="0"/>
              <a:t>gathering/creation </a:t>
            </a:r>
          </a:p>
          <a:p>
            <a:pPr marL="520700" lvl="2" indent="-285750">
              <a:lnSpc>
                <a:spcPct val="100000"/>
              </a:lnSpc>
              <a:buFont typeface="Arial" panose="020B0604020202020204" pitchFamily="34" charset="0"/>
              <a:buChar char="•"/>
            </a:pPr>
            <a:r>
              <a:rPr lang="en-US" sz="1600" dirty="0"/>
              <a:t>analysis </a:t>
            </a:r>
          </a:p>
          <a:p>
            <a:pPr marL="520700" lvl="2" indent="-285750">
              <a:lnSpc>
                <a:spcPct val="100000"/>
              </a:lnSpc>
              <a:buFont typeface="Arial" panose="020B0604020202020204" pitchFamily="34" charset="0"/>
              <a:buChar char="•"/>
            </a:pPr>
            <a:r>
              <a:rPr lang="en-US" sz="1600" dirty="0"/>
              <a:t>diffusion of results </a:t>
            </a:r>
          </a:p>
          <a:p>
            <a:pPr marL="520700" lvl="2" indent="-285750">
              <a:lnSpc>
                <a:spcPct val="100000"/>
              </a:lnSpc>
              <a:buFont typeface="Arial" panose="020B0604020202020204" pitchFamily="34" charset="0"/>
              <a:buChar char="•"/>
            </a:pPr>
            <a:r>
              <a:rPr lang="en-US" sz="1600" dirty="0"/>
              <a:t>review and evaluation</a:t>
            </a:r>
          </a:p>
          <a:p>
            <a:pPr marL="285750" indent="-285750">
              <a:lnSpc>
                <a:spcPct val="100000"/>
              </a:lnSpc>
              <a:buFont typeface="Arial" panose="020B0604020202020204" pitchFamily="34" charset="0"/>
              <a:buChar char="•"/>
            </a:pPr>
            <a:endParaRPr lang="en-US" dirty="0" smtClean="0"/>
          </a:p>
          <a:p>
            <a:pPr marL="285750" indent="-285750">
              <a:lnSpc>
                <a:spcPct val="100000"/>
              </a:lnSpc>
              <a:buFont typeface="Arial" panose="020B0604020202020204" pitchFamily="34" charset="0"/>
              <a:buChar char="•"/>
            </a:pPr>
            <a:r>
              <a:rPr lang="en-US" dirty="0" smtClean="0"/>
              <a:t>system level</a:t>
            </a:r>
            <a:endParaRPr lang="en-US" dirty="0"/>
          </a:p>
          <a:p>
            <a:pPr marL="520700" lvl="2" indent="-285750">
              <a:lnSpc>
                <a:spcPct val="100000"/>
              </a:lnSpc>
              <a:buFont typeface="Arial" panose="020B0604020202020204" pitchFamily="34" charset="0"/>
              <a:buChar char="•"/>
            </a:pPr>
            <a:r>
              <a:rPr lang="en-US" sz="1600" dirty="0"/>
              <a:t>reputation system, recognition of contributions, trust </a:t>
            </a:r>
          </a:p>
          <a:p>
            <a:pPr marL="520700" lvl="2" indent="-285750">
              <a:lnSpc>
                <a:spcPct val="100000"/>
              </a:lnSpc>
              <a:buFont typeface="Arial" panose="020B0604020202020204" pitchFamily="34" charset="0"/>
              <a:buChar char="•"/>
            </a:pPr>
            <a:r>
              <a:rPr lang="en-US" sz="1600" dirty="0"/>
              <a:t>open science </a:t>
            </a:r>
            <a:r>
              <a:rPr lang="en-US" sz="1600" dirty="0" smtClean="0"/>
              <a:t>skills, </a:t>
            </a:r>
            <a:r>
              <a:rPr lang="en-US" sz="1600" dirty="0"/>
              <a:t>awareness </a:t>
            </a:r>
          </a:p>
          <a:p>
            <a:pPr marL="520700" lvl="2" indent="-285750">
              <a:lnSpc>
                <a:spcPct val="100000"/>
              </a:lnSpc>
              <a:buFont typeface="Arial" panose="020B0604020202020204" pitchFamily="34" charset="0"/>
              <a:buChar char="•"/>
            </a:pPr>
            <a:r>
              <a:rPr lang="en-US" sz="1600" dirty="0"/>
              <a:t>science with society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653" y="-20538"/>
            <a:ext cx="4117851" cy="1936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0653" y="1915854"/>
            <a:ext cx="4117851" cy="317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421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7</a:t>
            </a:fld>
            <a:endParaRPr lang="de-DE" altLang="de-DE" sz="1000" dirty="0"/>
          </a:p>
        </p:txBody>
      </p:sp>
      <p:sp>
        <p:nvSpPr>
          <p:cNvPr id="17410" name="Rectangle 5"/>
          <p:cNvSpPr>
            <a:spLocks noGrp="1" noChangeArrowheads="1"/>
          </p:cNvSpPr>
          <p:nvPr>
            <p:ph type="title"/>
          </p:nvPr>
        </p:nvSpPr>
        <p:spPr>
          <a:xfrm>
            <a:off x="395288" y="604838"/>
            <a:ext cx="3960687" cy="430212"/>
          </a:xfrm>
        </p:spPr>
        <p:txBody>
          <a:bodyPr/>
          <a:lstStyle/>
          <a:p>
            <a:r>
              <a:rPr lang="de-DE" altLang="de-DE" dirty="0" err="1" smtClean="0"/>
              <a:t>How</a:t>
            </a:r>
            <a:r>
              <a:rPr lang="de-DE" altLang="de-DE" dirty="0" smtClean="0"/>
              <a:t> </a:t>
            </a:r>
            <a:r>
              <a:rPr lang="de-DE" altLang="de-DE" dirty="0" err="1" smtClean="0"/>
              <a:t>to</a:t>
            </a:r>
            <a:r>
              <a:rPr lang="de-DE" altLang="de-DE" dirty="0" smtClean="0"/>
              <a:t> </a:t>
            </a:r>
            <a:r>
              <a:rPr lang="de-DE" altLang="de-DE" dirty="0" err="1" smtClean="0"/>
              <a:t>measure</a:t>
            </a:r>
            <a:r>
              <a:rPr lang="de-DE" altLang="de-DE" dirty="0" smtClean="0"/>
              <a:t> </a:t>
            </a:r>
            <a:r>
              <a:rPr lang="de-DE" altLang="de-DE" dirty="0" err="1" smtClean="0"/>
              <a:t>openness</a:t>
            </a:r>
            <a:r>
              <a:rPr lang="de-DE" altLang="de-DE" dirty="0" smtClean="0"/>
              <a:t>?</a:t>
            </a:r>
          </a:p>
        </p:txBody>
      </p:sp>
      <p:sp>
        <p:nvSpPr>
          <p:cNvPr id="17411" name="Rectangle 6"/>
          <p:cNvSpPr>
            <a:spLocks noGrp="1" noChangeArrowheads="1"/>
          </p:cNvSpPr>
          <p:nvPr>
            <p:ph type="body" idx="1"/>
          </p:nvPr>
        </p:nvSpPr>
        <p:spPr>
          <a:xfrm>
            <a:off x="393700" y="1182688"/>
            <a:ext cx="7923213" cy="293029"/>
          </a:xfrm>
        </p:spPr>
        <p:txBody>
          <a:bodyPr/>
          <a:lstStyle/>
          <a:p>
            <a:pPr marL="0" indent="0"/>
            <a:r>
              <a:rPr lang="en-US" altLang="de-DE" b="1" dirty="0" smtClean="0"/>
              <a:t>Doing open science</a:t>
            </a:r>
            <a:endParaRPr lang="en-US" altLang="de-DE" dirty="0"/>
          </a:p>
        </p:txBody>
      </p:sp>
      <p:sp>
        <p:nvSpPr>
          <p:cNvPr id="6" name="Rechteck 5"/>
          <p:cNvSpPr/>
          <p:nvPr/>
        </p:nvSpPr>
        <p:spPr>
          <a:xfrm>
            <a:off x="367974" y="3723878"/>
            <a:ext cx="3483946" cy="738664"/>
          </a:xfrm>
          <a:prstGeom prst="rect">
            <a:avLst/>
          </a:prstGeom>
        </p:spPr>
        <p:txBody>
          <a:bodyPr wrap="square">
            <a:spAutoFit/>
          </a:bodyPr>
          <a:lstStyle/>
          <a:p>
            <a:pPr defTabSz="777875"/>
            <a:r>
              <a:rPr lang="en-US" sz="1050" dirty="0">
                <a:solidFill>
                  <a:schemeClr val="accent2"/>
                </a:solidFill>
              </a:rPr>
              <a:t>Steiner, </a:t>
            </a:r>
            <a:r>
              <a:rPr lang="en-US" sz="1050" dirty="0" smtClean="0">
                <a:solidFill>
                  <a:schemeClr val="accent2"/>
                </a:solidFill>
              </a:rPr>
              <a:t>T. </a:t>
            </a:r>
            <a:r>
              <a:rPr lang="en-US" sz="1050" dirty="0">
                <a:solidFill>
                  <a:schemeClr val="accent2"/>
                </a:solidFill>
              </a:rPr>
              <a:t>(2018, February 23). Open Educational Practice (OEP): collection of scenarios (Version 1.01EN). </a:t>
            </a:r>
            <a:r>
              <a:rPr lang="en-US" sz="1050" dirty="0" err="1">
                <a:solidFill>
                  <a:schemeClr val="accent2"/>
                </a:solidFill>
              </a:rPr>
              <a:t>Zenodo</a:t>
            </a:r>
            <a:r>
              <a:rPr lang="en-US" sz="1050" dirty="0">
                <a:solidFill>
                  <a:schemeClr val="accent2"/>
                </a:solidFill>
              </a:rPr>
              <a:t>. http://doi.org/10.5281/zenodo.1183806</a:t>
            </a:r>
          </a:p>
        </p:txBody>
      </p:sp>
      <p:pic>
        <p:nvPicPr>
          <p:cNvPr id="2" name="Grafik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5024" y="31597"/>
            <a:ext cx="5555488" cy="5111903"/>
          </a:xfrm>
          <a:prstGeom prst="rect">
            <a:avLst/>
          </a:prstGeom>
        </p:spPr>
      </p:pic>
    </p:spTree>
    <p:extLst>
      <p:ext uri="{BB962C8B-B14F-4D97-AF65-F5344CB8AC3E}">
        <p14:creationId xmlns:p14="http://schemas.microsoft.com/office/powerpoint/2010/main" val="715386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8</a:t>
            </a:fld>
            <a:endParaRPr lang="de-DE" altLang="de-DE" sz="1000" dirty="0"/>
          </a:p>
        </p:txBody>
      </p:sp>
      <p:sp>
        <p:nvSpPr>
          <p:cNvPr id="17411" name="Rectangle 6"/>
          <p:cNvSpPr>
            <a:spLocks noGrp="1" noChangeArrowheads="1"/>
          </p:cNvSpPr>
          <p:nvPr>
            <p:ph type="body" idx="1"/>
          </p:nvPr>
        </p:nvSpPr>
        <p:spPr>
          <a:xfrm>
            <a:off x="393700" y="1182688"/>
            <a:ext cx="7923213" cy="641201"/>
          </a:xfrm>
        </p:spPr>
        <p:txBody>
          <a:bodyPr/>
          <a:lstStyle/>
          <a:p>
            <a:pPr marL="0" indent="0"/>
            <a:r>
              <a:rPr lang="en-US" altLang="de-DE" b="1" dirty="0" smtClean="0"/>
              <a:t>Open </a:t>
            </a:r>
            <a:r>
              <a:rPr lang="en-US" altLang="de-DE" b="1" dirty="0"/>
              <a:t>S</a:t>
            </a:r>
            <a:r>
              <a:rPr lang="en-US" altLang="de-DE" b="1" dirty="0" smtClean="0"/>
              <a:t>cience Monitor</a:t>
            </a:r>
            <a:endParaRPr lang="en-US" altLang="de-DE" dirty="0"/>
          </a:p>
          <a:p>
            <a:pPr marL="285750" indent="-285750">
              <a:buFont typeface="Arial" panose="020B0604020202020204" pitchFamily="34" charset="0"/>
              <a:buChar char="•"/>
            </a:pPr>
            <a:endParaRPr lang="en-US" altLang="de-DE" dirty="0"/>
          </a:p>
        </p:txBody>
      </p:sp>
      <p:sp>
        <p:nvSpPr>
          <p:cNvPr id="5" name="Rechteck 4"/>
          <p:cNvSpPr/>
          <p:nvPr/>
        </p:nvSpPr>
        <p:spPr>
          <a:xfrm>
            <a:off x="2555776" y="4443958"/>
            <a:ext cx="4176464" cy="415498"/>
          </a:xfrm>
          <a:prstGeom prst="rect">
            <a:avLst/>
          </a:prstGeom>
        </p:spPr>
        <p:txBody>
          <a:bodyPr wrap="square">
            <a:spAutoFit/>
          </a:bodyPr>
          <a:lstStyle/>
          <a:p>
            <a:pPr defTabSz="777875"/>
            <a:r>
              <a:rPr lang="en-US" sz="1050" dirty="0">
                <a:solidFill>
                  <a:schemeClr val="accent2"/>
                </a:solidFill>
              </a:rPr>
              <a:t>http://ec.europa.eu/research/openscience/index.cfm?pg=home&amp;section=monitor</a:t>
            </a:r>
          </a:p>
        </p:txBody>
      </p:sp>
      <p:pic>
        <p:nvPicPr>
          <p:cNvPr id="6" name="Picture 3"/>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0614"/>
          <a:stretch/>
        </p:blipFill>
        <p:spPr bwMode="auto">
          <a:xfrm>
            <a:off x="4807974" y="181281"/>
            <a:ext cx="4324785" cy="428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1553456"/>
            <a:ext cx="4032448" cy="28335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hteck 1"/>
          <p:cNvSpPr/>
          <p:nvPr/>
        </p:nvSpPr>
        <p:spPr bwMode="auto">
          <a:xfrm>
            <a:off x="4644008" y="181281"/>
            <a:ext cx="576064" cy="853769"/>
          </a:xfrm>
          <a:prstGeom prst="rect">
            <a:avLst/>
          </a:prstGeom>
          <a:solidFill>
            <a:schemeClr val="bg1"/>
          </a:solidFill>
          <a:ln>
            <a:noFill/>
          </a:ln>
          <a:effectLst/>
          <a:extLst/>
        </p:spPr>
        <p:txBody>
          <a:bodyPr vert="horz" wrap="none" lIns="91440" tIns="45720" rIns="91440" bIns="45720" numCol="1" rtlCol="0" anchor="ctr" anchorCtr="0" compatLnSpc="1">
            <a:prstTxWarp prst="textNoShape">
              <a:avLst/>
            </a:prstTxWarp>
          </a:bodyPr>
          <a:lstStyle/>
          <a:p>
            <a:pPr marL="0" marR="0" indent="0" algn="ctr" defTabSz="1241425"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smtClean="0"/>
              <a:t>How</a:t>
            </a:r>
            <a:r>
              <a:rPr lang="de-DE" altLang="de-DE" dirty="0" smtClean="0"/>
              <a:t> </a:t>
            </a:r>
            <a:r>
              <a:rPr lang="de-DE" altLang="de-DE" dirty="0" err="1" smtClean="0"/>
              <a:t>to</a:t>
            </a:r>
            <a:r>
              <a:rPr lang="de-DE" altLang="de-DE" dirty="0" smtClean="0"/>
              <a:t> </a:t>
            </a:r>
            <a:r>
              <a:rPr lang="de-DE" altLang="de-DE" dirty="0" err="1" smtClean="0"/>
              <a:t>measure</a:t>
            </a:r>
            <a:r>
              <a:rPr lang="de-DE" altLang="de-DE" dirty="0" smtClean="0"/>
              <a:t> </a:t>
            </a:r>
            <a:r>
              <a:rPr lang="de-DE" altLang="de-DE" dirty="0" err="1" smtClean="0"/>
              <a:t>openness</a:t>
            </a:r>
            <a:r>
              <a:rPr lang="de-DE" altLang="de-DE" dirty="0" smtClean="0"/>
              <a:t>?</a:t>
            </a:r>
          </a:p>
        </p:txBody>
      </p:sp>
    </p:spTree>
    <p:extLst>
      <p:ext uri="{BB962C8B-B14F-4D97-AF65-F5344CB8AC3E}">
        <p14:creationId xmlns:p14="http://schemas.microsoft.com/office/powerpoint/2010/main" val="1420041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liennummernplatzhalter 4"/>
          <p:cNvSpPr>
            <a:spLocks noGrp="1"/>
          </p:cNvSpPr>
          <p:nvPr>
            <p:ph type="sldNum" sz="quarter" idx="11"/>
          </p:nvPr>
        </p:nvSpPr>
        <p:spPr>
          <a:noFill/>
        </p:spPr>
        <p:txBody>
          <a:bodyPr/>
          <a:lstStyle>
            <a:lvl1pPr algn="ctr" defTabSz="777875" eaLnBrk="0" hangingPunct="0">
              <a:defRPr sz="1500">
                <a:solidFill>
                  <a:schemeClr val="tx1"/>
                </a:solidFill>
                <a:latin typeface="Arial" pitchFamily="34" charset="0"/>
                <a:ea typeface="ＭＳ Ｐゴシック" pitchFamily="34" charset="-128"/>
              </a:defRPr>
            </a:lvl1pPr>
            <a:lvl2pPr marL="742950" indent="-285750" algn="ctr" defTabSz="777875" eaLnBrk="0" hangingPunct="0">
              <a:defRPr sz="1500">
                <a:solidFill>
                  <a:schemeClr val="tx1"/>
                </a:solidFill>
                <a:latin typeface="Arial" pitchFamily="34" charset="0"/>
                <a:ea typeface="ＭＳ Ｐゴシック" pitchFamily="34" charset="-128"/>
              </a:defRPr>
            </a:lvl2pPr>
            <a:lvl3pPr marL="1143000" indent="-228600" algn="ctr" defTabSz="777875" eaLnBrk="0" hangingPunct="0">
              <a:defRPr sz="1500">
                <a:solidFill>
                  <a:schemeClr val="tx1"/>
                </a:solidFill>
                <a:latin typeface="Arial" pitchFamily="34" charset="0"/>
                <a:ea typeface="ＭＳ Ｐゴシック" pitchFamily="34" charset="-128"/>
              </a:defRPr>
            </a:lvl3pPr>
            <a:lvl4pPr marL="1600200" indent="-228600" algn="ctr" defTabSz="777875" eaLnBrk="0" hangingPunct="0">
              <a:defRPr sz="1500">
                <a:solidFill>
                  <a:schemeClr val="tx1"/>
                </a:solidFill>
                <a:latin typeface="Arial" pitchFamily="34" charset="0"/>
                <a:ea typeface="ＭＳ Ｐゴシック" pitchFamily="34" charset="-128"/>
              </a:defRPr>
            </a:lvl4pPr>
            <a:lvl5pPr marL="2057400" indent="-228600" algn="ctr" defTabSz="777875" eaLnBrk="0" hangingPunct="0">
              <a:defRPr sz="1500">
                <a:solidFill>
                  <a:schemeClr val="tx1"/>
                </a:solidFill>
                <a:latin typeface="Arial" pitchFamily="34" charset="0"/>
                <a:ea typeface="ＭＳ Ｐゴシック" pitchFamily="34" charset="-128"/>
              </a:defRPr>
            </a:lvl5pPr>
            <a:lvl6pPr marL="25146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algn="ctr" defTabSz="777875"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algn="r" eaLnBrk="1" hangingPunct="1"/>
            <a:fld id="{B504EDAF-57A4-4FC4-94CD-2FC8576ADAB8}" type="slidenum">
              <a:rPr lang="de-DE" altLang="de-DE" sz="1000" smtClean="0"/>
              <a:pPr algn="r" eaLnBrk="1" hangingPunct="1"/>
              <a:t>9</a:t>
            </a:fld>
            <a:endParaRPr lang="de-DE" altLang="de-DE" sz="1000" dirty="0"/>
          </a:p>
        </p:txBody>
      </p:sp>
      <p:sp>
        <p:nvSpPr>
          <p:cNvPr id="17410" name="Rectangle 5"/>
          <p:cNvSpPr>
            <a:spLocks noGrp="1" noChangeArrowheads="1"/>
          </p:cNvSpPr>
          <p:nvPr>
            <p:ph type="title"/>
          </p:nvPr>
        </p:nvSpPr>
        <p:spPr>
          <a:xfrm>
            <a:off x="395288" y="604838"/>
            <a:ext cx="8243887" cy="430212"/>
          </a:xfrm>
        </p:spPr>
        <p:txBody>
          <a:bodyPr/>
          <a:lstStyle/>
          <a:p>
            <a:r>
              <a:rPr lang="de-DE" altLang="de-DE" dirty="0" err="1" smtClean="0"/>
              <a:t>Why</a:t>
            </a:r>
            <a:r>
              <a:rPr lang="de-DE" altLang="de-DE" dirty="0" smtClean="0"/>
              <a:t> </a:t>
            </a:r>
            <a:r>
              <a:rPr lang="de-DE" altLang="de-DE" dirty="0" err="1" smtClean="0"/>
              <a:t>measure</a:t>
            </a:r>
            <a:r>
              <a:rPr lang="de-DE" altLang="de-DE" dirty="0" smtClean="0"/>
              <a:t> </a:t>
            </a:r>
            <a:r>
              <a:rPr lang="de-DE" altLang="de-DE" dirty="0" err="1" smtClean="0"/>
              <a:t>openness</a:t>
            </a:r>
            <a:r>
              <a:rPr lang="de-DE" altLang="de-DE" dirty="0" smtClean="0"/>
              <a:t>?</a:t>
            </a:r>
          </a:p>
        </p:txBody>
      </p:sp>
      <p:sp>
        <p:nvSpPr>
          <p:cNvPr id="17411" name="Rectangle 6"/>
          <p:cNvSpPr>
            <a:spLocks noGrp="1" noChangeArrowheads="1"/>
          </p:cNvSpPr>
          <p:nvPr>
            <p:ph type="body" idx="1"/>
          </p:nvPr>
        </p:nvSpPr>
        <p:spPr>
          <a:xfrm>
            <a:off x="393701" y="1182688"/>
            <a:ext cx="5690468" cy="2244204"/>
          </a:xfrm>
        </p:spPr>
        <p:txBody>
          <a:bodyPr/>
          <a:lstStyle/>
          <a:p>
            <a:pPr marL="0" indent="0"/>
            <a:r>
              <a:rPr lang="en-US" altLang="de-DE" b="1" dirty="0" smtClean="0"/>
              <a:t>Sticks and carrots</a:t>
            </a:r>
            <a:endParaRPr lang="en-US" altLang="de-DE" dirty="0"/>
          </a:p>
          <a:p>
            <a:pPr marL="487623" indent="-487623" defTabSz="1298326">
              <a:buFont typeface="Arial" panose="020B0604020202020204" pitchFamily="34" charset="0"/>
              <a:buChar char="•"/>
            </a:pPr>
            <a:r>
              <a:rPr lang="en-US" altLang="de-DE" dirty="0" smtClean="0"/>
              <a:t>“incentivize both research quality and open practices” (p. 26)</a:t>
            </a:r>
          </a:p>
          <a:p>
            <a:pPr marL="487623" indent="-487623" defTabSz="1298326">
              <a:buFont typeface="Arial" panose="020B0604020202020204" pitchFamily="34" charset="0"/>
              <a:buChar char="•"/>
            </a:pPr>
            <a:endParaRPr lang="en-US" altLang="de-DE" dirty="0" smtClean="0"/>
          </a:p>
          <a:p>
            <a:pPr marL="487623" indent="-487623" defTabSz="1298326">
              <a:buFont typeface="Arial" panose="020B0604020202020204" pitchFamily="34" charset="0"/>
              <a:buChar char="•"/>
            </a:pPr>
            <a:r>
              <a:rPr lang="en-US" altLang="de-DE" dirty="0" smtClean="0"/>
              <a:t>“linking open practices with performance evaluation has proven to be a very effective measure, especially when made mandatory” (p. 29)</a:t>
            </a:r>
            <a:endParaRPr lang="en-US" altLang="de-DE" dirty="0"/>
          </a:p>
        </p:txBody>
      </p:sp>
      <p:sp>
        <p:nvSpPr>
          <p:cNvPr id="5" name="Rechteck 4"/>
          <p:cNvSpPr/>
          <p:nvPr/>
        </p:nvSpPr>
        <p:spPr>
          <a:xfrm>
            <a:off x="2555776" y="4443958"/>
            <a:ext cx="4176464" cy="577081"/>
          </a:xfrm>
          <a:prstGeom prst="rect">
            <a:avLst/>
          </a:prstGeom>
        </p:spPr>
        <p:txBody>
          <a:bodyPr wrap="square">
            <a:spAutoFit/>
          </a:bodyPr>
          <a:lstStyle/>
          <a:p>
            <a:pPr algn="ctr" defTabSz="777875"/>
            <a:r>
              <a:rPr lang="en-US" sz="1050" dirty="0" smtClean="0">
                <a:solidFill>
                  <a:schemeClr val="accent2"/>
                </a:solidFill>
              </a:rPr>
              <a:t>MLE on Open Science: Final Report -</a:t>
            </a:r>
            <a:r>
              <a:rPr lang="en-US" sz="1050" dirty="0" err="1" smtClean="0">
                <a:solidFill>
                  <a:schemeClr val="accent2"/>
                </a:solidFill>
              </a:rPr>
              <a:t>Altmetrics</a:t>
            </a:r>
            <a:r>
              <a:rPr lang="en-US" sz="1050" dirty="0" smtClean="0">
                <a:solidFill>
                  <a:schemeClr val="accent2"/>
                </a:solidFill>
              </a:rPr>
              <a:t> and </a:t>
            </a:r>
            <a:r>
              <a:rPr lang="en-US" sz="1050" dirty="0">
                <a:solidFill>
                  <a:schemeClr val="accent2"/>
                </a:solidFill>
              </a:rPr>
              <a:t>Rewards (2018). https://rio.jrc.ec.europa.eu/en/library/mle-open-science-final-report-altmetrics-and-rewards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304" y="383524"/>
            <a:ext cx="1771652"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3166" y="2759788"/>
            <a:ext cx="2421426" cy="16562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0795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Master_16_9_quer_CC">
  <a:themeElements>
    <a:clrScheme name="Leere Präsentation 1">
      <a:dk1>
        <a:srgbClr val="000000"/>
      </a:dk1>
      <a:lt1>
        <a:srgbClr val="FFFFFF"/>
      </a:lt1>
      <a:dk2>
        <a:srgbClr val="FF9900"/>
      </a:dk2>
      <a:lt2>
        <a:srgbClr val="3366FF"/>
      </a:lt2>
      <a:accent1>
        <a:srgbClr val="B2B2B2"/>
      </a:accent1>
      <a:accent2>
        <a:srgbClr val="808080"/>
      </a:accent2>
      <a:accent3>
        <a:srgbClr val="FFFFFF"/>
      </a:accent3>
      <a:accent4>
        <a:srgbClr val="000000"/>
      </a:accent4>
      <a:accent5>
        <a:srgbClr val="D5D5D5"/>
      </a:accent5>
      <a:accent6>
        <a:srgbClr val="737373"/>
      </a:accent6>
      <a:hlink>
        <a:srgbClr val="4D4D4D"/>
      </a:hlink>
      <a:folHlink>
        <a:srgbClr val="292929"/>
      </a:folHlink>
    </a:clrScheme>
    <a:fontScheme name="Leere Präsentati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241425" rtl="0" eaLnBrk="1" fontAlgn="base" latinLnBrk="0" hangingPunct="1">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folHlink"/>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241425" rtl="0" eaLnBrk="1" fontAlgn="base" latinLnBrk="0" hangingPunct="1">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defRPr>
        </a:defPPr>
      </a:lstStyle>
    </a:lnDef>
  </a:objectDefaults>
  <a:extraClrSchemeLst>
    <a:extraClrScheme>
      <a:clrScheme name="Leere Präsentation 1">
        <a:dk1>
          <a:srgbClr val="000000"/>
        </a:dk1>
        <a:lt1>
          <a:srgbClr val="FFFFFF"/>
        </a:lt1>
        <a:dk2>
          <a:srgbClr val="FF9900"/>
        </a:dk2>
        <a:lt2>
          <a:srgbClr val="3366FF"/>
        </a:lt2>
        <a:accent1>
          <a:srgbClr val="B2B2B2"/>
        </a:accent1>
        <a:accent2>
          <a:srgbClr val="808080"/>
        </a:accent2>
        <a:accent3>
          <a:srgbClr val="FFFFFF"/>
        </a:accent3>
        <a:accent4>
          <a:srgbClr val="000000"/>
        </a:accent4>
        <a:accent5>
          <a:srgbClr val="D5D5D5"/>
        </a:accent5>
        <a:accent6>
          <a:srgbClr val="737373"/>
        </a:accent6>
        <a:hlink>
          <a:srgbClr val="4D4D4D"/>
        </a:hlink>
        <a:folHlink>
          <a:srgbClr val="2929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PPT_Master_16_9_quer_CC</Template>
  <TotalTime>0</TotalTime>
  <Words>4933</Words>
  <Application>Microsoft Office PowerPoint</Application>
  <PresentationFormat>Bildschirmpräsentation (16:9)</PresentationFormat>
  <Paragraphs>371</Paragraphs>
  <Slides>21</Slides>
  <Notes>21</Notes>
  <HiddenSlides>2</HiddenSlides>
  <MMClips>0</MMClips>
  <ScaleCrop>false</ScaleCrop>
  <HeadingPairs>
    <vt:vector size="4" baseType="variant">
      <vt:variant>
        <vt:lpstr>Design</vt:lpstr>
      </vt:variant>
      <vt:variant>
        <vt:i4>1</vt:i4>
      </vt:variant>
      <vt:variant>
        <vt:lpstr>Folientitel</vt:lpstr>
      </vt:variant>
      <vt:variant>
        <vt:i4>21</vt:i4>
      </vt:variant>
    </vt:vector>
  </HeadingPairs>
  <TitlesOfParts>
    <vt:vector size="22" baseType="lpstr">
      <vt:lpstr>PPT_Master_16_9_quer_CC</vt:lpstr>
      <vt:lpstr>PowerPoint-Präsentation</vt:lpstr>
      <vt:lpstr>How to measure openness?</vt:lpstr>
      <vt:lpstr>How to measure openness?</vt:lpstr>
      <vt:lpstr>How to measure openness?</vt:lpstr>
      <vt:lpstr>How to measure openness?</vt:lpstr>
      <vt:lpstr>How to measure openness?</vt:lpstr>
      <vt:lpstr>How to measure openness?</vt:lpstr>
      <vt:lpstr>How to measure openness?</vt:lpstr>
      <vt:lpstr>Why measure openness?</vt:lpstr>
      <vt:lpstr>Why measure openness?</vt:lpstr>
      <vt:lpstr>Why measure openness?</vt:lpstr>
      <vt:lpstr>What does openness mean to us?</vt:lpstr>
      <vt:lpstr>What does openness mean to us?</vt:lpstr>
      <vt:lpstr>What does openness mean to us?</vt:lpstr>
      <vt:lpstr>What does openness mean to us?</vt:lpstr>
      <vt:lpstr>What does openness mean to us?</vt:lpstr>
      <vt:lpstr>What does openness mean to us?</vt:lpstr>
      <vt:lpstr>What does openness mean to us?</vt:lpstr>
      <vt:lpstr>Conclusion I</vt:lpstr>
      <vt:lpstr>Conclusion II</vt:lpstr>
      <vt:lpstr>PowerPoint-Präsentation</vt:lpstr>
    </vt:vector>
  </TitlesOfParts>
  <Company>ZBW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Peters Isabella</dc:creator>
  <cp:lastModifiedBy>Maxie Gottschling</cp:lastModifiedBy>
  <cp:revision>225</cp:revision>
  <dcterms:created xsi:type="dcterms:W3CDTF">2019-01-13T10:02:54Z</dcterms:created>
  <dcterms:modified xsi:type="dcterms:W3CDTF">2019-03-25T11:52:08Z</dcterms:modified>
</cp:coreProperties>
</file>