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7" r:id="rId5"/>
    <p:sldId id="259" r:id="rId6"/>
    <p:sldId id="268" r:id="rId7"/>
    <p:sldId id="269" r:id="rId8"/>
    <p:sldId id="270" r:id="rId9"/>
    <p:sldId id="271" r:id="rId10"/>
    <p:sldId id="272" r:id="rId11"/>
    <p:sldId id="273" r:id="rId12"/>
    <p:sldId id="262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960"/>
    <a:srgbClr val="1178B4"/>
    <a:srgbClr val="525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61" y="-2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B0F1E-3E0F-4C85-AF31-5080C712145B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009E5-BF51-43F7-ABF9-73E5190A84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97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200" baseline="0" dirty="0" smtClean="0">
                <a:latin typeface="Verdana" panose="020B0604030504040204" pitchFamily="34" charset="0"/>
                <a:ea typeface="Verdana" panose="020B0604030504040204" pitchFamily="34" charset="0"/>
              </a:rPr>
              <a:t>33 journals, </a:t>
            </a:r>
            <a:r>
              <a:rPr lang="en-GB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9 peer-reviewed</a:t>
            </a:r>
            <a:r>
              <a:rPr lang="en-GB" sz="1200" baseline="0" dirty="0" smtClean="0">
                <a:latin typeface="Verdana" panose="020B0604030504040204" pitchFamily="34" charset="0"/>
                <a:ea typeface="Verdana" panose="020B0604030504040204" pitchFamily="34" charset="0"/>
              </a:rPr>
              <a:t> proceedings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09E5-BF51-43F7-ABF9-73E5190A840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59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Associations appoint chief editors; they appoint topical eds.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Editors are not paid &amp; are not employed by Copernicus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CrossRef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CrossCheck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, COPE, CLOCKSS, Portico,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WoS</a:t>
            </a:r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Take home: journals are owned by associations, articles are owned by authors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09E5-BF51-43F7-ABF9-73E5190A840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59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09E5-BF51-43F7-ABF9-73E5190A840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07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Journals are owned by scientific associations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Associations appoint chief editors; they appoint topical eds.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Editors are not paid &amp; are not employed by Copernicus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Articles are published CC BY 4.0 with author’s copyright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All-in: full-text XML &amp; HTML, MathML, PDF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CrossRef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CrossCheck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, COPE, CLOCKSS, Portico,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WoS</a:t>
            </a:r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Take home: journals are owned by associations, articles are owned by authors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09E5-BF51-43F7-ABF9-73E5190A840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599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Journals are owned by scientific associations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Associations appoint chief editors; they appoint topical eds.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Editors are not paid &amp; are not employed by Copernicus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Articles are published CC BY 4.0 with author’s copyright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All-in: full-text XML &amp; HTML, MathML, PDF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CrossRef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CrossCheck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, COPE, CLOCKSS, Portico,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WoS</a:t>
            </a:r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Take home: journals are owned by associations, articles are owned by authors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09E5-BF51-43F7-ABF9-73E5190A840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59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Journals are owned by scientific associations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Associations appoint chief editors; they appoint topical eds.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Editors are not paid &amp; are not employed by Copernicus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Articles are published CC BY 4.0 with author’s copyright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All-in: full-text XML &amp; HTML, MathML, PDF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CrossRef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CrossCheck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, COPE, CLOCKSS, Portico,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WoS</a:t>
            </a:r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Take home: journals are owned by associations, articles are owned by authors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09E5-BF51-43F7-ABF9-73E5190A840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599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Journals are owned by scientific associations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Associations appoint chief editors; they appoint topical eds.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Editors are not paid &amp; are not employed by Copernicus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Articles are published CC BY 4.0 with author’s copyright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All-in: full-text XML &amp; HTML, MathML, PDF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CrossRef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CrossCheck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, COPE, CLOCKSS, Portico,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WoS</a:t>
            </a:r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Take home: journals are owned by associations, articles are owned by authors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09E5-BF51-43F7-ABF9-73E5190A840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59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Journals are owned by scientific associations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Associations appoint chief editors; they appoint topical eds.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Editors are not paid &amp; are not employed by Copernicus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Articles are published CC BY 4.0 with author’s copyright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All-in: full-text XML &amp; HTML, MathML, PDF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CrossRef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CrossCheck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, COPE, CLOCKSS, Portico,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WoS</a:t>
            </a:r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Take home: journals are owned by associations, articles are owned by authors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09E5-BF51-43F7-ABF9-73E5190A840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59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Journals are owned by scientific associations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Associations appoint chief editors; they appoint topical eds.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Editors are not paid &amp; are not employed by Copernicus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Articles are published CC BY 4.0 with author’s copyright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All-in: full-text XML &amp; HTML, MathML, PDF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CrossRef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CrossCheck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, COPE, CLOCKSS, Portico,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WoS</a:t>
            </a:r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Take home: journals are owned by associations, articles are owned by authors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09E5-BF51-43F7-ABF9-73E5190A840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59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rgbClr val="2329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17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"/>
            <a:ext cx="6553200" cy="108585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rgbClr val="2329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0896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>
                <a:solidFill>
                  <a:srgbClr val="52535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1800">
                <a:solidFill>
                  <a:srgbClr val="52535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2535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629150"/>
            <a:ext cx="1227411" cy="429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mos-chem-phys.net/16/3761/2016/acp-16-3761-2016-metric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osci-model-dev.net/11/1799/2018/gmd-11-1799-2018-metric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7279">
            <a:off x="7128460" y="3066843"/>
            <a:ext cx="2130047" cy="2130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08" y="1635646"/>
            <a:ext cx="5387068" cy="9964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83904" y="2632134"/>
            <a:ext cx="7236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2329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You publish. </a:t>
            </a:r>
            <a:r>
              <a:rPr lang="en-GB" sz="3200" dirty="0" smtClean="0">
                <a:solidFill>
                  <a:srgbClr val="1178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We care.</a:t>
            </a:r>
            <a:endParaRPr lang="en-GB" sz="3200" dirty="0">
              <a:solidFill>
                <a:srgbClr val="1178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28" y="627534"/>
            <a:ext cx="2232248" cy="11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9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Bef>
                <a:spcPts val="1080"/>
              </a:spcBef>
            </a:pPr>
            <a:r>
              <a:rPr lang="en-US" dirty="0" smtClean="0">
                <a:latin typeface="Verdana"/>
                <a:ea typeface="+mn-ea"/>
                <a:cs typeface="+mn-cs"/>
              </a:rPr>
              <a:t>Examples</a:t>
            </a:r>
            <a:r>
              <a:rPr lang="en-US" dirty="0">
                <a:latin typeface="Verdana"/>
                <a:ea typeface="+mn-ea"/>
                <a:cs typeface="+mn-cs"/>
              </a:rPr>
              <a:t/>
            </a:r>
            <a:br>
              <a:rPr lang="en-US" dirty="0">
                <a:latin typeface="Verdana"/>
                <a:ea typeface="+mn-ea"/>
                <a:cs typeface="+mn-cs"/>
              </a:rPr>
            </a:br>
            <a:r>
              <a:rPr lang="en-US" dirty="0">
                <a:latin typeface="Verdana"/>
                <a:ea typeface="+mn-ea"/>
                <a:cs typeface="+mn-cs"/>
              </a:rPr>
              <a:t>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352800"/>
          </a:xfrm>
        </p:spPr>
        <p:txBody>
          <a:bodyPr>
            <a:normAutofit/>
          </a:bodyPr>
          <a:lstStyle/>
          <a:p>
            <a:pPr>
              <a:buSzPts val="1600"/>
              <a:buFont typeface="Wingdings"/>
              <a:buChar char="§"/>
            </a:pPr>
            <a:r>
              <a:rPr lang="en-GB" dirty="0">
                <a:solidFill>
                  <a:srgbClr val="333333"/>
                </a:solidFill>
                <a:latin typeface="Verdana"/>
                <a:hlinkClick r:id="rId3"/>
              </a:rPr>
              <a:t>https://</a:t>
            </a:r>
            <a:r>
              <a:rPr lang="en-GB" dirty="0" smtClean="0">
                <a:solidFill>
                  <a:srgbClr val="333333"/>
                </a:solidFill>
                <a:latin typeface="Verdana"/>
                <a:hlinkClick r:id="rId3"/>
              </a:rPr>
              <a:t>www.atmos-chem-phys.net/16/3761/2016/acp-16-3761-2016-metrics.html</a:t>
            </a:r>
            <a:r>
              <a:rPr lang="en-GB" dirty="0" smtClean="0">
                <a:solidFill>
                  <a:srgbClr val="333333"/>
                </a:solidFill>
                <a:latin typeface="Verdana"/>
              </a:rPr>
              <a:t> </a:t>
            </a:r>
          </a:p>
          <a:p>
            <a:pPr>
              <a:buSzPts val="1600"/>
              <a:buFont typeface="Wingdings"/>
              <a:buChar char="§"/>
            </a:pPr>
            <a:r>
              <a:rPr lang="en-GB" dirty="0">
                <a:solidFill>
                  <a:srgbClr val="333333"/>
                </a:solidFill>
                <a:latin typeface="Verdana"/>
                <a:hlinkClick r:id="rId4"/>
              </a:rPr>
              <a:t>https://</a:t>
            </a:r>
            <a:r>
              <a:rPr lang="en-GB" dirty="0" smtClean="0">
                <a:solidFill>
                  <a:srgbClr val="333333"/>
                </a:solidFill>
                <a:latin typeface="Verdana"/>
                <a:hlinkClick r:id="rId4"/>
              </a:rPr>
              <a:t>www.geosci-model-dev.net/11/1799/2018/gmd-11-1799-2018-metrics.html</a:t>
            </a:r>
            <a:endParaRPr lang="en-GB" dirty="0" smtClean="0">
              <a:solidFill>
                <a:srgbClr val="333333"/>
              </a:solidFill>
              <a:latin typeface="Verdana"/>
            </a:endParaRPr>
          </a:p>
          <a:p>
            <a:pPr marL="0" indent="0">
              <a:buSzPts val="1600"/>
              <a:buNone/>
            </a:pPr>
            <a:endParaRPr lang="en-GB" dirty="0" smtClean="0">
              <a:solidFill>
                <a:srgbClr val="333333"/>
              </a:solidFill>
              <a:latin typeface="Verdana"/>
            </a:endParaRPr>
          </a:p>
          <a:p>
            <a:pPr marL="0" indent="0">
              <a:buSzPts val="1600"/>
              <a:buNone/>
            </a:pPr>
            <a:r>
              <a:rPr lang="en-GB" b="1" dirty="0" smtClean="0">
                <a:solidFill>
                  <a:srgbClr val="1178B4"/>
                </a:solidFill>
                <a:latin typeface="Verdana"/>
              </a:rPr>
              <a:t>Future plans</a:t>
            </a:r>
            <a:endParaRPr lang="en-GB" b="1" dirty="0">
              <a:solidFill>
                <a:srgbClr val="1178B4"/>
              </a:solidFill>
              <a:latin typeface="Verdana"/>
            </a:endParaRPr>
          </a:p>
          <a:p>
            <a:pPr>
              <a:buSzPts val="1600"/>
              <a:buFont typeface="Wingdings"/>
              <a:buChar char="§"/>
            </a:pPr>
            <a:r>
              <a:rPr lang="en-GB" dirty="0">
                <a:solidFill>
                  <a:srgbClr val="333333"/>
                </a:solidFill>
                <a:latin typeface="Verdana"/>
              </a:rPr>
              <a:t>Revisit existing data sources</a:t>
            </a:r>
          </a:p>
          <a:p>
            <a:pPr>
              <a:buSzPts val="1600"/>
              <a:buFont typeface="Wingdings"/>
              <a:buChar char="§"/>
            </a:pPr>
            <a:r>
              <a:rPr lang="en-GB" dirty="0">
                <a:solidFill>
                  <a:srgbClr val="333333"/>
                </a:solidFill>
                <a:latin typeface="Verdana"/>
              </a:rPr>
              <a:t>Add more data sources, e.g. Scopus citation</a:t>
            </a:r>
          </a:p>
          <a:p>
            <a:pPr>
              <a:buSzPts val="1600"/>
              <a:buFont typeface="Wingdings"/>
              <a:buChar char="§"/>
            </a:pPr>
            <a:r>
              <a:rPr lang="en-GB" dirty="0">
                <a:solidFill>
                  <a:srgbClr val="333333"/>
                </a:solidFill>
                <a:latin typeface="Verdana"/>
              </a:rPr>
              <a:t>Revisit of download measurements: COUNTER </a:t>
            </a:r>
          </a:p>
          <a:p>
            <a:pPr marL="0" indent="0">
              <a:buSzPts val="1600"/>
              <a:buNone/>
            </a:pPr>
            <a:endParaRPr lang="en-GB" dirty="0" smtClean="0">
              <a:solidFill>
                <a:srgbClr val="333333"/>
              </a:solidFill>
              <a:latin typeface="Verdana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7252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2900"/>
            <a:ext cx="7086600" cy="1085850"/>
          </a:xfrm>
        </p:spPr>
        <p:txBody>
          <a:bodyPr/>
          <a:lstStyle/>
          <a:p>
            <a:pPr fontAlgn="base">
              <a:spcBef>
                <a:spcPts val="1080"/>
              </a:spcBef>
            </a:pPr>
            <a:r>
              <a:rPr lang="en-US" dirty="0" smtClean="0">
                <a:latin typeface="Verdana"/>
                <a:ea typeface="+mn-ea"/>
                <a:cs typeface="+mn-cs"/>
              </a:rPr>
              <a:t>Conclusions </a:t>
            </a:r>
            <a:r>
              <a:rPr lang="en-US" smtClean="0">
                <a:latin typeface="Verdana"/>
                <a:ea typeface="+mn-ea"/>
                <a:cs typeface="+mn-cs"/>
              </a:rPr>
              <a:t>+ open </a:t>
            </a:r>
            <a:r>
              <a:rPr lang="en-US" dirty="0" smtClean="0">
                <a:latin typeface="Verdana"/>
                <a:ea typeface="+mn-ea"/>
                <a:cs typeface="+mn-cs"/>
              </a:rPr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790950"/>
          </a:xfrm>
        </p:spPr>
        <p:txBody>
          <a:bodyPr>
            <a:normAutofit fontScale="92500" lnSpcReduction="20000"/>
          </a:bodyPr>
          <a:lstStyle/>
          <a:p>
            <a:pPr>
              <a:buSzPts val="1600"/>
              <a:buFont typeface="Wingdings"/>
              <a:buChar char="§"/>
            </a:pPr>
            <a:r>
              <a:rPr lang="en-GB" sz="2100" dirty="0"/>
              <a:t>Tenure commissions and funders still focused on JIF</a:t>
            </a:r>
          </a:p>
          <a:p>
            <a:pPr lvl="1">
              <a:buSzPts val="1600"/>
              <a:buFont typeface="Wingdings"/>
              <a:buChar char="§"/>
            </a:pPr>
            <a:r>
              <a:rPr lang="en-GB" sz="2100" dirty="0"/>
              <a:t>Quantitative measure needed in evaluation processes</a:t>
            </a:r>
          </a:p>
          <a:p>
            <a:pPr lvl="1">
              <a:buSzPts val="1600"/>
              <a:buFont typeface="Wingdings"/>
              <a:buChar char="§"/>
            </a:pPr>
            <a:r>
              <a:rPr lang="en-GB" sz="2100" dirty="0"/>
              <a:t>Editors and authors are therefore very much after it</a:t>
            </a:r>
          </a:p>
          <a:p>
            <a:pPr lvl="1">
              <a:buSzPts val="1600"/>
              <a:buFont typeface="Wingdings"/>
              <a:buChar char="§"/>
            </a:pPr>
            <a:r>
              <a:rPr lang="en-GB" sz="2100" dirty="0"/>
              <a:t>Regional differences </a:t>
            </a:r>
          </a:p>
          <a:p>
            <a:pPr>
              <a:buSzPts val="1600"/>
              <a:buFont typeface="Wingdings"/>
              <a:buChar char="§"/>
            </a:pPr>
            <a:r>
              <a:rPr lang="en-GB" sz="2100" dirty="0" smtClean="0">
                <a:latin typeface="Verdana"/>
              </a:rPr>
              <a:t>San</a:t>
            </a:r>
            <a:r>
              <a:rPr lang="en-GB" sz="2100" dirty="0" smtClean="0"/>
              <a:t> </a:t>
            </a:r>
            <a:r>
              <a:rPr lang="en-GB" sz="2100" dirty="0"/>
              <a:t>Francisco Declaration on Research Assessment (DORA</a:t>
            </a:r>
            <a:r>
              <a:rPr lang="en-GB" sz="2100" dirty="0" smtClean="0"/>
              <a:t>)</a:t>
            </a:r>
            <a:endParaRPr lang="en-GB" sz="2100" dirty="0"/>
          </a:p>
          <a:p>
            <a:pPr>
              <a:buSzPts val="1600"/>
              <a:buFont typeface="Wingdings"/>
              <a:buChar char="§"/>
            </a:pPr>
            <a:r>
              <a:rPr lang="en-GB" sz="2100" dirty="0"/>
              <a:t>Authors are also interested in own impact</a:t>
            </a:r>
          </a:p>
          <a:p>
            <a:pPr lvl="1">
              <a:buSzPts val="1600"/>
              <a:buFont typeface="Wingdings"/>
              <a:buChar char="§"/>
            </a:pPr>
            <a:r>
              <a:rPr lang="en-GB" sz="2100" dirty="0"/>
              <a:t>Reach of their works</a:t>
            </a:r>
          </a:p>
          <a:p>
            <a:pPr>
              <a:buSzPts val="1600"/>
              <a:buFont typeface="Wingdings"/>
              <a:buChar char="§"/>
            </a:pPr>
            <a:r>
              <a:rPr lang="en-GB" sz="2100" dirty="0"/>
              <a:t>Impact is more than citations</a:t>
            </a:r>
          </a:p>
          <a:p>
            <a:pPr>
              <a:buSzPts val="1600"/>
              <a:buFont typeface="Wingdings"/>
              <a:buChar char="§"/>
            </a:pPr>
            <a:r>
              <a:rPr lang="en-GB" sz="2100" dirty="0" smtClean="0"/>
              <a:t>Does </a:t>
            </a:r>
            <a:r>
              <a:rPr lang="en-GB" sz="2100" dirty="0"/>
              <a:t>it make sense to replace one number with another?</a:t>
            </a:r>
          </a:p>
          <a:p>
            <a:pPr>
              <a:buSzPts val="1600"/>
              <a:buFont typeface="Wingdings"/>
              <a:buChar char="§"/>
            </a:pPr>
            <a:r>
              <a:rPr lang="en-GB" sz="2100" dirty="0" smtClean="0"/>
              <a:t>Not </a:t>
            </a:r>
            <a:r>
              <a:rPr lang="en-GB" sz="2100" dirty="0"/>
              <a:t>all ALM providers are using the same ways to retrieve the numbers</a:t>
            </a:r>
          </a:p>
          <a:p>
            <a:pPr>
              <a:buSzPts val="1600"/>
              <a:buFont typeface="Wingdings"/>
              <a:buChar char="§"/>
            </a:pPr>
            <a:r>
              <a:rPr lang="en-GB" sz="2100" dirty="0" smtClean="0"/>
              <a:t>Reliability </a:t>
            </a:r>
            <a:r>
              <a:rPr lang="en-GB" sz="2100" dirty="0"/>
              <a:t>of data sources?</a:t>
            </a: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7252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08" y="1635646"/>
            <a:ext cx="5387068" cy="996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3904" y="2632134"/>
            <a:ext cx="7236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2329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Thank you. </a:t>
            </a:r>
            <a:r>
              <a:rPr lang="en-GB" sz="3200" dirty="0" smtClean="0">
                <a:solidFill>
                  <a:srgbClr val="1178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For your attention.</a:t>
            </a:r>
            <a:endParaRPr lang="en-GB" sz="3200" dirty="0">
              <a:solidFill>
                <a:srgbClr val="1178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28" y="627534"/>
            <a:ext cx="2232248" cy="1178131"/>
          </a:xfrm>
          <a:prstGeom prst="rect">
            <a:avLst/>
          </a:prstGeom>
        </p:spPr>
      </p:pic>
      <p:sp>
        <p:nvSpPr>
          <p:cNvPr id="9" name="Subtitle 5"/>
          <p:cNvSpPr txBox="1">
            <a:spLocks/>
          </p:cNvSpPr>
          <p:nvPr/>
        </p:nvSpPr>
        <p:spPr>
          <a:xfrm>
            <a:off x="1371600" y="3390900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52535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rgbClr val="52535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52535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rgbClr val="1178B4"/>
                </a:solidFill>
              </a:rPr>
              <a:t>@</a:t>
            </a:r>
            <a:r>
              <a:rPr lang="en-GB" dirty="0" err="1">
                <a:solidFill>
                  <a:srgbClr val="1178B4"/>
                </a:solidFill>
              </a:rPr>
              <a:t>XeniavanEdig</a:t>
            </a:r>
            <a:endParaRPr lang="en-GB" dirty="0">
              <a:solidFill>
                <a:srgbClr val="1178B4"/>
              </a:solidFill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1178B4"/>
                </a:solidFill>
              </a:rPr>
              <a:t>@</a:t>
            </a:r>
            <a:r>
              <a:rPr lang="en-GB" dirty="0" err="1">
                <a:solidFill>
                  <a:srgbClr val="1178B4"/>
                </a:solidFill>
              </a:rPr>
              <a:t>copernicus_org</a:t>
            </a:r>
            <a:endParaRPr lang="en-GB" dirty="0">
              <a:solidFill>
                <a:srgbClr val="1178B4"/>
              </a:solidFill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1178B4"/>
                </a:solidFill>
              </a:rPr>
              <a:t>xenia.van.edig@copernicus.org</a:t>
            </a:r>
          </a:p>
        </p:txBody>
      </p:sp>
    </p:spTree>
    <p:extLst>
      <p:ext uri="{BB962C8B-B14F-4D97-AF65-F5344CB8AC3E}">
        <p14:creationId xmlns:p14="http://schemas.microsoft.com/office/powerpoint/2010/main" val="392279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504950"/>
            <a:ext cx="7772400" cy="1102519"/>
          </a:xfrm>
        </p:spPr>
        <p:txBody>
          <a:bodyPr/>
          <a:lstStyle/>
          <a:p>
            <a:r>
              <a:rPr lang="en-GB" sz="2800" dirty="0" smtClean="0"/>
              <a:t>Metrics @ Copernicus Publications</a:t>
            </a:r>
            <a:br>
              <a:rPr lang="en-GB" sz="28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What numbers tell </a:t>
            </a:r>
            <a:r>
              <a:rPr lang="en-GB" sz="2400" dirty="0" smtClean="0"/>
              <a:t>(and </a:t>
            </a:r>
            <a:r>
              <a:rPr lang="en-GB" sz="2400" dirty="0"/>
              <a:t>what </a:t>
            </a:r>
            <a:r>
              <a:rPr lang="en-GB" sz="2400" dirty="0" smtClean="0"/>
              <a:t>not)</a:t>
            </a: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314450"/>
          </a:xfrm>
        </p:spPr>
        <p:txBody>
          <a:bodyPr/>
          <a:lstStyle/>
          <a:p>
            <a:r>
              <a:rPr lang="en-GB" sz="2000" dirty="0" smtClean="0"/>
              <a:t>Dr Xenia van Edig</a:t>
            </a:r>
          </a:p>
          <a:p>
            <a:r>
              <a:rPr lang="en-GB" sz="1800" dirty="0"/>
              <a:t>*Metrics in Transition Workshop 2019| </a:t>
            </a:r>
            <a:r>
              <a:rPr lang="en-GB" sz="1800" dirty="0" smtClean="0"/>
              <a:t>28 Mar 2019</a:t>
            </a:r>
            <a:endParaRPr lang="en-GB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14" y="133350"/>
            <a:ext cx="3262586" cy="603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7805">
            <a:off x="8136946" y="677216"/>
            <a:ext cx="921795" cy="48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1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"/>
            <a:ext cx="6553200" cy="1085850"/>
          </a:xfrm>
        </p:spPr>
        <p:txBody>
          <a:bodyPr/>
          <a:lstStyle/>
          <a:p>
            <a:r>
              <a:rPr lang="en-GB" dirty="0" smtClean="0"/>
              <a:t>Copernicus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352800"/>
          </a:xfrm>
        </p:spPr>
        <p:txBody>
          <a:bodyPr>
            <a:normAutofit/>
          </a:bodyPr>
          <a:lstStyle/>
          <a:p>
            <a:r>
              <a:rPr lang="en-GB" dirty="0" smtClean="0"/>
              <a:t>Founded in </a:t>
            </a:r>
            <a:r>
              <a:rPr lang="en-GB" b="1" dirty="0" smtClean="0">
                <a:solidFill>
                  <a:srgbClr val="232960"/>
                </a:solidFill>
              </a:rPr>
              <a:t>1988</a:t>
            </a:r>
            <a:r>
              <a:rPr lang="en-GB" dirty="0" smtClean="0"/>
              <a:t> by scientists as non-profit society</a:t>
            </a:r>
            <a:endParaRPr lang="en-GB" dirty="0"/>
          </a:p>
          <a:p>
            <a:r>
              <a:rPr lang="en-GB" dirty="0" smtClean="0"/>
              <a:t>Scientific conferences organized since 1988</a:t>
            </a:r>
          </a:p>
          <a:p>
            <a:r>
              <a:rPr lang="en-GB" dirty="0" smtClean="0"/>
              <a:t>Journal publisher since </a:t>
            </a:r>
            <a:r>
              <a:rPr lang="en-GB" b="1" dirty="0" smtClean="0">
                <a:solidFill>
                  <a:srgbClr val="232960"/>
                </a:solidFill>
              </a:rPr>
              <a:t>1994</a:t>
            </a:r>
          </a:p>
          <a:p>
            <a:r>
              <a:rPr lang="en-GB" dirty="0" smtClean="0"/>
              <a:t>Flipped to OA in </a:t>
            </a:r>
            <a:r>
              <a:rPr lang="en-GB" b="1" dirty="0" smtClean="0">
                <a:solidFill>
                  <a:srgbClr val="1178B4"/>
                </a:solidFill>
              </a:rPr>
              <a:t>2001</a:t>
            </a:r>
          </a:p>
          <a:p>
            <a:r>
              <a:rPr lang="en-GB" b="1" dirty="0" smtClean="0">
                <a:solidFill>
                  <a:srgbClr val="232960"/>
                </a:solidFill>
              </a:rPr>
              <a:t>2018</a:t>
            </a:r>
            <a:r>
              <a:rPr lang="en-GB" dirty="0" smtClean="0"/>
              <a:t>: </a:t>
            </a:r>
            <a:r>
              <a:rPr lang="en-GB" dirty="0"/>
              <a:t>5,757 </a:t>
            </a:r>
            <a:r>
              <a:rPr lang="en-GB" dirty="0" smtClean="0"/>
              <a:t>journal articles, 3,850 discussion papers (preprints)</a:t>
            </a:r>
          </a:p>
          <a:p>
            <a:r>
              <a:rPr lang="en-GB" dirty="0"/>
              <a:t>&gt;2,000 editors, &gt;10,100 referees, 28,555 authors</a:t>
            </a:r>
          </a:p>
          <a:p>
            <a:r>
              <a:rPr lang="en-GB" dirty="0" smtClean="0"/>
              <a:t>Articles </a:t>
            </a:r>
            <a:r>
              <a:rPr lang="en-GB" dirty="0"/>
              <a:t>are published CC BY 4.0 with author’s </a:t>
            </a:r>
            <a:r>
              <a:rPr lang="en-GB" dirty="0" smtClean="0"/>
              <a:t>copyright</a:t>
            </a:r>
          </a:p>
          <a:p>
            <a:r>
              <a:rPr lang="en-GB" dirty="0"/>
              <a:t>All-in: full-text XML &amp; HTML, MathML, PDF</a:t>
            </a:r>
          </a:p>
          <a:p>
            <a:r>
              <a:rPr lang="en-GB" dirty="0" smtClean="0"/>
              <a:t>56 staff members in Göttingen, Germany</a:t>
            </a:r>
          </a:p>
          <a:p>
            <a:r>
              <a:rPr lang="en-GB" dirty="0"/>
              <a:t>Co-founder of </a:t>
            </a:r>
            <a:r>
              <a:rPr lang="en-GB" dirty="0" smtClean="0"/>
              <a:t>OASPA, member of ORCID, member of COPE</a:t>
            </a:r>
          </a:p>
          <a:p>
            <a:endParaRPr lang="en-GB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718400"/>
            <a:ext cx="1297117" cy="14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0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Copernicus 2019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352800"/>
          </a:xfrm>
        </p:spPr>
        <p:txBody>
          <a:bodyPr>
            <a:normAutofit/>
          </a:bodyPr>
          <a:lstStyle/>
          <a:p>
            <a:r>
              <a:rPr lang="en-GB" dirty="0"/>
              <a:t>42 peer-reviewed journals </a:t>
            </a:r>
            <a:r>
              <a:rPr lang="en-GB" dirty="0" smtClean="0"/>
              <a:t>| </a:t>
            </a:r>
            <a:r>
              <a:rPr lang="en-GB" b="1" dirty="0">
                <a:solidFill>
                  <a:srgbClr val="232960"/>
                </a:solidFill>
              </a:rPr>
              <a:t>21</a:t>
            </a:r>
            <a:r>
              <a:rPr lang="en-GB" dirty="0"/>
              <a:t> journals with </a:t>
            </a:r>
            <a:r>
              <a:rPr lang="en-GB" b="1" dirty="0">
                <a:solidFill>
                  <a:srgbClr val="232960"/>
                </a:solidFill>
              </a:rPr>
              <a:t>Interactive Public Peer Review</a:t>
            </a:r>
          </a:p>
          <a:p>
            <a:r>
              <a:rPr lang="en-GB" dirty="0" smtClean="0"/>
              <a:t>33 journals in the geosciences | 9 journals in engineering, life sciences, and social sciences</a:t>
            </a:r>
          </a:p>
          <a:p>
            <a:r>
              <a:rPr lang="en-GB" dirty="0" smtClean="0"/>
              <a:t>Collaboration </a:t>
            </a:r>
            <a:r>
              <a:rPr lang="en-GB" dirty="0"/>
              <a:t>with </a:t>
            </a:r>
            <a:r>
              <a:rPr lang="en-GB" b="1" dirty="0">
                <a:solidFill>
                  <a:srgbClr val="232960"/>
                </a:solidFill>
              </a:rPr>
              <a:t>17</a:t>
            </a:r>
            <a:r>
              <a:rPr lang="en-GB" dirty="0"/>
              <a:t> </a:t>
            </a:r>
            <a:r>
              <a:rPr lang="en-GB" b="1" dirty="0">
                <a:solidFill>
                  <a:srgbClr val="232960"/>
                </a:solidFill>
              </a:rPr>
              <a:t>associations</a:t>
            </a:r>
            <a:r>
              <a:rPr lang="en-GB" dirty="0"/>
              <a:t> and institutions 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1178B4"/>
                </a:solidFill>
              </a:rPr>
              <a:t>38 </a:t>
            </a:r>
            <a:r>
              <a:rPr lang="en-GB" b="1" dirty="0">
                <a:solidFill>
                  <a:srgbClr val="1178B4"/>
                </a:solidFill>
              </a:rPr>
              <a:t>journals </a:t>
            </a:r>
            <a:r>
              <a:rPr lang="en-GB" dirty="0" smtClean="0"/>
              <a:t>owned by them)</a:t>
            </a:r>
          </a:p>
          <a:p>
            <a:r>
              <a:rPr lang="en-GB" dirty="0" smtClean="0"/>
              <a:t>APCs (28) | institutional support (10) | community fee (4)</a:t>
            </a:r>
          </a:p>
          <a:p>
            <a:r>
              <a:rPr lang="en-GB" dirty="0" smtClean="0"/>
              <a:t>Waivers available </a:t>
            </a:r>
            <a:r>
              <a:rPr lang="en-GB" dirty="0"/>
              <a:t>(default: 10% of the previous year’s </a:t>
            </a:r>
            <a:r>
              <a:rPr lang="en-GB" dirty="0" smtClean="0"/>
              <a:t>pages)</a:t>
            </a:r>
          </a:p>
          <a:p>
            <a:r>
              <a:rPr lang="en-GB" dirty="0" smtClean="0"/>
              <a:t>Central APC </a:t>
            </a:r>
            <a:r>
              <a:rPr lang="en-GB" dirty="0"/>
              <a:t>payment</a:t>
            </a:r>
            <a:r>
              <a:rPr lang="en-GB" dirty="0" smtClean="0"/>
              <a:t> schemes with </a:t>
            </a:r>
            <a:r>
              <a:rPr lang="en-GB" b="1" dirty="0" smtClean="0">
                <a:solidFill>
                  <a:srgbClr val="1178B4"/>
                </a:solidFill>
              </a:rPr>
              <a:t>28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1178B4"/>
                </a:solidFill>
              </a:rPr>
              <a:t>institutions</a:t>
            </a:r>
          </a:p>
          <a:p>
            <a:pPr marL="0" indent="0">
              <a:buNone/>
            </a:pPr>
            <a:endParaRPr lang="en-GB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718400"/>
            <a:ext cx="1297117" cy="14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28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Metrics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6324600" cy="3581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200" b="1" dirty="0">
                <a:solidFill>
                  <a:srgbClr val="232960"/>
                </a:solidFill>
              </a:rPr>
              <a:t>Journal metrics</a:t>
            </a:r>
          </a:p>
          <a:p>
            <a:r>
              <a:rPr lang="en-GB" sz="7200" dirty="0" err="1"/>
              <a:t>Clarivate</a:t>
            </a:r>
            <a:r>
              <a:rPr lang="en-GB" sz="7200" dirty="0"/>
              <a:t> </a:t>
            </a:r>
            <a:r>
              <a:rPr lang="en-GB" sz="7200" dirty="0" smtClean="0"/>
              <a:t>Analytics: Journal Impact Factor</a:t>
            </a:r>
            <a:r>
              <a:rPr lang="en-GB" sz="7200" dirty="0"/>
              <a:t>, 5 years Journal Impact </a:t>
            </a:r>
            <a:r>
              <a:rPr lang="en-GB" sz="7200" dirty="0" smtClean="0"/>
              <a:t>Factor, etc. </a:t>
            </a:r>
          </a:p>
          <a:p>
            <a:r>
              <a:rPr lang="en-GB" sz="7200" dirty="0" smtClean="0"/>
              <a:t>Scopus: </a:t>
            </a:r>
            <a:r>
              <a:rPr lang="en-GB" sz="7200" dirty="0" err="1" smtClean="0"/>
              <a:t>CiteScore</a:t>
            </a:r>
            <a:r>
              <a:rPr lang="en-GB" sz="7200" dirty="0" smtClean="0"/>
              <a:t>, etc.</a:t>
            </a:r>
            <a:endParaRPr lang="en-GB" sz="7200" dirty="0"/>
          </a:p>
          <a:p>
            <a:r>
              <a:rPr lang="en-GB" sz="7200" dirty="0" smtClean="0"/>
              <a:t>CWTS: P, IPP, SNIP, % self citations</a:t>
            </a:r>
            <a:endParaRPr lang="en-GB" sz="7200" dirty="0"/>
          </a:p>
          <a:p>
            <a:pPr>
              <a:spcAft>
                <a:spcPts val="600"/>
              </a:spcAft>
            </a:pPr>
            <a:r>
              <a:rPr lang="en-GB" sz="7200" dirty="0" smtClean="0"/>
              <a:t>SJR</a:t>
            </a:r>
          </a:p>
          <a:p>
            <a:pPr marL="0" indent="0">
              <a:buNone/>
            </a:pPr>
            <a:r>
              <a:rPr lang="en-GB" sz="7200" b="1" dirty="0" smtClean="0">
                <a:solidFill>
                  <a:srgbClr val="1178B4"/>
                </a:solidFill>
              </a:rPr>
              <a:t>Article-level </a:t>
            </a:r>
            <a:r>
              <a:rPr lang="en-GB" sz="7200" b="1" dirty="0">
                <a:solidFill>
                  <a:srgbClr val="1178B4"/>
                </a:solidFill>
              </a:rPr>
              <a:t>metrics</a:t>
            </a:r>
          </a:p>
          <a:p>
            <a:r>
              <a:rPr lang="en-GB" sz="7200" dirty="0"/>
              <a:t>Altmetrics.com</a:t>
            </a:r>
          </a:p>
          <a:p>
            <a:r>
              <a:rPr lang="en-GB" sz="7200" dirty="0" err="1" smtClean="0"/>
              <a:t>Lagotto</a:t>
            </a:r>
            <a:endParaRPr lang="en-GB" sz="7200" dirty="0"/>
          </a:p>
          <a:p>
            <a:r>
              <a:rPr lang="en-GB" sz="7200" dirty="0" smtClean="0"/>
              <a:t>Crossref </a:t>
            </a:r>
            <a:r>
              <a:rPr lang="en-GB" sz="7200" dirty="0"/>
              <a:t>Event Data</a:t>
            </a:r>
          </a:p>
          <a:p>
            <a:r>
              <a:rPr lang="en-GB" sz="7200" dirty="0"/>
              <a:t>Impact Story (researcher perspective)</a:t>
            </a:r>
          </a:p>
          <a:p>
            <a:r>
              <a:rPr lang="en-GB" sz="7200" dirty="0"/>
              <a:t>Plum Analytics (institutional </a:t>
            </a:r>
            <a:r>
              <a:rPr lang="en-GB" sz="7200" dirty="0" smtClean="0"/>
              <a:t>perspective</a:t>
            </a:r>
            <a:r>
              <a:rPr lang="en-GB" sz="7200" dirty="0"/>
              <a:t>)</a:t>
            </a:r>
            <a:endParaRPr lang="en-GB" sz="2000" b="1" dirty="0" smtClean="0">
              <a:solidFill>
                <a:srgbClr val="1178B4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5737"/>
            <a:ext cx="1828800" cy="477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20564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51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Journal Impact Factor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352800"/>
          </a:xfrm>
        </p:spPr>
        <p:txBody>
          <a:bodyPr>
            <a:normAutofit/>
          </a:bodyPr>
          <a:lstStyle/>
          <a:p>
            <a:r>
              <a:rPr lang="en-GB" dirty="0"/>
              <a:t>Still very important for appointments, tenure, </a:t>
            </a:r>
            <a:r>
              <a:rPr lang="en-GB" dirty="0" smtClean="0"/>
              <a:t>promotion, </a:t>
            </a:r>
            <a:r>
              <a:rPr lang="en-GB" dirty="0"/>
              <a:t>and </a:t>
            </a:r>
            <a:r>
              <a:rPr lang="en-GB" dirty="0" smtClean="0"/>
              <a:t>grants</a:t>
            </a:r>
          </a:p>
          <a:p>
            <a:r>
              <a:rPr lang="en-GB" dirty="0" smtClean="0"/>
              <a:t>Based </a:t>
            </a:r>
            <a:r>
              <a:rPr lang="en-GB" dirty="0"/>
              <a:t>on a </a:t>
            </a:r>
            <a:r>
              <a:rPr lang="en-GB" dirty="0" smtClean="0"/>
              <a:t>proprietary data </a:t>
            </a:r>
            <a:r>
              <a:rPr lang="en-GB" dirty="0"/>
              <a:t>base</a:t>
            </a:r>
          </a:p>
          <a:p>
            <a:r>
              <a:rPr lang="en-GB" dirty="0" smtClean="0"/>
              <a:t>Does </a:t>
            </a:r>
            <a:r>
              <a:rPr lang="en-GB" dirty="0"/>
              <a:t>not tell anything about individual articles</a:t>
            </a:r>
          </a:p>
          <a:p>
            <a:r>
              <a:rPr lang="en-GB" dirty="0" smtClean="0"/>
              <a:t>Highly </a:t>
            </a:r>
            <a:r>
              <a:rPr lang="en-GB" dirty="0"/>
              <a:t>influenced by citations to individual articles</a:t>
            </a:r>
          </a:p>
          <a:p>
            <a:r>
              <a:rPr lang="en-GB" dirty="0" smtClean="0"/>
              <a:t>Not </a:t>
            </a:r>
            <a:r>
              <a:rPr lang="en-GB" dirty="0"/>
              <a:t>entirely transparent</a:t>
            </a:r>
          </a:p>
          <a:p>
            <a:r>
              <a:rPr lang="en-GB" dirty="0" smtClean="0"/>
              <a:t>Not </a:t>
            </a:r>
            <a:r>
              <a:rPr lang="en-GB" dirty="0"/>
              <a:t>comparable across disciplines</a:t>
            </a:r>
          </a:p>
          <a:p>
            <a:endParaRPr lang="en-GB" dirty="0"/>
          </a:p>
          <a:p>
            <a:pPr marL="0" indent="0">
              <a:buNone/>
            </a:pPr>
            <a:endParaRPr lang="en-GB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290512"/>
            <a:ext cx="33242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7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Cite Score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352800"/>
          </a:xfrm>
        </p:spPr>
        <p:txBody>
          <a:bodyPr>
            <a:normAutofit/>
          </a:bodyPr>
          <a:lstStyle/>
          <a:p>
            <a:r>
              <a:rPr lang="en-GB" dirty="0" smtClean="0"/>
              <a:t>Relatively new metric by Scopus</a:t>
            </a:r>
          </a:p>
          <a:p>
            <a:r>
              <a:rPr lang="en-GB" dirty="0"/>
              <a:t>No subscription needed to access values</a:t>
            </a:r>
          </a:p>
          <a:p>
            <a:r>
              <a:rPr lang="en-GB" dirty="0" smtClean="0"/>
              <a:t>Similar to the impact factor, but larger citation window</a:t>
            </a:r>
          </a:p>
          <a:p>
            <a:r>
              <a:rPr lang="en-GB" dirty="0"/>
              <a:t>Based on a proprietary data base</a:t>
            </a:r>
          </a:p>
          <a:p>
            <a:r>
              <a:rPr lang="en-GB" dirty="0" smtClean="0"/>
              <a:t>Not comparable across disciplines </a:t>
            </a:r>
          </a:p>
          <a:p>
            <a:pPr marL="0" indent="0">
              <a:buNone/>
            </a:pPr>
            <a:endParaRPr lang="en-GB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02" y="2356793"/>
            <a:ext cx="3794595" cy="14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4709"/>
            <a:ext cx="9144000" cy="18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Bef>
                <a:spcPts val="1080"/>
              </a:spcBef>
            </a:pPr>
            <a:r>
              <a:rPr lang="en-US" dirty="0">
                <a:latin typeface="Verdana"/>
                <a:ea typeface="+mn-ea"/>
                <a:cs typeface="+mn-cs"/>
              </a:rPr>
              <a:t>SNIP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352800"/>
          </a:xfrm>
        </p:spPr>
        <p:txBody>
          <a:bodyPr>
            <a:normAutofit/>
          </a:bodyPr>
          <a:lstStyle/>
          <a:p>
            <a:r>
              <a:rPr lang="en-GB" dirty="0" smtClean="0"/>
              <a:t>Source </a:t>
            </a:r>
            <a:r>
              <a:rPr lang="en-GB" dirty="0"/>
              <a:t>normalized impact per </a:t>
            </a:r>
            <a:r>
              <a:rPr lang="en-GB" dirty="0" smtClean="0"/>
              <a:t>paper</a:t>
            </a:r>
          </a:p>
          <a:p>
            <a:r>
              <a:rPr lang="en-GB" dirty="0" smtClean="0"/>
              <a:t>CWTS journal indicator</a:t>
            </a:r>
          </a:p>
          <a:p>
            <a:r>
              <a:rPr lang="en-GB" dirty="0" smtClean="0"/>
              <a:t>Data from Scopus</a:t>
            </a:r>
          </a:p>
          <a:p>
            <a:r>
              <a:rPr lang="en-GB" dirty="0"/>
              <a:t>The number of citations given in the present year to publications in </a:t>
            </a:r>
            <a:r>
              <a:rPr lang="en-GB" dirty="0" smtClean="0"/>
              <a:t>the </a:t>
            </a:r>
            <a:r>
              <a:rPr lang="en-GB" dirty="0"/>
              <a:t>past three years divided by the total number of publications in </a:t>
            </a:r>
            <a:r>
              <a:rPr lang="en-GB" dirty="0" smtClean="0"/>
              <a:t>the past </a:t>
            </a:r>
            <a:r>
              <a:rPr lang="en-GB" dirty="0"/>
              <a:t>three </a:t>
            </a:r>
            <a:r>
              <a:rPr lang="en-GB" dirty="0" smtClean="0"/>
              <a:t>years</a:t>
            </a:r>
          </a:p>
          <a:p>
            <a:r>
              <a:rPr lang="en-GB" dirty="0"/>
              <a:t>Uses a source normalized approach to correct for differences in </a:t>
            </a:r>
            <a:r>
              <a:rPr lang="en-GB" dirty="0" smtClean="0"/>
              <a:t>citation </a:t>
            </a:r>
            <a:r>
              <a:rPr lang="en-GB" dirty="0"/>
              <a:t>practices between scientific </a:t>
            </a:r>
            <a:r>
              <a:rPr lang="en-GB" dirty="0" smtClean="0"/>
              <a:t>fields</a:t>
            </a:r>
          </a:p>
          <a:p>
            <a:r>
              <a:rPr lang="en-US" altLang="en-US" dirty="0"/>
              <a:t>Not widely used </a:t>
            </a: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19612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"/>
            <a:ext cx="6553200" cy="781050"/>
          </a:xfrm>
        </p:spPr>
        <p:txBody>
          <a:bodyPr/>
          <a:lstStyle/>
          <a:p>
            <a:pPr fontAlgn="base">
              <a:spcBef>
                <a:spcPts val="1080"/>
              </a:spcBef>
            </a:pPr>
            <a:r>
              <a:rPr lang="en-US" dirty="0">
                <a:latin typeface="Verdana"/>
                <a:ea typeface="+mn-ea"/>
                <a:cs typeface="+mn-cs"/>
              </a:rPr>
              <a:t>Article-level metrics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352800"/>
          </a:xfrm>
        </p:spPr>
        <p:txBody>
          <a:bodyPr>
            <a:normAutofit/>
          </a:bodyPr>
          <a:lstStyle/>
          <a:p>
            <a:pPr>
              <a:buSzPts val="1600"/>
              <a:buFont typeface="Wingdings"/>
              <a:buChar char="§"/>
            </a:pPr>
            <a:r>
              <a:rPr lang="en-GB" dirty="0">
                <a:latin typeface="Verdana"/>
              </a:rPr>
              <a:t>Initially based on PLOS </a:t>
            </a:r>
            <a:r>
              <a:rPr lang="en-GB" dirty="0" smtClean="0">
                <a:latin typeface="Verdana"/>
              </a:rPr>
              <a:t>API (pre </a:t>
            </a:r>
            <a:r>
              <a:rPr lang="en-GB" dirty="0" err="1" smtClean="0">
                <a:latin typeface="Verdana"/>
              </a:rPr>
              <a:t>lagotto</a:t>
            </a:r>
            <a:r>
              <a:rPr lang="en-GB" dirty="0" smtClean="0">
                <a:latin typeface="Verdana"/>
              </a:rPr>
              <a:t>) </a:t>
            </a:r>
          </a:p>
          <a:p>
            <a:pPr>
              <a:buSzPts val="1600"/>
              <a:buFont typeface="Wingdings"/>
              <a:buChar char="§"/>
            </a:pPr>
            <a:r>
              <a:rPr lang="en-GB" dirty="0" smtClean="0">
                <a:latin typeface="Verdana"/>
              </a:rPr>
              <a:t>Now: own harvesting of data sources</a:t>
            </a:r>
          </a:p>
          <a:p>
            <a:pPr>
              <a:spcBef>
                <a:spcPct val="50000"/>
              </a:spcBef>
              <a:buFont typeface="Wingdings" charset="2"/>
              <a:buChar char="§"/>
            </a:pPr>
            <a:r>
              <a:rPr lang="en-US" altLang="en-US" dirty="0">
                <a:latin typeface="Verdana"/>
              </a:rPr>
              <a:t>Categories</a:t>
            </a:r>
          </a:p>
          <a:p>
            <a:pPr lvl="1">
              <a:spcBef>
                <a:spcPct val="50000"/>
              </a:spcBef>
              <a:buFont typeface="Wingdings" charset="2"/>
              <a:buChar char="§"/>
            </a:pPr>
            <a:r>
              <a:rPr lang="en-US" altLang="en-US" b="1" dirty="0"/>
              <a:t>Viewed</a:t>
            </a:r>
            <a:r>
              <a:rPr lang="en-US" altLang="en-US" dirty="0">
                <a:solidFill>
                  <a:srgbClr val="333333"/>
                </a:solidFill>
              </a:rPr>
              <a:t>: html, pdf, xml, supplement, </a:t>
            </a:r>
            <a:r>
              <a:rPr lang="en-US" altLang="en-US" dirty="0" err="1">
                <a:solidFill>
                  <a:srgbClr val="333333"/>
                </a:solidFill>
              </a:rPr>
              <a:t>BibTeX</a:t>
            </a:r>
            <a:r>
              <a:rPr lang="en-US" altLang="en-US" dirty="0">
                <a:solidFill>
                  <a:srgbClr val="333333"/>
                </a:solidFill>
              </a:rPr>
              <a:t>, EndNote</a:t>
            </a:r>
          </a:p>
          <a:p>
            <a:pPr lvl="2">
              <a:spcBef>
                <a:spcPct val="50000"/>
              </a:spcBef>
              <a:buFont typeface="Wingdings" charset="2"/>
              <a:buChar char="§"/>
            </a:pPr>
            <a:r>
              <a:rPr lang="en-US" altLang="en-US" dirty="0">
                <a:solidFill>
                  <a:srgbClr val="333333"/>
                </a:solidFill>
              </a:rPr>
              <a:t>Geographical distribution</a:t>
            </a:r>
          </a:p>
          <a:p>
            <a:pPr lvl="1">
              <a:spcBef>
                <a:spcPct val="50000"/>
              </a:spcBef>
              <a:buFont typeface="Wingdings" charset="2"/>
              <a:buChar char="§"/>
            </a:pPr>
            <a:r>
              <a:rPr lang="en-US" altLang="en-US" b="1" dirty="0">
                <a:solidFill>
                  <a:srgbClr val="1178B4"/>
                </a:solidFill>
              </a:rPr>
              <a:t>Cited: </a:t>
            </a:r>
            <a:r>
              <a:rPr lang="en-US" altLang="en-US" dirty="0" err="1"/>
              <a:t>CrossRef</a:t>
            </a:r>
            <a:r>
              <a:rPr lang="en-US" altLang="en-US" dirty="0"/>
              <a:t>, Google Scholar</a:t>
            </a:r>
          </a:p>
          <a:p>
            <a:pPr lvl="1">
              <a:spcBef>
                <a:spcPct val="50000"/>
              </a:spcBef>
              <a:buFont typeface="Wingdings" charset="2"/>
              <a:buChar char="§"/>
            </a:pPr>
            <a:r>
              <a:rPr lang="en-US" altLang="en-US" b="1" dirty="0">
                <a:solidFill>
                  <a:srgbClr val="1178B4"/>
                </a:solidFill>
              </a:rPr>
              <a:t>Saved: </a:t>
            </a:r>
            <a:r>
              <a:rPr lang="en-GB" dirty="0" err="1"/>
              <a:t>citeulike</a:t>
            </a:r>
            <a:r>
              <a:rPr lang="en-GB" dirty="0"/>
              <a:t>, </a:t>
            </a:r>
            <a:r>
              <a:rPr lang="en-GB" dirty="0" err="1"/>
              <a:t>Mendeley</a:t>
            </a:r>
            <a:endParaRPr lang="en-GB" dirty="0"/>
          </a:p>
          <a:p>
            <a:pPr lvl="1">
              <a:spcBef>
                <a:spcPct val="50000"/>
              </a:spcBef>
              <a:buFont typeface="Wingdings" charset="2"/>
              <a:buChar char="§"/>
            </a:pPr>
            <a:r>
              <a:rPr lang="en-GB" b="1" dirty="0"/>
              <a:t>Discussed</a:t>
            </a:r>
            <a:r>
              <a:rPr lang="en-GB" dirty="0"/>
              <a:t>: </a:t>
            </a:r>
            <a:r>
              <a:rPr lang="en-GB" dirty="0" err="1"/>
              <a:t>reddit</a:t>
            </a:r>
            <a:r>
              <a:rPr lang="en-GB" dirty="0"/>
              <a:t>, </a:t>
            </a:r>
            <a:r>
              <a:rPr lang="en-GB" dirty="0" err="1"/>
              <a:t>facebook</a:t>
            </a:r>
            <a:r>
              <a:rPr lang="en-GB" dirty="0"/>
              <a:t>, Wikipedia, </a:t>
            </a:r>
            <a:r>
              <a:rPr lang="en-GB" dirty="0" err="1"/>
              <a:t>Wordpress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04006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1033</Words>
  <Application>Microsoft Office PowerPoint</Application>
  <PresentationFormat>Bildschirmpräsentation (16:9)</PresentationFormat>
  <Paragraphs>144</Paragraphs>
  <Slides>12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 Theme</vt:lpstr>
      <vt:lpstr>PowerPoint-Präsentation</vt:lpstr>
      <vt:lpstr>Metrics @ Copernicus Publications  What numbers tell (and what not) </vt:lpstr>
      <vt:lpstr>Copernicus at a glance</vt:lpstr>
      <vt:lpstr>Copernicus 2019</vt:lpstr>
      <vt:lpstr>Metrics </vt:lpstr>
      <vt:lpstr>Journal Impact Factor</vt:lpstr>
      <vt:lpstr>Cite Score</vt:lpstr>
      <vt:lpstr>SNIP  </vt:lpstr>
      <vt:lpstr>Article-level metrics  </vt:lpstr>
      <vt:lpstr>Examples   </vt:lpstr>
      <vt:lpstr>Conclusions + open questions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Rasmussen</dc:creator>
  <cp:lastModifiedBy>Maxie Gottschling</cp:lastModifiedBy>
  <cp:revision>89</cp:revision>
  <dcterms:created xsi:type="dcterms:W3CDTF">2006-08-16T00:00:00Z</dcterms:created>
  <dcterms:modified xsi:type="dcterms:W3CDTF">2019-03-25T11:43:15Z</dcterms:modified>
</cp:coreProperties>
</file>