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62" r:id="rId2"/>
    <p:sldId id="264" r:id="rId3"/>
    <p:sldId id="276" r:id="rId4"/>
    <p:sldId id="267" r:id="rId5"/>
    <p:sldId id="263" r:id="rId6"/>
    <p:sldId id="269" r:id="rId7"/>
    <p:sldId id="270" r:id="rId8"/>
    <p:sldId id="277" r:id="rId9"/>
    <p:sldId id="271" r:id="rId10"/>
    <p:sldId id="272" r:id="rId11"/>
    <p:sldId id="275" r:id="rId12"/>
    <p:sldId id="278" r:id="rId13"/>
    <p:sldId id="273" r:id="rId14"/>
    <p:sldId id="274" r:id="rId15"/>
    <p:sldId id="26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B"/>
    <a:srgbClr val="3D3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786" autoAdjust="0"/>
  </p:normalViewPr>
  <p:slideViewPr>
    <p:cSldViewPr>
      <p:cViewPr>
        <p:scale>
          <a:sx n="81" d="100"/>
          <a:sy n="81" d="100"/>
        </p:scale>
        <p:origin x="-4332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1733-1E41-43A7-98A9-4B7F8D00F094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31F66-511E-4059-95D2-B4918CDBE5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85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r>
              <a:rPr lang="de-DE" dirty="0" smtClean="0"/>
              <a:t> a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text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Author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Identifiers</a:t>
            </a:r>
            <a:r>
              <a:rPr lang="de-DE" baseline="0" dirty="0" smtClean="0"/>
              <a:t>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err="1" smtClean="0"/>
              <a:t>Identifiers</a:t>
            </a:r>
            <a:endParaRPr lang="de-DE" dirty="0" smtClean="0"/>
          </a:p>
          <a:p>
            <a:r>
              <a:rPr lang="de-DE" dirty="0" err="1" smtClean="0"/>
              <a:t>Dois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152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5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5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r>
              <a:rPr lang="de-DE" dirty="0" smtClean="0"/>
              <a:t> a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text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Author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Identifiers</a:t>
            </a:r>
            <a:r>
              <a:rPr lang="de-DE" baseline="0" dirty="0" smtClean="0"/>
              <a:t>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err="1" smtClean="0"/>
              <a:t>Identifiers</a:t>
            </a:r>
            <a:endParaRPr lang="de-DE" dirty="0" smtClean="0"/>
          </a:p>
          <a:p>
            <a:r>
              <a:rPr lang="de-DE" dirty="0" err="1" smtClean="0"/>
              <a:t>Dois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15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7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Facebook – </a:t>
            </a:r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twitter</a:t>
            </a:r>
            <a:r>
              <a:rPr lang="de-DE" dirty="0" smtClean="0"/>
              <a:t> –</a:t>
            </a:r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…</a:t>
            </a:r>
          </a:p>
          <a:p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?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sure</a:t>
            </a:r>
            <a:r>
              <a:rPr lang="de-DE" baseline="0" dirty="0" smtClean="0"/>
              <a:t> - but </a:t>
            </a:r>
            <a:r>
              <a:rPr lang="de-DE" baseline="0" dirty="0" err="1" smtClean="0"/>
              <a:t>trade</a:t>
            </a:r>
            <a:r>
              <a:rPr lang="de-DE" baseline="0" dirty="0" smtClean="0"/>
              <a:t> off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ressources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56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Restrictions</a:t>
            </a:r>
            <a:r>
              <a:rPr lang="de-DE" baseline="0" dirty="0" smtClean="0"/>
              <a:t> – Twitter, 300k </a:t>
            </a:r>
            <a:r>
              <a:rPr lang="de-DE" baseline="0" dirty="0" err="1" smtClean="0"/>
              <a:t>works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query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length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identifier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landing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url</a:t>
            </a:r>
            <a:r>
              <a:rPr lang="de-DE" baseline="0" dirty="0" smtClean="0"/>
              <a:t> + …) -&gt;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comparable</a:t>
            </a:r>
            <a:r>
              <a:rPr lang="de-DE" baseline="0" dirty="0" smtClean="0"/>
              <a:t> – same </a:t>
            </a:r>
            <a:r>
              <a:rPr lang="de-DE" baseline="0" dirty="0" err="1" smtClean="0"/>
              <a:t>query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Malfunctions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google</a:t>
            </a:r>
            <a:r>
              <a:rPr lang="de-DE" baseline="0" dirty="0" smtClean="0"/>
              <a:t>+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youtube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Manipulation – </a:t>
            </a:r>
            <a:r>
              <a:rPr lang="de-DE" baseline="0" dirty="0" err="1" smtClean="0"/>
              <a:t>etremely</a:t>
            </a:r>
            <a:r>
              <a:rPr lang="de-DE" baseline="0" dirty="0" smtClean="0"/>
              <a:t> high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facebook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AND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several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publisher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company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Data </a:t>
            </a:r>
            <a:r>
              <a:rPr lang="de-DE" baseline="0" dirty="0" err="1" smtClean="0"/>
              <a:t>protection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3rd </a:t>
            </a:r>
            <a:r>
              <a:rPr lang="de-DE" baseline="0" dirty="0" err="1" smtClean="0"/>
              <a:t>party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example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what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user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deletes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his</a:t>
            </a:r>
            <a:r>
              <a:rPr lang="de-DE" baseline="0" dirty="0" smtClean="0">
                <a:sym typeface="Wingdings" panose="05000000000000000000" pitchFamily="2" charset="2"/>
              </a:rPr>
              <a:t>/her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there</a:t>
            </a:r>
            <a:r>
              <a:rPr lang="de-DE" baseline="0" dirty="0" smtClean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5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Restrictions</a:t>
            </a:r>
            <a:r>
              <a:rPr lang="de-DE" baseline="0" dirty="0" smtClean="0"/>
              <a:t> – Twitter, 300k </a:t>
            </a:r>
            <a:r>
              <a:rPr lang="de-DE" baseline="0" dirty="0" err="1" smtClean="0"/>
              <a:t>works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query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length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identifier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landing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url</a:t>
            </a:r>
            <a:r>
              <a:rPr lang="de-DE" baseline="0" dirty="0" smtClean="0"/>
              <a:t> + …) -&gt;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comparable</a:t>
            </a:r>
            <a:r>
              <a:rPr lang="de-DE" baseline="0" dirty="0" smtClean="0"/>
              <a:t> – same </a:t>
            </a:r>
            <a:r>
              <a:rPr lang="de-DE" baseline="0" dirty="0" err="1" smtClean="0"/>
              <a:t>query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Malfunctions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google</a:t>
            </a:r>
            <a:r>
              <a:rPr lang="de-DE" baseline="0" dirty="0" smtClean="0"/>
              <a:t>+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youtube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Manipulation – </a:t>
            </a:r>
            <a:r>
              <a:rPr lang="de-DE" baseline="0" dirty="0" err="1" smtClean="0"/>
              <a:t>etremely</a:t>
            </a:r>
            <a:r>
              <a:rPr lang="de-DE" baseline="0" dirty="0" smtClean="0"/>
              <a:t> high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facebook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AND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several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publisher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company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Data </a:t>
            </a:r>
            <a:r>
              <a:rPr lang="de-DE" baseline="0" dirty="0" err="1" smtClean="0"/>
              <a:t>protection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3rd </a:t>
            </a:r>
            <a:r>
              <a:rPr lang="de-DE" baseline="0" dirty="0" err="1" smtClean="0"/>
              <a:t>party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example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what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user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deletes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his</a:t>
            </a:r>
            <a:r>
              <a:rPr lang="de-DE" baseline="0" dirty="0" smtClean="0">
                <a:sym typeface="Wingdings" panose="05000000000000000000" pitchFamily="2" charset="2"/>
              </a:rPr>
              <a:t>/her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there</a:t>
            </a:r>
            <a:r>
              <a:rPr lang="de-DE" baseline="0" dirty="0" smtClean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5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5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5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5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9B9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62611" y="6036640"/>
            <a:ext cx="8207568" cy="283172"/>
            <a:chOff x="467544" y="5860168"/>
            <a:chExt cx="8207568" cy="283172"/>
          </a:xfrm>
        </p:grpSpPr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910828"/>
              <a:ext cx="2248346" cy="189236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662" y="5871595"/>
              <a:ext cx="529174" cy="233404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60168"/>
              <a:ext cx="432352" cy="233404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720" y="5889230"/>
              <a:ext cx="661392" cy="23243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866298" y="5867552"/>
              <a:ext cx="1375872" cy="275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2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462611" y="6036640"/>
            <a:ext cx="8207568" cy="283172"/>
            <a:chOff x="467544" y="5860168"/>
            <a:chExt cx="8207568" cy="283172"/>
          </a:xfrm>
        </p:grpSpPr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910828"/>
              <a:ext cx="2248346" cy="189236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662" y="5871595"/>
              <a:ext cx="529174" cy="233404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60168"/>
              <a:ext cx="432352" cy="233404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720" y="5889230"/>
              <a:ext cx="661392" cy="23243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866298" y="5867552"/>
              <a:ext cx="1375872" cy="275788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 userDrawn="1"/>
        </p:nvSpPr>
        <p:spPr>
          <a:xfrm>
            <a:off x="1187624" y="1916832"/>
            <a:ext cx="33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0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36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5344"/>
            <a:ext cx="9144000" cy="828325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25878"/>
            <a:ext cx="1654840" cy="712608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544" y="5949280"/>
            <a:ext cx="8208912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9A9B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 smtClean="0"/>
              <a:t>&lt;Date </a:t>
            </a:r>
            <a:r>
              <a:rPr lang="de-DE" dirty="0" err="1" smtClean="0"/>
              <a:t>and</a:t>
            </a:r>
            <a:r>
              <a:rPr lang="de-DE" dirty="0" smtClean="0"/>
              <a:t> Occasion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  <p:sldLayoutId id="2147483717" r:id="rId8"/>
    <p:sldLayoutId id="2147483718" r:id="rId9"/>
    <p:sldLayoutId id="2147483715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49DD7"/>
        </a:buClr>
        <a:buFont typeface="Symbol" panose="05050102010706020507" pitchFamily="18" charset="2"/>
        <a:buChar char=""/>
        <a:defRPr sz="32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C6236"/>
        </a:buClr>
        <a:buFont typeface="Symbol" panose="05050102010706020507" pitchFamily="18" charset="2"/>
        <a:buChar char=""/>
        <a:defRPr sz="28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bv/metrics-crawl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plore.metrics.gbv.d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*</a:t>
            </a:r>
            <a:r>
              <a:rPr lang="de-DE" dirty="0" err="1" smtClean="0"/>
              <a:t>metrics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smtClean="0"/>
              <a:t>Technical Point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</a:t>
            </a:r>
            <a:r>
              <a:rPr lang="de-DE" dirty="0" err="1" smtClean="0"/>
              <a:t>Stropel</a:t>
            </a:r>
            <a:endParaRPr lang="de-DE" dirty="0" smtClean="0"/>
          </a:p>
          <a:p>
            <a:r>
              <a:rPr lang="de-DE" dirty="0" smtClean="0"/>
              <a:t>Verbundzentrale des GBV (VZG)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smtClean="0"/>
              <a:t>he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*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de-DE" dirty="0" smtClean="0"/>
              <a:t>Software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github.com/gbv/metrics-crawler</a:t>
            </a:r>
            <a:endParaRPr lang="de-DE" dirty="0" smtClean="0"/>
          </a:p>
          <a:p>
            <a:r>
              <a:rPr lang="de-DE" dirty="0" smtClean="0"/>
              <a:t>Data</a:t>
            </a:r>
          </a:p>
          <a:p>
            <a:pPr lvl="2"/>
            <a:r>
              <a:rPr lang="de-DE" dirty="0" smtClean="0"/>
              <a:t>API</a:t>
            </a:r>
            <a:r>
              <a:rPr lang="de-DE" dirty="0"/>
              <a:t>: http://</a:t>
            </a:r>
            <a:r>
              <a:rPr lang="de-DE" dirty="0" smtClean="0"/>
              <a:t>api.metrics.gbv.de/v1/work/doi?v={doi}</a:t>
            </a:r>
            <a:endParaRPr lang="de-DE" dirty="0" smtClean="0"/>
          </a:p>
          <a:p>
            <a:pPr lvl="2"/>
            <a:r>
              <a:rPr lang="de-DE" dirty="0" smtClean="0"/>
              <a:t>Data </a:t>
            </a:r>
            <a:r>
              <a:rPr lang="de-DE" dirty="0" err="1" smtClean="0"/>
              <a:t>dumps</a:t>
            </a:r>
            <a:r>
              <a:rPr lang="de-DE" dirty="0" smtClean="0"/>
              <a:t> (</a:t>
            </a:r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Web-Interface: </a:t>
            </a:r>
            <a:r>
              <a:rPr lang="de-DE" dirty="0">
                <a:hlinkClick r:id="rId4"/>
              </a:rPr>
              <a:t>http://explore.metrics.gbv.de/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In Transition Workshop – Göttingen – 27.03.2019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on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media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identifier</a:t>
            </a:r>
            <a:r>
              <a:rPr lang="de-DE" dirty="0" smtClean="0"/>
              <a:t> (</a:t>
            </a:r>
            <a:r>
              <a:rPr lang="de-DE" dirty="0" err="1" smtClean="0"/>
              <a:t>doi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a proper </a:t>
            </a:r>
            <a:r>
              <a:rPr lang="de-DE" dirty="0" err="1" smtClean="0"/>
              <a:t>landing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post</a:t>
            </a:r>
            <a:r>
              <a:rPr lang="de-DE" dirty="0" smtClean="0"/>
              <a:t> links </a:t>
            </a:r>
            <a:r>
              <a:rPr lang="de-DE" dirty="0" err="1" smtClean="0"/>
              <a:t>to</a:t>
            </a:r>
            <a:endParaRPr lang="de-DE" dirty="0" smtClean="0"/>
          </a:p>
          <a:p>
            <a:r>
              <a:rPr lang="de-DE" dirty="0" smtClean="0"/>
              <a:t>Post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relevant </a:t>
            </a:r>
            <a:r>
              <a:rPr lang="de-DE" dirty="0" err="1" smtClean="0"/>
              <a:t>subgroups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repost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extensive </a:t>
            </a:r>
            <a:r>
              <a:rPr lang="de-DE" dirty="0" err="1" smtClean="0"/>
              <a:t>posting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irrelevant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seen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spam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(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gaming</a:t>
            </a:r>
            <a:r>
              <a:rPr lang="de-DE" dirty="0" smtClean="0"/>
              <a:t>“)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In Transition Workshop – Göttingen – 27.03.2019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web-interface:</a:t>
            </a:r>
          </a:p>
          <a:p>
            <a:pPr lvl="1"/>
            <a:r>
              <a:rPr lang="de-DE" dirty="0" smtClean="0"/>
              <a:t>Internet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dois</a:t>
            </a:r>
            <a:endParaRPr lang="de-DE" dirty="0" smtClean="0"/>
          </a:p>
          <a:p>
            <a:r>
              <a:rPr lang="de-DE" dirty="0" smtClean="0"/>
              <a:t>…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API:</a:t>
            </a:r>
          </a:p>
          <a:p>
            <a:pPr lvl="1"/>
            <a:r>
              <a:rPr lang="de-DE" dirty="0" smtClean="0"/>
              <a:t>Internet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dois</a:t>
            </a:r>
            <a:r>
              <a:rPr lang="de-DE" dirty="0" smtClean="0"/>
              <a:t>, </a:t>
            </a:r>
            <a:r>
              <a:rPr lang="de-DE" dirty="0" err="1" smtClean="0"/>
              <a:t>knowledge</a:t>
            </a:r>
            <a:r>
              <a:rPr lang="de-DE" dirty="0" smtClean="0"/>
              <a:t> in </a:t>
            </a:r>
            <a:r>
              <a:rPr lang="de-DE" dirty="0" err="1" smtClean="0"/>
              <a:t>consuming</a:t>
            </a:r>
            <a:r>
              <a:rPr lang="de-DE" dirty="0" smtClean="0"/>
              <a:t> </a:t>
            </a:r>
            <a:r>
              <a:rPr lang="de-DE" dirty="0" err="1" smtClean="0"/>
              <a:t>json-data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http-</a:t>
            </a:r>
            <a:r>
              <a:rPr lang="de-DE" dirty="0" err="1" smtClean="0"/>
              <a:t>request</a:t>
            </a:r>
            <a:endParaRPr lang="de-DE" dirty="0" smtClean="0"/>
          </a:p>
          <a:p>
            <a:r>
              <a:rPr lang="de-DE" dirty="0" smtClean="0"/>
              <a:t>…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Internet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dois</a:t>
            </a:r>
            <a:r>
              <a:rPr lang="de-DE" dirty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handles</a:t>
            </a:r>
            <a:r>
              <a:rPr lang="de-DE" dirty="0" smtClean="0"/>
              <a:t> (max. 300k), a </a:t>
            </a:r>
            <a:r>
              <a:rPr lang="de-DE" dirty="0" err="1" smtClean="0"/>
              <a:t>server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such </a:t>
            </a:r>
            <a:r>
              <a:rPr lang="de-DE" dirty="0" err="1" smtClean="0"/>
              <a:t>as</a:t>
            </a:r>
            <a:r>
              <a:rPr lang="de-DE" dirty="0" smtClean="0"/>
              <a:t> Node.js, MySQL, </a:t>
            </a:r>
            <a:r>
              <a:rPr lang="de-DE" dirty="0" err="1" smtClean="0"/>
              <a:t>chromedriver</a:t>
            </a:r>
            <a:r>
              <a:rPr lang="de-DE" dirty="0" smtClean="0"/>
              <a:t>, …, </a:t>
            </a:r>
            <a:r>
              <a:rPr lang="de-DE" dirty="0" err="1" smtClean="0"/>
              <a:t>someone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capable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managing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(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1 </a:t>
            </a:r>
            <a:r>
              <a:rPr lang="de-DE" dirty="0" err="1" smtClean="0"/>
              <a:t>or</a:t>
            </a:r>
            <a:r>
              <a:rPr lang="de-DE" dirty="0" smtClean="0"/>
              <a:t> 2 </a:t>
            </a:r>
            <a:r>
              <a:rPr lang="de-DE" dirty="0" err="1" smtClean="0"/>
              <a:t>days</a:t>
            </a:r>
            <a:r>
              <a:rPr lang="de-DE" dirty="0" smtClean="0"/>
              <a:t>)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In Transition Workshop – Göttingen – 27.03.2019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1"/>
            <a:ext cx="6812583" cy="612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14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3" y="243036"/>
            <a:ext cx="591502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pPr lvl="0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/ Vielen Dank!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Web metrics-project.net</a:t>
            </a:r>
          </a:p>
          <a:p>
            <a:pPr lvl="2"/>
            <a:r>
              <a:rPr lang="de-DE" dirty="0"/>
              <a:t>Email </a:t>
            </a:r>
            <a:r>
              <a:rPr lang="de-DE" dirty="0" smtClean="0"/>
              <a:t>metrics-project@sub.uni-goettingen.de</a:t>
            </a:r>
            <a:endParaRPr lang="de-DE" dirty="0"/>
          </a:p>
          <a:p>
            <a:pPr lvl="2"/>
            <a:r>
              <a:rPr lang="de-DE" dirty="0" smtClean="0"/>
              <a:t>Twitter </a:t>
            </a:r>
            <a:r>
              <a:rPr lang="de-DE" dirty="0"/>
              <a:t>@</a:t>
            </a:r>
            <a:r>
              <a:rPr lang="de-DE" dirty="0" err="1"/>
              <a:t>metrics_project</a:t>
            </a:r>
            <a:endParaRPr lang="de-DE" dirty="0"/>
          </a:p>
          <a:p>
            <a:pPr lvl="2"/>
            <a:r>
              <a:rPr lang="de-DE" dirty="0"/>
              <a:t>Facebook @</a:t>
            </a:r>
            <a:r>
              <a:rPr lang="de-DE" dirty="0" err="1" smtClean="0"/>
              <a:t>metricsproject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744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>
                <a:solidFill>
                  <a:schemeClr val="accent6">
                    <a:lumMod val="65000"/>
                  </a:schemeClr>
                </a:solidFill>
              </a:rPr>
              <a:t>Main </a:t>
            </a:r>
            <a:r>
              <a:rPr lang="de-DE" dirty="0" err="1" smtClean="0">
                <a:solidFill>
                  <a:schemeClr val="accent6">
                    <a:lumMod val="65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accent6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65000"/>
                  </a:schemeClr>
                </a:solidFill>
              </a:rPr>
              <a:t>behind</a:t>
            </a:r>
            <a:r>
              <a:rPr lang="de-DE" dirty="0" smtClean="0">
                <a:solidFill>
                  <a:schemeClr val="accent6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65000"/>
                  </a:schemeClr>
                </a:solidFill>
              </a:rPr>
              <a:t>this</a:t>
            </a:r>
            <a:r>
              <a:rPr lang="de-DE" dirty="0" smtClean="0">
                <a:solidFill>
                  <a:schemeClr val="accent6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65000"/>
                  </a:schemeClr>
                </a:solidFill>
              </a:rPr>
              <a:t>work</a:t>
            </a:r>
            <a:r>
              <a:rPr lang="de-DE" dirty="0" smtClean="0">
                <a:solidFill>
                  <a:schemeClr val="accent6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65000"/>
                  </a:schemeClr>
                </a:solidFill>
              </a:rPr>
              <a:t>package</a:t>
            </a:r>
            <a:r>
              <a:rPr lang="de-DE" dirty="0" smtClean="0">
                <a:solidFill>
                  <a:schemeClr val="accent6">
                    <a:lumMod val="65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 smtClean="0"/>
              <a:t>Explore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crawling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*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internet</a:t>
            </a:r>
            <a:r>
              <a:rPr lang="de-DE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*</a:t>
            </a:r>
            <a:r>
              <a:rPr lang="de-DE" dirty="0" err="1" smtClean="0"/>
              <a:t>metrics</a:t>
            </a:r>
            <a:r>
              <a:rPr lang="de-DE" dirty="0" smtClean="0"/>
              <a:t> In Transition </a:t>
            </a:r>
            <a:r>
              <a:rPr lang="de-DE" dirty="0" smtClean="0"/>
              <a:t>Workshop – Göttingen – 27.03.2019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 </a:t>
            </a:r>
            <a:r>
              <a:rPr lang="de-DE" dirty="0" err="1" smtClean="0"/>
              <a:t>person</a:t>
            </a:r>
            <a:r>
              <a:rPr lang="de-DE" dirty="0" smtClean="0"/>
              <a:t> </a:t>
            </a:r>
            <a:r>
              <a:rPr lang="de-DE" dirty="0" err="1" smtClean="0"/>
              <a:t>interacted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smtClean="0"/>
              <a:t>online?</a:t>
            </a: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„a </a:t>
            </a:r>
            <a:r>
              <a:rPr lang="de-DE" dirty="0" err="1" smtClean="0"/>
              <a:t>person</a:t>
            </a:r>
            <a:r>
              <a:rPr lang="de-DE" dirty="0" smtClean="0"/>
              <a:t>“ </a:t>
            </a:r>
            <a:r>
              <a:rPr lang="de-DE" dirty="0" smtClean="0">
                <a:sym typeface="Wingdings" panose="05000000000000000000" pitchFamily="2" charset="2"/>
              </a:rPr>
              <a:t> Who?</a:t>
            </a:r>
          </a:p>
          <a:p>
            <a:pPr marL="0" indent="0" algn="ctr">
              <a:buNone/>
            </a:pPr>
            <a:r>
              <a:rPr lang="de-DE" dirty="0" smtClean="0">
                <a:sym typeface="Wingdings" panose="05000000000000000000" pitchFamily="2" charset="2"/>
              </a:rPr>
              <a:t>„</a:t>
            </a:r>
            <a:r>
              <a:rPr lang="de-DE" dirty="0" err="1" smtClean="0">
                <a:sym typeface="Wingdings" panose="05000000000000000000" pitchFamily="2" charset="2"/>
              </a:rPr>
              <a:t>interacted</a:t>
            </a:r>
            <a:r>
              <a:rPr lang="de-DE" dirty="0" smtClean="0">
                <a:sym typeface="Wingdings" panose="05000000000000000000" pitchFamily="2" charset="2"/>
              </a:rPr>
              <a:t>“  </a:t>
            </a:r>
            <a:r>
              <a:rPr lang="de-DE" dirty="0" err="1" smtClean="0">
                <a:sym typeface="Wingdings" panose="05000000000000000000" pitchFamily="2" charset="2"/>
              </a:rPr>
              <a:t>How</a:t>
            </a:r>
            <a:r>
              <a:rPr lang="de-DE" dirty="0" smtClean="0">
                <a:sym typeface="Wingdings" panose="05000000000000000000" pitchFamily="2" charset="2"/>
              </a:rPr>
              <a:t>?</a:t>
            </a:r>
          </a:p>
          <a:p>
            <a:pPr marL="0" indent="0" algn="ctr">
              <a:buNone/>
            </a:pPr>
            <a:r>
              <a:rPr lang="de-DE" dirty="0" smtClean="0">
                <a:sym typeface="Wingdings" panose="05000000000000000000" pitchFamily="2" charset="2"/>
              </a:rPr>
              <a:t>„a </a:t>
            </a:r>
            <a:r>
              <a:rPr lang="de-DE" dirty="0" err="1" smtClean="0">
                <a:sym typeface="Wingdings" panose="05000000000000000000" pitchFamily="2" charset="2"/>
              </a:rPr>
              <a:t>certain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work</a:t>
            </a:r>
            <a:r>
              <a:rPr lang="de-DE" dirty="0" smtClean="0">
                <a:sym typeface="Wingdings" panose="05000000000000000000" pitchFamily="2" charset="2"/>
              </a:rPr>
              <a:t>“  </a:t>
            </a:r>
            <a:r>
              <a:rPr lang="de-DE" dirty="0" err="1" smtClean="0">
                <a:sym typeface="Wingdings" panose="05000000000000000000" pitchFamily="2" charset="2"/>
              </a:rPr>
              <a:t>Which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one</a:t>
            </a:r>
            <a:r>
              <a:rPr lang="de-DE" dirty="0" smtClean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In Transition Workshop – Göttingen – 27.03.2019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So </a:t>
            </a:r>
            <a:r>
              <a:rPr lang="de-DE" dirty="0" err="1" smtClean="0"/>
              <a:t>who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ask</a:t>
            </a:r>
            <a:r>
              <a:rPr lang="de-DE" dirty="0" smtClean="0"/>
              <a:t>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In Transition Workshop – Göttingen – 27.03.2019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Gathering</a:t>
            </a:r>
            <a:r>
              <a:rPr lang="de-DE" sz="3200" dirty="0" smtClean="0"/>
              <a:t> Information </a:t>
            </a:r>
            <a:r>
              <a:rPr lang="de-DE" sz="3200" dirty="0" err="1" smtClean="0"/>
              <a:t>about</a:t>
            </a:r>
            <a:r>
              <a:rPr lang="de-DE" sz="3200" dirty="0" smtClean="0"/>
              <a:t> Scientific Impact on </a:t>
            </a:r>
            <a:r>
              <a:rPr lang="de-DE" sz="3200" dirty="0" err="1" smtClean="0"/>
              <a:t>Social</a:t>
            </a:r>
            <a:r>
              <a:rPr lang="de-DE" sz="3200" dirty="0" smtClean="0"/>
              <a:t> Media / Online </a:t>
            </a:r>
            <a:r>
              <a:rPr lang="de-DE" sz="3200" dirty="0" err="1" smtClean="0"/>
              <a:t>Platforms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In Transition Workshop – Göttingen – 27.03.2019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5</a:t>
            </a:fld>
            <a:endParaRPr lang="en-US"/>
          </a:p>
        </p:txBody>
      </p:sp>
      <p:pic>
        <p:nvPicPr>
          <p:cNvPr id="1032" name="Picture 8" descr="Bildergebnis fÃ¼r redd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1" y="1844824"/>
            <a:ext cx="259026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wikipedia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14" y="3717032"/>
            <a:ext cx="94695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Ã¼r mendele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83" y="4869163"/>
            <a:ext cx="1087317" cy="8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3203848" y="2204864"/>
            <a:ext cx="936104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ildergebnis fÃ¼r twitter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01" y="1700808"/>
            <a:ext cx="10621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Gerade Verbindung mit Pfeil 18"/>
          <p:cNvCxnSpPr>
            <a:endCxn id="6" idx="2"/>
          </p:cNvCxnSpPr>
          <p:nvPr/>
        </p:nvCxnSpPr>
        <p:spPr>
          <a:xfrm>
            <a:off x="1669087" y="3501009"/>
            <a:ext cx="2133418" cy="1440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Ã¼r facebook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39" y="306896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/>
          <p:cNvCxnSpPr/>
          <p:nvPr/>
        </p:nvCxnSpPr>
        <p:spPr>
          <a:xfrm flipV="1">
            <a:off x="2773680" y="4145280"/>
            <a:ext cx="119634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Ã¼r youtub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51676"/>
            <a:ext cx="2656440" cy="59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rade Verbindung mit Pfeil 28"/>
          <p:cNvCxnSpPr/>
          <p:nvPr/>
        </p:nvCxnSpPr>
        <p:spPr>
          <a:xfrm flipH="1">
            <a:off x="5248276" y="2852936"/>
            <a:ext cx="1339948" cy="4236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3802505" y="2852936"/>
            <a:ext cx="153899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our</a:t>
            </a:r>
            <a:endParaRPr lang="de-DE" dirty="0" smtClean="0"/>
          </a:p>
          <a:p>
            <a:pPr algn="ctr"/>
            <a:r>
              <a:rPr lang="de-DE" dirty="0" err="1" smtClean="0"/>
              <a:t>database</a:t>
            </a:r>
            <a:endParaRPr lang="en-US" dirty="0"/>
          </a:p>
        </p:txBody>
      </p:sp>
      <p:cxnSp>
        <p:nvCxnSpPr>
          <p:cNvPr id="39" name="Gerade Verbindung mit Pfeil 38"/>
          <p:cNvCxnSpPr/>
          <p:nvPr/>
        </p:nvCxnSpPr>
        <p:spPr>
          <a:xfrm flipH="1" flipV="1">
            <a:off x="5327650" y="3759200"/>
            <a:ext cx="1593850" cy="298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5004050" y="4293097"/>
            <a:ext cx="432046" cy="5585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gathering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de-DE" dirty="0" err="1" smtClean="0"/>
              <a:t>Crawling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~ 225k </a:t>
            </a:r>
            <a:r>
              <a:rPr lang="de-DE" dirty="0" err="1" smtClean="0"/>
              <a:t>works</a:t>
            </a:r>
            <a:endParaRPr lang="de-DE" dirty="0" smtClean="0"/>
          </a:p>
          <a:p>
            <a:pPr lvl="1"/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„</a:t>
            </a:r>
            <a:r>
              <a:rPr lang="de-DE" dirty="0" err="1"/>
              <a:t>GoeScholar</a:t>
            </a:r>
            <a:r>
              <a:rPr lang="de-DE" dirty="0"/>
              <a:t>“, „</a:t>
            </a:r>
            <a:r>
              <a:rPr lang="de-DE" dirty="0" err="1"/>
              <a:t>EconStor</a:t>
            </a:r>
            <a:r>
              <a:rPr lang="de-DE" dirty="0"/>
              <a:t>“, „SSOAR“, </a:t>
            </a:r>
            <a:r>
              <a:rPr lang="de-DE" dirty="0" smtClean="0"/>
              <a:t>…</a:t>
            </a:r>
            <a:endParaRPr lang="de-DE" dirty="0"/>
          </a:p>
          <a:p>
            <a:pPr lvl="1"/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doi</a:t>
            </a:r>
            <a:r>
              <a:rPr lang="de-DE" dirty="0"/>
              <a:t>, handle</a:t>
            </a:r>
            <a:r>
              <a:rPr lang="de-DE" dirty="0" smtClean="0"/>
              <a:t>, </a:t>
            </a:r>
            <a:r>
              <a:rPr lang="de-DE" dirty="0" err="1" smtClean="0"/>
              <a:t>landing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url</a:t>
            </a:r>
            <a:r>
              <a:rPr lang="de-DE" dirty="0" smtClean="0"/>
              <a:t>, </a:t>
            </a:r>
            <a:r>
              <a:rPr lang="de-DE" dirty="0" err="1" smtClean="0"/>
              <a:t>metadata</a:t>
            </a:r>
            <a:endParaRPr lang="de-DE" dirty="0" smtClean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17k </a:t>
            </a:r>
            <a:r>
              <a:rPr lang="de-DE" dirty="0" err="1" smtClean="0"/>
              <a:t>tweets</a:t>
            </a:r>
            <a:r>
              <a:rPr lang="de-DE" dirty="0" smtClean="0"/>
              <a:t>, 1.87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Mendeley</a:t>
            </a:r>
            <a:r>
              <a:rPr lang="de-DE" dirty="0" smtClean="0"/>
              <a:t> </a:t>
            </a:r>
            <a:r>
              <a:rPr lang="de-DE" dirty="0" err="1" smtClean="0"/>
              <a:t>readers</a:t>
            </a:r>
            <a:r>
              <a:rPr lang="de-DE" dirty="0" smtClean="0"/>
              <a:t>, 6.5k Wikipedia </a:t>
            </a:r>
            <a:r>
              <a:rPr lang="de-DE" dirty="0" err="1" smtClean="0"/>
              <a:t>citations</a:t>
            </a:r>
            <a:r>
              <a:rPr lang="de-DE" dirty="0" smtClean="0"/>
              <a:t>, …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In Transition Workshop – Göttingen – 27.03.2019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de-DE" dirty="0" smtClean="0"/>
              <a:t>Services‘ API </a:t>
            </a:r>
            <a:r>
              <a:rPr lang="de-DE" dirty="0" err="1" smtClean="0"/>
              <a:t>restrictions</a:t>
            </a:r>
            <a:endParaRPr lang="de-DE" dirty="0" smtClean="0"/>
          </a:p>
          <a:p>
            <a:r>
              <a:rPr lang="de-DE" dirty="0" smtClean="0"/>
              <a:t>Services‘ API </a:t>
            </a:r>
            <a:r>
              <a:rPr lang="de-DE" dirty="0" err="1" smtClean="0"/>
              <a:t>malfunctions</a:t>
            </a:r>
            <a:endParaRPr lang="de-DE" dirty="0" smtClean="0"/>
          </a:p>
          <a:p>
            <a:r>
              <a:rPr lang="de-DE" dirty="0" smtClean="0"/>
              <a:t>*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manipulation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not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identifier</a:t>
            </a:r>
            <a:endParaRPr lang="de-DE" dirty="0" smtClean="0"/>
          </a:p>
          <a:p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identifiers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yield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</a:t>
            </a:r>
            <a:r>
              <a:rPr lang="de-DE" dirty="0" err="1" smtClean="0"/>
              <a:t>doi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protection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In Transition Workshop – Göttingen – 27.03.2019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*</a:t>
            </a:r>
            <a:r>
              <a:rPr lang="de-DE" dirty="0" err="1" smtClean="0"/>
              <a:t>metrics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commercial</a:t>
            </a:r>
            <a:r>
              <a:rPr lang="de-DE" dirty="0" smtClean="0"/>
              <a:t> </a:t>
            </a:r>
            <a:r>
              <a:rPr lang="de-DE" dirty="0" err="1" smtClean="0"/>
              <a:t>providers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accessible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open-</a:t>
            </a:r>
            <a:r>
              <a:rPr lang="de-DE" dirty="0" err="1" smtClean="0"/>
              <a:t>source</a:t>
            </a:r>
            <a:r>
              <a:rPr lang="de-DE" dirty="0" smtClean="0"/>
              <a:t>, </a:t>
            </a:r>
            <a:r>
              <a:rPr lang="de-DE" dirty="0" err="1" smtClean="0"/>
              <a:t>hence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conflict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honesty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limitations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In Transition Workshop – Göttingen – 27.03.2019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Should</a:t>
            </a:r>
            <a:r>
              <a:rPr lang="de-DE" dirty="0" smtClean="0"/>
              <a:t> I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alternative </a:t>
            </a:r>
            <a:r>
              <a:rPr lang="de-DE" dirty="0" err="1" smtClean="0"/>
              <a:t>metrics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relevance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endParaRPr lang="de-DE" dirty="0" smtClean="0"/>
          </a:p>
          <a:p>
            <a:pPr lvl="1"/>
            <a:r>
              <a:rPr lang="de-DE" dirty="0" smtClean="0"/>
              <a:t>Public </a:t>
            </a:r>
            <a:r>
              <a:rPr lang="de-DE" dirty="0" err="1" smtClean="0"/>
              <a:t>opinion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(at least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media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care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looking</a:t>
            </a:r>
            <a:r>
              <a:rPr lang="de-DE" dirty="0" smtClean="0"/>
              <a:t> at alternative </a:t>
            </a:r>
            <a:r>
              <a:rPr lang="de-DE" dirty="0" err="1" smtClean="0"/>
              <a:t>metrics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1"/>
            <a:r>
              <a:rPr lang="de-DE" dirty="0" smtClean="0"/>
              <a:t>Scientific </a:t>
            </a:r>
            <a:r>
              <a:rPr lang="de-DE" dirty="0" err="1" smtClean="0"/>
              <a:t>relevance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topic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In Transition Workshop – Göttingen – 27.03.2019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e_stropel_03-2019">
  <a:themeElements>
    <a:clrScheme name="metrics">
      <a:dk1>
        <a:sysClr val="windowText" lastClr="000000"/>
      </a:dk1>
      <a:lt1>
        <a:sysClr val="window" lastClr="FFFFFF"/>
      </a:lt1>
      <a:dk2>
        <a:srgbClr val="3D325E"/>
      </a:dk2>
      <a:lt2>
        <a:srgbClr val="EEECE1"/>
      </a:lt2>
      <a:accent1>
        <a:srgbClr val="449DD7"/>
      </a:accent1>
      <a:accent2>
        <a:srgbClr val="EC6236"/>
      </a:accent2>
      <a:accent3>
        <a:srgbClr val="9A9B9B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goe_stropel_03-2019</Template>
  <TotalTime>0</TotalTime>
  <Words>870</Words>
  <Application>Microsoft Office PowerPoint</Application>
  <PresentationFormat>Bildschirmpräsentation (4:3)</PresentationFormat>
  <Paragraphs>134</Paragraphs>
  <Slides>15</Slides>
  <Notes>12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goe_stropel_03-2019</vt:lpstr>
      <vt:lpstr>*metrics from a Technical Point of View</vt:lpstr>
      <vt:lpstr>PowerPoint-Präsentation</vt:lpstr>
      <vt:lpstr>PowerPoint-Präsentation</vt:lpstr>
      <vt:lpstr>PowerPoint-Präsentation</vt:lpstr>
      <vt:lpstr>Gathering Information about Scientific Impact on Social Media / Online Platforms</vt:lpstr>
      <vt:lpstr>Current state of data gathering</vt:lpstr>
      <vt:lpstr>What were the challenges?</vt:lpstr>
      <vt:lpstr>How is *metrics different from commercial providers?</vt:lpstr>
      <vt:lpstr>Should I make use of alternative metrics?</vt:lpstr>
      <vt:lpstr>How is he data of the *metrics project shared?</vt:lpstr>
      <vt:lpstr>How can I make sure that my work is visible on social media?</vt:lpstr>
      <vt:lpstr>What do I need to use your service or data?</vt:lpstr>
      <vt:lpstr>PowerPoint-Präsentation</vt:lpstr>
      <vt:lpstr>PowerPoint-Präsentation</vt:lpstr>
      <vt:lpstr>PowerPoint-Präsentation</vt:lpstr>
    </vt:vector>
  </TitlesOfParts>
  <Company>Verbundzentrale des GBV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*metrics from a technical point of view</dc:title>
  <dc:creator>Stropel, Julius</dc:creator>
  <cp:lastModifiedBy>Stropel, Julius</cp:lastModifiedBy>
  <cp:revision>20</cp:revision>
  <dcterms:created xsi:type="dcterms:W3CDTF">2019-03-25T05:33:59Z</dcterms:created>
  <dcterms:modified xsi:type="dcterms:W3CDTF">2019-03-27T08:59:52Z</dcterms:modified>
</cp:coreProperties>
</file>