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5" r:id="rId3"/>
    <p:sldId id="306" r:id="rId4"/>
    <p:sldId id="305" r:id="rId5"/>
    <p:sldId id="307" r:id="rId6"/>
    <p:sldId id="309" r:id="rId7"/>
    <p:sldId id="311" r:id="rId8"/>
    <p:sldId id="313" r:id="rId9"/>
    <p:sldId id="312" r:id="rId10"/>
    <p:sldId id="315" r:id="rId11"/>
    <p:sldId id="317" r:id="rId12"/>
    <p:sldId id="316" r:id="rId13"/>
    <p:sldId id="289" r:id="rId14"/>
    <p:sldId id="290" r:id="rId15"/>
    <p:sldId id="310" r:id="rId16"/>
    <p:sldId id="314" r:id="rId17"/>
    <p:sldId id="281" r:id="rId18"/>
    <p:sldId id="287" r:id="rId19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25E"/>
    <a:srgbClr val="9A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8148" autoAdjust="0"/>
  </p:normalViewPr>
  <p:slideViewPr>
    <p:cSldViewPr>
      <p:cViewPr>
        <p:scale>
          <a:sx n="80" d="100"/>
          <a:sy n="80" d="100"/>
        </p:scale>
        <p:origin x="-1522" y="6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43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870" y="-6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onjoint%20Analysis\Auswertung\Ergebnistabellen\Demografietabelle_bereinig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eowyn\ctx-home$\Lemke%20Steffen\Desktop\Selection%20of%20survey%20visualization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eowyn\ctx-home$\Lemke%20Steffen\Desktop\Selection%20of%20survey%20visualiza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>
        <c:manualLayout>
          <c:layoutTarget val="inner"/>
          <c:xMode val="edge"/>
          <c:yMode val="edge"/>
          <c:x val="3.2796179613199951E-2"/>
          <c:y val="0.11445021839407279"/>
          <c:w val="0.46388888888888891"/>
          <c:h val="0.77314814814814814"/>
        </c:manualLayout>
      </c:layout>
      <c:pieChart>
        <c:varyColors val="1"/>
        <c:ser>
          <c:idx val="0"/>
          <c:order val="0"/>
          <c:dPt>
            <c:idx val="4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5"/>
            <c:bubble3D val="0"/>
            <c:spPr>
              <a:solidFill>
                <a:srgbClr val="FFC00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Demographieberechnungen!$BG$2:$BG$7</c:f>
              <c:strCache>
                <c:ptCount val="6"/>
                <c:pt idx="0">
                  <c:v>Citations (e.g., on GS)</c:v>
                </c:pt>
                <c:pt idx="1">
                  <c:v>Journal Impact Factor</c:v>
                </c:pt>
                <c:pt idx="2">
                  <c:v>Downloads</c:v>
                </c:pt>
                <c:pt idx="3">
                  <c:v>h-Index</c:v>
                </c:pt>
                <c:pt idx="4">
                  <c:v>Tweets</c:v>
                </c:pt>
                <c:pt idx="5">
                  <c:v>Mendeley Bookmarks</c:v>
                </c:pt>
              </c:strCache>
            </c:strRef>
          </c:cat>
          <c:val>
            <c:numRef>
              <c:f>Demographieberechnungen!$BH$2:$BH$7</c:f>
              <c:numCache>
                <c:formatCode>General</c:formatCode>
                <c:ptCount val="6"/>
                <c:pt idx="0">
                  <c:v>123</c:v>
                </c:pt>
                <c:pt idx="1">
                  <c:v>55</c:v>
                </c:pt>
                <c:pt idx="2">
                  <c:v>13</c:v>
                </c:pt>
                <c:pt idx="3">
                  <c:v>13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0919893380453318"/>
          <c:y val="0.22715974450704909"/>
          <c:w val="0.29251377952755908"/>
          <c:h val="0.50230314960629918"/>
        </c:manualLayout>
      </c:layout>
      <c:overlay val="0"/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427546296296298E-2"/>
          <c:y val="3.3188873552656109E-2"/>
          <c:w val="0.3970503954845126"/>
          <c:h val="0.65464948339073437"/>
        </c:manualLayout>
      </c:layout>
      <c:lineChart>
        <c:grouping val="standard"/>
        <c:varyColors val="0"/>
        <c:ser>
          <c:idx val="0"/>
          <c:order val="0"/>
          <c:tx>
            <c:v>post about academic research</c:v>
          </c:tx>
          <c:marker>
            <c:symbol val="none"/>
          </c:marker>
          <c:cat>
            <c:strRef>
              <c:f>'C:\Users\LEMKES~1\AppData\Local\Temp\[Interaction Frequency.xlsx]IF - Role tables'!$A$78:$A$84</c:f>
              <c:strCache>
                <c:ptCount val="7"/>
                <c:pt idx="0">
                  <c:v>x/day</c:v>
                </c:pt>
                <c:pt idx="1">
                  <c:v>1/day</c:v>
                </c:pt>
                <c:pt idx="2">
                  <c:v>x/week</c:v>
                </c:pt>
                <c:pt idx="3">
                  <c:v>1/week</c:v>
                </c:pt>
                <c:pt idx="4">
                  <c:v>1/month</c:v>
                </c:pt>
                <c:pt idx="5">
                  <c:v>&lt; 1/month</c:v>
                </c:pt>
                <c:pt idx="6">
                  <c:v>Never</c:v>
                </c:pt>
              </c:strCache>
            </c:strRef>
          </c:cat>
          <c:val>
            <c:numRef>
              <c:f>'C:\Users\LEMKES~1\AppData\Local\Temp\[Interaction Frequency.xlsx]IF - Role tables'!$B$41:$B$47</c:f>
              <c:numCache>
                <c:formatCode>General</c:formatCode>
                <c:ptCount val="7"/>
                <c:pt idx="0">
                  <c:v>9.74025974025974E-3</c:v>
                </c:pt>
                <c:pt idx="1">
                  <c:v>3.2467532467532464E-2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0.27597402597402598</c:v>
                </c:pt>
                <c:pt idx="5">
                  <c:v>0.2564935064935065</c:v>
                </c:pt>
                <c:pt idx="6">
                  <c:v>0.17532467532467533</c:v>
                </c:pt>
              </c:numCache>
            </c:numRef>
          </c:val>
          <c:smooth val="0"/>
        </c:ser>
        <c:ser>
          <c:idx val="1"/>
          <c:order val="1"/>
          <c:tx>
            <c:v>like a post about academic research</c:v>
          </c:tx>
          <c:marker>
            <c:symbol val="none"/>
          </c:marker>
          <c:val>
            <c:numRef>
              <c:f>'C:\Users\LEMKES~1\AppData\Local\Temp\[Interaction Frequency.xlsx]IF - Role tables'!$Z$41:$Z$47</c:f>
              <c:numCache>
                <c:formatCode>General</c:formatCode>
                <c:ptCount val="7"/>
                <c:pt idx="0">
                  <c:v>6.9204152249134954E-2</c:v>
                </c:pt>
                <c:pt idx="1">
                  <c:v>0.1453287197231834</c:v>
                </c:pt>
                <c:pt idx="2">
                  <c:v>0.2179930795847751</c:v>
                </c:pt>
                <c:pt idx="3">
                  <c:v>0.16955017301038061</c:v>
                </c:pt>
                <c:pt idx="4">
                  <c:v>0.14186851211072665</c:v>
                </c:pt>
                <c:pt idx="5">
                  <c:v>0.13840830449826991</c:v>
                </c:pt>
                <c:pt idx="6">
                  <c:v>0.11764705882352941</c:v>
                </c:pt>
              </c:numCache>
            </c:numRef>
          </c:val>
          <c:smooth val="0"/>
        </c:ser>
        <c:ser>
          <c:idx val="2"/>
          <c:order val="2"/>
          <c:tx>
            <c:v>share a post about academic research</c:v>
          </c:tx>
          <c:marker>
            <c:symbol val="none"/>
          </c:marker>
          <c:val>
            <c:numRef>
              <c:f>'C:\Users\LEMKES~1\AppData\Local\Temp\[Interaction Frequency.xlsx]IF - Role tables'!$AA$41:$AA$47</c:f>
              <c:numCache>
                <c:formatCode>General</c:formatCode>
                <c:ptCount val="7"/>
                <c:pt idx="0">
                  <c:v>2.0761245674740483E-2</c:v>
                </c:pt>
                <c:pt idx="1">
                  <c:v>4.1522491349480967E-2</c:v>
                </c:pt>
                <c:pt idx="2">
                  <c:v>0.1453287197231834</c:v>
                </c:pt>
                <c:pt idx="3">
                  <c:v>0.1972318339100346</c:v>
                </c:pt>
                <c:pt idx="4">
                  <c:v>0.23183391003460208</c:v>
                </c:pt>
                <c:pt idx="5">
                  <c:v>0.22491349480968859</c:v>
                </c:pt>
                <c:pt idx="6">
                  <c:v>0.13840830449826991</c:v>
                </c:pt>
              </c:numCache>
            </c:numRef>
          </c:val>
          <c:smooth val="0"/>
        </c:ser>
        <c:ser>
          <c:idx val="3"/>
          <c:order val="3"/>
          <c:tx>
            <c:v>comment on a post about academic research</c:v>
          </c:tx>
          <c:spPr>
            <a:ln>
              <a:solidFill>
                <a:srgbClr val="3D325E"/>
              </a:solidFill>
            </a:ln>
          </c:spPr>
          <c:marker>
            <c:symbol val="none"/>
          </c:marker>
          <c:val>
            <c:numRef>
              <c:f>'C:\Users\LEMKES~1\AppData\Local\Temp\[Interaction Frequency.xlsx]IF - Role tables'!$AB$41:$AB$47</c:f>
              <c:numCache>
                <c:formatCode>General</c:formatCode>
                <c:ptCount val="7"/>
                <c:pt idx="0">
                  <c:v>1.7421602787456445E-2</c:v>
                </c:pt>
                <c:pt idx="1">
                  <c:v>3.8327526132404179E-2</c:v>
                </c:pt>
                <c:pt idx="2">
                  <c:v>0.12543554006968641</c:v>
                </c:pt>
                <c:pt idx="3">
                  <c:v>0.20557491289198607</c:v>
                </c:pt>
                <c:pt idx="4">
                  <c:v>0.20905923344947736</c:v>
                </c:pt>
                <c:pt idx="5">
                  <c:v>0.25087108013937282</c:v>
                </c:pt>
                <c:pt idx="6">
                  <c:v>0.15331010452961671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901120"/>
        <c:axId val="88902656"/>
      </c:lineChart>
      <c:catAx>
        <c:axId val="88901120"/>
        <c:scaling>
          <c:orientation val="minMax"/>
        </c:scaling>
        <c:delete val="0"/>
        <c:axPos val="b"/>
        <c:majorTickMark val="out"/>
        <c:minorTickMark val="none"/>
        <c:tickLblPos val="nextTo"/>
        <c:crossAx val="88902656"/>
        <c:crosses val="autoZero"/>
        <c:auto val="1"/>
        <c:lblAlgn val="ctr"/>
        <c:lblOffset val="100"/>
        <c:noMultiLvlLbl val="0"/>
      </c:catAx>
      <c:valAx>
        <c:axId val="88902656"/>
        <c:scaling>
          <c:orientation val="minMax"/>
          <c:max val="0.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89011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1116740324521386"/>
          <c:w val="1"/>
          <c:h val="0.1828539766767911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70532407407407"/>
          <c:y val="4.1662628502270434E-2"/>
          <c:w val="0.83395671296296292"/>
          <c:h val="0.81853021059125819"/>
        </c:manualLayout>
      </c:layout>
      <c:lineChart>
        <c:grouping val="standard"/>
        <c:varyColors val="0"/>
        <c:ser>
          <c:idx val="0"/>
          <c:order val="0"/>
          <c:tx>
            <c:v>post about academic research</c:v>
          </c:tx>
          <c:marker>
            <c:symbol val="none"/>
          </c:marker>
          <c:cat>
            <c:strRef>
              <c:f>'C:\Users\LEMKES~1\AppData\Local\Temp\[Interaction Frequency.xlsx]IF - Role tables'!$A$78:$A$84</c:f>
              <c:strCache>
                <c:ptCount val="7"/>
                <c:pt idx="0">
                  <c:v>x/day</c:v>
                </c:pt>
                <c:pt idx="1">
                  <c:v>1/day</c:v>
                </c:pt>
                <c:pt idx="2">
                  <c:v>x/week</c:v>
                </c:pt>
                <c:pt idx="3">
                  <c:v>1/week</c:v>
                </c:pt>
                <c:pt idx="4">
                  <c:v>1/month</c:v>
                </c:pt>
                <c:pt idx="5">
                  <c:v>&lt; 1/month</c:v>
                </c:pt>
                <c:pt idx="6">
                  <c:v>Never</c:v>
                </c:pt>
              </c:strCache>
            </c:strRef>
          </c:cat>
          <c:val>
            <c:numRef>
              <c:f>'C:\Users\LEMKES~1\AppData\Local\Temp\[Interaction Frequency.xlsx]IF - Role tables'!$B$59:$B$65</c:f>
              <c:numCache>
                <c:formatCode>General</c:formatCode>
                <c:ptCount val="7"/>
                <c:pt idx="0">
                  <c:v>1.7621145374449341E-2</c:v>
                </c:pt>
                <c:pt idx="1">
                  <c:v>3.0837004405286344E-2</c:v>
                </c:pt>
                <c:pt idx="2">
                  <c:v>6.1674008810572688E-2</c:v>
                </c:pt>
                <c:pt idx="3">
                  <c:v>7.9295154185022032E-2</c:v>
                </c:pt>
                <c:pt idx="4">
                  <c:v>0.15859030837004406</c:v>
                </c:pt>
                <c:pt idx="5">
                  <c:v>0.26431718061674009</c:v>
                </c:pt>
                <c:pt idx="6">
                  <c:v>0.38766519823788548</c:v>
                </c:pt>
              </c:numCache>
            </c:numRef>
          </c:val>
          <c:smooth val="0"/>
        </c:ser>
        <c:ser>
          <c:idx val="1"/>
          <c:order val="1"/>
          <c:tx>
            <c:v>like a post about academic research</c:v>
          </c:tx>
          <c:marker>
            <c:symbol val="none"/>
          </c:marker>
          <c:val>
            <c:numRef>
              <c:f>'C:\Users\LEMKES~1\AppData\Local\Temp\[Interaction Frequency.xlsx]IF - Role tables'!$Z$59:$Z$65</c:f>
              <c:numCache>
                <c:formatCode>General</c:formatCode>
                <c:ptCount val="7"/>
                <c:pt idx="0">
                  <c:v>5.9633027522935783E-2</c:v>
                </c:pt>
                <c:pt idx="1">
                  <c:v>0.13302752293577982</c:v>
                </c:pt>
                <c:pt idx="2">
                  <c:v>0.15596330275229359</c:v>
                </c:pt>
                <c:pt idx="3">
                  <c:v>0.16972477064220184</c:v>
                </c:pt>
                <c:pt idx="4">
                  <c:v>0.11467889908256881</c:v>
                </c:pt>
                <c:pt idx="5">
                  <c:v>0.23394495412844038</c:v>
                </c:pt>
                <c:pt idx="6">
                  <c:v>0.13302752293577982</c:v>
                </c:pt>
              </c:numCache>
            </c:numRef>
          </c:val>
          <c:smooth val="0"/>
        </c:ser>
        <c:ser>
          <c:idx val="2"/>
          <c:order val="2"/>
          <c:tx>
            <c:v>share a post about academic research</c:v>
          </c:tx>
          <c:marker>
            <c:symbol val="none"/>
          </c:marker>
          <c:val>
            <c:numRef>
              <c:f>'C:\Users\LEMKES~1\AppData\Local\Temp\[Interaction Frequency.xlsx]IF - Role tables'!$AA$59:$AA$65</c:f>
              <c:numCache>
                <c:formatCode>General</c:formatCode>
                <c:ptCount val="7"/>
                <c:pt idx="0">
                  <c:v>2.3041474654377881E-2</c:v>
                </c:pt>
                <c:pt idx="1">
                  <c:v>7.3732718894009217E-2</c:v>
                </c:pt>
                <c:pt idx="2">
                  <c:v>7.3732718894009217E-2</c:v>
                </c:pt>
                <c:pt idx="3">
                  <c:v>8.755760368663594E-2</c:v>
                </c:pt>
                <c:pt idx="4">
                  <c:v>0.11981566820276497</c:v>
                </c:pt>
                <c:pt idx="5">
                  <c:v>0.34101382488479265</c:v>
                </c:pt>
                <c:pt idx="6">
                  <c:v>0.28110599078341014</c:v>
                </c:pt>
              </c:numCache>
            </c:numRef>
          </c:val>
          <c:smooth val="0"/>
        </c:ser>
        <c:ser>
          <c:idx val="3"/>
          <c:order val="3"/>
          <c:tx>
            <c:v>comment on a post about academic research</c:v>
          </c:tx>
          <c:spPr>
            <a:ln>
              <a:solidFill>
                <a:srgbClr val="3D325E"/>
              </a:solidFill>
            </a:ln>
          </c:spPr>
          <c:marker>
            <c:symbol val="none"/>
          </c:marker>
          <c:val>
            <c:numRef>
              <c:f>'C:\Users\LEMKES~1\AppData\Local\Temp\[Interaction Frequency.xlsx]IF - Role tables'!$AB$59:$AB$65</c:f>
              <c:numCache>
                <c:formatCode>General</c:formatCode>
                <c:ptCount val="7"/>
                <c:pt idx="0">
                  <c:v>9.3023255813953487E-3</c:v>
                </c:pt>
                <c:pt idx="1">
                  <c:v>4.1860465116279069E-2</c:v>
                </c:pt>
                <c:pt idx="2">
                  <c:v>6.5116279069767441E-2</c:v>
                </c:pt>
                <c:pt idx="3">
                  <c:v>0.11162790697674418</c:v>
                </c:pt>
                <c:pt idx="4">
                  <c:v>0.16744186046511628</c:v>
                </c:pt>
                <c:pt idx="5">
                  <c:v>0.30697674418604654</c:v>
                </c:pt>
                <c:pt idx="6">
                  <c:v>0.29767441860465116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265664"/>
        <c:axId val="89267200"/>
      </c:lineChart>
      <c:catAx>
        <c:axId val="89265664"/>
        <c:scaling>
          <c:orientation val="minMax"/>
        </c:scaling>
        <c:delete val="0"/>
        <c:axPos val="b"/>
        <c:majorTickMark val="out"/>
        <c:minorTickMark val="none"/>
        <c:tickLblPos val="nextTo"/>
        <c:crossAx val="89267200"/>
        <c:crosses val="autoZero"/>
        <c:auto val="1"/>
        <c:lblAlgn val="ctr"/>
        <c:lblOffset val="100"/>
        <c:noMultiLvlLbl val="0"/>
      </c:catAx>
      <c:valAx>
        <c:axId val="89267200"/>
        <c:scaling>
          <c:orientation val="minMax"/>
          <c:max val="0.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2656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86B81-5A83-43A5-BFD8-71BBA0F1A95F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4266F-0932-4078-8702-9D2C0E2C80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98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1733-1E41-43A7-98A9-4B7F8D00F094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31F66-511E-4059-95D2-B4918CDBE5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85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smtClean="0"/>
              <a:t>Survey I:</a:t>
            </a:r>
            <a:r>
              <a:rPr lang="de-DE" baseline="0" noProof="0" smtClean="0"/>
              <a:t> achieving a sense of orientation regarding the degree to which a wide array of online tools and –platforms are used in researchers workflows</a:t>
            </a:r>
          </a:p>
          <a:p>
            <a:r>
              <a:rPr lang="de-DE" baseline="0" noProof="0" smtClean="0"/>
              <a:t>Interviews: exploring researchers use cases for social media- and online tools, as well as their perceptions and expertise about metrics for research evaluation</a:t>
            </a:r>
          </a:p>
          <a:p>
            <a:r>
              <a:rPr lang="de-DE" baseline="0" noProof="0" smtClean="0"/>
              <a:t>Survey II: to which degree can the findings from the interviews be confirmed for a large sample of researchers?</a:t>
            </a:r>
          </a:p>
          <a:p>
            <a:r>
              <a:rPr lang="de-DE" baseline="0" noProof="0" smtClean="0"/>
              <a:t>CA-experiments: how do metrics influence researchers in a more practical scenario; do they act the way their responses to interviews and survey II suggest? How do individual metrics compare with each other?</a:t>
            </a:r>
            <a:endParaRPr lang="de-DE" noProof="0" smtClean="0"/>
          </a:p>
          <a:p>
            <a:endParaRPr lang="de-DE" noProof="0" smtClean="0"/>
          </a:p>
          <a:p>
            <a:r>
              <a:rPr lang="de-DE" noProof="0" smtClean="0"/>
              <a:t>Focus on social sciences and economics: between</a:t>
            </a:r>
            <a:r>
              <a:rPr lang="de-DE" baseline="0" noProof="0" smtClean="0"/>
              <a:t> 80-90% identified as primarily working in these disciplines</a:t>
            </a:r>
          </a:p>
          <a:p>
            <a:r>
              <a:rPr lang="de-DE" baseline="0" noProof="0" smtClean="0"/>
              <a:t>Bias towards researchers based in Germany: between 25-50% named Germany as current country of affiliation</a:t>
            </a:r>
          </a:p>
          <a:p>
            <a:r>
              <a:rPr lang="de-DE" baseline="0" noProof="0" smtClean="0"/>
              <a:t>Rate of response for both surveys around 5%; for CA-analysis significantly higher, around 25%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68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smtClean="0"/>
              <a:t>Most frequently</a:t>
            </a:r>
            <a:r>
              <a:rPr lang="de-DE" baseline="0" noProof="0" smtClean="0"/>
              <a:t> used services: shares of users who reported to use said service at least once a day/on a daily basis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687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50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smtClean="0">
                <a:solidFill>
                  <a:schemeClr val="tx1"/>
                </a:solidFill>
              </a:rPr>
              <a:t>However, researchers are aware of certain limitations of individual indicators.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50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834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83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In fact, when we later</a:t>
            </a:r>
            <a:r>
              <a:rPr lang="de-DE" baseline="0" smtClean="0"/>
              <a:t> explained the concept of web-based metrics/altmetrics to the participants, this seemed to be completely new to most of them.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5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5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smtClean="0">
                <a:solidFill>
                  <a:schemeClr val="tx1"/>
                </a:solidFill>
              </a:rPr>
              <a:t>However, researchers are aware of certain limitations of individual indicators.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50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smtClean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5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smtClean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50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smtClean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5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5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83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A9B9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62611" y="6036640"/>
            <a:ext cx="8207568" cy="283172"/>
            <a:chOff x="467544" y="5860168"/>
            <a:chExt cx="8207568" cy="283172"/>
          </a:xfrm>
        </p:grpSpPr>
        <p:pic>
          <p:nvPicPr>
            <p:cNvPr id="6" name="Grafik 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5910828"/>
              <a:ext cx="2248346" cy="189236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662" y="5871595"/>
              <a:ext cx="529174" cy="233404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60168"/>
              <a:ext cx="432352" cy="233404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720" y="5889230"/>
              <a:ext cx="661392" cy="23243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37890" r="18033" b="45147"/>
            <a:stretch/>
          </p:blipFill>
          <p:spPr>
            <a:xfrm>
              <a:off x="5866298" y="5867552"/>
              <a:ext cx="1375872" cy="275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82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462611" y="6036640"/>
            <a:ext cx="8207568" cy="283172"/>
            <a:chOff x="467544" y="5860168"/>
            <a:chExt cx="8207568" cy="283172"/>
          </a:xfrm>
        </p:grpSpPr>
        <p:pic>
          <p:nvPicPr>
            <p:cNvPr id="5" name="Grafik 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5910828"/>
              <a:ext cx="2248346" cy="189236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 userDrawn="1"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662" y="5871595"/>
              <a:ext cx="529174" cy="233404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 userDrawn="1"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60168"/>
              <a:ext cx="432352" cy="233404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720" y="5889230"/>
              <a:ext cx="661392" cy="232432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 rotWithShape="1"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37890" r="18033" b="45147"/>
            <a:stretch/>
          </p:blipFill>
          <p:spPr>
            <a:xfrm>
              <a:off x="5866298" y="5867552"/>
              <a:ext cx="1375872" cy="275788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 userDrawn="1"/>
        </p:nvSpPr>
        <p:spPr>
          <a:xfrm>
            <a:off x="1187624" y="1916832"/>
            <a:ext cx="33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0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63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36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7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30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8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8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5344"/>
            <a:ext cx="9144000" cy="828325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19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25878"/>
            <a:ext cx="1654840" cy="712608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7544" y="5949280"/>
            <a:ext cx="8208912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9A9B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 dirty="0" smtClean="0"/>
              <a:t>&lt;Date </a:t>
            </a:r>
            <a:r>
              <a:rPr lang="de-DE" dirty="0" err="1" smtClean="0"/>
              <a:t>and</a:t>
            </a:r>
            <a:r>
              <a:rPr lang="de-DE" dirty="0" smtClean="0"/>
              <a:t> Occasion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  <p:sldLayoutId id="2147483717" r:id="rId8"/>
    <p:sldLayoutId id="2147483718" r:id="rId9"/>
    <p:sldLayoutId id="2147483715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49DD7"/>
        </a:buClr>
        <a:buFont typeface="Symbol" panose="05050102010706020507" pitchFamily="18" charset="2"/>
        <a:buChar char=""/>
        <a:defRPr sz="32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C6236"/>
        </a:buClr>
        <a:buFont typeface="Symbol" panose="05050102010706020507" pitchFamily="18" charset="2"/>
        <a:buChar char=""/>
        <a:defRPr sz="28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4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0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0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s.lemke@zbw.eu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2800" b="1" smtClean="0">
                <a:solidFill>
                  <a:schemeClr val="tx1"/>
                </a:solidFill>
                <a:latin typeface="+mj-lt"/>
              </a:rPr>
              <a:t>The *metrics-project‘s user studies: </a:t>
            </a:r>
            <a:br>
              <a:rPr lang="de-DE" sz="2800" b="1" smtClean="0">
                <a:solidFill>
                  <a:schemeClr val="tx1"/>
                </a:solidFill>
                <a:latin typeface="+mj-lt"/>
              </a:rPr>
            </a:br>
            <a:r>
              <a:rPr lang="de-DE" sz="2800" b="1" smtClean="0">
                <a:solidFill>
                  <a:schemeClr val="tx1"/>
                </a:solidFill>
                <a:latin typeface="+mj-lt"/>
              </a:rPr>
              <a:t>How researchers perceive and use metrics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3836640"/>
            <a:ext cx="7776864" cy="1752600"/>
          </a:xfrm>
        </p:spPr>
        <p:txBody>
          <a:bodyPr>
            <a:normAutofit/>
          </a:bodyPr>
          <a:lstStyle/>
          <a:p>
            <a:pPr algn="l"/>
            <a:r>
              <a:rPr lang="de-DE" sz="2000" smtClean="0">
                <a:solidFill>
                  <a:schemeClr val="tx1"/>
                </a:solidFill>
                <a:latin typeface="+mj-lt"/>
              </a:rPr>
              <a:t>Steffen Lemke</a:t>
            </a:r>
            <a:endParaRPr lang="en-US" sz="200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2000" i="1" smtClean="0">
                <a:solidFill>
                  <a:schemeClr val="tx1"/>
                </a:solidFill>
                <a:latin typeface="+mj-lt"/>
              </a:rPr>
              <a:t>*Metrics in Transition Workshop</a:t>
            </a:r>
            <a:endParaRPr lang="en-US" sz="2000" i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+mj-lt"/>
              </a:rPr>
              <a:t>Göttingen, 27</a:t>
            </a:r>
            <a:r>
              <a:rPr lang="en-US" sz="2000" baseline="30000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2000" smtClean="0">
                <a:solidFill>
                  <a:schemeClr val="tx1"/>
                </a:solidFill>
                <a:latin typeface="+mj-lt"/>
              </a:rPr>
              <a:t> – 28</a:t>
            </a:r>
            <a:r>
              <a:rPr lang="en-US" sz="2000" baseline="30000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2000" smtClean="0">
                <a:solidFill>
                  <a:schemeClr val="tx1"/>
                </a:solidFill>
                <a:latin typeface="+mj-lt"/>
              </a:rPr>
              <a:t> March 2019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8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8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1"/>
          <p:cNvSpPr txBox="1">
            <a:spLocks/>
          </p:cNvSpPr>
          <p:nvPr/>
        </p:nvSpPr>
        <p:spPr>
          <a:xfrm>
            <a:off x="446856" y="1700808"/>
            <a:ext cx="8013576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49DD7"/>
              </a:buClr>
              <a:buFont typeface="Symbol" panose="05050102010706020507" pitchFamily="18" charset="2"/>
              <a:buChar char=""/>
              <a:defRPr sz="32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C6236"/>
              </a:buClr>
              <a:buFont typeface="Symbol" panose="05050102010706020507" pitchFamily="18" charset="2"/>
              <a:buChar char=""/>
              <a:defRPr sz="28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mtClean="0">
                <a:solidFill>
                  <a:schemeClr val="tx1"/>
                </a:solidFill>
                <a:latin typeface="+mn-lt"/>
              </a:rPr>
              <a:t>Resulting model coefficients (log odds ratios):</a:t>
            </a:r>
          </a:p>
          <a:p>
            <a:endParaRPr lang="de-DE" sz="1800" smtClean="0">
              <a:solidFill>
                <a:schemeClr val="tx1"/>
              </a:solidFill>
              <a:latin typeface="+mn-lt"/>
            </a:endParaRPr>
          </a:p>
          <a:p>
            <a:endParaRPr lang="de-DE" sz="1800" smtClean="0">
              <a:solidFill>
                <a:schemeClr val="tx1"/>
              </a:solidFill>
              <a:latin typeface="+mn-lt"/>
            </a:endParaRPr>
          </a:p>
          <a:p>
            <a:endParaRPr lang="de-DE" sz="1800">
              <a:solidFill>
                <a:schemeClr val="tx1"/>
              </a:solidFill>
              <a:latin typeface="+mn-lt"/>
            </a:endParaRPr>
          </a:p>
          <a:p>
            <a:endParaRPr lang="de-DE" sz="1800" smtClean="0">
              <a:solidFill>
                <a:schemeClr val="tx1"/>
              </a:solidFill>
              <a:latin typeface="+mn-lt"/>
            </a:endParaRPr>
          </a:p>
          <a:p>
            <a:r>
              <a:rPr lang="de-DE" sz="1800" smtClean="0">
                <a:solidFill>
                  <a:schemeClr val="tx1"/>
                </a:solidFill>
                <a:latin typeface="+mn-lt"/>
              </a:rPr>
              <a:t>Also, after the experiment we asked which indicator the participant would generally find most useful:</a:t>
            </a:r>
          </a:p>
          <a:p>
            <a:endParaRPr lang="de-DE" sz="1800" smtClean="0">
              <a:solidFill>
                <a:schemeClr val="tx1"/>
              </a:solidFill>
              <a:latin typeface="+mn-lt"/>
            </a:endParaRPr>
          </a:p>
          <a:p>
            <a:endParaRPr 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9" name="Titel 1"/>
          <p:cNvSpPr txBox="1">
            <a:spLocks/>
          </p:cNvSpPr>
          <p:nvPr/>
        </p:nvSpPr>
        <p:spPr>
          <a:xfrm>
            <a:off x="457200" y="341784"/>
            <a:ext cx="6635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800" smtClean="0">
                <a:solidFill>
                  <a:schemeClr val="tx1"/>
                </a:solidFill>
                <a:latin typeface="+mj-lt"/>
              </a:rPr>
              <a:t>CA-Experiments:</a:t>
            </a:r>
            <a:br>
              <a:rPr lang="en-US" sz="2800" smtClean="0">
                <a:solidFill>
                  <a:schemeClr val="tx1"/>
                </a:solidFill>
                <a:latin typeface="+mj-lt"/>
              </a:rPr>
            </a:br>
            <a:r>
              <a:rPr lang="en-US" sz="2800" smtClean="0">
                <a:solidFill>
                  <a:schemeClr val="tx1"/>
                </a:solidFill>
                <a:latin typeface="+mj-lt"/>
              </a:rPr>
              <a:t>How do metrics influence researchers during literature research? (WIP)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Slide Number Placeholder 4"/>
          <p:cNvSpPr txBox="1">
            <a:spLocks/>
          </p:cNvSpPr>
          <p:nvPr/>
        </p:nvSpPr>
        <p:spPr>
          <a:xfrm>
            <a:off x="6588224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627784" y="-531440"/>
            <a:ext cx="3888432" cy="1080120"/>
          </a:xfrm>
          <a:prstGeom prst="ellipse">
            <a:avLst/>
          </a:prstGeom>
          <a:solidFill>
            <a:schemeClr val="accent6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3347864" y="44624"/>
            <a:ext cx="2424425" cy="342994"/>
            <a:chOff x="4523838" y="116632"/>
            <a:chExt cx="2424425" cy="342994"/>
          </a:xfrm>
        </p:grpSpPr>
        <p:sp>
          <p:nvSpPr>
            <p:cNvPr id="7" name="Ellipse 6"/>
            <p:cNvSpPr/>
            <p:nvPr/>
          </p:nvSpPr>
          <p:spPr bwMode="auto">
            <a:xfrm>
              <a:off x="5165559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165559" y="116632"/>
              <a:ext cx="486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I</a:t>
              </a:r>
              <a:endParaRPr lang="en-US" sz="1100" dirty="0"/>
            </a:p>
          </p:txBody>
        </p:sp>
        <p:cxnSp>
          <p:nvCxnSpPr>
            <p:cNvPr id="9" name="Gerade Verbindung mit Pfeil 8"/>
            <p:cNvCxnSpPr>
              <a:stCxn id="11" idx="6"/>
              <a:endCxn id="7" idx="2"/>
            </p:cNvCxnSpPr>
            <p:nvPr/>
          </p:nvCxnSpPr>
          <p:spPr bwMode="auto">
            <a:xfrm>
              <a:off x="5010398" y="30470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feld 9"/>
            <p:cNvSpPr txBox="1"/>
            <p:nvPr/>
          </p:nvSpPr>
          <p:spPr>
            <a:xfrm>
              <a:off x="4523839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sp>
          <p:nvSpPr>
            <p:cNvPr id="11" name="Ellipse 10"/>
            <p:cNvSpPr/>
            <p:nvPr/>
          </p:nvSpPr>
          <p:spPr bwMode="auto">
            <a:xfrm>
              <a:off x="4523838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cxnSp>
          <p:nvCxnSpPr>
            <p:cNvPr id="12" name="Gerade Verbindung mit Pfeil 11"/>
            <p:cNvCxnSpPr>
              <a:endCxn id="13" idx="2"/>
            </p:cNvCxnSpPr>
            <p:nvPr/>
          </p:nvCxnSpPr>
          <p:spPr bwMode="auto">
            <a:xfrm>
              <a:off x="5658470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Ellipse 12"/>
            <p:cNvSpPr/>
            <p:nvPr/>
          </p:nvSpPr>
          <p:spPr bwMode="auto">
            <a:xfrm>
              <a:off x="5813631" y="15866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3631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cxnSp>
          <p:nvCxnSpPr>
            <p:cNvPr id="15" name="Gerade Verbindung mit Pfeil 14"/>
            <p:cNvCxnSpPr>
              <a:endCxn id="16" idx="2"/>
            </p:cNvCxnSpPr>
            <p:nvPr/>
          </p:nvCxnSpPr>
          <p:spPr bwMode="auto">
            <a:xfrm>
              <a:off x="6306542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Ellipse 15"/>
            <p:cNvSpPr/>
            <p:nvPr/>
          </p:nvSpPr>
          <p:spPr bwMode="auto">
            <a:xfrm>
              <a:off x="6461703" y="158667"/>
              <a:ext cx="486560" cy="300959"/>
            </a:xfrm>
            <a:prstGeom prst="ellipse">
              <a:avLst/>
            </a:prstGeom>
            <a:pattFill prst="smConfetti">
              <a:fgClr>
                <a:srgbClr val="FF0000"/>
              </a:fgClr>
              <a:bgClr>
                <a:schemeClr val="bg1"/>
              </a:bgClr>
            </a:pattFill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1703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CA</a:t>
              </a:r>
              <a:endParaRPr lang="en-US" sz="1100" dirty="0"/>
            </a:p>
          </p:txBody>
        </p:sp>
      </p:grp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079887"/>
              </p:ext>
            </p:extLst>
          </p:nvPr>
        </p:nvGraphicFramePr>
        <p:xfrm>
          <a:off x="9612560" y="2780928"/>
          <a:ext cx="893176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966"/>
                <a:gridCol w="1275966"/>
                <a:gridCol w="1275966"/>
                <a:gridCol w="1275966"/>
                <a:gridCol w="1275966"/>
                <a:gridCol w="1275966"/>
                <a:gridCol w="127596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(Intercept)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Citations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Tweets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Mendeley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JIF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Downloads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H-Index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0.63935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1.82163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1.20641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1.19667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1.61511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1.28879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1.13784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Inhaltsplatzhalter 1"/>
          <p:cNvSpPr txBox="1">
            <a:spLocks/>
          </p:cNvSpPr>
          <p:nvPr/>
        </p:nvSpPr>
        <p:spPr>
          <a:xfrm>
            <a:off x="734888" y="2881536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49DD7"/>
              </a:buClr>
              <a:buFont typeface="Symbol" panose="05050102010706020507" pitchFamily="18" charset="2"/>
              <a:buChar char=""/>
              <a:defRPr sz="32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C6236"/>
              </a:buClr>
              <a:buFont typeface="Symbol" panose="05050102010706020507" pitchFamily="18" charset="2"/>
              <a:buChar char=""/>
              <a:defRPr sz="28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smtClean="0">
                <a:solidFill>
                  <a:schemeClr val="tx1"/>
                </a:solidFill>
                <a:latin typeface="+mn-lt"/>
              </a:rPr>
              <a:t>All coefficients are significant with p &lt; 0.0001.</a:t>
            </a:r>
            <a:endParaRPr lang="en-US" sz="180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24" name="Diagramm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392911"/>
              </p:ext>
            </p:extLst>
          </p:nvPr>
        </p:nvGraphicFramePr>
        <p:xfrm>
          <a:off x="2771800" y="3907166"/>
          <a:ext cx="4536504" cy="2507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09028"/>
              </p:ext>
            </p:extLst>
          </p:nvPr>
        </p:nvGraphicFramePr>
        <p:xfrm>
          <a:off x="745290" y="2139856"/>
          <a:ext cx="76534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570"/>
                <a:gridCol w="1275570"/>
                <a:gridCol w="1275570"/>
                <a:gridCol w="1275570"/>
                <a:gridCol w="1275570"/>
                <a:gridCol w="127557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Citations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JIF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Downloads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Tweets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Mendeley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H-Index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0.59973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0.47941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0.25371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0.18765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0.17955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0.12914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9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el 1"/>
          <p:cNvSpPr txBox="1">
            <a:spLocks/>
          </p:cNvSpPr>
          <p:nvPr/>
        </p:nvSpPr>
        <p:spPr>
          <a:xfrm>
            <a:off x="457200" y="269776"/>
            <a:ext cx="6635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3600" smtClean="0">
                <a:solidFill>
                  <a:schemeClr val="tx1"/>
                </a:solidFill>
                <a:latin typeface="+mj-lt"/>
              </a:rPr>
              <a:t>Conclusions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8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943432"/>
          </a:xfrm>
        </p:spPr>
        <p:txBody>
          <a:bodyPr>
            <a:noAutofit/>
          </a:bodyPr>
          <a:lstStyle/>
          <a:p>
            <a:endParaRPr lang="de-DE" sz="2000" smtClean="0">
              <a:solidFill>
                <a:schemeClr val="tx1"/>
              </a:solidFill>
              <a:latin typeface="+mn-lt"/>
            </a:endParaRPr>
          </a:p>
          <a:p>
            <a:r>
              <a:rPr lang="de-DE" sz="2000" smtClean="0">
                <a:solidFill>
                  <a:schemeClr val="tx1"/>
                </a:solidFill>
                <a:latin typeface="+mn-lt"/>
              </a:rPr>
              <a:t>Several concerns and reservations against metrics prevail among researchers, several of them linked to their intransparency</a:t>
            </a:r>
            <a:endParaRPr lang="de-DE" sz="2000">
              <a:solidFill>
                <a:schemeClr val="tx1"/>
              </a:solidFill>
              <a:latin typeface="+mn-lt"/>
            </a:endParaRPr>
          </a:p>
          <a:p>
            <a:r>
              <a:rPr lang="de-DE" sz="2000" smtClean="0">
                <a:solidFill>
                  <a:schemeClr val="tx1"/>
                </a:solidFill>
                <a:latin typeface="+mn-lt"/>
              </a:rPr>
              <a:t>Bibliometrics do play an important role for many researchers, e.g., as filters during literature search</a:t>
            </a:r>
          </a:p>
          <a:p>
            <a:r>
              <a:rPr lang="de-DE" sz="2000" smtClean="0">
                <a:solidFill>
                  <a:schemeClr val="tx1"/>
                </a:solidFill>
                <a:latin typeface="+mn-lt"/>
              </a:rPr>
              <a:t>Web-based metrics reach far lower levels of acceptance than bibliometrics</a:t>
            </a:r>
          </a:p>
          <a:p>
            <a:pPr lvl="1"/>
            <a:r>
              <a:rPr lang="de-DE" sz="2000" smtClean="0">
                <a:solidFill>
                  <a:schemeClr val="tx1"/>
                </a:solidFill>
                <a:latin typeface="+mn-lt"/>
              </a:rPr>
              <a:t>Are only used complementary to other indicators</a:t>
            </a:r>
          </a:p>
          <a:p>
            <a:endParaRPr lang="de-DE" sz="2000">
              <a:solidFill>
                <a:schemeClr val="tx1"/>
              </a:solidFill>
              <a:latin typeface="+mn-lt"/>
            </a:endParaRPr>
          </a:p>
          <a:p>
            <a:r>
              <a:rPr lang="de-DE" sz="2000" smtClean="0">
                <a:solidFill>
                  <a:schemeClr val="tx1"/>
                </a:solidFill>
                <a:latin typeface="+mn-lt"/>
              </a:rPr>
              <a:t>Means to increase metrics‘ utility include: </a:t>
            </a:r>
          </a:p>
          <a:p>
            <a:pPr lvl="1"/>
            <a:r>
              <a:rPr lang="de-DE" sz="2000" smtClean="0">
                <a:solidFill>
                  <a:schemeClr val="tx1"/>
                </a:solidFill>
                <a:latin typeface="+mn-lt"/>
              </a:rPr>
              <a:t>More widespread training of researchers regarding their use</a:t>
            </a:r>
          </a:p>
          <a:p>
            <a:pPr lvl="1"/>
            <a:r>
              <a:rPr lang="de-DE" sz="2000" smtClean="0">
                <a:solidFill>
                  <a:schemeClr val="tx1"/>
                </a:solidFill>
                <a:latin typeface="+mn-lt"/>
              </a:rPr>
              <a:t>The avoidance of aggregated indicators which obscure existing differences</a:t>
            </a:r>
          </a:p>
          <a:p>
            <a:pPr lvl="1"/>
            <a:r>
              <a:rPr lang="de-DE" sz="2000" smtClean="0">
                <a:solidFill>
                  <a:schemeClr val="tx1"/>
                </a:solidFill>
                <a:latin typeface="+mn-lt"/>
              </a:rPr>
              <a:t>The enrichment of metrics with context information</a:t>
            </a:r>
          </a:p>
          <a:p>
            <a:pPr lvl="1"/>
            <a:endParaRPr lang="de-DE" sz="2000" smtClean="0">
              <a:solidFill>
                <a:schemeClr val="tx1"/>
              </a:solidFill>
              <a:latin typeface="+mn-lt"/>
            </a:endParaRPr>
          </a:p>
          <a:p>
            <a:endParaRPr lang="de-DE" sz="2000" smtClean="0">
              <a:solidFill>
                <a:schemeClr val="tx1"/>
              </a:solidFill>
              <a:latin typeface="+mn-lt"/>
            </a:endParaRPr>
          </a:p>
          <a:p>
            <a:endParaRPr lang="de-DE" sz="2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Slide Number Placeholder 4"/>
          <p:cNvSpPr txBox="1">
            <a:spLocks/>
          </p:cNvSpPr>
          <p:nvPr/>
        </p:nvSpPr>
        <p:spPr>
          <a:xfrm>
            <a:off x="6588224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457200" y="1916832"/>
            <a:ext cx="8229600" cy="3816424"/>
          </a:xfrm>
        </p:spPr>
        <p:txBody>
          <a:bodyPr/>
          <a:lstStyle/>
          <a:p>
            <a:pPr marL="0" lvl="0" indent="0" algn="ctr">
              <a:buNone/>
            </a:pPr>
            <a:r>
              <a:rPr lang="de-DE" smtClean="0">
                <a:solidFill>
                  <a:schemeClr val="tx1"/>
                </a:solidFill>
              </a:rPr>
              <a:t>Thank you very much!</a:t>
            </a:r>
            <a:endParaRPr lang="de-DE" dirty="0" smtClean="0"/>
          </a:p>
          <a:p>
            <a:pPr lvl="2"/>
            <a:endParaRPr lang="de-DE" dirty="0"/>
          </a:p>
          <a:p>
            <a:pPr lvl="2"/>
            <a:r>
              <a:rPr lang="de-DE" sz="2000" dirty="0" smtClean="0">
                <a:solidFill>
                  <a:schemeClr val="tx1"/>
                </a:solidFill>
              </a:rPr>
              <a:t>Web: </a:t>
            </a:r>
            <a:r>
              <a:rPr lang="de-DE" sz="2000" dirty="0">
                <a:solidFill>
                  <a:schemeClr val="tx1"/>
                </a:solidFill>
              </a:rPr>
              <a:t>metrics-project.net</a:t>
            </a:r>
          </a:p>
          <a:p>
            <a:pPr lvl="2"/>
            <a:r>
              <a:rPr lang="de-DE" sz="2000" dirty="0" smtClean="0">
                <a:solidFill>
                  <a:schemeClr val="tx1"/>
                </a:solidFill>
              </a:rPr>
              <a:t>Email: </a:t>
            </a:r>
            <a:r>
              <a:rPr lang="de-DE" sz="2000" dirty="0" smtClean="0">
                <a:solidFill>
                  <a:schemeClr val="tx1"/>
                </a:solidFill>
                <a:hlinkClick r:id="rId2"/>
              </a:rPr>
              <a:t>s.lemke@zbw.eu</a:t>
            </a:r>
            <a:endParaRPr lang="de-DE" sz="2000" dirty="0" smtClean="0">
              <a:solidFill>
                <a:schemeClr val="tx1"/>
              </a:solidFill>
            </a:endParaRPr>
          </a:p>
          <a:p>
            <a:pPr lvl="2"/>
            <a:r>
              <a:rPr lang="de-DE" sz="2000" dirty="0" smtClean="0">
                <a:solidFill>
                  <a:schemeClr val="tx1"/>
                </a:solidFill>
              </a:rPr>
              <a:t>Twitter: </a:t>
            </a:r>
            <a:r>
              <a:rPr lang="de-DE" sz="2000" dirty="0">
                <a:solidFill>
                  <a:schemeClr val="tx1"/>
                </a:solidFill>
              </a:rPr>
              <a:t>@</a:t>
            </a:r>
            <a:r>
              <a:rPr lang="de-DE" sz="2000" dirty="0" err="1" smtClean="0">
                <a:solidFill>
                  <a:schemeClr val="tx1"/>
                </a:solidFill>
              </a:rPr>
              <a:t>metrics_project</a:t>
            </a:r>
            <a:r>
              <a:rPr lang="de-DE" sz="2000" dirty="0" smtClean="0">
                <a:solidFill>
                  <a:schemeClr val="tx1"/>
                </a:solidFill>
              </a:rPr>
              <a:t>, </a:t>
            </a:r>
            <a:r>
              <a:rPr lang="de-DE" sz="2000" smtClean="0">
                <a:solidFill>
                  <a:schemeClr val="tx1"/>
                </a:solidFill>
              </a:rPr>
              <a:t>@stl90</a:t>
            </a:r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267744" y="2132856"/>
            <a:ext cx="4608512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  <a:latin typeface="Roboto"/>
              </a:rPr>
              <a:t>The </a:t>
            </a:r>
            <a:r>
              <a:rPr lang="de-DE" sz="2400" dirty="0" err="1" smtClean="0">
                <a:solidFill>
                  <a:schemeClr val="tx1"/>
                </a:solidFill>
                <a:latin typeface="Roboto"/>
              </a:rPr>
              <a:t>following</a:t>
            </a:r>
            <a:r>
              <a:rPr lang="de-DE" sz="2400" dirty="0" smtClean="0">
                <a:solidFill>
                  <a:schemeClr val="tx1"/>
                </a:solidFill>
                <a:latin typeface="Roboto"/>
              </a:rPr>
              <a:t> </a:t>
            </a:r>
            <a:r>
              <a:rPr lang="de-DE" sz="2400" err="1" smtClean="0">
                <a:solidFill>
                  <a:schemeClr val="tx1"/>
                </a:solidFill>
                <a:latin typeface="Roboto"/>
              </a:rPr>
              <a:t>are</a:t>
            </a:r>
            <a:r>
              <a:rPr lang="de-DE" sz="2400" smtClean="0">
                <a:solidFill>
                  <a:schemeClr val="tx1"/>
                </a:solidFill>
                <a:latin typeface="Roboto"/>
              </a:rPr>
              <a:t> backup </a:t>
            </a:r>
            <a:r>
              <a:rPr lang="de-DE" sz="2400" dirty="0" err="1" smtClean="0">
                <a:solidFill>
                  <a:schemeClr val="tx1"/>
                </a:solidFill>
                <a:latin typeface="Roboto"/>
              </a:rPr>
              <a:t>slides</a:t>
            </a:r>
            <a:r>
              <a:rPr lang="de-DE" sz="2400" dirty="0">
                <a:solidFill>
                  <a:schemeClr val="tx1"/>
                </a:solidFill>
                <a:latin typeface="Roboto"/>
              </a:rPr>
              <a:t>.</a:t>
            </a:r>
            <a:endParaRPr lang="en-US" sz="2400" dirty="0">
              <a:solidFill>
                <a:schemeClr val="tx1"/>
              </a:solidFill>
              <a:latin typeface="Roboto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2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lipse 51"/>
          <p:cNvSpPr/>
          <p:nvPr/>
        </p:nvSpPr>
        <p:spPr>
          <a:xfrm>
            <a:off x="2627784" y="-531440"/>
            <a:ext cx="3888432" cy="1080120"/>
          </a:xfrm>
          <a:prstGeom prst="ellipse">
            <a:avLst/>
          </a:prstGeom>
          <a:solidFill>
            <a:schemeClr val="accent6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560314" cy="1143000"/>
          </a:xfrm>
        </p:spPr>
        <p:txBody>
          <a:bodyPr>
            <a:normAutofit/>
          </a:bodyPr>
          <a:lstStyle/>
          <a:p>
            <a:pPr algn="l"/>
            <a:r>
              <a:rPr lang="en-US" sz="3200" smtClean="0">
                <a:solidFill>
                  <a:schemeClr val="tx1"/>
                </a:solidFill>
                <a:latin typeface="+mj-lt"/>
              </a:rPr>
              <a:t>Survey I:</a:t>
            </a:r>
            <a:br>
              <a:rPr lang="en-US" sz="3200" smtClean="0">
                <a:solidFill>
                  <a:schemeClr val="tx1"/>
                </a:solidFill>
                <a:latin typeface="+mj-lt"/>
              </a:rPr>
            </a:br>
            <a:r>
              <a:rPr lang="en-US" sz="3200" smtClean="0">
                <a:solidFill>
                  <a:schemeClr val="tx1"/>
                </a:solidFill>
                <a:latin typeface="+mj-lt"/>
              </a:rPr>
              <a:t>Researchers’ social media usage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AutoShape 130" descr="Bildergebnis für qoam"/>
          <p:cNvSpPr>
            <a:spLocks noChangeAspect="1" noChangeArrowheads="1"/>
          </p:cNvSpPr>
          <p:nvPr/>
        </p:nvSpPr>
        <p:spPr bwMode="auto">
          <a:xfrm>
            <a:off x="155575" y="-457200"/>
            <a:ext cx="1828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73" name="Slide Number Placeholder 4"/>
          <p:cNvSpPr txBox="1">
            <a:spLocks/>
          </p:cNvSpPr>
          <p:nvPr/>
        </p:nvSpPr>
        <p:spPr>
          <a:xfrm>
            <a:off x="6588224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4" descr="Bildergebnis für Twit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546" y="5733256"/>
            <a:ext cx="389607" cy="38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4716016" y="3861048"/>
            <a:ext cx="4104456" cy="228262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324246" y="3861048"/>
            <a:ext cx="4104456" cy="228262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4716016" y="1362398"/>
            <a:ext cx="4104456" cy="228262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6" descr="Bildergebnis für ebsc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63" y="3134456"/>
            <a:ext cx="501980" cy="51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>
          <a:xfrm>
            <a:off x="324246" y="1362398"/>
            <a:ext cx="4104456" cy="228262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56322"/>
              </p:ext>
            </p:extLst>
          </p:nvPr>
        </p:nvGraphicFramePr>
        <p:xfrm>
          <a:off x="324734" y="1692008"/>
          <a:ext cx="3960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995"/>
                <a:gridCol w="1726698"/>
                <a:gridCol w="1165307"/>
              </a:tblGrid>
              <a:tr h="300000">
                <a:tc>
                  <a:txBody>
                    <a:bodyPr/>
                    <a:lstStyle/>
                    <a:p>
                      <a:endParaRPr lang="en-US" sz="14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6" marR="9142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+mn-lt"/>
                          <a:cs typeface="Arial" panose="020B0604020202020204" pitchFamily="34" charset="0"/>
                        </a:rPr>
                        <a:t>Service</a:t>
                      </a:r>
                      <a:endParaRPr lang="en-US" sz="14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6" marR="9142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smtClean="0">
                          <a:latin typeface="+mn-lt"/>
                          <a:cs typeface="Arial" panose="020B0604020202020204" pitchFamily="34" charset="0"/>
                        </a:rPr>
                        <a:t>Use</a:t>
                      </a:r>
                      <a:endParaRPr lang="en-US" sz="14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6" marR="91426"/>
                </a:tc>
              </a:tr>
              <a:tr h="300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marL="91426" marR="9142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latin typeface="+mn-lt"/>
                          <a:cs typeface="Arial" panose="020B0604020202020204" pitchFamily="34" charset="0"/>
                        </a:rPr>
                        <a:t>Google</a:t>
                      </a:r>
                      <a:r>
                        <a:rPr lang="en-US" sz="1400" i="0" baseline="0" dirty="0" smtClean="0">
                          <a:latin typeface="+mn-lt"/>
                          <a:cs typeface="Arial" panose="020B0604020202020204" pitchFamily="34" charset="0"/>
                        </a:rPr>
                        <a:t> Scholar                                            </a:t>
                      </a:r>
                      <a:endParaRPr lang="en-US" sz="1400" b="0" i="0" u="none" strike="noStrike" dirty="0" smtClean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6" marR="91426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75.2%</a:t>
                      </a:r>
                      <a:endParaRPr lang="en-US" sz="1400" b="0" i="0" u="none" strike="noStrike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619" marR="7619" marT="7621" marB="0" anchor="ctr"/>
                </a:tc>
              </a:tr>
              <a:tr h="300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2.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6" marR="91426" anchor="ctr"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>
                          <a:latin typeface="+mn-lt"/>
                          <a:cs typeface="Arial" panose="020B0604020202020204" pitchFamily="34" charset="0"/>
                        </a:rPr>
                        <a:t>JSTOR</a:t>
                      </a:r>
                      <a:endParaRPr lang="en-US" sz="140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6" marR="91426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60.7%</a:t>
                      </a:r>
                      <a:endParaRPr lang="en-US" sz="1400" b="0" i="0" u="none" strike="noStrike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619" marR="7619" marT="7621" marB="0" anchor="ctr"/>
                </a:tc>
              </a:tr>
              <a:tr h="300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3.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6" marR="9142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latin typeface="+mn-lt"/>
                          <a:cs typeface="Arial" panose="020B0604020202020204" pitchFamily="34" charset="0"/>
                        </a:rPr>
                        <a:t>Wikipedia</a:t>
                      </a:r>
                    </a:p>
                  </a:txBody>
                  <a:tcPr marL="91426" marR="91426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60.1%</a:t>
                      </a:r>
                      <a:endParaRPr lang="en-US" sz="1400" b="0" i="0" u="none" strike="noStrike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619" marR="7619" marT="7621" marB="0" anchor="ctr"/>
                </a:tc>
              </a:tr>
              <a:tr h="300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4.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6" marR="91426" anchor="ctr"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>
                          <a:latin typeface="+mn-lt"/>
                          <a:cs typeface="Arial" panose="020B0604020202020204" pitchFamily="34" charset="0"/>
                        </a:rPr>
                        <a:t>ResearchGate</a:t>
                      </a:r>
                      <a:endParaRPr lang="en-US" sz="140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6" marR="91426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55.6%</a:t>
                      </a:r>
                      <a:endParaRPr lang="en-US" sz="1400" b="0" i="0" u="none" strike="noStrike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619" marR="7619" marT="7621" marB="0" anchor="ctr"/>
                </a:tc>
              </a:tr>
              <a:tr h="300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5.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6" marR="91426" anchor="ctr"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>
                          <a:latin typeface="+mn-lt"/>
                          <a:cs typeface="Arial" panose="020B0604020202020204" pitchFamily="34" charset="0"/>
                        </a:rPr>
                        <a:t>EBSCO</a:t>
                      </a:r>
                      <a:endParaRPr lang="en-US" sz="140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6" marR="91426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36.7%</a:t>
                      </a:r>
                      <a:endParaRPr lang="en-US" sz="1400" b="0" i="0" u="none" strike="noStrike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619" marR="7619" marT="7621" marB="0" anchor="ctr"/>
                </a:tc>
              </a:tr>
            </a:tbl>
          </a:graphicData>
        </a:graphic>
      </p:graphicFrame>
      <p:sp>
        <p:nvSpPr>
          <p:cNvPr id="15" name="Textfeld 11"/>
          <p:cNvSpPr txBox="1">
            <a:spLocks noChangeArrowheads="1"/>
          </p:cNvSpPr>
          <p:nvPr/>
        </p:nvSpPr>
        <p:spPr bwMode="auto">
          <a:xfrm>
            <a:off x="324246" y="1391767"/>
            <a:ext cx="39604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600" b="1" dirty="0">
                <a:latin typeface="+mn-lt"/>
                <a:cs typeface="Arial" pitchFamily="34" charset="0"/>
              </a:rPr>
              <a:t> Most Popular Services</a:t>
            </a:r>
          </a:p>
        </p:txBody>
      </p:sp>
      <p:pic>
        <p:nvPicPr>
          <p:cNvPr id="16" name="Picture 104" descr="Bildergebnis für google schol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31" y="1926132"/>
            <a:ext cx="386656" cy="4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6" descr="Bildergebnis für JS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3" y="2321378"/>
            <a:ext cx="188487" cy="2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2" descr="Bildergebnis für researchg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1" y="2937310"/>
            <a:ext cx="258481" cy="26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01285"/>
              </p:ext>
            </p:extLst>
          </p:nvPr>
        </p:nvGraphicFramePr>
        <p:xfrm>
          <a:off x="4716456" y="1692008"/>
          <a:ext cx="3960000" cy="183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8740"/>
                <a:gridCol w="1553108"/>
                <a:gridCol w="1368152"/>
              </a:tblGrid>
              <a:tr h="30600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36" marB="457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Service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36" marB="457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Use daily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36" marB="457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marL="91436" marR="91436" marT="45736" marB="4573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i="0" dirty="0" smtClean="0">
                          <a:latin typeface="+mn-lt"/>
                          <a:cs typeface="Arial" panose="020B0604020202020204" pitchFamily="34" charset="0"/>
                        </a:rPr>
                        <a:t>Google Scholar</a:t>
                      </a:r>
                      <a:endParaRPr lang="de-DE" sz="1400" i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36" marB="4573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chemeClr val="dk1"/>
                          </a:solidFill>
                          <a:latin typeface="+mn-lt"/>
                          <a:cs typeface="Arial" panose="020B0604020202020204" pitchFamily="34" charset="0"/>
                        </a:rPr>
                        <a:t>31.0%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36" marB="4573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2.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36" marB="457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i="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Wikipedia</a:t>
                      </a:r>
                      <a:endParaRPr lang="de-DE" sz="1400" i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36" marB="457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latin typeface="+mn-lt"/>
                          <a:cs typeface="Arial" panose="020B0604020202020204" pitchFamily="34" charset="0"/>
                        </a:rPr>
                        <a:t>21.0%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36" marB="457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3.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36" marB="457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i="0" dirty="0" smtClean="0">
                          <a:latin typeface="+mn-lt"/>
                          <a:cs typeface="Arial" panose="020B0604020202020204" pitchFamily="34" charset="0"/>
                        </a:rPr>
                        <a:t>Facebook</a:t>
                      </a:r>
                      <a:endParaRPr lang="de-DE" sz="1400" i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36" marB="457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latin typeface="+mn-lt"/>
                          <a:cs typeface="Arial" panose="020B0604020202020204" pitchFamily="34" charset="0"/>
                        </a:rPr>
                        <a:t>14.0%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36" marB="457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4.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36" marB="457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i="0" dirty="0" smtClean="0">
                          <a:latin typeface="+mn-lt"/>
                          <a:cs typeface="Arial" panose="020B0604020202020204" pitchFamily="34" charset="0"/>
                        </a:rPr>
                        <a:t>Twitter</a:t>
                      </a:r>
                      <a:endParaRPr lang="de-DE" sz="1400" i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36" marB="457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latin typeface="+mn-lt"/>
                          <a:cs typeface="Arial" panose="020B0604020202020204" pitchFamily="34" charset="0"/>
                        </a:rPr>
                        <a:t>10.0%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36" marB="457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5.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36" marB="457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i="0" dirty="0" smtClean="0">
                          <a:latin typeface="+mn-lt"/>
                          <a:cs typeface="Arial" panose="020B0604020202020204" pitchFamily="34" charset="0"/>
                        </a:rPr>
                        <a:t>JSTOR</a:t>
                      </a:r>
                    </a:p>
                  </a:txBody>
                  <a:tcPr marL="91436" marR="91436" marT="45736" marB="457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10.0%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36" marB="457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" name="Picture 2" descr="Bildergebnis für faceboo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36" y="2636912"/>
            <a:ext cx="25241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Bildergebnis für Twit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97" y="2895377"/>
            <a:ext cx="389607" cy="38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11"/>
          <p:cNvSpPr txBox="1">
            <a:spLocks noChangeArrowheads="1"/>
          </p:cNvSpPr>
          <p:nvPr/>
        </p:nvSpPr>
        <p:spPr bwMode="auto">
          <a:xfrm>
            <a:off x="5002262" y="1388284"/>
            <a:ext cx="40342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600" b="1" dirty="0">
                <a:latin typeface="+mn-lt"/>
                <a:cs typeface="Arial" pitchFamily="34" charset="0"/>
              </a:rPr>
              <a:t> Most Frequently Used Services</a:t>
            </a:r>
          </a:p>
        </p:txBody>
      </p:sp>
      <p:graphicFrame>
        <p:nvGraphicFramePr>
          <p:cNvPr id="23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51038"/>
              </p:ext>
            </p:extLst>
          </p:nvPr>
        </p:nvGraphicFramePr>
        <p:xfrm>
          <a:off x="324685" y="4247992"/>
          <a:ext cx="3960001" cy="183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676"/>
                <a:gridCol w="970415"/>
                <a:gridCol w="1728910"/>
              </a:tblGrid>
              <a:tr h="306000">
                <a:tc>
                  <a:txBody>
                    <a:bodyPr/>
                    <a:lstStyle/>
                    <a:p>
                      <a:endParaRPr lang="en-US" sz="14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5" marR="914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+mn-lt"/>
                          <a:cs typeface="Arial" panose="020B0604020202020204" pitchFamily="34" charset="0"/>
                        </a:rPr>
                        <a:t>Service</a:t>
                      </a:r>
                      <a:endParaRPr lang="en-US" sz="14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5" marR="914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smtClean="0">
                          <a:latin typeface="+mn-lt"/>
                          <a:cs typeface="Arial" panose="020B0604020202020204" pitchFamily="34" charset="0"/>
                        </a:rPr>
                        <a:t>Use</a:t>
                      </a:r>
                      <a:r>
                        <a:rPr lang="en-US" sz="1400" b="1" baseline="0" smtClean="0">
                          <a:latin typeface="+mn-lt"/>
                          <a:cs typeface="Arial" panose="020B0604020202020204" pitchFamily="34" charset="0"/>
                        </a:rPr>
                        <a:t> for 5+ years</a:t>
                      </a:r>
                      <a:endParaRPr lang="en-US" sz="14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5" marR="91425"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marL="91425" marR="91425" anchor="ctr"/>
                </a:tc>
                <a:tc>
                  <a:txBody>
                    <a:bodyPr/>
                    <a:lstStyle/>
                    <a:p>
                      <a:r>
                        <a:rPr lang="de-DE" sz="1400" i="0" dirty="0" smtClean="0">
                          <a:latin typeface="+mn-lt"/>
                          <a:cs typeface="Arial" panose="020B0604020202020204" pitchFamily="34" charset="0"/>
                        </a:rPr>
                        <a:t>Wikipedia</a:t>
                      </a:r>
                      <a:endParaRPr lang="de-DE" sz="1400" i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1" marR="91431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chemeClr val="dk1"/>
                          </a:solidFill>
                          <a:latin typeface="+mn-lt"/>
                          <a:cs typeface="Arial" panose="020B0604020202020204" pitchFamily="34" charset="0"/>
                        </a:rPr>
                        <a:t>81.9%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1" marR="91431" marT="45715" marB="45715" anchor="ctr"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2.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5" marR="91425" anchor="ctr"/>
                </a:tc>
                <a:tc>
                  <a:txBody>
                    <a:bodyPr/>
                    <a:lstStyle/>
                    <a:p>
                      <a:r>
                        <a:rPr lang="de-DE" sz="1400" i="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Amazon</a:t>
                      </a:r>
                      <a:endParaRPr lang="de-DE" sz="1400" i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1" marR="91431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latin typeface="+mn-lt"/>
                          <a:cs typeface="Arial" panose="020B0604020202020204" pitchFamily="34" charset="0"/>
                        </a:rPr>
                        <a:t>73.6%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1" marR="91431" marT="45715" marB="45715" anchor="ctr"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3.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5" marR="91425" anchor="ctr"/>
                </a:tc>
                <a:tc>
                  <a:txBody>
                    <a:bodyPr/>
                    <a:lstStyle/>
                    <a:p>
                      <a:r>
                        <a:rPr lang="de-DE" sz="1400" i="0" dirty="0" smtClean="0">
                          <a:latin typeface="+mn-lt"/>
                          <a:cs typeface="Arial" panose="020B0604020202020204" pitchFamily="34" charset="0"/>
                        </a:rPr>
                        <a:t>JSTOR</a:t>
                      </a:r>
                      <a:endParaRPr lang="de-DE" sz="1400" i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1" marR="91431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latin typeface="+mn-lt"/>
                          <a:cs typeface="Arial" panose="020B0604020202020204" pitchFamily="34" charset="0"/>
                        </a:rPr>
                        <a:t>70.2%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1" marR="91431" marT="45715" marB="45715" anchor="ctr"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4.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5" marR="91425" anchor="ctr"/>
                </a:tc>
                <a:tc>
                  <a:txBody>
                    <a:bodyPr/>
                    <a:lstStyle/>
                    <a:p>
                      <a:r>
                        <a:rPr lang="de-DE" sz="1400" i="0" dirty="0" smtClean="0">
                          <a:latin typeface="+mn-lt"/>
                          <a:cs typeface="Arial" panose="020B0604020202020204" pitchFamily="34" charset="0"/>
                        </a:rPr>
                        <a:t>Facebook</a:t>
                      </a:r>
                      <a:endParaRPr lang="de-DE" sz="1400" i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1" marR="91431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latin typeface="+mn-lt"/>
                          <a:cs typeface="Arial" panose="020B0604020202020204" pitchFamily="34" charset="0"/>
                        </a:rPr>
                        <a:t>66.6%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1" marR="91431" marT="45715" marB="45715" anchor="ctr"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5.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25" marR="91425" anchor="ctr"/>
                </a:tc>
                <a:tc>
                  <a:txBody>
                    <a:bodyPr/>
                    <a:lstStyle/>
                    <a:p>
                      <a:r>
                        <a:rPr lang="de-DE" sz="1400" i="0" dirty="0" smtClean="0">
                          <a:latin typeface="+mn-lt"/>
                          <a:cs typeface="Arial" panose="020B0604020202020204" pitchFamily="34" charset="0"/>
                        </a:rPr>
                        <a:t>ICPSR</a:t>
                      </a:r>
                    </a:p>
                  </a:txBody>
                  <a:tcPr marL="91431" marR="91431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65.6%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1" marR="91431" marT="45715" marB="45715" anchor="ctr"/>
                </a:tc>
              </a:tr>
            </a:tbl>
          </a:graphicData>
        </a:graphic>
      </p:graphicFrame>
      <p:sp>
        <p:nvSpPr>
          <p:cNvPr id="24" name="Textfeld 11"/>
          <p:cNvSpPr txBox="1">
            <a:spLocks noChangeArrowheads="1"/>
          </p:cNvSpPr>
          <p:nvPr/>
        </p:nvSpPr>
        <p:spPr bwMode="auto">
          <a:xfrm>
            <a:off x="396254" y="3897080"/>
            <a:ext cx="41037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600" b="1" dirty="0">
                <a:latin typeface="+mn-lt"/>
                <a:cs typeface="Arial" pitchFamily="34" charset="0"/>
              </a:rPr>
              <a:t> Long-Established Services</a:t>
            </a:r>
          </a:p>
        </p:txBody>
      </p:sp>
      <p:graphicFrame>
        <p:nvGraphicFramePr>
          <p:cNvPr id="25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08843"/>
              </p:ext>
            </p:extLst>
          </p:nvPr>
        </p:nvGraphicFramePr>
        <p:xfrm>
          <a:off x="4716016" y="4247992"/>
          <a:ext cx="3959999" cy="183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1062"/>
                <a:gridCol w="1371226"/>
                <a:gridCol w="1367711"/>
              </a:tblGrid>
              <a:tr h="30600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698" marB="456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Service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698" marB="456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Use &lt;1 year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698" marB="456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marL="91436" marR="91436" marT="45698" marB="456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+mn-lt"/>
                          <a:cs typeface="Arial" panose="020B0604020202020204" pitchFamily="34" charset="0"/>
                        </a:rPr>
                        <a:t>ResearchGate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697" marB="4569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5.1%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697" marB="4569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2.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698" marB="4569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latin typeface="+mn-lt"/>
                          <a:cs typeface="Arial" panose="020B0604020202020204" pitchFamily="34" charset="0"/>
                        </a:rPr>
                        <a:t>Academia.edu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697" marB="456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2.7%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697" marB="456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3.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698" marB="4569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Mendeley</a:t>
                      </a:r>
                    </a:p>
                  </a:txBody>
                  <a:tcPr marL="91436" marR="91436" marT="45697" marB="456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2.6%</a:t>
                      </a:r>
                    </a:p>
                  </a:txBody>
                  <a:tcPr marL="91436" marR="91436" marT="45697" marB="456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4.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698" marB="4569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latin typeface="+mn-lt"/>
                          <a:cs typeface="Arial" panose="020B0604020202020204" pitchFamily="34" charset="0"/>
                        </a:rPr>
                        <a:t>sci-hub.io</a:t>
                      </a:r>
                      <a:endParaRPr lang="de-DE" sz="1400" dirty="0" smtClean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697" marB="456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2.5%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697" marB="456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Arial" panose="020B0604020202020204" pitchFamily="34" charset="0"/>
                        </a:rPr>
                        <a:t>5.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698" marB="4569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latin typeface="+mn-lt"/>
                          <a:cs typeface="Arial" panose="020B0604020202020204" pitchFamily="34" charset="0"/>
                        </a:rPr>
                        <a:t>Twitter</a:t>
                      </a:r>
                      <a:endParaRPr lang="de-DE" sz="1400" dirty="0" smtClean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697" marB="456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2.5%</a:t>
                      </a:r>
                      <a:endParaRPr lang="de-DE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697" marB="456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feld 11"/>
          <p:cNvSpPr txBox="1">
            <a:spLocks noChangeArrowheads="1"/>
          </p:cNvSpPr>
          <p:nvPr/>
        </p:nvSpPr>
        <p:spPr bwMode="auto">
          <a:xfrm>
            <a:off x="5076056" y="3882534"/>
            <a:ext cx="3533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600" b="1" dirty="0">
                <a:latin typeface="+mn-lt"/>
                <a:cs typeface="Arial" pitchFamily="34" charset="0"/>
              </a:rPr>
              <a:t>Up-and-Coming Services </a:t>
            </a:r>
          </a:p>
        </p:txBody>
      </p:sp>
      <p:pic>
        <p:nvPicPr>
          <p:cNvPr id="27" name="Picture 6" descr="Bildergebnis für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65" y="2614876"/>
            <a:ext cx="260176" cy="26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4" descr="Bildergebnis für amaz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4" y="4888755"/>
            <a:ext cx="2619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6" descr="https://s3.amazonaws.com/libapps/accounts/16059/images/icpsr-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63" y="5877272"/>
            <a:ext cx="565769" cy="10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9" descr="C:\Users\mehrazar maryam\Desktop\11041082_1615577822032844_2683638636883239144_n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013" y="5459630"/>
            <a:ext cx="229394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8" descr="Bildergebnis für academia.edu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53" y="4869160"/>
            <a:ext cx="289894" cy="28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8" descr="Bildergebnis für mendele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122" y="5178706"/>
            <a:ext cx="265708" cy="26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04" descr="Bildergebnis für google schol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97" y="1926000"/>
            <a:ext cx="386656" cy="4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6" descr="Bildergebnis für JS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2" y="5201699"/>
            <a:ext cx="188487" cy="2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6" descr="Bildergebnis für JS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581" y="3257483"/>
            <a:ext cx="188487" cy="2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 descr="Bildergebnis für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36" y="2327968"/>
            <a:ext cx="260176" cy="26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 descr="Bildergebnis für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1" y="4581128"/>
            <a:ext cx="260176" cy="26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2" descr="Bildergebnis für researchg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36" y="4581128"/>
            <a:ext cx="258481" cy="26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 descr="Bildergebnis für faceboo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5" y="5505500"/>
            <a:ext cx="25241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24246" y="6217567"/>
            <a:ext cx="7981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Based on: </a:t>
            </a:r>
            <a:r>
              <a:rPr lang="en-US" sz="1200" smtClean="0"/>
              <a:t>Lemke et al. (</a:t>
            </a:r>
            <a:r>
              <a:rPr lang="en-US" sz="1200"/>
              <a:t>2017). Exploring the Meaning and Perception of Altmetrics. </a:t>
            </a:r>
            <a:r>
              <a:rPr lang="en-US" sz="1200" smtClean="0"/>
              <a:t>http</a:t>
            </a:r>
            <a:r>
              <a:rPr lang="en-US" sz="1200"/>
              <a:t>://doi.org/10.5281/zenodo.1037146</a:t>
            </a:r>
            <a:r>
              <a:rPr lang="de-DE" sz="1200" smtClean="0"/>
              <a:t> </a:t>
            </a:r>
            <a:endParaRPr lang="en-US" sz="1200"/>
          </a:p>
        </p:txBody>
      </p:sp>
      <p:grpSp>
        <p:nvGrpSpPr>
          <p:cNvPr id="51" name="Gruppieren 50"/>
          <p:cNvGrpSpPr/>
          <p:nvPr/>
        </p:nvGrpSpPr>
        <p:grpSpPr>
          <a:xfrm>
            <a:off x="3347864" y="44624"/>
            <a:ext cx="2424426" cy="342994"/>
            <a:chOff x="4523838" y="116632"/>
            <a:chExt cx="2424426" cy="342994"/>
          </a:xfrm>
        </p:grpSpPr>
        <p:cxnSp>
          <p:nvCxnSpPr>
            <p:cNvPr id="40" name="Gerade Verbindung mit Pfeil 39"/>
            <p:cNvCxnSpPr>
              <a:stCxn id="41" idx="6"/>
              <a:endCxn id="43" idx="2"/>
            </p:cNvCxnSpPr>
            <p:nvPr/>
          </p:nvCxnSpPr>
          <p:spPr bwMode="auto">
            <a:xfrm>
              <a:off x="5010398" y="30470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Ellipse 40"/>
            <p:cNvSpPr/>
            <p:nvPr/>
          </p:nvSpPr>
          <p:spPr bwMode="auto">
            <a:xfrm>
              <a:off x="4523838" y="154227"/>
              <a:ext cx="486560" cy="300959"/>
            </a:xfrm>
            <a:prstGeom prst="ellipse">
              <a:avLst/>
            </a:prstGeom>
            <a:pattFill prst="smConfetti">
              <a:fgClr>
                <a:srgbClr val="FF0000"/>
              </a:fgClr>
              <a:bgClr>
                <a:schemeClr val="bg1"/>
              </a:bgClr>
            </a:pattFill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523839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165559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5165560" y="11663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I</a:t>
              </a:r>
              <a:endParaRPr lang="en-US" sz="1100" dirty="0"/>
            </a:p>
          </p:txBody>
        </p:sp>
        <p:cxnSp>
          <p:nvCxnSpPr>
            <p:cNvPr id="45" name="Gerade Verbindung mit Pfeil 44"/>
            <p:cNvCxnSpPr>
              <a:endCxn id="46" idx="2"/>
            </p:cNvCxnSpPr>
            <p:nvPr/>
          </p:nvCxnSpPr>
          <p:spPr bwMode="auto">
            <a:xfrm>
              <a:off x="5658470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Ellipse 45"/>
            <p:cNvSpPr/>
            <p:nvPr/>
          </p:nvSpPr>
          <p:spPr bwMode="auto">
            <a:xfrm>
              <a:off x="5813631" y="15866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5813632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cxnSp>
          <p:nvCxnSpPr>
            <p:cNvPr id="48" name="Gerade Verbindung mit Pfeil 47"/>
            <p:cNvCxnSpPr>
              <a:endCxn id="49" idx="2"/>
            </p:cNvCxnSpPr>
            <p:nvPr/>
          </p:nvCxnSpPr>
          <p:spPr bwMode="auto">
            <a:xfrm>
              <a:off x="6306542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Ellipse 48"/>
            <p:cNvSpPr/>
            <p:nvPr/>
          </p:nvSpPr>
          <p:spPr bwMode="auto">
            <a:xfrm>
              <a:off x="6461703" y="15866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6461704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CA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88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el 1"/>
          <p:cNvSpPr txBox="1">
            <a:spLocks/>
          </p:cNvSpPr>
          <p:nvPr/>
        </p:nvSpPr>
        <p:spPr>
          <a:xfrm>
            <a:off x="457200" y="269776"/>
            <a:ext cx="68006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800" smtClean="0">
                <a:solidFill>
                  <a:schemeClr val="tx1"/>
                </a:solidFill>
                <a:latin typeface="+mj-lt"/>
              </a:rPr>
              <a:t>Survey II:</a:t>
            </a:r>
            <a:br>
              <a:rPr lang="en-US" sz="2800" smtClean="0">
                <a:solidFill>
                  <a:schemeClr val="tx1"/>
                </a:solidFill>
                <a:latin typeface="+mj-lt"/>
              </a:rPr>
            </a:br>
            <a:r>
              <a:rPr lang="en-US" sz="2800" smtClean="0">
                <a:solidFill>
                  <a:schemeClr val="tx1"/>
                </a:solidFill>
                <a:latin typeface="+mj-lt"/>
              </a:rPr>
              <a:t>Which concerns do researchers have regarding metrics for research evaluation?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Slide Number Placeholder 4"/>
          <p:cNvSpPr txBox="1">
            <a:spLocks/>
          </p:cNvSpPr>
          <p:nvPr/>
        </p:nvSpPr>
        <p:spPr>
          <a:xfrm>
            <a:off x="6588224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627784" y="-531440"/>
            <a:ext cx="3888432" cy="1080120"/>
          </a:xfrm>
          <a:prstGeom prst="ellipse">
            <a:avLst/>
          </a:prstGeom>
          <a:solidFill>
            <a:schemeClr val="accent6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3347864" y="44624"/>
            <a:ext cx="2424426" cy="342994"/>
            <a:chOff x="4523838" y="116632"/>
            <a:chExt cx="2424426" cy="342994"/>
          </a:xfrm>
        </p:grpSpPr>
        <p:sp>
          <p:nvSpPr>
            <p:cNvPr id="7" name="Ellipse 6"/>
            <p:cNvSpPr/>
            <p:nvPr/>
          </p:nvSpPr>
          <p:spPr bwMode="auto">
            <a:xfrm>
              <a:off x="5165559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165559" y="116632"/>
              <a:ext cx="486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I</a:t>
              </a:r>
              <a:endParaRPr lang="en-US" sz="1100" dirty="0"/>
            </a:p>
          </p:txBody>
        </p:sp>
        <p:cxnSp>
          <p:nvCxnSpPr>
            <p:cNvPr id="9" name="Gerade Verbindung mit Pfeil 8"/>
            <p:cNvCxnSpPr>
              <a:stCxn id="11" idx="6"/>
              <a:endCxn id="7" idx="2"/>
            </p:cNvCxnSpPr>
            <p:nvPr/>
          </p:nvCxnSpPr>
          <p:spPr bwMode="auto">
            <a:xfrm>
              <a:off x="5010398" y="30470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feld 9"/>
            <p:cNvSpPr txBox="1"/>
            <p:nvPr/>
          </p:nvSpPr>
          <p:spPr>
            <a:xfrm>
              <a:off x="4523839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sp>
          <p:nvSpPr>
            <p:cNvPr id="11" name="Ellipse 10"/>
            <p:cNvSpPr/>
            <p:nvPr/>
          </p:nvSpPr>
          <p:spPr bwMode="auto">
            <a:xfrm>
              <a:off x="4523838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cxnSp>
          <p:nvCxnSpPr>
            <p:cNvPr id="12" name="Gerade Verbindung mit Pfeil 11"/>
            <p:cNvCxnSpPr>
              <a:endCxn id="13" idx="2"/>
            </p:cNvCxnSpPr>
            <p:nvPr/>
          </p:nvCxnSpPr>
          <p:spPr bwMode="auto">
            <a:xfrm>
              <a:off x="5658470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Ellipse 12"/>
            <p:cNvSpPr/>
            <p:nvPr/>
          </p:nvSpPr>
          <p:spPr bwMode="auto">
            <a:xfrm>
              <a:off x="5813631" y="158667"/>
              <a:ext cx="486560" cy="300959"/>
            </a:xfrm>
            <a:prstGeom prst="ellipse">
              <a:avLst/>
            </a:prstGeom>
            <a:pattFill prst="smConfetti">
              <a:fgClr>
                <a:srgbClr val="FF0000"/>
              </a:fgClr>
              <a:bgClr>
                <a:schemeClr val="bg1"/>
              </a:bgClr>
            </a:pattFill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3631" y="121072"/>
              <a:ext cx="486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cxnSp>
          <p:nvCxnSpPr>
            <p:cNvPr id="15" name="Gerade Verbindung mit Pfeil 14"/>
            <p:cNvCxnSpPr>
              <a:endCxn id="16" idx="2"/>
            </p:cNvCxnSpPr>
            <p:nvPr/>
          </p:nvCxnSpPr>
          <p:spPr bwMode="auto">
            <a:xfrm>
              <a:off x="6306542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Ellipse 15"/>
            <p:cNvSpPr/>
            <p:nvPr/>
          </p:nvSpPr>
          <p:spPr bwMode="auto">
            <a:xfrm>
              <a:off x="6461703" y="15866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1704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CA</a:t>
              </a:r>
              <a:endParaRPr lang="en-US" sz="1100" dirty="0"/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327428" y="6021288"/>
            <a:ext cx="876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Based on: </a:t>
            </a:r>
            <a:r>
              <a:rPr lang="en-US" sz="1200"/>
              <a:t>Lemke, S., Mehrazar, M., Mazarakis, A., &amp; Peters, I. (</a:t>
            </a:r>
            <a:r>
              <a:rPr lang="en-US" sz="1200" smtClean="0"/>
              <a:t>2019). “When You Use Social Media You Are Not Working”: Barriers for the </a:t>
            </a:r>
          </a:p>
          <a:p>
            <a:r>
              <a:rPr lang="en-US" sz="1200" smtClean="0"/>
              <a:t>Use of Metrics in Social Sciences. Frontiers in Research Metrics and Analytics (3). </a:t>
            </a:r>
            <a:r>
              <a:rPr lang="en-US" sz="1200"/>
              <a:t>http://</a:t>
            </a:r>
            <a:r>
              <a:rPr lang="en-US" sz="1200" smtClean="0"/>
              <a:t>doi.org/10.3389/frma.2018.00039  </a:t>
            </a:r>
            <a:endParaRPr lang="en-US" sz="1200"/>
          </a:p>
        </p:txBody>
      </p:sp>
      <p:graphicFrame>
        <p:nvGraphicFramePr>
          <p:cNvPr id="19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682215"/>
              </p:ext>
            </p:extLst>
          </p:nvPr>
        </p:nvGraphicFramePr>
        <p:xfrm>
          <a:off x="251520" y="1772816"/>
          <a:ext cx="8568951" cy="3828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4610"/>
                <a:gridCol w="2346790"/>
                <a:gridCol w="5227551"/>
              </a:tblGrid>
              <a:tr h="27991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Occurrences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Theme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Example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37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Measure popularity, not quality</a:t>
                      </a:r>
                      <a:endParaRPr lang="de-DE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“Many of these metrics rely on some measure of "Popularity", which is usually a poor indicator of quality for new scholarly work.”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25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Low reliability / Inherent biases</a:t>
                      </a:r>
                      <a:endParaRPr lang="de-DE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“Metrics are affected by superficial characteristics such as the use of terms in the title or abstract of a publication that connect with currently fashionable topics.”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25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Useful only for certain use cases</a:t>
                      </a:r>
                      <a:endParaRPr lang="de-DE" sz="1200" b="1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“These metrics are sometimes helpful to find important research, but very limited in evaluating researchers.”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68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23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Manipulation / Gaming</a:t>
                      </a:r>
                      <a:endParaRPr lang="de-DE" sz="1200" b="1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“They could be faked by bots, especially likes or posts and retweets.”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11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Metrics are (almost) useless</a:t>
                      </a:r>
                      <a:endParaRPr lang="de-DE" sz="1200" b="1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“Yes, most metrics just serve non-useful or even non-desirable goals, they are a useless invention.”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9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Restricted comparability</a:t>
                      </a:r>
                      <a:endParaRPr lang="de-DE" sz="1200" b="1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“These metrics are useful for comparison within sub-fields, but not across sub-fields and especially not across disciplines.”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442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9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Must not replace content analysis</a:t>
                      </a:r>
                      <a:endParaRPr lang="de-DE" sz="1200" b="1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“None of the metrics substitute reading the paper.”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7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Need to be used in conjunction</a:t>
                      </a:r>
                      <a:endParaRPr lang="de-DE" sz="1200" b="1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“They ought to be used very carefully and in a complex manner (combination of a few metrics).”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6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Could have negative effects on science</a:t>
                      </a:r>
                      <a:endParaRPr lang="de-DE" sz="1200" b="1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“Metrics may lead to decreased submits to lower ranked journals in specials and lead to more generic journal design.”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6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Measure dissemination efforts</a:t>
                      </a:r>
                      <a:endParaRPr lang="de-DE" sz="1200" b="1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“Social media metrics are primarily a measure of time and effort the author puts in disseminating research.”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231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…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…</a:t>
                      </a:r>
                      <a:endParaRPr lang="de-DE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…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el 1"/>
          <p:cNvSpPr txBox="1">
            <a:spLocks/>
          </p:cNvSpPr>
          <p:nvPr/>
        </p:nvSpPr>
        <p:spPr>
          <a:xfrm>
            <a:off x="457200" y="341784"/>
            <a:ext cx="6635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800" smtClean="0">
                <a:solidFill>
                  <a:schemeClr val="tx1"/>
                </a:solidFill>
                <a:latin typeface="+mj-lt"/>
              </a:rPr>
              <a:t>CA-Experiments:</a:t>
            </a:r>
            <a:br>
              <a:rPr lang="en-US" sz="2800" smtClean="0">
                <a:solidFill>
                  <a:schemeClr val="tx1"/>
                </a:solidFill>
                <a:latin typeface="+mj-lt"/>
              </a:rPr>
            </a:br>
            <a:r>
              <a:rPr lang="en-US" sz="2800" smtClean="0">
                <a:solidFill>
                  <a:schemeClr val="tx1"/>
                </a:solidFill>
                <a:latin typeface="+mj-lt"/>
              </a:rPr>
              <a:t>Full model summary from R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Slide Number Placeholder 4"/>
          <p:cNvSpPr txBox="1">
            <a:spLocks/>
          </p:cNvSpPr>
          <p:nvPr/>
        </p:nvSpPr>
        <p:spPr>
          <a:xfrm>
            <a:off x="6588224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smtClean="0">
                <a:solidFill>
                  <a:schemeClr val="tx1"/>
                </a:solidFill>
              </a:rPr>
              <a:t>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627784" y="-531440"/>
            <a:ext cx="3888432" cy="1080120"/>
          </a:xfrm>
          <a:prstGeom prst="ellipse">
            <a:avLst/>
          </a:prstGeom>
          <a:solidFill>
            <a:schemeClr val="accent6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3347864" y="44624"/>
            <a:ext cx="2424425" cy="342994"/>
            <a:chOff x="4523838" y="116632"/>
            <a:chExt cx="2424425" cy="342994"/>
          </a:xfrm>
        </p:grpSpPr>
        <p:sp>
          <p:nvSpPr>
            <p:cNvPr id="7" name="Ellipse 6"/>
            <p:cNvSpPr/>
            <p:nvPr/>
          </p:nvSpPr>
          <p:spPr bwMode="auto">
            <a:xfrm>
              <a:off x="5165559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165559" y="116632"/>
              <a:ext cx="486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I</a:t>
              </a:r>
              <a:endParaRPr lang="en-US" sz="1100" dirty="0"/>
            </a:p>
          </p:txBody>
        </p:sp>
        <p:cxnSp>
          <p:nvCxnSpPr>
            <p:cNvPr id="9" name="Gerade Verbindung mit Pfeil 8"/>
            <p:cNvCxnSpPr>
              <a:stCxn id="11" idx="6"/>
              <a:endCxn id="7" idx="2"/>
            </p:cNvCxnSpPr>
            <p:nvPr/>
          </p:nvCxnSpPr>
          <p:spPr bwMode="auto">
            <a:xfrm>
              <a:off x="5010398" y="30470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feld 9"/>
            <p:cNvSpPr txBox="1"/>
            <p:nvPr/>
          </p:nvSpPr>
          <p:spPr>
            <a:xfrm>
              <a:off x="4523839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sp>
          <p:nvSpPr>
            <p:cNvPr id="11" name="Ellipse 10"/>
            <p:cNvSpPr/>
            <p:nvPr/>
          </p:nvSpPr>
          <p:spPr bwMode="auto">
            <a:xfrm>
              <a:off x="4523838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cxnSp>
          <p:nvCxnSpPr>
            <p:cNvPr id="12" name="Gerade Verbindung mit Pfeil 11"/>
            <p:cNvCxnSpPr>
              <a:endCxn id="13" idx="2"/>
            </p:cNvCxnSpPr>
            <p:nvPr/>
          </p:nvCxnSpPr>
          <p:spPr bwMode="auto">
            <a:xfrm>
              <a:off x="5658470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Ellipse 12"/>
            <p:cNvSpPr/>
            <p:nvPr/>
          </p:nvSpPr>
          <p:spPr bwMode="auto">
            <a:xfrm>
              <a:off x="5813631" y="15866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3631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cxnSp>
          <p:nvCxnSpPr>
            <p:cNvPr id="15" name="Gerade Verbindung mit Pfeil 14"/>
            <p:cNvCxnSpPr>
              <a:endCxn id="16" idx="2"/>
            </p:cNvCxnSpPr>
            <p:nvPr/>
          </p:nvCxnSpPr>
          <p:spPr bwMode="auto">
            <a:xfrm>
              <a:off x="6306542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Ellipse 15"/>
            <p:cNvSpPr/>
            <p:nvPr/>
          </p:nvSpPr>
          <p:spPr bwMode="auto">
            <a:xfrm>
              <a:off x="6461703" y="158667"/>
              <a:ext cx="486560" cy="300959"/>
            </a:xfrm>
            <a:prstGeom prst="ellipse">
              <a:avLst/>
            </a:prstGeom>
            <a:pattFill prst="smConfetti">
              <a:fgClr>
                <a:srgbClr val="FF0000"/>
              </a:fgClr>
              <a:bgClr>
                <a:schemeClr val="bg1"/>
              </a:bgClr>
            </a:pattFill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1703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CA</a:t>
              </a:r>
              <a:endParaRPr lang="en-US" sz="1100" dirty="0"/>
            </a:p>
          </p:txBody>
        </p:sp>
      </p:grpSp>
      <p:pic>
        <p:nvPicPr>
          <p:cNvPr id="2050" name="Picture 2" descr="D:\Conjoint Analysis\Auswertung\GLM_ohne-ho&amp;wu-tasks_mit-true-values_exploded_standardisie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953957" cy="48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0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D:\Benutzer\Lemke Steffen\Pictures\pro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24" y="1268760"/>
            <a:ext cx="839119" cy="9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1"/>
                </a:solidFill>
                <a:latin typeface="+mn-lt"/>
              </a:rPr>
              <a:t>Usage of Actions: </a:t>
            </a:r>
            <a:br>
              <a:rPr lang="en-US" sz="3200" dirty="0" smtClean="0">
                <a:solidFill>
                  <a:schemeClr val="tx1"/>
                </a:solidFill>
                <a:latin typeface="+mn-lt"/>
              </a:rPr>
            </a:b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     Facebook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88224" y="6232227"/>
            <a:ext cx="2133600" cy="365125"/>
          </a:xfrm>
        </p:spPr>
        <p:txBody>
          <a:bodyPr/>
          <a:lstStyle/>
          <a:p>
            <a:r>
              <a:rPr lang="de-DE" sz="1400" smtClean="0">
                <a:solidFill>
                  <a:schemeClr val="tx1"/>
                </a:solidFill>
              </a:rPr>
              <a:t>A2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5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840365"/>
              </p:ext>
            </p:extLst>
          </p:nvPr>
        </p:nvGraphicFramePr>
        <p:xfrm>
          <a:off x="0" y="2132856"/>
          <a:ext cx="8856984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Diagramm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097397"/>
              </p:ext>
            </p:extLst>
          </p:nvPr>
        </p:nvGraphicFramePr>
        <p:xfrm>
          <a:off x="4427984" y="2132856"/>
          <a:ext cx="4320000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4" name="Grafik 23" descr="Bildergebnis für facebook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53"/>
            <a:ext cx="359985" cy="36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Benutzer\Lemke Steffen\Pictures\es-res - Kopi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62454"/>
            <a:ext cx="906534" cy="104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3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 txBox="1">
            <a:spLocks/>
          </p:cNvSpPr>
          <p:nvPr/>
        </p:nvSpPr>
        <p:spPr>
          <a:xfrm>
            <a:off x="467544" y="2484000"/>
            <a:ext cx="4341168" cy="2880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49DD7"/>
              </a:buClr>
              <a:buFont typeface="Symbol" panose="05050102010706020507" pitchFamily="18" charset="2"/>
              <a:buChar char=""/>
              <a:defRPr sz="32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C6236"/>
              </a:buClr>
              <a:buFont typeface="Symbol" panose="05050102010706020507" pitchFamily="18" charset="2"/>
              <a:buChar char=""/>
              <a:defRPr sz="28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…early-stage researchers: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5313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Actions that are used significantly more frequently by…</a:t>
            </a: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1"/>
                </a:solidFill>
                <a:latin typeface="+mn-lt"/>
              </a:rPr>
              <a:t>Usage of Actions: </a:t>
            </a:r>
            <a:br>
              <a:rPr lang="en-US" sz="3200" dirty="0" smtClean="0">
                <a:solidFill>
                  <a:schemeClr val="tx1"/>
                </a:solidFill>
                <a:latin typeface="+mn-lt"/>
              </a:rPr>
            </a:b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Differences in Frequency (Welch test)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88224" y="6232227"/>
            <a:ext cx="2133600" cy="365125"/>
          </a:xfrm>
        </p:spPr>
        <p:txBody>
          <a:bodyPr/>
          <a:lstStyle/>
          <a:p>
            <a:r>
              <a:rPr lang="de-DE" sz="1400" smtClean="0">
                <a:solidFill>
                  <a:schemeClr val="tx1"/>
                </a:solidFill>
              </a:rPr>
              <a:t>A3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320000" y="2484000"/>
            <a:ext cx="4341168" cy="2880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49DD7"/>
              </a:buClr>
              <a:buFont typeface="Symbol" panose="05050102010706020507" pitchFamily="18" charset="2"/>
              <a:buChar char=""/>
              <a:defRPr sz="32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C6236"/>
              </a:buClr>
              <a:buFont typeface="Symbol" panose="05050102010706020507" pitchFamily="18" charset="2"/>
              <a:buChar char=""/>
              <a:defRPr sz="28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…professors: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446856" y="2492896"/>
            <a:ext cx="4341168" cy="4032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49DD7"/>
              </a:buClr>
              <a:buFont typeface="Symbol" panose="05050102010706020507" pitchFamily="18" charset="2"/>
              <a:buChar char=""/>
              <a:defRPr sz="32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C6236"/>
              </a:buClr>
              <a:buFont typeface="Symbol" panose="05050102010706020507" pitchFamily="18" charset="2"/>
              <a:buChar char=""/>
              <a:defRPr sz="28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-"/>
            </a:pPr>
            <a:endParaRPr lang="en-US" sz="2000" dirty="0" smtClean="0">
              <a:solidFill>
                <a:srgbClr val="00B050"/>
              </a:solidFill>
              <a:latin typeface="+mn-lt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Download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 publication from ResearchGate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Download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a repository from GitHub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Download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a sample from EBSCO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Download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an article from Academia.edu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Download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an article from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arXiv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Download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an article from EconStor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Download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an article from JSTOR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00B050"/>
                </a:solidFill>
                <a:latin typeface="+mn-lt"/>
              </a:rPr>
              <a:t>Download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an article from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MPRA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00B050"/>
                </a:solidFill>
                <a:latin typeface="+mn-lt"/>
              </a:rPr>
              <a:t>Download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an article from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PLoS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00B050"/>
                </a:solidFill>
                <a:latin typeface="+mn-lt"/>
              </a:rPr>
              <a:t>Download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an article from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PubMed Central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00B050"/>
                </a:solidFill>
                <a:latin typeface="+mn-lt"/>
              </a:rPr>
              <a:t>Download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an article from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RePEc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00B050"/>
                </a:solidFill>
                <a:latin typeface="+mn-lt"/>
              </a:rPr>
              <a:t>Download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an article from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SSRN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Export/save a sample on EBSCO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Save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a bookmark on Citavi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Save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a bookmark on JSTOR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Save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a bookmark on Mendeley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Write a post on StackOverflow	</a:t>
            </a: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4283968" y="2477748"/>
            <a:ext cx="4184848" cy="4047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49DD7"/>
              </a:buClr>
              <a:buFont typeface="Symbol" panose="05050102010706020507" pitchFamily="18" charset="2"/>
              <a:buChar char=""/>
              <a:defRPr sz="32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C6236"/>
              </a:buClr>
              <a:buFont typeface="Symbol" panose="05050102010706020507" pitchFamily="18" charset="2"/>
              <a:buChar char=""/>
              <a:defRPr sz="28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-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Cite academic research on Wikipedia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rgbClr val="FFC000"/>
                </a:solidFill>
                <a:latin typeface="+mn-lt"/>
              </a:rPr>
              <a:t>Comment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on a post about academic research on </a:t>
            </a:r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Facebook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Favor a </a:t>
            </a:r>
            <a:r>
              <a:rPr lang="en-US" sz="2000" dirty="0" smtClean="0">
                <a:solidFill>
                  <a:srgbClr val="00B0F0"/>
                </a:solidFill>
                <a:latin typeface="+mn-lt"/>
              </a:rPr>
              <a:t>tweet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about academic research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Like a post about academic research on </a:t>
            </a:r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Facebook</a:t>
            </a:r>
            <a:endParaRPr lang="en-US" sz="2000" dirty="0">
              <a:solidFill>
                <a:srgbClr val="0070C0"/>
              </a:solidFill>
              <a:latin typeface="+mn-lt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FFC000"/>
                </a:solidFill>
                <a:latin typeface="+mn-lt"/>
              </a:rPr>
              <a:t>Reply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to a </a:t>
            </a:r>
            <a:r>
              <a:rPr lang="en-US" sz="2000" dirty="0">
                <a:solidFill>
                  <a:srgbClr val="00B0F0"/>
                </a:solidFill>
                <a:latin typeface="+mn-lt"/>
              </a:rPr>
              <a:t>tweet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about academic research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Retweet a </a:t>
            </a:r>
            <a:r>
              <a:rPr lang="en-US" sz="2000" dirty="0">
                <a:solidFill>
                  <a:srgbClr val="00B0F0"/>
                </a:solidFill>
                <a:latin typeface="+mn-lt"/>
              </a:rPr>
              <a:t>tweet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about academic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research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Share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a post about academic research on 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Facebook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Share a post about academic research on LinkedIn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Share a scientific video on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Youtube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rgbClr val="FFC000"/>
                </a:solidFill>
                <a:latin typeface="+mn-lt"/>
              </a:rPr>
              <a:t>Write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 post about academic research on </a:t>
            </a:r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Facebook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rgbClr val="FFC000"/>
                </a:solidFill>
                <a:latin typeface="+mn-lt"/>
              </a:rPr>
              <a:t>Write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2000" dirty="0" smtClean="0">
                <a:solidFill>
                  <a:srgbClr val="00B0F0"/>
                </a:solidFill>
                <a:latin typeface="+mn-lt"/>
              </a:rPr>
              <a:t>tweet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about academic research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rgbClr val="FFC000"/>
                </a:solidFill>
                <a:latin typeface="+mn-lt"/>
              </a:rPr>
              <a:t>Write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 post about academic research on LinkedIn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000" dirty="0" smtClean="0">
                <a:solidFill>
                  <a:srgbClr val="FFC000"/>
                </a:solidFill>
                <a:latin typeface="+mn-lt"/>
              </a:rPr>
              <a:t>Write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 post about academic research on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Wordpress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253" y="1988840"/>
            <a:ext cx="402427" cy="432000"/>
          </a:xfrm>
          <a:prstGeom prst="rect">
            <a:avLst/>
          </a:prstGeom>
          <a:ln w="15875">
            <a:solidFill>
              <a:srgbClr val="00B050"/>
            </a:solidFill>
          </a:ln>
        </p:spPr>
      </p:pic>
      <p:pic>
        <p:nvPicPr>
          <p:cNvPr id="15" name="Grafik 14" descr="Bildergebnis für bookmark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00" y="1988840"/>
            <a:ext cx="432000" cy="43200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har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000" y="1988836"/>
            <a:ext cx="432000" cy="432004"/>
          </a:xfrm>
          <a:prstGeom prst="rect">
            <a:avLst/>
          </a:prstGeom>
          <a:ln w="15875">
            <a:solidFill>
              <a:srgbClr val="FFC000"/>
            </a:solidFill>
          </a:ln>
        </p:spPr>
      </p:pic>
      <p:pic>
        <p:nvPicPr>
          <p:cNvPr id="17" name="Grafik 16" descr="Bildergebnis für facebook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00" y="1986479"/>
            <a:ext cx="432000" cy="432000"/>
          </a:xfrm>
          <a:prstGeom prst="rect">
            <a:avLst/>
          </a:prstGeom>
          <a:noFill/>
          <a:ln w="158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 descr="Bildergebnis für twitter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0" y="1986479"/>
            <a:ext cx="432000" cy="432000"/>
          </a:xfrm>
          <a:prstGeom prst="rect">
            <a:avLst/>
          </a:prstGeom>
          <a:noFill/>
          <a:ln w="158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D:\Benutzer\Lemke Steffen\Pictures\prof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57483"/>
            <a:ext cx="400907" cy="4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:\Benutzer\Lemke Steffen\Pictures\es-res - Kopi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6479"/>
            <a:ext cx="368425" cy="42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llipse 144"/>
          <p:cNvSpPr/>
          <p:nvPr/>
        </p:nvSpPr>
        <p:spPr>
          <a:xfrm>
            <a:off x="9396536" y="5334670"/>
            <a:ext cx="3384376" cy="897557"/>
          </a:xfrm>
          <a:prstGeom prst="ellipse">
            <a:avLst/>
          </a:prstGeom>
          <a:solidFill>
            <a:schemeClr val="accent6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0314" cy="1143000"/>
          </a:xfrm>
        </p:spPr>
        <p:txBody>
          <a:bodyPr>
            <a:normAutofit/>
          </a:bodyPr>
          <a:lstStyle/>
          <a:p>
            <a:pPr algn="l"/>
            <a:r>
              <a:rPr lang="en-US" sz="3600" smtClean="0">
                <a:solidFill>
                  <a:schemeClr val="tx1"/>
                </a:solidFill>
                <a:latin typeface="+mj-lt"/>
              </a:rPr>
              <a:t>User Studies – Overview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AutoShape 130" descr="Bildergebnis für qoam"/>
          <p:cNvSpPr>
            <a:spLocks noChangeAspect="1" noChangeArrowheads="1"/>
          </p:cNvSpPr>
          <p:nvPr/>
        </p:nvSpPr>
        <p:spPr bwMode="auto">
          <a:xfrm>
            <a:off x="155575" y="-457200"/>
            <a:ext cx="1828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73" name="Slide Number Placeholder 4"/>
          <p:cNvSpPr txBox="1">
            <a:spLocks/>
          </p:cNvSpPr>
          <p:nvPr/>
        </p:nvSpPr>
        <p:spPr>
          <a:xfrm>
            <a:off x="6588224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4" name="Gruppieren 83"/>
          <p:cNvGrpSpPr/>
          <p:nvPr/>
        </p:nvGrpSpPr>
        <p:grpSpPr>
          <a:xfrm>
            <a:off x="144520" y="1925111"/>
            <a:ext cx="8891976" cy="1121439"/>
            <a:chOff x="144520" y="1711261"/>
            <a:chExt cx="8891976" cy="1121439"/>
          </a:xfrm>
        </p:grpSpPr>
        <p:sp>
          <p:nvSpPr>
            <p:cNvPr id="9" name="Ellipse 8"/>
            <p:cNvSpPr/>
            <p:nvPr/>
          </p:nvSpPr>
          <p:spPr bwMode="auto">
            <a:xfrm>
              <a:off x="2448776" y="1711262"/>
              <a:ext cx="1979208" cy="1121438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64337" y="2060848"/>
              <a:ext cx="1959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Survey I</a:t>
              </a:r>
              <a:endParaRPr lang="en-US" sz="11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2448775" y="1999292"/>
              <a:ext cx="1966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>
                <a:lnSpc>
                  <a:spcPct val="150000"/>
                </a:lnSpc>
              </a:pPr>
              <a:r>
                <a:rPr lang="en-US" sz="1600" b="1" smtClean="0"/>
                <a:t>Interviews</a:t>
              </a:r>
              <a:endParaRPr lang="en-US" sz="1600" b="1" dirty="0" smtClean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753032" y="2056608"/>
              <a:ext cx="19663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Survey II</a:t>
              </a:r>
              <a:endParaRPr lang="en-US" sz="1600" b="1" dirty="0" smtClean="0"/>
            </a:p>
          </p:txBody>
        </p:sp>
        <p:cxnSp>
          <p:nvCxnSpPr>
            <p:cNvPr id="18" name="Gerade Verbindung mit Pfeil 17"/>
            <p:cNvCxnSpPr>
              <a:stCxn id="75" idx="6"/>
              <a:endCxn id="9" idx="2"/>
            </p:cNvCxnSpPr>
            <p:nvPr/>
          </p:nvCxnSpPr>
          <p:spPr bwMode="auto">
            <a:xfrm>
              <a:off x="2123728" y="2271980"/>
              <a:ext cx="325048" cy="1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feld 19"/>
            <p:cNvSpPr txBox="1"/>
            <p:nvPr/>
          </p:nvSpPr>
          <p:spPr>
            <a:xfrm>
              <a:off x="7070149" y="2060848"/>
              <a:ext cx="19663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Online Experiment</a:t>
              </a:r>
              <a:endParaRPr lang="en-US" sz="1600" b="1" dirty="0" smtClean="0"/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7057288" y="1711261"/>
              <a:ext cx="1979208" cy="1121438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144520" y="1711261"/>
              <a:ext cx="1979208" cy="1121438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76" name="Ellipse 75"/>
            <p:cNvSpPr/>
            <p:nvPr/>
          </p:nvSpPr>
          <p:spPr bwMode="auto">
            <a:xfrm>
              <a:off x="4753032" y="1711262"/>
              <a:ext cx="1979208" cy="1121438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cxnSp>
          <p:nvCxnSpPr>
            <p:cNvPr id="78" name="Gerade Verbindung mit Pfeil 77"/>
            <p:cNvCxnSpPr>
              <a:stCxn id="9" idx="6"/>
              <a:endCxn id="76" idx="2"/>
            </p:cNvCxnSpPr>
            <p:nvPr/>
          </p:nvCxnSpPr>
          <p:spPr bwMode="auto">
            <a:xfrm>
              <a:off x="4427984" y="2271981"/>
              <a:ext cx="325048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mit Pfeil 80"/>
            <p:cNvCxnSpPr>
              <a:stCxn id="76" idx="6"/>
              <a:endCxn id="74" idx="2"/>
            </p:cNvCxnSpPr>
            <p:nvPr/>
          </p:nvCxnSpPr>
          <p:spPr bwMode="auto">
            <a:xfrm flipV="1">
              <a:off x="6732240" y="2271980"/>
              <a:ext cx="325048" cy="1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3" name="Gruppieren 112"/>
          <p:cNvGrpSpPr/>
          <p:nvPr/>
        </p:nvGrpSpPr>
        <p:grpSpPr>
          <a:xfrm>
            <a:off x="90008" y="3068960"/>
            <a:ext cx="2088232" cy="2036461"/>
            <a:chOff x="90008" y="2904707"/>
            <a:chExt cx="2088232" cy="2036461"/>
          </a:xfrm>
        </p:grpSpPr>
        <p:grpSp>
          <p:nvGrpSpPr>
            <p:cNvPr id="105" name="Gruppieren 104"/>
            <p:cNvGrpSpPr/>
            <p:nvPr/>
          </p:nvGrpSpPr>
          <p:grpSpPr>
            <a:xfrm>
              <a:off x="90008" y="3259724"/>
              <a:ext cx="2088232" cy="1681444"/>
              <a:chOff x="90008" y="3259724"/>
              <a:chExt cx="2088232" cy="1681444"/>
            </a:xfrm>
          </p:grpSpPr>
          <p:sp>
            <p:nvSpPr>
              <p:cNvPr id="86" name="Textfeld 85"/>
              <p:cNvSpPr txBox="1"/>
              <p:nvPr/>
            </p:nvSpPr>
            <p:spPr>
              <a:xfrm>
                <a:off x="90008" y="3447870"/>
                <a:ext cx="2088232" cy="1277273"/>
              </a:xfrm>
              <a:prstGeom prst="rect">
                <a:avLst/>
              </a:prstGeom>
              <a:noFill/>
            </p:spPr>
            <p:txBody>
              <a:bodyPr wrap="square" lIns="72000" rIns="72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10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10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10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10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10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10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100" smtClean="0"/>
                  <a:t> </a:t>
                </a:r>
                <a:endParaRPr lang="en-US" sz="1100"/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251520" y="3447870"/>
                <a:ext cx="1926720" cy="1446550"/>
              </a:xfrm>
              <a:prstGeom prst="rect">
                <a:avLst/>
              </a:prstGeom>
              <a:noFill/>
            </p:spPr>
            <p:txBody>
              <a:bodyPr wrap="square" lIns="72000" rIns="72000" rtlCol="0">
                <a:spAutoFit/>
              </a:bodyPr>
              <a:lstStyle/>
              <a:p>
                <a:endParaRPr lang="de-DE" sz="1100" smtClean="0"/>
              </a:p>
              <a:p>
                <a:r>
                  <a:rPr lang="de-DE" sz="1100" smtClean="0"/>
                  <a:t>Broad exploratory survey</a:t>
                </a:r>
              </a:p>
              <a:p>
                <a:r>
                  <a:rPr lang="de-DE" sz="1100" smtClean="0"/>
                  <a:t>To which extent are 90 online platforms that are potential sources for metrics used by researchers?</a:t>
                </a:r>
              </a:p>
              <a:p>
                <a:r>
                  <a:rPr lang="de-DE" sz="1100" smtClean="0"/>
                  <a:t>~3400 respondents from 84 countries</a:t>
                </a:r>
                <a:endParaRPr lang="en-US" sz="1100"/>
              </a:p>
            </p:txBody>
          </p:sp>
          <p:sp>
            <p:nvSpPr>
              <p:cNvPr id="85" name="Abgerundetes Rechteck 84"/>
              <p:cNvSpPr/>
              <p:nvPr/>
            </p:nvSpPr>
            <p:spPr>
              <a:xfrm>
                <a:off x="90008" y="3259724"/>
                <a:ext cx="2088232" cy="1681444"/>
              </a:xfrm>
              <a:prstGeom prst="roundRect">
                <a:avLst/>
              </a:prstGeom>
              <a:noFill/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feld 91"/>
              <p:cNvSpPr txBox="1"/>
              <p:nvPr/>
            </p:nvSpPr>
            <p:spPr>
              <a:xfrm>
                <a:off x="90008" y="3356992"/>
                <a:ext cx="2088232" cy="261610"/>
              </a:xfrm>
              <a:prstGeom prst="rect">
                <a:avLst/>
              </a:prstGeom>
              <a:noFill/>
            </p:spPr>
            <p:txBody>
              <a:bodyPr wrap="square" lIns="72000" rIns="72000" rtlCol="0">
                <a:spAutoFit/>
              </a:bodyPr>
              <a:lstStyle/>
              <a:p>
                <a:pPr algn="ctr"/>
                <a:r>
                  <a:rPr lang="de-DE" sz="1100" b="1" i="1" smtClean="0"/>
                  <a:t>Which</a:t>
                </a:r>
                <a:r>
                  <a:rPr lang="de-DE" sz="1100" b="1" smtClean="0"/>
                  <a:t> tools/functions are used?</a:t>
                </a:r>
                <a:endParaRPr lang="en-US" sz="1100" b="1"/>
              </a:p>
            </p:txBody>
          </p:sp>
        </p:grpSp>
        <p:cxnSp>
          <p:nvCxnSpPr>
            <p:cNvPr id="110" name="Gerade Verbindung 109"/>
            <p:cNvCxnSpPr>
              <a:stCxn id="75" idx="4"/>
              <a:endCxn id="85" idx="0"/>
            </p:cNvCxnSpPr>
            <p:nvPr/>
          </p:nvCxnSpPr>
          <p:spPr>
            <a:xfrm>
              <a:off x="1134124" y="2904707"/>
              <a:ext cx="0" cy="355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uppieren 116"/>
          <p:cNvGrpSpPr/>
          <p:nvPr/>
        </p:nvGrpSpPr>
        <p:grpSpPr>
          <a:xfrm>
            <a:off x="2394264" y="3068961"/>
            <a:ext cx="2105728" cy="2036460"/>
            <a:chOff x="2394264" y="2904708"/>
            <a:chExt cx="2105728" cy="2036460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2394264" y="3259724"/>
              <a:ext cx="2105728" cy="1681444"/>
              <a:chOff x="2394264" y="3259724"/>
              <a:chExt cx="2105728" cy="1681444"/>
            </a:xfrm>
          </p:grpSpPr>
          <p:sp>
            <p:nvSpPr>
              <p:cNvPr id="93" name="Textfeld 92"/>
              <p:cNvSpPr txBox="1"/>
              <p:nvPr/>
            </p:nvSpPr>
            <p:spPr>
              <a:xfrm>
                <a:off x="2411760" y="3447870"/>
                <a:ext cx="2088232" cy="1277273"/>
              </a:xfrm>
              <a:prstGeom prst="rect">
                <a:avLst/>
              </a:prstGeom>
              <a:noFill/>
            </p:spPr>
            <p:txBody>
              <a:bodyPr wrap="square" lIns="72000" rIns="72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10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10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10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10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10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10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100" smtClean="0"/>
                  <a:t> </a:t>
                </a:r>
                <a:endParaRPr lang="en-US" sz="1100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2573272" y="3447870"/>
                <a:ext cx="1926720" cy="1446550"/>
              </a:xfrm>
              <a:prstGeom prst="rect">
                <a:avLst/>
              </a:prstGeom>
              <a:noFill/>
            </p:spPr>
            <p:txBody>
              <a:bodyPr wrap="square" lIns="72000" rIns="72000" rtlCol="0">
                <a:spAutoFit/>
              </a:bodyPr>
              <a:lstStyle/>
              <a:p>
                <a:endParaRPr lang="de-DE" sz="1100" smtClean="0"/>
              </a:p>
              <a:p>
                <a:r>
                  <a:rPr lang="de-DE" sz="1100" smtClean="0"/>
                  <a:t>In-depth qualitative interviews</a:t>
                </a:r>
              </a:p>
              <a:p>
                <a:r>
                  <a:rPr lang="de-DE" sz="1100" smtClean="0"/>
                  <a:t>Which use cases do online platforms solve for researchers? How do they think about research metrics?</a:t>
                </a:r>
              </a:p>
              <a:p>
                <a:r>
                  <a:rPr lang="de-DE" sz="1100" smtClean="0"/>
                  <a:t>4 group interviews with 9 researchers</a:t>
                </a:r>
                <a:endParaRPr lang="en-US" sz="1100"/>
              </a:p>
            </p:txBody>
          </p:sp>
          <p:sp>
            <p:nvSpPr>
              <p:cNvPr id="95" name="Abgerundetes Rechteck 94"/>
              <p:cNvSpPr/>
              <p:nvPr/>
            </p:nvSpPr>
            <p:spPr>
              <a:xfrm>
                <a:off x="2394264" y="3259724"/>
                <a:ext cx="2088232" cy="1681444"/>
              </a:xfrm>
              <a:prstGeom prst="roundRect">
                <a:avLst/>
              </a:prstGeom>
              <a:noFill/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411760" y="3356992"/>
                <a:ext cx="2088232" cy="261610"/>
              </a:xfrm>
              <a:prstGeom prst="rect">
                <a:avLst/>
              </a:prstGeom>
              <a:noFill/>
            </p:spPr>
            <p:txBody>
              <a:bodyPr wrap="square" lIns="72000" rIns="72000" rtlCol="0">
                <a:spAutoFit/>
              </a:bodyPr>
              <a:lstStyle/>
              <a:p>
                <a:pPr algn="ctr"/>
                <a:r>
                  <a:rPr lang="de-DE" sz="1100" b="1" i="1" smtClean="0"/>
                  <a:t>How</a:t>
                </a:r>
                <a:r>
                  <a:rPr lang="de-DE" sz="1100" b="1" smtClean="0"/>
                  <a:t> are tools and metrics used?</a:t>
                </a:r>
                <a:endParaRPr lang="en-US" sz="1100" b="1"/>
              </a:p>
            </p:txBody>
          </p:sp>
        </p:grpSp>
        <p:cxnSp>
          <p:nvCxnSpPr>
            <p:cNvPr id="114" name="Gerade Verbindung 113"/>
            <p:cNvCxnSpPr>
              <a:stCxn id="9" idx="4"/>
              <a:endCxn id="95" idx="0"/>
            </p:cNvCxnSpPr>
            <p:nvPr/>
          </p:nvCxnSpPr>
          <p:spPr>
            <a:xfrm>
              <a:off x="3438380" y="2904708"/>
              <a:ext cx="0" cy="355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uppieren 120"/>
          <p:cNvGrpSpPr/>
          <p:nvPr/>
        </p:nvGrpSpPr>
        <p:grpSpPr>
          <a:xfrm>
            <a:off x="4698520" y="3068961"/>
            <a:ext cx="2105728" cy="2038634"/>
            <a:chOff x="4698520" y="2904708"/>
            <a:chExt cx="2105728" cy="2038634"/>
          </a:xfrm>
        </p:grpSpPr>
        <p:grpSp>
          <p:nvGrpSpPr>
            <p:cNvPr id="107" name="Gruppieren 106"/>
            <p:cNvGrpSpPr/>
            <p:nvPr/>
          </p:nvGrpSpPr>
          <p:grpSpPr>
            <a:xfrm>
              <a:off x="4698520" y="3261898"/>
              <a:ext cx="2105728" cy="1681444"/>
              <a:chOff x="4698520" y="3261898"/>
              <a:chExt cx="2105728" cy="1681444"/>
            </a:xfrm>
          </p:grpSpPr>
          <p:sp>
            <p:nvSpPr>
              <p:cNvPr id="97" name="Textfeld 96"/>
              <p:cNvSpPr txBox="1"/>
              <p:nvPr/>
            </p:nvSpPr>
            <p:spPr>
              <a:xfrm>
                <a:off x="4716016" y="3447870"/>
                <a:ext cx="2088232" cy="1277273"/>
              </a:xfrm>
              <a:prstGeom prst="rect">
                <a:avLst/>
              </a:prstGeom>
              <a:noFill/>
            </p:spPr>
            <p:txBody>
              <a:bodyPr wrap="square" lIns="72000" rIns="72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10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10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10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10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10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10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100" smtClean="0"/>
                  <a:t> </a:t>
                </a:r>
                <a:endParaRPr lang="en-US" sz="1100"/>
              </a:p>
            </p:txBody>
          </p:sp>
          <p:sp>
            <p:nvSpPr>
              <p:cNvPr id="98" name="Textfeld 97"/>
              <p:cNvSpPr txBox="1"/>
              <p:nvPr/>
            </p:nvSpPr>
            <p:spPr>
              <a:xfrm>
                <a:off x="4877528" y="3447870"/>
                <a:ext cx="1926720" cy="1446550"/>
              </a:xfrm>
              <a:prstGeom prst="rect">
                <a:avLst/>
              </a:prstGeom>
              <a:noFill/>
            </p:spPr>
            <p:txBody>
              <a:bodyPr wrap="square" lIns="72000" rIns="72000" rtlCol="0">
                <a:spAutoFit/>
              </a:bodyPr>
              <a:lstStyle/>
              <a:p>
                <a:endParaRPr lang="de-DE" sz="1100" smtClean="0"/>
              </a:p>
              <a:p>
                <a:r>
                  <a:rPr lang="de-DE" sz="1100" smtClean="0"/>
                  <a:t>Follow-up survey on use cases</a:t>
                </a:r>
              </a:p>
              <a:p>
                <a:r>
                  <a:rPr lang="de-DE" sz="1100" smtClean="0"/>
                  <a:t>To which degree do the findings from the interviews apply to a wider sample of researchers?</a:t>
                </a:r>
              </a:p>
              <a:p>
                <a:r>
                  <a:rPr lang="de-DE" sz="1100" smtClean="0"/>
                  <a:t>~2000 respondents from 70 countries</a:t>
                </a:r>
                <a:endParaRPr lang="en-US" sz="1100"/>
              </a:p>
            </p:txBody>
          </p:sp>
          <p:sp>
            <p:nvSpPr>
              <p:cNvPr id="99" name="Abgerundetes Rechteck 98"/>
              <p:cNvSpPr/>
              <p:nvPr/>
            </p:nvSpPr>
            <p:spPr>
              <a:xfrm>
                <a:off x="4698520" y="3261898"/>
                <a:ext cx="2088232" cy="1681444"/>
              </a:xfrm>
              <a:prstGeom prst="roundRect">
                <a:avLst/>
              </a:prstGeom>
              <a:noFill/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feld 99"/>
              <p:cNvSpPr txBox="1"/>
              <p:nvPr/>
            </p:nvSpPr>
            <p:spPr>
              <a:xfrm>
                <a:off x="4716016" y="3356992"/>
                <a:ext cx="2088232" cy="261610"/>
              </a:xfrm>
              <a:prstGeom prst="rect">
                <a:avLst/>
              </a:prstGeom>
              <a:noFill/>
            </p:spPr>
            <p:txBody>
              <a:bodyPr wrap="square" lIns="72000" rIns="72000" rtlCol="0">
                <a:spAutoFit/>
              </a:bodyPr>
              <a:lstStyle/>
              <a:p>
                <a:pPr algn="ctr"/>
                <a:r>
                  <a:rPr lang="de-DE" sz="1100" b="1" i="1" smtClean="0"/>
                  <a:t>How</a:t>
                </a:r>
                <a:r>
                  <a:rPr lang="de-DE" sz="1100" b="1" smtClean="0"/>
                  <a:t> are tools and metrics used?</a:t>
                </a:r>
                <a:endParaRPr lang="en-US" sz="1100" b="1"/>
              </a:p>
            </p:txBody>
          </p:sp>
        </p:grpSp>
        <p:cxnSp>
          <p:nvCxnSpPr>
            <p:cNvPr id="118" name="Gerade Verbindung 117"/>
            <p:cNvCxnSpPr>
              <a:stCxn id="76" idx="4"/>
              <a:endCxn id="99" idx="0"/>
            </p:cNvCxnSpPr>
            <p:nvPr/>
          </p:nvCxnSpPr>
          <p:spPr>
            <a:xfrm>
              <a:off x="5742636" y="2904708"/>
              <a:ext cx="0" cy="357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ieren 124"/>
          <p:cNvGrpSpPr/>
          <p:nvPr/>
        </p:nvGrpSpPr>
        <p:grpSpPr>
          <a:xfrm>
            <a:off x="7002776" y="3068960"/>
            <a:ext cx="2105728" cy="2038635"/>
            <a:chOff x="7002776" y="2904707"/>
            <a:chExt cx="2105728" cy="2038635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7002776" y="3261898"/>
              <a:ext cx="2105728" cy="1681444"/>
              <a:chOff x="7002776" y="3261898"/>
              <a:chExt cx="2105728" cy="1681444"/>
            </a:xfrm>
          </p:grpSpPr>
          <p:sp>
            <p:nvSpPr>
              <p:cNvPr id="101" name="Textfeld 100"/>
              <p:cNvSpPr txBox="1"/>
              <p:nvPr/>
            </p:nvSpPr>
            <p:spPr>
              <a:xfrm>
                <a:off x="7020272" y="3445696"/>
                <a:ext cx="2088232" cy="1277273"/>
              </a:xfrm>
              <a:prstGeom prst="rect">
                <a:avLst/>
              </a:prstGeom>
              <a:noFill/>
            </p:spPr>
            <p:txBody>
              <a:bodyPr wrap="square" lIns="72000" rIns="72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10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10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10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10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10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10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100" smtClean="0"/>
                  <a:t> </a:t>
                </a:r>
                <a:endParaRPr lang="en-US" sz="1100"/>
              </a:p>
            </p:txBody>
          </p:sp>
          <p:sp>
            <p:nvSpPr>
              <p:cNvPr id="102" name="Textfeld 101"/>
              <p:cNvSpPr txBox="1"/>
              <p:nvPr/>
            </p:nvSpPr>
            <p:spPr>
              <a:xfrm>
                <a:off x="7181784" y="3445696"/>
                <a:ext cx="1926720" cy="1446550"/>
              </a:xfrm>
              <a:prstGeom prst="rect">
                <a:avLst/>
              </a:prstGeom>
              <a:noFill/>
            </p:spPr>
            <p:txBody>
              <a:bodyPr wrap="square" lIns="72000" rIns="72000" rtlCol="0">
                <a:spAutoFit/>
              </a:bodyPr>
              <a:lstStyle/>
              <a:p>
                <a:endParaRPr lang="de-DE" sz="1100" smtClean="0"/>
              </a:p>
              <a:p>
                <a:r>
                  <a:rPr lang="de-DE" sz="1100" smtClean="0"/>
                  <a:t>Interactive online experiment</a:t>
                </a:r>
              </a:p>
              <a:p>
                <a:r>
                  <a:rPr lang="de-DE" sz="1100" smtClean="0"/>
                  <a:t>How do researchers use metrics during</a:t>
                </a:r>
                <a:r>
                  <a:rPr lang="en-US" sz="1100" smtClean="0"/>
                  <a:t> literature research? How do individual metrics compare?</a:t>
                </a:r>
                <a:endParaRPr lang="de-DE" sz="1100" smtClean="0"/>
              </a:p>
              <a:p>
                <a:r>
                  <a:rPr lang="de-DE" sz="1100" smtClean="0"/>
                  <a:t>~250 respondents from 38 countries</a:t>
                </a:r>
                <a:endParaRPr lang="en-US" sz="1100"/>
              </a:p>
            </p:txBody>
          </p:sp>
          <p:sp>
            <p:nvSpPr>
              <p:cNvPr id="103" name="Abgerundetes Rechteck 102"/>
              <p:cNvSpPr/>
              <p:nvPr/>
            </p:nvSpPr>
            <p:spPr>
              <a:xfrm>
                <a:off x="7002776" y="3261898"/>
                <a:ext cx="2088232" cy="1681444"/>
              </a:xfrm>
              <a:prstGeom prst="roundRect">
                <a:avLst/>
              </a:prstGeom>
              <a:noFill/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feld 103"/>
              <p:cNvSpPr txBox="1"/>
              <p:nvPr/>
            </p:nvSpPr>
            <p:spPr>
              <a:xfrm>
                <a:off x="7020272" y="3354818"/>
                <a:ext cx="2088232" cy="261610"/>
              </a:xfrm>
              <a:prstGeom prst="rect">
                <a:avLst/>
              </a:prstGeom>
              <a:noFill/>
            </p:spPr>
            <p:txBody>
              <a:bodyPr wrap="square" lIns="72000" rIns="72000" rtlCol="0">
                <a:spAutoFit/>
              </a:bodyPr>
              <a:lstStyle/>
              <a:p>
                <a:pPr algn="ctr"/>
                <a:r>
                  <a:rPr lang="de-DE" sz="1100" b="1" smtClean="0"/>
                  <a:t>How do metrics influence users?</a:t>
                </a:r>
                <a:endParaRPr lang="en-US" sz="1100" b="1"/>
              </a:p>
            </p:txBody>
          </p:sp>
        </p:grpSp>
        <p:cxnSp>
          <p:nvCxnSpPr>
            <p:cNvPr id="122" name="Gerade Verbindung 121"/>
            <p:cNvCxnSpPr>
              <a:stCxn id="74" idx="4"/>
              <a:endCxn id="103" idx="0"/>
            </p:cNvCxnSpPr>
            <p:nvPr/>
          </p:nvCxnSpPr>
          <p:spPr>
            <a:xfrm>
              <a:off x="8046892" y="2904707"/>
              <a:ext cx="0" cy="357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Gerade Verbindung mit Pfeil 125"/>
          <p:cNvCxnSpPr>
            <a:stCxn id="127" idx="6"/>
            <a:endCxn id="131" idx="2"/>
          </p:cNvCxnSpPr>
          <p:nvPr/>
        </p:nvCxnSpPr>
        <p:spPr bwMode="auto">
          <a:xfrm>
            <a:off x="10410998" y="5789276"/>
            <a:ext cx="155161" cy="0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Ellipse 126"/>
          <p:cNvSpPr/>
          <p:nvPr/>
        </p:nvSpPr>
        <p:spPr bwMode="auto">
          <a:xfrm>
            <a:off x="9924438" y="5638796"/>
            <a:ext cx="486560" cy="300959"/>
          </a:xfrm>
          <a:prstGeom prst="ellipse">
            <a:avLst/>
          </a:prstGeom>
          <a:noFill/>
          <a:ln w="15875">
            <a:solidFill>
              <a:srgbClr val="0070C0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i="1" dirty="0" smtClean="0"/>
          </a:p>
        </p:txBody>
      </p:sp>
      <p:sp>
        <p:nvSpPr>
          <p:cNvPr id="128" name="Textfeld 127"/>
          <p:cNvSpPr txBox="1"/>
          <p:nvPr/>
        </p:nvSpPr>
        <p:spPr>
          <a:xfrm>
            <a:off x="9924439" y="5605641"/>
            <a:ext cx="48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41425"/>
            <a:r>
              <a:rPr lang="en-US" sz="1600" b="1" smtClean="0"/>
              <a:t>S</a:t>
            </a:r>
            <a:endParaRPr lang="en-US" sz="1100" dirty="0"/>
          </a:p>
        </p:txBody>
      </p:sp>
      <p:sp>
        <p:nvSpPr>
          <p:cNvPr id="131" name="Ellipse 130"/>
          <p:cNvSpPr/>
          <p:nvPr/>
        </p:nvSpPr>
        <p:spPr bwMode="auto">
          <a:xfrm>
            <a:off x="10566159" y="5638796"/>
            <a:ext cx="486560" cy="300959"/>
          </a:xfrm>
          <a:prstGeom prst="ellipse">
            <a:avLst/>
          </a:prstGeom>
          <a:noFill/>
          <a:ln w="15875">
            <a:solidFill>
              <a:srgbClr val="0070C0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i="1" dirty="0" smtClean="0"/>
          </a:p>
        </p:txBody>
      </p:sp>
      <p:sp>
        <p:nvSpPr>
          <p:cNvPr id="132" name="Textfeld 131"/>
          <p:cNvSpPr txBox="1"/>
          <p:nvPr/>
        </p:nvSpPr>
        <p:spPr>
          <a:xfrm>
            <a:off x="10566160" y="5601201"/>
            <a:ext cx="48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41425"/>
            <a:r>
              <a:rPr lang="en-US" sz="1600" b="1" smtClean="0"/>
              <a:t>I</a:t>
            </a:r>
            <a:endParaRPr lang="en-US" sz="1100" dirty="0"/>
          </a:p>
        </p:txBody>
      </p:sp>
      <p:cxnSp>
        <p:nvCxnSpPr>
          <p:cNvPr id="139" name="Gerade Verbindung mit Pfeil 138"/>
          <p:cNvCxnSpPr>
            <a:endCxn id="140" idx="2"/>
          </p:cNvCxnSpPr>
          <p:nvPr/>
        </p:nvCxnSpPr>
        <p:spPr bwMode="auto">
          <a:xfrm>
            <a:off x="11059070" y="5793716"/>
            <a:ext cx="155161" cy="0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Ellipse 139"/>
          <p:cNvSpPr/>
          <p:nvPr/>
        </p:nvSpPr>
        <p:spPr bwMode="auto">
          <a:xfrm>
            <a:off x="11214231" y="5643236"/>
            <a:ext cx="486560" cy="300959"/>
          </a:xfrm>
          <a:prstGeom prst="ellipse">
            <a:avLst/>
          </a:prstGeom>
          <a:noFill/>
          <a:ln w="15875">
            <a:solidFill>
              <a:srgbClr val="0070C0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i="1" dirty="0" smtClean="0"/>
          </a:p>
        </p:txBody>
      </p:sp>
      <p:sp>
        <p:nvSpPr>
          <p:cNvPr id="141" name="Textfeld 140"/>
          <p:cNvSpPr txBox="1"/>
          <p:nvPr/>
        </p:nvSpPr>
        <p:spPr>
          <a:xfrm>
            <a:off x="11214232" y="5605641"/>
            <a:ext cx="48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41425"/>
            <a:r>
              <a:rPr lang="en-US" sz="1600" b="1" smtClean="0"/>
              <a:t>S</a:t>
            </a:r>
            <a:endParaRPr lang="en-US" sz="1100" dirty="0"/>
          </a:p>
        </p:txBody>
      </p:sp>
      <p:cxnSp>
        <p:nvCxnSpPr>
          <p:cNvPr id="142" name="Gerade Verbindung mit Pfeil 141"/>
          <p:cNvCxnSpPr>
            <a:endCxn id="143" idx="2"/>
          </p:cNvCxnSpPr>
          <p:nvPr/>
        </p:nvCxnSpPr>
        <p:spPr bwMode="auto">
          <a:xfrm>
            <a:off x="11707142" y="5793716"/>
            <a:ext cx="155161" cy="0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Ellipse 142"/>
          <p:cNvSpPr/>
          <p:nvPr/>
        </p:nvSpPr>
        <p:spPr bwMode="auto">
          <a:xfrm>
            <a:off x="11862303" y="5643236"/>
            <a:ext cx="486560" cy="300959"/>
          </a:xfrm>
          <a:prstGeom prst="ellipse">
            <a:avLst/>
          </a:prstGeom>
          <a:noFill/>
          <a:ln w="15875">
            <a:solidFill>
              <a:srgbClr val="0070C0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i="1" dirty="0" smtClean="0"/>
          </a:p>
        </p:txBody>
      </p:sp>
      <p:sp>
        <p:nvSpPr>
          <p:cNvPr id="144" name="Textfeld 143"/>
          <p:cNvSpPr txBox="1"/>
          <p:nvPr/>
        </p:nvSpPr>
        <p:spPr>
          <a:xfrm>
            <a:off x="11862304" y="5605641"/>
            <a:ext cx="48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41425"/>
            <a:r>
              <a:rPr lang="en-US" sz="1600" b="1" smtClean="0"/>
              <a:t>CA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5392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el 1"/>
          <p:cNvSpPr txBox="1">
            <a:spLocks/>
          </p:cNvSpPr>
          <p:nvPr/>
        </p:nvSpPr>
        <p:spPr>
          <a:xfrm>
            <a:off x="457200" y="197768"/>
            <a:ext cx="65603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3200" smtClean="0">
                <a:solidFill>
                  <a:schemeClr val="tx1"/>
                </a:solidFill>
                <a:latin typeface="+mj-lt"/>
              </a:rPr>
              <a:t>Survey I:</a:t>
            </a:r>
            <a:br>
              <a:rPr lang="en-US" sz="3200" smtClean="0">
                <a:solidFill>
                  <a:schemeClr val="tx1"/>
                </a:solidFill>
                <a:latin typeface="+mj-lt"/>
              </a:rPr>
            </a:br>
            <a:r>
              <a:rPr lang="en-US" sz="3200" smtClean="0">
                <a:solidFill>
                  <a:schemeClr val="tx1"/>
                </a:solidFill>
                <a:latin typeface="+mj-lt"/>
              </a:rPr>
              <a:t>Differences in usage frequencies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1" name="Inhaltsplatzhalter 2"/>
          <p:cNvSpPr txBox="1">
            <a:spLocks/>
          </p:cNvSpPr>
          <p:nvPr/>
        </p:nvSpPr>
        <p:spPr>
          <a:xfrm>
            <a:off x="1944152" y="4509184"/>
            <a:ext cx="2051720" cy="5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49DD7"/>
              </a:buClr>
              <a:buFont typeface="Symbol" panose="05050102010706020507" pitchFamily="18" charset="2"/>
              <a:buChar char=""/>
              <a:defRPr sz="32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C6236"/>
              </a:buClr>
              <a:buFont typeface="Symbol" panose="05050102010706020507" pitchFamily="18" charset="2"/>
              <a:buChar char=""/>
              <a:defRPr sz="28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Bookmarking</a:t>
            </a:r>
          </a:p>
        </p:txBody>
      </p:sp>
      <p:sp>
        <p:nvSpPr>
          <p:cNvPr id="263" name="Inhaltsplatzhalter 2"/>
          <p:cNvSpPr txBox="1">
            <a:spLocks/>
          </p:cNvSpPr>
          <p:nvPr/>
        </p:nvSpPr>
        <p:spPr>
          <a:xfrm>
            <a:off x="1039812" y="3068960"/>
            <a:ext cx="2880320" cy="72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49DD7"/>
              </a:buClr>
              <a:buFont typeface="Symbol" panose="05050102010706020507" pitchFamily="18" charset="2"/>
              <a:buChar char=""/>
              <a:defRPr sz="32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C6236"/>
              </a:buClr>
              <a:buFont typeface="Symbol" panose="05050102010706020507" pitchFamily="18" charset="2"/>
              <a:buChar char=""/>
              <a:defRPr sz="28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+mn-lt"/>
              </a:rPr>
              <a:t>Early-stage researchers </a:t>
            </a:r>
            <a:r>
              <a:rPr lang="de-DE" sz="1400" b="1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de-DE" sz="1400" b="1" dirty="0">
                <a:solidFill>
                  <a:schemeClr val="tx1"/>
                </a:solidFill>
                <a:latin typeface="+mn-lt"/>
              </a:rPr>
              <a:t>n = </a:t>
            </a:r>
            <a:r>
              <a:rPr lang="de-DE" sz="1400" b="1" dirty="0" smtClean="0">
                <a:solidFill>
                  <a:schemeClr val="tx1"/>
                </a:solidFill>
                <a:latin typeface="+mn-lt"/>
              </a:rPr>
              <a:t>1,010) </a:t>
            </a:r>
            <a:r>
              <a:rPr lang="en-US" sz="1400" b="1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indent="0" algn="ctr">
              <a:buNone/>
            </a:pPr>
            <a:endParaRPr lang="en-US" sz="1400" b="1" dirty="0" smtClean="0">
              <a:solidFill>
                <a:schemeClr val="tx1"/>
              </a:solidFill>
              <a:latin typeface="+mn-lt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+mn-lt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6" name="Inhaltsplatzhalter 2"/>
          <p:cNvSpPr txBox="1">
            <a:spLocks/>
          </p:cNvSpPr>
          <p:nvPr/>
        </p:nvSpPr>
        <p:spPr>
          <a:xfrm>
            <a:off x="4928276" y="3068960"/>
            <a:ext cx="284405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49DD7"/>
              </a:buClr>
              <a:buFont typeface="Symbol" panose="05050102010706020507" pitchFamily="18" charset="2"/>
              <a:buChar char=""/>
              <a:defRPr sz="32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C6236"/>
              </a:buClr>
              <a:buFont typeface="Symbol" panose="05050102010706020507" pitchFamily="18" charset="2"/>
              <a:buChar char=""/>
              <a:defRPr sz="28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+mn-lt"/>
              </a:rPr>
              <a:t>Professors </a:t>
            </a:r>
            <a:r>
              <a:rPr lang="de-DE" sz="1400" b="1" dirty="0" smtClean="0">
                <a:solidFill>
                  <a:schemeClr val="tx1"/>
                </a:solidFill>
                <a:latin typeface="+mn-lt"/>
              </a:rPr>
              <a:t>(n = 1,419) :</a:t>
            </a:r>
            <a:endParaRPr lang="en-US" sz="1400" b="1" dirty="0" smtClean="0">
              <a:solidFill>
                <a:schemeClr val="tx1"/>
              </a:solidFill>
              <a:latin typeface="+mn-lt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+mn-lt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7" name="Inhaltsplatzhalter 2"/>
          <p:cNvSpPr txBox="1">
            <a:spLocks/>
          </p:cNvSpPr>
          <p:nvPr/>
        </p:nvSpPr>
        <p:spPr>
          <a:xfrm>
            <a:off x="1944152" y="3815462"/>
            <a:ext cx="2051720" cy="57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49DD7"/>
              </a:buClr>
              <a:buFont typeface="Symbol" panose="05050102010706020507" pitchFamily="18" charset="2"/>
              <a:buChar char=""/>
              <a:defRPr sz="32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C6236"/>
              </a:buClr>
              <a:buFont typeface="Symbol" panose="05050102010706020507" pitchFamily="18" charset="2"/>
              <a:buChar char=""/>
              <a:defRPr sz="28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Downloading</a:t>
            </a:r>
          </a:p>
        </p:txBody>
      </p:sp>
      <p:pic>
        <p:nvPicPr>
          <p:cNvPr id="268" name="ch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789040"/>
            <a:ext cx="576000" cy="576000"/>
          </a:xfrm>
          <a:prstGeom prst="rect">
            <a:avLst/>
          </a:prstGeom>
          <a:ln w="15875">
            <a:solidFill>
              <a:srgbClr val="00B050"/>
            </a:solidFill>
          </a:ln>
        </p:spPr>
      </p:pic>
      <p:pic>
        <p:nvPicPr>
          <p:cNvPr id="269" name="Grafik 268" descr="Bildergebnis für book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09120"/>
            <a:ext cx="576000" cy="57600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9" name="Gruppieren 278"/>
          <p:cNvGrpSpPr/>
          <p:nvPr/>
        </p:nvGrpSpPr>
        <p:grpSpPr>
          <a:xfrm>
            <a:off x="5220072" y="3645024"/>
            <a:ext cx="3063628" cy="2160176"/>
            <a:chOff x="5108772" y="3645088"/>
            <a:chExt cx="3063628" cy="2160176"/>
          </a:xfrm>
        </p:grpSpPr>
        <p:pic>
          <p:nvPicPr>
            <p:cNvPr id="262" name="Picture 11" descr="Bildergebnis für twitt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772" y="4886873"/>
              <a:ext cx="918391" cy="918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0" name="chart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16" y="3645088"/>
              <a:ext cx="575996" cy="576000"/>
            </a:xfrm>
            <a:prstGeom prst="rect">
              <a:avLst/>
            </a:prstGeom>
            <a:ln w="15875">
              <a:solidFill>
                <a:schemeClr val="accent2"/>
              </a:solidFill>
            </a:ln>
          </p:spPr>
        </p:pic>
        <p:pic>
          <p:nvPicPr>
            <p:cNvPr id="271" name="Grafik 270" descr="Bildergebnis für facebook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316" y="4365168"/>
              <a:ext cx="576000" cy="576000"/>
            </a:xfrm>
            <a:prstGeom prst="rect">
              <a:avLst/>
            </a:prstGeom>
            <a:noFill/>
            <a:ln w="158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Inhaltsplatzhalter 2"/>
            <p:cNvSpPr txBox="1">
              <a:spLocks/>
            </p:cNvSpPr>
            <p:nvPr/>
          </p:nvSpPr>
          <p:spPr>
            <a:xfrm>
              <a:off x="6120680" y="3654751"/>
              <a:ext cx="2051720" cy="57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Clr>
                  <a:srgbClr val="449DD7"/>
                </a:buClr>
                <a:buFont typeface="Symbol" panose="05050102010706020507" pitchFamily="18" charset="2"/>
                <a:buChar char=""/>
                <a:defRPr sz="3200" kern="1200">
                  <a:solidFill>
                    <a:srgbClr val="3D325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EC6236"/>
                </a:buClr>
                <a:buFont typeface="Symbol" panose="05050102010706020507" pitchFamily="18" charset="2"/>
                <a:buChar char=""/>
                <a:defRPr sz="2800" kern="1200">
                  <a:solidFill>
                    <a:srgbClr val="3D325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rgbClr val="9A9B9B"/>
                </a:buClr>
                <a:buFont typeface="Symbol" panose="05050102010706020507" pitchFamily="18" charset="2"/>
                <a:buChar char=""/>
                <a:defRPr sz="2400" kern="1200">
                  <a:solidFill>
                    <a:srgbClr val="3D325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Clr>
                  <a:srgbClr val="9A9B9B"/>
                </a:buClr>
                <a:buFont typeface="Symbol" panose="05050102010706020507" pitchFamily="18" charset="2"/>
                <a:buChar char=""/>
                <a:defRPr sz="2000" kern="1200">
                  <a:solidFill>
                    <a:srgbClr val="3D325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Clr>
                  <a:srgbClr val="9A9B9B"/>
                </a:buClr>
                <a:buFont typeface="Symbol" panose="05050102010706020507" pitchFamily="18" charset="2"/>
                <a:buChar char=""/>
                <a:defRPr sz="2000" kern="1200">
                  <a:solidFill>
                    <a:srgbClr val="3D325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Writing</a:t>
              </a:r>
            </a:p>
          </p:txBody>
        </p:sp>
        <p:sp>
          <p:nvSpPr>
            <p:cNvPr id="273" name="Inhaltsplatzhalter 2"/>
            <p:cNvSpPr txBox="1">
              <a:spLocks/>
            </p:cNvSpPr>
            <p:nvPr/>
          </p:nvSpPr>
          <p:spPr>
            <a:xfrm>
              <a:off x="6120680" y="4374831"/>
              <a:ext cx="2051720" cy="57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Clr>
                  <a:srgbClr val="449DD7"/>
                </a:buClr>
                <a:buFont typeface="Symbol" panose="05050102010706020507" pitchFamily="18" charset="2"/>
                <a:buChar char=""/>
                <a:defRPr sz="3200" kern="1200">
                  <a:solidFill>
                    <a:srgbClr val="3D325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EC6236"/>
                </a:buClr>
                <a:buFont typeface="Symbol" panose="05050102010706020507" pitchFamily="18" charset="2"/>
                <a:buChar char=""/>
                <a:defRPr sz="2800" kern="1200">
                  <a:solidFill>
                    <a:srgbClr val="3D325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rgbClr val="9A9B9B"/>
                </a:buClr>
                <a:buFont typeface="Symbol" panose="05050102010706020507" pitchFamily="18" charset="2"/>
                <a:buChar char=""/>
                <a:defRPr sz="2400" kern="1200">
                  <a:solidFill>
                    <a:srgbClr val="3D325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Clr>
                  <a:srgbClr val="9A9B9B"/>
                </a:buClr>
                <a:buFont typeface="Symbol" panose="05050102010706020507" pitchFamily="18" charset="2"/>
                <a:buChar char=""/>
                <a:defRPr sz="2000" kern="1200">
                  <a:solidFill>
                    <a:srgbClr val="3D325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Clr>
                  <a:srgbClr val="9A9B9B"/>
                </a:buClr>
                <a:buFont typeface="Symbol" panose="05050102010706020507" pitchFamily="18" charset="2"/>
                <a:buChar char=""/>
                <a:defRPr sz="2000" kern="1200">
                  <a:solidFill>
                    <a:srgbClr val="3D325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Facebook</a:t>
              </a:r>
            </a:p>
          </p:txBody>
        </p:sp>
        <p:sp>
          <p:nvSpPr>
            <p:cNvPr id="274" name="Inhaltsplatzhalter 2"/>
            <p:cNvSpPr txBox="1">
              <a:spLocks/>
            </p:cNvSpPr>
            <p:nvPr/>
          </p:nvSpPr>
          <p:spPr>
            <a:xfrm>
              <a:off x="6120680" y="5085312"/>
              <a:ext cx="2051720" cy="57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Clr>
                  <a:srgbClr val="449DD7"/>
                </a:buClr>
                <a:buFont typeface="Symbol" panose="05050102010706020507" pitchFamily="18" charset="2"/>
                <a:buChar char=""/>
                <a:defRPr sz="3200" kern="1200">
                  <a:solidFill>
                    <a:srgbClr val="3D325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rgbClr val="EC6236"/>
                </a:buClr>
                <a:buFont typeface="Symbol" panose="05050102010706020507" pitchFamily="18" charset="2"/>
                <a:buChar char=""/>
                <a:defRPr sz="2800" kern="1200">
                  <a:solidFill>
                    <a:srgbClr val="3D325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rgbClr val="9A9B9B"/>
                </a:buClr>
                <a:buFont typeface="Symbol" panose="05050102010706020507" pitchFamily="18" charset="2"/>
                <a:buChar char=""/>
                <a:defRPr sz="2400" kern="1200">
                  <a:solidFill>
                    <a:srgbClr val="3D325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Clr>
                  <a:srgbClr val="9A9B9B"/>
                </a:buClr>
                <a:buFont typeface="Symbol" panose="05050102010706020507" pitchFamily="18" charset="2"/>
                <a:buChar char=""/>
                <a:defRPr sz="2000" kern="1200">
                  <a:solidFill>
                    <a:srgbClr val="3D325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Clr>
                  <a:srgbClr val="9A9B9B"/>
                </a:buClr>
                <a:buFont typeface="Symbol" panose="05050102010706020507" pitchFamily="18" charset="2"/>
                <a:buChar char=""/>
                <a:defRPr sz="2000" kern="1200">
                  <a:solidFill>
                    <a:srgbClr val="3D325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Twitter</a:t>
              </a:r>
            </a:p>
          </p:txBody>
        </p:sp>
      </p:grpSp>
      <p:pic>
        <p:nvPicPr>
          <p:cNvPr id="275" name="Picture 2" descr="D:\Benutzer\Lemke Steffen\Pictures\es-res - Kopi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05" y="2026550"/>
            <a:ext cx="906534" cy="104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3" descr="D:\Benutzer\Lemke Steffen\Pictures\prof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43" y="2104070"/>
            <a:ext cx="839119" cy="9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Textfeld 276"/>
          <p:cNvSpPr txBox="1"/>
          <p:nvPr/>
        </p:nvSpPr>
        <p:spPr>
          <a:xfrm>
            <a:off x="327428" y="6063679"/>
            <a:ext cx="8185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Based on: </a:t>
            </a:r>
            <a:r>
              <a:rPr lang="en-US" sz="1200"/>
              <a:t>Lemke, S., Mehrazar, M., Mazarakis, A., &amp; Peters, I. (2018). Are There Different Types of Online Research Impact? </a:t>
            </a:r>
            <a:endParaRPr lang="en-US" sz="1200" smtClean="0"/>
          </a:p>
          <a:p>
            <a:r>
              <a:rPr lang="en-US" sz="1200" smtClean="0"/>
              <a:t>Proceedings </a:t>
            </a:r>
            <a:r>
              <a:rPr lang="en-US" sz="1200"/>
              <a:t>of the 81st ASIS&amp;T Annual </a:t>
            </a:r>
            <a:r>
              <a:rPr lang="en-US" sz="1200" smtClean="0"/>
              <a:t>Meeting (p. 282-289). American Society for Information Science, Silver Springs, MD, USA. </a:t>
            </a:r>
            <a:endParaRPr lang="en-US" sz="1200"/>
          </a:p>
        </p:txBody>
      </p:sp>
      <p:sp>
        <p:nvSpPr>
          <p:cNvPr id="278" name="Inhaltsplatzhalter 2"/>
          <p:cNvSpPr>
            <a:spLocks noGrp="1"/>
          </p:cNvSpPr>
          <p:nvPr>
            <p:ph idx="1"/>
          </p:nvPr>
        </p:nvSpPr>
        <p:spPr>
          <a:xfrm>
            <a:off x="457200" y="1349664"/>
            <a:ext cx="8229600" cy="927208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+mn-lt"/>
              </a:rPr>
              <a:t>Welch test - comparison between early-stage researchers and professors: </a:t>
            </a:r>
          </a:p>
          <a:p>
            <a:pPr marL="0" indent="0">
              <a:buNone/>
            </a:pPr>
            <a:r>
              <a:rPr lang="en-US" sz="1600" smtClean="0">
                <a:solidFill>
                  <a:schemeClr val="tx1"/>
                </a:solidFill>
                <a:latin typeface="+mn-lt"/>
              </a:rPr>
              <a:t>        of 58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tested actions, 27 are used with significantly different frequencies </a:t>
            </a:r>
          </a:p>
        </p:txBody>
      </p:sp>
      <p:sp>
        <p:nvSpPr>
          <p:cNvPr id="21" name="Slide Number Placeholder 4"/>
          <p:cNvSpPr txBox="1">
            <a:spLocks/>
          </p:cNvSpPr>
          <p:nvPr/>
        </p:nvSpPr>
        <p:spPr>
          <a:xfrm>
            <a:off x="6588224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2627784" y="-531440"/>
            <a:ext cx="3888432" cy="1080120"/>
          </a:xfrm>
          <a:prstGeom prst="ellipse">
            <a:avLst/>
          </a:prstGeom>
          <a:solidFill>
            <a:schemeClr val="accent6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uppieren 22"/>
          <p:cNvGrpSpPr/>
          <p:nvPr/>
        </p:nvGrpSpPr>
        <p:grpSpPr>
          <a:xfrm>
            <a:off x="3347864" y="44624"/>
            <a:ext cx="2424426" cy="342994"/>
            <a:chOff x="4523838" y="116632"/>
            <a:chExt cx="2424426" cy="342994"/>
          </a:xfrm>
        </p:grpSpPr>
        <p:cxnSp>
          <p:nvCxnSpPr>
            <p:cNvPr id="24" name="Gerade Verbindung mit Pfeil 23"/>
            <p:cNvCxnSpPr>
              <a:stCxn id="25" idx="6"/>
              <a:endCxn id="27" idx="2"/>
            </p:cNvCxnSpPr>
            <p:nvPr/>
          </p:nvCxnSpPr>
          <p:spPr bwMode="auto">
            <a:xfrm>
              <a:off x="5010398" y="30470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Ellipse 24"/>
            <p:cNvSpPr/>
            <p:nvPr/>
          </p:nvSpPr>
          <p:spPr bwMode="auto">
            <a:xfrm>
              <a:off x="4523838" y="154227"/>
              <a:ext cx="486560" cy="300959"/>
            </a:xfrm>
            <a:prstGeom prst="ellipse">
              <a:avLst/>
            </a:prstGeom>
            <a:pattFill prst="smConfetti">
              <a:fgClr>
                <a:srgbClr val="FF0000"/>
              </a:fgClr>
              <a:bgClr>
                <a:schemeClr val="bg1"/>
              </a:bgClr>
            </a:pattFill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3839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sp>
          <p:nvSpPr>
            <p:cNvPr id="27" name="Ellipse 26"/>
            <p:cNvSpPr/>
            <p:nvPr/>
          </p:nvSpPr>
          <p:spPr bwMode="auto">
            <a:xfrm>
              <a:off x="5165559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165560" y="11663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I</a:t>
              </a:r>
              <a:endParaRPr lang="en-US" sz="1100" dirty="0"/>
            </a:p>
          </p:txBody>
        </p:sp>
        <p:cxnSp>
          <p:nvCxnSpPr>
            <p:cNvPr id="29" name="Gerade Verbindung mit Pfeil 28"/>
            <p:cNvCxnSpPr>
              <a:endCxn id="30" idx="2"/>
            </p:cNvCxnSpPr>
            <p:nvPr/>
          </p:nvCxnSpPr>
          <p:spPr bwMode="auto">
            <a:xfrm>
              <a:off x="5658470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Ellipse 29"/>
            <p:cNvSpPr/>
            <p:nvPr/>
          </p:nvSpPr>
          <p:spPr bwMode="auto">
            <a:xfrm>
              <a:off x="5813631" y="15866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5813632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cxnSp>
          <p:nvCxnSpPr>
            <p:cNvPr id="32" name="Gerade Verbindung mit Pfeil 31"/>
            <p:cNvCxnSpPr>
              <a:endCxn id="33" idx="2"/>
            </p:cNvCxnSpPr>
            <p:nvPr/>
          </p:nvCxnSpPr>
          <p:spPr bwMode="auto">
            <a:xfrm>
              <a:off x="6306542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Ellipse 32"/>
            <p:cNvSpPr/>
            <p:nvPr/>
          </p:nvSpPr>
          <p:spPr bwMode="auto">
            <a:xfrm>
              <a:off x="6461703" y="15866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461704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CA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079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/>
      <p:bldP spid="2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lide Number Placeholder 4"/>
          <p:cNvSpPr txBox="1">
            <a:spLocks/>
          </p:cNvSpPr>
          <p:nvPr/>
        </p:nvSpPr>
        <p:spPr>
          <a:xfrm>
            <a:off x="6588224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Titel 1"/>
          <p:cNvSpPr txBox="1">
            <a:spLocks/>
          </p:cNvSpPr>
          <p:nvPr/>
        </p:nvSpPr>
        <p:spPr>
          <a:xfrm>
            <a:off x="457200" y="269776"/>
            <a:ext cx="65603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3200" smtClean="0">
                <a:solidFill>
                  <a:schemeClr val="tx1"/>
                </a:solidFill>
                <a:latin typeface="+mj-lt"/>
              </a:rPr>
              <a:t>Survey I: </a:t>
            </a:r>
          </a:p>
          <a:p>
            <a:pPr algn="l"/>
            <a:r>
              <a:rPr lang="en-US" sz="3200" smtClean="0">
                <a:solidFill>
                  <a:schemeClr val="tx1"/>
                </a:solidFill>
                <a:latin typeface="+mj-lt"/>
              </a:rPr>
              <a:t>Which </a:t>
            </a:r>
            <a:r>
              <a:rPr lang="en-US" sz="3200">
                <a:solidFill>
                  <a:schemeClr val="tx1"/>
                </a:solidFill>
                <a:latin typeface="+mj-lt"/>
              </a:rPr>
              <a:t>online actions are reliably used to express positive sentiments towards their targets?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327428" y="6063679"/>
            <a:ext cx="8185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Based on: </a:t>
            </a:r>
            <a:r>
              <a:rPr lang="en-US" sz="1200"/>
              <a:t>Lemke, S., Mehrazar, M., Mazarakis, A., &amp; Peters, I. (2018). Are There Different Types of Online Research Impact? </a:t>
            </a:r>
            <a:endParaRPr lang="en-US" sz="1200" smtClean="0"/>
          </a:p>
          <a:p>
            <a:r>
              <a:rPr lang="en-US" sz="1200" smtClean="0"/>
              <a:t>Proceedings </a:t>
            </a:r>
            <a:r>
              <a:rPr lang="en-US" sz="1200"/>
              <a:t>of the 81st ASIS&amp;T Annual </a:t>
            </a:r>
            <a:r>
              <a:rPr lang="en-US" sz="1200" smtClean="0"/>
              <a:t>Meeting (p. 282-289). American Society for Information Science, Silver Springs, MD, USA. </a:t>
            </a:r>
            <a:endParaRPr lang="en-US" sz="1200"/>
          </a:p>
        </p:txBody>
      </p:sp>
      <p:sp>
        <p:nvSpPr>
          <p:cNvPr id="282" name="Content Placeholder 2">
            <a:extLst>
              <a:ext uri="{FF2B5EF4-FFF2-40B4-BE49-F238E27FC236}">
                <a16:creationId xmlns:a16="http://schemas.microsoft.com/office/drawing/2014/main" xmlns="" id="{6314BB3D-A961-4016-962A-D63559DD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51" y="1051942"/>
            <a:ext cx="7575981" cy="5473402"/>
          </a:xfrm>
        </p:spPr>
        <p:txBody>
          <a:bodyPr>
            <a:normAutofit/>
          </a:bodyPr>
          <a:lstStyle/>
          <a:p>
            <a:endParaRPr lang="de-DE" sz="1800" b="1" smtClean="0"/>
          </a:p>
          <a:p>
            <a:endParaRPr lang="de-DE" sz="1800" b="1"/>
          </a:p>
          <a:p>
            <a:endParaRPr lang="de-DE" sz="1800" b="1" smtClean="0"/>
          </a:p>
          <a:p>
            <a:endParaRPr lang="de-DE" sz="1800" b="1" smtClean="0"/>
          </a:p>
          <a:p>
            <a:pPr marL="0" indent="0">
              <a:buNone/>
            </a:pPr>
            <a:endParaRPr lang="de-DE" sz="1800" b="1" smtClean="0"/>
          </a:p>
          <a:p>
            <a:pPr marL="0" indent="0">
              <a:buNone/>
            </a:pPr>
            <a:endParaRPr lang="de-DE" sz="1800" b="1"/>
          </a:p>
          <a:p>
            <a:pPr marL="0" indent="0">
              <a:buNone/>
            </a:pPr>
            <a:endParaRPr lang="de-DE" sz="1800" b="1" smtClean="0"/>
          </a:p>
          <a:p>
            <a:pPr marL="0" indent="0">
              <a:buNone/>
            </a:pPr>
            <a:endParaRPr lang="de-DE" sz="1800" b="1"/>
          </a:p>
          <a:p>
            <a:pPr marL="0" indent="0">
              <a:buNone/>
            </a:pPr>
            <a:endParaRPr lang="de-DE" sz="1800" b="1" smtClean="0"/>
          </a:p>
          <a:p>
            <a:pPr marL="0" indent="0">
              <a:buNone/>
            </a:pPr>
            <a:endParaRPr lang="de-DE" sz="1800" b="1"/>
          </a:p>
          <a:p>
            <a:pPr marL="0" indent="0">
              <a:buNone/>
            </a:pPr>
            <a:endParaRPr lang="de-DE" sz="1800" b="1" smtClean="0"/>
          </a:p>
          <a:p>
            <a:pPr marL="0" indent="0">
              <a:buNone/>
            </a:pPr>
            <a:endParaRPr lang="de-DE" sz="1800" b="1" smtClean="0"/>
          </a:p>
          <a:p>
            <a:pPr marL="0" indent="0" algn="ctr">
              <a:buNone/>
            </a:pPr>
            <a:endParaRPr lang="en-US" sz="1800" smtClean="0">
              <a:latin typeface="+mn-lt"/>
            </a:endParaRPr>
          </a:p>
          <a:p>
            <a:pPr marL="0" indent="0" algn="ctr">
              <a:buNone/>
            </a:pPr>
            <a:r>
              <a:rPr lang="en-US" sz="1800" smtClean="0">
                <a:solidFill>
                  <a:schemeClr val="tx1"/>
                </a:solidFill>
                <a:latin typeface="+mn-lt"/>
              </a:rPr>
              <a:t>Share of users of an action who exclusively perform it to express a positive stance towards its target.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83" name="Picture 2" descr="L:\Papers &amp; Veröffentlichungen\ACM Web Science\RQ2-Figure_sw2_reversedXax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57" y="1677988"/>
            <a:ext cx="4595813" cy="355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4" name="Gruppieren 283"/>
          <p:cNvGrpSpPr/>
          <p:nvPr/>
        </p:nvGrpSpPr>
        <p:grpSpPr>
          <a:xfrm>
            <a:off x="1421523" y="1893665"/>
            <a:ext cx="558189" cy="291896"/>
            <a:chOff x="3691892" y="4471961"/>
            <a:chExt cx="558189" cy="291896"/>
          </a:xfrm>
        </p:grpSpPr>
        <p:sp>
          <p:nvSpPr>
            <p:cNvPr id="285" name="Rechteck 284"/>
            <p:cNvSpPr/>
            <p:nvPr/>
          </p:nvSpPr>
          <p:spPr>
            <a:xfrm>
              <a:off x="3701127" y="4471961"/>
              <a:ext cx="548954" cy="2918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6" name="Grafik 285" descr="Bildergebnis für thumbs u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892" y="4488653"/>
              <a:ext cx="270000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7" name="Picture 26" descr="Bildergebnis für Youtub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417" y="4486070"/>
              <a:ext cx="263677" cy="263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8" name="Gerade Verbindung 287"/>
          <p:cNvCxnSpPr/>
          <p:nvPr/>
        </p:nvCxnSpPr>
        <p:spPr>
          <a:xfrm flipH="1" flipV="1">
            <a:off x="2054530" y="2039613"/>
            <a:ext cx="1478952" cy="21781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uppieren 288"/>
          <p:cNvGrpSpPr/>
          <p:nvPr/>
        </p:nvGrpSpPr>
        <p:grpSpPr>
          <a:xfrm>
            <a:off x="1277507" y="2492896"/>
            <a:ext cx="558189" cy="291896"/>
            <a:chOff x="6684990" y="4119856"/>
            <a:chExt cx="558189" cy="291896"/>
          </a:xfrm>
        </p:grpSpPr>
        <p:sp>
          <p:nvSpPr>
            <p:cNvPr id="290" name="Rechteck 289"/>
            <p:cNvSpPr/>
            <p:nvPr/>
          </p:nvSpPr>
          <p:spPr>
            <a:xfrm>
              <a:off x="6694225" y="4119856"/>
              <a:ext cx="548954" cy="2918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1" name="Grafik 290" descr="Bildergebnis für thumbs u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4990" y="4136548"/>
              <a:ext cx="270000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2" name="Picture 22" descr="Ähnliches Fot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644" y="4158164"/>
              <a:ext cx="293884" cy="220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3" name="Gerade Verbindung 292"/>
          <p:cNvCxnSpPr/>
          <p:nvPr/>
        </p:nvCxnSpPr>
        <p:spPr>
          <a:xfrm flipH="1">
            <a:off x="1907704" y="2474492"/>
            <a:ext cx="1625778" cy="14594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uppieren 293"/>
          <p:cNvGrpSpPr/>
          <p:nvPr/>
        </p:nvGrpSpPr>
        <p:grpSpPr>
          <a:xfrm>
            <a:off x="7596336" y="3021260"/>
            <a:ext cx="548954" cy="291896"/>
            <a:chOff x="4903810" y="3130867"/>
            <a:chExt cx="548954" cy="291896"/>
          </a:xfrm>
        </p:grpSpPr>
        <p:sp>
          <p:nvSpPr>
            <p:cNvPr id="295" name="Rechteck 294"/>
            <p:cNvSpPr/>
            <p:nvPr/>
          </p:nvSpPr>
          <p:spPr>
            <a:xfrm>
              <a:off x="4903810" y="3130867"/>
              <a:ext cx="548954" cy="2918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" descr="Bildergebnis für facebook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482" y="3159592"/>
              <a:ext cx="234000" cy="23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" name="Picture 6" descr="D:\Benutzer\Lemke Steffen\Pictures\6784-200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6012" y="3174621"/>
              <a:ext cx="222750" cy="22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8" name="Gerade Verbindung 297"/>
          <p:cNvCxnSpPr/>
          <p:nvPr/>
        </p:nvCxnSpPr>
        <p:spPr>
          <a:xfrm flipH="1">
            <a:off x="5943307" y="3167208"/>
            <a:ext cx="1541793" cy="4118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Inhaltsplatzhalter 2"/>
          <p:cNvSpPr txBox="1">
            <a:spLocks/>
          </p:cNvSpPr>
          <p:nvPr/>
        </p:nvSpPr>
        <p:spPr>
          <a:xfrm>
            <a:off x="457200" y="1349664"/>
            <a:ext cx="8229600" cy="927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49DD7"/>
              </a:buClr>
              <a:buFont typeface="Symbol" panose="05050102010706020507" pitchFamily="18" charset="2"/>
              <a:buChar char=""/>
              <a:defRPr sz="32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C6236"/>
              </a:buClr>
              <a:buFont typeface="Symbol" panose="05050102010706020507" pitchFamily="18" charset="2"/>
              <a:buChar char=""/>
              <a:defRPr sz="28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  <a:latin typeface="+mn-lt"/>
              </a:rPr>
              <a:t>42 actions with responses from 150+ survey respondents:</a:t>
            </a:r>
            <a:endParaRPr lang="en-US" sz="16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4" name="Ellipse 303"/>
          <p:cNvSpPr/>
          <p:nvPr/>
        </p:nvSpPr>
        <p:spPr>
          <a:xfrm>
            <a:off x="2627784" y="-531440"/>
            <a:ext cx="3888432" cy="1080120"/>
          </a:xfrm>
          <a:prstGeom prst="ellipse">
            <a:avLst/>
          </a:prstGeom>
          <a:solidFill>
            <a:schemeClr val="accent6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uppieren 304"/>
          <p:cNvGrpSpPr/>
          <p:nvPr/>
        </p:nvGrpSpPr>
        <p:grpSpPr>
          <a:xfrm>
            <a:off x="3347864" y="44624"/>
            <a:ext cx="2424426" cy="342994"/>
            <a:chOff x="4523838" y="116632"/>
            <a:chExt cx="2424426" cy="342994"/>
          </a:xfrm>
        </p:grpSpPr>
        <p:cxnSp>
          <p:nvCxnSpPr>
            <p:cNvPr id="306" name="Gerade Verbindung mit Pfeil 305"/>
            <p:cNvCxnSpPr>
              <a:stCxn id="307" idx="6"/>
              <a:endCxn id="309" idx="2"/>
            </p:cNvCxnSpPr>
            <p:nvPr/>
          </p:nvCxnSpPr>
          <p:spPr bwMode="auto">
            <a:xfrm>
              <a:off x="5010398" y="30470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" name="Ellipse 306"/>
            <p:cNvSpPr/>
            <p:nvPr/>
          </p:nvSpPr>
          <p:spPr bwMode="auto">
            <a:xfrm>
              <a:off x="4523838" y="154227"/>
              <a:ext cx="486560" cy="300959"/>
            </a:xfrm>
            <a:prstGeom prst="ellipse">
              <a:avLst/>
            </a:prstGeom>
            <a:pattFill prst="smConfetti">
              <a:fgClr>
                <a:srgbClr val="FF0000"/>
              </a:fgClr>
              <a:bgClr>
                <a:schemeClr val="bg1"/>
              </a:bgClr>
            </a:pattFill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308" name="Textfeld 307"/>
            <p:cNvSpPr txBox="1"/>
            <p:nvPr/>
          </p:nvSpPr>
          <p:spPr>
            <a:xfrm>
              <a:off x="4523839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sp>
          <p:nvSpPr>
            <p:cNvPr id="309" name="Ellipse 308"/>
            <p:cNvSpPr/>
            <p:nvPr/>
          </p:nvSpPr>
          <p:spPr bwMode="auto">
            <a:xfrm>
              <a:off x="5165559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310" name="Textfeld 309"/>
            <p:cNvSpPr txBox="1"/>
            <p:nvPr/>
          </p:nvSpPr>
          <p:spPr>
            <a:xfrm>
              <a:off x="5165560" y="11663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I</a:t>
              </a:r>
              <a:endParaRPr lang="en-US" sz="1100" dirty="0"/>
            </a:p>
          </p:txBody>
        </p:sp>
        <p:cxnSp>
          <p:nvCxnSpPr>
            <p:cNvPr id="311" name="Gerade Verbindung mit Pfeil 310"/>
            <p:cNvCxnSpPr>
              <a:endCxn id="312" idx="2"/>
            </p:cNvCxnSpPr>
            <p:nvPr/>
          </p:nvCxnSpPr>
          <p:spPr bwMode="auto">
            <a:xfrm>
              <a:off x="5658470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Ellipse 311"/>
            <p:cNvSpPr/>
            <p:nvPr/>
          </p:nvSpPr>
          <p:spPr bwMode="auto">
            <a:xfrm>
              <a:off x="5813631" y="15866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313" name="Textfeld 312"/>
            <p:cNvSpPr txBox="1"/>
            <p:nvPr/>
          </p:nvSpPr>
          <p:spPr>
            <a:xfrm>
              <a:off x="5813632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cxnSp>
          <p:nvCxnSpPr>
            <p:cNvPr id="314" name="Gerade Verbindung mit Pfeil 313"/>
            <p:cNvCxnSpPr>
              <a:endCxn id="315" idx="2"/>
            </p:cNvCxnSpPr>
            <p:nvPr/>
          </p:nvCxnSpPr>
          <p:spPr bwMode="auto">
            <a:xfrm>
              <a:off x="6306542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Ellipse 314"/>
            <p:cNvSpPr/>
            <p:nvPr/>
          </p:nvSpPr>
          <p:spPr bwMode="auto">
            <a:xfrm>
              <a:off x="6461703" y="15866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316" name="Textfeld 315"/>
            <p:cNvSpPr txBox="1"/>
            <p:nvPr/>
          </p:nvSpPr>
          <p:spPr>
            <a:xfrm>
              <a:off x="6461704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CA</a:t>
              </a:r>
              <a:endParaRPr lang="en-US" sz="1100" dirty="0"/>
            </a:p>
          </p:txBody>
        </p:sp>
      </p:grpSp>
      <p:sp>
        <p:nvSpPr>
          <p:cNvPr id="302" name="Rechteck 301"/>
          <p:cNvSpPr/>
          <p:nvPr/>
        </p:nvSpPr>
        <p:spPr>
          <a:xfrm>
            <a:off x="457200" y="908721"/>
            <a:ext cx="8229600" cy="5323506"/>
          </a:xfrm>
          <a:prstGeom prst="rect">
            <a:avLst/>
          </a:prstGeom>
          <a:solidFill>
            <a:schemeClr val="bg1">
              <a:lumMod val="95000"/>
              <a:alpha val="97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>
                <a:solidFill>
                  <a:schemeClr val="tx1"/>
                </a:solidFill>
              </a:rPr>
              <a:t>L</a:t>
            </a:r>
            <a:r>
              <a:rPr lang="de-DE" sz="2400" b="1" smtClean="0">
                <a:solidFill>
                  <a:schemeClr val="tx1"/>
                </a:solidFill>
              </a:rPr>
              <a:t>essons learned from survey I: </a:t>
            </a:r>
          </a:p>
          <a:p>
            <a:endParaRPr lang="de-DE" sz="2400" b="1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smtClean="0">
                <a:solidFill>
                  <a:schemeClr val="tx1"/>
                </a:solidFill>
              </a:rPr>
              <a:t>Most researchers make use of online tools for their work, many on a daily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smtClean="0">
                <a:solidFill>
                  <a:schemeClr val="tx1"/>
                </a:solidFill>
              </a:rPr>
              <a:t>Different actions measurable as impact metrics reflect different users‘ judgements to varying degrees.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smtClean="0">
                <a:solidFill>
                  <a:schemeClr val="tx1"/>
                </a:solidFill>
              </a:rPr>
              <a:t>Different actions vary regarding the reliability with which they reflect praise.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sz="240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sz="2400" smtClean="0">
                <a:solidFill>
                  <a:schemeClr val="tx1"/>
                </a:solidFill>
              </a:rPr>
              <a:t>Aggregations of web-based metrics are dangerous.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2578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  <p:bldP spid="3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/>
          <p:cNvSpPr/>
          <p:nvPr/>
        </p:nvSpPr>
        <p:spPr>
          <a:xfrm>
            <a:off x="2627784" y="-531440"/>
            <a:ext cx="3888432" cy="1080120"/>
          </a:xfrm>
          <a:prstGeom prst="ellipse">
            <a:avLst/>
          </a:prstGeom>
          <a:solidFill>
            <a:schemeClr val="accent6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itel 1"/>
          <p:cNvSpPr txBox="1">
            <a:spLocks/>
          </p:cNvSpPr>
          <p:nvPr/>
        </p:nvSpPr>
        <p:spPr>
          <a:xfrm>
            <a:off x="457200" y="269776"/>
            <a:ext cx="6635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800" smtClean="0">
                <a:solidFill>
                  <a:schemeClr val="tx1"/>
                </a:solidFill>
                <a:latin typeface="+mj-lt"/>
              </a:rPr>
              <a:t>Interviews:</a:t>
            </a:r>
            <a:br>
              <a:rPr lang="en-US" sz="2800" smtClean="0">
                <a:solidFill>
                  <a:schemeClr val="tx1"/>
                </a:solidFill>
                <a:latin typeface="+mj-lt"/>
              </a:rPr>
            </a:br>
            <a:r>
              <a:rPr lang="en-US" sz="2800" smtClean="0">
                <a:solidFill>
                  <a:schemeClr val="tx1"/>
                </a:solidFill>
                <a:latin typeface="+mj-lt"/>
              </a:rPr>
              <a:t>How do researchers assess the relevance of scientific outputs?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8" name="Inhaltsplatzhalter 2"/>
          <p:cNvSpPr>
            <a:spLocks noGrp="1"/>
          </p:cNvSpPr>
          <p:nvPr>
            <p:ph idx="1"/>
          </p:nvPr>
        </p:nvSpPr>
        <p:spPr>
          <a:xfrm>
            <a:off x="457200" y="1565688"/>
            <a:ext cx="8229600" cy="2943432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  <a:latin typeface="+mn-lt"/>
              </a:rPr>
              <a:t>Selection criteria, roughly sorted by numbers of mentions (descending):</a:t>
            </a:r>
          </a:p>
          <a:p>
            <a:pPr lvl="1"/>
            <a:r>
              <a:rPr lang="de-DE" sz="1800" smtClean="0">
                <a:solidFill>
                  <a:schemeClr val="tx1"/>
                </a:solidFill>
                <a:latin typeface="+mn-lt"/>
              </a:rPr>
              <a:t>Journal reputation</a:t>
            </a:r>
          </a:p>
          <a:p>
            <a:pPr lvl="1"/>
            <a:r>
              <a:rPr lang="de-DE" sz="1800" smtClean="0">
                <a:solidFill>
                  <a:schemeClr val="tx1"/>
                </a:solidFill>
                <a:latin typeface="+mn-lt"/>
              </a:rPr>
              <a:t>Journal Impact Factor</a:t>
            </a:r>
          </a:p>
          <a:p>
            <a:pPr lvl="1"/>
            <a:r>
              <a:rPr lang="de-DE" sz="1800" smtClean="0">
                <a:solidFill>
                  <a:schemeClr val="tx1"/>
                </a:solidFill>
                <a:latin typeface="+mn-lt"/>
              </a:rPr>
              <a:t>Citations</a:t>
            </a:r>
          </a:p>
          <a:p>
            <a:pPr lvl="1"/>
            <a:r>
              <a:rPr lang="de-DE" sz="1800" smtClean="0">
                <a:solidFill>
                  <a:schemeClr val="tx1"/>
                </a:solidFill>
                <a:latin typeface="+mn-lt"/>
              </a:rPr>
              <a:t>Authors‘ names</a:t>
            </a:r>
          </a:p>
          <a:p>
            <a:pPr lvl="1"/>
            <a:r>
              <a:rPr lang="de-DE" sz="1800" smtClean="0">
                <a:solidFill>
                  <a:schemeClr val="tx1"/>
                </a:solidFill>
                <a:latin typeface="+mn-lt"/>
              </a:rPr>
              <a:t>Sharing source</a:t>
            </a:r>
          </a:p>
          <a:p>
            <a:pPr lvl="1"/>
            <a:r>
              <a:rPr lang="de-DE" sz="1800" smtClean="0">
                <a:solidFill>
                  <a:schemeClr val="tx1"/>
                </a:solidFill>
                <a:latin typeface="+mn-lt"/>
              </a:rPr>
              <a:t>Title &amp; abstract</a:t>
            </a:r>
          </a:p>
          <a:p>
            <a:pPr lvl="1"/>
            <a:r>
              <a:rPr lang="de-DE" sz="1800" smtClean="0">
                <a:solidFill>
                  <a:schemeClr val="tx1"/>
                </a:solidFill>
                <a:latin typeface="+mn-lt"/>
              </a:rPr>
              <a:t>Peer review status</a:t>
            </a:r>
          </a:p>
          <a:p>
            <a:pPr lvl="1"/>
            <a:r>
              <a:rPr lang="de-DE" sz="1800" smtClean="0">
                <a:solidFill>
                  <a:schemeClr val="tx1"/>
                </a:solidFill>
                <a:latin typeface="+mn-lt"/>
              </a:rPr>
              <a:t>Method section</a:t>
            </a:r>
          </a:p>
          <a:p>
            <a:pPr lvl="1"/>
            <a:r>
              <a:rPr lang="de-DE" sz="1800" smtClean="0">
                <a:solidFill>
                  <a:schemeClr val="tx1"/>
                </a:solidFill>
                <a:latin typeface="+mn-lt"/>
              </a:rPr>
              <a:t>…</a:t>
            </a:r>
          </a:p>
          <a:p>
            <a:pPr lvl="1"/>
            <a:endParaRPr lang="de-DE" sz="18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de-DE" sz="1800" smtClean="0">
                <a:solidFill>
                  <a:schemeClr val="tx1"/>
                </a:solidFill>
                <a:latin typeface="+mn-lt"/>
              </a:rPr>
              <a:t>… but no web-based impact metrics!</a:t>
            </a:r>
            <a:endParaRPr lang="de-DE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Slide Number Placeholder 4"/>
          <p:cNvSpPr txBox="1">
            <a:spLocks/>
          </p:cNvSpPr>
          <p:nvPr/>
        </p:nvSpPr>
        <p:spPr>
          <a:xfrm>
            <a:off x="6588224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3" name="Gruppieren 22"/>
          <p:cNvGrpSpPr/>
          <p:nvPr/>
        </p:nvGrpSpPr>
        <p:grpSpPr>
          <a:xfrm>
            <a:off x="3347864" y="44624"/>
            <a:ext cx="2424426" cy="342994"/>
            <a:chOff x="4523838" y="116632"/>
            <a:chExt cx="2424426" cy="342994"/>
          </a:xfrm>
        </p:grpSpPr>
        <p:sp>
          <p:nvSpPr>
            <p:cNvPr id="27" name="Ellipse 26"/>
            <p:cNvSpPr/>
            <p:nvPr/>
          </p:nvSpPr>
          <p:spPr bwMode="auto">
            <a:xfrm>
              <a:off x="5165559" y="154227"/>
              <a:ext cx="486560" cy="300959"/>
            </a:xfrm>
            <a:prstGeom prst="ellipse">
              <a:avLst/>
            </a:prstGeom>
            <a:pattFill prst="smConfetti">
              <a:fgClr>
                <a:srgbClr val="FF0000"/>
              </a:fgClr>
              <a:bgClr>
                <a:schemeClr val="bg1"/>
              </a:bgClr>
            </a:pattFill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165560" y="11663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I</a:t>
              </a:r>
              <a:endParaRPr lang="en-US" sz="1100" dirty="0"/>
            </a:p>
          </p:txBody>
        </p:sp>
        <p:cxnSp>
          <p:nvCxnSpPr>
            <p:cNvPr id="24" name="Gerade Verbindung mit Pfeil 23"/>
            <p:cNvCxnSpPr>
              <a:stCxn id="25" idx="6"/>
              <a:endCxn id="27" idx="2"/>
            </p:cNvCxnSpPr>
            <p:nvPr/>
          </p:nvCxnSpPr>
          <p:spPr bwMode="auto">
            <a:xfrm>
              <a:off x="5010398" y="30470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feld 25"/>
            <p:cNvSpPr txBox="1"/>
            <p:nvPr/>
          </p:nvSpPr>
          <p:spPr>
            <a:xfrm>
              <a:off x="4523839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sp>
          <p:nvSpPr>
            <p:cNvPr id="25" name="Ellipse 24"/>
            <p:cNvSpPr/>
            <p:nvPr/>
          </p:nvSpPr>
          <p:spPr bwMode="auto">
            <a:xfrm>
              <a:off x="4523838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cxnSp>
          <p:nvCxnSpPr>
            <p:cNvPr id="29" name="Gerade Verbindung mit Pfeil 28"/>
            <p:cNvCxnSpPr>
              <a:endCxn id="30" idx="2"/>
            </p:cNvCxnSpPr>
            <p:nvPr/>
          </p:nvCxnSpPr>
          <p:spPr bwMode="auto">
            <a:xfrm>
              <a:off x="5658470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Ellipse 29"/>
            <p:cNvSpPr/>
            <p:nvPr/>
          </p:nvSpPr>
          <p:spPr bwMode="auto">
            <a:xfrm>
              <a:off x="5813631" y="15866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5813632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cxnSp>
          <p:nvCxnSpPr>
            <p:cNvPr id="32" name="Gerade Verbindung mit Pfeil 31"/>
            <p:cNvCxnSpPr>
              <a:endCxn id="33" idx="2"/>
            </p:cNvCxnSpPr>
            <p:nvPr/>
          </p:nvCxnSpPr>
          <p:spPr bwMode="auto">
            <a:xfrm>
              <a:off x="6306542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Ellipse 32"/>
            <p:cNvSpPr/>
            <p:nvPr/>
          </p:nvSpPr>
          <p:spPr bwMode="auto">
            <a:xfrm>
              <a:off x="6461703" y="15866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461704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CA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23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el 1"/>
          <p:cNvSpPr txBox="1">
            <a:spLocks/>
          </p:cNvSpPr>
          <p:nvPr/>
        </p:nvSpPr>
        <p:spPr>
          <a:xfrm>
            <a:off x="457200" y="269776"/>
            <a:ext cx="68006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800" smtClean="0">
                <a:solidFill>
                  <a:schemeClr val="tx1"/>
                </a:solidFill>
                <a:latin typeface="+mj-lt"/>
              </a:rPr>
              <a:t>Interviews:</a:t>
            </a:r>
            <a:br>
              <a:rPr lang="en-US" sz="2800" smtClean="0">
                <a:solidFill>
                  <a:schemeClr val="tx1"/>
                </a:solidFill>
                <a:latin typeface="+mj-lt"/>
              </a:rPr>
            </a:br>
            <a:r>
              <a:rPr lang="en-US" sz="2800" smtClean="0">
                <a:solidFill>
                  <a:schemeClr val="tx1"/>
                </a:solidFill>
                <a:latin typeface="+mj-lt"/>
              </a:rPr>
              <a:t>Which concerns do researchers have regarding metrics for research evaluation?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8" name="Inhaltsplatzhalt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2943432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  <a:latin typeface="+mn-lt"/>
              </a:rPr>
              <a:t>Concern groups, roughly sorted by numbers of mentions (descending):</a:t>
            </a:r>
          </a:p>
          <a:p>
            <a:pPr lvl="1"/>
            <a:r>
              <a:rPr lang="de-DE" sz="1800" smtClean="0">
                <a:solidFill>
                  <a:schemeClr val="tx1"/>
                </a:solidFill>
                <a:latin typeface="+mn-lt"/>
              </a:rPr>
              <a:t>Lack of familiarity and transparency</a:t>
            </a:r>
          </a:p>
          <a:p>
            <a:pPr lvl="1"/>
            <a:r>
              <a:rPr lang="de-DE" sz="1800" smtClean="0">
                <a:solidFill>
                  <a:schemeClr val="tx1"/>
                </a:solidFill>
                <a:latin typeface="+mn-lt"/>
              </a:rPr>
              <a:t>Restricted comparability</a:t>
            </a:r>
          </a:p>
          <a:p>
            <a:pPr lvl="1"/>
            <a:r>
              <a:rPr lang="de-DE" sz="1800" smtClean="0">
                <a:solidFill>
                  <a:schemeClr val="tx1"/>
                </a:solidFill>
                <a:latin typeface="+mn-lt"/>
              </a:rPr>
              <a:t>Increasing publication pressure</a:t>
            </a:r>
          </a:p>
          <a:p>
            <a:pPr lvl="1"/>
            <a:r>
              <a:rPr lang="de-DE" sz="1800" smtClean="0">
                <a:solidFill>
                  <a:schemeClr val="tx1"/>
                </a:solidFill>
                <a:latin typeface="+mn-lt"/>
              </a:rPr>
              <a:t>Manipulation/Gaming</a:t>
            </a:r>
          </a:p>
          <a:p>
            <a:pPr lvl="1"/>
            <a:r>
              <a:rPr lang="de-DE" sz="1800" smtClean="0">
                <a:solidFill>
                  <a:schemeClr val="tx1"/>
                </a:solidFill>
                <a:latin typeface="+mn-lt"/>
              </a:rPr>
              <a:t>…</a:t>
            </a:r>
          </a:p>
          <a:p>
            <a:endParaRPr lang="de-DE" sz="2200" smtClean="0">
              <a:solidFill>
                <a:schemeClr val="tx1"/>
              </a:solidFill>
              <a:latin typeface="+mn-lt"/>
            </a:endParaRPr>
          </a:p>
          <a:p>
            <a:r>
              <a:rPr lang="de-DE" sz="2200" smtClean="0">
                <a:solidFill>
                  <a:schemeClr val="tx1"/>
                </a:solidFill>
                <a:latin typeface="+mn-lt"/>
              </a:rPr>
              <a:t>But still, as seen before – bibliometrics play a role for our interviewees when deciding which research products to consume.</a:t>
            </a:r>
          </a:p>
        </p:txBody>
      </p:sp>
      <p:sp>
        <p:nvSpPr>
          <p:cNvPr id="21" name="Slide Number Placeholder 4"/>
          <p:cNvSpPr txBox="1">
            <a:spLocks/>
          </p:cNvSpPr>
          <p:nvPr/>
        </p:nvSpPr>
        <p:spPr>
          <a:xfrm>
            <a:off x="6588224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627784" y="-531440"/>
            <a:ext cx="3888432" cy="1080120"/>
          </a:xfrm>
          <a:prstGeom prst="ellipse">
            <a:avLst/>
          </a:prstGeom>
          <a:solidFill>
            <a:schemeClr val="accent6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3347864" y="44624"/>
            <a:ext cx="2424426" cy="342994"/>
            <a:chOff x="4523838" y="116632"/>
            <a:chExt cx="2424426" cy="342994"/>
          </a:xfrm>
        </p:grpSpPr>
        <p:sp>
          <p:nvSpPr>
            <p:cNvPr id="7" name="Ellipse 6"/>
            <p:cNvSpPr/>
            <p:nvPr/>
          </p:nvSpPr>
          <p:spPr bwMode="auto">
            <a:xfrm>
              <a:off x="5165559" y="154227"/>
              <a:ext cx="486560" cy="300959"/>
            </a:xfrm>
            <a:prstGeom prst="ellipse">
              <a:avLst/>
            </a:prstGeom>
            <a:pattFill prst="smConfetti">
              <a:fgClr>
                <a:srgbClr val="FF0000"/>
              </a:fgClr>
              <a:bgClr>
                <a:schemeClr val="bg1"/>
              </a:bgClr>
            </a:pattFill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165560" y="11663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I</a:t>
              </a:r>
              <a:endParaRPr lang="en-US" sz="1100" dirty="0"/>
            </a:p>
          </p:txBody>
        </p:sp>
        <p:cxnSp>
          <p:nvCxnSpPr>
            <p:cNvPr id="9" name="Gerade Verbindung mit Pfeil 8"/>
            <p:cNvCxnSpPr>
              <a:stCxn id="11" idx="6"/>
              <a:endCxn id="7" idx="2"/>
            </p:cNvCxnSpPr>
            <p:nvPr/>
          </p:nvCxnSpPr>
          <p:spPr bwMode="auto">
            <a:xfrm>
              <a:off x="5010398" y="30470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feld 9"/>
            <p:cNvSpPr txBox="1"/>
            <p:nvPr/>
          </p:nvSpPr>
          <p:spPr>
            <a:xfrm>
              <a:off x="4523839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sp>
          <p:nvSpPr>
            <p:cNvPr id="11" name="Ellipse 10"/>
            <p:cNvSpPr/>
            <p:nvPr/>
          </p:nvSpPr>
          <p:spPr bwMode="auto">
            <a:xfrm>
              <a:off x="4523838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cxnSp>
          <p:nvCxnSpPr>
            <p:cNvPr id="12" name="Gerade Verbindung mit Pfeil 11"/>
            <p:cNvCxnSpPr>
              <a:endCxn id="13" idx="2"/>
            </p:cNvCxnSpPr>
            <p:nvPr/>
          </p:nvCxnSpPr>
          <p:spPr bwMode="auto">
            <a:xfrm>
              <a:off x="5658470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Ellipse 12"/>
            <p:cNvSpPr/>
            <p:nvPr/>
          </p:nvSpPr>
          <p:spPr bwMode="auto">
            <a:xfrm>
              <a:off x="5813631" y="15866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3632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cxnSp>
          <p:nvCxnSpPr>
            <p:cNvPr id="15" name="Gerade Verbindung mit Pfeil 14"/>
            <p:cNvCxnSpPr>
              <a:endCxn id="16" idx="2"/>
            </p:cNvCxnSpPr>
            <p:nvPr/>
          </p:nvCxnSpPr>
          <p:spPr bwMode="auto">
            <a:xfrm>
              <a:off x="6306542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Ellipse 15"/>
            <p:cNvSpPr/>
            <p:nvPr/>
          </p:nvSpPr>
          <p:spPr bwMode="auto">
            <a:xfrm>
              <a:off x="6461703" y="15866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1704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CA</a:t>
              </a:r>
              <a:endParaRPr lang="en-US" sz="1100" dirty="0"/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327428" y="6021288"/>
            <a:ext cx="876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Based on: </a:t>
            </a:r>
            <a:r>
              <a:rPr lang="en-US" sz="1200"/>
              <a:t>Lemke, S., Mehrazar, M., Mazarakis, A., &amp; Peters, I. (</a:t>
            </a:r>
            <a:r>
              <a:rPr lang="en-US" sz="1200" smtClean="0"/>
              <a:t>2019). “When You Use Social Media You Are Not Working”: Barriers for the </a:t>
            </a:r>
          </a:p>
          <a:p>
            <a:r>
              <a:rPr lang="en-US" sz="1200" smtClean="0"/>
              <a:t>Use of Metrics in Social Sciences. Frontiers in Research Metrics and Analytics (3). </a:t>
            </a:r>
            <a:r>
              <a:rPr lang="en-US" sz="1200"/>
              <a:t>http://</a:t>
            </a:r>
            <a:r>
              <a:rPr lang="en-US" sz="1200" smtClean="0"/>
              <a:t>doi.org/10.3389/frma.2018.00039 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764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el 1"/>
          <p:cNvSpPr txBox="1">
            <a:spLocks/>
          </p:cNvSpPr>
          <p:nvPr/>
        </p:nvSpPr>
        <p:spPr>
          <a:xfrm>
            <a:off x="457200" y="269776"/>
            <a:ext cx="6635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800" smtClean="0">
                <a:solidFill>
                  <a:schemeClr val="tx1"/>
                </a:solidFill>
                <a:latin typeface="+mj-lt"/>
              </a:rPr>
              <a:t>Survey II:</a:t>
            </a:r>
            <a:br>
              <a:rPr lang="en-US" sz="2800" smtClean="0">
                <a:solidFill>
                  <a:schemeClr val="tx1"/>
                </a:solidFill>
                <a:latin typeface="+mj-lt"/>
              </a:rPr>
            </a:br>
            <a:r>
              <a:rPr lang="en-US" sz="2800" smtClean="0">
                <a:solidFill>
                  <a:schemeClr val="tx1"/>
                </a:solidFill>
                <a:latin typeface="+mj-lt"/>
              </a:rPr>
              <a:t>How useful do researchers find different metrics for assessing an output’s relevance?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Slide Number Placeholder 4"/>
          <p:cNvSpPr txBox="1">
            <a:spLocks/>
          </p:cNvSpPr>
          <p:nvPr/>
        </p:nvSpPr>
        <p:spPr>
          <a:xfrm>
            <a:off x="6588224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627784" y="-531440"/>
            <a:ext cx="3888432" cy="1080120"/>
          </a:xfrm>
          <a:prstGeom prst="ellipse">
            <a:avLst/>
          </a:prstGeom>
          <a:solidFill>
            <a:schemeClr val="accent6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3347864" y="44624"/>
            <a:ext cx="2424426" cy="342994"/>
            <a:chOff x="4523838" y="116632"/>
            <a:chExt cx="2424426" cy="342994"/>
          </a:xfrm>
        </p:grpSpPr>
        <p:sp>
          <p:nvSpPr>
            <p:cNvPr id="7" name="Ellipse 6"/>
            <p:cNvSpPr/>
            <p:nvPr/>
          </p:nvSpPr>
          <p:spPr bwMode="auto">
            <a:xfrm>
              <a:off x="5165559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165559" y="116632"/>
              <a:ext cx="486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I</a:t>
              </a:r>
              <a:endParaRPr lang="en-US" sz="1100" dirty="0"/>
            </a:p>
          </p:txBody>
        </p:sp>
        <p:cxnSp>
          <p:nvCxnSpPr>
            <p:cNvPr id="9" name="Gerade Verbindung mit Pfeil 8"/>
            <p:cNvCxnSpPr>
              <a:stCxn id="11" idx="6"/>
              <a:endCxn id="7" idx="2"/>
            </p:cNvCxnSpPr>
            <p:nvPr/>
          </p:nvCxnSpPr>
          <p:spPr bwMode="auto">
            <a:xfrm>
              <a:off x="5010398" y="30470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feld 9"/>
            <p:cNvSpPr txBox="1"/>
            <p:nvPr/>
          </p:nvSpPr>
          <p:spPr>
            <a:xfrm>
              <a:off x="4523839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sp>
          <p:nvSpPr>
            <p:cNvPr id="11" name="Ellipse 10"/>
            <p:cNvSpPr/>
            <p:nvPr/>
          </p:nvSpPr>
          <p:spPr bwMode="auto">
            <a:xfrm>
              <a:off x="4523838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cxnSp>
          <p:nvCxnSpPr>
            <p:cNvPr id="12" name="Gerade Verbindung mit Pfeil 11"/>
            <p:cNvCxnSpPr>
              <a:endCxn id="13" idx="2"/>
            </p:cNvCxnSpPr>
            <p:nvPr/>
          </p:nvCxnSpPr>
          <p:spPr bwMode="auto">
            <a:xfrm>
              <a:off x="5658470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Ellipse 12"/>
            <p:cNvSpPr/>
            <p:nvPr/>
          </p:nvSpPr>
          <p:spPr bwMode="auto">
            <a:xfrm>
              <a:off x="5813631" y="158667"/>
              <a:ext cx="486560" cy="300959"/>
            </a:xfrm>
            <a:prstGeom prst="ellipse">
              <a:avLst/>
            </a:prstGeom>
            <a:pattFill prst="smConfetti">
              <a:fgClr>
                <a:srgbClr val="FF0000"/>
              </a:fgClr>
              <a:bgClr>
                <a:schemeClr val="bg1"/>
              </a:bgClr>
            </a:pattFill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3631" y="121072"/>
              <a:ext cx="486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cxnSp>
          <p:nvCxnSpPr>
            <p:cNvPr id="15" name="Gerade Verbindung mit Pfeil 14"/>
            <p:cNvCxnSpPr>
              <a:endCxn id="16" idx="2"/>
            </p:cNvCxnSpPr>
            <p:nvPr/>
          </p:nvCxnSpPr>
          <p:spPr bwMode="auto">
            <a:xfrm>
              <a:off x="6306542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Ellipse 15"/>
            <p:cNvSpPr/>
            <p:nvPr/>
          </p:nvSpPr>
          <p:spPr bwMode="auto">
            <a:xfrm>
              <a:off x="6461703" y="15866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1704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CA</a:t>
              </a:r>
              <a:endParaRPr lang="en-US" sz="1100" dirty="0"/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327428" y="6021288"/>
            <a:ext cx="876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Based on: </a:t>
            </a:r>
            <a:r>
              <a:rPr lang="en-US" sz="1200"/>
              <a:t>Lemke, S., Mehrazar, M., Mazarakis, A., &amp; Peters, I. (</a:t>
            </a:r>
            <a:r>
              <a:rPr lang="en-US" sz="1200" smtClean="0"/>
              <a:t>2019). “When You Use Social Media You Are Not Working”: Barriers for the </a:t>
            </a:r>
          </a:p>
          <a:p>
            <a:r>
              <a:rPr lang="en-US" sz="1200" smtClean="0"/>
              <a:t>Use of Metrics in Social Sciences. Frontiers in Research Metrics and Analytics (3). </a:t>
            </a:r>
            <a:r>
              <a:rPr lang="en-US" sz="1200"/>
              <a:t>http://</a:t>
            </a:r>
            <a:r>
              <a:rPr lang="en-US" sz="1200" smtClean="0"/>
              <a:t>doi.org/10.3389/frma.2018.00039  </a:t>
            </a:r>
            <a:endParaRPr lang="en-US" sz="1200"/>
          </a:p>
        </p:txBody>
      </p:sp>
      <p:pic>
        <p:nvPicPr>
          <p:cNvPr id="20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16" y="1577330"/>
            <a:ext cx="6985257" cy="4371950"/>
          </a:xfrm>
        </p:spPr>
      </p:pic>
      <p:sp>
        <p:nvSpPr>
          <p:cNvPr id="2" name="Rechteck 1"/>
          <p:cNvSpPr/>
          <p:nvPr/>
        </p:nvSpPr>
        <p:spPr>
          <a:xfrm>
            <a:off x="4232864" y="1700808"/>
            <a:ext cx="3723512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457200" y="908721"/>
            <a:ext cx="8229600" cy="5323506"/>
          </a:xfrm>
          <a:prstGeom prst="rect">
            <a:avLst/>
          </a:prstGeom>
          <a:solidFill>
            <a:schemeClr val="bg1">
              <a:lumMod val="95000"/>
              <a:alpha val="97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>
                <a:solidFill>
                  <a:schemeClr val="tx1"/>
                </a:solidFill>
              </a:rPr>
              <a:t>L</a:t>
            </a:r>
            <a:r>
              <a:rPr lang="de-DE" sz="2400" b="1" smtClean="0">
                <a:solidFill>
                  <a:schemeClr val="tx1"/>
                </a:solidFill>
              </a:rPr>
              <a:t>essons learned from interviews and survey II: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smtClean="0">
                <a:solidFill>
                  <a:schemeClr val="tx1"/>
                </a:solidFill>
              </a:rPr>
              <a:t>Interviewees expressed a lack of trust due to a lack of familiarity with metrics as a significant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smtClean="0">
                <a:solidFill>
                  <a:schemeClr val="tx1"/>
                </a:solidFill>
              </a:rPr>
              <a:t>But still, bibliometric indicators are considered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smtClean="0">
                <a:solidFill>
                  <a:schemeClr val="tx1"/>
                </a:solidFill>
              </a:rPr>
              <a:t>Towards web-based metrics skepticism seems more severe.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e-DE" sz="2400">
                <a:solidFill>
                  <a:schemeClr val="tx1"/>
                </a:solidFill>
              </a:rPr>
              <a:t>Many researchers could likely benefit from formal training regarding the use and interpretation of research metrics. </a:t>
            </a:r>
            <a:endParaRPr lang="de-DE" sz="240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sz="2400" smtClean="0">
                <a:solidFill>
                  <a:schemeClr val="tx1"/>
                </a:solidFill>
              </a:rPr>
              <a:t>For web-based metrics, a way to increase their transparency and value might lie in enriching them with more context.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4841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457200" y="1916832"/>
            <a:ext cx="814724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82" y="1815340"/>
            <a:ext cx="7460734" cy="442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" name="Titel 1"/>
          <p:cNvSpPr txBox="1">
            <a:spLocks/>
          </p:cNvSpPr>
          <p:nvPr/>
        </p:nvSpPr>
        <p:spPr>
          <a:xfrm>
            <a:off x="457200" y="341784"/>
            <a:ext cx="6635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800" smtClean="0">
                <a:solidFill>
                  <a:schemeClr val="tx1"/>
                </a:solidFill>
                <a:latin typeface="+mj-lt"/>
              </a:rPr>
              <a:t>CA-Experiments:</a:t>
            </a:r>
            <a:br>
              <a:rPr lang="en-US" sz="2800" smtClean="0">
                <a:solidFill>
                  <a:schemeClr val="tx1"/>
                </a:solidFill>
                <a:latin typeface="+mj-lt"/>
              </a:rPr>
            </a:br>
            <a:r>
              <a:rPr lang="en-US" sz="2800" smtClean="0">
                <a:solidFill>
                  <a:schemeClr val="tx1"/>
                </a:solidFill>
                <a:latin typeface="+mj-lt"/>
              </a:rPr>
              <a:t>How do metrics influence researchers during literature research?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Slide Number Placeholder 4"/>
          <p:cNvSpPr txBox="1">
            <a:spLocks/>
          </p:cNvSpPr>
          <p:nvPr/>
        </p:nvSpPr>
        <p:spPr>
          <a:xfrm>
            <a:off x="6588224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627784" y="-531440"/>
            <a:ext cx="3888432" cy="1080120"/>
          </a:xfrm>
          <a:prstGeom prst="ellipse">
            <a:avLst/>
          </a:prstGeom>
          <a:solidFill>
            <a:schemeClr val="accent6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3347864" y="44624"/>
            <a:ext cx="2424425" cy="342994"/>
            <a:chOff x="4523838" y="116632"/>
            <a:chExt cx="2424425" cy="342994"/>
          </a:xfrm>
        </p:grpSpPr>
        <p:sp>
          <p:nvSpPr>
            <p:cNvPr id="7" name="Ellipse 6"/>
            <p:cNvSpPr/>
            <p:nvPr/>
          </p:nvSpPr>
          <p:spPr bwMode="auto">
            <a:xfrm>
              <a:off x="5165559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165559" y="116632"/>
              <a:ext cx="486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I</a:t>
              </a:r>
              <a:endParaRPr lang="en-US" sz="1100" dirty="0"/>
            </a:p>
          </p:txBody>
        </p:sp>
        <p:cxnSp>
          <p:nvCxnSpPr>
            <p:cNvPr id="9" name="Gerade Verbindung mit Pfeil 8"/>
            <p:cNvCxnSpPr>
              <a:stCxn id="11" idx="6"/>
              <a:endCxn id="7" idx="2"/>
            </p:cNvCxnSpPr>
            <p:nvPr/>
          </p:nvCxnSpPr>
          <p:spPr bwMode="auto">
            <a:xfrm>
              <a:off x="5010398" y="30470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feld 9"/>
            <p:cNvSpPr txBox="1"/>
            <p:nvPr/>
          </p:nvSpPr>
          <p:spPr>
            <a:xfrm>
              <a:off x="4523839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sp>
          <p:nvSpPr>
            <p:cNvPr id="11" name="Ellipse 10"/>
            <p:cNvSpPr/>
            <p:nvPr/>
          </p:nvSpPr>
          <p:spPr bwMode="auto">
            <a:xfrm>
              <a:off x="4523838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cxnSp>
          <p:nvCxnSpPr>
            <p:cNvPr id="12" name="Gerade Verbindung mit Pfeil 11"/>
            <p:cNvCxnSpPr>
              <a:endCxn id="13" idx="2"/>
            </p:cNvCxnSpPr>
            <p:nvPr/>
          </p:nvCxnSpPr>
          <p:spPr bwMode="auto">
            <a:xfrm>
              <a:off x="5658470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Ellipse 12"/>
            <p:cNvSpPr/>
            <p:nvPr/>
          </p:nvSpPr>
          <p:spPr bwMode="auto">
            <a:xfrm>
              <a:off x="5813631" y="15866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3631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cxnSp>
          <p:nvCxnSpPr>
            <p:cNvPr id="15" name="Gerade Verbindung mit Pfeil 14"/>
            <p:cNvCxnSpPr>
              <a:endCxn id="16" idx="2"/>
            </p:cNvCxnSpPr>
            <p:nvPr/>
          </p:nvCxnSpPr>
          <p:spPr bwMode="auto">
            <a:xfrm>
              <a:off x="6306542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Ellipse 15"/>
            <p:cNvSpPr/>
            <p:nvPr/>
          </p:nvSpPr>
          <p:spPr bwMode="auto">
            <a:xfrm>
              <a:off x="6461703" y="158667"/>
              <a:ext cx="486560" cy="300959"/>
            </a:xfrm>
            <a:prstGeom prst="ellipse">
              <a:avLst/>
            </a:prstGeom>
            <a:pattFill prst="smConfetti">
              <a:fgClr>
                <a:srgbClr val="FF0000"/>
              </a:fgClr>
              <a:bgClr>
                <a:schemeClr val="bg1"/>
              </a:bgClr>
            </a:pattFill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1703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CA</a:t>
              </a:r>
              <a:endParaRPr lang="en-US" sz="1100" dirty="0"/>
            </a:p>
          </p:txBody>
        </p:sp>
      </p:grp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smtClean="0">
                <a:latin typeface="+mn-lt"/>
              </a:rPr>
              <a:t>Task: </a:t>
            </a:r>
            <a:endParaRPr lang="en-US" sz="1800">
              <a:latin typeface="+mn-lt"/>
            </a:endParaRPr>
          </a:p>
        </p:txBody>
      </p:sp>
      <p:pic>
        <p:nvPicPr>
          <p:cNvPr id="1028" name="Picture 4" descr="Bildergebnis fÃ¼r hand curs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468" y="3573016"/>
            <a:ext cx="22282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el 1"/>
          <p:cNvSpPr txBox="1">
            <a:spLocks/>
          </p:cNvSpPr>
          <p:nvPr/>
        </p:nvSpPr>
        <p:spPr>
          <a:xfrm>
            <a:off x="457200" y="341784"/>
            <a:ext cx="6635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800" smtClean="0">
                <a:solidFill>
                  <a:schemeClr val="tx1"/>
                </a:solidFill>
                <a:latin typeface="+mj-lt"/>
              </a:rPr>
              <a:t>CA-Experiments:</a:t>
            </a:r>
            <a:br>
              <a:rPr lang="en-US" sz="2800" smtClean="0">
                <a:solidFill>
                  <a:schemeClr val="tx1"/>
                </a:solidFill>
                <a:latin typeface="+mj-lt"/>
              </a:rPr>
            </a:br>
            <a:r>
              <a:rPr lang="en-US" sz="2800" smtClean="0">
                <a:solidFill>
                  <a:schemeClr val="tx1"/>
                </a:solidFill>
                <a:latin typeface="+mj-lt"/>
              </a:rPr>
              <a:t>How do metrics influence researchers during literature research? (WIP)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Slide Number Placeholder 4"/>
          <p:cNvSpPr txBox="1">
            <a:spLocks/>
          </p:cNvSpPr>
          <p:nvPr/>
        </p:nvSpPr>
        <p:spPr>
          <a:xfrm>
            <a:off x="6588224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627784" y="-531440"/>
            <a:ext cx="3888432" cy="1080120"/>
          </a:xfrm>
          <a:prstGeom prst="ellipse">
            <a:avLst/>
          </a:prstGeom>
          <a:solidFill>
            <a:schemeClr val="accent6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3347864" y="44624"/>
            <a:ext cx="2424425" cy="342994"/>
            <a:chOff x="4523838" y="116632"/>
            <a:chExt cx="2424425" cy="342994"/>
          </a:xfrm>
        </p:grpSpPr>
        <p:sp>
          <p:nvSpPr>
            <p:cNvPr id="7" name="Ellipse 6"/>
            <p:cNvSpPr/>
            <p:nvPr/>
          </p:nvSpPr>
          <p:spPr bwMode="auto">
            <a:xfrm>
              <a:off x="5165559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165559" y="116632"/>
              <a:ext cx="486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I</a:t>
              </a:r>
              <a:endParaRPr lang="en-US" sz="1100" dirty="0"/>
            </a:p>
          </p:txBody>
        </p:sp>
        <p:cxnSp>
          <p:nvCxnSpPr>
            <p:cNvPr id="9" name="Gerade Verbindung mit Pfeil 8"/>
            <p:cNvCxnSpPr>
              <a:stCxn id="11" idx="6"/>
              <a:endCxn id="7" idx="2"/>
            </p:cNvCxnSpPr>
            <p:nvPr/>
          </p:nvCxnSpPr>
          <p:spPr bwMode="auto">
            <a:xfrm>
              <a:off x="5010398" y="30470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feld 9"/>
            <p:cNvSpPr txBox="1"/>
            <p:nvPr/>
          </p:nvSpPr>
          <p:spPr>
            <a:xfrm>
              <a:off x="4523839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sp>
          <p:nvSpPr>
            <p:cNvPr id="11" name="Ellipse 10"/>
            <p:cNvSpPr/>
            <p:nvPr/>
          </p:nvSpPr>
          <p:spPr bwMode="auto">
            <a:xfrm>
              <a:off x="4523838" y="15422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cxnSp>
          <p:nvCxnSpPr>
            <p:cNvPr id="12" name="Gerade Verbindung mit Pfeil 11"/>
            <p:cNvCxnSpPr>
              <a:endCxn id="13" idx="2"/>
            </p:cNvCxnSpPr>
            <p:nvPr/>
          </p:nvCxnSpPr>
          <p:spPr bwMode="auto">
            <a:xfrm>
              <a:off x="5658470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Ellipse 12"/>
            <p:cNvSpPr/>
            <p:nvPr/>
          </p:nvSpPr>
          <p:spPr bwMode="auto">
            <a:xfrm>
              <a:off x="5813631" y="158667"/>
              <a:ext cx="486560" cy="300959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3631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S</a:t>
              </a:r>
              <a:endParaRPr lang="en-US" sz="1100" dirty="0"/>
            </a:p>
          </p:txBody>
        </p:sp>
        <p:cxnSp>
          <p:nvCxnSpPr>
            <p:cNvPr id="15" name="Gerade Verbindung mit Pfeil 14"/>
            <p:cNvCxnSpPr>
              <a:endCxn id="16" idx="2"/>
            </p:cNvCxnSpPr>
            <p:nvPr/>
          </p:nvCxnSpPr>
          <p:spPr bwMode="auto">
            <a:xfrm>
              <a:off x="6306542" y="309147"/>
              <a:ext cx="155161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Ellipse 15"/>
            <p:cNvSpPr/>
            <p:nvPr/>
          </p:nvSpPr>
          <p:spPr bwMode="auto">
            <a:xfrm>
              <a:off x="6461703" y="158667"/>
              <a:ext cx="486560" cy="300959"/>
            </a:xfrm>
            <a:prstGeom prst="ellipse">
              <a:avLst/>
            </a:prstGeom>
            <a:pattFill prst="smConfetti">
              <a:fgClr>
                <a:srgbClr val="FF0000"/>
              </a:fgClr>
              <a:bgClr>
                <a:schemeClr val="bg1"/>
              </a:bgClr>
            </a:pattFill>
            <a:ln w="15875">
              <a:solidFill>
                <a:srgbClr val="0070C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i="1" dirty="0" smtClean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1703" y="121072"/>
              <a:ext cx="48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41425"/>
              <a:r>
                <a:rPr lang="en-US" sz="1600" b="1" smtClean="0"/>
                <a:t>CA</a:t>
              </a:r>
              <a:endParaRPr lang="en-US" sz="1100" dirty="0"/>
            </a:p>
          </p:txBody>
        </p:sp>
      </p:grp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715617"/>
            <a:ext cx="8229600" cy="4133056"/>
          </a:xfrm>
        </p:spPr>
        <p:txBody>
          <a:bodyPr>
            <a:normAutofit/>
          </a:bodyPr>
          <a:lstStyle/>
          <a:p>
            <a:r>
              <a:rPr lang="de-DE" sz="1800" smtClean="0">
                <a:solidFill>
                  <a:schemeClr val="tx1"/>
                </a:solidFill>
                <a:latin typeface="+mn-lt"/>
              </a:rPr>
              <a:t>Every participant was asked to complete 20 such tasks, each presenting three alternatives with six features</a:t>
            </a:r>
          </a:p>
          <a:p>
            <a:endParaRPr lang="de-DE" sz="1800">
              <a:solidFill>
                <a:schemeClr val="tx1"/>
              </a:solidFill>
              <a:latin typeface="+mn-lt"/>
            </a:endParaRPr>
          </a:p>
          <a:p>
            <a:endParaRPr lang="de-DE" sz="1800" smtClean="0">
              <a:solidFill>
                <a:schemeClr val="tx1"/>
              </a:solidFill>
              <a:latin typeface="+mn-lt"/>
            </a:endParaRPr>
          </a:p>
          <a:p>
            <a:endParaRPr lang="de-DE" sz="1800">
              <a:solidFill>
                <a:schemeClr val="tx1"/>
              </a:solidFill>
              <a:latin typeface="+mn-lt"/>
            </a:endParaRPr>
          </a:p>
          <a:p>
            <a:endParaRPr lang="de-DE" sz="1800" smtClean="0">
              <a:solidFill>
                <a:schemeClr val="tx1"/>
              </a:solidFill>
              <a:latin typeface="+mn-lt"/>
            </a:endParaRPr>
          </a:p>
          <a:p>
            <a:r>
              <a:rPr lang="de-DE" sz="1800" smtClean="0">
                <a:solidFill>
                  <a:schemeClr val="tx1"/>
                </a:solidFill>
                <a:latin typeface="+mn-lt"/>
              </a:rPr>
              <a:t>6760 user decisions were then </a:t>
            </a:r>
            <a:r>
              <a:rPr lang="de-DE" sz="1800" smtClean="0">
                <a:solidFill>
                  <a:schemeClr val="tx1"/>
                </a:solidFill>
                <a:latin typeface="+mn-lt"/>
              </a:rPr>
              <a:t>fed </a:t>
            </a:r>
            <a:r>
              <a:rPr lang="de-DE" sz="1800" smtClean="0">
                <a:solidFill>
                  <a:schemeClr val="tx1"/>
                </a:solidFill>
                <a:latin typeface="+mn-lt"/>
              </a:rPr>
              <a:t>into a logistic regression model to examine individual indicators‘ effect on the likelihood for a publication to be ranked above another one</a:t>
            </a:r>
            <a:endParaRPr lang="en-US" sz="18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55355"/>
            <a:ext cx="3744416" cy="12890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Inhaltsplatzhalter 1"/>
          <p:cNvSpPr txBox="1">
            <a:spLocks/>
          </p:cNvSpPr>
          <p:nvPr/>
        </p:nvSpPr>
        <p:spPr>
          <a:xfrm>
            <a:off x="446856" y="2320280"/>
            <a:ext cx="4677361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49DD7"/>
              </a:buClr>
              <a:buFont typeface="Symbol" panose="05050102010706020507" pitchFamily="18" charset="2"/>
              <a:buChar char=""/>
              <a:defRPr sz="32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C6236"/>
              </a:buClr>
              <a:buFont typeface="Symbol" panose="05050102010706020507" pitchFamily="18" charset="2"/>
              <a:buChar char=""/>
              <a:defRPr sz="28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4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9A9B9B"/>
              </a:buClr>
              <a:buFont typeface="Symbol" panose="05050102010706020507" pitchFamily="18" charset="2"/>
              <a:buChar char=""/>
              <a:defRPr sz="2000" kern="1200">
                <a:solidFill>
                  <a:srgbClr val="3D325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mtClean="0">
                <a:solidFill>
                  <a:schemeClr val="tx1"/>
                </a:solidFill>
                <a:latin typeface="+mn-lt"/>
              </a:rPr>
              <a:t>First two and last two tasks were excluded from analysis for each participant</a:t>
            </a:r>
          </a:p>
          <a:p>
            <a:r>
              <a:rPr lang="de-DE" sz="1800" smtClean="0">
                <a:solidFill>
                  <a:schemeClr val="tx1"/>
                </a:solidFill>
                <a:latin typeface="+mn-lt"/>
              </a:rPr>
              <a:t>Variables were standardized for easier comparison</a:t>
            </a:r>
          </a:p>
          <a:p>
            <a:endParaRPr lang="de-DE" sz="1800" smtClean="0">
              <a:solidFill>
                <a:schemeClr val="tx1"/>
              </a:solidFill>
              <a:latin typeface="+mn-lt"/>
            </a:endParaRPr>
          </a:p>
          <a:p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37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_final">
  <a:themeElements>
    <a:clrScheme name="metrics">
      <a:dk1>
        <a:sysClr val="windowText" lastClr="000000"/>
      </a:dk1>
      <a:lt1>
        <a:sysClr val="window" lastClr="FFFFFF"/>
      </a:lt1>
      <a:dk2>
        <a:srgbClr val="3D325E"/>
      </a:dk2>
      <a:lt2>
        <a:srgbClr val="EEECE1"/>
      </a:lt2>
      <a:accent1>
        <a:srgbClr val="449DD7"/>
      </a:accent1>
      <a:accent2>
        <a:srgbClr val="EC6236"/>
      </a:accent2>
      <a:accent3>
        <a:srgbClr val="9A9B9B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Präsentation_final</Template>
  <TotalTime>0</TotalTime>
  <Words>1954</Words>
  <Application>Microsoft Office PowerPoint</Application>
  <PresentationFormat>Bildschirmpräsentation (4:3)</PresentationFormat>
  <Paragraphs>439</Paragraphs>
  <Slides>18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Präsentation_final</vt:lpstr>
      <vt:lpstr>The *metrics-project‘s user studies:  How researchers perceive and use metrics</vt:lpstr>
      <vt:lpstr>User Studies –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Survey I: Researchers’ social media usage</vt:lpstr>
      <vt:lpstr>PowerPoint-Präsentation</vt:lpstr>
      <vt:lpstr>PowerPoint-Präsentation</vt:lpstr>
      <vt:lpstr>Usage of Actions:       Facebook</vt:lpstr>
      <vt:lpstr>Usage of Actions:  Differences in Frequency (Welch test)</vt:lpstr>
    </vt:vector>
  </TitlesOfParts>
  <Company>ZBW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Lemke</dc:creator>
  <cp:lastModifiedBy>Steffen Lemke</cp:lastModifiedBy>
  <cp:revision>165</cp:revision>
  <cp:lastPrinted>2017-09-15T12:21:54Z</cp:lastPrinted>
  <dcterms:created xsi:type="dcterms:W3CDTF">2017-08-28T15:22:44Z</dcterms:created>
  <dcterms:modified xsi:type="dcterms:W3CDTF">2019-03-26T22:19:02Z</dcterms:modified>
</cp:coreProperties>
</file>