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1" r:id="rId4"/>
    <p:sldId id="281" r:id="rId5"/>
    <p:sldId id="282" r:id="rId6"/>
    <p:sldId id="283" r:id="rId7"/>
    <p:sldId id="288" r:id="rId8"/>
    <p:sldId id="287" r:id="rId9"/>
    <p:sldId id="286" r:id="rId10"/>
    <p:sldId id="284" r:id="rId11"/>
    <p:sldId id="28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29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9B88-68AD-458D-9A9D-C0309B4AD45A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ADC941B-3179-4251-8B13-4C80A9DD40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157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9B88-68AD-458D-9A9D-C0309B4AD45A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ADC941B-3179-4251-8B13-4C80A9DD40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5723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9B88-68AD-458D-9A9D-C0309B4AD45A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ADC941B-3179-4251-8B13-4C80A9DD40F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4673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9B88-68AD-458D-9A9D-C0309B4AD45A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ADC941B-3179-4251-8B13-4C80A9DD40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430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9B88-68AD-458D-9A9D-C0309B4AD45A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ADC941B-3179-4251-8B13-4C80A9DD40F4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2940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9B88-68AD-458D-9A9D-C0309B4AD45A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ADC941B-3179-4251-8B13-4C80A9DD40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516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9B88-68AD-458D-9A9D-C0309B4AD45A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C941B-3179-4251-8B13-4C80A9DD40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8412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9B88-68AD-458D-9A9D-C0309B4AD45A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C941B-3179-4251-8B13-4C80A9DD40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014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9B88-68AD-458D-9A9D-C0309B4AD45A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C941B-3179-4251-8B13-4C80A9DD40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618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9B88-68AD-458D-9A9D-C0309B4AD45A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ADC941B-3179-4251-8B13-4C80A9DD40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897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9B88-68AD-458D-9A9D-C0309B4AD45A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ADC941B-3179-4251-8B13-4C80A9DD40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560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9B88-68AD-458D-9A9D-C0309B4AD45A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ADC941B-3179-4251-8B13-4C80A9DD40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003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9B88-68AD-458D-9A9D-C0309B4AD45A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C941B-3179-4251-8B13-4C80A9DD40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794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9B88-68AD-458D-9A9D-C0309B4AD45A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C941B-3179-4251-8B13-4C80A9DD40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740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9B88-68AD-458D-9A9D-C0309B4AD45A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C941B-3179-4251-8B13-4C80A9DD40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926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9B88-68AD-458D-9A9D-C0309B4AD45A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ADC941B-3179-4251-8B13-4C80A9DD40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747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D9B88-68AD-458D-9A9D-C0309B4AD45A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ADC941B-3179-4251-8B13-4C80A9DD40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403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LOW </a:t>
            </a:r>
            <a:r>
              <a:rPr lang="en-IN" dirty="0"/>
              <a:t>POWER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HIGH SPEED</a:t>
            </a:r>
            <a:br>
              <a:rPr lang="en-IN" dirty="0" smtClean="0"/>
            </a:br>
            <a:r>
              <a:rPr lang="en-IN" dirty="0" smtClean="0"/>
              <a:t>DYNAMIC </a:t>
            </a:r>
            <a:r>
              <a:rPr lang="en-IN" dirty="0"/>
              <a:t>COMPARATOR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IN" sz="4300" dirty="0" smtClean="0"/>
              <a:t>GROUP MEMBERS:</a:t>
            </a:r>
          </a:p>
          <a:p>
            <a:r>
              <a:rPr lang="en-IN" sz="4300" dirty="0"/>
              <a:t>AJINKYA SURESHRAO KAUTIKWAR 18MVD0061</a:t>
            </a:r>
          </a:p>
          <a:p>
            <a:r>
              <a:rPr lang="en-IN" sz="4300" dirty="0"/>
              <a:t>SUBURAAJ R 18MVD0072	</a:t>
            </a:r>
          </a:p>
          <a:p>
            <a:r>
              <a:rPr lang="en-IN" sz="4300" dirty="0"/>
              <a:t>ANNAMALAI S 18MVD0083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9078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437" y="572835"/>
            <a:ext cx="8911687" cy="666305"/>
          </a:xfrm>
        </p:spPr>
        <p:txBody>
          <a:bodyPr/>
          <a:lstStyle/>
          <a:p>
            <a:r>
              <a:rPr lang="en-IN" dirty="0" smtClean="0"/>
              <a:t>RESULTS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1708"/>
            <a:ext cx="12191999" cy="5253824"/>
          </a:xfrm>
        </p:spPr>
      </p:pic>
      <p:sp>
        <p:nvSpPr>
          <p:cNvPr id="5" name="TextBox 4"/>
          <p:cNvSpPr txBox="1"/>
          <p:nvPr/>
        </p:nvSpPr>
        <p:spPr>
          <a:xfrm>
            <a:off x="1504060" y="1239140"/>
            <a:ext cx="870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AVERAGE DYNAMIC POWER OF EXISTING DYNAMIC COMPARATOR=29.58uW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7891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7347" y="624110"/>
            <a:ext cx="9667266" cy="691942"/>
          </a:xfrm>
        </p:spPr>
        <p:txBody>
          <a:bodyPr>
            <a:normAutofit fontScale="90000"/>
          </a:bodyPr>
          <a:lstStyle/>
          <a:p>
            <a:r>
              <a:rPr lang="en-IN" sz="2000" dirty="0" smtClean="0"/>
              <a:t>AVERAGE DYNAMIC POWER OF MODIFIED ULTRA LOW POWER HIGH SPEED DYNAMIC COMPARATOR = 1.598uW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8602"/>
            <a:ext cx="12192000" cy="543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551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AIM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design </a:t>
            </a:r>
            <a:r>
              <a:rPr lang="en-IN" dirty="0" smtClean="0"/>
              <a:t>a </a:t>
            </a:r>
            <a:r>
              <a:rPr lang="en-IN" dirty="0" smtClean="0"/>
              <a:t>low power High Speed Dynamic Comparator when compared to </a:t>
            </a:r>
            <a:r>
              <a:rPr lang="en-IN" dirty="0" smtClean="0"/>
              <a:t>existing dynamic </a:t>
            </a:r>
            <a:r>
              <a:rPr lang="en-IN" dirty="0" smtClean="0"/>
              <a:t>comparator.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0824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7070" y="709569"/>
            <a:ext cx="8911687" cy="632121"/>
          </a:xfrm>
        </p:spPr>
        <p:txBody>
          <a:bodyPr>
            <a:normAutofit/>
          </a:bodyPr>
          <a:lstStyle/>
          <a:p>
            <a:r>
              <a:rPr lang="en-IN" sz="2400" dirty="0" smtClean="0"/>
              <a:t>EXISTING DYNAMIC </a:t>
            </a:r>
            <a:r>
              <a:rPr lang="en-IN" sz="2400" dirty="0"/>
              <a:t>COMPARATOR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13" y="1555279"/>
            <a:ext cx="4389500" cy="46714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238572" y="1341690"/>
                <a:ext cx="6571716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</a:rPr>
                  <a:t>Reset phase(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clk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=0):clk1 </a:t>
                </a:r>
                <a:r>
                  <a:rPr lang="en-US" dirty="0">
                    <a:solidFill>
                      <a:schemeClr val="tx1"/>
                    </a:solidFill>
                  </a:rPr>
                  <a:t>and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clk2 – low;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– off;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charge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the o+ and o- </a:t>
                </a:r>
                <a:r>
                  <a:rPr lang="en-US" dirty="0">
                    <a:solidFill>
                      <a:schemeClr val="tx1"/>
                    </a:solidFill>
                  </a:rPr>
                  <a:t>nodes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𝑑𝑑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 Also,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- ON </a:t>
                </a:r>
                <a:r>
                  <a:rPr lang="en-US" dirty="0">
                    <a:solidFill>
                      <a:schemeClr val="tx1"/>
                    </a:solidFill>
                  </a:rPr>
                  <a:t>and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the a+ and a- </a:t>
                </a:r>
                <a:r>
                  <a:rPr lang="en-US" dirty="0">
                    <a:solidFill>
                      <a:schemeClr val="tx1"/>
                    </a:solidFill>
                  </a:rPr>
                  <a:t>is pulled up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𝑑𝑑</m:t>
                        </m:r>
                      </m:sub>
                    </m:sSub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L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atching phase(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clk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=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Vdd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):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 </a:t>
                </a:r>
                <a:r>
                  <a:rPr lang="en-US" dirty="0">
                    <a:solidFill>
                      <a:schemeClr val="tx1"/>
                    </a:solidFill>
                  </a:rPr>
                  <a:t>-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on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will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be turned on, and hence o- and o+ is pulled to gnd.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As soon as clk2 goes to high, the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regeneration starts as the outputs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Dn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and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Dp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of cross-coupled inverters are pulled depending on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inp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and inn.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</a:rPr>
                  <a:t> After the decision is  made,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is OFF and static power dissipation is zero.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Advantages: Load Capacitance is </a:t>
                </a:r>
                <a:r>
                  <a:rPr lang="en-US" dirty="0" err="1" smtClean="0"/>
                  <a:t>reduced:No</a:t>
                </a:r>
                <a:r>
                  <a:rPr lang="en-US" dirty="0" smtClean="0"/>
                  <a:t> static power </a:t>
                </a:r>
                <a:r>
                  <a:rPr lang="en-US" dirty="0" err="1" smtClean="0"/>
                  <a:t>dssipation</a:t>
                </a:r>
                <a:r>
                  <a:rPr lang="en-US" dirty="0" smtClean="0"/>
                  <a:t> due to hidden current path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572" y="1341690"/>
                <a:ext cx="6571716" cy="4247317"/>
              </a:xfrm>
              <a:prstGeom prst="rect">
                <a:avLst/>
              </a:prstGeom>
              <a:blipFill rotWithShape="0">
                <a:blip r:embed="rId3"/>
                <a:stretch>
                  <a:fillRect l="-557" t="-717" r="-15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341690" y="4076344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</a:t>
            </a:r>
            <a:r>
              <a:rPr lang="en-IN" dirty="0" smtClean="0"/>
              <a:t>+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3987337" y="40065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</a:t>
            </a:r>
            <a:r>
              <a:rPr lang="en-IN" dirty="0" smtClean="0"/>
              <a:t>-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3389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0614" y="247827"/>
            <a:ext cx="9201608" cy="1196411"/>
          </a:xfrm>
        </p:spPr>
        <p:txBody>
          <a:bodyPr>
            <a:normAutofit/>
          </a:bodyPr>
          <a:lstStyle/>
          <a:p>
            <a:r>
              <a:rPr lang="en-IN" sz="2800" dirty="0" smtClean="0"/>
              <a:t>IMPLEMENTATION OF </a:t>
            </a:r>
            <a:r>
              <a:rPr lang="en-IN" sz="2800" dirty="0"/>
              <a:t>EXISTING </a:t>
            </a:r>
            <a:r>
              <a:rPr lang="en-IN" sz="2800" dirty="0" smtClean="0"/>
              <a:t>DYNAMIC </a:t>
            </a:r>
            <a:r>
              <a:rPr lang="en-IN" sz="2800" dirty="0" smtClean="0"/>
              <a:t>COMPARATOR</a:t>
            </a:r>
            <a:endParaRPr lang="en-IN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0065"/>
            <a:ext cx="12192000" cy="576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976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5155" y="223170"/>
            <a:ext cx="10340412" cy="1280890"/>
          </a:xfrm>
        </p:spPr>
        <p:txBody>
          <a:bodyPr>
            <a:normAutofit/>
          </a:bodyPr>
          <a:lstStyle/>
          <a:p>
            <a:r>
              <a:rPr lang="en-IN" sz="2800" dirty="0" smtClean="0"/>
              <a:t>FUNCTIONAL VERIFICATION </a:t>
            </a:r>
            <a:r>
              <a:rPr lang="en-IN" sz="2800" dirty="0"/>
              <a:t>OF EXISTING </a:t>
            </a:r>
            <a:r>
              <a:rPr lang="en-IN" sz="2800" dirty="0" smtClean="0"/>
              <a:t>DYNAMIC </a:t>
            </a:r>
            <a:r>
              <a:rPr lang="en-IN" sz="2800" dirty="0"/>
              <a:t>COMPARATOR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7327"/>
            <a:ext cx="12192000" cy="549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619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1" y="624110"/>
            <a:ext cx="9675812" cy="939770"/>
          </a:xfrm>
        </p:spPr>
        <p:txBody>
          <a:bodyPr>
            <a:noAutofit/>
          </a:bodyPr>
          <a:lstStyle/>
          <a:p>
            <a:r>
              <a:rPr lang="en-IN" sz="2400" dirty="0" smtClean="0"/>
              <a:t>MODIFIED </a:t>
            </a:r>
            <a:r>
              <a:rPr lang="en-IN" sz="2400" dirty="0" smtClean="0"/>
              <a:t>LOW </a:t>
            </a:r>
            <a:r>
              <a:rPr lang="en-IN" sz="2400" dirty="0" smtClean="0"/>
              <a:t>POWER HIGH SPEED DYNAMIC COMPARATOR</a:t>
            </a:r>
            <a:endParaRPr lang="en-IN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0" y="203389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4358355" y="2110811"/>
            <a:ext cx="76783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During </a:t>
            </a:r>
            <a:r>
              <a:rPr lang="en-US" dirty="0" err="1"/>
              <a:t>p</a:t>
            </a:r>
            <a:r>
              <a:rPr lang="en-US" dirty="0" err="1" smtClean="0"/>
              <a:t>recharge</a:t>
            </a:r>
            <a:r>
              <a:rPr lang="en-US" dirty="0" smtClean="0"/>
              <a:t> or Reset phase(CLK </a:t>
            </a:r>
            <a:r>
              <a:rPr lang="en-US" dirty="0"/>
              <a:t>= 0), </a:t>
            </a:r>
            <a:r>
              <a:rPr lang="en-US" dirty="0" smtClean="0"/>
              <a:t>M5-OFF and hence no static power dissipation due to absence of current flow from </a:t>
            </a:r>
            <a:r>
              <a:rPr lang="en-US" dirty="0" err="1" smtClean="0"/>
              <a:t>Vdd</a:t>
            </a:r>
            <a:r>
              <a:rPr lang="en-US" dirty="0" smtClean="0"/>
              <a:t> to gnd.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M1,M2-ON and hence </a:t>
            </a:r>
            <a:r>
              <a:rPr lang="en-US" dirty="0" err="1" smtClean="0"/>
              <a:t>Vfn</a:t>
            </a:r>
            <a:r>
              <a:rPr lang="en-US" dirty="0" smtClean="0"/>
              <a:t> and </a:t>
            </a:r>
            <a:r>
              <a:rPr lang="en-US" dirty="0" err="1" smtClean="0"/>
              <a:t>Vfp</a:t>
            </a:r>
            <a:r>
              <a:rPr lang="en-US" dirty="0"/>
              <a:t> </a:t>
            </a:r>
            <a:r>
              <a:rPr lang="en-US" dirty="0" smtClean="0"/>
              <a:t>is pulled to </a:t>
            </a:r>
            <a:r>
              <a:rPr lang="en-US" dirty="0" err="1" smtClean="0"/>
              <a:t>Vdd</a:t>
            </a:r>
            <a:r>
              <a:rPr lang="en-US" dirty="0" smtClean="0"/>
              <a:t>, and hence the output of both inverters </a:t>
            </a:r>
            <a:r>
              <a:rPr lang="en-US" dirty="0" err="1" smtClean="0"/>
              <a:t>Vfp</a:t>
            </a:r>
            <a:r>
              <a:rPr lang="en-US" dirty="0" smtClean="0"/>
              <a:t>’ and </a:t>
            </a:r>
            <a:r>
              <a:rPr lang="en-US" dirty="0" err="1" smtClean="0"/>
              <a:t>Vfn</a:t>
            </a:r>
            <a:r>
              <a:rPr lang="en-US" dirty="0" smtClean="0"/>
              <a:t>’ becomes zero.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Hence M10,M11 is ON  and output nodes are pre-charged to </a:t>
            </a:r>
            <a:r>
              <a:rPr lang="en-US" dirty="0" err="1" smtClean="0"/>
              <a:t>Vdd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During comparison or decision making phase(CLK=</a:t>
            </a:r>
            <a:r>
              <a:rPr lang="en-US" dirty="0" err="1" smtClean="0"/>
              <a:t>Vdd</a:t>
            </a:r>
            <a:r>
              <a:rPr lang="en-US" dirty="0" smtClean="0"/>
              <a:t>), M1,M2-OFF and M5-ON and hence the pre-charged Capacitor voltage </a:t>
            </a:r>
            <a:r>
              <a:rPr lang="en-US" dirty="0" err="1" smtClean="0"/>
              <a:t>Cfp</a:t>
            </a:r>
            <a:r>
              <a:rPr lang="en-US" dirty="0" smtClean="0"/>
              <a:t> and </a:t>
            </a:r>
            <a:r>
              <a:rPr lang="en-US" dirty="0" err="1" smtClean="0"/>
              <a:t>Cfn</a:t>
            </a:r>
            <a:r>
              <a:rPr lang="en-US" dirty="0" smtClean="0"/>
              <a:t> are discharged from </a:t>
            </a:r>
            <a:r>
              <a:rPr lang="en-US" dirty="0" err="1" smtClean="0"/>
              <a:t>Vdd</a:t>
            </a:r>
            <a:r>
              <a:rPr lang="en-US" dirty="0" smtClean="0"/>
              <a:t> to ground.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Discharge rates depend upon the input voltages applied VIP and VIN.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When VIP &gt;VIN ,VOP becomes logic ‘1’ and VON becomes logic ‘0’.     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88" y="2110811"/>
            <a:ext cx="3923967" cy="3778250"/>
          </a:xfrm>
        </p:spPr>
      </p:pic>
    </p:spTree>
    <p:extLst>
      <p:ext uri="{BB962C8B-B14F-4D97-AF65-F5344CB8AC3E}">
        <p14:creationId xmlns:p14="http://schemas.microsoft.com/office/powerpoint/2010/main" val="3155077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ADVANTAGES OF NAND LATCH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49" y="2587596"/>
            <a:ext cx="2730782" cy="2565518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495230" y="2133600"/>
            <a:ext cx="8009382" cy="3777622"/>
          </a:xfrm>
        </p:spPr>
        <p:txBody>
          <a:bodyPr/>
          <a:lstStyle/>
          <a:p>
            <a:r>
              <a:rPr lang="en-IN" dirty="0"/>
              <a:t>If the inputs </a:t>
            </a:r>
            <a:r>
              <a:rPr lang="en-IN" dirty="0" smtClean="0"/>
              <a:t>s’ </a:t>
            </a:r>
            <a:r>
              <a:rPr lang="en-IN" dirty="0"/>
              <a:t>and </a:t>
            </a:r>
            <a:r>
              <a:rPr lang="en-IN" dirty="0" smtClean="0"/>
              <a:t>r’ </a:t>
            </a:r>
            <a:r>
              <a:rPr lang="en-IN" dirty="0"/>
              <a:t>of </a:t>
            </a:r>
            <a:r>
              <a:rPr lang="en-IN" dirty="0" err="1"/>
              <a:t>nand</a:t>
            </a:r>
            <a:r>
              <a:rPr lang="en-IN" dirty="0"/>
              <a:t> latch circuit are kept at logic 1 then the output will have no </a:t>
            </a:r>
            <a:r>
              <a:rPr lang="en-IN" dirty="0" smtClean="0"/>
              <a:t>change/transition. Therefore, </a:t>
            </a:r>
            <a:r>
              <a:rPr lang="en-IN" dirty="0"/>
              <a:t>power consumption will reduce</a:t>
            </a:r>
            <a:r>
              <a:rPr lang="en-IN" dirty="0" smtClean="0"/>
              <a:t>.</a:t>
            </a:r>
          </a:p>
          <a:p>
            <a:r>
              <a:rPr lang="en-US" dirty="0"/>
              <a:t>O</a:t>
            </a:r>
            <a:r>
              <a:rPr lang="en-US" dirty="0" smtClean="0"/>
              <a:t>nly </a:t>
            </a:r>
            <a:r>
              <a:rPr lang="en-US" dirty="0"/>
              <a:t>one clock pulse is enough to complete both reset and latching phase, which reduces delay and saves power.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5541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1434" y="701022"/>
            <a:ext cx="10200129" cy="478297"/>
          </a:xfrm>
        </p:spPr>
        <p:txBody>
          <a:bodyPr>
            <a:normAutofit fontScale="90000"/>
          </a:bodyPr>
          <a:lstStyle/>
          <a:p>
            <a:r>
              <a:rPr lang="en-IN" sz="2400" dirty="0" smtClean="0"/>
              <a:t>IMPLEMENTATION OF MODIFIED </a:t>
            </a:r>
            <a:r>
              <a:rPr lang="en-IN" sz="2400" dirty="0"/>
              <a:t>LOW POWER HIGH SPEED COMPARATOR</a:t>
            </a:r>
            <a:endParaRPr lang="en-IN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9318"/>
            <a:ext cx="12192000" cy="567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025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5892" y="581381"/>
            <a:ext cx="9778362" cy="503935"/>
          </a:xfrm>
        </p:spPr>
        <p:txBody>
          <a:bodyPr>
            <a:normAutofit fontScale="90000"/>
          </a:bodyPr>
          <a:lstStyle/>
          <a:p>
            <a:r>
              <a:rPr lang="en-IN" sz="2800" dirty="0" smtClean="0"/>
              <a:t>FUNCTIONAL VERIFICATION OF MODIFIED </a:t>
            </a:r>
            <a:r>
              <a:rPr lang="en-IN" sz="2800" dirty="0"/>
              <a:t>LOW POWER HIGH SPEED COMPARATOR</a:t>
            </a:r>
            <a:endParaRPr lang="en-IN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1510"/>
            <a:ext cx="12192000" cy="545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81688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914</TotalTime>
  <Words>278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Cambria Math</vt:lpstr>
      <vt:lpstr>Century Gothic</vt:lpstr>
      <vt:lpstr>Wingdings 3</vt:lpstr>
      <vt:lpstr>Wisp</vt:lpstr>
      <vt:lpstr>LOW POWER  HIGH SPEED DYNAMIC COMPARATOR</vt:lpstr>
      <vt:lpstr>AIM</vt:lpstr>
      <vt:lpstr>EXISTING DYNAMIC COMPARATOR</vt:lpstr>
      <vt:lpstr>IMPLEMENTATION OF EXISTING DYNAMIC COMPARATOR</vt:lpstr>
      <vt:lpstr>FUNCTIONAL VERIFICATION OF EXISTING DYNAMIC COMPARATOR</vt:lpstr>
      <vt:lpstr>MODIFIED LOW POWER HIGH SPEED DYNAMIC COMPARATOR</vt:lpstr>
      <vt:lpstr>ADVANTAGES OF NAND LATCH</vt:lpstr>
      <vt:lpstr>IMPLEMENTATION OF MODIFIED LOW POWER HIGH SPEED COMPARATOR</vt:lpstr>
      <vt:lpstr>FUNCTIONAL VERIFICATION OF MODIFIED LOW POWER HIGH SPEED COMPARATOR</vt:lpstr>
      <vt:lpstr>RESULTS</vt:lpstr>
      <vt:lpstr>AVERAGE DYNAMIC POWER OF MODIFIED ULTRA LOW POWER HIGH SPEED DYNAMIC COMPARATOR = 1.598uW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Admin</dc:creator>
  <cp:lastModifiedBy>Suburaaj Rajan</cp:lastModifiedBy>
  <cp:revision>61</cp:revision>
  <dcterms:created xsi:type="dcterms:W3CDTF">2018-09-20T13:52:15Z</dcterms:created>
  <dcterms:modified xsi:type="dcterms:W3CDTF">2019-04-02T06:20:42Z</dcterms:modified>
</cp:coreProperties>
</file>