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73" r:id="rId3"/>
    <p:sldId id="257" r:id="rId4"/>
    <p:sldId id="274" r:id="rId5"/>
    <p:sldId id="275" r:id="rId6"/>
    <p:sldId id="276" r:id="rId7"/>
    <p:sldId id="277" r:id="rId8"/>
    <p:sldId id="279" r:id="rId9"/>
    <p:sldId id="280" r:id="rId10"/>
    <p:sldId id="281" r:id="rId11"/>
    <p:sldId id="272" r:id="rId12"/>
  </p:sldIdLst>
  <p:sldSz cx="12192000" cy="6858000"/>
  <p:notesSz cx="6858000" cy="9144000"/>
  <p:embeddedFontLst>
    <p:embeddedFont>
      <p:font typeface="方正兰亭粗黑简体" panose="02010600030101010101" charset="-122"/>
      <p:regular r:id="rId14"/>
    </p:embeddedFon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bold r:id="rId20"/>
    </p:embeddedFont>
    <p:embeddedFont>
      <p:font typeface="Calibri Light" panose="020F0302020204030204" pitchFamily="34" charset="0"/>
      <p:regular r:id="rId21"/>
      <p:italic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271" userDrawn="1">
          <p15:clr>
            <a:srgbClr val="A4A3A4"/>
          </p15:clr>
        </p15:guide>
        <p15:guide id="3" pos="3840" userDrawn="1">
          <p15:clr>
            <a:srgbClr val="A4A3A4"/>
          </p15:clr>
        </p15:guide>
        <p15:guide id="4" pos="34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9EAE"/>
    <a:srgbClr val="154579"/>
    <a:srgbClr val="EB8D6B"/>
    <a:srgbClr val="E46739"/>
    <a:srgbClr val="EC9977"/>
    <a:srgbClr val="D34A32"/>
    <a:srgbClr val="292130"/>
    <a:srgbClr val="6F6F6F"/>
    <a:srgbClr val="14497D"/>
    <a:srgbClr val="29A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89965" autoAdjust="0"/>
  </p:normalViewPr>
  <p:slideViewPr>
    <p:cSldViewPr snapToGrid="0" showGuides="1">
      <p:cViewPr varScale="1">
        <p:scale>
          <a:sx n="67" d="100"/>
          <a:sy n="67" d="100"/>
        </p:scale>
        <p:origin x="696" y="72"/>
      </p:cViewPr>
      <p:guideLst>
        <p:guide orient="horz" pos="2160"/>
        <p:guide pos="4271"/>
        <p:guide pos="3840"/>
        <p:guide pos="34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5C72B-2F8F-4BC9-B69E-2FFCFD455934}" type="datetimeFigureOut">
              <a:rPr lang="zh-CN" altLang="en-US" smtClean="0"/>
              <a:t>2017/2/10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9DA1-53A1-49CA-8F08-E69D4647A4E3}" type="slidenum">
              <a:rPr lang="zh-CN" altLang="en-US" smtClean="0"/>
              <a:t>‹#›</a:t>
            </a:fld>
            <a:endParaRPr lang="zh-CN" altLang="en-US"/>
          </a:p>
        </p:txBody>
      </p:sp>
    </p:spTree>
    <p:extLst>
      <p:ext uri="{BB962C8B-B14F-4D97-AF65-F5344CB8AC3E}">
        <p14:creationId xmlns:p14="http://schemas.microsoft.com/office/powerpoint/2010/main" val="3142329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A9DA1-53A1-49CA-8F08-E69D4647A4E3}" type="slidenum">
              <a:rPr lang="zh-CN" altLang="en-US" smtClean="0"/>
              <a:t>1</a:t>
            </a:fld>
            <a:endParaRPr lang="zh-CN" altLang="en-US"/>
          </a:p>
        </p:txBody>
      </p:sp>
    </p:spTree>
    <p:extLst>
      <p:ext uri="{BB962C8B-B14F-4D97-AF65-F5344CB8AC3E}">
        <p14:creationId xmlns:p14="http://schemas.microsoft.com/office/powerpoint/2010/main" val="310334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A9DA1-53A1-49CA-8F08-E69D4647A4E3}" type="slidenum">
              <a:rPr lang="zh-CN" altLang="en-US" smtClean="0"/>
              <a:t>5</a:t>
            </a:fld>
            <a:endParaRPr lang="zh-CN" altLang="en-US"/>
          </a:p>
        </p:txBody>
      </p:sp>
    </p:spTree>
    <p:extLst>
      <p:ext uri="{BB962C8B-B14F-4D97-AF65-F5344CB8AC3E}">
        <p14:creationId xmlns:p14="http://schemas.microsoft.com/office/powerpoint/2010/main" val="310080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A9DA1-53A1-49CA-8F08-E69D4647A4E3}" type="slidenum">
              <a:rPr lang="zh-CN" altLang="en-US" smtClean="0"/>
              <a:t>6</a:t>
            </a:fld>
            <a:endParaRPr lang="zh-CN" altLang="en-US"/>
          </a:p>
        </p:txBody>
      </p:sp>
    </p:spTree>
    <p:extLst>
      <p:ext uri="{BB962C8B-B14F-4D97-AF65-F5344CB8AC3E}">
        <p14:creationId xmlns:p14="http://schemas.microsoft.com/office/powerpoint/2010/main" val="201250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3A9DA1-53A1-49CA-8F08-E69D4647A4E3}" type="slidenum">
              <a:rPr lang="zh-CN" altLang="en-US" smtClean="0"/>
              <a:t>11</a:t>
            </a:fld>
            <a:endParaRPr lang="zh-CN" altLang="en-US"/>
          </a:p>
        </p:txBody>
      </p:sp>
    </p:spTree>
    <p:extLst>
      <p:ext uri="{BB962C8B-B14F-4D97-AF65-F5344CB8AC3E}">
        <p14:creationId xmlns:p14="http://schemas.microsoft.com/office/powerpoint/2010/main" val="356289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19609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232271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203211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83045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344328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33532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239339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8422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377221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344121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F12771-325C-48B3-9008-4B39D929D46A}" type="datetimeFigureOut">
              <a:rPr lang="zh-CN" altLang="en-US" smtClean="0"/>
              <a:t>2017/2/10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11500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12771-325C-48B3-9008-4B39D929D46A}" type="datetimeFigureOut">
              <a:rPr lang="zh-CN" altLang="en-US" smtClean="0"/>
              <a:t>2017/2/10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0AE28-5C4F-4F27-BF95-214FB4A45464}" type="slidenum">
              <a:rPr lang="zh-CN" altLang="en-US" smtClean="0"/>
              <a:t>‹#›</a:t>
            </a:fld>
            <a:endParaRPr lang="zh-CN" altLang="en-US"/>
          </a:p>
        </p:txBody>
      </p:sp>
    </p:spTree>
    <p:extLst>
      <p:ext uri="{BB962C8B-B14F-4D97-AF65-F5344CB8AC3E}">
        <p14:creationId xmlns:p14="http://schemas.microsoft.com/office/powerpoint/2010/main" val="1513908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图片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8332" y="1496087"/>
            <a:ext cx="6959418" cy="2729429"/>
          </a:xfrm>
          <a:prstGeom prst="rect">
            <a:avLst/>
          </a:prstGeom>
        </p:spPr>
      </p:pic>
      <p:pic>
        <p:nvPicPr>
          <p:cNvPr id="273" name="图片 2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83017" y="4323430"/>
            <a:ext cx="6959418" cy="2729429"/>
          </a:xfrm>
          <a:prstGeom prst="rect">
            <a:avLst/>
          </a:prstGeom>
        </p:spPr>
      </p:pic>
      <p:pic>
        <p:nvPicPr>
          <p:cNvPr id="274" name="图片 2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05199" y="-689556"/>
            <a:ext cx="6959418" cy="2729429"/>
          </a:xfrm>
          <a:prstGeom prst="rect">
            <a:avLst/>
          </a:prstGeom>
        </p:spPr>
      </p:pic>
      <p:pic>
        <p:nvPicPr>
          <p:cNvPr id="275" name="图片 2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700000">
            <a:off x="5667614" y="4292224"/>
            <a:ext cx="6959418" cy="2729429"/>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2860" y="1152280"/>
            <a:ext cx="4912502" cy="4907459"/>
          </a:xfrm>
          <a:prstGeom prst="rect">
            <a:avLst/>
          </a:prstGeom>
        </p:spPr>
      </p:pic>
      <p:sp>
        <p:nvSpPr>
          <p:cNvPr id="26" name="十六角星 25"/>
          <p:cNvSpPr/>
          <p:nvPr/>
        </p:nvSpPr>
        <p:spPr>
          <a:xfrm>
            <a:off x="2318276" y="9748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6" name="组合 275"/>
          <p:cNvGrpSpPr/>
          <p:nvPr/>
        </p:nvGrpSpPr>
        <p:grpSpPr>
          <a:xfrm>
            <a:off x="2280648" y="931545"/>
            <a:ext cx="5333787" cy="5328780"/>
            <a:chOff x="2280648" y="931545"/>
            <a:chExt cx="5333787" cy="5328780"/>
          </a:xfrm>
        </p:grpSpPr>
        <p:sp>
          <p:nvSpPr>
            <p:cNvPr id="27" name="椭圆 26"/>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a:stCxn id="28" idx="4"/>
            <a:endCxn id="48" idx="0"/>
          </p:cNvCxnSpPr>
          <p:nvPr/>
        </p:nvCxnSpPr>
        <p:spPr>
          <a:xfrm>
            <a:off x="4952848" y="10035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27" idx="5"/>
            <a:endCxn id="48" idx="2"/>
          </p:cNvCxnSpPr>
          <p:nvPr/>
        </p:nvCxnSpPr>
        <p:spPr>
          <a:xfrm>
            <a:off x="3964493" y="11931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4" idx="0"/>
            <a:endCxn id="27" idx="4"/>
          </p:cNvCxnSpPr>
          <p:nvPr/>
        </p:nvCxnSpPr>
        <p:spPr>
          <a:xfrm flipV="1">
            <a:off x="3165568" y="12036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2" idx="3"/>
            <a:endCxn id="42" idx="0"/>
          </p:cNvCxnSpPr>
          <p:nvPr/>
        </p:nvCxnSpPr>
        <p:spPr>
          <a:xfrm flipH="1">
            <a:off x="4952848" y="57468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32" idx="6"/>
          </p:cNvCxnSpPr>
          <p:nvPr/>
        </p:nvCxnSpPr>
        <p:spPr>
          <a:xfrm flipV="1">
            <a:off x="2553128" y="23932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4" idx="6"/>
            <a:endCxn id="43" idx="2"/>
          </p:cNvCxnSpPr>
          <p:nvPr/>
        </p:nvCxnSpPr>
        <p:spPr>
          <a:xfrm>
            <a:off x="3201568" y="23932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3" idx="0"/>
            <a:endCxn id="48" idx="4"/>
          </p:cNvCxnSpPr>
          <p:nvPr/>
        </p:nvCxnSpPr>
        <p:spPr>
          <a:xfrm flipV="1">
            <a:off x="4524353" y="16168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35" idx="7"/>
            <a:endCxn id="44" idx="3"/>
          </p:cNvCxnSpPr>
          <p:nvPr/>
        </p:nvCxnSpPr>
        <p:spPr>
          <a:xfrm flipV="1">
            <a:off x="2342104" y="24186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44" idx="5"/>
            <a:endCxn id="51" idx="1"/>
          </p:cNvCxnSpPr>
          <p:nvPr/>
        </p:nvCxnSpPr>
        <p:spPr>
          <a:xfrm>
            <a:off x="3191024" y="24186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48" idx="7"/>
            <a:endCxn id="29" idx="3"/>
          </p:cNvCxnSpPr>
          <p:nvPr/>
        </p:nvCxnSpPr>
        <p:spPr>
          <a:xfrm flipV="1">
            <a:off x="5492574" y="11926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48" idx="6"/>
            <a:endCxn id="30" idx="2"/>
          </p:cNvCxnSpPr>
          <p:nvPr/>
        </p:nvCxnSpPr>
        <p:spPr>
          <a:xfrm>
            <a:off x="5503118" y="15808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44" idx="7"/>
            <a:endCxn id="48" idx="3"/>
          </p:cNvCxnSpPr>
          <p:nvPr/>
        </p:nvCxnSpPr>
        <p:spPr>
          <a:xfrm flipV="1">
            <a:off x="3191024" y="16062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48" idx="5"/>
            <a:endCxn id="45" idx="1"/>
          </p:cNvCxnSpPr>
          <p:nvPr/>
        </p:nvCxnSpPr>
        <p:spPr>
          <a:xfrm>
            <a:off x="5492574" y="16062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43" idx="6"/>
            <a:endCxn id="45" idx="2"/>
          </p:cNvCxnSpPr>
          <p:nvPr/>
        </p:nvCxnSpPr>
        <p:spPr>
          <a:xfrm flipV="1">
            <a:off x="4560353" y="26082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45" idx="3"/>
            <a:endCxn id="52" idx="0"/>
          </p:cNvCxnSpPr>
          <p:nvPr/>
        </p:nvCxnSpPr>
        <p:spPr>
          <a:xfrm flipH="1">
            <a:off x="5395118" y="26336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45" idx="0"/>
            <a:endCxn id="30" idx="3"/>
          </p:cNvCxnSpPr>
          <p:nvPr/>
        </p:nvCxnSpPr>
        <p:spPr>
          <a:xfrm flipV="1">
            <a:off x="6143323" y="17629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45" idx="5"/>
            <a:endCxn id="53" idx="1"/>
          </p:cNvCxnSpPr>
          <p:nvPr/>
        </p:nvCxnSpPr>
        <p:spPr>
          <a:xfrm>
            <a:off x="6168779" y="26336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53" idx="0"/>
            <a:endCxn id="30" idx="4"/>
          </p:cNvCxnSpPr>
          <p:nvPr/>
        </p:nvCxnSpPr>
        <p:spPr>
          <a:xfrm flipH="1" flipV="1">
            <a:off x="6799087" y="17734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53" idx="7"/>
            <a:endCxn id="33" idx="3"/>
          </p:cNvCxnSpPr>
          <p:nvPr/>
        </p:nvCxnSpPr>
        <p:spPr>
          <a:xfrm flipV="1">
            <a:off x="6918611" y="26177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37" idx="1"/>
            <a:endCxn id="53" idx="5"/>
          </p:cNvCxnSpPr>
          <p:nvPr/>
        </p:nvCxnSpPr>
        <p:spPr>
          <a:xfrm flipH="1" flipV="1">
            <a:off x="6918611" y="35262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43" idx="4"/>
            <a:endCxn id="52" idx="1"/>
          </p:cNvCxnSpPr>
          <p:nvPr/>
        </p:nvCxnSpPr>
        <p:spPr>
          <a:xfrm>
            <a:off x="4524353" y="27292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51" idx="5"/>
            <a:endCxn id="52" idx="1"/>
          </p:cNvCxnSpPr>
          <p:nvPr/>
        </p:nvCxnSpPr>
        <p:spPr>
          <a:xfrm>
            <a:off x="4141906" y="35550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35" idx="5"/>
            <a:endCxn id="50" idx="1"/>
          </p:cNvCxnSpPr>
          <p:nvPr/>
        </p:nvCxnSpPr>
        <p:spPr>
          <a:xfrm>
            <a:off x="2342104" y="36094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50" idx="7"/>
            <a:endCxn id="51" idx="2"/>
          </p:cNvCxnSpPr>
          <p:nvPr/>
        </p:nvCxnSpPr>
        <p:spPr>
          <a:xfrm flipV="1">
            <a:off x="3399898" y="35296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50" idx="0"/>
            <a:endCxn id="44" idx="4"/>
          </p:cNvCxnSpPr>
          <p:nvPr/>
        </p:nvCxnSpPr>
        <p:spPr>
          <a:xfrm flipH="1" flipV="1">
            <a:off x="3165568" y="24292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44" idx="1"/>
            <a:endCxn id="31" idx="4"/>
          </p:cNvCxnSpPr>
          <p:nvPr/>
        </p:nvCxnSpPr>
        <p:spPr>
          <a:xfrm flipH="1" flipV="1">
            <a:off x="3093568" y="17692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38" idx="0"/>
            <a:endCxn id="53" idx="4"/>
          </p:cNvCxnSpPr>
          <p:nvPr/>
        </p:nvCxnSpPr>
        <p:spPr>
          <a:xfrm flipV="1">
            <a:off x="6808514" y="35367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53" idx="3"/>
            <a:endCxn id="52" idx="7"/>
          </p:cNvCxnSpPr>
          <p:nvPr/>
        </p:nvCxnSpPr>
        <p:spPr>
          <a:xfrm flipH="1">
            <a:off x="5420574" y="35262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2" idx="6"/>
            <a:endCxn id="38" idx="2"/>
          </p:cNvCxnSpPr>
          <p:nvPr/>
        </p:nvCxnSpPr>
        <p:spPr>
          <a:xfrm flipV="1">
            <a:off x="5431118" y="54627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52" idx="5"/>
            <a:endCxn id="41" idx="1"/>
          </p:cNvCxnSpPr>
          <p:nvPr/>
        </p:nvCxnSpPr>
        <p:spPr>
          <a:xfrm>
            <a:off x="5420574" y="57468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51" idx="0"/>
            <a:endCxn id="43" idx="3"/>
          </p:cNvCxnSpPr>
          <p:nvPr/>
        </p:nvCxnSpPr>
        <p:spPr>
          <a:xfrm flipV="1">
            <a:off x="4116450" y="27187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50" idx="6"/>
            <a:endCxn id="52" idx="2"/>
          </p:cNvCxnSpPr>
          <p:nvPr/>
        </p:nvCxnSpPr>
        <p:spPr>
          <a:xfrm>
            <a:off x="3410442" y="48969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36" idx="6"/>
            <a:endCxn id="50" idx="2"/>
          </p:cNvCxnSpPr>
          <p:nvPr/>
        </p:nvCxnSpPr>
        <p:spPr>
          <a:xfrm>
            <a:off x="2571116" y="46524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39" idx="7"/>
            <a:endCxn id="50" idx="3"/>
          </p:cNvCxnSpPr>
          <p:nvPr/>
        </p:nvCxnSpPr>
        <p:spPr>
          <a:xfrm flipV="1">
            <a:off x="3119024" y="49224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40" idx="0"/>
            <a:endCxn id="50" idx="5"/>
          </p:cNvCxnSpPr>
          <p:nvPr/>
        </p:nvCxnSpPr>
        <p:spPr>
          <a:xfrm flipH="1" flipV="1">
            <a:off x="3399898" y="49224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40" idx="7"/>
            <a:endCxn id="52" idx="2"/>
          </p:cNvCxnSpPr>
          <p:nvPr/>
        </p:nvCxnSpPr>
        <p:spPr>
          <a:xfrm flipV="1">
            <a:off x="3964493" y="57213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9" name="组合 338"/>
          <p:cNvGrpSpPr/>
          <p:nvPr/>
        </p:nvGrpSpPr>
        <p:grpSpPr>
          <a:xfrm>
            <a:off x="2283301" y="930142"/>
            <a:ext cx="5333787" cy="5328780"/>
            <a:chOff x="2433048" y="1083945"/>
            <a:chExt cx="5333787" cy="5328780"/>
          </a:xfrm>
        </p:grpSpPr>
        <p:sp>
          <p:nvSpPr>
            <p:cNvPr id="277" name="十六角星 276"/>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8" name="组合 277"/>
            <p:cNvGrpSpPr/>
            <p:nvPr/>
          </p:nvGrpSpPr>
          <p:grpSpPr>
            <a:xfrm>
              <a:off x="2433048" y="1083945"/>
              <a:ext cx="5333787" cy="5328780"/>
              <a:chOff x="2280648" y="931545"/>
              <a:chExt cx="5333787" cy="5328780"/>
            </a:xfrm>
          </p:grpSpPr>
          <p:sp>
            <p:nvSpPr>
              <p:cNvPr id="279" name="椭圆 278"/>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3" name="直接连接符 302"/>
            <p:cNvCxnSpPr>
              <a:stCxn id="280" idx="4"/>
              <a:endCxn id="298"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79" idx="5"/>
              <a:endCxn id="298"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96" idx="0"/>
              <a:endCxn id="279"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301" idx="3"/>
              <a:endCxn id="294"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84"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296" idx="6"/>
              <a:endCxn id="295"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stCxn id="295" idx="0"/>
              <a:endCxn id="298"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87" idx="7"/>
              <a:endCxn id="296"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96" idx="5"/>
              <a:endCxn id="300"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98" idx="7"/>
              <a:endCxn id="281"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98" idx="6"/>
              <a:endCxn id="282"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96" idx="7"/>
              <a:endCxn id="298"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98" idx="5"/>
              <a:endCxn id="297"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95" idx="6"/>
              <a:endCxn id="297"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97" idx="3"/>
              <a:endCxn id="301"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297" idx="0"/>
              <a:endCxn id="282"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stCxn id="297" idx="5"/>
              <a:endCxn id="302"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stCxn id="302" idx="0"/>
              <a:endCxn id="282"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302" idx="7"/>
              <a:endCxn id="285"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a:stCxn id="289" idx="1"/>
              <a:endCxn id="302"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295" idx="4"/>
              <a:endCxn id="301"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300" idx="5"/>
              <a:endCxn id="301"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287" idx="5"/>
              <a:endCxn id="299"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stCxn id="299" idx="7"/>
              <a:endCxn id="300"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299" idx="0"/>
              <a:endCxn id="296"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a:stCxn id="296" idx="1"/>
              <a:endCxn id="283"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a:stCxn id="290" idx="0"/>
              <a:endCxn id="302"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302" idx="3"/>
              <a:endCxn id="301"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stCxn id="301" idx="6"/>
              <a:endCxn id="290"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a:stCxn id="301" idx="5"/>
              <a:endCxn id="293"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300" idx="0"/>
              <a:endCxn id="295"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a:stCxn id="299" idx="6"/>
              <a:endCxn id="301"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288" idx="6"/>
              <a:endCxn id="299"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a:stCxn id="291" idx="7"/>
              <a:endCxn id="299"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292" idx="0"/>
              <a:endCxn id="299"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a:stCxn id="292" idx="7"/>
              <a:endCxn id="301"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弧形 19"/>
          <p:cNvSpPr/>
          <p:nvPr/>
        </p:nvSpPr>
        <p:spPr>
          <a:xfrm rot="20632431" flipV="1">
            <a:off x="1533924" y="3340326"/>
            <a:ext cx="7156632" cy="1265285"/>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圆角矩形 8"/>
          <p:cNvSpPr/>
          <p:nvPr/>
        </p:nvSpPr>
        <p:spPr>
          <a:xfrm>
            <a:off x="4212943" y="2779796"/>
            <a:ext cx="6561215" cy="1845471"/>
          </a:xfrm>
          <a:prstGeom prst="roundRect">
            <a:avLst/>
          </a:prstGeom>
          <a:solidFill>
            <a:srgbClr val="292130"/>
          </a:solidFill>
          <a:ln>
            <a:noFill/>
          </a:ln>
          <a:effectLst>
            <a:outerShdw blurRad="381000" dist="127000" dir="2700000" algn="tl" rotWithShape="0">
              <a:prstClr val="black">
                <a:alpha val="8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37244" y="3327329"/>
            <a:ext cx="5470732" cy="830997"/>
          </a:xfrm>
          <a:prstGeom prst="rect">
            <a:avLst/>
          </a:prstGeom>
          <a:noFill/>
        </p:spPr>
        <p:txBody>
          <a:bodyPr wrap="square" rtlCol="0">
            <a:spAutoFit/>
          </a:bodyPr>
          <a:lstStyle/>
          <a:p>
            <a:pPr algn="just">
              <a:lnSpc>
                <a:spcPct val="150000"/>
              </a:lnSpc>
            </a:pPr>
            <a:r>
              <a:rPr lang="en-US" altLang="zh-CN" sz="3200" b="1" dirty="0" smtClean="0">
                <a:solidFill>
                  <a:schemeClr val="bg1"/>
                </a:solidFill>
                <a:latin typeface="微软雅黑" panose="020B0503020204020204" pitchFamily="34" charset="-122"/>
                <a:ea typeface="微软雅黑" panose="020B0503020204020204" pitchFamily="34" charset="-122"/>
              </a:rPr>
              <a:t>HTTPS = HTTP+SSL/TLS</a:t>
            </a:r>
          </a:p>
        </p:txBody>
      </p:sp>
      <p:sp>
        <p:nvSpPr>
          <p:cNvPr id="14" name="等腰三角形 13"/>
          <p:cNvSpPr/>
          <p:nvPr/>
        </p:nvSpPr>
        <p:spPr>
          <a:xfrm rot="2134315">
            <a:off x="8650133" y="4647232"/>
            <a:ext cx="635220" cy="547603"/>
          </a:xfrm>
          <a:prstGeom prst="triangle">
            <a:avLst/>
          </a:prstGeom>
          <a:solidFill>
            <a:srgbClr val="A0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2600000">
            <a:off x="11295439" y="3436548"/>
            <a:ext cx="217432" cy="187441"/>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460079">
            <a:off x="7194944" y="2466216"/>
            <a:ext cx="418855" cy="361082"/>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460079">
            <a:off x="11245693" y="3027703"/>
            <a:ext cx="367304" cy="31664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9914774">
            <a:off x="4686869" y="2644731"/>
            <a:ext cx="332476" cy="286616"/>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7123616">
            <a:off x="4061193" y="3448119"/>
            <a:ext cx="239005" cy="266033"/>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215337">
            <a:off x="9038420" y="4855392"/>
            <a:ext cx="440305" cy="379573"/>
          </a:xfrm>
          <a:prstGeom prst="triangle">
            <a:avLst/>
          </a:prstGeom>
          <a:solidFill>
            <a:srgbClr val="A35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7859317"/>
      </p:ext>
    </p:extLst>
  </p:cSld>
  <p:clrMapOvr>
    <a:masterClrMapping/>
  </p:clrMapOvr>
  <mc:AlternateContent xmlns:mc="http://schemas.openxmlformats.org/markup-compatibility/2006" xmlns:p14="http://schemas.microsoft.com/office/powerpoint/2010/main">
    <mc:Choice Requires="p14">
      <p:transition spd="slow" p14:dur="1500" advClick="0" advTm="16000">
        <p:split/>
      </p:transition>
    </mc:Choice>
    <mc:Fallback xmlns="">
      <p:transition spd="slow" advClick="0" advTm="16000">
        <p:spli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437549" y="2234056"/>
            <a:ext cx="9173510" cy="1649761"/>
            <a:chOff x="693647" y="1920771"/>
            <a:chExt cx="5197976" cy="1841804"/>
          </a:xfrm>
        </p:grpSpPr>
        <p:sp>
          <p:nvSpPr>
            <p:cNvPr id="87" name="文本框 77"/>
            <p:cNvSpPr txBox="1"/>
            <p:nvPr/>
          </p:nvSpPr>
          <p:spPr>
            <a:xfrm>
              <a:off x="693647" y="1920771"/>
              <a:ext cx="3064604" cy="463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1600" b="1" dirty="0">
                  <a:solidFill>
                    <a:schemeClr val="bg1"/>
                  </a:solidFill>
                </a:rPr>
                <a:t>SEO</a:t>
              </a:r>
              <a:r>
                <a:rPr lang="zh-CN" altLang="en-US" sz="1600" b="1" dirty="0">
                  <a:solidFill>
                    <a:schemeClr val="bg1"/>
                  </a:solidFill>
                </a:rPr>
                <a:t>方面</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a:xfrm>
              <a:off x="713618" y="2422520"/>
              <a:ext cx="5178005" cy="13400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050" dirty="0">
                  <a:solidFill>
                    <a:schemeClr val="bg1"/>
                  </a:solidFill>
                </a:rPr>
                <a:t>　 </a:t>
              </a:r>
              <a:r>
                <a:rPr lang="zh-CN" altLang="en-US" sz="1200" dirty="0">
                  <a:solidFill>
                    <a:schemeClr val="bg1"/>
                  </a:solidFill>
                </a:rPr>
                <a:t>据数据显示，使用</a:t>
              </a:r>
              <a:r>
                <a:rPr lang="en-US" altLang="zh-CN" sz="1200" dirty="0">
                  <a:solidFill>
                    <a:schemeClr val="bg1"/>
                  </a:solidFill>
                </a:rPr>
                <a:t>HTTPS</a:t>
              </a:r>
              <a:r>
                <a:rPr lang="zh-CN" altLang="en-US" sz="1200" dirty="0">
                  <a:solidFill>
                    <a:schemeClr val="bg1"/>
                  </a:solidFill>
                </a:rPr>
                <a:t>协议会使页面的加载时间延长近</a:t>
              </a:r>
              <a:r>
                <a:rPr lang="en-US" altLang="zh-CN" sz="1200" dirty="0">
                  <a:solidFill>
                    <a:schemeClr val="bg1"/>
                  </a:solidFill>
                </a:rPr>
                <a:t>50%</a:t>
              </a:r>
              <a:r>
                <a:rPr lang="zh-CN" altLang="en-US" sz="1200" dirty="0">
                  <a:solidFill>
                    <a:schemeClr val="bg1"/>
                  </a:solidFill>
                </a:rPr>
                <a:t>，增加</a:t>
              </a:r>
              <a:r>
                <a:rPr lang="en-US" altLang="zh-CN" sz="1200" dirty="0">
                  <a:solidFill>
                    <a:schemeClr val="bg1"/>
                  </a:solidFill>
                </a:rPr>
                <a:t>10%</a:t>
              </a:r>
              <a:r>
                <a:rPr lang="zh-CN" altLang="en-US" sz="1200" dirty="0">
                  <a:solidFill>
                    <a:schemeClr val="bg1"/>
                  </a:solidFill>
                </a:rPr>
                <a:t>到</a:t>
              </a:r>
              <a:r>
                <a:rPr lang="en-US" altLang="zh-CN" sz="1200" dirty="0">
                  <a:solidFill>
                    <a:schemeClr val="bg1"/>
                  </a:solidFill>
                </a:rPr>
                <a:t>20%</a:t>
              </a:r>
              <a:r>
                <a:rPr lang="zh-CN" altLang="en-US" sz="1200" dirty="0">
                  <a:solidFill>
                    <a:schemeClr val="bg1"/>
                  </a:solidFill>
                </a:rPr>
                <a:t>的耗电，此外，</a:t>
              </a:r>
              <a:r>
                <a:rPr lang="en-US" altLang="zh-CN" sz="1200" dirty="0">
                  <a:solidFill>
                    <a:schemeClr val="bg1"/>
                  </a:solidFill>
                </a:rPr>
                <a:t>HTTPS</a:t>
              </a:r>
              <a:r>
                <a:rPr lang="zh-CN" altLang="en-US" sz="1200" dirty="0">
                  <a:solidFill>
                    <a:schemeClr val="bg1"/>
                  </a:solidFill>
                </a:rPr>
                <a:t>协议还会影响缓存，增加数据开销和功耗，甚至已有</a:t>
              </a:r>
              <a:r>
                <a:rPr lang="zh-CN" altLang="en-US" sz="1200" dirty="0" smtClean="0">
                  <a:solidFill>
                    <a:schemeClr val="bg1"/>
                  </a:solidFill>
                </a:rPr>
                <a:t>安全措施也会</a:t>
              </a:r>
              <a:r>
                <a:rPr lang="zh-CN" altLang="en-US" sz="1200" dirty="0">
                  <a:solidFill>
                    <a:schemeClr val="bg1"/>
                  </a:solidFill>
                </a:rPr>
                <a:t>因此而受到影响。</a:t>
              </a:r>
            </a:p>
            <a:p>
              <a:pPr algn="just">
                <a:lnSpc>
                  <a:spcPct val="150000"/>
                </a:lnSpc>
              </a:pPr>
              <a:r>
                <a:rPr lang="zh-CN" altLang="en-US" sz="1200" dirty="0">
                  <a:solidFill>
                    <a:schemeClr val="bg1"/>
                  </a:solidFill>
                </a:rPr>
                <a:t>   而且</a:t>
              </a:r>
              <a:r>
                <a:rPr lang="en-US" altLang="zh-CN" sz="1200" dirty="0">
                  <a:solidFill>
                    <a:schemeClr val="bg1"/>
                  </a:solidFill>
                </a:rPr>
                <a:t>HTTPS</a:t>
              </a:r>
              <a:r>
                <a:rPr lang="zh-CN" altLang="en-US" sz="1200" dirty="0">
                  <a:solidFill>
                    <a:schemeClr val="bg1"/>
                  </a:solidFill>
                </a:rPr>
                <a:t>协议的加密范围也比较有限，在黑客攻击、拒绝服务攻击、服务器劫持等方面几乎起不到什么作用。</a:t>
              </a:r>
            </a:p>
            <a:p>
              <a:pPr algn="just">
                <a:lnSpc>
                  <a:spcPct val="150000"/>
                </a:lnSpc>
              </a:pPr>
              <a:r>
                <a:rPr lang="zh-CN" altLang="en-US" sz="1200" dirty="0">
                  <a:solidFill>
                    <a:schemeClr val="bg1"/>
                  </a:solidFill>
                </a:rPr>
                <a:t>   最关键的，</a:t>
              </a:r>
              <a:r>
                <a:rPr lang="en-US" altLang="zh-CN" sz="1200" dirty="0">
                  <a:solidFill>
                    <a:schemeClr val="bg1"/>
                  </a:solidFill>
                </a:rPr>
                <a:t>SSL</a:t>
              </a:r>
              <a:r>
                <a:rPr lang="zh-CN" altLang="en-US" sz="1200" dirty="0">
                  <a:solidFill>
                    <a:schemeClr val="bg1"/>
                  </a:solidFill>
                </a:rPr>
                <a:t>证书的信用链体系并不安全，特别是在某些国家可以控制</a:t>
              </a:r>
              <a:r>
                <a:rPr lang="en-US" altLang="zh-CN" sz="1200" dirty="0">
                  <a:solidFill>
                    <a:schemeClr val="bg1"/>
                  </a:solidFill>
                </a:rPr>
                <a:t>CA</a:t>
              </a:r>
              <a:r>
                <a:rPr lang="zh-CN" altLang="en-US" sz="1200" dirty="0">
                  <a:solidFill>
                    <a:schemeClr val="bg1"/>
                  </a:solidFill>
                </a:rPr>
                <a:t>根证书的情况下，中间人攻击一样可行。</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437549" y="4019662"/>
            <a:ext cx="9138265" cy="2525700"/>
            <a:chOff x="693647" y="1920771"/>
            <a:chExt cx="3741338" cy="2563372"/>
          </a:xfrm>
        </p:grpSpPr>
        <p:sp>
          <p:nvSpPr>
            <p:cNvPr id="85" name="文本框 85"/>
            <p:cNvSpPr txBox="1"/>
            <p:nvPr/>
          </p:nvSpPr>
          <p:spPr>
            <a:xfrm>
              <a:off x="693647" y="1920771"/>
              <a:ext cx="3064604" cy="468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600" b="1" dirty="0"/>
                <a:t> </a:t>
              </a:r>
              <a:r>
                <a:rPr lang="zh-CN" altLang="en-US" sz="1600" b="1" dirty="0">
                  <a:solidFill>
                    <a:schemeClr val="bg1"/>
                  </a:solidFill>
                </a:rPr>
                <a:t>经济方面</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a:xfrm>
              <a:off x="708077" y="2389322"/>
              <a:ext cx="3726908" cy="209482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1200" dirty="0" smtClean="0">
                  <a:solidFill>
                    <a:schemeClr val="bg1"/>
                  </a:solidFill>
                </a:rPr>
                <a:t>    1)</a:t>
              </a:r>
              <a:r>
                <a:rPr lang="zh-CN" altLang="en-US" sz="1200" dirty="0" smtClean="0">
                  <a:solidFill>
                    <a:schemeClr val="bg1"/>
                  </a:solidFill>
                </a:rPr>
                <a:t>、</a:t>
              </a:r>
              <a:r>
                <a:rPr lang="en-US" altLang="zh-CN" sz="1200" dirty="0">
                  <a:solidFill>
                    <a:schemeClr val="bg1"/>
                  </a:solidFill>
                </a:rPr>
                <a:t>SSL</a:t>
              </a:r>
              <a:r>
                <a:rPr lang="zh-CN" altLang="en-US" sz="1200" dirty="0">
                  <a:solidFill>
                    <a:schemeClr val="bg1"/>
                  </a:solidFill>
                </a:rPr>
                <a:t>证书需要钱，功能越强大的证书费用越高，个人网站、小网站没有必要一般不会用。</a:t>
              </a:r>
            </a:p>
            <a:p>
              <a:pPr algn="just">
                <a:lnSpc>
                  <a:spcPct val="150000"/>
                </a:lnSpc>
              </a:pPr>
              <a:r>
                <a:rPr lang="en-US" altLang="zh-CN" sz="1200" dirty="0" smtClean="0">
                  <a:solidFill>
                    <a:schemeClr val="bg1"/>
                  </a:solidFill>
                </a:rPr>
                <a:t>    2)</a:t>
              </a:r>
              <a:r>
                <a:rPr lang="zh-CN" altLang="en-US" sz="1200" dirty="0" smtClean="0">
                  <a:solidFill>
                    <a:schemeClr val="bg1"/>
                  </a:solidFill>
                </a:rPr>
                <a:t>、</a:t>
              </a:r>
              <a:r>
                <a:rPr lang="en-US" altLang="zh-CN" sz="1200" dirty="0">
                  <a:solidFill>
                    <a:schemeClr val="bg1"/>
                  </a:solidFill>
                </a:rPr>
                <a:t>SSL</a:t>
              </a:r>
              <a:r>
                <a:rPr lang="zh-CN" altLang="en-US" sz="1200" dirty="0">
                  <a:solidFill>
                    <a:schemeClr val="bg1"/>
                  </a:solidFill>
                </a:rPr>
                <a:t>证书通常需要绑定</a:t>
              </a:r>
              <a:r>
                <a:rPr lang="en-US" altLang="zh-CN" sz="1200" dirty="0">
                  <a:solidFill>
                    <a:schemeClr val="bg1"/>
                  </a:solidFill>
                </a:rPr>
                <a:t>IP</a:t>
              </a:r>
              <a:r>
                <a:rPr lang="zh-CN" altLang="en-US" sz="1200" dirty="0">
                  <a:solidFill>
                    <a:schemeClr val="bg1"/>
                  </a:solidFill>
                </a:rPr>
                <a:t>，不能在同一</a:t>
              </a:r>
              <a:r>
                <a:rPr lang="en-US" altLang="zh-CN" sz="1200" dirty="0">
                  <a:solidFill>
                    <a:schemeClr val="bg1"/>
                  </a:solidFill>
                </a:rPr>
                <a:t>IP</a:t>
              </a:r>
              <a:r>
                <a:rPr lang="zh-CN" altLang="en-US" sz="1200" dirty="0">
                  <a:solidFill>
                    <a:schemeClr val="bg1"/>
                  </a:solidFill>
                </a:rPr>
                <a:t>上绑定多个域名，</a:t>
              </a:r>
              <a:r>
                <a:rPr lang="en-US" altLang="zh-CN" sz="1200" dirty="0">
                  <a:solidFill>
                    <a:schemeClr val="bg1"/>
                  </a:solidFill>
                </a:rPr>
                <a:t>IPv4</a:t>
              </a:r>
              <a:r>
                <a:rPr lang="zh-CN" altLang="en-US" sz="1200" dirty="0">
                  <a:solidFill>
                    <a:schemeClr val="bg1"/>
                  </a:solidFill>
                </a:rPr>
                <a:t>资源不可能支撑这个消耗（</a:t>
              </a:r>
              <a:r>
                <a:rPr lang="en-US" altLang="zh-CN" sz="1200" dirty="0">
                  <a:solidFill>
                    <a:schemeClr val="bg1"/>
                  </a:solidFill>
                </a:rPr>
                <a:t>SSL</a:t>
              </a:r>
              <a:r>
                <a:rPr lang="zh-CN" altLang="en-US" sz="1200" dirty="0">
                  <a:solidFill>
                    <a:schemeClr val="bg1"/>
                  </a:solidFill>
                </a:rPr>
                <a:t>有扩展可以部分解决这个问题，</a:t>
              </a:r>
              <a:r>
                <a:rPr lang="zh-CN" altLang="en-US" sz="1200" dirty="0" smtClean="0">
                  <a:solidFill>
                    <a:schemeClr val="bg1"/>
                  </a:solidFill>
                </a:rPr>
                <a:t>但是       比较</a:t>
              </a:r>
              <a:r>
                <a:rPr lang="zh-CN" altLang="en-US" sz="1200" dirty="0">
                  <a:solidFill>
                    <a:schemeClr val="bg1"/>
                  </a:solidFill>
                </a:rPr>
                <a:t>麻烦，而且要求浏览器、操作系统支持，</a:t>
              </a:r>
              <a:r>
                <a:rPr lang="en-US" altLang="zh-CN" sz="1200" dirty="0">
                  <a:solidFill>
                    <a:schemeClr val="bg1"/>
                  </a:solidFill>
                </a:rPr>
                <a:t>Windows XP</a:t>
              </a:r>
              <a:r>
                <a:rPr lang="zh-CN" altLang="en-US" sz="1200" dirty="0">
                  <a:solidFill>
                    <a:schemeClr val="bg1"/>
                  </a:solidFill>
                </a:rPr>
                <a:t>就不支持这个扩展，考虑到</a:t>
              </a:r>
              <a:r>
                <a:rPr lang="en-US" altLang="zh-CN" sz="1200" dirty="0">
                  <a:solidFill>
                    <a:schemeClr val="bg1"/>
                  </a:solidFill>
                </a:rPr>
                <a:t>XP</a:t>
              </a:r>
              <a:r>
                <a:rPr lang="zh-CN" altLang="en-US" sz="1200" dirty="0">
                  <a:solidFill>
                    <a:schemeClr val="bg1"/>
                  </a:solidFill>
                </a:rPr>
                <a:t>的装机量，这个特性几乎没用）。</a:t>
              </a:r>
            </a:p>
            <a:p>
              <a:pPr algn="just">
                <a:lnSpc>
                  <a:spcPct val="150000"/>
                </a:lnSpc>
              </a:pPr>
              <a:r>
                <a:rPr lang="en-US" altLang="zh-CN" sz="1200" dirty="0" smtClean="0">
                  <a:solidFill>
                    <a:schemeClr val="bg1"/>
                  </a:solidFill>
                </a:rPr>
                <a:t>    3</a:t>
              </a:r>
              <a:r>
                <a:rPr lang="en-US" altLang="zh-CN" sz="1200" dirty="0">
                  <a:solidFill>
                    <a:schemeClr val="bg1"/>
                  </a:solidFill>
                </a:rPr>
                <a:t>)</a:t>
              </a:r>
              <a:r>
                <a:rPr lang="zh-CN" altLang="en-US" sz="1200" dirty="0" smtClean="0">
                  <a:solidFill>
                    <a:schemeClr val="bg1"/>
                  </a:solidFill>
                </a:rPr>
                <a:t>、</a:t>
              </a:r>
              <a:r>
                <a:rPr lang="en-US" altLang="zh-CN" sz="1200" dirty="0">
                  <a:solidFill>
                    <a:schemeClr val="bg1"/>
                  </a:solidFill>
                </a:rPr>
                <a:t>HTTPS</a:t>
              </a:r>
              <a:r>
                <a:rPr lang="zh-CN" altLang="en-US" sz="1200" dirty="0">
                  <a:solidFill>
                    <a:schemeClr val="bg1"/>
                  </a:solidFill>
                </a:rPr>
                <a:t>连接缓存不如</a:t>
              </a:r>
              <a:r>
                <a:rPr lang="en-US" altLang="zh-CN" sz="1200" dirty="0">
                  <a:solidFill>
                    <a:schemeClr val="bg1"/>
                  </a:solidFill>
                </a:rPr>
                <a:t>HTTP</a:t>
              </a:r>
              <a:r>
                <a:rPr lang="zh-CN" altLang="en-US" sz="1200" dirty="0">
                  <a:solidFill>
                    <a:schemeClr val="bg1"/>
                  </a:solidFill>
                </a:rPr>
                <a:t>高效，大流量网站如非必要也不会采用，流量成本太高。</a:t>
              </a:r>
            </a:p>
            <a:p>
              <a:pPr algn="just">
                <a:lnSpc>
                  <a:spcPct val="150000"/>
                </a:lnSpc>
              </a:pPr>
              <a:r>
                <a:rPr lang="en-US" altLang="zh-CN" sz="1200" dirty="0" smtClean="0">
                  <a:solidFill>
                    <a:schemeClr val="bg1"/>
                  </a:solidFill>
                </a:rPr>
                <a:t>    4</a:t>
              </a:r>
              <a:r>
                <a:rPr lang="en-US" altLang="zh-CN" sz="1200" dirty="0">
                  <a:solidFill>
                    <a:schemeClr val="bg1"/>
                  </a:solidFill>
                </a:rPr>
                <a:t>)</a:t>
              </a:r>
              <a:r>
                <a:rPr lang="zh-CN" altLang="en-US" sz="1200" dirty="0" smtClean="0">
                  <a:solidFill>
                    <a:schemeClr val="bg1"/>
                  </a:solidFill>
                </a:rPr>
                <a:t>、</a:t>
              </a:r>
              <a:r>
                <a:rPr lang="en-US" altLang="zh-CN" sz="1200" dirty="0">
                  <a:solidFill>
                    <a:schemeClr val="bg1"/>
                  </a:solidFill>
                </a:rPr>
                <a:t>HTTPS</a:t>
              </a:r>
              <a:r>
                <a:rPr lang="zh-CN" altLang="en-US" sz="1200" dirty="0">
                  <a:solidFill>
                    <a:schemeClr val="bg1"/>
                  </a:solidFill>
                </a:rPr>
                <a:t>连接服务器端资源占用高很多，支持访客稍多的网站需要投入更大的成本，如果全部采用</a:t>
              </a:r>
              <a:r>
                <a:rPr lang="en-US" altLang="zh-CN" sz="1200" dirty="0">
                  <a:solidFill>
                    <a:schemeClr val="bg1"/>
                  </a:solidFill>
                </a:rPr>
                <a:t>HTTPS</a:t>
              </a:r>
              <a:r>
                <a:rPr lang="zh-CN" altLang="en-US" sz="1200" dirty="0">
                  <a:solidFill>
                    <a:schemeClr val="bg1"/>
                  </a:solidFill>
                </a:rPr>
                <a:t>，基于大部分计算资源闲置的假设的</a:t>
              </a:r>
              <a:r>
                <a:rPr lang="en-US" altLang="zh-CN" sz="1200" dirty="0">
                  <a:solidFill>
                    <a:schemeClr val="bg1"/>
                  </a:solidFill>
                </a:rPr>
                <a:t>VPS</a:t>
              </a:r>
              <a:r>
                <a:rPr lang="zh-CN" altLang="en-US" sz="1200" dirty="0">
                  <a:solidFill>
                    <a:schemeClr val="bg1"/>
                  </a:solidFill>
                </a:rPr>
                <a:t>的平均成本会上去。</a:t>
              </a:r>
            </a:p>
            <a:p>
              <a:pPr algn="just">
                <a:lnSpc>
                  <a:spcPct val="150000"/>
                </a:lnSpc>
              </a:pPr>
              <a:r>
                <a:rPr lang="en-US" altLang="zh-CN" sz="1200" dirty="0" smtClean="0">
                  <a:solidFill>
                    <a:schemeClr val="bg1"/>
                  </a:solidFill>
                </a:rPr>
                <a:t>    5)</a:t>
              </a:r>
              <a:r>
                <a:rPr lang="zh-CN" altLang="en-US" sz="1200" dirty="0" smtClean="0">
                  <a:solidFill>
                    <a:schemeClr val="bg1"/>
                  </a:solidFill>
                </a:rPr>
                <a:t>、</a:t>
              </a:r>
              <a:r>
                <a:rPr lang="en-US" altLang="zh-CN" sz="1200" dirty="0">
                  <a:solidFill>
                    <a:schemeClr val="bg1"/>
                  </a:solidFill>
                </a:rPr>
                <a:t>HTTPS</a:t>
              </a:r>
              <a:r>
                <a:rPr lang="zh-CN" altLang="en-US" sz="1200" dirty="0">
                  <a:solidFill>
                    <a:schemeClr val="bg1"/>
                  </a:solidFill>
                </a:rPr>
                <a:t>协议握手阶段比较费时，对网站的相应速度有负面影响，如非必要，没有理由牺牲用户体验。</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84" name="文本框 88"/>
          <p:cNvSpPr txBox="1"/>
          <p:nvPr/>
        </p:nvSpPr>
        <p:spPr>
          <a:xfrm>
            <a:off x="1427401" y="1700034"/>
            <a:ext cx="948772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chemeClr val="bg1"/>
                </a:solidFill>
              </a:rPr>
              <a:t>虽然</a:t>
            </a:r>
            <a:r>
              <a:rPr lang="zh-CN" altLang="en-US" dirty="0">
                <a:solidFill>
                  <a:schemeClr val="bg1"/>
                </a:solidFill>
              </a:rPr>
              <a:t>说</a:t>
            </a:r>
            <a:r>
              <a:rPr lang="en-US" altLang="zh-CN" dirty="0">
                <a:solidFill>
                  <a:schemeClr val="bg1"/>
                </a:solidFill>
              </a:rPr>
              <a:t>HTTPS</a:t>
            </a:r>
            <a:r>
              <a:rPr lang="zh-CN" altLang="en-US" dirty="0">
                <a:solidFill>
                  <a:schemeClr val="bg1"/>
                </a:solidFill>
              </a:rPr>
              <a:t>有很大的优势，但其相对来说，还是有些不足之处</a:t>
            </a:r>
            <a:r>
              <a:rPr lang="zh-CN" altLang="en-US" dirty="0" smtClean="0">
                <a:solidFill>
                  <a:schemeClr val="bg1"/>
                </a:solidFill>
              </a:rPr>
              <a:t>的</a:t>
            </a:r>
            <a:r>
              <a:rPr lang="zh-CN" altLang="en-US" dirty="0">
                <a:solidFill>
                  <a:schemeClr val="bg1"/>
                </a:solidFill>
              </a:rPr>
              <a:t>。</a:t>
            </a:r>
          </a:p>
        </p:txBody>
      </p:sp>
      <p:grpSp>
        <p:nvGrpSpPr>
          <p:cNvPr id="78" name="组合 77"/>
          <p:cNvGrpSpPr/>
          <p:nvPr/>
        </p:nvGrpSpPr>
        <p:grpSpPr>
          <a:xfrm>
            <a:off x="244530" y="567090"/>
            <a:ext cx="1128590" cy="879046"/>
            <a:chOff x="5896029" y="567090"/>
            <a:chExt cx="2542304" cy="1980172"/>
          </a:xfrm>
        </p:grpSpPr>
        <p:grpSp>
          <p:nvGrpSpPr>
            <p:cNvPr id="79" name="组合 78"/>
            <p:cNvGrpSpPr/>
            <p:nvPr/>
          </p:nvGrpSpPr>
          <p:grpSpPr>
            <a:xfrm>
              <a:off x="6157182" y="567090"/>
              <a:ext cx="1982032" cy="1980172"/>
              <a:chOff x="6309221" y="788029"/>
              <a:chExt cx="2825105" cy="2822453"/>
            </a:xfrm>
          </p:grpSpPr>
          <p:sp>
            <p:nvSpPr>
              <p:cNvPr id="158" name="椭圆 15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9" name="组合 158"/>
              <p:cNvGrpSpPr/>
              <p:nvPr/>
            </p:nvGrpSpPr>
            <p:grpSpPr>
              <a:xfrm>
                <a:off x="6309221" y="788029"/>
                <a:ext cx="2825105" cy="2822453"/>
                <a:chOff x="2433048" y="1083945"/>
                <a:chExt cx="5333787" cy="5328780"/>
              </a:xfrm>
            </p:grpSpPr>
            <p:sp>
              <p:nvSpPr>
                <p:cNvPr id="160" name="十六角星 15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1" name="组合 160"/>
                <p:cNvGrpSpPr/>
                <p:nvPr/>
              </p:nvGrpSpPr>
              <p:grpSpPr>
                <a:xfrm>
                  <a:off x="2433048" y="1083945"/>
                  <a:ext cx="5333787" cy="5328780"/>
                  <a:chOff x="2280648" y="931545"/>
                  <a:chExt cx="5333787" cy="5328780"/>
                </a:xfrm>
              </p:grpSpPr>
              <p:sp>
                <p:nvSpPr>
                  <p:cNvPr id="198" name="椭圆 19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2" name="直接连接符 161"/>
                <p:cNvCxnSpPr>
                  <a:stCxn id="199" idx="4"/>
                  <a:endCxn id="21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98" idx="5"/>
                  <a:endCxn id="21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215" idx="0"/>
                  <a:endCxn id="19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220" idx="3"/>
                  <a:endCxn id="21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20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215" idx="6"/>
                  <a:endCxn id="21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214" idx="0"/>
                  <a:endCxn id="21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206" idx="7"/>
                  <a:endCxn id="21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215" idx="5"/>
                  <a:endCxn id="21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217" idx="7"/>
                  <a:endCxn id="20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217" idx="6"/>
                  <a:endCxn id="20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215" idx="7"/>
                  <a:endCxn id="21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217" idx="5"/>
                  <a:endCxn id="21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214" idx="6"/>
                  <a:endCxn id="21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16" idx="3"/>
                  <a:endCxn id="22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16" idx="0"/>
                  <a:endCxn id="20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216" idx="5"/>
                  <a:endCxn id="22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221" idx="0"/>
                  <a:endCxn id="20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21" idx="7"/>
                  <a:endCxn id="20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208" idx="1"/>
                  <a:endCxn id="22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214" idx="4"/>
                  <a:endCxn id="22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219" idx="5"/>
                  <a:endCxn id="22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206" idx="5"/>
                  <a:endCxn id="21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218" idx="7"/>
                  <a:endCxn id="21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218" idx="0"/>
                  <a:endCxn id="21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215" idx="1"/>
                  <a:endCxn id="20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209" idx="0"/>
                  <a:endCxn id="22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221" idx="3"/>
                  <a:endCxn id="22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220" idx="6"/>
                  <a:endCxn id="20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220" idx="5"/>
                  <a:endCxn id="21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219" idx="0"/>
                  <a:endCxn id="21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18" idx="6"/>
                  <a:endCxn id="22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07" idx="6"/>
                  <a:endCxn id="21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10" idx="7"/>
                  <a:endCxn id="21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11" idx="0"/>
                  <a:endCxn id="21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11" idx="7"/>
                  <a:endCxn id="22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56" name="文本框 155"/>
            <p:cNvSpPr txBox="1"/>
            <p:nvPr/>
          </p:nvSpPr>
          <p:spPr>
            <a:xfrm>
              <a:off x="6610899" y="1009427"/>
              <a:ext cx="1107126" cy="970632"/>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09</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157" name="弧形 15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2" name="文本框 71"/>
          <p:cNvSpPr txBox="1"/>
          <p:nvPr/>
        </p:nvSpPr>
        <p:spPr>
          <a:xfrm>
            <a:off x="1354100" y="748870"/>
            <a:ext cx="1347869" cy="3774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的缺点</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7578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8" name="文本框 87"/>
          <p:cNvSpPr txBox="1"/>
          <p:nvPr/>
        </p:nvSpPr>
        <p:spPr>
          <a:xfrm>
            <a:off x="4345594" y="4005534"/>
            <a:ext cx="3613706" cy="1246495"/>
          </a:xfrm>
          <a:prstGeom prst="rect">
            <a:avLst/>
          </a:prstGeom>
          <a:noFill/>
        </p:spPr>
        <p:txBody>
          <a:bodyPr wrap="square" rtlCol="0">
            <a:spAutoFit/>
          </a:bodyPr>
          <a:lstStyle/>
          <a:p>
            <a:pPr algn="ctr">
              <a:lnSpc>
                <a:spcPct val="150000"/>
              </a:lnSpc>
            </a:pPr>
            <a:r>
              <a:rPr lang="en-US" altLang="zh-CN" sz="3600" b="1" dirty="0" smtClean="0">
                <a:solidFill>
                  <a:schemeClr val="bg1"/>
                </a:solidFill>
                <a:latin typeface="微软雅黑" panose="020B0503020204020204" pitchFamily="34" charset="-122"/>
                <a:ea typeface="微软雅黑" panose="020B0503020204020204" pitchFamily="34" charset="-122"/>
              </a:rPr>
              <a:t>THANKS</a:t>
            </a:r>
          </a:p>
          <a:p>
            <a:pPr algn="ctr">
              <a:lnSpc>
                <a:spcPct val="150000"/>
              </a:lnSpc>
            </a:pPr>
            <a:r>
              <a:rPr lang="zh-CN" altLang="en-US" sz="1400" b="1" dirty="0" smtClean="0">
                <a:solidFill>
                  <a:srgbClr val="593B4B"/>
                </a:solidFill>
                <a:latin typeface="微软雅黑" panose="020B0503020204020204" pitchFamily="34" charset="-122"/>
                <a:ea typeface="微软雅黑" panose="020B0503020204020204" pitchFamily="34" charset="-122"/>
              </a:rPr>
              <a:t>公司名称</a:t>
            </a:r>
            <a:endParaRPr lang="en-US" altLang="zh-CN" sz="1400" b="1" dirty="0" smtClean="0">
              <a:solidFill>
                <a:srgbClr val="593B4B"/>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8950"/>
            <a:ext cx="12671899" cy="7146950"/>
          </a:xfrm>
          <a:prstGeom prst="rect">
            <a:avLst/>
          </a:prstGeom>
        </p:spPr>
      </p:pic>
      <p:sp>
        <p:nvSpPr>
          <p:cNvPr id="6" name="文本框 5"/>
          <p:cNvSpPr txBox="1"/>
          <p:nvPr/>
        </p:nvSpPr>
        <p:spPr>
          <a:xfrm>
            <a:off x="4532917" y="3724180"/>
            <a:ext cx="3855121" cy="1191993"/>
          </a:xfrm>
          <a:prstGeom prst="rect">
            <a:avLst/>
          </a:prstGeom>
          <a:noFill/>
        </p:spPr>
        <p:txBody>
          <a:bodyPr wrap="square" rtlCol="0">
            <a:spAutoFit/>
          </a:bodyPr>
          <a:lstStyle/>
          <a:p>
            <a:pPr algn="ctr">
              <a:lnSpc>
                <a:spcPct val="150000"/>
              </a:lnSpc>
            </a:pPr>
            <a:r>
              <a:rPr lang="en-US" altLang="zh-CN" sz="5400" b="1" dirty="0" smtClean="0">
                <a:solidFill>
                  <a:schemeClr val="bg1"/>
                </a:solidFill>
                <a:latin typeface="微软雅黑" panose="020B0503020204020204" pitchFamily="34" charset="-122"/>
                <a:ea typeface="微软雅黑" panose="020B0503020204020204" pitchFamily="34" charset="-122"/>
              </a:rPr>
              <a:t>THANKS</a:t>
            </a:r>
            <a:endParaRPr lang="en-US" altLang="zh-CN" sz="5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5199104"/>
      </p:ext>
    </p:extLst>
  </p:cSld>
  <p:clrMapOvr>
    <a:masterClrMapping/>
  </p:clrMapOvr>
  <p:transition spd="slow" advClick="0" advTm="16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738510" y="1008850"/>
            <a:ext cx="1788065" cy="1362203"/>
            <a:chOff x="9738510" y="1008850"/>
            <a:chExt cx="1788065" cy="1362203"/>
          </a:xfrm>
        </p:grpSpPr>
        <p:pic>
          <p:nvPicPr>
            <p:cNvPr id="426" name="图片 4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4100" y="1008850"/>
              <a:ext cx="1363568" cy="1362203"/>
            </a:xfrm>
            <a:prstGeom prst="rect">
              <a:avLst/>
            </a:prstGeom>
          </p:spPr>
        </p:pic>
        <p:sp>
          <p:nvSpPr>
            <p:cNvPr id="430" name="弧形 429"/>
            <p:cNvSpPr/>
            <p:nvPr/>
          </p:nvSpPr>
          <p:spPr>
            <a:xfrm rot="20632431" flipV="1">
              <a:off x="9738510" y="1506525"/>
              <a:ext cx="1788065" cy="474871"/>
            </a:xfrm>
            <a:prstGeom prst="arc">
              <a:avLst>
                <a:gd name="adj1" fmla="val 9998148"/>
                <a:gd name="adj2" fmla="val 770659"/>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1" name="等腰三角形 430"/>
          <p:cNvSpPr/>
          <p:nvPr/>
        </p:nvSpPr>
        <p:spPr>
          <a:xfrm rot="898790">
            <a:off x="810560" y="4822486"/>
            <a:ext cx="507618" cy="437602"/>
          </a:xfrm>
          <a:prstGeom prst="triangle">
            <a:avLst/>
          </a:prstGeom>
          <a:solidFill>
            <a:srgbClr val="913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等腰三角形 431"/>
          <p:cNvSpPr/>
          <p:nvPr/>
        </p:nvSpPr>
        <p:spPr>
          <a:xfrm rot="12600000">
            <a:off x="1526892" y="3489155"/>
            <a:ext cx="312895" cy="269737"/>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弧形 73"/>
          <p:cNvSpPr/>
          <p:nvPr/>
        </p:nvSpPr>
        <p:spPr>
          <a:xfrm>
            <a:off x="2738013" y="2506702"/>
            <a:ext cx="1509648" cy="1509648"/>
          </a:xfrm>
          <a:prstGeom prst="arc">
            <a:avLst>
              <a:gd name="adj1" fmla="val 16200000"/>
              <a:gd name="adj2" fmla="val 9108616"/>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3" name="弧形 432"/>
          <p:cNvSpPr/>
          <p:nvPr/>
        </p:nvSpPr>
        <p:spPr>
          <a:xfrm>
            <a:off x="5349932" y="2506702"/>
            <a:ext cx="1509648" cy="1509648"/>
          </a:xfrm>
          <a:prstGeom prst="arc">
            <a:avLst>
              <a:gd name="adj1" fmla="val 16200000"/>
              <a:gd name="adj2" fmla="val 11177008"/>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4" name="弧形 433"/>
          <p:cNvSpPr/>
          <p:nvPr/>
        </p:nvSpPr>
        <p:spPr>
          <a:xfrm>
            <a:off x="7974377" y="2506702"/>
            <a:ext cx="1509648" cy="1509648"/>
          </a:xfrm>
          <a:prstGeom prst="arc">
            <a:avLst>
              <a:gd name="adj1" fmla="val 16200000"/>
              <a:gd name="adj2" fmla="val 12456398"/>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5" name="文本框 434"/>
          <p:cNvSpPr txBox="1"/>
          <p:nvPr/>
        </p:nvSpPr>
        <p:spPr>
          <a:xfrm>
            <a:off x="1628854" y="4150186"/>
            <a:ext cx="3740637" cy="461665"/>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微软雅黑" panose="020B0503020204020204" pitchFamily="34" charset="-122"/>
                <a:ea typeface="微软雅黑" panose="020B0503020204020204" pitchFamily="34" charset="-122"/>
              </a:rPr>
              <a:t>HTTP</a:t>
            </a:r>
          </a:p>
        </p:txBody>
      </p:sp>
      <p:sp>
        <p:nvSpPr>
          <p:cNvPr id="436" name="矩形 435"/>
          <p:cNvSpPr/>
          <p:nvPr/>
        </p:nvSpPr>
        <p:spPr>
          <a:xfrm>
            <a:off x="2213418" y="4631559"/>
            <a:ext cx="2458769" cy="819455"/>
          </a:xfrm>
          <a:prstGeom prst="rect">
            <a:avLst/>
          </a:prstGeom>
        </p:spPr>
        <p:txBody>
          <a:bodyPr wrap="square">
            <a:spAutoFit/>
          </a:bodyPr>
          <a:lstStyle/>
          <a:p>
            <a:pPr algn="ctr">
              <a:lnSpc>
                <a:spcPct val="150000"/>
              </a:lnSpc>
            </a:pPr>
            <a:r>
              <a:rPr lang="zh-CN" altLang="en-US" sz="1050" dirty="0">
                <a:solidFill>
                  <a:schemeClr val="accent2"/>
                </a:solidFill>
                <a:latin typeface="微软雅黑" panose="020B0503020204020204" pitchFamily="34" charset="-122"/>
                <a:ea typeface="微软雅黑" panose="020B0503020204020204" pitchFamily="34" charset="-122"/>
              </a:rPr>
              <a:t>超文本传输协议（</a:t>
            </a:r>
            <a:r>
              <a:rPr lang="en-US" altLang="zh-CN" sz="1050" dirty="0">
                <a:solidFill>
                  <a:schemeClr val="accent2"/>
                </a:solidFill>
                <a:latin typeface="微软雅黑" panose="020B0503020204020204" pitchFamily="34" charset="-122"/>
                <a:ea typeface="微软雅黑" panose="020B0503020204020204" pitchFamily="34" charset="-122"/>
              </a:rPr>
              <a:t>HTTP</a:t>
            </a:r>
            <a:r>
              <a:rPr lang="zh-CN" altLang="en-US" sz="1050" dirty="0">
                <a:solidFill>
                  <a:schemeClr val="accent2"/>
                </a:solidFill>
                <a:latin typeface="微软雅黑" panose="020B0503020204020204" pitchFamily="34" charset="-122"/>
                <a:ea typeface="微软雅黑" panose="020B0503020204020204" pitchFamily="34" charset="-122"/>
              </a:rPr>
              <a:t>，</a:t>
            </a:r>
            <a:r>
              <a:rPr lang="en-US" altLang="zh-CN" sz="1050" dirty="0" err="1">
                <a:solidFill>
                  <a:schemeClr val="accent2"/>
                </a:solidFill>
                <a:latin typeface="微软雅黑" panose="020B0503020204020204" pitchFamily="34" charset="-122"/>
                <a:ea typeface="微软雅黑" panose="020B0503020204020204" pitchFamily="34" charset="-122"/>
              </a:rPr>
              <a:t>HyperText</a:t>
            </a:r>
            <a:r>
              <a:rPr lang="en-US" altLang="zh-CN" sz="1050" dirty="0">
                <a:solidFill>
                  <a:schemeClr val="accent2"/>
                </a:solidFill>
                <a:latin typeface="微软雅黑" panose="020B0503020204020204" pitchFamily="34" charset="-122"/>
                <a:ea typeface="微软雅黑" panose="020B0503020204020204" pitchFamily="34" charset="-122"/>
              </a:rPr>
              <a:t> Transfer Protocol)</a:t>
            </a:r>
            <a:r>
              <a:rPr lang="zh-CN" altLang="en-US" sz="1050" dirty="0">
                <a:solidFill>
                  <a:schemeClr val="accent2"/>
                </a:solidFill>
                <a:latin typeface="微软雅黑" panose="020B0503020204020204" pitchFamily="34" charset="-122"/>
                <a:ea typeface="微软雅黑" panose="020B0503020204020204" pitchFamily="34" charset="-122"/>
              </a:rPr>
              <a:t>是互联网上应用最为广泛的一种网络协议。</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37" name="文本框 436"/>
          <p:cNvSpPr txBox="1"/>
          <p:nvPr/>
        </p:nvSpPr>
        <p:spPr>
          <a:xfrm>
            <a:off x="4247661" y="4150186"/>
            <a:ext cx="3740637" cy="461665"/>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微软雅黑" panose="020B0503020204020204" pitchFamily="34" charset="-122"/>
                <a:ea typeface="微软雅黑" panose="020B0503020204020204" pitchFamily="34" charset="-122"/>
              </a:rPr>
              <a:t>SSL</a:t>
            </a:r>
          </a:p>
        </p:txBody>
      </p:sp>
      <p:sp>
        <p:nvSpPr>
          <p:cNvPr id="439" name="文本框 438"/>
          <p:cNvSpPr txBox="1"/>
          <p:nvPr/>
        </p:nvSpPr>
        <p:spPr>
          <a:xfrm>
            <a:off x="6879141" y="4150186"/>
            <a:ext cx="3740637" cy="461665"/>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微软雅黑" panose="020B0503020204020204" pitchFamily="34" charset="-122"/>
                <a:ea typeface="微软雅黑" panose="020B0503020204020204" pitchFamily="34" charset="-122"/>
              </a:rPr>
              <a:t>TLS</a:t>
            </a:r>
          </a:p>
        </p:txBody>
      </p:sp>
      <p:sp>
        <p:nvSpPr>
          <p:cNvPr id="441" name="矩形 440"/>
          <p:cNvSpPr/>
          <p:nvPr/>
        </p:nvSpPr>
        <p:spPr>
          <a:xfrm>
            <a:off x="5090756" y="4536351"/>
            <a:ext cx="2252087" cy="1061829"/>
          </a:xfrm>
          <a:prstGeom prst="rect">
            <a:avLst/>
          </a:prstGeom>
        </p:spPr>
        <p:txBody>
          <a:bodyPr wrap="square">
            <a:spAutoFit/>
          </a:bodyPr>
          <a:lstStyle/>
          <a:p>
            <a:pPr algn="ctr">
              <a:lnSpc>
                <a:spcPct val="150000"/>
              </a:lnSpc>
            </a:pPr>
            <a:r>
              <a:rPr lang="zh-CN" altLang="en-US" sz="1050" dirty="0">
                <a:solidFill>
                  <a:schemeClr val="accent2"/>
                </a:solidFill>
                <a:latin typeface="微软雅黑" panose="020B0503020204020204" pitchFamily="34" charset="-122"/>
                <a:ea typeface="微软雅黑" panose="020B0503020204020204" pitchFamily="34" charset="-122"/>
              </a:rPr>
              <a:t>为了保护敏感数据在传送过程中的安全，全球许多知名企业采用</a:t>
            </a:r>
            <a:r>
              <a:rPr lang="en-US" altLang="zh-CN" sz="1050" dirty="0">
                <a:solidFill>
                  <a:schemeClr val="accent2"/>
                </a:solidFill>
                <a:latin typeface="微软雅黑" panose="020B0503020204020204" pitchFamily="34" charset="-122"/>
                <a:ea typeface="微软雅黑" panose="020B0503020204020204" pitchFamily="34" charset="-122"/>
              </a:rPr>
              <a:t>SSL</a:t>
            </a:r>
            <a:r>
              <a:rPr lang="zh-CN" altLang="en-US" sz="1050" dirty="0">
                <a:solidFill>
                  <a:schemeClr val="accent2"/>
                </a:solidFill>
                <a:latin typeface="微软雅黑" panose="020B0503020204020204" pitchFamily="34" charset="-122"/>
                <a:ea typeface="微软雅黑" panose="020B0503020204020204" pitchFamily="34" charset="-122"/>
              </a:rPr>
              <a:t>（</a:t>
            </a:r>
            <a:r>
              <a:rPr lang="en-US" altLang="zh-CN" sz="1050" dirty="0">
                <a:solidFill>
                  <a:schemeClr val="accent2"/>
                </a:solidFill>
                <a:latin typeface="微软雅黑" panose="020B0503020204020204" pitchFamily="34" charset="-122"/>
                <a:ea typeface="微软雅黑" panose="020B0503020204020204" pitchFamily="34" charset="-122"/>
              </a:rPr>
              <a:t>Security Socket Layer</a:t>
            </a:r>
            <a:r>
              <a:rPr lang="zh-CN" altLang="en-US" sz="1050" dirty="0">
                <a:solidFill>
                  <a:schemeClr val="accent2"/>
                </a:solidFill>
                <a:latin typeface="微软雅黑" panose="020B0503020204020204" pitchFamily="34" charset="-122"/>
                <a:ea typeface="微软雅黑" panose="020B0503020204020204" pitchFamily="34" charset="-122"/>
              </a:rPr>
              <a:t>）加密机制。</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42" name="矩形 441"/>
          <p:cNvSpPr/>
          <p:nvPr/>
        </p:nvSpPr>
        <p:spPr>
          <a:xfrm>
            <a:off x="7614317" y="4543733"/>
            <a:ext cx="2733987" cy="1304203"/>
          </a:xfrm>
          <a:prstGeom prst="rect">
            <a:avLst/>
          </a:prstGeom>
        </p:spPr>
        <p:txBody>
          <a:bodyPr wrap="square">
            <a:spAutoFit/>
          </a:bodyPr>
          <a:lstStyle/>
          <a:p>
            <a:pPr algn="ctr">
              <a:lnSpc>
                <a:spcPct val="150000"/>
              </a:lnSpc>
            </a:pPr>
            <a:r>
              <a:rPr lang="zh-CN" altLang="en-US" sz="1050" dirty="0">
                <a:solidFill>
                  <a:schemeClr val="accent2"/>
                </a:solidFill>
                <a:latin typeface="微软雅黑" panose="020B0503020204020204" pitchFamily="34" charset="-122"/>
                <a:ea typeface="微软雅黑" panose="020B0503020204020204" pitchFamily="34" charset="-122"/>
              </a:rPr>
              <a:t> 安全传输层协议（</a:t>
            </a:r>
            <a:r>
              <a:rPr lang="en-US" altLang="zh-CN" sz="1050" dirty="0">
                <a:solidFill>
                  <a:schemeClr val="accent2"/>
                </a:solidFill>
                <a:latin typeface="微软雅黑" panose="020B0503020204020204" pitchFamily="34" charset="-122"/>
                <a:ea typeface="微软雅黑" panose="020B0503020204020204" pitchFamily="34" charset="-122"/>
              </a:rPr>
              <a:t>TLS</a:t>
            </a:r>
            <a:r>
              <a:rPr lang="zh-CN" altLang="en-US" sz="1050" dirty="0">
                <a:solidFill>
                  <a:schemeClr val="accent2"/>
                </a:solidFill>
                <a:latin typeface="微软雅黑" panose="020B0503020204020204" pitchFamily="34" charset="-122"/>
                <a:ea typeface="微软雅黑" panose="020B0503020204020204" pitchFamily="34" charset="-122"/>
              </a:rPr>
              <a:t>）用于在两个通信应用程序之间提供保密性和数据完整性。该协议由两层组成： </a:t>
            </a:r>
            <a:r>
              <a:rPr lang="en-US" altLang="zh-CN" sz="1050" dirty="0">
                <a:solidFill>
                  <a:schemeClr val="accent2"/>
                </a:solidFill>
                <a:latin typeface="微软雅黑" panose="020B0503020204020204" pitchFamily="34" charset="-122"/>
                <a:ea typeface="微软雅黑" panose="020B0503020204020204" pitchFamily="34" charset="-122"/>
              </a:rPr>
              <a:t>TLS </a:t>
            </a:r>
            <a:r>
              <a:rPr lang="zh-CN" altLang="en-US" sz="1050" dirty="0">
                <a:solidFill>
                  <a:schemeClr val="accent2"/>
                </a:solidFill>
                <a:latin typeface="微软雅黑" panose="020B0503020204020204" pitchFamily="34" charset="-122"/>
                <a:ea typeface="微软雅黑" panose="020B0503020204020204" pitchFamily="34" charset="-122"/>
              </a:rPr>
              <a:t>记录协议（</a:t>
            </a:r>
            <a:r>
              <a:rPr lang="en-US" altLang="zh-CN" sz="1050" dirty="0">
                <a:solidFill>
                  <a:schemeClr val="accent2"/>
                </a:solidFill>
                <a:latin typeface="微软雅黑" panose="020B0503020204020204" pitchFamily="34" charset="-122"/>
                <a:ea typeface="微软雅黑" panose="020B0503020204020204" pitchFamily="34" charset="-122"/>
              </a:rPr>
              <a:t>TLS Record</a:t>
            </a:r>
            <a:r>
              <a:rPr lang="zh-CN" altLang="en-US" sz="1050" dirty="0">
                <a:solidFill>
                  <a:schemeClr val="accent2"/>
                </a:solidFill>
                <a:latin typeface="微软雅黑" panose="020B0503020204020204" pitchFamily="34" charset="-122"/>
                <a:ea typeface="微软雅黑" panose="020B0503020204020204" pitchFamily="34" charset="-122"/>
              </a:rPr>
              <a:t>）和 </a:t>
            </a:r>
            <a:r>
              <a:rPr lang="en-US" altLang="zh-CN" sz="1050" dirty="0">
                <a:solidFill>
                  <a:schemeClr val="accent2"/>
                </a:solidFill>
                <a:latin typeface="微软雅黑" panose="020B0503020204020204" pitchFamily="34" charset="-122"/>
                <a:ea typeface="微软雅黑" panose="020B0503020204020204" pitchFamily="34" charset="-122"/>
              </a:rPr>
              <a:t>TLS </a:t>
            </a:r>
            <a:r>
              <a:rPr lang="zh-CN" altLang="en-US" sz="1050" dirty="0">
                <a:solidFill>
                  <a:schemeClr val="accent2"/>
                </a:solidFill>
                <a:latin typeface="微软雅黑" panose="020B0503020204020204" pitchFamily="34" charset="-122"/>
                <a:ea typeface="微软雅黑" panose="020B0503020204020204" pitchFamily="34" charset="-122"/>
              </a:rPr>
              <a:t>握手协议（</a:t>
            </a:r>
            <a:r>
              <a:rPr lang="en-US" altLang="zh-CN" sz="1050" dirty="0">
                <a:solidFill>
                  <a:schemeClr val="accent2"/>
                </a:solidFill>
                <a:latin typeface="微软雅黑" panose="020B0503020204020204" pitchFamily="34" charset="-122"/>
                <a:ea typeface="微软雅黑" panose="020B0503020204020204" pitchFamily="34" charset="-122"/>
              </a:rPr>
              <a:t>TLS Handshake</a:t>
            </a:r>
            <a:r>
              <a:rPr lang="zh-CN" altLang="en-US" sz="1050" dirty="0">
                <a:solidFill>
                  <a:schemeClr val="accent2"/>
                </a:solidFill>
                <a:latin typeface="微软雅黑" panose="020B0503020204020204" pitchFamily="34" charset="-122"/>
                <a:ea typeface="微软雅黑" panose="020B0503020204020204" pitchFamily="34" charset="-122"/>
              </a:rPr>
              <a:t>）。</a:t>
            </a:r>
            <a:endParaRPr lang="zh-CN" altLang="en-US" sz="105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248" y="2812852"/>
            <a:ext cx="1001165" cy="1001165"/>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435" y="2740405"/>
            <a:ext cx="1078642" cy="1078642"/>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8" name="图片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151" y="2812852"/>
            <a:ext cx="1033426" cy="1033426"/>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91" name="组合 90"/>
          <p:cNvGrpSpPr/>
          <p:nvPr/>
        </p:nvGrpSpPr>
        <p:grpSpPr>
          <a:xfrm>
            <a:off x="244530" y="567090"/>
            <a:ext cx="1128590" cy="879046"/>
            <a:chOff x="5896029" y="567090"/>
            <a:chExt cx="2542304" cy="1980172"/>
          </a:xfrm>
        </p:grpSpPr>
        <p:grpSp>
          <p:nvGrpSpPr>
            <p:cNvPr id="92" name="组合 91"/>
            <p:cNvGrpSpPr/>
            <p:nvPr/>
          </p:nvGrpSpPr>
          <p:grpSpPr>
            <a:xfrm>
              <a:off x="6157182" y="567090"/>
              <a:ext cx="1982032" cy="1980172"/>
              <a:chOff x="6309221" y="788029"/>
              <a:chExt cx="2825105" cy="2822453"/>
            </a:xfrm>
          </p:grpSpPr>
          <p:sp>
            <p:nvSpPr>
              <p:cNvPr id="95" name="椭圆 94"/>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a:off x="6309221" y="788029"/>
                <a:ext cx="2825105" cy="2822453"/>
                <a:chOff x="2433048" y="1083945"/>
                <a:chExt cx="5333787" cy="5328780"/>
              </a:xfrm>
            </p:grpSpPr>
            <p:sp>
              <p:nvSpPr>
                <p:cNvPr id="97" name="十六角星 96"/>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p:cNvGrpSpPr/>
                <p:nvPr/>
              </p:nvGrpSpPr>
              <p:grpSpPr>
                <a:xfrm>
                  <a:off x="2433048" y="1083945"/>
                  <a:ext cx="5333787" cy="5328780"/>
                  <a:chOff x="2280648" y="931545"/>
                  <a:chExt cx="5333787" cy="5328780"/>
                </a:xfrm>
              </p:grpSpPr>
              <p:sp>
                <p:nvSpPr>
                  <p:cNvPr id="135" name="椭圆 134"/>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9" name="直接连接符 98"/>
                <p:cNvCxnSpPr>
                  <a:stCxn id="136" idx="4"/>
                  <a:endCxn id="154"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5" idx="5"/>
                  <a:endCxn id="154"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52" idx="0"/>
                  <a:endCxn id="135"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57" idx="3"/>
                  <a:endCxn id="150"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40"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52" idx="6"/>
                  <a:endCxn id="151"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51" idx="0"/>
                  <a:endCxn id="154"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43" idx="7"/>
                  <a:endCxn id="152"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52" idx="5"/>
                  <a:endCxn id="156"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54" idx="7"/>
                  <a:endCxn id="137"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54" idx="6"/>
                  <a:endCxn id="138"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52" idx="7"/>
                  <a:endCxn id="154"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4" idx="5"/>
                  <a:endCxn id="153"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51" idx="6"/>
                  <a:endCxn id="153"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53" idx="3"/>
                  <a:endCxn id="157"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53" idx="0"/>
                  <a:endCxn id="138"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53" idx="5"/>
                  <a:endCxn id="158"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58" idx="0"/>
                  <a:endCxn id="138"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58" idx="7"/>
                  <a:endCxn id="141"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45" idx="1"/>
                  <a:endCxn id="158"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51" idx="4"/>
                  <a:endCxn id="157"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56" idx="5"/>
                  <a:endCxn id="157"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43" idx="5"/>
                  <a:endCxn id="155"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55" idx="7"/>
                  <a:endCxn id="156"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55" idx="0"/>
                  <a:endCxn id="152"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52" idx="1"/>
                  <a:endCxn id="139"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46" idx="0"/>
                  <a:endCxn id="158"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58" idx="3"/>
                  <a:endCxn id="157"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7" idx="6"/>
                  <a:endCxn id="146"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57" idx="5"/>
                  <a:endCxn id="149"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56" idx="0"/>
                  <a:endCxn id="151"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55" idx="6"/>
                  <a:endCxn id="157"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44" idx="6"/>
                  <a:endCxn id="155"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47" idx="7"/>
                  <a:endCxn id="155"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48" idx="0"/>
                  <a:endCxn id="155"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48" idx="7"/>
                  <a:endCxn id="157"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93" name="文本框 92"/>
            <p:cNvSpPr txBox="1"/>
            <p:nvPr/>
          </p:nvSpPr>
          <p:spPr>
            <a:xfrm>
              <a:off x="6610899" y="1009427"/>
              <a:ext cx="1107126" cy="970632"/>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01</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94" name="弧形 93"/>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59" name="文本框 71"/>
          <p:cNvSpPr txBox="1"/>
          <p:nvPr/>
        </p:nvSpPr>
        <p:spPr>
          <a:xfrm>
            <a:off x="1354099" y="748870"/>
            <a:ext cx="2604715"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HTTPS = HTTP+SSL/TLS</a:t>
            </a:r>
          </a:p>
        </p:txBody>
      </p:sp>
    </p:spTree>
    <p:extLst>
      <p:ext uri="{BB962C8B-B14F-4D97-AF65-F5344CB8AC3E}">
        <p14:creationId xmlns:p14="http://schemas.microsoft.com/office/powerpoint/2010/main" val="3774695038"/>
      </p:ext>
    </p:extLst>
  </p:cSld>
  <p:clrMapOvr>
    <a:masterClrMapping/>
  </p:clrMapOvr>
  <p:transition spd="slow" advClick="0" advTm="3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组合 138"/>
          <p:cNvGrpSpPr/>
          <p:nvPr/>
        </p:nvGrpSpPr>
        <p:grpSpPr>
          <a:xfrm>
            <a:off x="6157182" y="567090"/>
            <a:ext cx="1982032" cy="1980172"/>
            <a:chOff x="6309221" y="788029"/>
            <a:chExt cx="2825105" cy="2822453"/>
          </a:xfrm>
        </p:grpSpPr>
        <p:sp>
          <p:nvSpPr>
            <p:cNvPr id="138" name="椭圆 13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6309221" y="788029"/>
              <a:ext cx="2825105" cy="2822453"/>
              <a:chOff x="2433048" y="1083945"/>
              <a:chExt cx="5333787" cy="5328780"/>
            </a:xfrm>
          </p:grpSpPr>
          <p:sp>
            <p:nvSpPr>
              <p:cNvPr id="76" name="十六角星 75"/>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2433048" y="1083945"/>
                <a:ext cx="5333787" cy="5328780"/>
                <a:chOff x="2280648" y="931545"/>
                <a:chExt cx="5333787" cy="5328780"/>
              </a:xfrm>
            </p:grpSpPr>
            <p:sp>
              <p:nvSpPr>
                <p:cNvPr id="114" name="椭圆 113"/>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8" name="直接连接符 77"/>
              <p:cNvCxnSpPr>
                <a:stCxn id="115" idx="4"/>
                <a:endCxn id="133"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14" idx="5"/>
                <a:endCxn id="133"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1" idx="0"/>
                <a:endCxn id="114"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36" idx="3"/>
                <a:endCxn id="129"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19"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31" idx="6"/>
                <a:endCxn id="130"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30" idx="0"/>
                <a:endCxn id="133"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2" idx="7"/>
                <a:endCxn id="131"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31" idx="5"/>
                <a:endCxn id="135"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3" idx="7"/>
                <a:endCxn id="116"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3" idx="6"/>
                <a:endCxn id="117"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1" idx="7"/>
                <a:endCxn id="133"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33" idx="5"/>
                <a:endCxn id="132"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0" idx="6"/>
                <a:endCxn id="132"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32" idx="3"/>
                <a:endCxn id="136"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2" idx="0"/>
                <a:endCxn id="117"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2" idx="5"/>
                <a:endCxn id="137"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7" idx="0"/>
                <a:endCxn id="117"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37" idx="7"/>
                <a:endCxn id="120"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4" idx="1"/>
                <a:endCxn id="137"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0" idx="4"/>
                <a:endCxn id="136"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35" idx="5"/>
                <a:endCxn id="136"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22" idx="5"/>
                <a:endCxn id="134"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4" idx="7"/>
                <a:endCxn id="135"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4" idx="0"/>
                <a:endCxn id="131"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1" idx="1"/>
                <a:endCxn id="118"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25" idx="0"/>
                <a:endCxn id="137"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7" idx="3"/>
                <a:endCxn id="136"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36" idx="6"/>
                <a:endCxn id="125"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6" idx="5"/>
                <a:endCxn id="128"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5" idx="0"/>
                <a:endCxn id="130"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4" idx="6"/>
                <a:endCxn id="136"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23" idx="6"/>
                <a:endCxn id="134"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6" idx="7"/>
                <a:endCxn id="134"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27" idx="0"/>
                <a:endCxn id="134"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27" idx="7"/>
                <a:endCxn id="136"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72" name="组合 71"/>
          <p:cNvGrpSpPr/>
          <p:nvPr/>
        </p:nvGrpSpPr>
        <p:grpSpPr>
          <a:xfrm>
            <a:off x="764163" y="1568135"/>
            <a:ext cx="3904656" cy="3900990"/>
            <a:chOff x="1308745" y="2394284"/>
            <a:chExt cx="2326780" cy="2324596"/>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162" y="2491188"/>
              <a:ext cx="2143001" cy="2140801"/>
            </a:xfrm>
            <a:prstGeom prst="rect">
              <a:avLst/>
            </a:prstGeom>
          </p:spPr>
        </p:pic>
        <p:grpSp>
          <p:nvGrpSpPr>
            <p:cNvPr id="5" name="组合 4"/>
            <p:cNvGrpSpPr/>
            <p:nvPr/>
          </p:nvGrpSpPr>
          <p:grpSpPr>
            <a:xfrm>
              <a:off x="1308745" y="2394284"/>
              <a:ext cx="2326780" cy="2324596"/>
              <a:chOff x="2433048" y="1083945"/>
              <a:chExt cx="5333787" cy="5328780"/>
            </a:xfrm>
          </p:grpSpPr>
          <p:sp>
            <p:nvSpPr>
              <p:cNvPr id="6" name="十六角星 5"/>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2433048" y="1083945"/>
                <a:ext cx="5333787" cy="5328780"/>
                <a:chOff x="2280648" y="931545"/>
                <a:chExt cx="5333787" cy="5328780"/>
              </a:xfrm>
            </p:grpSpPr>
            <p:sp>
              <p:nvSpPr>
                <p:cNvPr id="44" name="椭圆 43"/>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5" idx="4"/>
                <a:endCxn id="63"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4" idx="5"/>
                <a:endCxn id="63"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0"/>
                <a:endCxn id="44"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6" idx="3"/>
                <a:endCxn id="59"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9"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1" idx="6"/>
                <a:endCxn id="60"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0" idx="0"/>
                <a:endCxn id="63"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2" idx="7"/>
                <a:endCxn id="61"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1" idx="5"/>
                <a:endCxn id="65"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3" idx="7"/>
                <a:endCxn id="46"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3" idx="6"/>
                <a:endCxn id="47"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1" idx="7"/>
                <a:endCxn id="63"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3" idx="5"/>
                <a:endCxn id="62"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0" idx="6"/>
                <a:endCxn id="62"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2" idx="3"/>
                <a:endCxn id="66"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2" idx="0"/>
                <a:endCxn id="47"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2" idx="5"/>
                <a:endCxn id="67"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7" idx="0"/>
                <a:endCxn id="47"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7" idx="7"/>
                <a:endCxn id="50"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4" idx="1"/>
                <a:endCxn id="67"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0" idx="4"/>
                <a:endCxn id="66"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5" idx="5"/>
                <a:endCxn id="66"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2" idx="5"/>
                <a:endCxn id="64"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4" idx="7"/>
                <a:endCxn id="65"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0"/>
                <a:endCxn id="61"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1" idx="1"/>
                <a:endCxn id="48"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5" idx="0"/>
                <a:endCxn id="67"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7" idx="3"/>
                <a:endCxn id="66"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6" idx="6"/>
                <a:endCxn id="55"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6" idx="5"/>
                <a:endCxn id="58"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5" idx="0"/>
                <a:endCxn id="60"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64" idx="6"/>
                <a:endCxn id="66"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53" idx="6"/>
                <a:endCxn id="64"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56" idx="7"/>
                <a:endCxn id="64"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7" idx="0"/>
                <a:endCxn id="64"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7" idx="7"/>
                <a:endCxn id="66"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71" name="文本框 70"/>
          <p:cNvSpPr txBox="1"/>
          <p:nvPr/>
        </p:nvSpPr>
        <p:spPr>
          <a:xfrm>
            <a:off x="5815148" y="2586747"/>
            <a:ext cx="2666101" cy="378630"/>
          </a:xfrm>
          <a:prstGeom prst="rect">
            <a:avLst/>
          </a:prstGeom>
          <a:noFill/>
        </p:spPr>
        <p:txBody>
          <a:bodyPr wrap="square" rtlCol="0">
            <a:spAutoFit/>
          </a:bodyPr>
          <a:lstStyle/>
          <a:p>
            <a:pPr algn="ctr">
              <a:lnSpc>
                <a:spcPct val="150000"/>
              </a:lnSpc>
            </a:pPr>
            <a:r>
              <a:rPr lang="en-US" altLang="zh-CN" sz="1400" b="1" dirty="0">
                <a:solidFill>
                  <a:schemeClr val="bg1"/>
                </a:solidFill>
              </a:rPr>
              <a:t>SSL</a:t>
            </a:r>
            <a:r>
              <a:rPr lang="zh-CN" altLang="en-US" sz="1400" b="1" dirty="0" smtClean="0">
                <a:solidFill>
                  <a:schemeClr val="bg1"/>
                </a:solidFill>
              </a:rPr>
              <a:t>加密技术</a:t>
            </a:r>
            <a:endParaRPr lang="en-US" altLang="zh-CN" sz="1050" b="1" dirty="0" smtClean="0">
              <a:solidFill>
                <a:schemeClr val="bg1"/>
              </a:solidFill>
              <a:latin typeface="微软雅黑" panose="020B0503020204020204" pitchFamily="34" charset="-122"/>
              <a:ea typeface="微软雅黑" panose="020B0503020204020204" pitchFamily="34" charset="-122"/>
            </a:endParaRPr>
          </a:p>
        </p:txBody>
      </p:sp>
      <p:grpSp>
        <p:nvGrpSpPr>
          <p:cNvPr id="140" name="组合 139"/>
          <p:cNvGrpSpPr/>
          <p:nvPr/>
        </p:nvGrpSpPr>
        <p:grpSpPr>
          <a:xfrm>
            <a:off x="10069261" y="1532873"/>
            <a:ext cx="1490706" cy="1489307"/>
            <a:chOff x="6309221" y="788029"/>
            <a:chExt cx="2825105" cy="2822453"/>
          </a:xfrm>
        </p:grpSpPr>
        <p:sp>
          <p:nvSpPr>
            <p:cNvPr id="141" name="椭圆 140"/>
            <p:cNvSpPr/>
            <p:nvPr/>
          </p:nvSpPr>
          <p:spPr>
            <a:xfrm>
              <a:off x="6461555" y="939037"/>
              <a:ext cx="2520437" cy="2520437"/>
            </a:xfrm>
            <a:prstGeom prst="ellipse">
              <a:avLst/>
            </a:prstGeom>
            <a:solidFill>
              <a:srgbClr val="463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6309221" y="788029"/>
              <a:ext cx="2825105" cy="2822453"/>
              <a:chOff x="2433048" y="1083945"/>
              <a:chExt cx="5333787" cy="5328780"/>
            </a:xfrm>
          </p:grpSpPr>
          <p:sp>
            <p:nvSpPr>
              <p:cNvPr id="143" name="十六角星 142"/>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2433048" y="1083945"/>
                <a:ext cx="5333787" cy="5328780"/>
                <a:chOff x="2280648" y="931545"/>
                <a:chExt cx="5333787" cy="5328780"/>
              </a:xfrm>
            </p:grpSpPr>
            <p:sp>
              <p:nvSpPr>
                <p:cNvPr id="181" name="椭圆 180"/>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5" name="直接连接符 144"/>
              <p:cNvCxnSpPr>
                <a:stCxn id="182" idx="4"/>
                <a:endCxn id="200"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81" idx="5"/>
                <a:endCxn id="200"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98" idx="0"/>
                <a:endCxn id="181"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203" idx="3"/>
                <a:endCxn id="196"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86"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98" idx="6"/>
                <a:endCxn id="197"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97" idx="0"/>
                <a:endCxn id="200"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89" idx="7"/>
                <a:endCxn id="198"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98" idx="5"/>
                <a:endCxn id="202"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200" idx="7"/>
                <a:endCxn id="183"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200" idx="6"/>
                <a:endCxn id="184"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98" idx="7"/>
                <a:endCxn id="200"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00" idx="5"/>
                <a:endCxn id="199"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97" idx="6"/>
                <a:endCxn id="199"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99" idx="3"/>
                <a:endCxn id="203"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99" idx="0"/>
                <a:endCxn id="184"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99" idx="5"/>
                <a:endCxn id="204"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204" idx="0"/>
                <a:endCxn id="184"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204" idx="7"/>
                <a:endCxn id="187"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91" idx="1"/>
                <a:endCxn id="204"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97" idx="4"/>
                <a:endCxn id="203"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202" idx="5"/>
                <a:endCxn id="203"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89" idx="5"/>
                <a:endCxn id="201"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201" idx="7"/>
                <a:endCxn id="202"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201" idx="0"/>
                <a:endCxn id="198"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98" idx="1"/>
                <a:endCxn id="185"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92" idx="0"/>
                <a:endCxn id="204"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204" idx="3"/>
                <a:endCxn id="203"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203" idx="6"/>
                <a:endCxn id="192"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203" idx="5"/>
                <a:endCxn id="195"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202" idx="0"/>
                <a:endCxn id="197"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01" idx="6"/>
                <a:endCxn id="203"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90" idx="6"/>
                <a:endCxn id="201"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93" idx="7"/>
                <a:endCxn id="201"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94" idx="0"/>
                <a:endCxn id="201"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194" idx="7"/>
                <a:endCxn id="203"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205" name="组合 204"/>
          <p:cNvGrpSpPr/>
          <p:nvPr/>
        </p:nvGrpSpPr>
        <p:grpSpPr>
          <a:xfrm>
            <a:off x="7458798" y="4037725"/>
            <a:ext cx="1671678" cy="1670109"/>
            <a:chOff x="6309221" y="788029"/>
            <a:chExt cx="2825105" cy="2822453"/>
          </a:xfrm>
        </p:grpSpPr>
        <p:sp>
          <p:nvSpPr>
            <p:cNvPr id="206" name="椭圆 205"/>
            <p:cNvSpPr/>
            <p:nvPr/>
          </p:nvSpPr>
          <p:spPr>
            <a:xfrm>
              <a:off x="6461555" y="939037"/>
              <a:ext cx="2520437" cy="2520437"/>
            </a:xfrm>
            <a:prstGeom prst="ellips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7" name="组合 206"/>
            <p:cNvGrpSpPr/>
            <p:nvPr/>
          </p:nvGrpSpPr>
          <p:grpSpPr>
            <a:xfrm>
              <a:off x="6309221" y="788029"/>
              <a:ext cx="2825105" cy="2822453"/>
              <a:chOff x="2433048" y="1083945"/>
              <a:chExt cx="5333787" cy="5328780"/>
            </a:xfrm>
          </p:grpSpPr>
          <p:sp>
            <p:nvSpPr>
              <p:cNvPr id="208" name="十六角星 207"/>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9" name="组合 208"/>
              <p:cNvGrpSpPr/>
              <p:nvPr/>
            </p:nvGrpSpPr>
            <p:grpSpPr>
              <a:xfrm>
                <a:off x="2433048" y="1083945"/>
                <a:ext cx="5333787" cy="5328780"/>
                <a:chOff x="2280648" y="931545"/>
                <a:chExt cx="5333787" cy="5328780"/>
              </a:xfrm>
            </p:grpSpPr>
            <p:sp>
              <p:nvSpPr>
                <p:cNvPr id="246" name="椭圆 245"/>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0" name="直接连接符 209"/>
              <p:cNvCxnSpPr>
                <a:stCxn id="247" idx="4"/>
                <a:endCxn id="265"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46" idx="5"/>
                <a:endCxn id="265"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63" idx="0"/>
                <a:endCxn id="246"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68" idx="3"/>
                <a:endCxn id="261"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51"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263" idx="6"/>
                <a:endCxn id="262"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62" idx="0"/>
                <a:endCxn id="265"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54" idx="7"/>
                <a:endCxn id="263"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263" idx="5"/>
                <a:endCxn id="267"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265" idx="7"/>
                <a:endCxn id="248"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265" idx="6"/>
                <a:endCxn id="249"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63" idx="7"/>
                <a:endCxn id="265"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65" idx="5"/>
                <a:endCxn id="264"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62" idx="6"/>
                <a:endCxn id="264"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64" idx="3"/>
                <a:endCxn id="268"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64" idx="0"/>
                <a:endCxn id="249"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64" idx="5"/>
                <a:endCxn id="269"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69" idx="0"/>
                <a:endCxn id="249"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69" idx="7"/>
                <a:endCxn id="252"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56" idx="1"/>
                <a:endCxn id="269"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62" idx="4"/>
                <a:endCxn id="268"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67" idx="5"/>
                <a:endCxn id="268"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54" idx="5"/>
                <a:endCxn id="266"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66" idx="7"/>
                <a:endCxn id="267"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66" idx="0"/>
                <a:endCxn id="263"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63" idx="1"/>
                <a:endCxn id="250"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57" idx="0"/>
                <a:endCxn id="269"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69" idx="3"/>
                <a:endCxn id="268"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68" idx="6"/>
                <a:endCxn id="257"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68" idx="5"/>
                <a:endCxn id="260"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67" idx="0"/>
                <a:endCxn id="262"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66" idx="6"/>
                <a:endCxn id="268"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55" idx="6"/>
                <a:endCxn id="266"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258" idx="7"/>
                <a:endCxn id="266"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59" idx="0"/>
                <a:endCxn id="266"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59" idx="7"/>
                <a:endCxn id="268"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73" name="文本框 272"/>
          <p:cNvSpPr txBox="1"/>
          <p:nvPr/>
        </p:nvSpPr>
        <p:spPr>
          <a:xfrm>
            <a:off x="9969192" y="3124209"/>
            <a:ext cx="1837539" cy="415498"/>
          </a:xfrm>
          <a:prstGeom prst="rect">
            <a:avLst/>
          </a:prstGeom>
          <a:noFill/>
        </p:spPr>
        <p:txBody>
          <a:bodyPr wrap="square" rtlCol="0">
            <a:spAutoFit/>
          </a:bodyPr>
          <a:lstStyle/>
          <a:p>
            <a:pPr algn="ctr">
              <a:lnSpc>
                <a:spcPct val="150000"/>
              </a:lnSpc>
            </a:pPr>
            <a:r>
              <a:rPr lang="en-US" altLang="zh-CN" sz="1400" b="1" dirty="0">
                <a:solidFill>
                  <a:schemeClr val="bg1"/>
                </a:solidFill>
                <a:latin typeface="微软雅黑" panose="020B0503020204020204" pitchFamily="34" charset="-122"/>
                <a:ea typeface="微软雅黑" panose="020B0503020204020204" pitchFamily="34" charset="-122"/>
              </a:rPr>
              <a:t>http</a:t>
            </a:r>
            <a:r>
              <a:rPr lang="zh-CN" altLang="en-US" sz="1400" b="1" dirty="0">
                <a:solidFill>
                  <a:schemeClr val="bg1"/>
                </a:solidFill>
                <a:latin typeface="微软雅黑" panose="020B0503020204020204" pitchFamily="34" charset="-122"/>
                <a:ea typeface="微软雅黑" panose="020B0503020204020204" pitchFamily="34" charset="-122"/>
              </a:rPr>
              <a:t>与</a:t>
            </a: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对比</a:t>
            </a:r>
            <a:endParaRPr lang="en-US" altLang="zh-CN" sz="1050" dirty="0" smtClean="0">
              <a:solidFill>
                <a:schemeClr val="bg1"/>
              </a:solidFill>
              <a:latin typeface="微软雅黑" panose="020B0503020204020204" pitchFamily="34" charset="-122"/>
              <a:ea typeface="微软雅黑" panose="020B0503020204020204" pitchFamily="34" charset="-122"/>
            </a:endParaRPr>
          </a:p>
        </p:txBody>
      </p:sp>
      <p:sp>
        <p:nvSpPr>
          <p:cNvPr id="274" name="文本框 273"/>
          <p:cNvSpPr txBox="1"/>
          <p:nvPr/>
        </p:nvSpPr>
        <p:spPr>
          <a:xfrm>
            <a:off x="6961587" y="5781349"/>
            <a:ext cx="2666101" cy="900246"/>
          </a:xfrm>
          <a:prstGeom prst="rect">
            <a:avLst/>
          </a:prstGeom>
          <a:noFill/>
        </p:spPr>
        <p:txBody>
          <a:bodyPr wrap="squar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生成签名</a:t>
            </a:r>
            <a:r>
              <a:rPr lang="zh-CN" altLang="en-US" sz="1400" b="1" dirty="0" smtClean="0">
                <a:solidFill>
                  <a:schemeClr val="bg1"/>
                </a:solidFill>
                <a:latin typeface="微软雅黑" panose="020B0503020204020204" pitchFamily="34" charset="-122"/>
                <a:ea typeface="微软雅黑" panose="020B0503020204020204" pitchFamily="34" charset="-122"/>
              </a:rPr>
              <a:t>证书及配置</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服务端的</a:t>
            </a:r>
            <a:r>
              <a:rPr lang="en-US" altLang="zh-CN" sz="1050" dirty="0">
                <a:solidFill>
                  <a:schemeClr val="bg1"/>
                </a:solidFill>
                <a:latin typeface="微软雅黑" panose="020B0503020204020204" pitchFamily="34" charset="-122"/>
                <a:ea typeface="微软雅黑" panose="020B0503020204020204" pitchFamily="34" charset="-122"/>
              </a:rPr>
              <a:t>https</a:t>
            </a:r>
            <a:r>
              <a:rPr lang="zh-CN" altLang="en-US" sz="1050" dirty="0">
                <a:solidFill>
                  <a:schemeClr val="bg1"/>
                </a:solidFill>
                <a:latin typeface="微软雅黑" panose="020B0503020204020204" pitchFamily="34" charset="-122"/>
                <a:ea typeface="微软雅黑" panose="020B0503020204020204" pitchFamily="34" charset="-122"/>
              </a:rPr>
              <a:t>证书生成，免费签的</a:t>
            </a:r>
            <a:r>
              <a:rPr lang="en-US" altLang="zh-CN" sz="1050" dirty="0">
                <a:solidFill>
                  <a:schemeClr val="bg1"/>
                </a:solidFill>
                <a:latin typeface="微软雅黑" panose="020B0503020204020204" pitchFamily="34" charset="-122"/>
                <a:ea typeface="微软雅黑" panose="020B0503020204020204" pitchFamily="34" charset="-122"/>
              </a:rPr>
              <a:t>SSL</a:t>
            </a:r>
            <a:r>
              <a:rPr lang="zh-CN" altLang="en-US" sz="1050" dirty="0">
                <a:solidFill>
                  <a:schemeClr val="bg1"/>
                </a:solidFill>
                <a:latin typeface="微软雅黑" panose="020B0503020204020204" pitchFamily="34" charset="-122"/>
                <a:ea typeface="微软雅黑" panose="020B0503020204020204" pitchFamily="34" charset="-122"/>
              </a:rPr>
              <a:t>证书，</a:t>
            </a:r>
            <a:r>
              <a:rPr lang="en-US" altLang="zh-CN" sz="1050" dirty="0" err="1">
                <a:solidFill>
                  <a:schemeClr val="bg1"/>
                </a:solidFill>
                <a:latin typeface="微软雅黑" panose="020B0503020204020204" pitchFamily="34" charset="-122"/>
                <a:ea typeface="微软雅黑" panose="020B0503020204020204" pitchFamily="34" charset="-122"/>
              </a:rPr>
              <a:t>nginx</a:t>
            </a:r>
            <a:r>
              <a:rPr lang="zh-CN" altLang="en-US" sz="1050" dirty="0">
                <a:solidFill>
                  <a:schemeClr val="bg1"/>
                </a:solidFill>
                <a:latin typeface="微软雅黑" panose="020B0503020204020204" pitchFamily="34" charset="-122"/>
                <a:ea typeface="微软雅黑" panose="020B0503020204020204" pitchFamily="34" charset="-122"/>
              </a:rPr>
              <a:t>加载证书方法</a:t>
            </a:r>
            <a:endParaRPr lang="en-US" altLang="zh-CN" sz="1050" dirty="0" smtClean="0">
              <a:solidFill>
                <a:schemeClr val="bg1"/>
              </a:solidFill>
              <a:latin typeface="微软雅黑" panose="020B0503020204020204" pitchFamily="34" charset="-122"/>
              <a:ea typeface="微软雅黑" panose="020B0503020204020204" pitchFamily="34" charset="-122"/>
            </a:endParaRPr>
          </a:p>
        </p:txBody>
      </p:sp>
      <p:sp>
        <p:nvSpPr>
          <p:cNvPr id="275" name="文本框 274"/>
          <p:cNvSpPr txBox="1"/>
          <p:nvPr/>
        </p:nvSpPr>
        <p:spPr>
          <a:xfrm>
            <a:off x="1468896" y="2860664"/>
            <a:ext cx="2666101" cy="1315745"/>
          </a:xfrm>
          <a:prstGeom prst="rect">
            <a:avLst/>
          </a:prstGeom>
          <a:noFill/>
        </p:spPr>
        <p:txBody>
          <a:bodyPr wrap="square" rtlCol="0">
            <a:spAutoFit/>
          </a:bodyPr>
          <a:lstStyle/>
          <a:p>
            <a:pPr algn="ctr">
              <a:lnSpc>
                <a:spcPct val="150000"/>
              </a:lnSpc>
            </a:pPr>
            <a:r>
              <a:rPr lang="zh-CN" altLang="en-US" sz="3200" b="1" dirty="0" smtClean="0">
                <a:solidFill>
                  <a:schemeClr val="bg1"/>
                </a:solidFill>
                <a:latin typeface="微软雅黑" panose="020B0503020204020204" pitchFamily="34" charset="-122"/>
                <a:ea typeface="微软雅黑" panose="020B0503020204020204" pitchFamily="34" charset="-122"/>
              </a:rPr>
              <a:t>什么</a:t>
            </a:r>
            <a:r>
              <a:rPr lang="zh-CN" altLang="en-US" sz="3200" b="1" dirty="0">
                <a:solidFill>
                  <a:schemeClr val="bg1"/>
                </a:solidFill>
                <a:latin typeface="微软雅黑" panose="020B0503020204020204" pitchFamily="34" charset="-122"/>
                <a:ea typeface="微软雅黑" panose="020B0503020204020204" pitchFamily="34" charset="-122"/>
              </a:rPr>
              <a:t>是</a:t>
            </a:r>
            <a:r>
              <a:rPr lang="en-US" altLang="zh-CN" sz="3200" b="1" dirty="0" smtClean="0">
                <a:solidFill>
                  <a:schemeClr val="bg1"/>
                </a:solidFill>
                <a:latin typeface="微软雅黑" panose="020B0503020204020204" pitchFamily="34" charset="-122"/>
                <a:ea typeface="微软雅黑" panose="020B0503020204020204" pitchFamily="34" charset="-122"/>
              </a:rPr>
              <a:t>https</a:t>
            </a:r>
          </a:p>
          <a:p>
            <a:pPr algn="ctr">
              <a:lnSpc>
                <a:spcPct val="150000"/>
              </a:lnSpc>
            </a:pPr>
            <a:r>
              <a:rPr lang="zh-CN" altLang="en-US" sz="1050" b="1" dirty="0" smtClean="0">
                <a:solidFill>
                  <a:schemeClr val="bg1"/>
                </a:solidFill>
              </a:rPr>
              <a:t>即</a:t>
            </a:r>
            <a:r>
              <a:rPr lang="en-US" altLang="zh-CN" sz="1050" b="1" dirty="0">
                <a:solidFill>
                  <a:schemeClr val="bg1"/>
                </a:solidFill>
              </a:rPr>
              <a:t>HTTP</a:t>
            </a:r>
            <a:r>
              <a:rPr lang="zh-CN" altLang="en-US" sz="1050" b="1" dirty="0">
                <a:solidFill>
                  <a:schemeClr val="bg1"/>
                </a:solidFill>
              </a:rPr>
              <a:t>下加入</a:t>
            </a:r>
            <a:r>
              <a:rPr lang="en-US" altLang="zh-CN" sz="1050" b="1" dirty="0">
                <a:solidFill>
                  <a:schemeClr val="bg1"/>
                </a:solidFill>
              </a:rPr>
              <a:t>SSL</a:t>
            </a:r>
            <a:r>
              <a:rPr lang="zh-CN" altLang="en-US" sz="1050" b="1" dirty="0">
                <a:solidFill>
                  <a:schemeClr val="bg1"/>
                </a:solidFill>
              </a:rPr>
              <a:t>层，</a:t>
            </a:r>
            <a:r>
              <a:rPr lang="en-US" altLang="zh-CN" sz="1050" b="1" dirty="0">
                <a:solidFill>
                  <a:schemeClr val="bg1"/>
                </a:solidFill>
              </a:rPr>
              <a:t>HTTPS</a:t>
            </a:r>
            <a:r>
              <a:rPr lang="zh-CN" altLang="en-US" sz="1050" b="1" dirty="0">
                <a:solidFill>
                  <a:schemeClr val="bg1"/>
                </a:solidFill>
              </a:rPr>
              <a:t>的安全基础是</a:t>
            </a:r>
            <a:r>
              <a:rPr lang="en-US" altLang="zh-CN" sz="1050" b="1" dirty="0">
                <a:solidFill>
                  <a:schemeClr val="bg1"/>
                </a:solidFill>
              </a:rPr>
              <a:t>SSL</a:t>
            </a:r>
            <a:r>
              <a:rPr lang="zh-CN" altLang="en-US" sz="1050" b="1" dirty="0">
                <a:solidFill>
                  <a:schemeClr val="bg1"/>
                </a:solidFill>
              </a:rPr>
              <a:t>，因此加密的详细内容就需要</a:t>
            </a:r>
            <a:r>
              <a:rPr lang="en-US" altLang="zh-CN" sz="1050" b="1" dirty="0">
                <a:solidFill>
                  <a:schemeClr val="bg1"/>
                </a:solidFill>
              </a:rPr>
              <a:t>SSL</a:t>
            </a:r>
            <a:endParaRPr lang="en-US" altLang="zh-CN" sz="1050" b="1" dirty="0" smtClean="0">
              <a:solidFill>
                <a:schemeClr val="bg1"/>
              </a:solidFill>
              <a:latin typeface="微软雅黑" panose="020B0503020204020204" pitchFamily="34" charset="-122"/>
              <a:ea typeface="微软雅黑" panose="020B0503020204020204" pitchFamily="34" charset="-122"/>
            </a:endParaRPr>
          </a:p>
        </p:txBody>
      </p:sp>
      <p:sp>
        <p:nvSpPr>
          <p:cNvPr id="276" name="文本框 275"/>
          <p:cNvSpPr txBox="1"/>
          <p:nvPr/>
        </p:nvSpPr>
        <p:spPr>
          <a:xfrm>
            <a:off x="6706391" y="1094657"/>
            <a:ext cx="883614" cy="923330"/>
          </a:xfrm>
          <a:prstGeom prst="rect">
            <a:avLst/>
          </a:prstGeom>
          <a:noFill/>
        </p:spPr>
        <p:txBody>
          <a:bodyPr wrap="square" rtlCol="0">
            <a:spAutoFit/>
          </a:bodyPr>
          <a:lstStyle/>
          <a:p>
            <a:pPr algn="ctr">
              <a:lnSpc>
                <a:spcPct val="150000"/>
              </a:lnSpc>
            </a:pPr>
            <a:r>
              <a:rPr lang="en-US" altLang="zh-CN" sz="3600" b="1" dirty="0" smtClean="0">
                <a:solidFill>
                  <a:schemeClr val="bg1"/>
                </a:solidFill>
                <a:latin typeface="方正兰亭粗黑简体" panose="02000000000000000000" pitchFamily="2" charset="-122"/>
                <a:ea typeface="方正兰亭粗黑简体" panose="02000000000000000000" pitchFamily="2" charset="-122"/>
              </a:rPr>
              <a:t>01</a:t>
            </a:r>
            <a:endParaRPr lang="en-US" altLang="zh-CN" sz="24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77" name="文本框 276"/>
          <p:cNvSpPr txBox="1"/>
          <p:nvPr/>
        </p:nvSpPr>
        <p:spPr>
          <a:xfrm>
            <a:off x="7832599" y="4451315"/>
            <a:ext cx="924076" cy="753924"/>
          </a:xfrm>
          <a:prstGeom prst="rect">
            <a:avLst/>
          </a:prstGeom>
          <a:noFill/>
        </p:spPr>
        <p:txBody>
          <a:bodyPr wrap="square" rtlCol="0">
            <a:spAutoFit/>
          </a:bodyPr>
          <a:lstStyle/>
          <a:p>
            <a:pPr algn="ctr">
              <a:lnSpc>
                <a:spcPct val="150000"/>
              </a:lnSpc>
            </a:pPr>
            <a:r>
              <a:rPr lang="en-US" altLang="zh-CN" sz="32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20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78" name="文本框 277"/>
          <p:cNvSpPr txBox="1"/>
          <p:nvPr/>
        </p:nvSpPr>
        <p:spPr>
          <a:xfrm>
            <a:off x="10351597" y="1920716"/>
            <a:ext cx="924076" cy="671209"/>
          </a:xfrm>
          <a:prstGeom prst="rect">
            <a:avLst/>
          </a:prstGeom>
          <a:noFill/>
        </p:spPr>
        <p:txBody>
          <a:bodyPr wrap="square" rtlCol="0">
            <a:spAutoFit/>
          </a:bodyPr>
          <a:lstStyle/>
          <a:p>
            <a:pPr algn="ctr">
              <a:lnSpc>
                <a:spcPct val="150000"/>
              </a:lnSpc>
            </a:pPr>
            <a:r>
              <a:rPr lang="en-US" altLang="zh-CN" sz="28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70" name="弧形 269"/>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1" name="弧形 270"/>
          <p:cNvSpPr/>
          <p:nvPr/>
        </p:nvSpPr>
        <p:spPr>
          <a:xfrm rot="652726">
            <a:off x="7215564" y="4741795"/>
            <a:ext cx="2075543" cy="402858"/>
          </a:xfrm>
          <a:prstGeom prst="arc">
            <a:avLst>
              <a:gd name="adj1" fmla="val 21002540"/>
              <a:gd name="adj2" fmla="val 11484996"/>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2" name="弧形 271"/>
          <p:cNvSpPr/>
          <p:nvPr/>
        </p:nvSpPr>
        <p:spPr>
          <a:xfrm rot="161937">
            <a:off x="9866462" y="2170155"/>
            <a:ext cx="1873726" cy="359100"/>
          </a:xfrm>
          <a:prstGeom prst="arc">
            <a:avLst>
              <a:gd name="adj1" fmla="val 20966210"/>
              <a:gd name="adj2" fmla="val 11459770"/>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9" name="组合 278"/>
          <p:cNvGrpSpPr/>
          <p:nvPr/>
        </p:nvGrpSpPr>
        <p:grpSpPr>
          <a:xfrm>
            <a:off x="244530" y="567090"/>
            <a:ext cx="1128590" cy="879046"/>
            <a:chOff x="5896029" y="567090"/>
            <a:chExt cx="2542304" cy="1980172"/>
          </a:xfrm>
        </p:grpSpPr>
        <p:grpSp>
          <p:nvGrpSpPr>
            <p:cNvPr id="280" name="组合 279"/>
            <p:cNvGrpSpPr/>
            <p:nvPr/>
          </p:nvGrpSpPr>
          <p:grpSpPr>
            <a:xfrm>
              <a:off x="6157182" y="567090"/>
              <a:ext cx="1982032" cy="1980172"/>
              <a:chOff x="6309221" y="788029"/>
              <a:chExt cx="2825105" cy="2822453"/>
            </a:xfrm>
          </p:grpSpPr>
          <p:sp>
            <p:nvSpPr>
              <p:cNvPr id="283" name="椭圆 282"/>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4" name="组合 283"/>
              <p:cNvGrpSpPr/>
              <p:nvPr/>
            </p:nvGrpSpPr>
            <p:grpSpPr>
              <a:xfrm>
                <a:off x="6309221" y="788029"/>
                <a:ext cx="2825105" cy="2822453"/>
                <a:chOff x="2433048" y="1083945"/>
                <a:chExt cx="5333787" cy="5328780"/>
              </a:xfrm>
            </p:grpSpPr>
            <p:sp>
              <p:nvSpPr>
                <p:cNvPr id="285" name="十六角星 284"/>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6" name="组合 285"/>
                <p:cNvGrpSpPr/>
                <p:nvPr/>
              </p:nvGrpSpPr>
              <p:grpSpPr>
                <a:xfrm>
                  <a:off x="2433048" y="1083945"/>
                  <a:ext cx="5333787" cy="5328780"/>
                  <a:chOff x="2280648" y="931545"/>
                  <a:chExt cx="5333787" cy="5328780"/>
                </a:xfrm>
              </p:grpSpPr>
              <p:sp>
                <p:nvSpPr>
                  <p:cNvPr id="323" name="椭圆 322"/>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7" name="直接连接符 286"/>
                <p:cNvCxnSpPr>
                  <a:stCxn id="324" idx="4"/>
                  <a:endCxn id="342"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323" idx="5"/>
                  <a:endCxn id="342"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340" idx="0"/>
                  <a:endCxn id="323"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345" idx="3"/>
                  <a:endCxn id="338"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28"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40" idx="6"/>
                  <a:endCxn id="339"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9" idx="0"/>
                  <a:endCxn id="342"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1" idx="7"/>
                  <a:endCxn id="340"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40" idx="5"/>
                  <a:endCxn id="344"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42" idx="7"/>
                  <a:endCxn id="325"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42" idx="6"/>
                  <a:endCxn id="326"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40" idx="7"/>
                  <a:endCxn id="342"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42" idx="5"/>
                  <a:endCxn id="341"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39" idx="6"/>
                  <a:endCxn id="341"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41" idx="3"/>
                  <a:endCxn id="345"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41" idx="0"/>
                  <a:endCxn id="326"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41" idx="5"/>
                  <a:endCxn id="346"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46" idx="0"/>
                  <a:endCxn id="326"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346" idx="7"/>
                  <a:endCxn id="329"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333" idx="1"/>
                  <a:endCxn id="346"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339" idx="4"/>
                  <a:endCxn id="345"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344" idx="5"/>
                  <a:endCxn id="345"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stCxn id="331" idx="5"/>
                  <a:endCxn id="343"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343" idx="7"/>
                  <a:endCxn id="344"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343" idx="0"/>
                  <a:endCxn id="340"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340" idx="1"/>
                  <a:endCxn id="327"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334" idx="0"/>
                  <a:endCxn id="346"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346" idx="3"/>
                  <a:endCxn id="345"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345" idx="6"/>
                  <a:endCxn id="334"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345" idx="5"/>
                  <a:endCxn id="337"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344" idx="0"/>
                  <a:endCxn id="339"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343" idx="6"/>
                  <a:endCxn id="345"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stCxn id="332" idx="6"/>
                  <a:endCxn id="343"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stCxn id="335" idx="7"/>
                  <a:endCxn id="343"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336" idx="0"/>
                  <a:endCxn id="343"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a:stCxn id="336" idx="7"/>
                  <a:endCxn id="345"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81" name="文本框 280"/>
            <p:cNvSpPr txBox="1"/>
            <p:nvPr/>
          </p:nvSpPr>
          <p:spPr>
            <a:xfrm>
              <a:off x="6610899" y="1009427"/>
              <a:ext cx="1107126" cy="1039964"/>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02</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82" name="弧形 281"/>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47" name="文本框 71"/>
          <p:cNvSpPr txBox="1"/>
          <p:nvPr/>
        </p:nvSpPr>
        <p:spPr>
          <a:xfrm>
            <a:off x="1354100" y="748870"/>
            <a:ext cx="572186"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目录</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0113327"/>
      </p:ext>
    </p:extLst>
  </p:cSld>
  <p:clrMapOvr>
    <a:masterClrMapping/>
  </p:clrMapOvr>
  <mc:AlternateContent xmlns:mc="http://schemas.openxmlformats.org/markup-compatibility/2006" xmlns:p14="http://schemas.microsoft.com/office/powerpoint/2010/main">
    <mc:Choice Requires="p14">
      <p:transition spd="slow" p14:dur="1400" advClick="0" advTm="14000">
        <p14:ripple/>
      </p:transition>
    </mc:Choice>
    <mc:Fallback xmlns="">
      <p:transition spd="slow" advClick="0" advTm="14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文本框 290"/>
          <p:cNvSpPr txBox="1"/>
          <p:nvPr/>
        </p:nvSpPr>
        <p:spPr>
          <a:xfrm>
            <a:off x="520437" y="1752332"/>
            <a:ext cx="2294015" cy="738664"/>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客户端发起</a:t>
            </a:r>
            <a:r>
              <a:rPr lang="en-US" altLang="zh-CN" sz="1200" b="1" dirty="0">
                <a:solidFill>
                  <a:schemeClr val="bg1"/>
                </a:solidFill>
                <a:latin typeface="微软雅黑" panose="020B0503020204020204" pitchFamily="34" charset="-122"/>
                <a:ea typeface="微软雅黑" panose="020B0503020204020204" pitchFamily="34" charset="-122"/>
              </a:rPr>
              <a:t>HTTPS</a:t>
            </a:r>
            <a:r>
              <a:rPr lang="zh-CN" altLang="en-US" sz="1200" b="1" dirty="0">
                <a:solidFill>
                  <a:schemeClr val="bg1"/>
                </a:solidFill>
                <a:latin typeface="微软雅黑" panose="020B0503020204020204" pitchFamily="34" charset="-122"/>
                <a:ea typeface="微软雅黑" panose="020B0503020204020204" pitchFamily="34" charset="-122"/>
              </a:rPr>
              <a:t>请求</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01</a:t>
            </a:r>
          </a:p>
        </p:txBody>
      </p:sp>
      <p:sp>
        <p:nvSpPr>
          <p:cNvPr id="292" name="文本框 291"/>
          <p:cNvSpPr txBox="1"/>
          <p:nvPr/>
        </p:nvSpPr>
        <p:spPr>
          <a:xfrm>
            <a:off x="8555889" y="2607458"/>
            <a:ext cx="1600625" cy="738664"/>
          </a:xfrm>
          <a:prstGeom prst="rect">
            <a:avLst/>
          </a:prstGeom>
          <a:noFill/>
        </p:spPr>
        <p:txBody>
          <a:bodyPr wrap="square" rtlCol="0">
            <a:spAutoFit/>
          </a:bodyPr>
          <a:lstStyle/>
          <a:p>
            <a:pPr algn="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传送证书</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03</a:t>
            </a:r>
          </a:p>
        </p:txBody>
      </p:sp>
      <p:sp>
        <p:nvSpPr>
          <p:cNvPr id="293" name="文本框 292"/>
          <p:cNvSpPr txBox="1"/>
          <p:nvPr/>
        </p:nvSpPr>
        <p:spPr>
          <a:xfrm>
            <a:off x="8696724" y="1898710"/>
            <a:ext cx="2012972" cy="738664"/>
          </a:xfrm>
          <a:prstGeom prst="rect">
            <a:avLst/>
          </a:prstGeom>
          <a:noFill/>
        </p:spPr>
        <p:txBody>
          <a:bodyPr wrap="square" rtlCol="0">
            <a:spAutoFit/>
          </a:bodyPr>
          <a:lstStyle/>
          <a:p>
            <a:pPr algn="ct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服务端的</a:t>
            </a:r>
            <a:r>
              <a:rPr lang="zh-CN" altLang="en-US" sz="1200" b="1" dirty="0" smtClean="0">
                <a:solidFill>
                  <a:schemeClr val="bg1"/>
                </a:solidFill>
                <a:latin typeface="微软雅黑" panose="020B0503020204020204" pitchFamily="34" charset="-122"/>
                <a:ea typeface="微软雅黑" panose="020B0503020204020204" pitchFamily="34" charset="-122"/>
              </a:rPr>
              <a:t>配置 </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02</a:t>
            </a:r>
          </a:p>
        </p:txBody>
      </p:sp>
      <p:pic>
        <p:nvPicPr>
          <p:cNvPr id="294" name="图片 293"/>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Effect>
                      <a14:sharpenSoften amount="-3000"/>
                    </a14:imgEffect>
                  </a14:imgLayer>
                </a14:imgProps>
              </a:ext>
              <a:ext uri="{28A0092B-C50C-407E-A947-70E740481C1C}">
                <a14:useLocalDpi xmlns:a14="http://schemas.microsoft.com/office/drawing/2010/main" val="0"/>
              </a:ext>
            </a:extLst>
          </a:blip>
          <a:srcRect b="64175"/>
          <a:stretch/>
        </p:blipFill>
        <p:spPr>
          <a:xfrm>
            <a:off x="2988859" y="6021460"/>
            <a:ext cx="2522850" cy="903215"/>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4133" y="1635869"/>
            <a:ext cx="5041665" cy="4350469"/>
          </a:xfrm>
          <a:prstGeom prst="rect">
            <a:avLst/>
          </a:prstGeom>
        </p:spPr>
      </p:pic>
      <p:sp>
        <p:nvSpPr>
          <p:cNvPr id="295" name="文本框 294"/>
          <p:cNvSpPr txBox="1"/>
          <p:nvPr/>
        </p:nvSpPr>
        <p:spPr>
          <a:xfrm>
            <a:off x="360462" y="3050307"/>
            <a:ext cx="2354538" cy="738664"/>
          </a:xfrm>
          <a:prstGeom prst="rect">
            <a:avLst/>
          </a:prstGeom>
          <a:noFill/>
        </p:spPr>
        <p:txBody>
          <a:bodyPr wrap="square" rtlCol="0">
            <a:spAutoFit/>
          </a:bodyPr>
          <a:lstStyle/>
          <a:p>
            <a:pPr algn="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客户端解析</a:t>
            </a:r>
            <a:r>
              <a:rPr lang="zh-CN" altLang="en-US" sz="1200" b="1" dirty="0" smtClean="0">
                <a:solidFill>
                  <a:schemeClr val="bg1"/>
                </a:solidFill>
                <a:latin typeface="微软雅黑" panose="020B0503020204020204" pitchFamily="34" charset="-122"/>
                <a:ea typeface="微软雅黑" panose="020B0503020204020204" pitchFamily="34" charset="-122"/>
              </a:rPr>
              <a:t>证书</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04</a:t>
            </a:r>
          </a:p>
        </p:txBody>
      </p:sp>
      <p:sp>
        <p:nvSpPr>
          <p:cNvPr id="296" name="文本框 295"/>
          <p:cNvSpPr txBox="1"/>
          <p:nvPr/>
        </p:nvSpPr>
        <p:spPr>
          <a:xfrm>
            <a:off x="839922" y="3912127"/>
            <a:ext cx="1900302" cy="738664"/>
          </a:xfrm>
          <a:prstGeom prst="rect">
            <a:avLst/>
          </a:prstGeom>
          <a:noFill/>
        </p:spPr>
        <p:txBody>
          <a:bodyPr wrap="square" rtlCol="0">
            <a:spAutoFit/>
          </a:bodyPr>
          <a:lstStyle/>
          <a:p>
            <a:pPr algn="r">
              <a:lnSpc>
                <a:spcPct val="150000"/>
              </a:lnSpc>
            </a:pPr>
            <a:r>
              <a:rPr lang="zh-CN" altLang="en-US" sz="2800" b="1" dirty="0"/>
              <a:t> </a:t>
            </a:r>
            <a:r>
              <a:rPr lang="zh-CN" altLang="en-US" sz="1200" b="1" dirty="0">
                <a:solidFill>
                  <a:schemeClr val="bg1"/>
                </a:solidFill>
                <a:latin typeface="微软雅黑" panose="020B0503020204020204" pitchFamily="34" charset="-122"/>
                <a:ea typeface="微软雅黑" panose="020B0503020204020204" pitchFamily="34" charset="-122"/>
              </a:rPr>
              <a:t>传送加密信息</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05</a:t>
            </a:r>
          </a:p>
        </p:txBody>
      </p:sp>
      <p:sp>
        <p:nvSpPr>
          <p:cNvPr id="297" name="文本框 296"/>
          <p:cNvSpPr txBox="1"/>
          <p:nvPr/>
        </p:nvSpPr>
        <p:spPr>
          <a:xfrm>
            <a:off x="8668778" y="4473677"/>
            <a:ext cx="2178755" cy="738664"/>
          </a:xfrm>
          <a:prstGeom prst="rect">
            <a:avLst/>
          </a:prstGeom>
          <a:noFill/>
        </p:spPr>
        <p:txBody>
          <a:bodyPr wrap="square" rtlCol="0">
            <a:spAutoFit/>
          </a:bodyPr>
          <a:lstStyle/>
          <a:p>
            <a:pPr algn="r">
              <a:lnSpc>
                <a:spcPct val="150000"/>
              </a:lnSpc>
            </a:pPr>
            <a:r>
              <a:rPr lang="zh-CN" altLang="en-US" sz="2800" b="1" dirty="0"/>
              <a:t> </a:t>
            </a:r>
            <a:r>
              <a:rPr lang="zh-CN" altLang="en-US" sz="1200" b="1" dirty="0">
                <a:solidFill>
                  <a:schemeClr val="bg1"/>
                </a:solidFill>
                <a:latin typeface="微软雅黑" panose="020B0503020204020204" pitchFamily="34" charset="-122"/>
                <a:ea typeface="微软雅黑" panose="020B0503020204020204" pitchFamily="34" charset="-122"/>
              </a:rPr>
              <a:t>服务段解密信息</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06</a:t>
            </a:r>
          </a:p>
        </p:txBody>
      </p:sp>
      <p:sp>
        <p:nvSpPr>
          <p:cNvPr id="298" name="文本框 297"/>
          <p:cNvSpPr txBox="1"/>
          <p:nvPr/>
        </p:nvSpPr>
        <p:spPr>
          <a:xfrm>
            <a:off x="8952317" y="5216826"/>
            <a:ext cx="2075610" cy="738664"/>
          </a:xfrm>
          <a:prstGeom prst="rect">
            <a:avLst/>
          </a:prstGeom>
          <a:noFill/>
        </p:spPr>
        <p:txBody>
          <a:bodyPr wrap="square" rtlCol="0">
            <a:spAutoFit/>
          </a:bodyPr>
          <a:lstStyle/>
          <a:p>
            <a:pPr algn="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 传输加密后的信息</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07</a:t>
            </a:r>
          </a:p>
        </p:txBody>
      </p:sp>
      <p:sp>
        <p:nvSpPr>
          <p:cNvPr id="299" name="文本框 298"/>
          <p:cNvSpPr txBox="1"/>
          <p:nvPr/>
        </p:nvSpPr>
        <p:spPr>
          <a:xfrm>
            <a:off x="736526" y="5028943"/>
            <a:ext cx="2082397" cy="738664"/>
          </a:xfrm>
          <a:prstGeom prst="rect">
            <a:avLst/>
          </a:prstGeom>
          <a:noFill/>
        </p:spPr>
        <p:txBody>
          <a:bodyPr wrap="square" rtlCol="0">
            <a:spAutoFit/>
          </a:bodyPr>
          <a:lstStyle/>
          <a:p>
            <a:pPr algn="r">
              <a:lnSpc>
                <a:spcPct val="150000"/>
              </a:lnSpc>
            </a:pPr>
            <a:r>
              <a:rPr lang="zh-CN" altLang="en-US" sz="2800" b="1" dirty="0"/>
              <a:t> </a:t>
            </a:r>
            <a:r>
              <a:rPr lang="zh-CN" altLang="en-US" sz="1200" b="1" dirty="0">
                <a:solidFill>
                  <a:schemeClr val="bg1"/>
                </a:solidFill>
                <a:latin typeface="微软雅黑" panose="020B0503020204020204" pitchFamily="34" charset="-122"/>
                <a:ea typeface="微软雅黑" panose="020B0503020204020204" pitchFamily="34" charset="-122"/>
              </a:rPr>
              <a:t>客户端解密信息</a:t>
            </a:r>
            <a:r>
              <a:rPr lang="en-US" altLang="zh-CN" sz="2800" b="1" dirty="0" smtClean="0">
                <a:solidFill>
                  <a:schemeClr val="accent2"/>
                </a:solidFill>
                <a:latin typeface="方正兰亭粗黑简体" panose="02000000000000000000" pitchFamily="2" charset="-122"/>
                <a:ea typeface="方正兰亭粗黑简体" panose="02000000000000000000" pitchFamily="2" charset="-122"/>
              </a:rPr>
              <a:t>08</a:t>
            </a:r>
          </a:p>
        </p:txBody>
      </p:sp>
      <p:cxnSp>
        <p:nvCxnSpPr>
          <p:cNvPr id="308" name="直接箭头连接符 307"/>
          <p:cNvCxnSpPr/>
          <p:nvPr/>
        </p:nvCxnSpPr>
        <p:spPr>
          <a:xfrm flipH="1">
            <a:off x="2585156" y="2121664"/>
            <a:ext cx="189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直接箭头连接符 312"/>
          <p:cNvCxnSpPr/>
          <p:nvPr/>
        </p:nvCxnSpPr>
        <p:spPr>
          <a:xfrm>
            <a:off x="8130258" y="2331482"/>
            <a:ext cx="822059" cy="29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p:cNvCxnSpPr/>
          <p:nvPr/>
        </p:nvCxnSpPr>
        <p:spPr>
          <a:xfrm>
            <a:off x="7123289" y="2453976"/>
            <a:ext cx="1766418" cy="6153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直接箭头连接符 318"/>
          <p:cNvCxnSpPr/>
          <p:nvPr/>
        </p:nvCxnSpPr>
        <p:spPr>
          <a:xfrm flipH="1">
            <a:off x="2626763" y="3490447"/>
            <a:ext cx="685984" cy="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接箭头连接符 320"/>
          <p:cNvCxnSpPr>
            <a:endCxn id="296" idx="3"/>
          </p:cNvCxnSpPr>
          <p:nvPr/>
        </p:nvCxnSpPr>
        <p:spPr>
          <a:xfrm flipH="1">
            <a:off x="2740224" y="4267516"/>
            <a:ext cx="1865643" cy="13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直接箭头连接符 328"/>
          <p:cNvCxnSpPr/>
          <p:nvPr/>
        </p:nvCxnSpPr>
        <p:spPr>
          <a:xfrm flipV="1">
            <a:off x="8251629" y="4988314"/>
            <a:ext cx="971393" cy="12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直接箭头连接符 332"/>
          <p:cNvCxnSpPr/>
          <p:nvPr/>
        </p:nvCxnSpPr>
        <p:spPr>
          <a:xfrm>
            <a:off x="7037495" y="5398275"/>
            <a:ext cx="2185527" cy="293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接箭头连接符 334"/>
          <p:cNvCxnSpPr/>
          <p:nvPr/>
        </p:nvCxnSpPr>
        <p:spPr>
          <a:xfrm flipH="1">
            <a:off x="2715000" y="5488586"/>
            <a:ext cx="882088" cy="9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244530" y="567090"/>
            <a:ext cx="1128590" cy="879046"/>
            <a:chOff x="5896029" y="567090"/>
            <a:chExt cx="2542304" cy="1980172"/>
          </a:xfrm>
        </p:grpSpPr>
        <p:grpSp>
          <p:nvGrpSpPr>
            <p:cNvPr id="26" name="组合 25"/>
            <p:cNvGrpSpPr/>
            <p:nvPr/>
          </p:nvGrpSpPr>
          <p:grpSpPr>
            <a:xfrm>
              <a:off x="6157182" y="567090"/>
              <a:ext cx="1982032" cy="1980172"/>
              <a:chOff x="6309221" y="788029"/>
              <a:chExt cx="2825105" cy="2822453"/>
            </a:xfrm>
          </p:grpSpPr>
          <p:sp>
            <p:nvSpPr>
              <p:cNvPr id="29" name="椭圆 28"/>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6309221" y="788029"/>
                <a:ext cx="2825105" cy="2822453"/>
                <a:chOff x="2433048" y="1083945"/>
                <a:chExt cx="5333787" cy="5328780"/>
              </a:xfrm>
            </p:grpSpPr>
            <p:sp>
              <p:nvSpPr>
                <p:cNvPr id="31" name="十六角星 30"/>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33048" y="1083945"/>
                  <a:ext cx="5333787" cy="5328780"/>
                  <a:chOff x="2280648" y="931545"/>
                  <a:chExt cx="5333787" cy="5328780"/>
                </a:xfrm>
              </p:grpSpPr>
              <p:sp>
                <p:nvSpPr>
                  <p:cNvPr id="69" name="椭圆 68"/>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32"/>
                <p:cNvCxnSpPr>
                  <a:stCxn id="70" idx="4"/>
                  <a:endCxn id="88"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9" idx="5"/>
                  <a:endCxn id="88"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6" idx="0"/>
                  <a:endCxn id="69"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1" idx="3"/>
                  <a:endCxn id="84"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74"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6" idx="6"/>
                  <a:endCxn id="85"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5" idx="0"/>
                  <a:endCxn id="88"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7" idx="7"/>
                  <a:endCxn id="86"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86" idx="5"/>
                  <a:endCxn id="90"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8" idx="7"/>
                  <a:endCxn id="71"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8" idx="6"/>
                  <a:endCxn id="72"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6" idx="7"/>
                  <a:endCxn id="88"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88" idx="5"/>
                  <a:endCxn id="87"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5" idx="6"/>
                  <a:endCxn id="87"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87" idx="3"/>
                  <a:endCxn id="91"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87" idx="0"/>
                  <a:endCxn id="72"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7" idx="5"/>
                  <a:endCxn id="92"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2" idx="0"/>
                  <a:endCxn id="72"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92" idx="7"/>
                  <a:endCxn id="75"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79" idx="1"/>
                  <a:endCxn id="92"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85" idx="4"/>
                  <a:endCxn id="91"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90" idx="5"/>
                  <a:endCxn id="91"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7" idx="5"/>
                  <a:endCxn id="89"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89" idx="7"/>
                  <a:endCxn id="90"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89" idx="0"/>
                  <a:endCxn id="86"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86" idx="1"/>
                  <a:endCxn id="73"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0" idx="0"/>
                  <a:endCxn id="92"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92" idx="3"/>
                  <a:endCxn id="91"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91" idx="6"/>
                  <a:endCxn id="80"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91" idx="5"/>
                  <a:endCxn id="83"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90" idx="0"/>
                  <a:endCxn id="85"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89" idx="6"/>
                  <a:endCxn id="91"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8" idx="6"/>
                  <a:endCxn id="89"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81" idx="7"/>
                  <a:endCxn id="89"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82" idx="0"/>
                  <a:endCxn id="89"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82" idx="7"/>
                  <a:endCxn id="91"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7" name="文本框 26"/>
            <p:cNvSpPr txBox="1"/>
            <p:nvPr/>
          </p:nvSpPr>
          <p:spPr>
            <a:xfrm>
              <a:off x="6610899" y="1009427"/>
              <a:ext cx="1107126" cy="1039964"/>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03</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8" name="弧形 27"/>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3" name="文本框 71"/>
          <p:cNvSpPr txBox="1"/>
          <p:nvPr/>
        </p:nvSpPr>
        <p:spPr>
          <a:xfrm>
            <a:off x="1354099" y="748870"/>
            <a:ext cx="2060614"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访问流程介绍</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20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44530" y="567090"/>
            <a:ext cx="1128590" cy="879046"/>
            <a:chOff x="5896029" y="567090"/>
            <a:chExt cx="2542304" cy="1980172"/>
          </a:xfrm>
        </p:grpSpPr>
        <p:grpSp>
          <p:nvGrpSpPr>
            <p:cNvPr id="27" name="组合 26"/>
            <p:cNvGrpSpPr/>
            <p:nvPr/>
          </p:nvGrpSpPr>
          <p:grpSpPr>
            <a:xfrm>
              <a:off x="6157182" y="567090"/>
              <a:ext cx="1982032" cy="1980172"/>
              <a:chOff x="6309221" y="788029"/>
              <a:chExt cx="2825105" cy="2822453"/>
            </a:xfrm>
          </p:grpSpPr>
          <p:sp>
            <p:nvSpPr>
              <p:cNvPr id="30" name="椭圆 29"/>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6309221" y="788029"/>
                <a:ext cx="2825105" cy="2822453"/>
                <a:chOff x="2433048" y="1083945"/>
                <a:chExt cx="5333787" cy="5328780"/>
              </a:xfrm>
            </p:grpSpPr>
            <p:sp>
              <p:nvSpPr>
                <p:cNvPr id="32" name="十六角星 31"/>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2433048" y="1083945"/>
                  <a:ext cx="5333787" cy="5328780"/>
                  <a:chOff x="2280648" y="931545"/>
                  <a:chExt cx="5333787" cy="5328780"/>
                </a:xfrm>
              </p:grpSpPr>
              <p:sp>
                <p:nvSpPr>
                  <p:cNvPr id="70" name="椭圆 69"/>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4" name="直接连接符 33"/>
                <p:cNvCxnSpPr>
                  <a:stCxn id="71" idx="4"/>
                  <a:endCxn id="89"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0" idx="5"/>
                  <a:endCxn id="89"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87" idx="0"/>
                  <a:endCxn id="70"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2" idx="3"/>
                  <a:endCxn id="85"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75"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7" idx="6"/>
                  <a:endCxn id="86"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86" idx="0"/>
                  <a:endCxn id="89"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8" idx="7"/>
                  <a:endCxn id="87"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7" idx="5"/>
                  <a:endCxn id="91"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9" idx="7"/>
                  <a:endCxn id="72"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9" idx="6"/>
                  <a:endCxn id="73"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87" idx="7"/>
                  <a:endCxn id="89"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9" idx="5"/>
                  <a:endCxn id="88"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86" idx="6"/>
                  <a:endCxn id="88"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88" idx="3"/>
                  <a:endCxn id="92"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8" idx="0"/>
                  <a:endCxn id="73"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8" idx="5"/>
                  <a:endCxn id="93"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93" idx="0"/>
                  <a:endCxn id="73"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93" idx="7"/>
                  <a:endCxn id="76"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80" idx="1"/>
                  <a:endCxn id="93"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86" idx="4"/>
                  <a:endCxn id="92"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91" idx="5"/>
                  <a:endCxn id="92"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78" idx="5"/>
                  <a:endCxn id="90"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90" idx="7"/>
                  <a:endCxn id="91"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90" idx="0"/>
                  <a:endCxn id="87"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7" idx="1"/>
                  <a:endCxn id="74"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81" idx="0"/>
                  <a:endCxn id="93"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93" idx="3"/>
                  <a:endCxn id="92"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92" idx="6"/>
                  <a:endCxn id="81"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92" idx="5"/>
                  <a:endCxn id="84"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91" idx="0"/>
                  <a:endCxn id="86"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90" idx="6"/>
                  <a:endCxn id="92"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9" idx="6"/>
                  <a:endCxn id="90"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82" idx="7"/>
                  <a:endCxn id="90"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83" idx="0"/>
                  <a:endCxn id="90"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83" idx="7"/>
                  <a:endCxn id="92"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8" name="文本框 27"/>
            <p:cNvSpPr txBox="1"/>
            <p:nvPr/>
          </p:nvSpPr>
          <p:spPr>
            <a:xfrm>
              <a:off x="6610899" y="1009427"/>
              <a:ext cx="1107126" cy="1039964"/>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04</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9" name="弧形 28"/>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8" name="组合 97"/>
          <p:cNvGrpSpPr/>
          <p:nvPr/>
        </p:nvGrpSpPr>
        <p:grpSpPr>
          <a:xfrm>
            <a:off x="651255" y="1880046"/>
            <a:ext cx="6807268" cy="756439"/>
            <a:chOff x="477421" y="1920771"/>
            <a:chExt cx="3280830" cy="844494"/>
          </a:xfrm>
        </p:grpSpPr>
        <p:sp>
          <p:nvSpPr>
            <p:cNvPr id="99" name="文本框 98"/>
            <p:cNvSpPr txBox="1"/>
            <p:nvPr/>
          </p:nvSpPr>
          <p:spPr>
            <a:xfrm>
              <a:off x="693647" y="1920771"/>
              <a:ext cx="3064604" cy="468303"/>
            </a:xfrm>
            <a:prstGeom prst="rect">
              <a:avLst/>
            </a:prstGeom>
            <a:noFill/>
          </p:spPr>
          <p:txBody>
            <a:bodyPr wrap="square" rtlCol="0">
              <a:spAutoFit/>
            </a:bodyPr>
            <a:lstStyle/>
            <a:p>
              <a:pPr algn="just">
                <a:lnSpc>
                  <a:spcPct val="150000"/>
                </a:lnSpc>
              </a:pPr>
              <a:r>
                <a:rPr lang="zh-CN" altLang="en-US" sz="1600" b="1" dirty="0">
                  <a:solidFill>
                    <a:schemeClr val="bg1"/>
                  </a:solidFill>
                </a:rPr>
                <a:t>客户端发起</a:t>
              </a:r>
              <a:r>
                <a:rPr lang="en-US" altLang="zh-CN" sz="1600" b="1" dirty="0">
                  <a:solidFill>
                    <a:schemeClr val="bg1"/>
                  </a:solidFill>
                </a:rPr>
                <a:t>HTTPS</a:t>
              </a:r>
              <a:r>
                <a:rPr lang="zh-CN" altLang="en-US" sz="1600" b="1" dirty="0">
                  <a:solidFill>
                    <a:schemeClr val="bg1"/>
                  </a:solidFill>
                </a:rPr>
                <a:t>请求</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a:xfrm>
              <a:off x="713619" y="2422520"/>
              <a:ext cx="2995910" cy="342745"/>
            </a:xfrm>
            <a:prstGeom prst="rect">
              <a:avLst/>
            </a:prstGeom>
          </p:spPr>
          <p:txBody>
            <a:bodyPr wrap="square">
              <a:spAutoFit/>
            </a:bodyPr>
            <a:lstStyle/>
            <a:p>
              <a:pPr algn="just">
                <a:lnSpc>
                  <a:spcPct val="150000"/>
                </a:lnSpc>
              </a:pPr>
              <a:r>
                <a:rPr lang="zh-CN" altLang="en-US" sz="1050" dirty="0">
                  <a:solidFill>
                    <a:schemeClr val="bg1"/>
                  </a:solidFill>
                </a:rPr>
                <a:t>这个没什么好说的，就是用户在浏览器里输入一个</a:t>
              </a:r>
              <a:r>
                <a:rPr lang="en-US" altLang="zh-CN" sz="1050" dirty="0">
                  <a:solidFill>
                    <a:schemeClr val="bg1"/>
                  </a:solidFill>
                </a:rPr>
                <a:t>https</a:t>
              </a:r>
              <a:r>
                <a:rPr lang="zh-CN" altLang="en-US" sz="1050" dirty="0">
                  <a:solidFill>
                    <a:schemeClr val="bg1"/>
                  </a:solidFill>
                </a:rPr>
                <a:t>网址，然后连接到</a:t>
              </a:r>
              <a:r>
                <a:rPr lang="en-US" altLang="zh-CN" sz="1050" dirty="0">
                  <a:solidFill>
                    <a:schemeClr val="bg1"/>
                  </a:solidFill>
                </a:rPr>
                <a:t>server</a:t>
              </a:r>
              <a:r>
                <a:rPr lang="zh-CN" altLang="en-US" sz="1050" dirty="0">
                  <a:solidFill>
                    <a:schemeClr val="bg1"/>
                  </a:solidFill>
                </a:rPr>
                <a:t>的</a:t>
              </a:r>
              <a:r>
                <a:rPr lang="en-US" altLang="zh-CN" sz="1050" dirty="0">
                  <a:solidFill>
                    <a:schemeClr val="bg1"/>
                  </a:solidFill>
                </a:rPr>
                <a:t>443</a:t>
              </a:r>
              <a:r>
                <a:rPr lang="zh-CN" altLang="en-US" sz="1050" dirty="0">
                  <a:solidFill>
                    <a:schemeClr val="bg1"/>
                  </a:solidFill>
                </a:rPr>
                <a:t>端口。</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77421" y="1981534"/>
              <a:ext cx="248563" cy="369332"/>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01</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grpSp>
        <p:nvGrpSpPr>
          <p:cNvPr id="114" name="组合 113"/>
          <p:cNvGrpSpPr/>
          <p:nvPr/>
        </p:nvGrpSpPr>
        <p:grpSpPr>
          <a:xfrm>
            <a:off x="601228" y="2883638"/>
            <a:ext cx="11233720" cy="1511261"/>
            <a:chOff x="477421" y="1920771"/>
            <a:chExt cx="5414202" cy="1687183"/>
          </a:xfrm>
        </p:grpSpPr>
        <p:sp>
          <p:nvSpPr>
            <p:cNvPr id="115" name="文本框 114"/>
            <p:cNvSpPr txBox="1"/>
            <p:nvPr/>
          </p:nvSpPr>
          <p:spPr>
            <a:xfrm>
              <a:off x="693647" y="1920771"/>
              <a:ext cx="3064604" cy="463865"/>
            </a:xfrm>
            <a:prstGeom prst="rect">
              <a:avLst/>
            </a:prstGeom>
            <a:noFill/>
          </p:spPr>
          <p:txBody>
            <a:bodyPr wrap="square" rtlCol="0">
              <a:spAutoFit/>
            </a:bodyPr>
            <a:lstStyle/>
            <a:p>
              <a:pPr algn="just">
                <a:lnSpc>
                  <a:spcPct val="150000"/>
                </a:lnSpc>
              </a:pPr>
              <a:r>
                <a:rPr lang="zh-CN" altLang="en-US" sz="1600" b="1" dirty="0">
                  <a:solidFill>
                    <a:schemeClr val="bg1"/>
                  </a:solidFill>
                </a:rPr>
                <a:t>服务端的配置</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713618" y="2422520"/>
              <a:ext cx="5178005" cy="1185434"/>
            </a:xfrm>
            <a:prstGeom prst="rect">
              <a:avLst/>
            </a:prstGeom>
          </p:spPr>
          <p:txBody>
            <a:bodyPr wrap="square">
              <a:spAutoFit/>
            </a:bodyPr>
            <a:lstStyle/>
            <a:p>
              <a:pPr algn="just">
                <a:lnSpc>
                  <a:spcPct val="150000"/>
                </a:lnSpc>
              </a:pPr>
              <a:r>
                <a:rPr lang="zh-CN" altLang="en-US" sz="1050" dirty="0">
                  <a:solidFill>
                    <a:schemeClr val="bg1"/>
                  </a:solidFill>
                </a:rPr>
                <a:t>　采用</a:t>
              </a:r>
              <a:r>
                <a:rPr lang="en-US" altLang="zh-CN" sz="1050" dirty="0">
                  <a:solidFill>
                    <a:schemeClr val="bg1"/>
                  </a:solidFill>
                </a:rPr>
                <a:t>HTTPS</a:t>
              </a:r>
              <a:r>
                <a:rPr lang="zh-CN" altLang="en-US" sz="1050" dirty="0">
                  <a:solidFill>
                    <a:schemeClr val="bg1"/>
                  </a:solidFill>
                </a:rPr>
                <a:t>协议的服务器必须要有一套数字证书，可以自己制作，也可以向组织申请。区别就是自己颁发的证书需要客户端验证通过，才可以继续访问，而使用受信任的公司申请的证书则不会弹出提示页面</a:t>
              </a:r>
              <a:r>
                <a:rPr lang="en-US" altLang="zh-CN" sz="1050" dirty="0">
                  <a:solidFill>
                    <a:schemeClr val="bg1"/>
                  </a:solidFill>
                </a:rPr>
                <a:t>(</a:t>
              </a:r>
              <a:r>
                <a:rPr lang="en-US" altLang="zh-CN" sz="1050" dirty="0" err="1">
                  <a:solidFill>
                    <a:schemeClr val="bg1"/>
                  </a:solidFill>
                </a:rPr>
                <a:t>startssl</a:t>
              </a:r>
              <a:r>
                <a:rPr lang="zh-CN" altLang="en-US" sz="1050" dirty="0">
                  <a:solidFill>
                    <a:schemeClr val="bg1"/>
                  </a:solidFill>
                </a:rPr>
                <a:t>就是个不错的选择，有</a:t>
              </a:r>
              <a:r>
                <a:rPr lang="en-US" altLang="zh-CN" sz="1050" dirty="0">
                  <a:solidFill>
                    <a:schemeClr val="bg1"/>
                  </a:solidFill>
                </a:rPr>
                <a:t>1</a:t>
              </a:r>
              <a:r>
                <a:rPr lang="zh-CN" altLang="en-US" sz="1050" dirty="0">
                  <a:solidFill>
                    <a:schemeClr val="bg1"/>
                  </a:solidFill>
                </a:rPr>
                <a:t>年的免费服务</a:t>
              </a:r>
              <a:r>
                <a:rPr lang="en-US" altLang="zh-CN" sz="1050" dirty="0">
                  <a:solidFill>
                    <a:schemeClr val="bg1"/>
                  </a:solidFill>
                </a:rPr>
                <a:t>)</a:t>
              </a:r>
              <a:r>
                <a:rPr lang="zh-CN" altLang="en-US" sz="1050" dirty="0">
                  <a:solidFill>
                    <a:schemeClr val="bg1"/>
                  </a:solidFill>
                </a:rPr>
                <a:t>。这套证书其实就是一对公钥和私钥。如果对公钥和私钥不太理解，可以想象成一把钥匙和一个锁头，只是全世界只有你一个人有这把钥匙，你可以把锁头给别人，别人可以用这个锁把重要的东西锁起来，然后发给你，因为只有你一个人有这把钥匙，所以只有你才能看到被这把锁锁起来的东西。</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02</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grpSp>
        <p:nvGrpSpPr>
          <p:cNvPr id="118" name="组合 117"/>
          <p:cNvGrpSpPr/>
          <p:nvPr/>
        </p:nvGrpSpPr>
        <p:grpSpPr>
          <a:xfrm>
            <a:off x="667499" y="5542894"/>
            <a:ext cx="11013805" cy="996249"/>
            <a:chOff x="477421" y="1920770"/>
            <a:chExt cx="5308212" cy="1112219"/>
          </a:xfrm>
        </p:grpSpPr>
        <p:sp>
          <p:nvSpPr>
            <p:cNvPr id="119" name="文本框 118"/>
            <p:cNvSpPr txBox="1"/>
            <p:nvPr/>
          </p:nvSpPr>
          <p:spPr>
            <a:xfrm>
              <a:off x="693647" y="1920770"/>
              <a:ext cx="3064604" cy="468304"/>
            </a:xfrm>
            <a:prstGeom prst="rect">
              <a:avLst/>
            </a:prstGeom>
            <a:noFill/>
          </p:spPr>
          <p:txBody>
            <a:bodyPr wrap="square" rtlCol="0">
              <a:spAutoFit/>
            </a:bodyPr>
            <a:lstStyle/>
            <a:p>
              <a:pPr algn="just">
                <a:lnSpc>
                  <a:spcPct val="150000"/>
                </a:lnSpc>
              </a:pPr>
              <a:r>
                <a:rPr lang="zh-CN" altLang="en-US" sz="1600" b="1" dirty="0"/>
                <a:t> </a:t>
              </a:r>
              <a:r>
                <a:rPr lang="zh-CN" altLang="en-US" sz="1600" b="1" dirty="0">
                  <a:solidFill>
                    <a:schemeClr val="bg1"/>
                  </a:solidFill>
                </a:rPr>
                <a:t>客户端解析证书</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20" name="矩形 119"/>
            <p:cNvSpPr/>
            <p:nvPr/>
          </p:nvSpPr>
          <p:spPr>
            <a:xfrm>
              <a:off x="713618" y="2422520"/>
              <a:ext cx="5072015" cy="610469"/>
            </a:xfrm>
            <a:prstGeom prst="rect">
              <a:avLst/>
            </a:prstGeom>
          </p:spPr>
          <p:txBody>
            <a:bodyPr wrap="square">
              <a:spAutoFit/>
            </a:bodyPr>
            <a:lstStyle/>
            <a:p>
              <a:pPr algn="just">
                <a:lnSpc>
                  <a:spcPct val="150000"/>
                </a:lnSpc>
              </a:pPr>
              <a:r>
                <a:rPr lang="zh-CN" altLang="en-US" sz="1050" dirty="0">
                  <a:solidFill>
                    <a:schemeClr val="bg1"/>
                  </a:solidFill>
                </a:rPr>
                <a:t>这部分工作是有客户端的</a:t>
              </a:r>
              <a:r>
                <a:rPr lang="en-US" altLang="zh-CN" sz="1050" dirty="0">
                  <a:solidFill>
                    <a:schemeClr val="bg1"/>
                  </a:solidFill>
                </a:rPr>
                <a:t>TLS</a:t>
              </a:r>
              <a:r>
                <a:rPr lang="zh-CN" altLang="en-US" sz="1050" dirty="0">
                  <a:solidFill>
                    <a:schemeClr val="bg1"/>
                  </a:solidFill>
                </a:rPr>
                <a:t>来完成的，首先会验证公钥是否有效，比如颁发机构，过期时间等等，如果发现异常，则会弹出一个警告框，提示证书存在问题。如果证书没有问题，那么就生成一个随机值。然后用证书对该随机值进行加密。就好像上面说的，把随机值用锁头锁起来，这样除非有钥匙，不然看不到被锁住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04</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grpSp>
        <p:nvGrpSpPr>
          <p:cNvPr id="122" name="组合 121"/>
          <p:cNvGrpSpPr/>
          <p:nvPr/>
        </p:nvGrpSpPr>
        <p:grpSpPr>
          <a:xfrm>
            <a:off x="651255" y="4555220"/>
            <a:ext cx="6807268" cy="753874"/>
            <a:chOff x="477421" y="1920771"/>
            <a:chExt cx="3280830" cy="841630"/>
          </a:xfrm>
        </p:grpSpPr>
        <p:sp>
          <p:nvSpPr>
            <p:cNvPr id="123" name="文本框 122"/>
            <p:cNvSpPr txBox="1"/>
            <p:nvPr/>
          </p:nvSpPr>
          <p:spPr>
            <a:xfrm>
              <a:off x="693647" y="1920771"/>
              <a:ext cx="3064604" cy="468304"/>
            </a:xfrm>
            <a:prstGeom prst="rect">
              <a:avLst/>
            </a:prstGeom>
            <a:noFill/>
          </p:spPr>
          <p:txBody>
            <a:bodyPr wrap="square" rtlCol="0">
              <a:spAutoFit/>
            </a:bodyPr>
            <a:lstStyle/>
            <a:p>
              <a:pPr algn="just">
                <a:lnSpc>
                  <a:spcPct val="150000"/>
                </a:lnSpc>
              </a:pPr>
              <a:r>
                <a:rPr lang="zh-CN" altLang="en-US" sz="1600" b="1" dirty="0"/>
                <a:t> </a:t>
              </a:r>
              <a:r>
                <a:rPr lang="zh-CN" altLang="en-US" sz="1600" b="1" dirty="0">
                  <a:solidFill>
                    <a:schemeClr val="bg1"/>
                  </a:solidFill>
                </a:rPr>
                <a:t>传送证书</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24" name="矩形 123"/>
            <p:cNvSpPr/>
            <p:nvPr/>
          </p:nvSpPr>
          <p:spPr>
            <a:xfrm>
              <a:off x="713619" y="2422520"/>
              <a:ext cx="2995910" cy="339881"/>
            </a:xfrm>
            <a:prstGeom prst="rect">
              <a:avLst/>
            </a:prstGeom>
          </p:spPr>
          <p:txBody>
            <a:bodyPr wrap="square">
              <a:spAutoFit/>
            </a:bodyPr>
            <a:lstStyle/>
            <a:p>
              <a:pPr algn="just">
                <a:lnSpc>
                  <a:spcPct val="150000"/>
                </a:lnSpc>
              </a:pPr>
              <a:r>
                <a:rPr lang="zh-CN" altLang="en-US" sz="1050" dirty="0">
                  <a:solidFill>
                    <a:schemeClr val="bg1"/>
                  </a:solidFill>
                </a:rPr>
                <a:t>这个证书其实就是公钥，只是包含了很多信息，如证书的颁发机构，过期时间等等。</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03</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sp>
        <p:nvSpPr>
          <p:cNvPr id="95" name="文本框 71"/>
          <p:cNvSpPr txBox="1"/>
          <p:nvPr/>
        </p:nvSpPr>
        <p:spPr>
          <a:xfrm>
            <a:off x="1354099" y="748870"/>
            <a:ext cx="1460353"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介绍</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74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44530" y="567090"/>
            <a:ext cx="1128590" cy="879046"/>
            <a:chOff x="5896029" y="567090"/>
            <a:chExt cx="2542304" cy="1980172"/>
          </a:xfrm>
        </p:grpSpPr>
        <p:grpSp>
          <p:nvGrpSpPr>
            <p:cNvPr id="27" name="组合 26"/>
            <p:cNvGrpSpPr/>
            <p:nvPr/>
          </p:nvGrpSpPr>
          <p:grpSpPr>
            <a:xfrm>
              <a:off x="6157182" y="567090"/>
              <a:ext cx="1982032" cy="1980172"/>
              <a:chOff x="6309221" y="788029"/>
              <a:chExt cx="2825105" cy="2822453"/>
            </a:xfrm>
          </p:grpSpPr>
          <p:sp>
            <p:nvSpPr>
              <p:cNvPr id="30" name="椭圆 29"/>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6309221" y="788029"/>
                <a:ext cx="2825105" cy="2822453"/>
                <a:chOff x="2433048" y="1083945"/>
                <a:chExt cx="5333787" cy="5328780"/>
              </a:xfrm>
            </p:grpSpPr>
            <p:sp>
              <p:nvSpPr>
                <p:cNvPr id="32" name="十六角星 31"/>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2433048" y="1083945"/>
                  <a:ext cx="5333787" cy="5328780"/>
                  <a:chOff x="2280648" y="931545"/>
                  <a:chExt cx="5333787" cy="5328780"/>
                </a:xfrm>
              </p:grpSpPr>
              <p:sp>
                <p:nvSpPr>
                  <p:cNvPr id="70" name="椭圆 69"/>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4" name="直接连接符 33"/>
                <p:cNvCxnSpPr>
                  <a:stCxn id="71" idx="4"/>
                  <a:endCxn id="89"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70" idx="5"/>
                  <a:endCxn id="89"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87" idx="0"/>
                  <a:endCxn id="70"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2" idx="3"/>
                  <a:endCxn id="85"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75"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87" idx="6"/>
                  <a:endCxn id="86"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86" idx="0"/>
                  <a:endCxn id="89"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8" idx="7"/>
                  <a:endCxn id="87"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7" idx="5"/>
                  <a:endCxn id="91"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89" idx="7"/>
                  <a:endCxn id="72"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9" idx="6"/>
                  <a:endCxn id="73"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87" idx="7"/>
                  <a:endCxn id="89"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9" idx="5"/>
                  <a:endCxn id="88"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86" idx="6"/>
                  <a:endCxn id="88"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88" idx="3"/>
                  <a:endCxn id="92"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88" idx="0"/>
                  <a:endCxn id="73"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88" idx="5"/>
                  <a:endCxn id="93"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93" idx="0"/>
                  <a:endCxn id="73"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93" idx="7"/>
                  <a:endCxn id="76"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80" idx="1"/>
                  <a:endCxn id="93"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86" idx="4"/>
                  <a:endCxn id="92"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91" idx="5"/>
                  <a:endCxn id="92"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78" idx="5"/>
                  <a:endCxn id="90"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90" idx="7"/>
                  <a:endCxn id="91"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90" idx="0"/>
                  <a:endCxn id="87"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7" idx="1"/>
                  <a:endCxn id="74"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81" idx="0"/>
                  <a:endCxn id="93"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93" idx="3"/>
                  <a:endCxn id="92"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92" idx="6"/>
                  <a:endCxn id="81"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92" idx="5"/>
                  <a:endCxn id="84"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91" idx="0"/>
                  <a:endCxn id="86"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90" idx="6"/>
                  <a:endCxn id="92"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9" idx="6"/>
                  <a:endCxn id="90"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82" idx="7"/>
                  <a:endCxn id="90"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83" idx="0"/>
                  <a:endCxn id="90"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83" idx="7"/>
                  <a:endCxn id="92"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8" name="文本框 27"/>
            <p:cNvSpPr txBox="1"/>
            <p:nvPr/>
          </p:nvSpPr>
          <p:spPr>
            <a:xfrm>
              <a:off x="6610899" y="1009427"/>
              <a:ext cx="1107126" cy="1039964"/>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05</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29" name="弧形 28"/>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8" name="组合 97"/>
          <p:cNvGrpSpPr/>
          <p:nvPr/>
        </p:nvGrpSpPr>
        <p:grpSpPr>
          <a:xfrm>
            <a:off x="651255" y="1880046"/>
            <a:ext cx="9550837" cy="784140"/>
            <a:chOff x="477421" y="1920770"/>
            <a:chExt cx="4603120" cy="875419"/>
          </a:xfrm>
        </p:grpSpPr>
        <p:sp>
          <p:nvSpPr>
            <p:cNvPr id="99" name="文本框 98"/>
            <p:cNvSpPr txBox="1"/>
            <p:nvPr/>
          </p:nvSpPr>
          <p:spPr>
            <a:xfrm>
              <a:off x="693647" y="1920770"/>
              <a:ext cx="3064604" cy="463865"/>
            </a:xfrm>
            <a:prstGeom prst="rect">
              <a:avLst/>
            </a:prstGeom>
            <a:noFill/>
          </p:spPr>
          <p:txBody>
            <a:bodyPr wrap="square" rtlCol="0">
              <a:spAutoFit/>
            </a:bodyPr>
            <a:lstStyle/>
            <a:p>
              <a:pPr algn="just">
                <a:lnSpc>
                  <a:spcPct val="150000"/>
                </a:lnSpc>
              </a:pPr>
              <a:r>
                <a:rPr lang="zh-CN" altLang="en-US" sz="1600" b="1" dirty="0">
                  <a:solidFill>
                    <a:schemeClr val="bg1"/>
                  </a:solidFill>
                </a:rPr>
                <a:t>传送加密信息</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a:xfrm>
              <a:off x="713619" y="2422520"/>
              <a:ext cx="4366922" cy="373669"/>
            </a:xfrm>
            <a:prstGeom prst="rect">
              <a:avLst/>
            </a:prstGeom>
          </p:spPr>
          <p:txBody>
            <a:bodyPr wrap="square">
              <a:spAutoFit/>
            </a:bodyPr>
            <a:lstStyle/>
            <a:p>
              <a:pPr algn="just">
                <a:lnSpc>
                  <a:spcPct val="150000"/>
                </a:lnSpc>
              </a:pPr>
              <a:r>
                <a:rPr lang="zh-CN" altLang="en-US" sz="1050" dirty="0" smtClean="0">
                  <a:solidFill>
                    <a:schemeClr val="bg1"/>
                  </a:solidFill>
                </a:rPr>
                <a:t>  这</a:t>
              </a:r>
              <a:r>
                <a:rPr lang="zh-CN" altLang="en-US" sz="1050" dirty="0">
                  <a:solidFill>
                    <a:schemeClr val="bg1"/>
                  </a:solidFill>
                </a:rPr>
                <a:t>部分传送的是用证书加密后的随机值，目的就是让服务端得到这个随机值，以后客户端和服务端的通信就可以通过这个随机值来进行加密解密了。</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05</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grpSp>
        <p:nvGrpSpPr>
          <p:cNvPr id="114" name="组合 113"/>
          <p:cNvGrpSpPr/>
          <p:nvPr/>
        </p:nvGrpSpPr>
        <p:grpSpPr>
          <a:xfrm>
            <a:off x="601228" y="2883638"/>
            <a:ext cx="11233720" cy="1026513"/>
            <a:chOff x="477421" y="1920771"/>
            <a:chExt cx="5414202" cy="1146007"/>
          </a:xfrm>
        </p:grpSpPr>
        <p:sp>
          <p:nvSpPr>
            <p:cNvPr id="115" name="文本框 114"/>
            <p:cNvSpPr txBox="1"/>
            <p:nvPr/>
          </p:nvSpPr>
          <p:spPr>
            <a:xfrm>
              <a:off x="693647" y="1920771"/>
              <a:ext cx="3064604" cy="515406"/>
            </a:xfrm>
            <a:prstGeom prst="rect">
              <a:avLst/>
            </a:prstGeom>
            <a:noFill/>
          </p:spPr>
          <p:txBody>
            <a:bodyPr wrap="square" rtlCol="0">
              <a:spAutoFit/>
            </a:bodyPr>
            <a:lstStyle/>
            <a:p>
              <a:pPr algn="just">
                <a:lnSpc>
                  <a:spcPct val="150000"/>
                </a:lnSpc>
              </a:pPr>
              <a:r>
                <a:rPr lang="zh-CN" altLang="en-US" sz="1600" b="1" dirty="0" smtClean="0">
                  <a:solidFill>
                    <a:schemeClr val="bg1"/>
                  </a:solidFill>
                </a:rPr>
                <a:t>服务端解密</a:t>
              </a:r>
              <a:r>
                <a:rPr lang="zh-CN" altLang="en-US" sz="1600" b="1" dirty="0">
                  <a:solidFill>
                    <a:schemeClr val="bg1"/>
                  </a:solidFill>
                </a:rPr>
                <a:t>信息</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713618" y="2422520"/>
              <a:ext cx="5178005" cy="644258"/>
            </a:xfrm>
            <a:prstGeom prst="rect">
              <a:avLst/>
            </a:prstGeom>
          </p:spPr>
          <p:txBody>
            <a:bodyPr wrap="square">
              <a:spAutoFit/>
            </a:bodyPr>
            <a:lstStyle/>
            <a:p>
              <a:pPr algn="just">
                <a:lnSpc>
                  <a:spcPct val="150000"/>
                </a:lnSpc>
              </a:pPr>
              <a:r>
                <a:rPr lang="zh-CN" altLang="en-US" sz="1050" dirty="0">
                  <a:solidFill>
                    <a:schemeClr val="bg1"/>
                  </a:solidFill>
                </a:rPr>
                <a:t>　</a:t>
              </a:r>
              <a:r>
                <a:rPr lang="zh-CN" altLang="en-US" sz="1050" dirty="0" smtClean="0">
                  <a:solidFill>
                    <a:schemeClr val="bg1"/>
                  </a:solidFill>
                </a:rPr>
                <a:t> 服务</a:t>
              </a:r>
              <a:r>
                <a:rPr lang="zh-CN" altLang="en-US" sz="1050" dirty="0">
                  <a:solidFill>
                    <a:schemeClr val="bg1"/>
                  </a:solidFill>
                </a:rPr>
                <a:t>端用私钥解密后，得到了客户端传过来的随机值</a:t>
              </a:r>
              <a:r>
                <a:rPr lang="en-US" altLang="zh-CN" sz="1050" dirty="0">
                  <a:solidFill>
                    <a:schemeClr val="bg1"/>
                  </a:solidFill>
                </a:rPr>
                <a:t>(</a:t>
              </a:r>
              <a:r>
                <a:rPr lang="zh-CN" altLang="en-US" sz="1050" dirty="0">
                  <a:solidFill>
                    <a:schemeClr val="bg1"/>
                  </a:solidFill>
                </a:rPr>
                <a:t>私钥</a:t>
              </a:r>
              <a:r>
                <a:rPr lang="en-US" altLang="zh-CN" sz="1050" dirty="0">
                  <a:solidFill>
                    <a:schemeClr val="bg1"/>
                  </a:solidFill>
                </a:rPr>
                <a:t>)</a:t>
              </a:r>
              <a:r>
                <a:rPr lang="zh-CN" altLang="en-US" sz="1050" dirty="0">
                  <a:solidFill>
                    <a:schemeClr val="bg1"/>
                  </a:solidFill>
                </a:rPr>
                <a:t>，然后把内容通过该值进行对称加密。所谓对称加密就是，将信息和私钥通过某种算法混合在一起，这样除非知道私钥，不然无法获取内容，而正好客户端和服务端都知道这个私钥，所以只要加密算法够彪悍，私钥够复杂，数据就够安全。</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06</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grpSp>
        <p:nvGrpSpPr>
          <p:cNvPr id="118" name="组合 117"/>
          <p:cNvGrpSpPr/>
          <p:nvPr/>
        </p:nvGrpSpPr>
        <p:grpSpPr>
          <a:xfrm>
            <a:off x="576058" y="5098759"/>
            <a:ext cx="11013805" cy="784140"/>
            <a:chOff x="477421" y="1920770"/>
            <a:chExt cx="5308212" cy="875419"/>
          </a:xfrm>
        </p:grpSpPr>
        <p:sp>
          <p:nvSpPr>
            <p:cNvPr id="119" name="文本框 118"/>
            <p:cNvSpPr txBox="1"/>
            <p:nvPr/>
          </p:nvSpPr>
          <p:spPr>
            <a:xfrm>
              <a:off x="693647" y="1920770"/>
              <a:ext cx="3064604" cy="468304"/>
            </a:xfrm>
            <a:prstGeom prst="rect">
              <a:avLst/>
            </a:prstGeom>
            <a:noFill/>
          </p:spPr>
          <p:txBody>
            <a:bodyPr wrap="square" rtlCol="0">
              <a:spAutoFit/>
            </a:bodyPr>
            <a:lstStyle/>
            <a:p>
              <a:pPr algn="just">
                <a:lnSpc>
                  <a:spcPct val="150000"/>
                </a:lnSpc>
              </a:pPr>
              <a:r>
                <a:rPr lang="zh-CN" altLang="en-US" sz="1600" b="1" dirty="0">
                  <a:solidFill>
                    <a:schemeClr val="bg1"/>
                  </a:solidFill>
                </a:rPr>
                <a:t> 客户端解密信息</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20" name="矩形 119"/>
            <p:cNvSpPr/>
            <p:nvPr/>
          </p:nvSpPr>
          <p:spPr>
            <a:xfrm>
              <a:off x="713618" y="2422520"/>
              <a:ext cx="5072015" cy="373669"/>
            </a:xfrm>
            <a:prstGeom prst="rect">
              <a:avLst/>
            </a:prstGeom>
          </p:spPr>
          <p:txBody>
            <a:bodyPr wrap="square">
              <a:spAutoFit/>
            </a:bodyPr>
            <a:lstStyle/>
            <a:p>
              <a:pPr algn="just">
                <a:lnSpc>
                  <a:spcPct val="150000"/>
                </a:lnSpc>
              </a:pPr>
              <a:r>
                <a:rPr lang="zh-CN" altLang="en-US" sz="1050" dirty="0" smtClean="0">
                  <a:solidFill>
                    <a:schemeClr val="bg1"/>
                  </a:solidFill>
                </a:rPr>
                <a:t>    客户端</a:t>
              </a:r>
              <a:r>
                <a:rPr lang="zh-CN" altLang="en-US" sz="1050" dirty="0">
                  <a:solidFill>
                    <a:schemeClr val="bg1"/>
                  </a:solidFill>
                </a:rPr>
                <a:t>用之前生成的私钥解密服务段传过来的信息，于是获取了解密后的内容。整个过程第三方即使监听到了数据，也束手无策。</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08</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grpSp>
        <p:nvGrpSpPr>
          <p:cNvPr id="122" name="组合 121"/>
          <p:cNvGrpSpPr/>
          <p:nvPr/>
        </p:nvGrpSpPr>
        <p:grpSpPr>
          <a:xfrm>
            <a:off x="625129" y="4138700"/>
            <a:ext cx="6807268" cy="829261"/>
            <a:chOff x="477421" y="1920771"/>
            <a:chExt cx="3280830" cy="841630"/>
          </a:xfrm>
        </p:grpSpPr>
        <p:sp>
          <p:nvSpPr>
            <p:cNvPr id="123" name="文本框 122"/>
            <p:cNvSpPr txBox="1"/>
            <p:nvPr/>
          </p:nvSpPr>
          <p:spPr>
            <a:xfrm>
              <a:off x="693647" y="1920771"/>
              <a:ext cx="3064604" cy="468304"/>
            </a:xfrm>
            <a:prstGeom prst="rect">
              <a:avLst/>
            </a:prstGeom>
            <a:noFill/>
          </p:spPr>
          <p:txBody>
            <a:bodyPr wrap="square" rtlCol="0">
              <a:spAutoFit/>
            </a:bodyPr>
            <a:lstStyle/>
            <a:p>
              <a:pPr algn="just">
                <a:lnSpc>
                  <a:spcPct val="150000"/>
                </a:lnSpc>
              </a:pPr>
              <a:r>
                <a:rPr lang="zh-CN" altLang="en-US" sz="1600" b="1" dirty="0"/>
                <a:t> </a:t>
              </a:r>
              <a:r>
                <a:rPr lang="zh-CN" altLang="en-US" sz="1600" b="1" dirty="0">
                  <a:solidFill>
                    <a:schemeClr val="bg1"/>
                  </a:solidFill>
                </a:rPr>
                <a:t>传输加密后的信息</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24" name="矩形 123"/>
            <p:cNvSpPr/>
            <p:nvPr/>
          </p:nvSpPr>
          <p:spPr>
            <a:xfrm>
              <a:off x="713619" y="2422520"/>
              <a:ext cx="2995910" cy="339881"/>
            </a:xfrm>
            <a:prstGeom prst="rect">
              <a:avLst/>
            </a:prstGeom>
          </p:spPr>
          <p:txBody>
            <a:bodyPr wrap="square">
              <a:spAutoFit/>
            </a:bodyPr>
            <a:lstStyle/>
            <a:p>
              <a:pPr algn="just">
                <a:lnSpc>
                  <a:spcPct val="150000"/>
                </a:lnSpc>
              </a:pPr>
              <a:r>
                <a:rPr lang="zh-CN" altLang="en-US" sz="1050" dirty="0" smtClean="0">
                  <a:solidFill>
                    <a:schemeClr val="bg1"/>
                  </a:solidFill>
                </a:rPr>
                <a:t>   这</a:t>
              </a:r>
              <a:r>
                <a:rPr lang="zh-CN" altLang="en-US" sz="1050" dirty="0">
                  <a:solidFill>
                    <a:schemeClr val="bg1"/>
                  </a:solidFill>
                </a:rPr>
                <a:t>部分信息是</a:t>
              </a:r>
              <a:r>
                <a:rPr lang="zh-CN" altLang="en-US" sz="1050" dirty="0" smtClean="0">
                  <a:solidFill>
                    <a:schemeClr val="bg1"/>
                  </a:solidFill>
                </a:rPr>
                <a:t>服务端用</a:t>
              </a:r>
              <a:r>
                <a:rPr lang="zh-CN" altLang="en-US" sz="1050" dirty="0">
                  <a:solidFill>
                    <a:schemeClr val="bg1"/>
                  </a:solidFill>
                </a:rPr>
                <a:t>私钥加密后的信息，可以在客户端被</a:t>
              </a:r>
              <a:r>
                <a:rPr lang="zh-CN" altLang="en-US" sz="1050" dirty="0" smtClean="0">
                  <a:solidFill>
                    <a:schemeClr val="bg1"/>
                  </a:solidFill>
                </a:rPr>
                <a:t>还原。</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477421" y="1981534"/>
              <a:ext cx="248563" cy="412325"/>
            </a:xfrm>
            <a:prstGeom prst="rect">
              <a:avLst/>
            </a:prstGeom>
            <a:noFill/>
          </p:spPr>
          <p:txBody>
            <a:bodyPr wrap="square" rtlCol="0">
              <a:spAutoFit/>
            </a:bodyPr>
            <a:lstStyle/>
            <a:p>
              <a:r>
                <a:rPr lang="en-US" altLang="zh-CN" b="1" dirty="0" smtClean="0">
                  <a:solidFill>
                    <a:schemeClr val="accent2"/>
                  </a:solidFill>
                  <a:latin typeface="方正兰亭粗黑简体" panose="02000000000000000000" pitchFamily="2" charset="-122"/>
                  <a:ea typeface="方正兰亭粗黑简体" panose="02000000000000000000" pitchFamily="2" charset="-122"/>
                </a:rPr>
                <a:t>07</a:t>
              </a:r>
              <a:endParaRPr lang="en-US" altLang="zh-CN" b="1" dirty="0">
                <a:solidFill>
                  <a:schemeClr val="accent2"/>
                </a:solidFill>
                <a:latin typeface="方正兰亭粗黑简体" panose="02000000000000000000" pitchFamily="2" charset="-122"/>
                <a:ea typeface="方正兰亭粗黑简体" panose="02000000000000000000" pitchFamily="2" charset="-122"/>
              </a:endParaRPr>
            </a:p>
          </p:txBody>
        </p:sp>
      </p:grpSp>
      <p:sp>
        <p:nvSpPr>
          <p:cNvPr id="95" name="文本框 71"/>
          <p:cNvSpPr txBox="1"/>
          <p:nvPr/>
        </p:nvSpPr>
        <p:spPr>
          <a:xfrm>
            <a:off x="1354099" y="748870"/>
            <a:ext cx="1460353"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介绍</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841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3361735">
            <a:off x="1309174" y="5385905"/>
            <a:ext cx="507618" cy="437602"/>
          </a:xfrm>
          <a:prstGeom prst="triangle">
            <a:avLst/>
          </a:prstGeom>
          <a:solidFill>
            <a:srgbClr val="66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2600000">
            <a:off x="11402196" y="2196421"/>
            <a:ext cx="312895" cy="269737"/>
          </a:xfrm>
          <a:prstGeom prst="triangle">
            <a:avLst/>
          </a:prstGeom>
          <a:solidFill>
            <a:srgbClr val="A25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60079">
            <a:off x="10354904" y="748649"/>
            <a:ext cx="512722" cy="442001"/>
          </a:xfrm>
          <a:prstGeom prst="triangle">
            <a:avLst/>
          </a:prstGeom>
          <a:solidFill>
            <a:srgbClr val="8A3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44587" y="1868690"/>
            <a:ext cx="3740637" cy="418191"/>
          </a:xfrm>
          <a:prstGeom prst="rect">
            <a:avLst/>
          </a:prstGeom>
          <a:noFill/>
        </p:spPr>
        <p:txBody>
          <a:bodyPr wrap="square" rtlCol="0">
            <a:spAutoFit/>
          </a:bodyPr>
          <a:lstStyle/>
          <a:p>
            <a:pPr algn="just">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提供服务</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952599" y="2262343"/>
            <a:ext cx="6240906" cy="923330"/>
          </a:xfrm>
          <a:prstGeom prst="rect">
            <a:avLst/>
          </a:prstGeom>
        </p:spPr>
        <p:txBody>
          <a:bodyPr wrap="square">
            <a:spAutoFit/>
          </a:bodyPr>
          <a:lstStyle/>
          <a:p>
            <a:pPr algn="just">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）认证用户和服务器，确保数据发送到正确的客户机和服务器；</a:t>
            </a:r>
          </a:p>
          <a:p>
            <a:pPr algn="just">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）加密数据以防止数据中途被窃取；</a:t>
            </a:r>
          </a:p>
          <a:p>
            <a:pPr algn="just">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a:solidFill>
                  <a:schemeClr val="bg1"/>
                </a:solidFill>
                <a:latin typeface="微软雅黑" panose="020B0503020204020204" pitchFamily="34" charset="-122"/>
                <a:ea typeface="微软雅黑" panose="020B0503020204020204" pitchFamily="34" charset="-122"/>
              </a:rPr>
              <a:t>）维护数据的完整性，确保数据在传输过程中不被改变。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9170324" y="4534341"/>
            <a:ext cx="2250673" cy="461665"/>
          </a:xfrm>
          <a:prstGeom prst="rect">
            <a:avLst/>
          </a:prstGeom>
          <a:noFill/>
        </p:spPr>
        <p:txBody>
          <a:bodyPr wrap="square" rtlCol="0">
            <a:spAutoFit/>
          </a:bodyPr>
          <a:lstStyle/>
          <a:p>
            <a:pPr algn="just">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服务器类型</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9326010" y="4940359"/>
            <a:ext cx="2396493" cy="1477328"/>
          </a:xfrm>
          <a:prstGeom prst="rect">
            <a:avLst/>
          </a:prstGeom>
        </p:spPr>
        <p:txBody>
          <a:bodyPr wrap="square">
            <a:spAutoFit/>
          </a:bodyPr>
          <a:lstStyle/>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1)  Tomcat </a:t>
            </a:r>
            <a:r>
              <a:rPr lang="en-US" altLang="zh-CN" sz="1200" dirty="0">
                <a:solidFill>
                  <a:schemeClr val="bg1"/>
                </a:solidFill>
                <a:latin typeface="微软雅黑" panose="020B0503020204020204" pitchFamily="34" charset="-122"/>
                <a:ea typeface="微软雅黑" panose="020B0503020204020204" pitchFamily="34" charset="-122"/>
              </a:rPr>
              <a:t>5.x</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2) </a:t>
            </a:r>
            <a:r>
              <a:rPr lang="en-US" altLang="zh-CN" sz="1200" dirty="0" err="1" smtClean="0">
                <a:solidFill>
                  <a:schemeClr val="bg1"/>
                </a:solidFill>
                <a:latin typeface="微软雅黑" panose="020B0503020204020204" pitchFamily="34" charset="-122"/>
                <a:ea typeface="微软雅黑" panose="020B0503020204020204" pitchFamily="34" charset="-122"/>
              </a:rPr>
              <a:t>Nginx</a:t>
            </a:r>
            <a:endParaRPr lang="en-US" altLang="zh-CN" sz="12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3) </a:t>
            </a:r>
            <a:r>
              <a:rPr lang="en-US" altLang="zh-CN" sz="1200" dirty="0">
                <a:solidFill>
                  <a:schemeClr val="bg1"/>
                </a:solidFill>
                <a:latin typeface="微软雅黑" panose="020B0503020204020204" pitchFamily="34" charset="-122"/>
                <a:ea typeface="微软雅黑" panose="020B0503020204020204" pitchFamily="34" charset="-122"/>
              </a:rPr>
              <a:t>IIS</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4)  Apache </a:t>
            </a:r>
            <a:r>
              <a:rPr lang="en-US" altLang="zh-CN" sz="1200" dirty="0">
                <a:solidFill>
                  <a:schemeClr val="bg1"/>
                </a:solidFill>
                <a:latin typeface="微软雅黑" panose="020B0503020204020204" pitchFamily="34" charset="-122"/>
                <a:ea typeface="微软雅黑" panose="020B0503020204020204" pitchFamily="34" charset="-122"/>
              </a:rPr>
              <a:t>2.x</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5)  </a:t>
            </a:r>
            <a:r>
              <a:rPr lang="en-US" altLang="zh-CN" sz="1200" dirty="0">
                <a:solidFill>
                  <a:schemeClr val="bg1"/>
                </a:solidFill>
                <a:latin typeface="微软雅黑" panose="020B0503020204020204" pitchFamily="34" charset="-122"/>
                <a:ea typeface="微软雅黑" panose="020B0503020204020204" pitchFamily="34" charset="-122"/>
              </a:rPr>
              <a:t>IBM HTTP SERVER </a:t>
            </a:r>
            <a:r>
              <a:rPr lang="en-US" altLang="zh-CN" sz="1200" dirty="0" smtClean="0">
                <a:solidFill>
                  <a:schemeClr val="bg1"/>
                </a:solidFill>
                <a:latin typeface="微软雅黑" panose="020B0503020204020204" pitchFamily="34" charset="-122"/>
                <a:ea typeface="微软雅黑" panose="020B0503020204020204" pitchFamily="34" charset="-122"/>
              </a:rPr>
              <a:t>6.0</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nvGrpSpPr>
          <p:cNvPr id="96" name="组合 95"/>
          <p:cNvGrpSpPr/>
          <p:nvPr/>
        </p:nvGrpSpPr>
        <p:grpSpPr>
          <a:xfrm>
            <a:off x="8095796" y="1141593"/>
            <a:ext cx="3911984" cy="2912837"/>
            <a:chOff x="1533924" y="930142"/>
            <a:chExt cx="7156632" cy="5328780"/>
          </a:xfrm>
        </p:grpSpPr>
        <p:pic>
          <p:nvPicPr>
            <p:cNvPr id="97" name="图片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2860" y="1152280"/>
              <a:ext cx="4912502" cy="4907459"/>
            </a:xfrm>
            <a:prstGeom prst="rect">
              <a:avLst/>
            </a:prstGeom>
          </p:spPr>
        </p:pic>
        <p:grpSp>
          <p:nvGrpSpPr>
            <p:cNvPr id="98" name="组合 97"/>
            <p:cNvGrpSpPr/>
            <p:nvPr/>
          </p:nvGrpSpPr>
          <p:grpSpPr>
            <a:xfrm>
              <a:off x="2283301" y="930142"/>
              <a:ext cx="5333787" cy="5328780"/>
              <a:chOff x="2433048" y="1083945"/>
              <a:chExt cx="5333787" cy="5328780"/>
            </a:xfrm>
          </p:grpSpPr>
          <p:sp>
            <p:nvSpPr>
              <p:cNvPr id="100" name="十六角星 99"/>
              <p:cNvSpPr/>
              <p:nvPr/>
            </p:nvSpPr>
            <p:spPr>
              <a:xfrm>
                <a:off x="2470676" y="1127265"/>
                <a:ext cx="5254344" cy="5254344"/>
              </a:xfrm>
              <a:prstGeom prst="star16">
                <a:avLst>
                  <a:gd name="adj" fmla="val 49459"/>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2433048" y="1083945"/>
                <a:ext cx="5333787" cy="5328780"/>
                <a:chOff x="2280648" y="931545"/>
                <a:chExt cx="5333787" cy="5328780"/>
              </a:xfrm>
            </p:grpSpPr>
            <p:sp>
              <p:nvSpPr>
                <p:cNvPr id="138" name="椭圆 137"/>
                <p:cNvSpPr/>
                <p:nvPr/>
              </p:nvSpPr>
              <p:spPr>
                <a:xfrm>
                  <a:off x="3903037" y="113166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916848" y="93154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5937928" y="113116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6763087" y="170149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3057568" y="169725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2481128"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7344374" y="255634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7542435"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2280648" y="354803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2499116" y="461641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7321514" y="458973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6772514" y="5426709"/>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3057568" y="542246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3903037" y="59811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937928" y="598068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4916848" y="6188325"/>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488353" y="265727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3129568" y="2357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6107323" y="2572227"/>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431118" y="15448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3338442" y="4860972"/>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080450" y="349361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5359118" y="56853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6857155" y="346476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2" name="直接连接符 101"/>
              <p:cNvCxnSpPr>
                <a:stCxn id="139" idx="4"/>
                <a:endCxn id="157" idx="0"/>
              </p:cNvCxnSpPr>
              <p:nvPr/>
            </p:nvCxnSpPr>
            <p:spPr>
              <a:xfrm>
                <a:off x="5105248" y="1155945"/>
                <a:ext cx="514270" cy="5412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8" idx="5"/>
                <a:endCxn id="157" idx="2"/>
              </p:cNvCxnSpPr>
              <p:nvPr/>
            </p:nvCxnSpPr>
            <p:spPr>
              <a:xfrm>
                <a:off x="4116893" y="1345521"/>
                <a:ext cx="1466625" cy="3877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55" idx="0"/>
                <a:endCxn id="138" idx="4"/>
              </p:cNvCxnSpPr>
              <p:nvPr/>
            </p:nvCxnSpPr>
            <p:spPr>
              <a:xfrm flipV="1">
                <a:off x="3317968" y="1356065"/>
                <a:ext cx="773469" cy="1153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60" idx="3"/>
                <a:endCxn id="153" idx="0"/>
              </p:cNvCxnSpPr>
              <p:nvPr/>
            </p:nvCxnSpPr>
            <p:spPr>
              <a:xfrm flipH="1">
                <a:off x="5105248" y="5899217"/>
                <a:ext cx="416814" cy="441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43" idx="6"/>
              </p:cNvCxnSpPr>
              <p:nvPr/>
            </p:nvCxnSpPr>
            <p:spPr>
              <a:xfrm flipV="1">
                <a:off x="2705528" y="2545627"/>
                <a:ext cx="576440" cy="199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55" idx="6"/>
                <a:endCxn id="154" idx="2"/>
              </p:cNvCxnSpPr>
              <p:nvPr/>
            </p:nvCxnSpPr>
            <p:spPr>
              <a:xfrm>
                <a:off x="3353968" y="2545627"/>
                <a:ext cx="1286785" cy="300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54" idx="0"/>
                <a:endCxn id="157" idx="4"/>
              </p:cNvCxnSpPr>
              <p:nvPr/>
            </p:nvCxnSpPr>
            <p:spPr>
              <a:xfrm flipV="1">
                <a:off x="4676753" y="1769223"/>
                <a:ext cx="942765" cy="10404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46" idx="7"/>
                <a:endCxn id="155" idx="3"/>
              </p:cNvCxnSpPr>
              <p:nvPr/>
            </p:nvCxnSpPr>
            <p:spPr>
              <a:xfrm flipV="1">
                <a:off x="2494504" y="2571083"/>
                <a:ext cx="798008" cy="11398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55" idx="5"/>
                <a:endCxn id="159" idx="1"/>
              </p:cNvCxnSpPr>
              <p:nvPr/>
            </p:nvCxnSpPr>
            <p:spPr>
              <a:xfrm>
                <a:off x="3343424" y="2571083"/>
                <a:ext cx="899970" cy="10854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57" idx="7"/>
                <a:endCxn id="140" idx="3"/>
              </p:cNvCxnSpPr>
              <p:nvPr/>
            </p:nvCxnSpPr>
            <p:spPr>
              <a:xfrm flipV="1">
                <a:off x="5644974" y="1345025"/>
                <a:ext cx="455898" cy="3627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57" idx="6"/>
                <a:endCxn id="141" idx="2"/>
              </p:cNvCxnSpPr>
              <p:nvPr/>
            </p:nvCxnSpPr>
            <p:spPr>
              <a:xfrm>
                <a:off x="5655518" y="1733223"/>
                <a:ext cx="1259969" cy="156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55" idx="7"/>
                <a:endCxn id="157" idx="3"/>
              </p:cNvCxnSpPr>
              <p:nvPr/>
            </p:nvCxnSpPr>
            <p:spPr>
              <a:xfrm flipV="1">
                <a:off x="3343424" y="1758679"/>
                <a:ext cx="2250638" cy="761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57" idx="5"/>
                <a:endCxn id="156" idx="1"/>
              </p:cNvCxnSpPr>
              <p:nvPr/>
            </p:nvCxnSpPr>
            <p:spPr>
              <a:xfrm>
                <a:off x="5644974" y="1758679"/>
                <a:ext cx="625293" cy="9764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54" idx="6"/>
                <a:endCxn id="156" idx="2"/>
              </p:cNvCxnSpPr>
              <p:nvPr/>
            </p:nvCxnSpPr>
            <p:spPr>
              <a:xfrm flipV="1">
                <a:off x="4712753" y="2760627"/>
                <a:ext cx="1546970" cy="850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56" idx="3"/>
                <a:endCxn id="160" idx="0"/>
              </p:cNvCxnSpPr>
              <p:nvPr/>
            </p:nvCxnSpPr>
            <p:spPr>
              <a:xfrm flipH="1">
                <a:off x="5547518" y="2786083"/>
                <a:ext cx="722749" cy="30516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56" idx="0"/>
                <a:endCxn id="141" idx="3"/>
              </p:cNvCxnSpPr>
              <p:nvPr/>
            </p:nvCxnSpPr>
            <p:spPr>
              <a:xfrm flipV="1">
                <a:off x="6295723" y="1915353"/>
                <a:ext cx="630308" cy="8092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56" idx="5"/>
                <a:endCxn id="161" idx="1"/>
              </p:cNvCxnSpPr>
              <p:nvPr/>
            </p:nvCxnSpPr>
            <p:spPr>
              <a:xfrm>
                <a:off x="6321179" y="2786083"/>
                <a:ext cx="698920" cy="8416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61" idx="0"/>
                <a:endCxn id="141" idx="4"/>
              </p:cNvCxnSpPr>
              <p:nvPr/>
            </p:nvCxnSpPr>
            <p:spPr>
              <a:xfrm flipH="1" flipV="1">
                <a:off x="6951487" y="1925897"/>
                <a:ext cx="94068" cy="16912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61" idx="7"/>
                <a:endCxn id="144" idx="3"/>
              </p:cNvCxnSpPr>
              <p:nvPr/>
            </p:nvCxnSpPr>
            <p:spPr>
              <a:xfrm flipV="1">
                <a:off x="7071011" y="2770197"/>
                <a:ext cx="436307" cy="8575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48" idx="1"/>
                <a:endCxn id="161" idx="5"/>
              </p:cNvCxnSpPr>
              <p:nvPr/>
            </p:nvCxnSpPr>
            <p:spPr>
              <a:xfrm flipH="1" flipV="1">
                <a:off x="7071011" y="3678624"/>
                <a:ext cx="413447" cy="107405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54" idx="4"/>
                <a:endCxn id="160" idx="1"/>
              </p:cNvCxnSpPr>
              <p:nvPr/>
            </p:nvCxnSpPr>
            <p:spPr>
              <a:xfrm>
                <a:off x="4676753" y="2881677"/>
                <a:ext cx="845309" cy="296662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59" idx="5"/>
                <a:endCxn id="160" idx="1"/>
              </p:cNvCxnSpPr>
              <p:nvPr/>
            </p:nvCxnSpPr>
            <p:spPr>
              <a:xfrm>
                <a:off x="4294306" y="3707469"/>
                <a:ext cx="1227756" cy="2140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46" idx="5"/>
                <a:endCxn id="158" idx="1"/>
              </p:cNvCxnSpPr>
              <p:nvPr/>
            </p:nvCxnSpPr>
            <p:spPr>
              <a:xfrm>
                <a:off x="2494504" y="3761893"/>
                <a:ext cx="1006882" cy="12620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58" idx="7"/>
                <a:endCxn id="159" idx="2"/>
              </p:cNvCxnSpPr>
              <p:nvPr/>
            </p:nvCxnSpPr>
            <p:spPr>
              <a:xfrm flipV="1">
                <a:off x="3552298" y="3682013"/>
                <a:ext cx="680552" cy="134190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58" idx="0"/>
                <a:endCxn id="155" idx="4"/>
              </p:cNvCxnSpPr>
              <p:nvPr/>
            </p:nvCxnSpPr>
            <p:spPr>
              <a:xfrm flipH="1" flipV="1">
                <a:off x="3317968" y="2581627"/>
                <a:ext cx="208874" cy="24317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5" idx="1"/>
                <a:endCxn id="142" idx="4"/>
              </p:cNvCxnSpPr>
              <p:nvPr/>
            </p:nvCxnSpPr>
            <p:spPr>
              <a:xfrm flipH="1" flipV="1">
                <a:off x="3245968" y="1921650"/>
                <a:ext cx="46544" cy="5985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49" idx="0"/>
                <a:endCxn id="161" idx="4"/>
              </p:cNvCxnSpPr>
              <p:nvPr/>
            </p:nvCxnSpPr>
            <p:spPr>
              <a:xfrm flipV="1">
                <a:off x="6960914" y="3689168"/>
                <a:ext cx="84641" cy="18899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61" idx="3"/>
                <a:endCxn id="160" idx="7"/>
              </p:cNvCxnSpPr>
              <p:nvPr/>
            </p:nvCxnSpPr>
            <p:spPr>
              <a:xfrm flipH="1">
                <a:off x="5572974" y="3678624"/>
                <a:ext cx="1447125" cy="21696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60" idx="6"/>
                <a:endCxn id="149" idx="2"/>
              </p:cNvCxnSpPr>
              <p:nvPr/>
            </p:nvCxnSpPr>
            <p:spPr>
              <a:xfrm flipV="1">
                <a:off x="5583518" y="5615109"/>
                <a:ext cx="1341396" cy="2586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60" idx="5"/>
                <a:endCxn id="152" idx="1"/>
              </p:cNvCxnSpPr>
              <p:nvPr/>
            </p:nvCxnSpPr>
            <p:spPr>
              <a:xfrm>
                <a:off x="5572974" y="5899217"/>
                <a:ext cx="527898" cy="2444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59" idx="0"/>
                <a:endCxn id="154" idx="3"/>
              </p:cNvCxnSpPr>
              <p:nvPr/>
            </p:nvCxnSpPr>
            <p:spPr>
              <a:xfrm flipV="1">
                <a:off x="4268850" y="2871133"/>
                <a:ext cx="382447" cy="774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58" idx="6"/>
                <a:endCxn id="160" idx="2"/>
              </p:cNvCxnSpPr>
              <p:nvPr/>
            </p:nvCxnSpPr>
            <p:spPr>
              <a:xfrm>
                <a:off x="3562842" y="5049372"/>
                <a:ext cx="1948676" cy="824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47" idx="6"/>
                <a:endCxn id="158" idx="2"/>
              </p:cNvCxnSpPr>
              <p:nvPr/>
            </p:nvCxnSpPr>
            <p:spPr>
              <a:xfrm>
                <a:off x="2723516" y="4804810"/>
                <a:ext cx="767326" cy="2445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50" idx="7"/>
                <a:endCxn id="158" idx="3"/>
              </p:cNvCxnSpPr>
              <p:nvPr/>
            </p:nvCxnSpPr>
            <p:spPr>
              <a:xfrm flipV="1">
                <a:off x="3271424" y="5074828"/>
                <a:ext cx="229962" cy="5105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51" idx="0"/>
                <a:endCxn id="158" idx="5"/>
              </p:cNvCxnSpPr>
              <p:nvPr/>
            </p:nvCxnSpPr>
            <p:spPr>
              <a:xfrm flipH="1" flipV="1">
                <a:off x="3552298" y="5074828"/>
                <a:ext cx="539139" cy="10587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51" idx="7"/>
                <a:endCxn id="160" idx="2"/>
              </p:cNvCxnSpPr>
              <p:nvPr/>
            </p:nvCxnSpPr>
            <p:spPr>
              <a:xfrm flipV="1">
                <a:off x="4116893" y="5873761"/>
                <a:ext cx="1394625" cy="2703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9" name="弧形 98"/>
            <p:cNvSpPr/>
            <p:nvPr/>
          </p:nvSpPr>
          <p:spPr>
            <a:xfrm rot="20632431" flipV="1">
              <a:off x="1533924" y="3340326"/>
              <a:ext cx="7156632" cy="1265285"/>
            </a:xfrm>
            <a:prstGeom prst="arc">
              <a:avLst>
                <a:gd name="adj1" fmla="val 10167527"/>
                <a:gd name="adj2" fmla="val 685371"/>
              </a:avLst>
            </a:prstGeom>
            <a:ln w="3810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2" name="文本框 161"/>
          <p:cNvSpPr txBox="1"/>
          <p:nvPr/>
        </p:nvSpPr>
        <p:spPr>
          <a:xfrm>
            <a:off x="9172492" y="1770271"/>
            <a:ext cx="1961780" cy="1615827"/>
          </a:xfrm>
          <a:prstGeom prst="rect">
            <a:avLst/>
          </a:prstGeom>
          <a:noFill/>
        </p:spPr>
        <p:txBody>
          <a:bodyPr wrap="square" rtlCol="0">
            <a:spAutoFit/>
          </a:bodyPr>
          <a:lstStyle/>
          <a:p>
            <a:pPr algn="ctr">
              <a:lnSpc>
                <a:spcPct val="150000"/>
              </a:lnSpc>
            </a:pPr>
            <a:r>
              <a:rPr lang="en-US" altLang="zh-CN" sz="6600" b="1" dirty="0" smtClean="0">
                <a:solidFill>
                  <a:schemeClr val="bg1"/>
                </a:solidFill>
                <a:latin typeface="微软雅黑" panose="020B0503020204020204" pitchFamily="34" charset="-122"/>
                <a:ea typeface="微软雅黑" panose="020B0503020204020204" pitchFamily="34" charset="-122"/>
              </a:rPr>
              <a:t>SSL</a:t>
            </a:r>
          </a:p>
        </p:txBody>
      </p:sp>
      <p:sp>
        <p:nvSpPr>
          <p:cNvPr id="163" name="文本框 162"/>
          <p:cNvSpPr txBox="1"/>
          <p:nvPr/>
        </p:nvSpPr>
        <p:spPr>
          <a:xfrm>
            <a:off x="759034" y="3499554"/>
            <a:ext cx="3740637" cy="418191"/>
          </a:xfrm>
          <a:prstGeom prst="rect">
            <a:avLst/>
          </a:prstGeom>
          <a:noFill/>
        </p:spPr>
        <p:txBody>
          <a:bodyPr wrap="square" rtlCol="0">
            <a:spAutoFit/>
          </a:bodyPr>
          <a:lstStyle/>
          <a:p>
            <a:pPr algn="just">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工作流程</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164" name="矩形 163"/>
          <p:cNvSpPr/>
          <p:nvPr/>
        </p:nvSpPr>
        <p:spPr>
          <a:xfrm>
            <a:off x="846236" y="3907733"/>
            <a:ext cx="7234708" cy="1754326"/>
          </a:xfrm>
          <a:prstGeom prst="rect">
            <a:avLst/>
          </a:prstGeom>
        </p:spPr>
        <p:txBody>
          <a:bodyPr wrap="square">
            <a:spAutoFit/>
          </a:bodyPr>
          <a:lstStyle/>
          <a:p>
            <a:pPr algn="just">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服务器认证阶段：</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  1</a:t>
            </a:r>
            <a:r>
              <a:rPr lang="zh-CN" altLang="en-US" sz="1200" dirty="0">
                <a:solidFill>
                  <a:schemeClr val="bg1"/>
                </a:solidFill>
                <a:latin typeface="微软雅黑" panose="020B0503020204020204" pitchFamily="34" charset="-122"/>
                <a:ea typeface="微软雅黑" panose="020B0503020204020204" pitchFamily="34" charset="-122"/>
              </a:rPr>
              <a:t>）客户端向服务器发送一个开始信息“</a:t>
            </a:r>
            <a:r>
              <a:rPr lang="en-US" altLang="zh-CN" sz="1200" dirty="0">
                <a:solidFill>
                  <a:schemeClr val="bg1"/>
                </a:solidFill>
                <a:latin typeface="微软雅黑" panose="020B0503020204020204" pitchFamily="34" charset="-122"/>
                <a:ea typeface="微软雅黑" panose="020B0503020204020204" pitchFamily="34" charset="-122"/>
              </a:rPr>
              <a:t>Hello”</a:t>
            </a:r>
            <a:r>
              <a:rPr lang="zh-CN" altLang="en-US" sz="1200" dirty="0">
                <a:solidFill>
                  <a:schemeClr val="bg1"/>
                </a:solidFill>
                <a:latin typeface="微软雅黑" panose="020B0503020204020204" pitchFamily="34" charset="-122"/>
                <a:ea typeface="微软雅黑" panose="020B0503020204020204" pitchFamily="34" charset="-122"/>
              </a:rPr>
              <a:t>以便开始一个新的会话连接；</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  2</a:t>
            </a:r>
            <a:r>
              <a:rPr lang="zh-CN" altLang="en-US" sz="1200" dirty="0">
                <a:solidFill>
                  <a:schemeClr val="bg1"/>
                </a:solidFill>
                <a:latin typeface="微软雅黑" panose="020B0503020204020204" pitchFamily="34" charset="-122"/>
                <a:ea typeface="微软雅黑" panose="020B0503020204020204" pitchFamily="34" charset="-122"/>
              </a:rPr>
              <a:t>）服务器根据客户的信息确定是否需要生成新的主密钥，如需要则服务器在响应客户的“</a:t>
            </a:r>
            <a:r>
              <a:rPr lang="en-US" altLang="zh-CN" sz="1200" dirty="0">
                <a:solidFill>
                  <a:schemeClr val="bg1"/>
                </a:solidFill>
                <a:latin typeface="微软雅黑" panose="020B0503020204020204" pitchFamily="34" charset="-122"/>
                <a:ea typeface="微软雅黑" panose="020B0503020204020204" pitchFamily="34" charset="-122"/>
              </a:rPr>
              <a:t>Hello”</a:t>
            </a:r>
            <a:r>
              <a:rPr lang="zh-CN" altLang="en-US" sz="1200" dirty="0">
                <a:solidFill>
                  <a:schemeClr val="bg1"/>
                </a:solidFill>
                <a:latin typeface="微软雅黑" panose="020B0503020204020204" pitchFamily="34" charset="-122"/>
                <a:ea typeface="微软雅黑" panose="020B0503020204020204" pitchFamily="34" charset="-122"/>
              </a:rPr>
              <a:t>信息时将包含生成主密钥所需的信息；</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  3</a:t>
            </a:r>
            <a:r>
              <a:rPr lang="zh-CN" altLang="en-US" sz="1200" dirty="0">
                <a:solidFill>
                  <a:schemeClr val="bg1"/>
                </a:solidFill>
                <a:latin typeface="微软雅黑" panose="020B0503020204020204" pitchFamily="34" charset="-122"/>
                <a:ea typeface="微软雅黑" panose="020B0503020204020204" pitchFamily="34" charset="-122"/>
              </a:rPr>
              <a:t>）客户根据收到的服务器响应信息，产生一个主密钥，并用服务器的公开密钥加密后传给服务器；</a:t>
            </a: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  4</a:t>
            </a:r>
            <a:r>
              <a:rPr lang="zh-CN" altLang="en-US" sz="1200" dirty="0">
                <a:solidFill>
                  <a:schemeClr val="bg1"/>
                </a:solidFill>
                <a:latin typeface="微软雅黑" panose="020B0503020204020204" pitchFamily="34" charset="-122"/>
                <a:ea typeface="微软雅黑" panose="020B0503020204020204" pitchFamily="34" charset="-122"/>
              </a:rPr>
              <a:t>）服务器回复该主密钥，并返回给客户一个用主密钥认证的信息，以此让客户认证服务器。</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65" name="矩形 164"/>
          <p:cNvSpPr/>
          <p:nvPr/>
        </p:nvSpPr>
        <p:spPr>
          <a:xfrm>
            <a:off x="846236" y="5823697"/>
            <a:ext cx="7321910" cy="923330"/>
          </a:xfrm>
          <a:prstGeom prst="rect">
            <a:avLst/>
          </a:prstGeom>
        </p:spPr>
        <p:txBody>
          <a:bodyPr wrap="square">
            <a:spAutoFit/>
          </a:bodyPr>
          <a:lstStyle/>
          <a:p>
            <a:pPr algn="just">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用户认证阶段：</a:t>
            </a:r>
          </a:p>
          <a:p>
            <a:pPr algn="just">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在此之前，服务器已经通过了客户认证，这一阶段主要完成对客户的认证。经认证的服务器发送一个提问给客户，客户则返回（数字）签名后的提问和其公开密钥，从而向服务器提供认证。</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nvGrpSpPr>
          <p:cNvPr id="166" name="组合 165"/>
          <p:cNvGrpSpPr/>
          <p:nvPr/>
        </p:nvGrpSpPr>
        <p:grpSpPr>
          <a:xfrm>
            <a:off x="244530" y="567090"/>
            <a:ext cx="1128590" cy="879046"/>
            <a:chOff x="5896029" y="567090"/>
            <a:chExt cx="2542304" cy="1980172"/>
          </a:xfrm>
        </p:grpSpPr>
        <p:grpSp>
          <p:nvGrpSpPr>
            <p:cNvPr id="167" name="组合 166"/>
            <p:cNvGrpSpPr/>
            <p:nvPr/>
          </p:nvGrpSpPr>
          <p:grpSpPr>
            <a:xfrm>
              <a:off x="6157182" y="567090"/>
              <a:ext cx="1982032" cy="1980172"/>
              <a:chOff x="6309221" y="788029"/>
              <a:chExt cx="2825105" cy="2822453"/>
            </a:xfrm>
          </p:grpSpPr>
          <p:sp>
            <p:nvSpPr>
              <p:cNvPr id="170" name="椭圆 169"/>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6309221" y="788029"/>
                <a:ext cx="2825105" cy="2822453"/>
                <a:chOff x="2433048" y="1083945"/>
                <a:chExt cx="5333787" cy="5328780"/>
              </a:xfrm>
            </p:grpSpPr>
            <p:sp>
              <p:nvSpPr>
                <p:cNvPr id="172" name="十六角星 171"/>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2433048" y="1083945"/>
                  <a:ext cx="5333787" cy="5328780"/>
                  <a:chOff x="2280648" y="931545"/>
                  <a:chExt cx="5333787" cy="5328780"/>
                </a:xfrm>
              </p:grpSpPr>
              <p:sp>
                <p:nvSpPr>
                  <p:cNvPr id="210" name="椭圆 209"/>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4" name="直接连接符 173"/>
                <p:cNvCxnSpPr>
                  <a:stCxn id="211" idx="4"/>
                  <a:endCxn id="229"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210" idx="5"/>
                  <a:endCxn id="229"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27" idx="0"/>
                  <a:endCxn id="210"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32" idx="3"/>
                  <a:endCxn id="225"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215"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227" idx="6"/>
                  <a:endCxn id="226"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26" idx="0"/>
                  <a:endCxn id="229"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218" idx="7"/>
                  <a:endCxn id="227"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227" idx="5"/>
                  <a:endCxn id="231"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229" idx="7"/>
                  <a:endCxn id="212"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229" idx="6"/>
                  <a:endCxn id="213"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227" idx="7"/>
                  <a:endCxn id="229"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229" idx="5"/>
                  <a:endCxn id="228"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226" idx="6"/>
                  <a:endCxn id="228"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228" idx="3"/>
                  <a:endCxn id="232"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228" idx="0"/>
                  <a:endCxn id="213"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228" idx="5"/>
                  <a:endCxn id="233"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233" idx="0"/>
                  <a:endCxn id="213"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233" idx="7"/>
                  <a:endCxn id="216"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20" idx="1"/>
                  <a:endCxn id="233"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26" idx="4"/>
                  <a:endCxn id="232"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31" idx="5"/>
                  <a:endCxn id="232"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18" idx="5"/>
                  <a:endCxn id="230"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30" idx="7"/>
                  <a:endCxn id="231"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30" idx="0"/>
                  <a:endCxn id="227"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27" idx="1"/>
                  <a:endCxn id="214"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21" idx="0"/>
                  <a:endCxn id="233"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233" idx="3"/>
                  <a:endCxn id="232"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232" idx="6"/>
                  <a:endCxn id="221"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232" idx="5"/>
                  <a:endCxn id="224"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231" idx="0"/>
                  <a:endCxn id="226"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230" idx="6"/>
                  <a:endCxn id="232"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219" idx="6"/>
                  <a:endCxn id="230"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22" idx="7"/>
                  <a:endCxn id="230"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223" idx="0"/>
                  <a:endCxn id="230"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223" idx="7"/>
                  <a:endCxn id="232"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168" name="文本框 167"/>
            <p:cNvSpPr txBox="1"/>
            <p:nvPr/>
          </p:nvSpPr>
          <p:spPr>
            <a:xfrm>
              <a:off x="6610899" y="1009427"/>
              <a:ext cx="1107126" cy="1039964"/>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06</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169" name="弧形 168"/>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4" name="文本框 71"/>
          <p:cNvSpPr txBox="1"/>
          <p:nvPr/>
        </p:nvSpPr>
        <p:spPr>
          <a:xfrm>
            <a:off x="1354099" y="748870"/>
            <a:ext cx="1069937"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SSL</a:t>
            </a:r>
            <a:r>
              <a:rPr lang="zh-CN" altLang="en-US" sz="1400" b="1" dirty="0" smtClean="0">
                <a:solidFill>
                  <a:schemeClr val="bg1"/>
                </a:solidFill>
                <a:latin typeface="微软雅黑" panose="020B0503020204020204" pitchFamily="34" charset="-122"/>
                <a:ea typeface="微软雅黑" panose="020B0503020204020204" pitchFamily="34" charset="-122"/>
              </a:rPr>
              <a:t>介绍</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552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4530" y="567090"/>
            <a:ext cx="1128590" cy="879046"/>
            <a:chOff x="5896029" y="567090"/>
            <a:chExt cx="2542304" cy="1980172"/>
          </a:xfrm>
        </p:grpSpPr>
        <p:grpSp>
          <p:nvGrpSpPr>
            <p:cNvPr id="8" name="组合 7"/>
            <p:cNvGrpSpPr/>
            <p:nvPr/>
          </p:nvGrpSpPr>
          <p:grpSpPr>
            <a:xfrm>
              <a:off x="6157182" y="567090"/>
              <a:ext cx="1982032" cy="1980172"/>
              <a:chOff x="6309221" y="788029"/>
              <a:chExt cx="2825105" cy="2822453"/>
            </a:xfrm>
          </p:grpSpPr>
          <p:sp>
            <p:nvSpPr>
              <p:cNvPr id="11" name="椭圆 10"/>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309221" y="788029"/>
                <a:ext cx="2825105" cy="2822453"/>
                <a:chOff x="2433048" y="1083945"/>
                <a:chExt cx="5333787" cy="5328780"/>
              </a:xfrm>
            </p:grpSpPr>
            <p:sp>
              <p:nvSpPr>
                <p:cNvPr id="13" name="十六角星 12"/>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33048" y="1083945"/>
                  <a:ext cx="5333787" cy="5328780"/>
                  <a:chOff x="2280648" y="931545"/>
                  <a:chExt cx="5333787" cy="5328780"/>
                </a:xfrm>
              </p:grpSpPr>
              <p:sp>
                <p:nvSpPr>
                  <p:cNvPr id="51" name="椭圆 50"/>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 name="直接连接符 14"/>
                <p:cNvCxnSpPr>
                  <a:stCxn id="52" idx="4"/>
                  <a:endCxn id="70"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1" idx="5"/>
                  <a:endCxn id="70"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8" idx="0"/>
                  <a:endCxn id="51"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3" idx="3"/>
                  <a:endCxn id="66"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8" idx="6"/>
                  <a:endCxn id="67"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0"/>
                  <a:endCxn id="70"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9" idx="7"/>
                  <a:endCxn id="68"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8" idx="5"/>
                  <a:endCxn id="72"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0" idx="7"/>
                  <a:endCxn id="53"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0" idx="6"/>
                  <a:endCxn id="54"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8" idx="7"/>
                  <a:endCxn id="70"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0" idx="5"/>
                  <a:endCxn id="69"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7" idx="6"/>
                  <a:endCxn id="69"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9" idx="3"/>
                  <a:endCxn id="73"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9" idx="0"/>
                  <a:endCxn id="54"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9" idx="5"/>
                  <a:endCxn id="74"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74" idx="0"/>
                  <a:endCxn id="54"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4" idx="7"/>
                  <a:endCxn id="57"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1" idx="1"/>
                  <a:endCxn id="74"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7" idx="4"/>
                  <a:endCxn id="73"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72" idx="5"/>
                  <a:endCxn id="73"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9" idx="5"/>
                  <a:endCxn id="71"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71" idx="7"/>
                  <a:endCxn id="72"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0"/>
                  <a:endCxn id="68"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8" idx="1"/>
                  <a:endCxn id="55"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62" idx="0"/>
                  <a:endCxn id="74"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74" idx="3"/>
                  <a:endCxn id="73"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73" idx="6"/>
                  <a:endCxn id="62"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73" idx="5"/>
                  <a:endCxn id="65"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2" idx="0"/>
                  <a:endCxn id="67"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1" idx="6"/>
                  <a:endCxn id="73"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6"/>
                  <a:endCxn id="71"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3" idx="7"/>
                  <a:endCxn id="71"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4" idx="0"/>
                  <a:endCxn id="71"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64" idx="7"/>
                  <a:endCxn id="73"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9" name="文本框 8"/>
            <p:cNvSpPr txBox="1"/>
            <p:nvPr/>
          </p:nvSpPr>
          <p:spPr>
            <a:xfrm>
              <a:off x="6610899" y="1009427"/>
              <a:ext cx="1107126" cy="1039964"/>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07</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10" name="弧形 9"/>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6" name="弧形 75"/>
          <p:cNvSpPr/>
          <p:nvPr/>
        </p:nvSpPr>
        <p:spPr>
          <a:xfrm>
            <a:off x="-794450" y="2511598"/>
            <a:ext cx="13809920" cy="2361104"/>
          </a:xfrm>
          <a:prstGeom prst="arc">
            <a:avLst>
              <a:gd name="adj1" fmla="val 10801600"/>
              <a:gd name="adj2" fmla="val 0"/>
            </a:avLst>
          </a:prstGeom>
          <a:ln w="19050">
            <a:solidFill>
              <a:srgbClr val="9D8199"/>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9" name="组合 78"/>
          <p:cNvGrpSpPr/>
          <p:nvPr/>
        </p:nvGrpSpPr>
        <p:grpSpPr>
          <a:xfrm>
            <a:off x="8731194" y="1878004"/>
            <a:ext cx="1552452" cy="1550995"/>
            <a:chOff x="6309221" y="788029"/>
            <a:chExt cx="2825105" cy="2822453"/>
          </a:xfrm>
        </p:grpSpPr>
        <p:sp>
          <p:nvSpPr>
            <p:cNvPr id="81" name="椭圆 80"/>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p:cNvGrpSpPr/>
            <p:nvPr/>
          </p:nvGrpSpPr>
          <p:grpSpPr>
            <a:xfrm>
              <a:off x="6309221" y="788029"/>
              <a:ext cx="2825105" cy="2822453"/>
              <a:chOff x="2433048" y="1083945"/>
              <a:chExt cx="5333787" cy="5328780"/>
            </a:xfrm>
          </p:grpSpPr>
          <p:sp>
            <p:nvSpPr>
              <p:cNvPr id="83" name="十六角星 82"/>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组合 83"/>
              <p:cNvGrpSpPr/>
              <p:nvPr/>
            </p:nvGrpSpPr>
            <p:grpSpPr>
              <a:xfrm>
                <a:off x="2433048" y="1083945"/>
                <a:ext cx="5333787" cy="5328780"/>
                <a:chOff x="2280648" y="931545"/>
                <a:chExt cx="5333787" cy="5328780"/>
              </a:xfrm>
            </p:grpSpPr>
            <p:sp>
              <p:nvSpPr>
                <p:cNvPr id="121" name="椭圆 120"/>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连接符 84"/>
              <p:cNvCxnSpPr>
                <a:stCxn id="122" idx="4"/>
                <a:endCxn id="140"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1" idx="5"/>
                <a:endCxn id="140"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8" idx="0"/>
                <a:endCxn id="121"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43" idx="3"/>
                <a:endCxn id="136"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26"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38" idx="6"/>
                <a:endCxn id="137"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37" idx="0"/>
                <a:endCxn id="140"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29" idx="7"/>
                <a:endCxn id="138"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8" idx="5"/>
                <a:endCxn id="142"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40" idx="7"/>
                <a:endCxn id="123"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40" idx="6"/>
                <a:endCxn id="124"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38" idx="7"/>
                <a:endCxn id="140"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40" idx="5"/>
                <a:endCxn id="139"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137" idx="6"/>
                <a:endCxn id="139"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39" idx="3"/>
                <a:endCxn id="143"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139" idx="0"/>
                <a:endCxn id="124"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9" idx="5"/>
                <a:endCxn id="144"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44" idx="0"/>
                <a:endCxn id="124"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44" idx="7"/>
                <a:endCxn id="127"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1" idx="1"/>
                <a:endCxn id="144"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37" idx="4"/>
                <a:endCxn id="143"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42" idx="5"/>
                <a:endCxn id="143"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29" idx="5"/>
                <a:endCxn id="141"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41" idx="7"/>
                <a:endCxn id="142"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41" idx="0"/>
                <a:endCxn id="138"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8" idx="1"/>
                <a:endCxn id="125"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32" idx="0"/>
                <a:endCxn id="144"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44" idx="3"/>
                <a:endCxn id="143"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6"/>
                <a:endCxn id="132"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43" idx="5"/>
                <a:endCxn id="135"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42" idx="0"/>
                <a:endCxn id="137"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41" idx="6"/>
                <a:endCxn id="143"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0" idx="6"/>
                <a:endCxn id="141"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3" idx="7"/>
                <a:endCxn id="141"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4" idx="0"/>
                <a:endCxn id="141"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4" idx="7"/>
                <a:endCxn id="143"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146" name="组合 145"/>
          <p:cNvGrpSpPr/>
          <p:nvPr/>
        </p:nvGrpSpPr>
        <p:grpSpPr>
          <a:xfrm>
            <a:off x="1929943" y="1878004"/>
            <a:ext cx="1552452" cy="1550995"/>
            <a:chOff x="6309221" y="788029"/>
            <a:chExt cx="2825105" cy="2822453"/>
          </a:xfrm>
        </p:grpSpPr>
        <p:sp>
          <p:nvSpPr>
            <p:cNvPr id="148" name="椭圆 14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6309221" y="788029"/>
              <a:ext cx="2825105" cy="2822453"/>
              <a:chOff x="2433048" y="1083945"/>
              <a:chExt cx="5333787" cy="5328780"/>
            </a:xfrm>
          </p:grpSpPr>
          <p:sp>
            <p:nvSpPr>
              <p:cNvPr id="150" name="十六角星 14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1" name="组合 150"/>
              <p:cNvGrpSpPr/>
              <p:nvPr/>
            </p:nvGrpSpPr>
            <p:grpSpPr>
              <a:xfrm>
                <a:off x="2433048" y="1083945"/>
                <a:ext cx="5333787" cy="5328780"/>
                <a:chOff x="2280648" y="931545"/>
                <a:chExt cx="5333787" cy="5328780"/>
              </a:xfrm>
            </p:grpSpPr>
            <p:sp>
              <p:nvSpPr>
                <p:cNvPr id="188" name="椭圆 18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2" name="直接连接符 151"/>
              <p:cNvCxnSpPr>
                <a:stCxn id="189" idx="4"/>
                <a:endCxn id="20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88" idx="5"/>
                <a:endCxn id="20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205" idx="0"/>
                <a:endCxn id="18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210" idx="3"/>
                <a:endCxn id="20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9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05" idx="6"/>
                <a:endCxn id="20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204" idx="0"/>
                <a:endCxn id="20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96" idx="7"/>
                <a:endCxn id="20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205" idx="5"/>
                <a:endCxn id="20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207" idx="7"/>
                <a:endCxn id="19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207" idx="6"/>
                <a:endCxn id="19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205" idx="7"/>
                <a:endCxn id="20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207" idx="5"/>
                <a:endCxn id="20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204" idx="6"/>
                <a:endCxn id="20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206" idx="3"/>
                <a:endCxn id="21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206" idx="0"/>
                <a:endCxn id="19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206" idx="5"/>
                <a:endCxn id="21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211" idx="0"/>
                <a:endCxn id="19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211" idx="7"/>
                <a:endCxn id="19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98" idx="1"/>
                <a:endCxn id="21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204" idx="4"/>
                <a:endCxn id="21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209" idx="5"/>
                <a:endCxn id="21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96" idx="5"/>
                <a:endCxn id="20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208" idx="7"/>
                <a:endCxn id="20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08" idx="0"/>
                <a:endCxn id="20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5" idx="1"/>
                <a:endCxn id="19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99" idx="0"/>
                <a:endCxn id="21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211" idx="3"/>
                <a:endCxn id="21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10" idx="6"/>
                <a:endCxn id="19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210" idx="5"/>
                <a:endCxn id="20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209" idx="0"/>
                <a:endCxn id="20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208" idx="6"/>
                <a:endCxn id="21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97" idx="6"/>
                <a:endCxn id="20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200" idx="7"/>
                <a:endCxn id="20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201" idx="0"/>
                <a:endCxn id="20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201" idx="7"/>
                <a:endCxn id="21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212" name="文本框 211"/>
          <p:cNvSpPr txBox="1"/>
          <p:nvPr/>
        </p:nvSpPr>
        <p:spPr>
          <a:xfrm>
            <a:off x="1638347" y="3564182"/>
            <a:ext cx="2024018" cy="923330"/>
          </a:xfrm>
          <a:prstGeom prst="rect">
            <a:avLst/>
          </a:prstGeom>
          <a:noFill/>
        </p:spPr>
        <p:txBody>
          <a:bodyPr wrap="square" rtlCol="0">
            <a:spAutoFit/>
          </a:bodyPr>
          <a:lstStyle/>
          <a:p>
            <a:pPr algn="ct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协议需要到</a:t>
            </a:r>
            <a:r>
              <a:rPr lang="en-US" altLang="zh-CN" sz="1200" dirty="0">
                <a:solidFill>
                  <a:schemeClr val="bg1"/>
                </a:solidFill>
                <a:latin typeface="微软雅黑" panose="020B0503020204020204" pitchFamily="34" charset="-122"/>
                <a:ea typeface="微软雅黑" panose="020B0503020204020204" pitchFamily="34" charset="-122"/>
              </a:rPr>
              <a:t>ca</a:t>
            </a:r>
            <a:r>
              <a:rPr lang="zh-CN" altLang="en-US" sz="1200" dirty="0">
                <a:solidFill>
                  <a:schemeClr val="bg1"/>
                </a:solidFill>
                <a:latin typeface="微软雅黑" panose="020B0503020204020204" pitchFamily="34" charset="-122"/>
                <a:ea typeface="微软雅黑" panose="020B0503020204020204" pitchFamily="34" charset="-122"/>
              </a:rPr>
              <a:t>申请证书，一般免费证书较少，因而需要一定费用。</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13" name="文本框 212"/>
          <p:cNvSpPr txBox="1"/>
          <p:nvPr/>
        </p:nvSpPr>
        <p:spPr>
          <a:xfrm>
            <a:off x="4050896" y="3525291"/>
            <a:ext cx="1810818" cy="1200329"/>
          </a:xfrm>
          <a:prstGeom prst="rect">
            <a:avLst/>
          </a:prstGeom>
          <a:noFill/>
        </p:spPr>
        <p:txBody>
          <a:bodyPr wrap="square" rtlCol="0">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http</a:t>
            </a:r>
            <a:r>
              <a:rPr lang="zh-CN" altLang="en-US" sz="1200" dirty="0">
                <a:solidFill>
                  <a:schemeClr val="bg1"/>
                </a:solidFill>
                <a:latin typeface="微软雅黑" panose="020B0503020204020204" pitchFamily="34" charset="-122"/>
                <a:ea typeface="微软雅黑" panose="020B0503020204020204" pitchFamily="34" charset="-122"/>
              </a:rPr>
              <a:t>是超文本传输协议，信息是明文传输</a:t>
            </a:r>
            <a:r>
              <a:rPr lang="zh-CN" altLang="en-US" sz="1200" dirty="0" smtClean="0">
                <a:solidFill>
                  <a:schemeClr val="bg1"/>
                </a:solidFill>
                <a:latin typeface="微软雅黑" panose="020B0503020204020204" pitchFamily="34" charset="-122"/>
                <a:ea typeface="微软雅黑" panose="020B0503020204020204" pitchFamily="34" charset="-122"/>
              </a:rPr>
              <a:t>，</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则是具有安全性的</a:t>
            </a:r>
            <a:r>
              <a:rPr lang="en-US" altLang="zh-CN" sz="1200" dirty="0" err="1">
                <a:solidFill>
                  <a:schemeClr val="bg1"/>
                </a:solidFill>
                <a:latin typeface="微软雅黑" panose="020B0503020204020204" pitchFamily="34" charset="-122"/>
                <a:ea typeface="微软雅黑" panose="020B0503020204020204" pitchFamily="34" charset="-122"/>
              </a:rPr>
              <a:t>ssl</a:t>
            </a:r>
            <a:r>
              <a:rPr lang="zh-CN" altLang="en-US" sz="1200" dirty="0">
                <a:solidFill>
                  <a:schemeClr val="bg1"/>
                </a:solidFill>
                <a:latin typeface="微软雅黑" panose="020B0503020204020204" pitchFamily="34" charset="-122"/>
                <a:ea typeface="微软雅黑" panose="020B0503020204020204" pitchFamily="34" charset="-122"/>
              </a:rPr>
              <a:t>加密传输协议。</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214" name="文本框 213"/>
          <p:cNvSpPr txBox="1"/>
          <p:nvPr/>
        </p:nvSpPr>
        <p:spPr>
          <a:xfrm>
            <a:off x="6717669" y="3656241"/>
            <a:ext cx="1475577" cy="646331"/>
          </a:xfrm>
          <a:prstGeom prst="rect">
            <a:avLst/>
          </a:prstGeom>
          <a:noFill/>
        </p:spPr>
        <p:txBody>
          <a:bodyPr wrap="square" rtlCol="0">
            <a:spAutoFit/>
          </a:bodyPr>
          <a:lstStyle/>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http</a:t>
            </a:r>
            <a:r>
              <a:rPr lang="zh-CN" altLang="en-US" sz="1200" dirty="0" smtClean="0">
                <a:solidFill>
                  <a:schemeClr val="bg1"/>
                </a:solidFill>
                <a:latin typeface="微软雅黑" panose="020B0503020204020204" pitchFamily="34" charset="-122"/>
                <a:ea typeface="微软雅黑" panose="020B0503020204020204" pitchFamily="34" charset="-122"/>
              </a:rPr>
              <a:t>端口是</a:t>
            </a:r>
            <a:r>
              <a:rPr lang="en-US" altLang="zh-CN" sz="1200" dirty="0" smtClean="0">
                <a:solidFill>
                  <a:schemeClr val="bg1"/>
                </a:solidFill>
                <a:latin typeface="微软雅黑" panose="020B0503020204020204" pitchFamily="34" charset="-122"/>
                <a:ea typeface="微软雅黑" panose="020B0503020204020204" pitchFamily="34" charset="-122"/>
              </a:rPr>
              <a:t>80;</a:t>
            </a: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https</a:t>
            </a:r>
            <a:r>
              <a:rPr lang="zh-CN" altLang="en-US" sz="1200" dirty="0" smtClean="0">
                <a:solidFill>
                  <a:schemeClr val="bg1"/>
                </a:solidFill>
                <a:latin typeface="微软雅黑" panose="020B0503020204020204" pitchFamily="34" charset="-122"/>
                <a:ea typeface="微软雅黑" panose="020B0503020204020204" pitchFamily="34" charset="-122"/>
              </a:rPr>
              <a:t>端口是</a:t>
            </a:r>
            <a:r>
              <a:rPr lang="en-US" altLang="zh-CN" sz="1200" dirty="0" smtClean="0">
                <a:solidFill>
                  <a:schemeClr val="bg1"/>
                </a:solidFill>
                <a:latin typeface="微软雅黑" panose="020B0503020204020204" pitchFamily="34" charset="-122"/>
                <a:ea typeface="微软雅黑" panose="020B0503020204020204" pitchFamily="34" charset="-122"/>
              </a:rPr>
              <a:t>443;</a:t>
            </a:r>
          </a:p>
        </p:txBody>
      </p:sp>
      <p:sp>
        <p:nvSpPr>
          <p:cNvPr id="215" name="文本框 214"/>
          <p:cNvSpPr txBox="1"/>
          <p:nvPr/>
        </p:nvSpPr>
        <p:spPr>
          <a:xfrm>
            <a:off x="8589167" y="3524136"/>
            <a:ext cx="2097048" cy="1721690"/>
          </a:xfrm>
          <a:prstGeom prst="rect">
            <a:avLst/>
          </a:prstGeom>
          <a:noFill/>
        </p:spPr>
        <p:txBody>
          <a:bodyPr wrap="square" rtlCol="0">
            <a:spAutoFit/>
          </a:bodyPr>
          <a:lstStyle/>
          <a:p>
            <a:pP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http</a:t>
            </a:r>
            <a:r>
              <a:rPr lang="zh-CN" altLang="en-US" sz="1200" dirty="0">
                <a:solidFill>
                  <a:schemeClr val="bg1"/>
                </a:solidFill>
                <a:latin typeface="微软雅黑" panose="020B0503020204020204" pitchFamily="34" charset="-122"/>
                <a:ea typeface="微软雅黑" panose="020B0503020204020204" pitchFamily="34" charset="-122"/>
              </a:rPr>
              <a:t>的连接很简单，是无状态的</a:t>
            </a:r>
            <a:r>
              <a:rPr lang="zh-CN" altLang="en-US" sz="1200" dirty="0" smtClean="0">
                <a:solidFill>
                  <a:schemeClr val="bg1"/>
                </a:solidFill>
                <a:latin typeface="微软雅黑" panose="020B0503020204020204" pitchFamily="34" charset="-122"/>
                <a:ea typeface="微软雅黑" panose="020B0503020204020204" pitchFamily="34" charset="-122"/>
              </a:rPr>
              <a:t>；</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协议是由</a:t>
            </a:r>
            <a:r>
              <a:rPr lang="en-US" altLang="zh-CN" sz="1200" dirty="0">
                <a:solidFill>
                  <a:schemeClr val="bg1"/>
                </a:solidFill>
                <a:latin typeface="微软雅黑" panose="020B0503020204020204" pitchFamily="34" charset="-122"/>
                <a:ea typeface="微软雅黑" panose="020B0503020204020204" pitchFamily="34" charset="-122"/>
              </a:rPr>
              <a:t>SSL+HTTP</a:t>
            </a:r>
            <a:r>
              <a:rPr lang="zh-CN" altLang="en-US" sz="1200" dirty="0">
                <a:solidFill>
                  <a:schemeClr val="bg1"/>
                </a:solidFill>
                <a:latin typeface="微软雅黑" panose="020B0503020204020204" pitchFamily="34" charset="-122"/>
                <a:ea typeface="微软雅黑" panose="020B0503020204020204" pitchFamily="34" charset="-122"/>
              </a:rPr>
              <a:t>协议构建的可进行加密传输、身份认证的网络协议，比</a:t>
            </a:r>
            <a:r>
              <a:rPr lang="en-US" altLang="zh-CN" sz="1200" dirty="0">
                <a:solidFill>
                  <a:schemeClr val="bg1"/>
                </a:solidFill>
                <a:latin typeface="微软雅黑" panose="020B0503020204020204" pitchFamily="34" charset="-122"/>
                <a:ea typeface="微软雅黑" panose="020B0503020204020204" pitchFamily="34" charset="-122"/>
              </a:rPr>
              <a:t>http</a:t>
            </a:r>
            <a:r>
              <a:rPr lang="zh-CN" altLang="en-US" sz="1200" dirty="0">
                <a:solidFill>
                  <a:schemeClr val="bg1"/>
                </a:solidFill>
                <a:latin typeface="微软雅黑" panose="020B0503020204020204" pitchFamily="34" charset="-122"/>
                <a:ea typeface="微软雅黑" panose="020B0503020204020204" pitchFamily="34" charset="-122"/>
              </a:rPr>
              <a:t>协议安全。</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nvGrpSpPr>
          <p:cNvPr id="217" name="组合 216"/>
          <p:cNvGrpSpPr/>
          <p:nvPr/>
        </p:nvGrpSpPr>
        <p:grpSpPr>
          <a:xfrm>
            <a:off x="4189013" y="1813018"/>
            <a:ext cx="1552452" cy="1550995"/>
            <a:chOff x="6309221" y="788029"/>
            <a:chExt cx="2825105" cy="2822453"/>
          </a:xfrm>
        </p:grpSpPr>
        <p:sp>
          <p:nvSpPr>
            <p:cNvPr id="219" name="椭圆 218"/>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0" name="组合 219"/>
            <p:cNvGrpSpPr/>
            <p:nvPr/>
          </p:nvGrpSpPr>
          <p:grpSpPr>
            <a:xfrm>
              <a:off x="6309221" y="788029"/>
              <a:ext cx="2825105" cy="2822453"/>
              <a:chOff x="2433048" y="1083945"/>
              <a:chExt cx="5333787" cy="5328780"/>
            </a:xfrm>
          </p:grpSpPr>
          <p:sp>
            <p:nvSpPr>
              <p:cNvPr id="221" name="十六角星 220"/>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2" name="组合 221"/>
              <p:cNvGrpSpPr/>
              <p:nvPr/>
            </p:nvGrpSpPr>
            <p:grpSpPr>
              <a:xfrm>
                <a:off x="2433048" y="1083945"/>
                <a:ext cx="5333787" cy="5328780"/>
                <a:chOff x="2280648" y="931545"/>
                <a:chExt cx="5333787" cy="5328780"/>
              </a:xfrm>
            </p:grpSpPr>
            <p:sp>
              <p:nvSpPr>
                <p:cNvPr id="259" name="椭圆 258"/>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3" name="直接连接符 222"/>
              <p:cNvCxnSpPr>
                <a:stCxn id="260" idx="4"/>
                <a:endCxn id="278"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259" idx="5"/>
                <a:endCxn id="278"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76" idx="0"/>
                <a:endCxn id="259"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81" idx="3"/>
                <a:endCxn id="274"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64"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276" idx="6"/>
                <a:endCxn id="275"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75" idx="0"/>
                <a:endCxn id="278"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67" idx="7"/>
                <a:endCxn id="276"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76" idx="5"/>
                <a:endCxn id="280"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78" idx="7"/>
                <a:endCxn id="261"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78" idx="6"/>
                <a:endCxn id="262"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76" idx="7"/>
                <a:endCxn id="278"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stCxn id="278" idx="5"/>
                <a:endCxn id="277"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275" idx="6"/>
                <a:endCxn id="277"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77" idx="3"/>
                <a:endCxn id="281"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77" idx="0"/>
                <a:endCxn id="262"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277" idx="5"/>
                <a:endCxn id="282"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82" idx="0"/>
                <a:endCxn id="262"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82" idx="7"/>
                <a:endCxn id="265"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69" idx="1"/>
                <a:endCxn id="282"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275" idx="4"/>
                <a:endCxn id="281"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80" idx="5"/>
                <a:endCxn id="281"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67" idx="5"/>
                <a:endCxn id="279"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79" idx="7"/>
                <a:endCxn id="280"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279" idx="0"/>
                <a:endCxn id="276"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276" idx="1"/>
                <a:endCxn id="263"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70" idx="0"/>
                <a:endCxn id="282"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282" idx="3"/>
                <a:endCxn id="281"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a:stCxn id="281" idx="6"/>
                <a:endCxn id="270"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81" idx="5"/>
                <a:endCxn id="273"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stCxn id="280" idx="0"/>
                <a:endCxn id="275"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a:stCxn id="279" idx="6"/>
                <a:endCxn id="281"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268" idx="6"/>
                <a:endCxn id="279"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stCxn id="271" idx="7"/>
                <a:endCxn id="279"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272" idx="0"/>
                <a:endCxn id="279"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72" idx="7"/>
                <a:endCxn id="281"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grpSp>
        <p:nvGrpSpPr>
          <p:cNvPr id="284" name="组合 283"/>
          <p:cNvGrpSpPr/>
          <p:nvPr/>
        </p:nvGrpSpPr>
        <p:grpSpPr>
          <a:xfrm>
            <a:off x="6460104" y="1813018"/>
            <a:ext cx="1552452" cy="1550995"/>
            <a:chOff x="6309221" y="788029"/>
            <a:chExt cx="2825105" cy="2822453"/>
          </a:xfrm>
        </p:grpSpPr>
        <p:sp>
          <p:nvSpPr>
            <p:cNvPr id="286" name="椭圆 285"/>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7" name="组合 286"/>
            <p:cNvGrpSpPr/>
            <p:nvPr/>
          </p:nvGrpSpPr>
          <p:grpSpPr>
            <a:xfrm>
              <a:off x="6309221" y="788029"/>
              <a:ext cx="2825105" cy="2822453"/>
              <a:chOff x="2433048" y="1083945"/>
              <a:chExt cx="5333787" cy="5328780"/>
            </a:xfrm>
          </p:grpSpPr>
          <p:sp>
            <p:nvSpPr>
              <p:cNvPr id="288" name="十六角星 287"/>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9" name="组合 288"/>
              <p:cNvGrpSpPr/>
              <p:nvPr/>
            </p:nvGrpSpPr>
            <p:grpSpPr>
              <a:xfrm>
                <a:off x="2433048" y="1083945"/>
                <a:ext cx="5333787" cy="5328780"/>
                <a:chOff x="2280648" y="931545"/>
                <a:chExt cx="5333787" cy="5328780"/>
              </a:xfrm>
            </p:grpSpPr>
            <p:sp>
              <p:nvSpPr>
                <p:cNvPr id="326" name="椭圆 325"/>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27" idx="4"/>
                <a:endCxn id="345"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26" idx="5"/>
                <a:endCxn id="345"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43" idx="0"/>
                <a:endCxn id="326"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48" idx="3"/>
                <a:endCxn id="341"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1"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43" idx="6"/>
                <a:endCxn id="342"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42" idx="0"/>
                <a:endCxn id="345"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34" idx="7"/>
                <a:endCxn id="343"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43" idx="5"/>
                <a:endCxn id="347"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45" idx="7"/>
                <a:endCxn id="328"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45" idx="6"/>
                <a:endCxn id="329"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43" idx="7"/>
                <a:endCxn id="345"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45" idx="5"/>
                <a:endCxn id="344"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42" idx="6"/>
                <a:endCxn id="344"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44" idx="3"/>
                <a:endCxn id="348"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344" idx="0"/>
                <a:endCxn id="329"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344" idx="5"/>
                <a:endCxn id="349"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349" idx="0"/>
                <a:endCxn id="329"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349" idx="7"/>
                <a:endCxn id="332"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stCxn id="336" idx="1"/>
                <a:endCxn id="349"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342" idx="4"/>
                <a:endCxn id="348"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347" idx="5"/>
                <a:endCxn id="348"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334" idx="5"/>
                <a:endCxn id="346"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346" idx="7"/>
                <a:endCxn id="347"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346" idx="0"/>
                <a:endCxn id="343"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343" idx="1"/>
                <a:endCxn id="330"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337" idx="0"/>
                <a:endCxn id="349"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349" idx="3"/>
                <a:endCxn id="348"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348" idx="6"/>
                <a:endCxn id="337"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stCxn id="348" idx="5"/>
                <a:endCxn id="340"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stCxn id="347" idx="0"/>
                <a:endCxn id="342"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346" idx="6"/>
                <a:endCxn id="348"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a:stCxn id="335" idx="6"/>
                <a:endCxn id="346"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338" idx="7"/>
                <a:endCxn id="346"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339" idx="0"/>
                <a:endCxn id="346"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339" idx="7"/>
                <a:endCxn id="348"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96" name="椭圆 695"/>
          <p:cNvSpPr/>
          <p:nvPr/>
        </p:nvSpPr>
        <p:spPr>
          <a:xfrm>
            <a:off x="2132634" y="2026476"/>
            <a:ext cx="1163514" cy="1163514"/>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证书</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98" name="椭圆 697"/>
          <p:cNvSpPr/>
          <p:nvPr/>
        </p:nvSpPr>
        <p:spPr>
          <a:xfrm>
            <a:off x="4394593" y="1997467"/>
            <a:ext cx="1163514" cy="1163514"/>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协议</a:t>
            </a:r>
          </a:p>
        </p:txBody>
      </p:sp>
      <p:sp>
        <p:nvSpPr>
          <p:cNvPr id="699" name="椭圆 698"/>
          <p:cNvSpPr/>
          <p:nvPr/>
        </p:nvSpPr>
        <p:spPr>
          <a:xfrm>
            <a:off x="6647566" y="1987697"/>
            <a:ext cx="1163514" cy="1163514"/>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端口</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700" name="椭圆 699"/>
          <p:cNvSpPr/>
          <p:nvPr/>
        </p:nvSpPr>
        <p:spPr>
          <a:xfrm>
            <a:off x="8910196" y="2069235"/>
            <a:ext cx="1163514" cy="1163514"/>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状态</a:t>
            </a:r>
          </a:p>
        </p:txBody>
      </p:sp>
      <p:sp>
        <p:nvSpPr>
          <p:cNvPr id="350" name="文本框 71"/>
          <p:cNvSpPr txBox="1"/>
          <p:nvPr/>
        </p:nvSpPr>
        <p:spPr>
          <a:xfrm>
            <a:off x="1354099" y="748870"/>
            <a:ext cx="2043037"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HTTP</a:t>
            </a:r>
            <a:r>
              <a:rPr lang="zh-CN" altLang="en-US" sz="1400" b="1" dirty="0" smtClean="0">
                <a:solidFill>
                  <a:schemeClr val="bg1"/>
                </a:solidFill>
                <a:latin typeface="微软雅黑" panose="020B0503020204020204" pitchFamily="34" charset="-122"/>
                <a:ea typeface="微软雅黑" panose="020B0503020204020204" pitchFamily="34" charset="-122"/>
              </a:rPr>
              <a:t>与</a:t>
            </a: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的区别</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1159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4530" y="567090"/>
            <a:ext cx="1128590" cy="879046"/>
            <a:chOff x="5896029" y="567090"/>
            <a:chExt cx="2542304" cy="1980172"/>
          </a:xfrm>
        </p:grpSpPr>
        <p:grpSp>
          <p:nvGrpSpPr>
            <p:cNvPr id="5" name="组合 4"/>
            <p:cNvGrpSpPr/>
            <p:nvPr/>
          </p:nvGrpSpPr>
          <p:grpSpPr>
            <a:xfrm>
              <a:off x="6157182" y="567090"/>
              <a:ext cx="1982032" cy="1980172"/>
              <a:chOff x="6309221" y="788029"/>
              <a:chExt cx="2825105" cy="2822453"/>
            </a:xfrm>
          </p:grpSpPr>
          <p:sp>
            <p:nvSpPr>
              <p:cNvPr id="8" name="椭圆 7"/>
              <p:cNvSpPr/>
              <p:nvPr/>
            </p:nvSpPr>
            <p:spPr>
              <a:xfrm>
                <a:off x="6461555" y="939037"/>
                <a:ext cx="2520437" cy="2520437"/>
              </a:xfrm>
              <a:prstGeom prst="ellipse">
                <a:avLst/>
              </a:prstGeom>
              <a:solidFill>
                <a:srgbClr val="292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6309221" y="788029"/>
                <a:ext cx="2825105" cy="2822453"/>
                <a:chOff x="2433048" y="1083945"/>
                <a:chExt cx="5333787" cy="5328780"/>
              </a:xfrm>
            </p:grpSpPr>
            <p:sp>
              <p:nvSpPr>
                <p:cNvPr id="10" name="十六角星 9"/>
                <p:cNvSpPr/>
                <p:nvPr/>
              </p:nvSpPr>
              <p:spPr>
                <a:xfrm>
                  <a:off x="2470676" y="1127265"/>
                  <a:ext cx="5254344" cy="5254344"/>
                </a:xfrm>
                <a:prstGeom prst="star16">
                  <a:avLst>
                    <a:gd name="adj" fmla="val 49459"/>
                  </a:avLst>
                </a:prstGeom>
                <a:noFill/>
                <a:ln w="6350">
                  <a:solidFill>
                    <a:srgbClr val="9D81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433048" y="1083945"/>
                  <a:ext cx="5333787" cy="5328780"/>
                  <a:chOff x="2280648" y="931545"/>
                  <a:chExt cx="5333787" cy="5328780"/>
                </a:xfrm>
              </p:grpSpPr>
              <p:sp>
                <p:nvSpPr>
                  <p:cNvPr id="48" name="椭圆 47"/>
                  <p:cNvSpPr/>
                  <p:nvPr/>
                </p:nvSpPr>
                <p:spPr>
                  <a:xfrm>
                    <a:off x="3903037" y="113166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16848" y="93154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937928" y="113116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763087" y="170149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057568" y="169725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481128"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44374" y="255634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42435"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280648" y="354803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499116" y="4616410"/>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321514" y="458973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772514" y="5426709"/>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057568" y="542246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903037" y="5981184"/>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937928" y="598068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916848" y="6188325"/>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88353" y="265727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129568" y="2357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107323" y="2572227"/>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431118" y="154482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338442" y="4860972"/>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080450" y="3493613"/>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359118" y="5685361"/>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57155" y="3464768"/>
                    <a:ext cx="72000" cy="72000"/>
                  </a:xfrm>
                  <a:prstGeom prst="ellipse">
                    <a:avLst/>
                  </a:prstGeom>
                  <a:solidFill>
                    <a:srgbClr val="9D8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11"/>
                <p:cNvCxnSpPr>
                  <a:stCxn id="49" idx="4"/>
                  <a:endCxn id="67" idx="0"/>
                </p:cNvCxnSpPr>
                <p:nvPr/>
              </p:nvCxnSpPr>
              <p:spPr>
                <a:xfrm>
                  <a:off x="5105248" y="1155945"/>
                  <a:ext cx="514270" cy="5412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48" idx="5"/>
                  <a:endCxn id="67" idx="2"/>
                </p:cNvCxnSpPr>
                <p:nvPr/>
              </p:nvCxnSpPr>
              <p:spPr>
                <a:xfrm>
                  <a:off x="4116893" y="1345521"/>
                  <a:ext cx="1466625" cy="38770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5" idx="0"/>
                  <a:endCxn id="48" idx="4"/>
                </p:cNvCxnSpPr>
                <p:nvPr/>
              </p:nvCxnSpPr>
              <p:spPr>
                <a:xfrm flipV="1">
                  <a:off x="3317968" y="1356065"/>
                  <a:ext cx="773469" cy="1153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0" idx="3"/>
                  <a:endCxn id="63" idx="0"/>
                </p:cNvCxnSpPr>
                <p:nvPr/>
              </p:nvCxnSpPr>
              <p:spPr>
                <a:xfrm flipH="1">
                  <a:off x="5105248" y="5899217"/>
                  <a:ext cx="416814" cy="44150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3" idx="6"/>
                </p:cNvCxnSpPr>
                <p:nvPr/>
              </p:nvCxnSpPr>
              <p:spPr>
                <a:xfrm flipV="1">
                  <a:off x="2705528" y="2545627"/>
                  <a:ext cx="576440" cy="19911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5" idx="6"/>
                  <a:endCxn id="64" idx="2"/>
                </p:cNvCxnSpPr>
                <p:nvPr/>
              </p:nvCxnSpPr>
              <p:spPr>
                <a:xfrm>
                  <a:off x="3353968" y="2545627"/>
                  <a:ext cx="1286785" cy="300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4" idx="0"/>
                  <a:endCxn id="67" idx="4"/>
                </p:cNvCxnSpPr>
                <p:nvPr/>
              </p:nvCxnSpPr>
              <p:spPr>
                <a:xfrm flipV="1">
                  <a:off x="4676753" y="1769223"/>
                  <a:ext cx="942765" cy="104045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6" idx="7"/>
                  <a:endCxn id="65" idx="3"/>
                </p:cNvCxnSpPr>
                <p:nvPr/>
              </p:nvCxnSpPr>
              <p:spPr>
                <a:xfrm flipV="1">
                  <a:off x="2494504" y="2571083"/>
                  <a:ext cx="798008" cy="113989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5" idx="5"/>
                  <a:endCxn id="69" idx="1"/>
                </p:cNvCxnSpPr>
                <p:nvPr/>
              </p:nvCxnSpPr>
              <p:spPr>
                <a:xfrm>
                  <a:off x="3343424" y="2571083"/>
                  <a:ext cx="899970" cy="10854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7"/>
                  <a:endCxn id="50" idx="3"/>
                </p:cNvCxnSpPr>
                <p:nvPr/>
              </p:nvCxnSpPr>
              <p:spPr>
                <a:xfrm flipV="1">
                  <a:off x="5644974" y="1345025"/>
                  <a:ext cx="455898" cy="36274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7" idx="6"/>
                  <a:endCxn id="51" idx="2"/>
                </p:cNvCxnSpPr>
                <p:nvPr/>
              </p:nvCxnSpPr>
              <p:spPr>
                <a:xfrm>
                  <a:off x="5655518" y="1733223"/>
                  <a:ext cx="1259969" cy="1566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5" idx="7"/>
                  <a:endCxn id="67" idx="3"/>
                </p:cNvCxnSpPr>
                <p:nvPr/>
              </p:nvCxnSpPr>
              <p:spPr>
                <a:xfrm flipV="1">
                  <a:off x="3343424" y="1758679"/>
                  <a:ext cx="2250638" cy="761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7" idx="5"/>
                  <a:endCxn id="66" idx="1"/>
                </p:cNvCxnSpPr>
                <p:nvPr/>
              </p:nvCxnSpPr>
              <p:spPr>
                <a:xfrm>
                  <a:off x="5644974" y="1758679"/>
                  <a:ext cx="625293" cy="97649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6"/>
                  <a:endCxn id="66" idx="2"/>
                </p:cNvCxnSpPr>
                <p:nvPr/>
              </p:nvCxnSpPr>
              <p:spPr>
                <a:xfrm flipV="1">
                  <a:off x="4712753" y="2760627"/>
                  <a:ext cx="1546970" cy="8505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6" idx="3"/>
                  <a:endCxn id="70" idx="0"/>
                </p:cNvCxnSpPr>
                <p:nvPr/>
              </p:nvCxnSpPr>
              <p:spPr>
                <a:xfrm flipH="1">
                  <a:off x="5547518" y="2786083"/>
                  <a:ext cx="722749" cy="30516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66" idx="0"/>
                  <a:endCxn id="51" idx="3"/>
                </p:cNvCxnSpPr>
                <p:nvPr/>
              </p:nvCxnSpPr>
              <p:spPr>
                <a:xfrm flipV="1">
                  <a:off x="6295723" y="1915353"/>
                  <a:ext cx="630308" cy="809274"/>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6" idx="5"/>
                  <a:endCxn id="71" idx="1"/>
                </p:cNvCxnSpPr>
                <p:nvPr/>
              </p:nvCxnSpPr>
              <p:spPr>
                <a:xfrm>
                  <a:off x="6321179" y="2786083"/>
                  <a:ext cx="698920" cy="84162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1" idx="0"/>
                  <a:endCxn id="51" idx="4"/>
                </p:cNvCxnSpPr>
                <p:nvPr/>
              </p:nvCxnSpPr>
              <p:spPr>
                <a:xfrm flipH="1" flipV="1">
                  <a:off x="6951487" y="1925897"/>
                  <a:ext cx="94068" cy="169127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1" idx="7"/>
                  <a:endCxn id="54" idx="3"/>
                </p:cNvCxnSpPr>
                <p:nvPr/>
              </p:nvCxnSpPr>
              <p:spPr>
                <a:xfrm flipV="1">
                  <a:off x="7071011" y="2770197"/>
                  <a:ext cx="436307" cy="8575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1"/>
                  <a:endCxn id="71" idx="5"/>
                </p:cNvCxnSpPr>
                <p:nvPr/>
              </p:nvCxnSpPr>
              <p:spPr>
                <a:xfrm flipH="1" flipV="1">
                  <a:off x="7071011" y="3678624"/>
                  <a:ext cx="413447" cy="107405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4" idx="4"/>
                  <a:endCxn id="70" idx="1"/>
                </p:cNvCxnSpPr>
                <p:nvPr/>
              </p:nvCxnSpPr>
              <p:spPr>
                <a:xfrm>
                  <a:off x="4676753" y="2881677"/>
                  <a:ext cx="845309" cy="296662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9" idx="5"/>
                  <a:endCxn id="70" idx="1"/>
                </p:cNvCxnSpPr>
                <p:nvPr/>
              </p:nvCxnSpPr>
              <p:spPr>
                <a:xfrm>
                  <a:off x="4294306" y="3707469"/>
                  <a:ext cx="1227756" cy="214083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6" idx="5"/>
                  <a:endCxn id="68" idx="1"/>
                </p:cNvCxnSpPr>
                <p:nvPr/>
              </p:nvCxnSpPr>
              <p:spPr>
                <a:xfrm>
                  <a:off x="2494504" y="3761893"/>
                  <a:ext cx="1006882" cy="126202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8" idx="7"/>
                  <a:endCxn id="69" idx="2"/>
                </p:cNvCxnSpPr>
                <p:nvPr/>
              </p:nvCxnSpPr>
              <p:spPr>
                <a:xfrm flipV="1">
                  <a:off x="3552298" y="3682013"/>
                  <a:ext cx="680552" cy="1341903"/>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8" idx="0"/>
                  <a:endCxn id="65" idx="4"/>
                </p:cNvCxnSpPr>
                <p:nvPr/>
              </p:nvCxnSpPr>
              <p:spPr>
                <a:xfrm flipH="1" flipV="1">
                  <a:off x="3317968" y="2581627"/>
                  <a:ext cx="208874" cy="243174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5" idx="1"/>
                  <a:endCxn id="52" idx="4"/>
                </p:cNvCxnSpPr>
                <p:nvPr/>
              </p:nvCxnSpPr>
              <p:spPr>
                <a:xfrm flipH="1" flipV="1">
                  <a:off x="3245968" y="1921650"/>
                  <a:ext cx="46544" cy="59852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9" idx="0"/>
                  <a:endCxn id="71" idx="4"/>
                </p:cNvCxnSpPr>
                <p:nvPr/>
              </p:nvCxnSpPr>
              <p:spPr>
                <a:xfrm flipV="1">
                  <a:off x="6960914" y="3689168"/>
                  <a:ext cx="84641" cy="188994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1" idx="3"/>
                  <a:endCxn id="70" idx="7"/>
                </p:cNvCxnSpPr>
                <p:nvPr/>
              </p:nvCxnSpPr>
              <p:spPr>
                <a:xfrm flipH="1">
                  <a:off x="5572974" y="3678624"/>
                  <a:ext cx="1447125" cy="2169681"/>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0" idx="6"/>
                  <a:endCxn id="59" idx="2"/>
                </p:cNvCxnSpPr>
                <p:nvPr/>
              </p:nvCxnSpPr>
              <p:spPr>
                <a:xfrm flipV="1">
                  <a:off x="5583518" y="5615109"/>
                  <a:ext cx="1341396" cy="25865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0" idx="5"/>
                  <a:endCxn id="62" idx="1"/>
                </p:cNvCxnSpPr>
                <p:nvPr/>
              </p:nvCxnSpPr>
              <p:spPr>
                <a:xfrm>
                  <a:off x="5572974" y="5899217"/>
                  <a:ext cx="527898" cy="244415"/>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9" idx="0"/>
                  <a:endCxn id="64" idx="3"/>
                </p:cNvCxnSpPr>
                <p:nvPr/>
              </p:nvCxnSpPr>
              <p:spPr>
                <a:xfrm flipV="1">
                  <a:off x="4268850" y="2871133"/>
                  <a:ext cx="382447" cy="774880"/>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68" idx="6"/>
                  <a:endCxn id="70" idx="2"/>
                </p:cNvCxnSpPr>
                <p:nvPr/>
              </p:nvCxnSpPr>
              <p:spPr>
                <a:xfrm>
                  <a:off x="3562842" y="5049372"/>
                  <a:ext cx="1948676" cy="824389"/>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57" idx="6"/>
                  <a:endCxn id="68" idx="2"/>
                </p:cNvCxnSpPr>
                <p:nvPr/>
              </p:nvCxnSpPr>
              <p:spPr>
                <a:xfrm>
                  <a:off x="2723516" y="4804810"/>
                  <a:ext cx="767326" cy="244562"/>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60" idx="7"/>
                  <a:endCxn id="68" idx="3"/>
                </p:cNvCxnSpPr>
                <p:nvPr/>
              </p:nvCxnSpPr>
              <p:spPr>
                <a:xfrm flipV="1">
                  <a:off x="3271424" y="5074828"/>
                  <a:ext cx="229962" cy="510578"/>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1" idx="0"/>
                  <a:endCxn id="68" idx="5"/>
                </p:cNvCxnSpPr>
                <p:nvPr/>
              </p:nvCxnSpPr>
              <p:spPr>
                <a:xfrm flipH="1" flipV="1">
                  <a:off x="3552298" y="5074828"/>
                  <a:ext cx="539139" cy="1058756"/>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1" idx="7"/>
                  <a:endCxn id="70" idx="2"/>
                </p:cNvCxnSpPr>
                <p:nvPr/>
              </p:nvCxnSpPr>
              <p:spPr>
                <a:xfrm flipV="1">
                  <a:off x="4116893" y="5873761"/>
                  <a:ext cx="1394625" cy="270367"/>
                </a:xfrm>
                <a:prstGeom prst="line">
                  <a:avLst/>
                </a:prstGeom>
                <a:ln>
                  <a:solidFill>
                    <a:srgbClr val="9D8199"/>
                  </a:solidFill>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6610899" y="1009427"/>
              <a:ext cx="1107126" cy="970632"/>
            </a:xfrm>
            <a:prstGeom prst="rect">
              <a:avLst/>
            </a:prstGeom>
            <a:noFill/>
          </p:spPr>
          <p:txBody>
            <a:bodyPr wrap="square" rtlCol="0">
              <a:spAutoFit/>
            </a:bodyPr>
            <a:lstStyle/>
            <a:p>
              <a:pPr algn="ctr">
                <a:lnSpc>
                  <a:spcPct val="150000"/>
                </a:lnSpc>
              </a:pPr>
              <a:r>
                <a:rPr lang="en-US" altLang="zh-CN" sz="1600" b="1" dirty="0" smtClean="0">
                  <a:solidFill>
                    <a:schemeClr val="bg1"/>
                  </a:solidFill>
                  <a:latin typeface="方正兰亭粗黑简体" panose="02000000000000000000" pitchFamily="2" charset="-122"/>
                  <a:ea typeface="方正兰亭粗黑简体" panose="02000000000000000000" pitchFamily="2" charset="-122"/>
                </a:rPr>
                <a:t>08</a:t>
              </a:r>
              <a:endParaRPr lang="en-US" altLang="zh-CN" sz="1100" b="1" dirty="0" smtClean="0">
                <a:solidFill>
                  <a:schemeClr val="bg1"/>
                </a:solidFill>
                <a:latin typeface="方正兰亭粗黑简体" panose="02000000000000000000" pitchFamily="2" charset="-122"/>
                <a:ea typeface="方正兰亭粗黑简体" panose="02000000000000000000" pitchFamily="2" charset="-122"/>
              </a:endParaRPr>
            </a:p>
          </p:txBody>
        </p:sp>
        <p:sp>
          <p:nvSpPr>
            <p:cNvPr id="7" name="弧形 6"/>
            <p:cNvSpPr/>
            <p:nvPr/>
          </p:nvSpPr>
          <p:spPr>
            <a:xfrm rot="20705087">
              <a:off x="5896029" y="1413987"/>
              <a:ext cx="2542304" cy="475742"/>
            </a:xfrm>
            <a:prstGeom prst="arc">
              <a:avLst>
                <a:gd name="adj1" fmla="val 20946925"/>
                <a:gd name="adj2" fmla="val 11464655"/>
              </a:avLst>
            </a:prstGeom>
            <a:ln w="19050">
              <a:solidFill>
                <a:srgbClr val="9D81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7" name="组合 76"/>
          <p:cNvGrpSpPr/>
          <p:nvPr/>
        </p:nvGrpSpPr>
        <p:grpSpPr>
          <a:xfrm>
            <a:off x="1240334" y="2338701"/>
            <a:ext cx="10785081" cy="1372761"/>
            <a:chOff x="693647" y="1920772"/>
            <a:chExt cx="5197976" cy="1532560"/>
          </a:xfrm>
        </p:grpSpPr>
        <p:sp>
          <p:nvSpPr>
            <p:cNvPr id="78" name="文本框 77"/>
            <p:cNvSpPr txBox="1"/>
            <p:nvPr/>
          </p:nvSpPr>
          <p:spPr>
            <a:xfrm>
              <a:off x="693647" y="1920772"/>
              <a:ext cx="3064604" cy="463865"/>
            </a:xfrm>
            <a:prstGeom prst="rect">
              <a:avLst/>
            </a:prstGeom>
            <a:noFill/>
          </p:spPr>
          <p:txBody>
            <a:bodyPr wrap="square" rtlCol="0">
              <a:spAutoFit/>
            </a:bodyPr>
            <a:lstStyle/>
            <a:p>
              <a:pPr algn="just">
                <a:lnSpc>
                  <a:spcPct val="150000"/>
                </a:lnSpc>
              </a:pPr>
              <a:r>
                <a:rPr lang="en-US" altLang="zh-CN" sz="1600" b="1" dirty="0">
                  <a:solidFill>
                    <a:schemeClr val="bg1"/>
                  </a:solidFill>
                </a:rPr>
                <a:t>SEO</a:t>
              </a:r>
              <a:r>
                <a:rPr lang="zh-CN" altLang="en-US" sz="1600" b="1" dirty="0">
                  <a:solidFill>
                    <a:schemeClr val="bg1"/>
                  </a:solidFill>
                </a:rPr>
                <a:t>方面</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713618" y="2422520"/>
              <a:ext cx="5178005" cy="1030812"/>
            </a:xfrm>
            <a:prstGeom prst="rect">
              <a:avLst/>
            </a:prstGeom>
          </p:spPr>
          <p:txBody>
            <a:bodyPr wrap="square">
              <a:spAutoFit/>
            </a:bodyPr>
            <a:lstStyle/>
            <a:p>
              <a:pPr algn="just">
                <a:lnSpc>
                  <a:spcPct val="150000"/>
                </a:lnSpc>
              </a:pPr>
              <a:r>
                <a:rPr lang="zh-CN" altLang="en-US" sz="1050" dirty="0">
                  <a:solidFill>
                    <a:schemeClr val="bg1"/>
                  </a:solidFill>
                </a:rPr>
                <a:t>　</a:t>
              </a:r>
              <a:r>
                <a:rPr lang="zh-CN" altLang="en-US" sz="1200" dirty="0">
                  <a:solidFill>
                    <a:schemeClr val="bg1"/>
                  </a:solidFill>
                </a:rPr>
                <a:t>谷歌曾在</a:t>
              </a:r>
              <a:r>
                <a:rPr lang="en-US" altLang="zh-CN" sz="1200" dirty="0">
                  <a:solidFill>
                    <a:schemeClr val="bg1"/>
                  </a:solidFill>
                </a:rPr>
                <a:t>2014</a:t>
              </a:r>
              <a:r>
                <a:rPr lang="zh-CN" altLang="en-US" sz="1200" dirty="0">
                  <a:solidFill>
                    <a:schemeClr val="bg1"/>
                  </a:solidFill>
                </a:rPr>
                <a:t>年</a:t>
              </a:r>
              <a:r>
                <a:rPr lang="en-US" altLang="zh-CN" sz="1200" dirty="0">
                  <a:solidFill>
                    <a:schemeClr val="bg1"/>
                  </a:solidFill>
                </a:rPr>
                <a:t>8</a:t>
              </a:r>
              <a:r>
                <a:rPr lang="zh-CN" altLang="en-US" sz="1200" dirty="0">
                  <a:solidFill>
                    <a:schemeClr val="bg1"/>
                  </a:solidFill>
                </a:rPr>
                <a:t>月份调整搜索引擎算法，并称“比起同等</a:t>
              </a:r>
              <a:r>
                <a:rPr lang="en-US" altLang="zh-CN" sz="1200" dirty="0">
                  <a:solidFill>
                    <a:schemeClr val="bg1"/>
                  </a:solidFill>
                </a:rPr>
                <a:t>HTTP</a:t>
              </a:r>
              <a:r>
                <a:rPr lang="zh-CN" altLang="en-US" sz="1200" dirty="0">
                  <a:solidFill>
                    <a:schemeClr val="bg1"/>
                  </a:solidFill>
                </a:rPr>
                <a:t>网站，采用</a:t>
              </a:r>
              <a:r>
                <a:rPr lang="en-US" altLang="zh-CN" sz="1200" dirty="0">
                  <a:solidFill>
                    <a:schemeClr val="bg1"/>
                  </a:solidFill>
                </a:rPr>
                <a:t>HTTPS</a:t>
              </a:r>
              <a:r>
                <a:rPr lang="zh-CN" altLang="en-US" sz="1200" dirty="0">
                  <a:solidFill>
                    <a:schemeClr val="bg1"/>
                  </a:solidFill>
                </a:rPr>
                <a:t>加密的网站在搜索结果中的排名将会更高”</a:t>
              </a:r>
              <a:r>
                <a:rPr lang="zh-CN" altLang="en-US" sz="1200" dirty="0" smtClean="0">
                  <a:solidFill>
                    <a:schemeClr val="bg1"/>
                  </a:solidFill>
                </a:rPr>
                <a:t>。</a:t>
              </a:r>
              <a:endParaRPr lang="en-US" altLang="zh-CN" sz="1200" dirty="0" smtClean="0">
                <a:solidFill>
                  <a:schemeClr val="bg1"/>
                </a:solidFill>
              </a:endParaRPr>
            </a:p>
            <a:p>
              <a:pPr algn="just">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   2015</a:t>
              </a:r>
              <a:r>
                <a:rPr lang="zh-CN" altLang="en-US" sz="1200" dirty="0">
                  <a:solidFill>
                    <a:schemeClr val="bg1"/>
                  </a:solidFill>
                  <a:latin typeface="微软雅黑" panose="020B0503020204020204" pitchFamily="34" charset="-122"/>
                  <a:ea typeface="微软雅黑" panose="020B0503020204020204" pitchFamily="34" charset="-122"/>
                </a:rPr>
                <a:t>年</a:t>
              </a:r>
              <a:r>
                <a:rPr lang="en-US" altLang="zh-CN" sz="1200" dirty="0">
                  <a:solidFill>
                    <a:schemeClr val="bg1"/>
                  </a:solidFill>
                  <a:latin typeface="微软雅黑" panose="020B0503020204020204" pitchFamily="34" charset="-122"/>
                  <a:ea typeface="微软雅黑" panose="020B0503020204020204" pitchFamily="34" charset="-122"/>
                </a:rPr>
                <a:t>5</a:t>
              </a:r>
              <a:r>
                <a:rPr lang="zh-CN" altLang="en-US" sz="1200" dirty="0">
                  <a:solidFill>
                    <a:schemeClr val="bg1"/>
                  </a:solidFill>
                  <a:latin typeface="微软雅黑" panose="020B0503020204020204" pitchFamily="34" charset="-122"/>
                  <a:ea typeface="微软雅黑" panose="020B0503020204020204" pitchFamily="34" charset="-122"/>
                </a:rPr>
                <a:t>月</a:t>
              </a:r>
              <a:r>
                <a:rPr lang="en-US" altLang="zh-CN" sz="1200" dirty="0">
                  <a:solidFill>
                    <a:schemeClr val="bg1"/>
                  </a:solidFill>
                  <a:latin typeface="微软雅黑" panose="020B0503020204020204" pitchFamily="34" charset="-122"/>
                  <a:ea typeface="微软雅黑" panose="020B0503020204020204" pitchFamily="34" charset="-122"/>
                </a:rPr>
                <a:t>25</a:t>
              </a:r>
              <a:r>
                <a:rPr lang="zh-CN" altLang="en-US" sz="1200" dirty="0">
                  <a:solidFill>
                    <a:schemeClr val="bg1"/>
                  </a:solidFill>
                  <a:latin typeface="微软雅黑" panose="020B0503020204020204" pitchFamily="34" charset="-122"/>
                  <a:ea typeface="微软雅黑" panose="020B0503020204020204" pitchFamily="34" charset="-122"/>
                </a:rPr>
                <a:t>日消息，百度站长平台发布公告，百度放开对</a:t>
              </a: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站点的收录，</a:t>
              </a: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站点不需要再做任何额外的工作就可以被百度顺利抓收。这是百度继今年</a:t>
              </a: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a:solidFill>
                    <a:schemeClr val="bg1"/>
                  </a:solidFill>
                  <a:latin typeface="微软雅黑" panose="020B0503020204020204" pitchFamily="34" charset="-122"/>
                  <a:ea typeface="微软雅黑" panose="020B0503020204020204" pitchFamily="34" charset="-122"/>
                </a:rPr>
                <a:t>月份全站启用</a:t>
              </a: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加密之后的又一大举措，表现出百度在</a:t>
              </a: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安全加密方面的积极性，或将加速</a:t>
              </a: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全网化进程。</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1201722" y="3926850"/>
            <a:ext cx="10823692" cy="2125757"/>
            <a:chOff x="693647" y="1920771"/>
            <a:chExt cx="4294541" cy="2871585"/>
          </a:xfrm>
        </p:grpSpPr>
        <p:sp>
          <p:nvSpPr>
            <p:cNvPr id="86" name="文本框 85"/>
            <p:cNvSpPr txBox="1"/>
            <p:nvPr/>
          </p:nvSpPr>
          <p:spPr>
            <a:xfrm>
              <a:off x="693647" y="1920771"/>
              <a:ext cx="3064604" cy="468551"/>
            </a:xfrm>
            <a:prstGeom prst="rect">
              <a:avLst/>
            </a:prstGeom>
            <a:noFill/>
          </p:spPr>
          <p:txBody>
            <a:bodyPr wrap="square" rtlCol="0">
              <a:spAutoFit/>
            </a:bodyPr>
            <a:lstStyle/>
            <a:p>
              <a:pPr algn="just">
                <a:lnSpc>
                  <a:spcPct val="150000"/>
                </a:lnSpc>
              </a:pPr>
              <a:r>
                <a:rPr lang="zh-CN" altLang="en-US" sz="1600" b="1" dirty="0"/>
                <a:t> </a:t>
              </a:r>
              <a:r>
                <a:rPr lang="zh-CN" altLang="en-US" sz="1600" b="1" dirty="0">
                  <a:solidFill>
                    <a:schemeClr val="bg1"/>
                  </a:solidFill>
                </a:rPr>
                <a:t>安全性</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a:xfrm>
              <a:off x="713618" y="2422520"/>
              <a:ext cx="4274570" cy="2369836"/>
            </a:xfrm>
            <a:prstGeom prst="rect">
              <a:avLst/>
            </a:prstGeom>
          </p:spPr>
          <p:txBody>
            <a:bodyPr wrap="square">
              <a:spAutoFit/>
            </a:bodyPr>
            <a:lstStyle/>
            <a:p>
              <a:pPr algn="just">
                <a:lnSpc>
                  <a:spcPct val="150000"/>
                </a:lnSpc>
              </a:pPr>
              <a:r>
                <a:rPr lang="zh-CN" altLang="en-US" sz="1200" dirty="0">
                  <a:solidFill>
                    <a:schemeClr val="bg1"/>
                  </a:solidFill>
                </a:rPr>
                <a:t> </a:t>
              </a:r>
              <a:r>
                <a:rPr lang="zh-CN" altLang="en-US" sz="1200" dirty="0" smtClean="0">
                  <a:solidFill>
                    <a:schemeClr val="bg1"/>
                  </a:solidFill>
                </a:rPr>
                <a:t>   尽管</a:t>
              </a:r>
              <a:r>
                <a:rPr lang="en-US" altLang="zh-CN" sz="1200" dirty="0">
                  <a:solidFill>
                    <a:schemeClr val="bg1"/>
                  </a:solidFill>
                </a:rPr>
                <a:t>HTTPS</a:t>
              </a:r>
              <a:r>
                <a:rPr lang="zh-CN" altLang="en-US" sz="1200" dirty="0">
                  <a:solidFill>
                    <a:schemeClr val="bg1"/>
                  </a:solidFill>
                </a:rPr>
                <a:t>并非绝对安全，掌握根证书的机构、掌握加密算法的组织同样可以进行中间人形式的攻击，但</a:t>
              </a:r>
              <a:r>
                <a:rPr lang="en-US" altLang="zh-CN" sz="1200" dirty="0">
                  <a:solidFill>
                    <a:schemeClr val="bg1"/>
                  </a:solidFill>
                </a:rPr>
                <a:t>HTTPS</a:t>
              </a:r>
              <a:r>
                <a:rPr lang="zh-CN" altLang="en-US" sz="1200" dirty="0">
                  <a:solidFill>
                    <a:schemeClr val="bg1"/>
                  </a:solidFill>
                </a:rPr>
                <a:t>仍是现行架构下最安全的解决方案，主要有以下几个好处：</a:t>
              </a:r>
            </a:p>
            <a:p>
              <a:pPr algn="just">
                <a:lnSpc>
                  <a:spcPct val="150000"/>
                </a:lnSpc>
              </a:pPr>
              <a:r>
                <a:rPr lang="zh-CN" altLang="en-US" sz="1200" dirty="0">
                  <a:solidFill>
                    <a:schemeClr val="bg1"/>
                  </a:solidFill>
                </a:rPr>
                <a:t> </a:t>
              </a:r>
              <a:r>
                <a:rPr lang="zh-CN" altLang="en-US" sz="1200" dirty="0" smtClean="0">
                  <a:solidFill>
                    <a:schemeClr val="bg1"/>
                  </a:solidFill>
                </a:rPr>
                <a:t>   </a:t>
              </a:r>
              <a:r>
                <a:rPr lang="en-US" altLang="zh-CN" sz="1200" dirty="0">
                  <a:solidFill>
                    <a:schemeClr val="bg1"/>
                  </a:solidFill>
                </a:rPr>
                <a:t>1</a:t>
              </a:r>
              <a:r>
                <a:rPr lang="en-US" altLang="zh-CN" sz="1200" dirty="0" smtClean="0">
                  <a:solidFill>
                    <a:schemeClr val="bg1"/>
                  </a:solidFill>
                </a:rPr>
                <a:t>) </a:t>
              </a:r>
              <a:r>
                <a:rPr lang="zh-CN" altLang="en-US" sz="1200" dirty="0">
                  <a:solidFill>
                    <a:schemeClr val="bg1"/>
                  </a:solidFill>
                </a:rPr>
                <a:t>使用</a:t>
              </a:r>
              <a:r>
                <a:rPr lang="en-US" altLang="zh-CN" sz="1200" dirty="0">
                  <a:solidFill>
                    <a:schemeClr val="bg1"/>
                  </a:solidFill>
                </a:rPr>
                <a:t>HTTPS</a:t>
              </a:r>
              <a:r>
                <a:rPr lang="zh-CN" altLang="en-US" sz="1200" dirty="0">
                  <a:solidFill>
                    <a:schemeClr val="bg1"/>
                  </a:solidFill>
                </a:rPr>
                <a:t>协议可认证用户和服务器，确保数据发送到正确的客户机和服务器</a:t>
              </a:r>
              <a:r>
                <a:rPr lang="zh-CN" altLang="en-US" sz="1200" dirty="0" smtClean="0">
                  <a:solidFill>
                    <a:schemeClr val="bg1"/>
                  </a:solidFill>
                </a:rPr>
                <a:t>；</a:t>
              </a:r>
              <a:endParaRPr lang="en-US" altLang="zh-CN" sz="1200" dirty="0" smtClean="0">
                <a:solidFill>
                  <a:schemeClr val="bg1"/>
                </a:solidFill>
              </a:endParaRPr>
            </a:p>
            <a:p>
              <a:pPr algn="just">
                <a:lnSpc>
                  <a:spcPct val="150000"/>
                </a:lnSpc>
              </a:pPr>
              <a:r>
                <a:rPr lang="en-US" altLang="zh-CN" sz="1200" dirty="0" smtClean="0">
                  <a:solidFill>
                    <a:schemeClr val="bg1"/>
                  </a:solidFill>
                </a:rPr>
                <a:t>    2) HTTPS</a:t>
              </a:r>
              <a:r>
                <a:rPr lang="zh-CN" altLang="en-US" sz="1200" dirty="0">
                  <a:solidFill>
                    <a:schemeClr val="bg1"/>
                  </a:solidFill>
                </a:rPr>
                <a:t>协议是由</a:t>
              </a:r>
              <a:r>
                <a:rPr lang="en-US" altLang="zh-CN" sz="1200" dirty="0">
                  <a:solidFill>
                    <a:schemeClr val="bg1"/>
                  </a:solidFill>
                </a:rPr>
                <a:t>SSL+HTTP</a:t>
              </a:r>
              <a:r>
                <a:rPr lang="zh-CN" altLang="en-US" sz="1200" dirty="0">
                  <a:solidFill>
                    <a:schemeClr val="bg1"/>
                  </a:solidFill>
                </a:rPr>
                <a:t>协议构建的可进行加密传输、身份认证的网络协议，要比</a:t>
              </a:r>
              <a:r>
                <a:rPr lang="en-US" altLang="zh-CN" sz="1200" dirty="0">
                  <a:solidFill>
                    <a:schemeClr val="bg1"/>
                  </a:solidFill>
                </a:rPr>
                <a:t>http</a:t>
              </a:r>
              <a:r>
                <a:rPr lang="zh-CN" altLang="en-US" sz="1200" dirty="0">
                  <a:solidFill>
                    <a:schemeClr val="bg1"/>
                  </a:solidFill>
                </a:rPr>
                <a:t>协议安全，可防止数据在传输过程中不被窃取、改变，确保数据的完整性。</a:t>
              </a:r>
            </a:p>
            <a:p>
              <a:pPr algn="just">
                <a:lnSpc>
                  <a:spcPct val="150000"/>
                </a:lnSpc>
              </a:pPr>
              <a:r>
                <a:rPr lang="zh-CN" altLang="en-US" sz="1200" dirty="0">
                  <a:solidFill>
                    <a:schemeClr val="bg1"/>
                  </a:solidFill>
                </a:rPr>
                <a:t> </a:t>
              </a:r>
              <a:r>
                <a:rPr lang="zh-CN" altLang="en-US" sz="1200" dirty="0" smtClean="0">
                  <a:solidFill>
                    <a:schemeClr val="bg1"/>
                  </a:solidFill>
                </a:rPr>
                <a:t>   </a:t>
              </a:r>
              <a:r>
                <a:rPr lang="en-US" altLang="zh-CN" sz="1200" dirty="0" smtClean="0">
                  <a:solidFill>
                    <a:schemeClr val="bg1"/>
                  </a:solidFill>
                </a:rPr>
                <a:t>3) </a:t>
              </a:r>
              <a:r>
                <a:rPr lang="en-US" altLang="zh-CN" sz="1200" dirty="0">
                  <a:solidFill>
                    <a:schemeClr val="bg1"/>
                  </a:solidFill>
                </a:rPr>
                <a:t>HTTPS</a:t>
              </a:r>
              <a:r>
                <a:rPr lang="zh-CN" altLang="en-US" sz="1200" dirty="0">
                  <a:solidFill>
                    <a:schemeClr val="bg1"/>
                  </a:solidFill>
                </a:rPr>
                <a:t>是现行架构下最安全的解决方案，虽然不是绝对安全，但它大幅增加了中间人攻击的成本。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89" name="文本框 88"/>
          <p:cNvSpPr txBox="1"/>
          <p:nvPr/>
        </p:nvSpPr>
        <p:spPr>
          <a:xfrm>
            <a:off x="1240335" y="1493277"/>
            <a:ext cx="10594614" cy="369332"/>
          </a:xfrm>
          <a:prstGeom prst="rect">
            <a:avLst/>
          </a:prstGeom>
          <a:noFill/>
        </p:spPr>
        <p:txBody>
          <a:bodyPr wrap="square" rtlCol="0">
            <a:spAutoFit/>
          </a:bodyPr>
          <a:lstStyle/>
          <a:p>
            <a:r>
              <a:rPr lang="zh-CN" altLang="en-US" dirty="0">
                <a:solidFill>
                  <a:schemeClr val="bg1"/>
                </a:solidFill>
              </a:rPr>
              <a:t>正是由于</a:t>
            </a:r>
            <a:r>
              <a:rPr lang="en-US" altLang="zh-CN" dirty="0">
                <a:solidFill>
                  <a:schemeClr val="bg1"/>
                </a:solidFill>
              </a:rPr>
              <a:t>HTTPS</a:t>
            </a:r>
            <a:r>
              <a:rPr lang="zh-CN" altLang="en-US" dirty="0">
                <a:solidFill>
                  <a:schemeClr val="bg1"/>
                </a:solidFill>
              </a:rPr>
              <a:t>非常的安全，攻击者无法从中找到下手的地方，从站长的角度来说，</a:t>
            </a:r>
            <a:r>
              <a:rPr lang="en-US" altLang="zh-CN" dirty="0">
                <a:solidFill>
                  <a:schemeClr val="bg1"/>
                </a:solidFill>
              </a:rPr>
              <a:t>HTTPS</a:t>
            </a:r>
            <a:r>
              <a:rPr lang="zh-CN" altLang="en-US" dirty="0">
                <a:solidFill>
                  <a:schemeClr val="bg1"/>
                </a:solidFill>
              </a:rPr>
              <a:t>的</a:t>
            </a:r>
            <a:r>
              <a:rPr lang="zh-CN" altLang="en-US" dirty="0" smtClean="0">
                <a:solidFill>
                  <a:schemeClr val="bg1"/>
                </a:solidFill>
              </a:rPr>
              <a:t>优点以下。</a:t>
            </a:r>
            <a:endParaRPr lang="zh-CN" altLang="en-US" dirty="0">
              <a:solidFill>
                <a:schemeClr val="bg1"/>
              </a:solidFill>
            </a:endParaRPr>
          </a:p>
        </p:txBody>
      </p:sp>
      <p:sp>
        <p:nvSpPr>
          <p:cNvPr id="90" name="文本框 71"/>
          <p:cNvSpPr txBox="1"/>
          <p:nvPr/>
        </p:nvSpPr>
        <p:spPr>
          <a:xfrm>
            <a:off x="1354100" y="748870"/>
            <a:ext cx="1347869" cy="3774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b="1" dirty="0" smtClean="0">
                <a:solidFill>
                  <a:schemeClr val="bg1"/>
                </a:solidFill>
                <a:latin typeface="微软雅黑" panose="020B0503020204020204" pitchFamily="34" charset="-122"/>
                <a:ea typeface="微软雅黑" panose="020B0503020204020204" pitchFamily="34" charset="-122"/>
              </a:rPr>
              <a:t>HTTPS</a:t>
            </a:r>
            <a:r>
              <a:rPr lang="zh-CN" altLang="en-US" sz="1400" b="1" dirty="0" smtClean="0">
                <a:solidFill>
                  <a:schemeClr val="bg1"/>
                </a:solidFill>
                <a:latin typeface="微软雅黑" panose="020B0503020204020204" pitchFamily="34" charset="-122"/>
                <a:ea typeface="微软雅黑" panose="020B0503020204020204" pitchFamily="34" charset="-122"/>
              </a:rPr>
              <a:t>的优点</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849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1194</Words>
  <Application>Microsoft Office PowerPoint</Application>
  <PresentationFormat>宽屏</PresentationFormat>
  <Paragraphs>123</Paragraphs>
  <Slides>11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方正兰亭粗黑简体</vt:lpstr>
      <vt:lpstr>Calibri</vt:lpstr>
      <vt:lpstr>微软雅黑</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wangqian</dc:creator>
  <cp:lastModifiedBy>xlc</cp:lastModifiedBy>
  <cp:revision>141</cp:revision>
  <dcterms:created xsi:type="dcterms:W3CDTF">2016-07-20T06:57:09Z</dcterms:created>
  <dcterms:modified xsi:type="dcterms:W3CDTF">2017-02-10T08:30:00Z</dcterms:modified>
</cp:coreProperties>
</file>