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72" r:id="rId3"/>
    <p:sldId id="271" r:id="rId4"/>
    <p:sldId id="257" r:id="rId5"/>
    <p:sldId id="268" r:id="rId6"/>
    <p:sldId id="267" r:id="rId7"/>
    <p:sldId id="266" r:id="rId8"/>
    <p:sldId id="265" r:id="rId9"/>
    <p:sldId id="260" r:id="rId10"/>
    <p:sldId id="264" r:id="rId11"/>
    <p:sldId id="263" r:id="rId12"/>
    <p:sldId id="262" r:id="rId13"/>
    <p:sldId id="261" r:id="rId14"/>
    <p:sldId id="270" r:id="rId15"/>
    <p:sldId id="275" r:id="rId16"/>
    <p:sldId id="274" r:id="rId17"/>
    <p:sldId id="273"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E63D5-72BE-F520-6F1C-AA598B20D62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44FEEEF-CDD4-CE42-DE0D-80BDC9E36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6BF20151-1C97-1C31-31CA-9E08DAD0CB4F}"/>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5E4EB850-5D4A-8B6A-3532-1C53C2D5F2B3}"/>
              </a:ext>
            </a:extLst>
          </p:cNvPr>
          <p:cNvSpPr>
            <a:spLocks noGrp="1"/>
          </p:cNvSpPr>
          <p:nvPr>
            <p:ph type="ftr" sz="quarter" idx="11"/>
          </p:nvPr>
        </p:nvSpPr>
        <p:spPr/>
        <p:txBody>
          <a:bodyPr/>
          <a:lstStyle/>
          <a:p>
            <a:endParaRPr lang="en-US" sz="1000"/>
          </a:p>
        </p:txBody>
      </p:sp>
      <p:sp>
        <p:nvSpPr>
          <p:cNvPr id="6" name="Slayt Numarası Yer Tutucusu 5">
            <a:extLst>
              <a:ext uri="{FF2B5EF4-FFF2-40B4-BE49-F238E27FC236}">
                <a16:creationId xmlns:a16="http://schemas.microsoft.com/office/drawing/2014/main" id="{3EC86B5C-D865-B6A6-76F7-322FAC315BE7}"/>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4770540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05FFC-2D96-64AF-CDF2-7E7280A7889F}"/>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12CC23F-FCD4-A6CB-6C69-095E6847ABE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108EE16-67BF-F797-5255-E75842C486C0}"/>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506C60D0-DED0-E9A6-0C77-F8F1659A1668}"/>
              </a:ext>
            </a:extLst>
          </p:cNvPr>
          <p:cNvSpPr>
            <a:spLocks noGrp="1"/>
          </p:cNvSpPr>
          <p:nvPr>
            <p:ph type="ftr" sz="quarter" idx="11"/>
          </p:nvPr>
        </p:nvSpPr>
        <p:spPr/>
        <p:txBody>
          <a:bodyPr/>
          <a:lstStyle/>
          <a:p>
            <a:endParaRPr lang="en-US" sz="1000"/>
          </a:p>
        </p:txBody>
      </p:sp>
      <p:sp>
        <p:nvSpPr>
          <p:cNvPr id="6" name="Slayt Numarası Yer Tutucusu 5">
            <a:extLst>
              <a:ext uri="{FF2B5EF4-FFF2-40B4-BE49-F238E27FC236}">
                <a16:creationId xmlns:a16="http://schemas.microsoft.com/office/drawing/2014/main" id="{C451ECF1-8D88-6B92-9004-D8A4BB5453A0}"/>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5084657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9574985-9C9B-A9E7-A044-3EC68FB511A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0245D53-A4DC-011E-0249-5E6536658D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A8E3DC5-B9EE-86E4-5EF6-DB40636D01A2}"/>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61542932-0D51-068D-5FBD-099C20019E29}"/>
              </a:ext>
            </a:extLst>
          </p:cNvPr>
          <p:cNvSpPr>
            <a:spLocks noGrp="1"/>
          </p:cNvSpPr>
          <p:nvPr>
            <p:ph type="ftr" sz="quarter" idx="11"/>
          </p:nvPr>
        </p:nvSpPr>
        <p:spPr/>
        <p:txBody>
          <a:bodyPr/>
          <a:lstStyle/>
          <a:p>
            <a:endParaRPr lang="en-US" sz="1000"/>
          </a:p>
        </p:txBody>
      </p:sp>
      <p:sp>
        <p:nvSpPr>
          <p:cNvPr id="6" name="Slayt Numarası Yer Tutucusu 5">
            <a:extLst>
              <a:ext uri="{FF2B5EF4-FFF2-40B4-BE49-F238E27FC236}">
                <a16:creationId xmlns:a16="http://schemas.microsoft.com/office/drawing/2014/main" id="{6DA1B4A2-8C33-8C2D-3822-1BBEE040FDEA}"/>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4156314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E4E71A-00BF-B15F-B4C9-202D32993F6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93666D5-E426-9121-4D7C-19BA7D6B970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3F7A9F3-8BCA-2258-729B-D7EC60D98DBD}"/>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A6085E88-481A-D4A7-89CA-0FFD2363991F}"/>
              </a:ext>
            </a:extLst>
          </p:cNvPr>
          <p:cNvSpPr>
            <a:spLocks noGrp="1"/>
          </p:cNvSpPr>
          <p:nvPr>
            <p:ph type="ftr" sz="quarter" idx="11"/>
          </p:nvPr>
        </p:nvSpPr>
        <p:spPr/>
        <p:txBody>
          <a:bodyPr/>
          <a:lstStyle/>
          <a:p>
            <a:endParaRPr lang="en-US" sz="1000"/>
          </a:p>
        </p:txBody>
      </p:sp>
      <p:sp>
        <p:nvSpPr>
          <p:cNvPr id="6" name="Slayt Numarası Yer Tutucusu 5">
            <a:extLst>
              <a:ext uri="{FF2B5EF4-FFF2-40B4-BE49-F238E27FC236}">
                <a16:creationId xmlns:a16="http://schemas.microsoft.com/office/drawing/2014/main" id="{CD3458F0-9FF7-848A-4327-AF2755B63967}"/>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5430761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6DEBFB-329F-903C-E821-DF248A7EDC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0823B7A-958B-3708-998F-C9183714EB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4592602-1ECA-7D95-D121-34A3AC2F5611}"/>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0B00E23E-2CC9-02E7-3CA3-7278411D75B9}"/>
              </a:ext>
            </a:extLst>
          </p:cNvPr>
          <p:cNvSpPr>
            <a:spLocks noGrp="1"/>
          </p:cNvSpPr>
          <p:nvPr>
            <p:ph type="ftr" sz="quarter" idx="11"/>
          </p:nvPr>
        </p:nvSpPr>
        <p:spPr/>
        <p:txBody>
          <a:bodyPr/>
          <a:lstStyle/>
          <a:p>
            <a:endParaRPr lang="en-US" sz="1000"/>
          </a:p>
        </p:txBody>
      </p:sp>
      <p:sp>
        <p:nvSpPr>
          <p:cNvPr id="6" name="Slayt Numarası Yer Tutucusu 5">
            <a:extLst>
              <a:ext uri="{FF2B5EF4-FFF2-40B4-BE49-F238E27FC236}">
                <a16:creationId xmlns:a16="http://schemas.microsoft.com/office/drawing/2014/main" id="{C61CB36F-C17E-93C9-77D3-D3E5FEB74623}"/>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9061530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830D55-04A5-DECA-7477-AEED8A77E99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1037B94-BEC2-63EE-D06F-DDA66A59AAE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5A1B5BD-AF50-A24B-FB7B-836B43740F8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7C39965-A370-6DB2-CCBC-07854E156FB0}"/>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6" name="Alt Bilgi Yer Tutucusu 5">
            <a:extLst>
              <a:ext uri="{FF2B5EF4-FFF2-40B4-BE49-F238E27FC236}">
                <a16:creationId xmlns:a16="http://schemas.microsoft.com/office/drawing/2014/main" id="{C77A915C-5BF1-7055-037C-60975E197476}"/>
              </a:ext>
            </a:extLst>
          </p:cNvPr>
          <p:cNvSpPr>
            <a:spLocks noGrp="1"/>
          </p:cNvSpPr>
          <p:nvPr>
            <p:ph type="ftr" sz="quarter" idx="11"/>
          </p:nvPr>
        </p:nvSpPr>
        <p:spPr/>
        <p:txBody>
          <a:bodyPr/>
          <a:lstStyle/>
          <a:p>
            <a:endParaRPr lang="en-US" sz="1000"/>
          </a:p>
        </p:txBody>
      </p:sp>
      <p:sp>
        <p:nvSpPr>
          <p:cNvPr id="7" name="Slayt Numarası Yer Tutucusu 6">
            <a:extLst>
              <a:ext uri="{FF2B5EF4-FFF2-40B4-BE49-F238E27FC236}">
                <a16:creationId xmlns:a16="http://schemas.microsoft.com/office/drawing/2014/main" id="{36DAB349-D658-A17C-F8D1-ED2DCF2D1BCE}"/>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0950237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1153A9-1A48-C019-94BF-CAC3478F1F2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30FA263-5746-AB09-8C90-DEB3FB3AB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35AD64F-9F95-B989-0F01-882794A4949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301FDF9-3DFC-D1A4-A814-C5515CB39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CDC9E14-8101-CAEF-E770-7F226DFEE7A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9887009-ABA2-B795-F941-BC3E7D2893E5}"/>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8" name="Alt Bilgi Yer Tutucusu 7">
            <a:extLst>
              <a:ext uri="{FF2B5EF4-FFF2-40B4-BE49-F238E27FC236}">
                <a16:creationId xmlns:a16="http://schemas.microsoft.com/office/drawing/2014/main" id="{28E37432-5E06-3DF1-E689-FD7D9237C4C6}"/>
              </a:ext>
            </a:extLst>
          </p:cNvPr>
          <p:cNvSpPr>
            <a:spLocks noGrp="1"/>
          </p:cNvSpPr>
          <p:nvPr>
            <p:ph type="ftr" sz="quarter" idx="11"/>
          </p:nvPr>
        </p:nvSpPr>
        <p:spPr/>
        <p:txBody>
          <a:bodyPr/>
          <a:lstStyle/>
          <a:p>
            <a:endParaRPr lang="en-US" sz="1000"/>
          </a:p>
        </p:txBody>
      </p:sp>
      <p:sp>
        <p:nvSpPr>
          <p:cNvPr id="9" name="Slayt Numarası Yer Tutucusu 8">
            <a:extLst>
              <a:ext uri="{FF2B5EF4-FFF2-40B4-BE49-F238E27FC236}">
                <a16:creationId xmlns:a16="http://schemas.microsoft.com/office/drawing/2014/main" id="{E19D7BCF-BC9C-BEA4-A9FE-5337583819C1}"/>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712619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71294-3823-46DE-B9A1-A85EF073743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3B6C73B-F0E9-3AFA-675D-93458519CAE2}"/>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4" name="Alt Bilgi Yer Tutucusu 3">
            <a:extLst>
              <a:ext uri="{FF2B5EF4-FFF2-40B4-BE49-F238E27FC236}">
                <a16:creationId xmlns:a16="http://schemas.microsoft.com/office/drawing/2014/main" id="{89152509-4AAF-87A8-3E44-60CE7D29683D}"/>
              </a:ext>
            </a:extLst>
          </p:cNvPr>
          <p:cNvSpPr>
            <a:spLocks noGrp="1"/>
          </p:cNvSpPr>
          <p:nvPr>
            <p:ph type="ftr" sz="quarter" idx="11"/>
          </p:nvPr>
        </p:nvSpPr>
        <p:spPr/>
        <p:txBody>
          <a:bodyPr/>
          <a:lstStyle/>
          <a:p>
            <a:endParaRPr lang="en-US" sz="1000"/>
          </a:p>
        </p:txBody>
      </p:sp>
      <p:sp>
        <p:nvSpPr>
          <p:cNvPr id="5" name="Slayt Numarası Yer Tutucusu 4">
            <a:extLst>
              <a:ext uri="{FF2B5EF4-FFF2-40B4-BE49-F238E27FC236}">
                <a16:creationId xmlns:a16="http://schemas.microsoft.com/office/drawing/2014/main" id="{DDB794D9-B591-DD4A-BC31-3289D494801D}"/>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2146240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A01C642-D98D-3FA0-BE86-A6F9B6230F3C}"/>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3" name="Alt Bilgi Yer Tutucusu 2">
            <a:extLst>
              <a:ext uri="{FF2B5EF4-FFF2-40B4-BE49-F238E27FC236}">
                <a16:creationId xmlns:a16="http://schemas.microsoft.com/office/drawing/2014/main" id="{44D01704-4B4A-6631-0623-132680773B3A}"/>
              </a:ext>
            </a:extLst>
          </p:cNvPr>
          <p:cNvSpPr>
            <a:spLocks noGrp="1"/>
          </p:cNvSpPr>
          <p:nvPr>
            <p:ph type="ftr" sz="quarter" idx="11"/>
          </p:nvPr>
        </p:nvSpPr>
        <p:spPr/>
        <p:txBody>
          <a:bodyPr/>
          <a:lstStyle/>
          <a:p>
            <a:endParaRPr lang="en-US" sz="1000"/>
          </a:p>
        </p:txBody>
      </p:sp>
      <p:sp>
        <p:nvSpPr>
          <p:cNvPr id="4" name="Slayt Numarası Yer Tutucusu 3">
            <a:extLst>
              <a:ext uri="{FF2B5EF4-FFF2-40B4-BE49-F238E27FC236}">
                <a16:creationId xmlns:a16="http://schemas.microsoft.com/office/drawing/2014/main" id="{9F990B40-CE81-63B0-C72E-300C03907581}"/>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7388706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79001-03EA-DDAD-1EE7-C2E7F793D9E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E12DB06-541F-B8D7-04AD-49D5472E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DBD3826-E7E0-3374-471B-E9C63544E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FC1B797-5760-15A3-C87D-CA274E7B8C44}"/>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6" name="Alt Bilgi Yer Tutucusu 5">
            <a:extLst>
              <a:ext uri="{FF2B5EF4-FFF2-40B4-BE49-F238E27FC236}">
                <a16:creationId xmlns:a16="http://schemas.microsoft.com/office/drawing/2014/main" id="{3E984BAA-DDD9-2517-8B59-B553E129792E}"/>
              </a:ext>
            </a:extLst>
          </p:cNvPr>
          <p:cNvSpPr>
            <a:spLocks noGrp="1"/>
          </p:cNvSpPr>
          <p:nvPr>
            <p:ph type="ftr" sz="quarter" idx="11"/>
          </p:nvPr>
        </p:nvSpPr>
        <p:spPr/>
        <p:txBody>
          <a:bodyPr/>
          <a:lstStyle/>
          <a:p>
            <a:endParaRPr lang="en-US" sz="1000"/>
          </a:p>
        </p:txBody>
      </p:sp>
      <p:sp>
        <p:nvSpPr>
          <p:cNvPr id="7" name="Slayt Numarası Yer Tutucusu 6">
            <a:extLst>
              <a:ext uri="{FF2B5EF4-FFF2-40B4-BE49-F238E27FC236}">
                <a16:creationId xmlns:a16="http://schemas.microsoft.com/office/drawing/2014/main" id="{78E6EA7C-5323-487E-399E-DA6EF42D79C7}"/>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9713544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A96C46-BFEF-F755-6A44-89AFDA902BB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E1CF60D-1E1D-9843-A790-76DD958DA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BB2DBE-4FA3-BD86-719E-F633241A3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5953152-EA1C-FF13-1DD5-340A8C46EA4B}"/>
              </a:ext>
            </a:extLst>
          </p:cNvPr>
          <p:cNvSpPr>
            <a:spLocks noGrp="1"/>
          </p:cNvSpPr>
          <p:nvPr>
            <p:ph type="dt" sz="half" idx="10"/>
          </p:nvPr>
        </p:nvSpPr>
        <p:spPr/>
        <p:txBody>
          <a:bodyPr/>
          <a:lstStyle/>
          <a:p>
            <a:fld id="{4A8D24A4-5FEC-4062-8995-EB21925B3B40}" type="datetime1">
              <a:rPr lang="en-US" smtClean="0"/>
              <a:t>2/26/2025</a:t>
            </a:fld>
            <a:endParaRPr lang="en-US" sz="1000" dirty="0"/>
          </a:p>
        </p:txBody>
      </p:sp>
      <p:sp>
        <p:nvSpPr>
          <p:cNvPr id="6" name="Alt Bilgi Yer Tutucusu 5">
            <a:extLst>
              <a:ext uri="{FF2B5EF4-FFF2-40B4-BE49-F238E27FC236}">
                <a16:creationId xmlns:a16="http://schemas.microsoft.com/office/drawing/2014/main" id="{1F553802-F7E9-AB7F-83AF-42DC77710E2E}"/>
              </a:ext>
            </a:extLst>
          </p:cNvPr>
          <p:cNvSpPr>
            <a:spLocks noGrp="1"/>
          </p:cNvSpPr>
          <p:nvPr>
            <p:ph type="ftr" sz="quarter" idx="11"/>
          </p:nvPr>
        </p:nvSpPr>
        <p:spPr/>
        <p:txBody>
          <a:bodyPr/>
          <a:lstStyle/>
          <a:p>
            <a:endParaRPr lang="en-US" sz="1000"/>
          </a:p>
        </p:txBody>
      </p:sp>
      <p:sp>
        <p:nvSpPr>
          <p:cNvPr id="7" name="Slayt Numarası Yer Tutucusu 6">
            <a:extLst>
              <a:ext uri="{FF2B5EF4-FFF2-40B4-BE49-F238E27FC236}">
                <a16:creationId xmlns:a16="http://schemas.microsoft.com/office/drawing/2014/main" id="{4C4F0E0E-76FE-D9C3-D2BB-3F43BF10F559}"/>
              </a:ext>
            </a:extLst>
          </p:cNvPr>
          <p:cNvSpPr>
            <a:spLocks noGrp="1"/>
          </p:cNvSpPr>
          <p:nvPr>
            <p:ph type="sldNum" sz="quarter" idx="12"/>
          </p:nvPr>
        </p:nvSpPr>
        <p:spPr/>
        <p:txBody>
          <a:body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27867265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F35CF7C-B71F-24CF-CE3D-C6A6804AF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F939502-E68F-53DB-71E9-EDD43FB95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3EF576-8998-3951-B6B3-86CE4D41B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8D24A4-5FEC-4062-8995-EB21925B3B40}" type="datetime1">
              <a:rPr lang="en-US" smtClean="0"/>
              <a:t>2/26/2025</a:t>
            </a:fld>
            <a:endParaRPr lang="en-US" sz="1000" dirty="0"/>
          </a:p>
        </p:txBody>
      </p:sp>
      <p:sp>
        <p:nvSpPr>
          <p:cNvPr id="5" name="Alt Bilgi Yer Tutucusu 4">
            <a:extLst>
              <a:ext uri="{FF2B5EF4-FFF2-40B4-BE49-F238E27FC236}">
                <a16:creationId xmlns:a16="http://schemas.microsoft.com/office/drawing/2014/main" id="{2345FE2B-2909-CA35-A6F9-F027B5DEAA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sz="1000"/>
          </a:p>
        </p:txBody>
      </p:sp>
      <p:sp>
        <p:nvSpPr>
          <p:cNvPr id="6" name="Slayt Numarası Yer Tutucusu 5">
            <a:extLst>
              <a:ext uri="{FF2B5EF4-FFF2-40B4-BE49-F238E27FC236}">
                <a16:creationId xmlns:a16="http://schemas.microsoft.com/office/drawing/2014/main" id="{DB3A92AE-6809-E08C-765B-9B3434869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394358577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1C2E53-C6BE-BE19-4D1F-68AF1545953C}"/>
              </a:ext>
            </a:extLst>
          </p:cNvPr>
          <p:cNvPicPr>
            <a:picLocks noChangeAspect="1"/>
          </p:cNvPicPr>
          <p:nvPr/>
        </p:nvPicPr>
        <p:blipFill rotWithShape="1">
          <a:blip r:embed="rId2"/>
          <a:srcRect l="6123" t="3207" r="12209" b="-2"/>
          <a:stretch/>
        </p:blipFill>
        <p:spPr>
          <a:xfrm>
            <a:off x="3523488" y="10"/>
            <a:ext cx="8668512" cy="6857990"/>
          </a:xfrm>
          <a:prstGeom prst="rect">
            <a:avLst/>
          </a:prstGeom>
        </p:spPr>
      </p:pic>
      <p:sp>
        <p:nvSpPr>
          <p:cNvPr id="74" name="Rectangle 7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969FCD3-77F0-AB2B-1E0E-06D5FA991F7B}"/>
              </a:ext>
            </a:extLst>
          </p:cNvPr>
          <p:cNvSpPr>
            <a:spLocks noGrp="1"/>
          </p:cNvSpPr>
          <p:nvPr>
            <p:ph type="ctrTitle"/>
          </p:nvPr>
        </p:nvSpPr>
        <p:spPr>
          <a:xfrm>
            <a:off x="477980" y="625683"/>
            <a:ext cx="10917607" cy="3700814"/>
          </a:xfrm>
        </p:spPr>
        <p:txBody>
          <a:bodyPr anchor="b">
            <a:normAutofit/>
          </a:bodyPr>
          <a:lstStyle/>
          <a:p>
            <a:pPr algn="l"/>
            <a:r>
              <a:rPr lang="tr-TR" sz="4800" dirty="0">
                <a:solidFill>
                  <a:schemeClr val="bg1"/>
                </a:solidFill>
              </a:rPr>
              <a:t>Veri Yapıları ve </a:t>
            </a:r>
            <a:br>
              <a:rPr lang="tr-TR" sz="4800" dirty="0">
                <a:solidFill>
                  <a:schemeClr val="bg1"/>
                </a:solidFill>
              </a:rPr>
            </a:br>
            <a:r>
              <a:rPr lang="tr-TR" sz="4800" dirty="0">
                <a:solidFill>
                  <a:schemeClr val="bg1"/>
                </a:solidFill>
              </a:rPr>
              <a:t>Algoritmalar  </a:t>
            </a:r>
            <a:br>
              <a:rPr lang="tr-TR" sz="4800" dirty="0">
                <a:solidFill>
                  <a:schemeClr val="bg1"/>
                </a:solidFill>
              </a:rPr>
            </a:br>
            <a:br>
              <a:rPr lang="tr-TR" sz="4800" dirty="0">
                <a:solidFill>
                  <a:schemeClr val="bg1"/>
                </a:solidFill>
              </a:rPr>
            </a:br>
            <a:r>
              <a:rPr lang="tr-TR" sz="3200" dirty="0">
                <a:solidFill>
                  <a:schemeClr val="accent2"/>
                </a:solidFill>
              </a:rPr>
              <a:t>10. ünite Dengeli İkili Arama Ağaçları </a:t>
            </a:r>
          </a:p>
        </p:txBody>
      </p:sp>
      <p:sp>
        <p:nvSpPr>
          <p:cNvPr id="3" name="Alt Başlık 2">
            <a:extLst>
              <a:ext uri="{FF2B5EF4-FFF2-40B4-BE49-F238E27FC236}">
                <a16:creationId xmlns:a16="http://schemas.microsoft.com/office/drawing/2014/main" id="{2B98190F-21A5-1720-4CA3-6166AC04B033}"/>
              </a:ext>
            </a:extLst>
          </p:cNvPr>
          <p:cNvSpPr>
            <a:spLocks noGrp="1"/>
          </p:cNvSpPr>
          <p:nvPr>
            <p:ph type="subTitle" idx="1"/>
          </p:nvPr>
        </p:nvSpPr>
        <p:spPr>
          <a:xfrm>
            <a:off x="477980" y="4872922"/>
            <a:ext cx="6257117" cy="1208141"/>
          </a:xfrm>
        </p:spPr>
        <p:txBody>
          <a:bodyPr>
            <a:normAutofit/>
          </a:bodyPr>
          <a:lstStyle/>
          <a:p>
            <a:pPr algn="l"/>
            <a:r>
              <a:rPr lang="tr-TR" sz="2000" dirty="0">
                <a:solidFill>
                  <a:schemeClr val="bg1"/>
                </a:solidFill>
              </a:rPr>
              <a:t>10.3.7) Yinelemeli Ekleme AVL Ağacı Sınıf Bildirimi</a:t>
            </a:r>
          </a:p>
          <a:p>
            <a:pPr algn="l"/>
            <a:r>
              <a:rPr lang="tr-TR" sz="2000" dirty="0">
                <a:solidFill>
                  <a:schemeClr val="bg1"/>
                </a:solidFill>
              </a:rPr>
              <a:t>…</a:t>
            </a:r>
          </a:p>
          <a:p>
            <a:pPr algn="l"/>
            <a:r>
              <a:rPr lang="tr-TR" sz="2000" dirty="0">
                <a:solidFill>
                  <a:schemeClr val="bg1"/>
                </a:solidFill>
              </a:rPr>
              <a:t>10.4.1) Yaylanma Dönüşleri</a:t>
            </a:r>
          </a:p>
          <a:p>
            <a:pPr algn="l"/>
            <a:endParaRPr lang="tr-TR" sz="2000" dirty="0">
              <a:solidFill>
                <a:schemeClr val="bg1"/>
              </a:solidFill>
            </a:endParaRPr>
          </a:p>
        </p:txBody>
      </p:sp>
      <p:sp>
        <p:nvSpPr>
          <p:cNvPr id="76" name="Rectangle 7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8" name="Rectangle 7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etin kutusu 3">
            <a:extLst>
              <a:ext uri="{FF2B5EF4-FFF2-40B4-BE49-F238E27FC236}">
                <a16:creationId xmlns:a16="http://schemas.microsoft.com/office/drawing/2014/main" id="{AF0E0369-5702-4E75-EDFB-7D59861E99E7}"/>
              </a:ext>
            </a:extLst>
          </p:cNvPr>
          <p:cNvSpPr txBox="1"/>
          <p:nvPr/>
        </p:nvSpPr>
        <p:spPr>
          <a:xfrm>
            <a:off x="8298423" y="6186948"/>
            <a:ext cx="3893574" cy="369332"/>
          </a:xfrm>
          <a:prstGeom prst="rect">
            <a:avLst/>
          </a:prstGeom>
          <a:noFill/>
        </p:spPr>
        <p:txBody>
          <a:bodyPr wrap="square" rtlCol="0">
            <a:spAutoFit/>
          </a:bodyPr>
          <a:lstStyle/>
          <a:p>
            <a:r>
              <a:rPr lang="tr-TR" dirty="0">
                <a:solidFill>
                  <a:schemeClr val="bg1">
                    <a:lumMod val="95000"/>
                  </a:schemeClr>
                </a:solidFill>
              </a:rPr>
              <a:t>Gökberk Eren Günay 2023481045</a:t>
            </a:r>
          </a:p>
        </p:txBody>
      </p:sp>
    </p:spTree>
    <p:extLst>
      <p:ext uri="{BB962C8B-B14F-4D97-AF65-F5344CB8AC3E}">
        <p14:creationId xmlns:p14="http://schemas.microsoft.com/office/powerpoint/2010/main" val="2127773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F13BDAA-06FA-286A-3203-089EFDF74186}"/>
              </a:ext>
            </a:extLst>
          </p:cNvPr>
          <p:cNvSpPr>
            <a:spLocks noGrp="1"/>
          </p:cNvSpPr>
          <p:nvPr>
            <p:ph type="title"/>
          </p:nvPr>
        </p:nvSpPr>
        <p:spPr>
          <a:xfrm>
            <a:off x="2436875" y="630935"/>
            <a:ext cx="7315200" cy="523482"/>
          </a:xfrm>
          <a:noFill/>
        </p:spPr>
        <p:txBody>
          <a:bodyPr anchor="b">
            <a:normAutofit fontScale="90000"/>
          </a:bodyPr>
          <a:lstStyle/>
          <a:p>
            <a:pPr algn="ctr"/>
            <a:r>
              <a:rPr lang="tr-TR" sz="4800" dirty="0">
                <a:solidFill>
                  <a:schemeClr val="bg1"/>
                </a:solidFill>
              </a:rPr>
              <a:t>10.4.1) Yaylanma Dönüşleri</a:t>
            </a:r>
          </a:p>
        </p:txBody>
      </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981731" y="2101128"/>
            <a:ext cx="10277808" cy="4156764"/>
          </a:xfrm>
          <a:noFill/>
        </p:spPr>
        <p:txBody>
          <a:bodyPr anchor="t">
            <a:normAutofit/>
          </a:bodyPr>
          <a:lstStyle/>
          <a:p>
            <a:pPr marL="0" indent="0">
              <a:buNone/>
            </a:pPr>
            <a:r>
              <a:rPr lang="tr-TR" sz="1800" dirty="0">
                <a:solidFill>
                  <a:schemeClr val="bg1"/>
                </a:solidFill>
              </a:rPr>
              <a:t>Bir değer her eklendiğinde veya arandığında, bu değeri içeren düğüm bir dizi döndürme işlemi ile en üste yayılır. AVL ağaçlarından farklı olarak, bir </a:t>
            </a:r>
            <a:r>
              <a:rPr lang="tr-TR" sz="1800" dirty="0" err="1">
                <a:solidFill>
                  <a:schemeClr val="bg1"/>
                </a:solidFill>
              </a:rPr>
              <a:t>splay</a:t>
            </a:r>
            <a:r>
              <a:rPr lang="tr-TR" sz="1800" dirty="0">
                <a:solidFill>
                  <a:schemeClr val="bg1"/>
                </a:solidFill>
              </a:rPr>
              <a:t> ağacı bir düğümü, eğer bir büyükbaba varsa, büyükbabasının seviyesine taşımak için çift döndürme kullanır. Bir dizi çift döndürme işlemi sayesinde düğüm ya köke ya da kökün çocuğuna ulaşacaktır. Eğer yayılan düğüm kökün çocuğuna ulaşırsa, onu köke getirmek için tek bir döndürme kullanılır. Tekli döndürme fonksiyonları genellikle </a:t>
            </a:r>
            <a:r>
              <a:rPr lang="tr-TR" sz="1800" dirty="0" err="1">
                <a:solidFill>
                  <a:schemeClr val="bg1"/>
                </a:solidFill>
              </a:rPr>
              <a:t>zig</a:t>
            </a:r>
            <a:r>
              <a:rPr lang="tr-TR" sz="1800" dirty="0">
                <a:solidFill>
                  <a:schemeClr val="bg1"/>
                </a:solidFill>
              </a:rPr>
              <a:t> veya </a:t>
            </a:r>
            <a:r>
              <a:rPr lang="tr-TR" sz="1800" dirty="0" err="1">
                <a:solidFill>
                  <a:schemeClr val="bg1"/>
                </a:solidFill>
              </a:rPr>
              <a:t>zag</a:t>
            </a:r>
            <a:r>
              <a:rPr lang="tr-TR" sz="1800" dirty="0">
                <a:solidFill>
                  <a:schemeClr val="bg1"/>
                </a:solidFill>
              </a:rPr>
              <a:t> olarak etiketlenirken, çiftli döndürmeler yayılan düğümün hareket yönüne bağlı olarak </a:t>
            </a:r>
            <a:r>
              <a:rPr lang="tr-TR" sz="1800" dirty="0" err="1">
                <a:solidFill>
                  <a:schemeClr val="bg1"/>
                </a:solidFill>
              </a:rPr>
              <a:t>zig-zig</a:t>
            </a:r>
            <a:r>
              <a:rPr lang="tr-TR" sz="1800" dirty="0">
                <a:solidFill>
                  <a:schemeClr val="bg1"/>
                </a:solidFill>
              </a:rPr>
              <a:t> veya </a:t>
            </a:r>
            <a:r>
              <a:rPr lang="tr-TR" sz="1800" dirty="0" err="1">
                <a:solidFill>
                  <a:schemeClr val="bg1"/>
                </a:solidFill>
              </a:rPr>
              <a:t>zig</a:t>
            </a:r>
            <a:r>
              <a:rPr lang="tr-TR" sz="1800" dirty="0">
                <a:solidFill>
                  <a:schemeClr val="bg1"/>
                </a:solidFill>
              </a:rPr>
              <a:t> </a:t>
            </a:r>
            <a:r>
              <a:rPr lang="tr-TR" sz="1800" dirty="0" err="1">
                <a:solidFill>
                  <a:schemeClr val="bg1"/>
                </a:solidFill>
              </a:rPr>
              <a:t>zag</a:t>
            </a:r>
            <a:r>
              <a:rPr lang="tr-TR" sz="1800" dirty="0">
                <a:solidFill>
                  <a:schemeClr val="bg1"/>
                </a:solidFill>
              </a:rPr>
              <a:t> işlemleri olarak adlandırılır. Bazen düğüm </a:t>
            </a:r>
            <a:r>
              <a:rPr lang="tr-TR" sz="1800" dirty="0" err="1">
                <a:solidFill>
                  <a:schemeClr val="bg1"/>
                </a:solidFill>
              </a:rPr>
              <a:t>zig-zag</a:t>
            </a:r>
            <a:r>
              <a:rPr lang="tr-TR" sz="1800" dirty="0">
                <a:solidFill>
                  <a:schemeClr val="bg1"/>
                </a:solidFill>
              </a:rPr>
              <a:t> hareketi ile hareket ederken bazen de </a:t>
            </a:r>
            <a:r>
              <a:rPr lang="tr-TR" sz="1800" dirty="0" err="1">
                <a:solidFill>
                  <a:schemeClr val="bg1"/>
                </a:solidFill>
              </a:rPr>
              <a:t>zig-zig</a:t>
            </a:r>
            <a:r>
              <a:rPr lang="tr-TR" sz="1800" dirty="0">
                <a:solidFill>
                  <a:schemeClr val="bg1"/>
                </a:solidFill>
              </a:rPr>
              <a:t> hareketi ile hareket eder. Yayılma, bir değer bir yayılma ağacına eklendiğinde, arandığında veya silindiğinde gerçekleşir. Bir değer arandığında ya aranan değer en üste yayılır ya değer ağaçta bulunmazsa değerin ebeveyni olabilir. İkili arama ağacından bir değer silindiğinde, silinen düğümün ebeveyni ağacın köküne yayılır. </a:t>
            </a:r>
          </a:p>
        </p:txBody>
      </p:sp>
    </p:spTree>
    <p:extLst>
      <p:ext uri="{BB962C8B-B14F-4D97-AF65-F5344CB8AC3E}">
        <p14:creationId xmlns:p14="http://schemas.microsoft.com/office/powerpoint/2010/main" val="231354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İçerik Yer Tutucusu 4">
            <a:extLst>
              <a:ext uri="{FF2B5EF4-FFF2-40B4-BE49-F238E27FC236}">
                <a16:creationId xmlns:a16="http://schemas.microsoft.com/office/drawing/2014/main" id="{0633B481-12C5-9F7E-10DB-A2F4DB6F66B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17806" y="500579"/>
            <a:ext cx="7249458" cy="4579687"/>
          </a:xfrm>
          <a:noFill/>
        </p:spPr>
      </p:pic>
      <p:sp>
        <p:nvSpPr>
          <p:cNvPr id="7" name="Metin kutusu 6">
            <a:extLst>
              <a:ext uri="{FF2B5EF4-FFF2-40B4-BE49-F238E27FC236}">
                <a16:creationId xmlns:a16="http://schemas.microsoft.com/office/drawing/2014/main" id="{FF578C4D-39EA-567F-132C-F9C2110E611D}"/>
              </a:ext>
            </a:extLst>
          </p:cNvPr>
          <p:cNvSpPr txBox="1"/>
          <p:nvPr/>
        </p:nvSpPr>
        <p:spPr>
          <a:xfrm>
            <a:off x="206477" y="500579"/>
            <a:ext cx="4489638" cy="4801314"/>
          </a:xfrm>
          <a:prstGeom prst="rect">
            <a:avLst/>
          </a:prstGeom>
          <a:noFill/>
        </p:spPr>
        <p:txBody>
          <a:bodyPr wrap="square" rtlCol="0">
            <a:spAutoFit/>
          </a:bodyPr>
          <a:lstStyle/>
          <a:p>
            <a:r>
              <a:rPr lang="tr-TR" dirty="0">
                <a:solidFill>
                  <a:schemeClr val="bg2"/>
                </a:solidFill>
              </a:rPr>
              <a:t>Şekil 10.14'teki örnek, </a:t>
            </a:r>
            <a:r>
              <a:rPr lang="tr-TR" dirty="0">
                <a:solidFill>
                  <a:schemeClr val="accent6"/>
                </a:solidFill>
              </a:rPr>
              <a:t>yeşil </a:t>
            </a:r>
            <a:r>
              <a:rPr lang="tr-TR" dirty="0">
                <a:solidFill>
                  <a:schemeClr val="bg2"/>
                </a:solidFill>
              </a:rPr>
              <a:t>düğümlerin bir yayma ağacına yerleştirilmesinden</a:t>
            </a:r>
          </a:p>
          <a:p>
            <a:r>
              <a:rPr lang="tr-TR" dirty="0">
                <a:solidFill>
                  <a:schemeClr val="bg2"/>
                </a:solidFill>
              </a:rPr>
              <a:t>kaynaklanan yayma işlemlerini göstermektedir. 30 eklendiğinde, ağacın ikinci versiyonunda (</a:t>
            </a:r>
            <a:r>
              <a:rPr lang="tr-TR" dirty="0">
                <a:solidFill>
                  <a:srgbClr val="C00000"/>
                </a:solidFill>
              </a:rPr>
              <a:t>kırmızı</a:t>
            </a:r>
            <a:r>
              <a:rPr lang="tr-TR" dirty="0">
                <a:solidFill>
                  <a:schemeClr val="bg2"/>
                </a:solidFill>
              </a:rPr>
              <a:t> düğümler) görüldüğü gibi ağacın köküne doğru yayılır. 5</a:t>
            </a:r>
          </a:p>
          <a:p>
            <a:r>
              <a:rPr lang="tr-TR" dirty="0">
                <a:solidFill>
                  <a:schemeClr val="bg2"/>
                </a:solidFill>
              </a:rPr>
              <a:t>eklendiğinde, o da köke doğru yayılır. 5'in köke taşınması, çift sağa döndürme adı</a:t>
            </a:r>
          </a:p>
          <a:p>
            <a:r>
              <a:rPr lang="tr-TR" dirty="0">
                <a:solidFill>
                  <a:schemeClr val="bg2"/>
                </a:solidFill>
              </a:rPr>
              <a:t>verilen bir </a:t>
            </a:r>
            <a:r>
              <a:rPr lang="tr-TR" dirty="0" err="1">
                <a:solidFill>
                  <a:schemeClr val="bg2"/>
                </a:solidFill>
              </a:rPr>
              <a:t>zig-zig</a:t>
            </a:r>
            <a:r>
              <a:rPr lang="tr-TR" dirty="0">
                <a:solidFill>
                  <a:schemeClr val="bg2"/>
                </a:solidFill>
              </a:rPr>
              <a:t> döndürme ile gerçekleştirilir. 8'in köke yayılması, sağa-sola döndürme adı verilen bir </a:t>
            </a:r>
            <a:r>
              <a:rPr lang="tr-TR" dirty="0" err="1">
                <a:solidFill>
                  <a:schemeClr val="bg2"/>
                </a:solidFill>
              </a:rPr>
              <a:t>zig-zag</a:t>
            </a:r>
            <a:r>
              <a:rPr lang="tr-TR" dirty="0">
                <a:solidFill>
                  <a:schemeClr val="bg2"/>
                </a:solidFill>
              </a:rPr>
              <a:t> döndürmenin sonucudur. 42 köke doğru</a:t>
            </a:r>
          </a:p>
          <a:p>
            <a:r>
              <a:rPr lang="tr-TR" dirty="0">
                <a:solidFill>
                  <a:schemeClr val="bg2"/>
                </a:solidFill>
              </a:rPr>
              <a:t>yayıldığında, çift sol dönüş ve ardından tek bir sol dönüş gerçekleşir. 15'in köke doğru yayılması, çift sağ dönüş ve ardından sol-sağ dönüş </a:t>
            </a:r>
            <a:r>
              <a:rPr lang="tr-TR" dirty="0" err="1">
                <a:solidFill>
                  <a:schemeClr val="bg2"/>
                </a:solidFill>
              </a:rPr>
              <a:t>yapılarakgerçekleştirilir</a:t>
            </a:r>
            <a:r>
              <a:rPr lang="tr-TR" dirty="0">
                <a:solidFill>
                  <a:schemeClr val="bg2"/>
                </a:solidFill>
              </a:rPr>
              <a:t>. Çift sağa döndürme genellikle çift sola döndürme</a:t>
            </a:r>
          </a:p>
        </p:txBody>
      </p:sp>
      <p:sp>
        <p:nvSpPr>
          <p:cNvPr id="8" name="Metin kutusu 7">
            <a:extLst>
              <a:ext uri="{FF2B5EF4-FFF2-40B4-BE49-F238E27FC236}">
                <a16:creationId xmlns:a16="http://schemas.microsoft.com/office/drawing/2014/main" id="{715B7612-82FA-DD98-C268-35DD727428FC}"/>
              </a:ext>
            </a:extLst>
          </p:cNvPr>
          <p:cNvSpPr txBox="1"/>
          <p:nvPr/>
        </p:nvSpPr>
        <p:spPr>
          <a:xfrm>
            <a:off x="206478" y="5146520"/>
            <a:ext cx="11700065" cy="646331"/>
          </a:xfrm>
          <a:prstGeom prst="rect">
            <a:avLst/>
          </a:prstGeom>
          <a:noFill/>
        </p:spPr>
        <p:txBody>
          <a:bodyPr wrap="square" rtlCol="0">
            <a:spAutoFit/>
          </a:bodyPr>
          <a:lstStyle/>
          <a:p>
            <a:r>
              <a:rPr lang="tr-TR" dirty="0">
                <a:solidFill>
                  <a:schemeClr val="bg2"/>
                </a:solidFill>
              </a:rPr>
              <a:t>gibi </a:t>
            </a:r>
            <a:r>
              <a:rPr lang="tr-TR" dirty="0" err="1">
                <a:solidFill>
                  <a:schemeClr val="bg2"/>
                </a:solidFill>
              </a:rPr>
              <a:t>zig-zig</a:t>
            </a:r>
            <a:r>
              <a:rPr lang="tr-TR" dirty="0">
                <a:solidFill>
                  <a:schemeClr val="bg2"/>
                </a:solidFill>
              </a:rPr>
              <a:t> döndürme olarak adlandırılır. Sol-sağ ve sağ-sol rotasyonlar genellikle </a:t>
            </a:r>
            <a:r>
              <a:rPr lang="tr-TR" dirty="0" err="1">
                <a:solidFill>
                  <a:schemeClr val="bg2"/>
                </a:solidFill>
              </a:rPr>
              <a:t>zig-zag</a:t>
            </a:r>
            <a:r>
              <a:rPr lang="tr-TR" dirty="0">
                <a:solidFill>
                  <a:schemeClr val="bg2"/>
                </a:solidFill>
              </a:rPr>
              <a:t> rotasyonlar olarak adlandırılır. Her durumda sonuç, yeni eklenen düğümün veya bakılan düğümün ağacın köküne doğru yayılmasıdır.</a:t>
            </a:r>
            <a:endParaRPr lang="tr-TR" dirty="0"/>
          </a:p>
        </p:txBody>
      </p:sp>
    </p:spTree>
    <p:extLst>
      <p:ext uri="{BB962C8B-B14F-4D97-AF65-F5344CB8AC3E}">
        <p14:creationId xmlns:p14="http://schemas.microsoft.com/office/powerpoint/2010/main" val="132564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570271" y="386077"/>
            <a:ext cx="11061290" cy="5871815"/>
          </a:xfrm>
          <a:noFill/>
        </p:spPr>
        <p:txBody>
          <a:bodyPr anchor="t">
            <a:normAutofit/>
          </a:bodyPr>
          <a:lstStyle/>
          <a:p>
            <a:pPr marL="0" indent="0">
              <a:buNone/>
            </a:pPr>
            <a:r>
              <a:rPr lang="tr-TR" sz="1800" dirty="0">
                <a:solidFill>
                  <a:schemeClr val="bg1"/>
                </a:solidFill>
              </a:rPr>
              <a:t>Şekil 10.10, 10.11, 10.12 ve 10.13 bu yayılma işlemlerini göstermektedir. Şekil 10.12 ve 10.13, yayılma ağaçlarının neden bu kadar iyi çalıştığına dair sezgisel bir anlayış sunmaktadır. </a:t>
            </a:r>
          </a:p>
        </p:txBody>
      </p:sp>
      <p:pic>
        <p:nvPicPr>
          <p:cNvPr id="5" name="Resim 4">
            <a:extLst>
              <a:ext uri="{FF2B5EF4-FFF2-40B4-BE49-F238E27FC236}">
                <a16:creationId xmlns:a16="http://schemas.microsoft.com/office/drawing/2014/main" id="{A22821CD-8F50-2830-DD41-E1946E61A7B3}"/>
              </a:ext>
            </a:extLst>
          </p:cNvPr>
          <p:cNvPicPr>
            <a:picLocks noChangeAspect="1"/>
          </p:cNvPicPr>
          <p:nvPr/>
        </p:nvPicPr>
        <p:blipFill>
          <a:blip r:embed="rId2"/>
          <a:stretch>
            <a:fillRect/>
          </a:stretch>
        </p:blipFill>
        <p:spPr>
          <a:xfrm>
            <a:off x="685592" y="999510"/>
            <a:ext cx="5084537" cy="5109140"/>
          </a:xfrm>
          <a:prstGeom prst="rect">
            <a:avLst/>
          </a:prstGeom>
        </p:spPr>
      </p:pic>
      <p:pic>
        <p:nvPicPr>
          <p:cNvPr id="7" name="Resim 6">
            <a:extLst>
              <a:ext uri="{FF2B5EF4-FFF2-40B4-BE49-F238E27FC236}">
                <a16:creationId xmlns:a16="http://schemas.microsoft.com/office/drawing/2014/main" id="{B1F7A606-4D00-609F-5AF2-838209827192}"/>
              </a:ext>
            </a:extLst>
          </p:cNvPr>
          <p:cNvPicPr>
            <a:picLocks noChangeAspect="1"/>
          </p:cNvPicPr>
          <p:nvPr/>
        </p:nvPicPr>
        <p:blipFill>
          <a:blip r:embed="rId3"/>
          <a:stretch>
            <a:fillRect/>
          </a:stretch>
        </p:blipFill>
        <p:spPr>
          <a:xfrm>
            <a:off x="6657579" y="999510"/>
            <a:ext cx="4733299" cy="5109133"/>
          </a:xfrm>
          <a:prstGeom prst="rect">
            <a:avLst/>
          </a:prstGeom>
        </p:spPr>
      </p:pic>
    </p:spTree>
    <p:extLst>
      <p:ext uri="{BB962C8B-B14F-4D97-AF65-F5344CB8AC3E}">
        <p14:creationId xmlns:p14="http://schemas.microsoft.com/office/powerpoint/2010/main" val="178882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806245" y="4912478"/>
            <a:ext cx="10674505" cy="1660286"/>
          </a:xfrm>
          <a:noFill/>
        </p:spPr>
        <p:txBody>
          <a:bodyPr anchor="t">
            <a:normAutofit/>
          </a:bodyPr>
          <a:lstStyle/>
          <a:p>
            <a:pPr marL="0" indent="0">
              <a:buNone/>
            </a:pPr>
            <a:r>
              <a:rPr lang="tr-TR" sz="1800" dirty="0">
                <a:solidFill>
                  <a:schemeClr val="bg1"/>
                </a:solidFill>
              </a:rPr>
              <a:t>Sola-sağa döndürme yapmanın, sola döndürme ve ardından sağa döndürme yapmakla aynı şey olmadığına dikkat edin. Sola-sağa döndürme farklı bir sonuç verir. Aynı şekilde, </a:t>
            </a:r>
            <a:r>
              <a:rPr lang="tr-TR" sz="1800" dirty="0" err="1">
                <a:solidFill>
                  <a:schemeClr val="bg1"/>
                </a:solidFill>
              </a:rPr>
              <a:t>splay</a:t>
            </a:r>
            <a:r>
              <a:rPr lang="tr-TR" sz="1800" dirty="0">
                <a:solidFill>
                  <a:schemeClr val="bg1"/>
                </a:solidFill>
              </a:rPr>
              <a:t> sağ-sol döndürme de sağ ve ardından sol döndürmeden farklı bir sonuç verir. Yayvan </a:t>
            </a:r>
            <a:r>
              <a:rPr lang="tr-TR" sz="1800" dirty="0" err="1">
                <a:solidFill>
                  <a:schemeClr val="bg1"/>
                </a:solidFill>
              </a:rPr>
              <a:t>zig-zag</a:t>
            </a:r>
            <a:r>
              <a:rPr lang="tr-TR" sz="1800" dirty="0">
                <a:solidFill>
                  <a:schemeClr val="bg1"/>
                </a:solidFill>
              </a:rPr>
              <a:t> döndürmeler, ağacı dengelemeye yardımcı olmak için bu şekilde tasarlanmıştır. Şekil 10.12 ve 10.13, döndürmeden önce biraz dengesiz olabilecek ağaçların sağ-sol döndürme veya sol-sağ döndürme ile çok daha iyi bir dengeye getirildiğini göstermektedir.</a:t>
            </a:r>
          </a:p>
        </p:txBody>
      </p:sp>
      <p:pic>
        <p:nvPicPr>
          <p:cNvPr id="5" name="Resim 4">
            <a:extLst>
              <a:ext uri="{FF2B5EF4-FFF2-40B4-BE49-F238E27FC236}">
                <a16:creationId xmlns:a16="http://schemas.microsoft.com/office/drawing/2014/main" id="{E792D597-D44A-38C0-8813-D9872FA2AB0F}"/>
              </a:ext>
            </a:extLst>
          </p:cNvPr>
          <p:cNvPicPr>
            <a:picLocks noChangeAspect="1"/>
          </p:cNvPicPr>
          <p:nvPr/>
        </p:nvPicPr>
        <p:blipFill>
          <a:blip r:embed="rId2"/>
          <a:stretch>
            <a:fillRect/>
          </a:stretch>
        </p:blipFill>
        <p:spPr>
          <a:xfrm>
            <a:off x="1442157" y="253868"/>
            <a:ext cx="4237087" cy="4404742"/>
          </a:xfrm>
          <a:prstGeom prst="rect">
            <a:avLst/>
          </a:prstGeom>
        </p:spPr>
      </p:pic>
      <p:pic>
        <p:nvPicPr>
          <p:cNvPr id="7" name="Resim 6">
            <a:extLst>
              <a:ext uri="{FF2B5EF4-FFF2-40B4-BE49-F238E27FC236}">
                <a16:creationId xmlns:a16="http://schemas.microsoft.com/office/drawing/2014/main" id="{BF900077-B891-C2CB-8102-1FC73C2D4CE8}"/>
              </a:ext>
            </a:extLst>
          </p:cNvPr>
          <p:cNvPicPr>
            <a:picLocks noChangeAspect="1"/>
          </p:cNvPicPr>
          <p:nvPr/>
        </p:nvPicPr>
        <p:blipFill>
          <a:blip r:embed="rId3"/>
          <a:stretch>
            <a:fillRect/>
          </a:stretch>
        </p:blipFill>
        <p:spPr>
          <a:xfrm>
            <a:off x="6393261" y="253868"/>
            <a:ext cx="4016088" cy="4473328"/>
          </a:xfrm>
          <a:prstGeom prst="rect">
            <a:avLst/>
          </a:prstGeom>
        </p:spPr>
      </p:pic>
    </p:spTree>
    <p:extLst>
      <p:ext uri="{BB962C8B-B14F-4D97-AF65-F5344CB8AC3E}">
        <p14:creationId xmlns:p14="http://schemas.microsoft.com/office/powerpoint/2010/main" val="3352449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929621" y="1148702"/>
            <a:ext cx="10674505" cy="5137519"/>
          </a:xfrm>
          <a:noFill/>
        </p:spPr>
        <p:txBody>
          <a:bodyPr anchor="t">
            <a:normAutofit/>
          </a:bodyPr>
          <a:lstStyle/>
          <a:p>
            <a:pPr marL="0" indent="0">
              <a:buNone/>
            </a:pPr>
            <a:r>
              <a:rPr lang="tr-TR" sz="2400" dirty="0">
                <a:solidFill>
                  <a:srgbClr val="FF0000"/>
                </a:solidFill>
              </a:rPr>
              <a:t>Soru 1 ) </a:t>
            </a:r>
            <a:r>
              <a:rPr lang="tr-TR" sz="1800" dirty="0">
                <a:solidFill>
                  <a:schemeClr val="bg1"/>
                </a:solidFill>
              </a:rPr>
              <a:t>Sağa döndürme yaptıktan sonra, başlangıçta pivotta köklenmiş olan alt ağaçta pivot düğüm ve kötü çocuk nerede? </a:t>
            </a:r>
          </a:p>
          <a:p>
            <a:pPr marL="0" indent="0">
              <a:buNone/>
            </a:pPr>
            <a:endParaRPr lang="tr-TR" sz="1800" b="1" dirty="0">
              <a:solidFill>
                <a:schemeClr val="accent2">
                  <a:lumMod val="75000"/>
                </a:schemeClr>
              </a:solidFill>
            </a:endParaRPr>
          </a:p>
          <a:p>
            <a:pPr marL="0" indent="0">
              <a:buNone/>
            </a:pPr>
            <a:r>
              <a:rPr lang="tr-TR" sz="1800" b="1" dirty="0">
                <a:solidFill>
                  <a:schemeClr val="accent2">
                    <a:lumMod val="75000"/>
                  </a:schemeClr>
                </a:solidFill>
              </a:rPr>
              <a:t>Pivot Düğüm:</a:t>
            </a:r>
            <a:endParaRPr lang="tr-TR" sz="1800" dirty="0">
              <a:solidFill>
                <a:schemeClr val="accent2">
                  <a:lumMod val="75000"/>
                </a:schemeClr>
              </a:solidFill>
            </a:endParaRPr>
          </a:p>
          <a:p>
            <a:pPr marL="0" indent="0">
              <a:buNone/>
            </a:pPr>
            <a:r>
              <a:rPr lang="tr-TR" sz="1800" dirty="0">
                <a:solidFill>
                  <a:schemeClr val="bg1"/>
                </a:solidFill>
              </a:rPr>
              <a:t>* Dönen düğüm, </a:t>
            </a:r>
            <a:r>
              <a:rPr lang="tr-TR" sz="1800" b="1" dirty="0">
                <a:solidFill>
                  <a:schemeClr val="bg1"/>
                </a:solidFill>
              </a:rPr>
              <a:t>yeni sağ alt düğüm</a:t>
            </a:r>
            <a:r>
              <a:rPr lang="tr-TR" sz="1800" dirty="0">
                <a:solidFill>
                  <a:schemeClr val="bg1"/>
                </a:solidFill>
              </a:rPr>
              <a:t> haline gelir.</a:t>
            </a:r>
          </a:p>
          <a:p>
            <a:pPr marL="0" indent="0">
              <a:buNone/>
            </a:pPr>
            <a:r>
              <a:rPr lang="tr-TR" sz="1800" dirty="0">
                <a:solidFill>
                  <a:schemeClr val="bg1"/>
                </a:solidFill>
              </a:rPr>
              <a:t>* Artık, pivot düğümün sol alt düğümü ve sağ alt düğümü, sağa döndürme işlemi öncesindeki pivot düğümün sol ve sağ çocukları olur. </a:t>
            </a:r>
          </a:p>
          <a:p>
            <a:pPr marL="0" indent="0">
              <a:buNone/>
            </a:pPr>
            <a:endParaRPr lang="tr-TR" sz="1800" b="1" dirty="0">
              <a:solidFill>
                <a:schemeClr val="bg1"/>
              </a:solidFill>
            </a:endParaRPr>
          </a:p>
          <a:p>
            <a:pPr marL="0" indent="0">
              <a:buNone/>
            </a:pPr>
            <a:r>
              <a:rPr lang="tr-TR" sz="1800" b="1" dirty="0">
                <a:solidFill>
                  <a:schemeClr val="accent2">
                    <a:lumMod val="75000"/>
                  </a:schemeClr>
                </a:solidFill>
              </a:rPr>
              <a:t>Kötü Çocuk:</a:t>
            </a:r>
            <a:endParaRPr lang="tr-TR" sz="1800" dirty="0">
              <a:solidFill>
                <a:schemeClr val="accent2">
                  <a:lumMod val="75000"/>
                </a:schemeClr>
              </a:solidFill>
            </a:endParaRPr>
          </a:p>
          <a:p>
            <a:pPr marL="0" indent="0">
              <a:buNone/>
            </a:pPr>
            <a:r>
              <a:rPr lang="tr-TR" sz="1800" dirty="0">
                <a:solidFill>
                  <a:schemeClr val="bg1"/>
                </a:solidFill>
              </a:rPr>
              <a:t>* Dengesizliğe neden olan "kötü çocuk", </a:t>
            </a:r>
            <a:r>
              <a:rPr lang="tr-TR" sz="1800" b="1" dirty="0">
                <a:solidFill>
                  <a:schemeClr val="bg1"/>
                </a:solidFill>
              </a:rPr>
              <a:t>pivot düğümün yeni sol alt düğümü</a:t>
            </a:r>
            <a:r>
              <a:rPr lang="tr-TR" sz="1800" dirty="0">
                <a:solidFill>
                  <a:schemeClr val="bg1"/>
                </a:solidFill>
              </a:rPr>
              <a:t> haline gelir.</a:t>
            </a:r>
          </a:p>
          <a:p>
            <a:pPr marL="0" indent="0">
              <a:buNone/>
            </a:pPr>
            <a:r>
              <a:rPr lang="tr-TR" sz="1800" dirty="0">
                <a:solidFill>
                  <a:schemeClr val="bg1"/>
                </a:solidFill>
              </a:rPr>
              <a:t>* Bu düğüm, sağa döndürme işlemi öncesinde pivot düğümün sağ alt düğümüydü</a:t>
            </a:r>
            <a:r>
              <a:rPr lang="tr-TR" sz="1100" dirty="0">
                <a:solidFill>
                  <a:schemeClr val="bg1"/>
                </a:solidFill>
              </a:rPr>
              <a:t>.</a:t>
            </a:r>
          </a:p>
          <a:p>
            <a:pPr marL="0" indent="0">
              <a:buNone/>
            </a:pPr>
            <a:endParaRPr lang="tr-TR" sz="1100" dirty="0"/>
          </a:p>
          <a:p>
            <a:pPr marL="0" indent="0">
              <a:buNone/>
            </a:pPr>
            <a:endParaRPr lang="tr-TR" sz="1800" dirty="0">
              <a:solidFill>
                <a:schemeClr val="bg1"/>
              </a:solidFill>
            </a:endParaRPr>
          </a:p>
        </p:txBody>
      </p:sp>
      <p:sp>
        <p:nvSpPr>
          <p:cNvPr id="2" name="Metin kutusu 1">
            <a:extLst>
              <a:ext uri="{FF2B5EF4-FFF2-40B4-BE49-F238E27FC236}">
                <a16:creationId xmlns:a16="http://schemas.microsoft.com/office/drawing/2014/main" id="{7B293BF8-0729-337E-134A-86C31240DBE8}"/>
              </a:ext>
            </a:extLst>
          </p:cNvPr>
          <p:cNvSpPr txBox="1"/>
          <p:nvPr/>
        </p:nvSpPr>
        <p:spPr>
          <a:xfrm>
            <a:off x="2507226" y="341936"/>
            <a:ext cx="7796980" cy="769441"/>
          </a:xfrm>
          <a:prstGeom prst="rect">
            <a:avLst/>
          </a:prstGeom>
          <a:noFill/>
        </p:spPr>
        <p:txBody>
          <a:bodyPr wrap="square" rtlCol="0">
            <a:spAutoFit/>
          </a:bodyPr>
          <a:lstStyle/>
          <a:p>
            <a:pPr algn="ctr"/>
            <a:r>
              <a:rPr lang="tr-TR" sz="4400" dirty="0">
                <a:solidFill>
                  <a:srgbClr val="FF0000"/>
                </a:solidFill>
              </a:rPr>
              <a:t>Sorular</a:t>
            </a:r>
          </a:p>
        </p:txBody>
      </p:sp>
    </p:spTree>
    <p:extLst>
      <p:ext uri="{BB962C8B-B14F-4D97-AF65-F5344CB8AC3E}">
        <p14:creationId xmlns:p14="http://schemas.microsoft.com/office/powerpoint/2010/main" val="201304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806245" y="635157"/>
            <a:ext cx="10674505" cy="5937607"/>
          </a:xfrm>
          <a:noFill/>
        </p:spPr>
        <p:txBody>
          <a:bodyPr anchor="t">
            <a:normAutofit/>
          </a:bodyPr>
          <a:lstStyle/>
          <a:p>
            <a:pPr marL="0" indent="0">
              <a:buNone/>
            </a:pPr>
            <a:r>
              <a:rPr lang="tr-TR" sz="2400" dirty="0">
                <a:solidFill>
                  <a:srgbClr val="FF0000"/>
                </a:solidFill>
              </a:rPr>
              <a:t>Soru 2) </a:t>
            </a:r>
            <a:r>
              <a:rPr lang="tr-TR" sz="1800" dirty="0">
                <a:solidFill>
                  <a:schemeClr val="bg1"/>
                </a:solidFill>
              </a:rPr>
              <a:t>Durum 3 </a:t>
            </a:r>
            <a:r>
              <a:rPr lang="tr-TR" sz="1800" dirty="0" err="1">
                <a:solidFill>
                  <a:schemeClr val="bg1"/>
                </a:solidFill>
              </a:rPr>
              <a:t>çin</a:t>
            </a:r>
            <a:r>
              <a:rPr lang="tr-TR" sz="1800" dirty="0">
                <a:solidFill>
                  <a:schemeClr val="bg1"/>
                </a:solidFill>
              </a:rPr>
              <a:t> kod yürütüldükten sonra bir alt ağacın kökünün bakiyesi neden her zaman 0 olur? </a:t>
            </a:r>
          </a:p>
          <a:p>
            <a:pPr marL="0" indent="0">
              <a:buNone/>
            </a:pPr>
            <a:endParaRPr lang="tr-TR" sz="1800" dirty="0">
              <a:solidFill>
                <a:schemeClr val="bg1"/>
              </a:solidFill>
            </a:endParaRPr>
          </a:p>
          <a:p>
            <a:pPr marL="0" indent="0">
              <a:buNone/>
            </a:pPr>
            <a:r>
              <a:rPr lang="tr-TR" sz="2400" dirty="0">
                <a:solidFill>
                  <a:schemeClr val="accent4">
                    <a:lumMod val="60000"/>
                    <a:lumOff val="40000"/>
                  </a:schemeClr>
                </a:solidFill>
              </a:rPr>
              <a:t>Durum 3</a:t>
            </a:r>
            <a:r>
              <a:rPr lang="tr-TR" sz="2400" dirty="0">
                <a:solidFill>
                  <a:schemeClr val="bg1">
                    <a:lumMod val="95000"/>
                  </a:schemeClr>
                </a:solidFill>
              </a:rPr>
              <a:t>: Pivot düğüm mevcuttur. Ancak bu kez yeni düğüm, pivotun daha büyük yükseklikteki alt ağacına (dengesizlik yönündeki alt ağaç) eklenir. Bu, yeni düğüm eklendikten sonra pivot düğümün -2 veya 2 dengesine sahip olmasına neden olur, bu nedenle ağaç artık bir </a:t>
            </a:r>
            <a:r>
              <a:rPr lang="tr-TR" sz="2400" dirty="0">
                <a:solidFill>
                  <a:srgbClr val="C00000"/>
                </a:solidFill>
              </a:rPr>
              <a:t>AVL ağacı olmayacaktır. </a:t>
            </a:r>
            <a:r>
              <a:rPr lang="tr-TR" sz="2400" dirty="0">
                <a:solidFill>
                  <a:schemeClr val="bg1"/>
                </a:solidFill>
              </a:rPr>
              <a:t>Bu nedene 0 olur.</a:t>
            </a:r>
          </a:p>
        </p:txBody>
      </p:sp>
    </p:spTree>
    <p:extLst>
      <p:ext uri="{BB962C8B-B14F-4D97-AF65-F5344CB8AC3E}">
        <p14:creationId xmlns:p14="http://schemas.microsoft.com/office/powerpoint/2010/main" val="187078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984778" y="821701"/>
            <a:ext cx="9693047" cy="4698832"/>
          </a:xfrm>
          <a:noFill/>
        </p:spPr>
        <p:txBody>
          <a:bodyPr anchor="t">
            <a:normAutofit/>
          </a:bodyPr>
          <a:lstStyle/>
          <a:p>
            <a:pPr marL="0" indent="0">
              <a:buNone/>
            </a:pPr>
            <a:r>
              <a:rPr lang="tr-TR" sz="2400" dirty="0">
                <a:solidFill>
                  <a:srgbClr val="C00000"/>
                </a:solidFill>
              </a:rPr>
              <a:t>Soru 3)  </a:t>
            </a:r>
            <a:r>
              <a:rPr lang="tr-TR" sz="1800" dirty="0">
                <a:solidFill>
                  <a:schemeClr val="bg1"/>
                </a:solidFill>
              </a:rPr>
              <a:t>Vaka 3 için iki alt durumda, her bir alt durumda algoritma yürütüldükten sonra hangi düğüm pivotta köklenen alt ağacın kök düğümü olur?  </a:t>
            </a:r>
          </a:p>
          <a:p>
            <a:pPr marL="0" indent="0">
              <a:buNone/>
            </a:pPr>
            <a:endParaRPr lang="tr-TR" dirty="0">
              <a:solidFill>
                <a:schemeClr val="bg1"/>
              </a:solidFill>
            </a:endParaRPr>
          </a:p>
          <a:p>
            <a:pPr marL="0" indent="0">
              <a:buNone/>
            </a:pPr>
            <a:r>
              <a:rPr lang="tr-TR" dirty="0" err="1">
                <a:solidFill>
                  <a:schemeClr val="bg1"/>
                </a:solidFill>
              </a:rPr>
              <a:t>Single</a:t>
            </a:r>
            <a:r>
              <a:rPr lang="tr-TR" dirty="0">
                <a:solidFill>
                  <a:schemeClr val="bg1"/>
                </a:solidFill>
              </a:rPr>
              <a:t> rotasyon sonrasında pivot düğümün çocuğu (sol veya sağ), </a:t>
            </a:r>
            <a:r>
              <a:rPr lang="tr-TR" dirty="0" err="1">
                <a:solidFill>
                  <a:schemeClr val="bg1"/>
                </a:solidFill>
              </a:rPr>
              <a:t>double</a:t>
            </a:r>
            <a:r>
              <a:rPr lang="tr-TR" dirty="0">
                <a:solidFill>
                  <a:schemeClr val="bg1"/>
                </a:solidFill>
              </a:rPr>
              <a:t> rotasyon sonrasında ise pivot düğümün torunu yeni </a:t>
            </a:r>
            <a:r>
              <a:rPr lang="tr-TR" dirty="0">
                <a:solidFill>
                  <a:schemeClr val="accent3">
                    <a:lumMod val="60000"/>
                    <a:lumOff val="40000"/>
                  </a:schemeClr>
                </a:solidFill>
              </a:rPr>
              <a:t>kök düğüm </a:t>
            </a:r>
            <a:r>
              <a:rPr lang="tr-TR" dirty="0">
                <a:solidFill>
                  <a:schemeClr val="bg1"/>
                </a:solidFill>
              </a:rPr>
              <a:t>olur</a:t>
            </a:r>
            <a:r>
              <a:rPr lang="tr-TR" sz="1800" dirty="0">
                <a:solidFill>
                  <a:schemeClr val="bg1"/>
                </a:solidFill>
              </a:rPr>
              <a:t>.</a:t>
            </a:r>
          </a:p>
          <a:p>
            <a:pPr marL="0" indent="0">
              <a:buNone/>
            </a:pPr>
            <a:endParaRPr lang="tr-TR" sz="1800" dirty="0">
              <a:solidFill>
                <a:schemeClr val="bg1"/>
              </a:solidFill>
            </a:endParaRPr>
          </a:p>
          <a:p>
            <a:pPr marL="0" indent="0">
              <a:buNone/>
            </a:pPr>
            <a:r>
              <a:rPr lang="tr-TR" sz="1800" dirty="0">
                <a:solidFill>
                  <a:schemeClr val="bg1"/>
                </a:solidFill>
              </a:rPr>
              <a:t> </a:t>
            </a:r>
          </a:p>
        </p:txBody>
      </p:sp>
    </p:spTree>
    <p:extLst>
      <p:ext uri="{BB962C8B-B14F-4D97-AF65-F5344CB8AC3E}">
        <p14:creationId xmlns:p14="http://schemas.microsoft.com/office/powerpoint/2010/main" val="274262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806245" y="635157"/>
            <a:ext cx="10674505" cy="5937607"/>
          </a:xfrm>
          <a:noFill/>
        </p:spPr>
        <p:txBody>
          <a:bodyPr anchor="t">
            <a:normAutofit/>
          </a:bodyPr>
          <a:lstStyle/>
          <a:p>
            <a:pPr marL="0" indent="0">
              <a:buNone/>
            </a:pPr>
            <a:r>
              <a:rPr lang="tr-TR" sz="2400" dirty="0">
                <a:solidFill>
                  <a:srgbClr val="C00000"/>
                </a:solidFill>
              </a:rPr>
              <a:t>Soru 4) </a:t>
            </a:r>
            <a:r>
              <a:rPr lang="tr-TR" sz="1800" dirty="0">
                <a:solidFill>
                  <a:schemeClr val="bg1"/>
                </a:solidFill>
              </a:rPr>
              <a:t>Programlama problemi 3'ü tamamlayın. Ardından AVL Ağaçları için silme işlemini uygulayın. Son olarak, veri yapınızı kapsamlı bir şekilde test etmek için bir test programı yazın. </a:t>
            </a:r>
          </a:p>
          <a:p>
            <a:pPr marL="0" indent="0">
              <a:buNone/>
            </a:pPr>
            <a:endParaRPr lang="tr-TR" sz="1800" dirty="0">
              <a:solidFill>
                <a:schemeClr val="bg1"/>
              </a:solidFill>
            </a:endParaRPr>
          </a:p>
          <a:p>
            <a:pPr marL="0" indent="0">
              <a:buNone/>
            </a:pPr>
            <a:endParaRPr lang="tr-TR" sz="1800" dirty="0">
              <a:solidFill>
                <a:schemeClr val="bg1"/>
              </a:solidFill>
            </a:endParaRPr>
          </a:p>
          <a:p>
            <a:pPr marL="0" indent="0" algn="r">
              <a:buNone/>
            </a:pPr>
            <a:r>
              <a:rPr lang="tr-TR" sz="1800" dirty="0">
                <a:solidFill>
                  <a:schemeClr val="bg1"/>
                </a:solidFill>
              </a:rPr>
              <a:t>soru4.py</a:t>
            </a:r>
          </a:p>
        </p:txBody>
      </p:sp>
    </p:spTree>
    <p:extLst>
      <p:ext uri="{BB962C8B-B14F-4D97-AF65-F5344CB8AC3E}">
        <p14:creationId xmlns:p14="http://schemas.microsoft.com/office/powerpoint/2010/main" val="202390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806246" y="1437696"/>
            <a:ext cx="5480782" cy="5135068"/>
          </a:xfrm>
          <a:noFill/>
        </p:spPr>
        <p:txBody>
          <a:bodyPr anchor="t">
            <a:normAutofit/>
          </a:bodyPr>
          <a:lstStyle/>
          <a:p>
            <a:pPr marL="0" indent="0">
              <a:buNone/>
            </a:pPr>
            <a:r>
              <a:rPr lang="tr-TR" sz="2000" dirty="0">
                <a:solidFill>
                  <a:schemeClr val="bg1"/>
                </a:solidFill>
              </a:rPr>
              <a:t> *  Özyinelemeli uygulamada yol yığını yoktur. Bunun yerine, çalışma zamanı yığını bu amaca hizmet eder. Bölüm 10.2.1'in 5. ve 6. satırları veya 7. ve 6. satırları arasında, kod geri dönüp özyinelemeli çağrılardan yukarı doğru ilerlerken ağacı yeniden dengeleme fırsatı vardır. Her çağrı geri döndüğünde, her düğümün dengeleri buna göre ayarlanabilir. </a:t>
            </a:r>
          </a:p>
          <a:p>
            <a:pPr marL="0" indent="0">
              <a:buNone/>
            </a:pPr>
            <a:r>
              <a:rPr lang="tr-TR" sz="2000" dirty="0">
                <a:solidFill>
                  <a:schemeClr val="bg1"/>
                </a:solidFill>
              </a:rPr>
              <a:t>  * Dönmeden önceki bakiyeler, bölümde daha önce açıklandığı gibi birinci ve ikinci durumları uygular. Üçüncü durum, yeniden dengelemeden -2 veya 2 bakiye çıktığında tespit edilir. Bu durumda pivot bulunur ve durum 3'e göre yeniden dengeleme gerçekleşebilir.</a:t>
            </a:r>
          </a:p>
        </p:txBody>
      </p:sp>
      <p:sp>
        <p:nvSpPr>
          <p:cNvPr id="5" name="Metin kutusu 4">
            <a:extLst>
              <a:ext uri="{FF2B5EF4-FFF2-40B4-BE49-F238E27FC236}">
                <a16:creationId xmlns:a16="http://schemas.microsoft.com/office/drawing/2014/main" id="{ADEB33F0-B6DE-1B4C-1438-0446527A2921}"/>
              </a:ext>
            </a:extLst>
          </p:cNvPr>
          <p:cNvSpPr txBox="1"/>
          <p:nvPr/>
        </p:nvSpPr>
        <p:spPr>
          <a:xfrm>
            <a:off x="2163097" y="500580"/>
            <a:ext cx="7334864" cy="584775"/>
          </a:xfrm>
          <a:prstGeom prst="rect">
            <a:avLst/>
          </a:prstGeom>
          <a:noFill/>
        </p:spPr>
        <p:txBody>
          <a:bodyPr wrap="square" rtlCol="0">
            <a:spAutoFit/>
          </a:bodyPr>
          <a:lstStyle/>
          <a:p>
            <a:r>
              <a:rPr lang="tr-TR" sz="3200" dirty="0">
                <a:solidFill>
                  <a:schemeClr val="bg1"/>
                </a:solidFill>
              </a:rPr>
              <a:t>10.3.7) </a:t>
            </a:r>
            <a:r>
              <a:rPr lang="tr-TR" sz="2400" dirty="0">
                <a:solidFill>
                  <a:schemeClr val="bg1"/>
                </a:solidFill>
              </a:rPr>
              <a:t>Yinelemeli Ekleme AVL Ağacı Sınıf Bildirimi</a:t>
            </a:r>
            <a:r>
              <a:rPr lang="tr-TR" dirty="0"/>
              <a:t>)</a:t>
            </a:r>
          </a:p>
        </p:txBody>
      </p:sp>
      <p:pic>
        <p:nvPicPr>
          <p:cNvPr id="7" name="Resim 6">
            <a:extLst>
              <a:ext uri="{FF2B5EF4-FFF2-40B4-BE49-F238E27FC236}">
                <a16:creationId xmlns:a16="http://schemas.microsoft.com/office/drawing/2014/main" id="{358032AA-6457-DAEC-EE77-EDD9F35F5950}"/>
              </a:ext>
            </a:extLst>
          </p:cNvPr>
          <p:cNvPicPr>
            <a:picLocks noChangeAspect="1"/>
          </p:cNvPicPr>
          <p:nvPr/>
        </p:nvPicPr>
        <p:blipFill>
          <a:blip r:embed="rId2"/>
          <a:stretch>
            <a:fillRect/>
          </a:stretch>
        </p:blipFill>
        <p:spPr>
          <a:xfrm>
            <a:off x="6569436" y="1180800"/>
            <a:ext cx="5306133" cy="5359622"/>
          </a:xfrm>
          <a:prstGeom prst="rect">
            <a:avLst/>
          </a:prstGeom>
        </p:spPr>
      </p:pic>
    </p:spTree>
    <p:extLst>
      <p:ext uri="{BB962C8B-B14F-4D97-AF65-F5344CB8AC3E}">
        <p14:creationId xmlns:p14="http://schemas.microsoft.com/office/powerpoint/2010/main" val="58187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806245" y="1252242"/>
            <a:ext cx="10674505" cy="5320522"/>
          </a:xfrm>
          <a:noFill/>
        </p:spPr>
        <p:txBody>
          <a:bodyPr anchor="t">
            <a:normAutofit/>
          </a:bodyPr>
          <a:lstStyle/>
          <a:p>
            <a:pPr marL="0" indent="0">
              <a:buNone/>
            </a:pPr>
            <a:r>
              <a:rPr lang="tr-TR" sz="2400" dirty="0">
                <a:solidFill>
                  <a:schemeClr val="bg1"/>
                </a:solidFill>
              </a:rPr>
              <a:t>* Bir pivot bulunması halinde, pivotun üzerinde dengeleme yapılmasına gerek yoktur.  Bu bayrak, bulunması halinde pivot düğümün üzerinde herhangi bir dengeleme yapılmasını önlemek için True olarak ayarlanabilir. Dengeler, bölümün başlarında vaka bazında analizde açıklandığı gibi ayarlanır. En kötü durumda, pivot ve kötü çocuğun dengelerinin ayarlanması gerekecektir. AVL ağaçlarına </a:t>
            </a:r>
            <a:r>
              <a:rPr lang="tr-TR" sz="2400" dirty="0" err="1">
                <a:solidFill>
                  <a:schemeClr val="bg1"/>
                </a:solidFill>
              </a:rPr>
              <a:t>insert'in</a:t>
            </a:r>
            <a:r>
              <a:rPr lang="tr-TR" sz="2400" dirty="0">
                <a:solidFill>
                  <a:schemeClr val="bg1"/>
                </a:solidFill>
              </a:rPr>
              <a:t> hem yinelemeli hem de özyinelemeli versiyonlarını uygulamak, yinelemeli versiyonda ele alınması gereken özel durumları göstermeye yardımcı olurken, özyinelemeli versiyon özel durumlara ihtiyaç duymayacaktır. Özyinelemeli versiyon, </a:t>
            </a:r>
            <a:r>
              <a:rPr lang="tr-TR" sz="2400" dirty="0" err="1">
                <a:solidFill>
                  <a:schemeClr val="bg1"/>
                </a:solidFill>
              </a:rPr>
              <a:t>insert'in</a:t>
            </a:r>
            <a:r>
              <a:rPr lang="tr-TR" sz="2400" dirty="0">
                <a:solidFill>
                  <a:schemeClr val="bg1"/>
                </a:solidFill>
              </a:rPr>
              <a:t> çalışma şekli nedeniyle özel durumların ele alınmasına ihtiyaç duymaz. Fonksiyona her zaman yeni öğenin ekleneceği bir ağacın kök düğümü verilir ve bu öğe eklendikten sonra ağacın kök düğümünü döndürür. Bu kadar düzenli bir şekilde çalıştığından, özel durum işleme gerekli değildir</a:t>
            </a:r>
          </a:p>
        </p:txBody>
      </p:sp>
    </p:spTree>
    <p:extLst>
      <p:ext uri="{BB962C8B-B14F-4D97-AF65-F5344CB8AC3E}">
        <p14:creationId xmlns:p14="http://schemas.microsoft.com/office/powerpoint/2010/main" val="3485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F13BDAA-06FA-286A-3203-089EFDF74186}"/>
              </a:ext>
            </a:extLst>
          </p:cNvPr>
          <p:cNvSpPr>
            <a:spLocks noGrp="1"/>
          </p:cNvSpPr>
          <p:nvPr>
            <p:ph type="title"/>
          </p:nvPr>
        </p:nvSpPr>
        <p:spPr>
          <a:xfrm>
            <a:off x="1347736" y="630935"/>
            <a:ext cx="8404339" cy="1007280"/>
          </a:xfrm>
          <a:noFill/>
        </p:spPr>
        <p:txBody>
          <a:bodyPr anchor="b">
            <a:normAutofit fontScale="90000"/>
          </a:bodyPr>
          <a:lstStyle/>
          <a:p>
            <a:pPr algn="ctr"/>
            <a:r>
              <a:rPr lang="tr-TR" sz="4800" dirty="0">
                <a:solidFill>
                  <a:schemeClr val="bg1"/>
                </a:solidFill>
              </a:rPr>
              <a:t>10.3.8 ) </a:t>
            </a:r>
            <a:r>
              <a:rPr lang="tr-TR" sz="4000" dirty="0">
                <a:solidFill>
                  <a:schemeClr val="bg1"/>
                </a:solidFill>
              </a:rPr>
              <a:t>Yüksekliğe Karşı Dengenin Korunması</a:t>
            </a:r>
          </a:p>
        </p:txBody>
      </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285458" y="1765154"/>
            <a:ext cx="10294052" cy="4541901"/>
          </a:xfrm>
          <a:noFill/>
        </p:spPr>
        <p:txBody>
          <a:bodyPr anchor="t">
            <a:normAutofit/>
          </a:bodyPr>
          <a:lstStyle/>
          <a:p>
            <a:pPr lvl="1"/>
            <a:r>
              <a:rPr lang="tr-TR" dirty="0">
                <a:solidFill>
                  <a:schemeClr val="bg1"/>
                </a:solidFill>
              </a:rPr>
              <a:t>Bu bölümde sunulan iki uygulama, AVL ağaçları için özyinelemeli ve yinelemeli ekleme algoritmaları, her bir düğümün dengesini korumuştur. Alternatif olarak, her bir düğümün yüksekliği korunabilir. Bu durumda, bir yaprak düğümün yüksekliği </a:t>
            </a:r>
            <a:r>
              <a:rPr lang="tr-TR" dirty="0">
                <a:solidFill>
                  <a:srgbClr val="C00000"/>
                </a:solidFill>
              </a:rPr>
              <a:t>1</a:t>
            </a:r>
            <a:r>
              <a:rPr lang="tr-TR" dirty="0">
                <a:solidFill>
                  <a:schemeClr val="bg1"/>
                </a:solidFill>
              </a:rPr>
              <a:t>'dir. Diğer herhangi bir düğümün yüksekliği </a:t>
            </a:r>
            <a:r>
              <a:rPr lang="tr-TR" dirty="0">
                <a:solidFill>
                  <a:srgbClr val="C00000"/>
                </a:solidFill>
              </a:rPr>
              <a:t>1 + iki alt ağacının maksimum yüksekliğidir. </a:t>
            </a:r>
            <a:r>
              <a:rPr lang="tr-TR" dirty="0">
                <a:solidFill>
                  <a:schemeClr val="bg1"/>
                </a:solidFill>
              </a:rPr>
              <a:t>Boş bir ağacın yüksekliği 0'dır.</a:t>
            </a:r>
          </a:p>
        </p:txBody>
      </p:sp>
    </p:spTree>
    <p:extLst>
      <p:ext uri="{BB962C8B-B14F-4D97-AF65-F5344CB8AC3E}">
        <p14:creationId xmlns:p14="http://schemas.microsoft.com/office/powerpoint/2010/main" val="340248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F13BDAA-06FA-286A-3203-089EFDF74186}"/>
              </a:ext>
            </a:extLst>
          </p:cNvPr>
          <p:cNvSpPr>
            <a:spLocks noGrp="1"/>
          </p:cNvSpPr>
          <p:nvPr>
            <p:ph type="title"/>
          </p:nvPr>
        </p:nvSpPr>
        <p:spPr>
          <a:xfrm>
            <a:off x="1756935" y="630935"/>
            <a:ext cx="8586600" cy="975026"/>
          </a:xfrm>
          <a:noFill/>
        </p:spPr>
        <p:txBody>
          <a:bodyPr anchor="b">
            <a:normAutofit fontScale="90000"/>
          </a:bodyPr>
          <a:lstStyle/>
          <a:p>
            <a:pPr algn="ctr"/>
            <a:r>
              <a:rPr lang="tr-TR" sz="4800" dirty="0">
                <a:solidFill>
                  <a:schemeClr val="bg1"/>
                </a:solidFill>
              </a:rPr>
              <a:t>10.3.9 ) Depolanmış Yükseklikli </a:t>
            </a:r>
            <a:r>
              <a:rPr lang="tr-TR" sz="4800" dirty="0" err="1">
                <a:solidFill>
                  <a:schemeClr val="bg1"/>
                </a:solidFill>
              </a:rPr>
              <a:t>AVLNode</a:t>
            </a:r>
            <a:endParaRPr lang="tr-TR" sz="4800" dirty="0">
              <a:solidFill>
                <a:schemeClr val="bg1"/>
              </a:solidFill>
            </a:endParaRPr>
          </a:p>
        </p:txBody>
      </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İçerik Yer Tutucusu 4">
            <a:extLst>
              <a:ext uri="{FF2B5EF4-FFF2-40B4-BE49-F238E27FC236}">
                <a16:creationId xmlns:a16="http://schemas.microsoft.com/office/drawing/2014/main" id="{399C4266-F05D-28FF-88C6-55371AC2774C}"/>
              </a:ext>
            </a:extLst>
          </p:cNvPr>
          <p:cNvPicPr>
            <a:picLocks noGrp="1" noChangeAspect="1"/>
          </p:cNvPicPr>
          <p:nvPr>
            <p:ph idx="1"/>
          </p:nvPr>
        </p:nvPicPr>
        <p:blipFill>
          <a:blip r:embed="rId2"/>
          <a:stretch>
            <a:fillRect/>
          </a:stretch>
        </p:blipFill>
        <p:spPr>
          <a:xfrm>
            <a:off x="6361661" y="1995835"/>
            <a:ext cx="5119090" cy="2245248"/>
          </a:xfrm>
          <a:noFill/>
        </p:spPr>
      </p:pic>
      <p:sp>
        <p:nvSpPr>
          <p:cNvPr id="6" name="Metin kutusu 5">
            <a:extLst>
              <a:ext uri="{FF2B5EF4-FFF2-40B4-BE49-F238E27FC236}">
                <a16:creationId xmlns:a16="http://schemas.microsoft.com/office/drawing/2014/main" id="{2A403C03-3421-BF29-AC1F-055AD571A8A9}"/>
              </a:ext>
            </a:extLst>
          </p:cNvPr>
          <p:cNvSpPr txBox="1"/>
          <p:nvPr/>
        </p:nvSpPr>
        <p:spPr>
          <a:xfrm>
            <a:off x="383458" y="1897626"/>
            <a:ext cx="5888332" cy="2585323"/>
          </a:xfrm>
          <a:prstGeom prst="rect">
            <a:avLst/>
          </a:prstGeom>
          <a:noFill/>
        </p:spPr>
        <p:txBody>
          <a:bodyPr wrap="square" rtlCol="0">
            <a:spAutoFit/>
          </a:bodyPr>
          <a:lstStyle/>
          <a:p>
            <a:r>
              <a:rPr lang="tr-TR" dirty="0">
                <a:solidFill>
                  <a:schemeClr val="bg1"/>
                </a:solidFill>
              </a:rPr>
              <a:t>* Dengeler yerine düğümlerin yüksekliği korunursa, yeni öğenin eklendiği konuma giden yoldaki tüm yükseklikler ağaca geri dönerken ayarlanmalıdır. Dengelerin aksine, pivot düğümde yüksekliklerin ayarlanmasını durdurmak mümkün değildir. Döndürmeden sonra pivot ve kötü çocuğun yüksekliği de yeniden hesaplanmalıdır çünkü döndürme onların yüksekliğini değiştirebilir. Yükseklikler aşağıdan yukarıya doğru hesaplandığından, pivot ve kötü çocuğun yükseklikleri de dahil olmak üzere yol üzerindeki</a:t>
            </a:r>
          </a:p>
        </p:txBody>
      </p:sp>
      <p:sp>
        <p:nvSpPr>
          <p:cNvPr id="7" name="Metin kutusu 6">
            <a:extLst>
              <a:ext uri="{FF2B5EF4-FFF2-40B4-BE49-F238E27FC236}">
                <a16:creationId xmlns:a16="http://schemas.microsoft.com/office/drawing/2014/main" id="{864D2729-1936-0BC4-7D66-050B6A6DF798}"/>
              </a:ext>
            </a:extLst>
          </p:cNvPr>
          <p:cNvSpPr txBox="1"/>
          <p:nvPr/>
        </p:nvSpPr>
        <p:spPr>
          <a:xfrm>
            <a:off x="375328" y="4423300"/>
            <a:ext cx="10992468" cy="3139321"/>
          </a:xfrm>
          <a:prstGeom prst="rect">
            <a:avLst/>
          </a:prstGeom>
          <a:noFill/>
        </p:spPr>
        <p:txBody>
          <a:bodyPr wrap="square" rtlCol="0">
            <a:spAutoFit/>
          </a:bodyPr>
          <a:lstStyle/>
          <a:p>
            <a:r>
              <a:rPr lang="tr-TR" dirty="0">
                <a:solidFill>
                  <a:schemeClr val="bg1"/>
                </a:solidFill>
              </a:rPr>
              <a:t>tüm yükseklikler aşağıdan yukarıya doğru yeniden hesaplanmalıdır.</a:t>
            </a:r>
            <a:r>
              <a:rPr lang="tr-TR" dirty="0"/>
              <a:t> </a:t>
            </a:r>
            <a:r>
              <a:rPr lang="tr-TR" dirty="0">
                <a:solidFill>
                  <a:srgbClr val="FFFF00"/>
                </a:solidFill>
              </a:rPr>
              <a:t>Bölüm 10.3.9'daki </a:t>
            </a:r>
            <a:r>
              <a:rPr lang="tr-TR" dirty="0">
                <a:solidFill>
                  <a:schemeClr val="bg1"/>
                </a:solidFill>
              </a:rPr>
              <a:t>kod, düğümde köklenen ağacın yüksekliğini saklayan bir </a:t>
            </a:r>
            <a:r>
              <a:rPr lang="tr-TR" dirty="0" err="1">
                <a:solidFill>
                  <a:schemeClr val="bg1"/>
                </a:solidFill>
              </a:rPr>
              <a:t>AVLNode'un</a:t>
            </a:r>
            <a:r>
              <a:rPr lang="tr-TR" dirty="0">
                <a:solidFill>
                  <a:schemeClr val="bg1"/>
                </a:solidFill>
              </a:rPr>
              <a:t> kısmi bildirimini sağlar. Bu uygulamada, herhangi bir düğümün dengesi iki alt ağacın yüksekliklerinden hesaplanabilir. Bu uygulamada, herhangi bir düğümün dengesi iki alt ağacın yüksekliklerinden hesaplanabilir.</a:t>
            </a:r>
          </a:p>
          <a:p>
            <a:endParaRPr lang="tr-TR" dirty="0"/>
          </a:p>
          <a:p>
            <a:endParaRPr lang="tr-TR" dirty="0"/>
          </a:p>
          <a:p>
            <a:endParaRPr lang="tr-TR" dirty="0"/>
          </a:p>
          <a:p>
            <a:endParaRPr lang="tr-TR" dirty="0"/>
          </a:p>
          <a:p>
            <a:endParaRPr lang="tr-TR" dirty="0"/>
          </a:p>
          <a:p>
            <a:endParaRPr lang="tr-TR" dirty="0"/>
          </a:p>
          <a:p>
            <a:r>
              <a:rPr lang="tr-TR" dirty="0" err="1"/>
              <a:t>jjnl</a:t>
            </a:r>
            <a:r>
              <a:rPr lang="tr-TR" dirty="0"/>
              <a:t>.</a:t>
            </a:r>
          </a:p>
        </p:txBody>
      </p:sp>
    </p:spTree>
    <p:extLst>
      <p:ext uri="{BB962C8B-B14F-4D97-AF65-F5344CB8AC3E}">
        <p14:creationId xmlns:p14="http://schemas.microsoft.com/office/powerpoint/2010/main" val="276312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F13BDAA-06FA-286A-3203-089EFDF74186}"/>
              </a:ext>
            </a:extLst>
          </p:cNvPr>
          <p:cNvSpPr>
            <a:spLocks noGrp="1"/>
          </p:cNvSpPr>
          <p:nvPr>
            <p:ph type="title"/>
          </p:nvPr>
        </p:nvSpPr>
        <p:spPr>
          <a:xfrm>
            <a:off x="2436875" y="630935"/>
            <a:ext cx="7315200" cy="676755"/>
          </a:xfrm>
          <a:noFill/>
        </p:spPr>
        <p:txBody>
          <a:bodyPr anchor="b">
            <a:normAutofit fontScale="90000"/>
          </a:bodyPr>
          <a:lstStyle/>
          <a:p>
            <a:pPr algn="ctr"/>
            <a:r>
              <a:rPr lang="tr-TR" sz="4000" dirty="0">
                <a:solidFill>
                  <a:schemeClr val="bg1"/>
                </a:solidFill>
              </a:rPr>
              <a:t>10.3.10 )  AVL Ağacından Öğe Silme</a:t>
            </a:r>
          </a:p>
        </p:txBody>
      </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984778" y="1538816"/>
            <a:ext cx="10039433" cy="4719076"/>
          </a:xfrm>
          <a:noFill/>
        </p:spPr>
        <p:txBody>
          <a:bodyPr anchor="t">
            <a:normAutofit/>
          </a:bodyPr>
          <a:lstStyle/>
          <a:p>
            <a:r>
              <a:rPr lang="tr-TR" sz="2400" dirty="0">
                <a:solidFill>
                  <a:schemeClr val="bg1"/>
                </a:solidFill>
              </a:rPr>
              <a:t>AVL ağacından bir değer silme işlemi, 6. </a:t>
            </a:r>
            <a:r>
              <a:rPr lang="tr-TR" sz="2400" dirty="0" err="1">
                <a:solidFill>
                  <a:schemeClr val="bg1"/>
                </a:solidFill>
              </a:rPr>
              <a:t>Bölüm'deki</a:t>
            </a:r>
            <a:r>
              <a:rPr lang="tr-TR" sz="2400" dirty="0">
                <a:solidFill>
                  <a:schemeClr val="bg1"/>
                </a:solidFill>
              </a:rPr>
              <a:t> 2. programlama probleminden (ikili arama ağacından öğe silme) açıklandığı şekilde gerçekleştirilebilir. Ancak, son gerçek yaprak düğüm silindikten sonra AVL ağacında dengelemeler yapılması gerekir. Bu, silme işlemi iteratif olarak uygulanıyorsa bir yol yığını tutularak veya silme işlemi </a:t>
            </a:r>
            <a:r>
              <a:rPr lang="tr-TR" sz="2400" dirty="0" err="1">
                <a:solidFill>
                  <a:schemeClr val="bg1"/>
                </a:solidFill>
              </a:rPr>
              <a:t>rekursif</a:t>
            </a:r>
            <a:r>
              <a:rPr lang="tr-TR" sz="2400" dirty="0">
                <a:solidFill>
                  <a:schemeClr val="bg1"/>
                </a:solidFill>
              </a:rPr>
              <a:t> olarak uygulanıyorsa </a:t>
            </a:r>
            <a:r>
              <a:rPr lang="tr-TR" sz="2400" dirty="0" err="1">
                <a:solidFill>
                  <a:schemeClr val="bg1"/>
                </a:solidFill>
              </a:rPr>
              <a:t>rekursif</a:t>
            </a:r>
            <a:r>
              <a:rPr lang="tr-TR" sz="2400" dirty="0">
                <a:solidFill>
                  <a:schemeClr val="bg1"/>
                </a:solidFill>
              </a:rPr>
              <a:t> çağrılardan dönerken dengelemelerin veya yüksekliklerin ayarlanmasıyla yapılabilir.</a:t>
            </a:r>
          </a:p>
          <a:p>
            <a:r>
              <a:rPr lang="tr-TR" sz="2400" dirty="0">
                <a:solidFill>
                  <a:schemeClr val="bg1"/>
                </a:solidFill>
              </a:rPr>
              <a:t>Her iki durumda da, yoldaki bir düğümün ayarlanmış dengesi 2'ye ulaştığında ağacı yeniden dengelemek için bir sol dönüş gereklidir. Yoldaki bir düğümün ayarlanmış dengesi -2 ile sonuçlanırsa, bir sağ dönüş gereklidir. Bu dönüşler, ağacın köküne kadar geriye doğru zincirleme yoluyla gerçekleşebilir.</a:t>
            </a:r>
          </a:p>
          <a:p>
            <a:pPr marL="0" indent="0" algn="ctr">
              <a:buNone/>
            </a:pPr>
            <a:endParaRPr lang="tr-TR" sz="1800" dirty="0">
              <a:solidFill>
                <a:schemeClr val="bg1"/>
              </a:solidFill>
            </a:endParaRPr>
          </a:p>
        </p:txBody>
      </p:sp>
    </p:spTree>
    <p:extLst>
      <p:ext uri="{BB962C8B-B14F-4D97-AF65-F5344CB8AC3E}">
        <p14:creationId xmlns:p14="http://schemas.microsoft.com/office/powerpoint/2010/main" val="358626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3F13BDAA-06FA-286A-3203-089EFDF74186}"/>
              </a:ext>
            </a:extLst>
          </p:cNvPr>
          <p:cNvSpPr>
            <a:spLocks noGrp="1"/>
          </p:cNvSpPr>
          <p:nvPr>
            <p:ph type="title"/>
          </p:nvPr>
        </p:nvSpPr>
        <p:spPr>
          <a:xfrm>
            <a:off x="1350784" y="630935"/>
            <a:ext cx="9084281" cy="754610"/>
          </a:xfrm>
          <a:noFill/>
        </p:spPr>
        <p:txBody>
          <a:bodyPr anchor="b">
            <a:normAutofit/>
          </a:bodyPr>
          <a:lstStyle/>
          <a:p>
            <a:pPr algn="ctr"/>
            <a:r>
              <a:rPr lang="tr-TR" sz="4800" dirty="0">
                <a:solidFill>
                  <a:schemeClr val="bg1"/>
                </a:solidFill>
              </a:rPr>
              <a:t>10.4) </a:t>
            </a:r>
            <a:r>
              <a:rPr lang="tr-TR" sz="4800" dirty="0" err="1">
                <a:solidFill>
                  <a:schemeClr val="bg1"/>
                </a:solidFill>
              </a:rPr>
              <a:t>Splay</a:t>
            </a:r>
            <a:r>
              <a:rPr lang="tr-TR" sz="4800">
                <a:solidFill>
                  <a:schemeClr val="bg1"/>
                </a:solidFill>
              </a:rPr>
              <a:t> Ağacı </a:t>
            </a:r>
            <a:endParaRPr lang="tr-TR" sz="4800" dirty="0">
              <a:solidFill>
                <a:schemeClr val="bg1"/>
              </a:solidFill>
            </a:endParaRPr>
          </a:p>
        </p:txBody>
      </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İçerik Yer Tutucusu 6">
            <a:extLst>
              <a:ext uri="{FF2B5EF4-FFF2-40B4-BE49-F238E27FC236}">
                <a16:creationId xmlns:a16="http://schemas.microsoft.com/office/drawing/2014/main" id="{6EABBCB2-A754-8A56-2482-AFA2D08B6E5B}"/>
              </a:ext>
            </a:extLst>
          </p:cNvPr>
          <p:cNvSpPr>
            <a:spLocks noGrp="1"/>
          </p:cNvSpPr>
          <p:nvPr>
            <p:ph idx="1"/>
          </p:nvPr>
        </p:nvSpPr>
        <p:spPr/>
        <p:txBody>
          <a:bodyPr>
            <a:normAutofit fontScale="85000" lnSpcReduction="20000"/>
          </a:bodyPr>
          <a:lstStyle/>
          <a:p>
            <a:pPr marL="0" indent="0" algn="just">
              <a:buNone/>
            </a:pPr>
            <a:r>
              <a:rPr lang="tr-TR" dirty="0">
                <a:solidFill>
                  <a:schemeClr val="bg2"/>
                </a:solidFill>
              </a:rPr>
              <a:t>AVL ağaçları her zaman dengelidir, çünkü her düğümün dengesi -1, 1 veya 0  olacak şekilde hesaplanır ve korunur. Dengeli oldukları için ①(log n) arama, ekleme ve silme süresini garanti ederler. AVL ağacı ikili bir arama ağacıdır, bu nedenle öğelerini sıralı olarak tutar ve ①(n) sürede en küçük öğeden en büyük öğeye doğru yinelemeye olanak tanır. Bu veri yapısının çok fazla dezavantajı yok gibi görünse de, </a:t>
            </a:r>
            <a:r>
              <a:rPr lang="tr-TR" dirty="0" err="1">
                <a:solidFill>
                  <a:schemeClr val="bg2"/>
                </a:solidFill>
              </a:rPr>
              <a:t>splay</a:t>
            </a:r>
            <a:r>
              <a:rPr lang="tr-TR" dirty="0">
                <a:solidFill>
                  <a:schemeClr val="bg2"/>
                </a:solidFill>
              </a:rPr>
              <a:t> ağaçları şeklinde olası bir iyileştirme vardır. AVL ağaçlarına yöneltilen eleştirilerden biri de her düğümün kendi dengesini koruması gerektiğidir. Bu denge bakımı için gereken ekstra iş ve ekstra alan gereksiz olabilir. Peki ya bir ikili arama ağacı, dengesini her düğümde saklamadan da yeterince iyi koruyabilseydi? Her bir düğümün dengesini ya da yüksekliğini saklamak bellekteki verinin boyutunu artırır. Bellek boyutları daha küçükken bu daha büyük bir endişeydi. Ancak, fazladan bilgiyi korumak da fazladan zaman alır. Peki ya sadece toplam veri boyutunu azaltmakla kalmayıp ikili arama ağacının dengesini koruma işinin bir kısmını ortadan kaldırabilseydik?</a:t>
            </a:r>
          </a:p>
        </p:txBody>
      </p:sp>
    </p:spTree>
    <p:extLst>
      <p:ext uri="{BB962C8B-B14F-4D97-AF65-F5344CB8AC3E}">
        <p14:creationId xmlns:p14="http://schemas.microsoft.com/office/powerpoint/2010/main" val="303768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981731" y="1317522"/>
            <a:ext cx="10495970" cy="4940369"/>
          </a:xfrm>
          <a:noFill/>
        </p:spPr>
        <p:txBody>
          <a:bodyPr anchor="t">
            <a:normAutofit/>
          </a:bodyPr>
          <a:lstStyle/>
          <a:p>
            <a:pPr marL="0" indent="0">
              <a:buNone/>
            </a:pPr>
            <a:r>
              <a:rPr lang="tr-TR" sz="1800" dirty="0">
                <a:solidFill>
                  <a:schemeClr val="bg1"/>
                </a:solidFill>
              </a:rPr>
              <a:t>AVL ağaçlarında yapılan iyileştirme, uzamsal yerellik kavramını içermektedir. Bu fikir, büyük veri setleriyle etkileşimin doğasını yansıtmaktadır. Büyük bir veri setine erişim genellikle yereldir, yani aynı veya birkaç veri parçasına kısa bir süre içinde birkaç kez erişilebilir ve daha sonra yeni değerler ekleyerek veya eski değerlere bakarak verilerin nispeten küçük bir alt kümesine erişilirken bir süre erişilmeyebilir. </a:t>
            </a:r>
            <a:r>
              <a:rPr lang="tr-TR" sz="1800" dirty="0" err="1">
                <a:solidFill>
                  <a:schemeClr val="bg1"/>
                </a:solidFill>
              </a:rPr>
              <a:t>Mekansal</a:t>
            </a:r>
            <a:r>
              <a:rPr lang="tr-TR" sz="1800" dirty="0">
                <a:solidFill>
                  <a:schemeClr val="bg1"/>
                </a:solidFill>
              </a:rPr>
              <a:t> Yerellik, verilerin nispeten küçük bir alt kümesine kısa bir süre içinde erişildiği anlamına gelir. Bu bölümün başındaki örneğimiz açısından, çerezleri içeren bir ağaç, bir kullanıcı bir web sitesini ilk ziyaret ettiğinde atanan çerezlere sahip olabilir. Web sitesine gelen bir kullanıcı bir süre etkileşimde bulunacak ve daha sonra muhtemelen bir daha geri gelmemek üzere ayrılacaktır. Web sunucusuyla etkileşime giren kullanıcı kümesi zaman içinde değişecektir, ancak ağaçtaki toplam giriş sayısına kıyasla her zaman nispeten küçük bir alt kümedir. Son kullanıcıların çerezlerini ağacın tepesine daha yakın bir yerde saklayabilseydik, ağaca yeni bir değer ekleme ve arama süresini iyileştirebilirdik. Karmaşıklık artmayacaktır. Bir öğe eklemek hala①(log n) zaman alır. Ancak bir öğeyi eklemek veya aramak için gereken toplam süre biraz iyileşebilir. Bu, bir yayılma ağacı için motivasyondur. Bir yayma ağacında, her ekleme veya arama, eklenen veya bakılan değeri yayma adı verilen bir işlemle ağacın köküne taşır. Bir değer silinirken, üst değer ağacın köküne kaydırılabilir. Bir yayma ağacı hala bir ikili arama ağacıdır. </a:t>
            </a:r>
            <a:r>
              <a:rPr lang="tr-TR" sz="1800" dirty="0" err="1">
                <a:solidFill>
                  <a:schemeClr val="bg1"/>
                </a:solidFill>
              </a:rPr>
              <a:t>Splay</a:t>
            </a:r>
            <a:r>
              <a:rPr lang="tr-TR" sz="1800" dirty="0">
                <a:solidFill>
                  <a:schemeClr val="bg1"/>
                </a:solidFill>
              </a:rPr>
              <a:t> ağaçları genellikle dengeli kalır ancak AVL ağacının aksine, bir </a:t>
            </a:r>
            <a:r>
              <a:rPr lang="tr-TR" sz="1800" dirty="0" err="1">
                <a:solidFill>
                  <a:schemeClr val="bg1"/>
                </a:solidFill>
              </a:rPr>
              <a:t>splay</a:t>
            </a:r>
            <a:r>
              <a:rPr lang="tr-TR" sz="1800" dirty="0">
                <a:solidFill>
                  <a:schemeClr val="bg1"/>
                </a:solidFill>
              </a:rPr>
              <a:t> ağacı herhangi bir denge veya yükseklik bilgisi içermez. Bir düğümü köke yaymak, AVL ağaçlarının dönüşlerine çok benzeyen bir dizi dönüşü içerir, ancak küçük bir farkla.</a:t>
            </a:r>
          </a:p>
        </p:txBody>
      </p:sp>
    </p:spTree>
    <p:extLst>
      <p:ext uri="{BB962C8B-B14F-4D97-AF65-F5344CB8AC3E}">
        <p14:creationId xmlns:p14="http://schemas.microsoft.com/office/powerpoint/2010/main" val="162920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DC95FA9-076A-421D-93A3-9C29819EB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6C8D94-3813-4D93-A6A7-A97EFFBCF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794673D-8563-4993-8E86-6D89D6E97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C8906114-25F0-4386-BC12-A5CB6A04F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9434651-094A-4780-979E-29A3042F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15BDC44-59B0-48DF-871F-0881BB593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18FCF5-B341-43DF-A055-DC56EA920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59408E04-9221-499E-B0F3-3AFD9025F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67B1604-40F1-4335-8A11-6091E0F5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AA00467E-A507-4BEF-AAB5-2B35F13FA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34BCCBFD-2A87-46DC-A665-6039BF72D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2" name="Straight Connector 41">
              <a:extLst>
                <a:ext uri="{FF2B5EF4-FFF2-40B4-BE49-F238E27FC236}">
                  <a16:creationId xmlns:a16="http://schemas.microsoft.com/office/drawing/2014/main" id="{91707DB8-2262-4E11-B8E7-A0042E4394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CA04D0-796D-4920-BED4-6278708685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78B0366-955C-44C5-B011-378E1994D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8F216F-4DA3-4165-A786-E7F2710B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05E35C12-B6B4-4F57-950C-6EB3CD8F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B14810E-84F3-4F8A-AF58-F452B98151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3687E051-F20C-4A55-AEDD-ED9B2D99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F834F70-7A0E-4202-8ECC-5EE81C93C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2993E0E-3E7B-48D8-A799-39FECD3E1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B12773A-5C03-4DD5-B9B4-24F4A42994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İçerik Yer Tutucusu 2">
            <a:extLst>
              <a:ext uri="{FF2B5EF4-FFF2-40B4-BE49-F238E27FC236}">
                <a16:creationId xmlns:a16="http://schemas.microsoft.com/office/drawing/2014/main" id="{CD0FCBEB-36BE-1625-B9CD-64AA6CD21367}"/>
              </a:ext>
            </a:extLst>
          </p:cNvPr>
          <p:cNvSpPr>
            <a:spLocks noGrp="1"/>
          </p:cNvSpPr>
          <p:nvPr>
            <p:ph idx="1"/>
          </p:nvPr>
        </p:nvSpPr>
        <p:spPr>
          <a:xfrm>
            <a:off x="1164737" y="1444620"/>
            <a:ext cx="10094799" cy="4813271"/>
          </a:xfrm>
          <a:noFill/>
        </p:spPr>
        <p:txBody>
          <a:bodyPr anchor="t">
            <a:normAutofit/>
          </a:bodyPr>
          <a:lstStyle/>
          <a:p>
            <a:pPr marL="0" indent="0">
              <a:buNone/>
            </a:pPr>
            <a:r>
              <a:rPr lang="tr-TR" sz="2000" dirty="0" err="1">
                <a:solidFill>
                  <a:schemeClr val="bg1"/>
                </a:solidFill>
              </a:rPr>
              <a:t>Splay</a:t>
            </a:r>
            <a:r>
              <a:rPr lang="tr-TR" sz="2000" dirty="0">
                <a:solidFill>
                  <a:schemeClr val="bg1"/>
                </a:solidFill>
              </a:rPr>
              <a:t> ağaçları verilerdeki </a:t>
            </a:r>
            <a:r>
              <a:rPr lang="tr-TR" sz="2000" dirty="0" err="1">
                <a:solidFill>
                  <a:schemeClr val="bg1"/>
                </a:solidFill>
              </a:rPr>
              <a:t>mekansal</a:t>
            </a:r>
            <a:r>
              <a:rPr lang="tr-TR" sz="2000" dirty="0">
                <a:solidFill>
                  <a:schemeClr val="bg1"/>
                </a:solidFill>
              </a:rPr>
              <a:t> yerellikten faydalanmak üzere tasarlanmış olsa da, iyi performans göstermek için </a:t>
            </a:r>
            <a:r>
              <a:rPr lang="tr-TR" sz="2000" dirty="0" err="1">
                <a:solidFill>
                  <a:schemeClr val="bg1"/>
                </a:solidFill>
              </a:rPr>
              <a:t>mekansal</a:t>
            </a:r>
            <a:r>
              <a:rPr lang="tr-TR" sz="2000" dirty="0">
                <a:solidFill>
                  <a:schemeClr val="bg1"/>
                </a:solidFill>
              </a:rPr>
              <a:t> yerellikten bağımsız olduklarını belirtmek ilginçtir. </a:t>
            </a:r>
            <a:r>
              <a:rPr lang="tr-TR" sz="2000" dirty="0" err="1">
                <a:solidFill>
                  <a:schemeClr val="bg1"/>
                </a:solidFill>
              </a:rPr>
              <a:t>Splay</a:t>
            </a:r>
            <a:r>
              <a:rPr lang="tr-TR" sz="2000" dirty="0">
                <a:solidFill>
                  <a:schemeClr val="bg1"/>
                </a:solidFill>
              </a:rPr>
              <a:t> ağaçları, tamamen rastgele veri setlerinde pratikte AVL ağaçları kadar iyi veya daha iyi çalışır. Yayvan ağaçlarla ilgili ilginç olan birkaç şey vardır.</a:t>
            </a:r>
          </a:p>
          <a:p>
            <a:pPr marL="0" indent="0">
              <a:buNone/>
            </a:pPr>
            <a:r>
              <a:rPr lang="tr-TR" sz="2000" dirty="0">
                <a:solidFill>
                  <a:schemeClr val="bg1"/>
                </a:solidFill>
              </a:rPr>
              <a:t>• İlk olarak, yayma işlemi alt ağaçların yüksekliği hakkında denge veya başka herhangi bir bilgi gerektirmez. İkili arama ağacı yapısı yeterince iyidir.</a:t>
            </a:r>
          </a:p>
          <a:p>
            <a:pPr marL="0" indent="0">
              <a:buNone/>
            </a:pPr>
            <a:r>
              <a:rPr lang="tr-TR" sz="2000" dirty="0">
                <a:solidFill>
                  <a:schemeClr val="bg1"/>
                </a:solidFill>
              </a:rPr>
              <a:t>• Yayvan ağaçlar her zaman mükemmel şekilde dengeli kalmaz. Ancak nispeten dengeli kaldıkları için ekleme, arama ve silme işlemleri için ①(log n) ortalama durum karmaşıklığı elde etmeye yetecek kadar dengelidirler. Yeterince iyi oldukları fikri, Bölüm 2'nin ilerleyen kısımlarında ve bu bölümün ilerleyen kısımlarında tartışılan amorti edilmiş karmaşıklık olarak adlandırılan şeyin temelini oluşturur.</a:t>
            </a:r>
          </a:p>
          <a:p>
            <a:pPr marL="0" indent="0">
              <a:buNone/>
            </a:pPr>
            <a:r>
              <a:rPr lang="tr-TR" sz="2000" dirty="0">
                <a:solidFill>
                  <a:schemeClr val="bg1"/>
                </a:solidFill>
              </a:rPr>
              <a:t>• </a:t>
            </a:r>
            <a:r>
              <a:rPr lang="tr-TR" sz="2000" dirty="0" err="1">
                <a:solidFill>
                  <a:schemeClr val="bg1"/>
                </a:solidFill>
              </a:rPr>
              <a:t>Splaying'in</a:t>
            </a:r>
            <a:r>
              <a:rPr lang="tr-TR" sz="2000" dirty="0">
                <a:solidFill>
                  <a:schemeClr val="bg1"/>
                </a:solidFill>
              </a:rPr>
              <a:t> uygulanması nispeten basittir.</a:t>
            </a:r>
          </a:p>
        </p:txBody>
      </p:sp>
    </p:spTree>
    <p:extLst>
      <p:ext uri="{BB962C8B-B14F-4D97-AF65-F5344CB8AC3E}">
        <p14:creationId xmlns:p14="http://schemas.microsoft.com/office/powerpoint/2010/main" val="34743963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766</TotalTime>
  <Words>1861</Words>
  <Application>Microsoft Office PowerPoint</Application>
  <PresentationFormat>Widescreen</PresentationFormat>
  <Paragraphs>63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Teması</vt:lpstr>
      <vt:lpstr>Veri Yapıları ve  Algoritmalar    10. ünite Dengeli İkili Arama Ağaçları </vt:lpstr>
      <vt:lpstr>PowerPoint Presentation</vt:lpstr>
      <vt:lpstr>PowerPoint Presentation</vt:lpstr>
      <vt:lpstr>10.3.8 ) Yüksekliğe Karşı Dengenin Korunması</vt:lpstr>
      <vt:lpstr>10.3.9 ) Depolanmış Yükseklikli AVLNode</vt:lpstr>
      <vt:lpstr>10.3.10 )  AVL Ağacından Öğe Silme</vt:lpstr>
      <vt:lpstr>10.4) Splay Ağacı </vt:lpstr>
      <vt:lpstr>PowerPoint Presentation</vt:lpstr>
      <vt:lpstr>PowerPoint Presentation</vt:lpstr>
      <vt:lpstr>10.4.1) Yaylanma Dönüşleri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Yapıları</dc:title>
  <dc:creator>Gökberk  Eren günay</dc:creator>
  <cp:lastModifiedBy>Gökberk  Eren günay</cp:lastModifiedBy>
  <cp:revision>6</cp:revision>
  <dcterms:created xsi:type="dcterms:W3CDTF">2024-05-19T21:54:16Z</dcterms:created>
  <dcterms:modified xsi:type="dcterms:W3CDTF">2025-02-26T12:56:41Z</dcterms:modified>
</cp:coreProperties>
</file>