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79" r:id="rId3"/>
    <p:sldId id="266" r:id="rId4"/>
    <p:sldId id="416" r:id="rId5"/>
    <p:sldId id="287" r:id="rId6"/>
    <p:sldId id="305" r:id="rId7"/>
    <p:sldId id="308" r:id="rId8"/>
    <p:sldId id="306" r:id="rId9"/>
    <p:sldId id="277" r:id="rId10"/>
    <p:sldId id="360" r:id="rId11"/>
    <p:sldId id="279" r:id="rId12"/>
    <p:sldId id="362" r:id="rId13"/>
    <p:sldId id="282" r:id="rId14"/>
    <p:sldId id="365" r:id="rId15"/>
    <p:sldId id="285" r:id="rId16"/>
    <p:sldId id="332" r:id="rId17"/>
    <p:sldId id="334" r:id="rId18"/>
    <p:sldId id="335" r:id="rId19"/>
    <p:sldId id="336" r:id="rId20"/>
    <p:sldId id="411" r:id="rId21"/>
    <p:sldId id="373" r:id="rId22"/>
    <p:sldId id="437" r:id="rId23"/>
    <p:sldId id="4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a:srgbClr val="379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3" name="Content Placeholder 2"/>
          <p:cNvSpPr>
            <a:spLocks noGrp="1"/>
          </p:cNvSpPr>
          <p:nvPr>
            <p:ph idx="1"/>
          </p:nvPr>
        </p:nvSpPr>
        <p:spPr>
          <a:xfrm>
            <a:off x="838200" y="2205990"/>
            <a:ext cx="10515600" cy="4578985"/>
          </a:xfrm>
        </p:spPr>
        <p:txBody>
          <a:bodyPr>
            <a:normAutofit lnSpcReduction="20000"/>
          </a:bodyPr>
          <a:p>
            <a:r>
              <a:rPr lang="tr-TR" altLang="en-US" b="1" i="1">
                <a:solidFill>
                  <a:schemeClr val="bg1"/>
                </a:solidFill>
                <a:sym typeface="+mn-ea"/>
              </a:rPr>
              <a:t>4.2.7 PyList’te Silme  (PyList Delete)</a:t>
            </a:r>
            <a:endParaRPr lang="tr-TR" altLang="en-US" b="1" i="1">
              <a:solidFill>
                <a:schemeClr val="bg1"/>
              </a:solidFill>
              <a:sym typeface="+mn-ea"/>
            </a:endParaRPr>
          </a:p>
          <a:p>
            <a:r>
              <a:rPr lang="tr-TR" altLang="en-US" b="1" i="1">
                <a:solidFill>
                  <a:schemeClr val="bg1"/>
                </a:solidFill>
                <a:sym typeface="+mn-ea"/>
              </a:rPr>
              <a:t>4.2.8 PyList’te Eşitlik Testi ( PyList Equality Test)</a:t>
            </a:r>
            <a:endParaRPr lang="tr-TR" altLang="en-US" b="1" i="1">
              <a:solidFill>
                <a:schemeClr val="bg1"/>
              </a:solidFill>
              <a:sym typeface="+mn-ea"/>
            </a:endParaRPr>
          </a:p>
          <a:p>
            <a:r>
              <a:rPr lang="tr-TR" altLang="en-US" b="1" i="1">
                <a:solidFill>
                  <a:schemeClr val="bg1"/>
                </a:solidFill>
                <a:sym typeface="+mn-ea"/>
              </a:rPr>
              <a:t>4.2.9 PyList’te Yineleme (PyList Iteration)</a:t>
            </a:r>
            <a:endParaRPr lang="tr-TR" altLang="en-US" b="1" i="1">
              <a:solidFill>
                <a:schemeClr val="bg1"/>
              </a:solidFill>
              <a:sym typeface="+mn-ea"/>
            </a:endParaRPr>
          </a:p>
          <a:p>
            <a:r>
              <a:rPr lang="tr-TR" altLang="en-US" b="1" i="1">
                <a:solidFill>
                  <a:schemeClr val="bg1"/>
                </a:solidFill>
                <a:sym typeface="+mn-ea"/>
              </a:rPr>
              <a:t>4.2.10 Pylist’te Uzunluk (PyList Length)</a:t>
            </a:r>
            <a:endParaRPr lang="tr-TR" altLang="en-US" b="1" i="1">
              <a:solidFill>
                <a:schemeClr val="bg1"/>
              </a:solidFill>
              <a:sym typeface="+mn-ea"/>
            </a:endParaRPr>
          </a:p>
          <a:p>
            <a:r>
              <a:rPr lang="tr-TR" altLang="en-US" b="1" i="1">
                <a:solidFill>
                  <a:schemeClr val="bg1"/>
                </a:solidFill>
                <a:sym typeface="+mn-ea"/>
              </a:rPr>
              <a:t>4.2.11 Pylist Üyeliği ( PyList Membership)</a:t>
            </a:r>
            <a:endParaRPr lang="tr-TR" altLang="en-US" b="1" i="1">
              <a:solidFill>
                <a:schemeClr val="bg1"/>
              </a:solidFill>
              <a:sym typeface="+mn-ea"/>
            </a:endParaRPr>
          </a:p>
          <a:p>
            <a:r>
              <a:rPr lang="tr-TR" altLang="en-US" b="1" i="1">
                <a:solidFill>
                  <a:schemeClr val="bg1"/>
                </a:solidFill>
                <a:sym typeface="+mn-ea"/>
              </a:rPr>
              <a:t>4.2.12 Pylist Dizesi Dönüştürme ( PyList String Conversion)</a:t>
            </a:r>
            <a:endParaRPr lang="tr-TR" altLang="en-US" b="1" i="1">
              <a:solidFill>
                <a:schemeClr val="bg1"/>
              </a:solidFill>
              <a:sym typeface="+mn-ea"/>
            </a:endParaRPr>
          </a:p>
          <a:p>
            <a:r>
              <a:rPr lang="tr-TR" altLang="en-US" b="1" i="1">
                <a:solidFill>
                  <a:schemeClr val="bg1"/>
                </a:solidFill>
                <a:sym typeface="+mn-ea"/>
              </a:rPr>
              <a:t>4.2.13 </a:t>
            </a:r>
            <a:r>
              <a:rPr lang="en-US" b="1" i="1">
                <a:solidFill>
                  <a:schemeClr val="bg1"/>
                </a:solidFill>
                <a:sym typeface="+mn-ea"/>
              </a:rPr>
              <a:t>Pylist Dize</a:t>
            </a:r>
            <a:r>
              <a:rPr lang="tr-TR" altLang="en-US" b="1" i="1">
                <a:solidFill>
                  <a:schemeClr val="bg1"/>
                </a:solidFill>
                <a:sym typeface="+mn-ea"/>
              </a:rPr>
              <a:t>si</a:t>
            </a:r>
            <a:r>
              <a:rPr lang="en-US" b="1" i="1">
                <a:solidFill>
                  <a:schemeClr val="bg1"/>
                </a:solidFill>
                <a:sym typeface="+mn-ea"/>
              </a:rPr>
              <a:t> Gösterimi</a:t>
            </a:r>
            <a:r>
              <a:rPr lang="tr-TR" altLang="en-US" b="1" i="1">
                <a:solidFill>
                  <a:schemeClr val="bg1"/>
                </a:solidFill>
                <a:sym typeface="+mn-ea"/>
              </a:rPr>
              <a:t> ( PyList String Representation)</a:t>
            </a:r>
            <a:endParaRPr lang="tr-TR" altLang="en-US" b="1" i="1">
              <a:solidFill>
                <a:schemeClr val="bg1"/>
              </a:solidFill>
              <a:sym typeface="+mn-ea"/>
            </a:endParaRPr>
          </a:p>
          <a:p>
            <a:pPr marL="0" indent="0">
              <a:buNone/>
            </a:pPr>
            <a:endParaRPr lang="tr-TR" altLang="en-US" b="1" i="1">
              <a:sym typeface="+mn-ea"/>
            </a:endParaRPr>
          </a:p>
          <a:p>
            <a:pPr marL="0" indent="0">
              <a:buNone/>
            </a:pPr>
            <a:endParaRPr lang="tr-TR" altLang="en-US" b="1" i="1">
              <a:sym typeface="+mn-ea"/>
            </a:endParaRPr>
          </a:p>
          <a:p>
            <a:pPr marL="0" indent="0">
              <a:buNone/>
            </a:pPr>
            <a:r>
              <a:rPr lang="tr-TR" altLang="en-US" b="1" i="1">
                <a:solidFill>
                  <a:schemeClr val="bg1"/>
                </a:solidFill>
                <a:sym typeface="+mn-ea"/>
              </a:rPr>
              <a:t>AYŞE NUR YEŞİLOVA</a:t>
            </a:r>
            <a:endParaRPr lang="tr-TR" altLang="en-US" b="1" i="1">
              <a:solidFill>
                <a:schemeClr val="bg1"/>
              </a:solidFill>
              <a:sym typeface="+mn-ea"/>
            </a:endParaRPr>
          </a:p>
          <a:p>
            <a:endParaRPr lang="tr-TR" altLang="en-US" b="1" i="1">
              <a:sym typeface="+mn-ea"/>
            </a:endParaRPr>
          </a:p>
          <a:p>
            <a:endParaRPr lang="tr-TR" altLang="en-US" b="1" i="1">
              <a:sym typeface="+mn-ea"/>
            </a:endParaRPr>
          </a:p>
        </p:txBody>
      </p:sp>
      <p:sp>
        <p:nvSpPr>
          <p:cNvPr id="15" name="Title 14"/>
          <p:cNvSpPr>
            <a:spLocks noGrp="1"/>
          </p:cNvSpPr>
          <p:nvPr>
            <p:ph type="title"/>
          </p:nvPr>
        </p:nvSpPr>
        <p:spPr>
          <a:xfrm>
            <a:off x="3101340" y="581025"/>
            <a:ext cx="5772785" cy="1325880"/>
          </a:xfrm>
        </p:spPr>
        <p:txBody>
          <a:bodyPr>
            <a:noAutofit/>
          </a:bodyPr>
          <a:p>
            <a:r>
              <a:rPr lang="tr-TR" altLang="en-US" sz="12000" b="1">
                <a:solidFill>
                  <a:schemeClr val="tx1"/>
                </a:solidFill>
                <a:effectLst>
                  <a:outerShdw blurRad="38100" dist="19050" dir="2700000" algn="tl" rotWithShape="0">
                    <a:schemeClr val="dk1">
                      <a:alpha val="40000"/>
                    </a:schemeClr>
                  </a:outerShdw>
                </a:effectLst>
              </a:rPr>
              <a:t> </a:t>
            </a:r>
            <a:r>
              <a:rPr lang="tr-TR" altLang="en-US" sz="12000" b="1">
                <a:solidFill>
                  <a:schemeClr val="bg1"/>
                </a:solidFill>
                <a:effectLst>
                  <a:outerShdw blurRad="38100" dist="19050" dir="2700000" algn="tl" rotWithShape="0">
                    <a:schemeClr val="dk1">
                      <a:alpha val="40000"/>
                    </a:schemeClr>
                  </a:outerShdw>
                </a:effectLst>
              </a:rPr>
              <a:t>DİZİLER</a:t>
            </a:r>
            <a:endParaRPr lang="tr-TR" altLang="en-US" sz="12000" b="1">
              <a:solidFill>
                <a:schemeClr val="bg1"/>
              </a:solidFill>
              <a:effectLst>
                <a:outerShdw blurRad="38100" dist="19050" dir="2700000" algn="tl" rotWithShape="0">
                  <a:schemeClr val="dk1">
                    <a:alpha val="40000"/>
                  </a:schemeClr>
                </a:outerShdw>
              </a:effectLst>
            </a:endParaRPr>
          </a:p>
        </p:txBody>
      </p:sp>
      <p:sp>
        <p:nvSpPr>
          <p:cNvPr id="5" name="Text Box 4"/>
          <p:cNvSpPr txBox="1"/>
          <p:nvPr/>
        </p:nvSpPr>
        <p:spPr>
          <a:xfrm>
            <a:off x="448310" y="217805"/>
            <a:ext cx="11296015" cy="6423025"/>
          </a:xfrm>
          <a:prstGeom prst="rect">
            <a:avLst/>
          </a:prstGeom>
          <a:ln w="38100"/>
        </p:spPr>
        <p:style>
          <a:lnRef idx="3">
            <a:schemeClr val="accent4"/>
          </a:lnRef>
          <a:fillRef idx="0">
            <a:srgbClr val="FFFFFF"/>
          </a:fillRef>
          <a:effectRef idx="0">
            <a:srgbClr val="FFFFFF"/>
          </a:effectRef>
          <a:fontRef idx="minor">
            <a:schemeClr val="dk1"/>
          </a:fontRef>
        </p:style>
        <p:txBody>
          <a:bodyPr wrap="square" rtlCol="0">
            <a:noAutofit/>
          </a:bodyPr>
          <a:p>
            <a:endParaRPr lang="en-US" b="1"/>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tr-TR" altLang="en-US" b="1" i="1">
                <a:solidFill>
                  <a:schemeClr val="bg1"/>
                </a:solidFill>
              </a:rPr>
              <a:t>4.2.10 Pylist’te Uzunluk</a:t>
            </a:r>
            <a:endParaRPr lang="tr-TR" altLang="en-US" b="1" i="1">
              <a:solidFill>
                <a:schemeClr val="bg1"/>
              </a:solidFill>
            </a:endParaRPr>
          </a:p>
        </p:txBody>
      </p:sp>
      <p:pic>
        <p:nvPicPr>
          <p:cNvPr id="4" name="Content Placeholder 3" descr="Ekran görüntüsü 2024-03-06 130159"/>
          <p:cNvPicPr>
            <a:picLocks noChangeAspect="1"/>
          </p:cNvPicPr>
          <p:nvPr>
            <p:ph idx="1"/>
          </p:nvPr>
        </p:nvPicPr>
        <p:blipFill>
          <a:blip r:embed="rId1"/>
          <a:stretch>
            <a:fillRect/>
          </a:stretch>
        </p:blipFill>
        <p:spPr>
          <a:xfrm>
            <a:off x="3348355" y="2040890"/>
            <a:ext cx="4756785" cy="984250"/>
          </a:xfrm>
          <a:prstGeom prst="rect">
            <a:avLst/>
          </a:prstGeom>
        </p:spPr>
      </p:pic>
      <p:sp>
        <p:nvSpPr>
          <p:cNvPr id="6" name="Text Box 5"/>
          <p:cNvSpPr txBox="1"/>
          <p:nvPr/>
        </p:nvSpPr>
        <p:spPr>
          <a:xfrm>
            <a:off x="838200" y="3827145"/>
            <a:ext cx="10287000" cy="1967230"/>
          </a:xfrm>
          <a:prstGeom prst="rect">
            <a:avLst/>
          </a:prstGeom>
          <a:noFill/>
        </p:spPr>
        <p:txBody>
          <a:bodyPr wrap="square" rtlCol="0" anchor="t">
            <a:noAutofit/>
          </a:bodyPr>
          <a:p>
            <a:r>
              <a:rPr lang="tr-TR" altLang="en-US" sz="2800">
                <a:solidFill>
                  <a:schemeClr val="bg1"/>
                </a:solidFill>
                <a:sym typeface="+mn-ea"/>
              </a:rPr>
              <a:t>Bu Python kodu, bir sınıfın __len__ özel metodunu tanımlıyor. __len__ metodunun amacı, bir nesnenin uzunluğunu (yani, içinde kaç öğe olduğunu) belirlemektir. </a:t>
            </a:r>
            <a:endParaRPr lang="tr-TR" altLang="en-US" sz="2800">
              <a:solidFill>
                <a:schemeClr val="bg1"/>
              </a:solidFill>
              <a:sym typeface="+mn-ea"/>
            </a:endParaRPr>
          </a:p>
        </p:txBody>
      </p:sp>
      <p:sp>
        <p:nvSpPr>
          <p:cNvPr id="3" name="Text Box 2"/>
          <p:cNvSpPr txBox="1"/>
          <p:nvPr/>
        </p:nvSpPr>
        <p:spPr>
          <a:xfrm>
            <a:off x="3341370" y="2071370"/>
            <a:ext cx="4772660" cy="953770"/>
          </a:xfrm>
          <a:prstGeom prst="rect">
            <a:avLst/>
          </a:prstGeom>
          <a:noFill/>
          <a:ln w="19050">
            <a:solidFill>
              <a:schemeClr val="tx1"/>
            </a:solidFill>
          </a:ln>
        </p:spPr>
        <p:txBody>
          <a:bodyPr wrap="square" rtlCol="0">
            <a:noAutofit/>
          </a:bodyPr>
          <a:p>
            <a:endParaRPr lang="en-US"/>
          </a:p>
        </p:txBody>
      </p:sp>
      <p:sp>
        <p:nvSpPr>
          <p:cNvPr id="5" name="Text Box 4"/>
          <p:cNvSpPr txBox="1"/>
          <p:nvPr/>
        </p:nvSpPr>
        <p:spPr>
          <a:xfrm>
            <a:off x="3314700" y="2044700"/>
            <a:ext cx="4826000" cy="980440"/>
          </a:xfrm>
          <a:prstGeom prst="rect">
            <a:avLst/>
          </a:prstGeom>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pic>
        <p:nvPicPr>
          <p:cNvPr id="4" name="Content Placeholder 3" descr="Ekran görüntüsü 2024-03-12 124356"/>
          <p:cNvPicPr>
            <a:picLocks noChangeAspect="1"/>
          </p:cNvPicPr>
          <p:nvPr>
            <p:ph idx="1"/>
          </p:nvPr>
        </p:nvPicPr>
        <p:blipFill>
          <a:blip r:embed="rId1"/>
          <a:stretch>
            <a:fillRect/>
          </a:stretch>
        </p:blipFill>
        <p:spPr>
          <a:xfrm>
            <a:off x="250825" y="214630"/>
            <a:ext cx="5360035" cy="6441440"/>
          </a:xfrm>
          <a:prstGeom prst="rect">
            <a:avLst/>
          </a:prstGeom>
        </p:spPr>
      </p:pic>
      <p:sp>
        <p:nvSpPr>
          <p:cNvPr id="6" name="Text Box 5"/>
          <p:cNvSpPr txBox="1"/>
          <p:nvPr/>
        </p:nvSpPr>
        <p:spPr>
          <a:xfrm>
            <a:off x="5764530" y="382270"/>
            <a:ext cx="6096000" cy="5908040"/>
          </a:xfrm>
          <a:prstGeom prst="rect">
            <a:avLst/>
          </a:prstGeom>
          <a:noFill/>
        </p:spPr>
        <p:txBody>
          <a:bodyPr wrap="square" rtlCol="0" anchor="t">
            <a:spAutoFit/>
          </a:bodyPr>
          <a:p>
            <a:r>
              <a:rPr lang="en-US"/>
              <a:t>-</a:t>
            </a:r>
            <a:r>
              <a:rPr lang="en-US">
                <a:solidFill>
                  <a:schemeClr val="bg1"/>
                </a:solidFill>
              </a:rPr>
              <a:t> __init__ metodu: Bu metod, SimpleList sınıfının bir örneği oluşturulduğunda çağrılır. data parametresi olarak verilen liste, self.items özelliğine atanır. Bu şekilde, sınıfın içeriği başlatılmış olur. Daha sonra, self.items listesinin uzunluğu (len(self.items)) self.numItems özelliğine atanır. Bu özellik, sınıfın içindeki öğelerin sayısını saklar.</a:t>
            </a:r>
            <a:endParaRPr lang="en-US">
              <a:solidFill>
                <a:schemeClr val="bg1"/>
              </a:solidFill>
            </a:endParaRPr>
          </a:p>
          <a:p>
            <a:endParaRPr lang="en-US">
              <a:solidFill>
                <a:schemeClr val="bg1"/>
              </a:solidFill>
            </a:endParaRPr>
          </a:p>
          <a:p>
            <a:r>
              <a:rPr lang="en-US">
                <a:solidFill>
                  <a:schemeClr val="bg1"/>
                </a:solidFill>
              </a:rPr>
              <a:t>- __len__ metodu: Bu özel metod, Python'daki len() fonksiyonunun sınıf örnekleri üzerinde çalışabilmesini sağlar. Python'da bir nesnenin "uzunluğu" ifadesi, o nesne üzerinde ne kadar çok öğe bulunduğunu ifade eder. Örneğin, bir liste üzerinde len() fonksiyonunu kullandığınızda, listenin kaç eleman içerdiği </a:t>
            </a:r>
            <a:r>
              <a:rPr lang="tr-TR" altLang="en-US">
                <a:solidFill>
                  <a:schemeClr val="bg1"/>
                </a:solidFill>
              </a:rPr>
              <a:t>gösterilir. </a:t>
            </a:r>
            <a:r>
              <a:rPr lang="en-US">
                <a:solidFill>
                  <a:schemeClr val="bg1"/>
                </a:solidFill>
              </a:rPr>
              <a:t>Benzer şekilde, bu örnekte __len__ metodu, SimpleList sınıfının bir örneğinin "uzunluğunu" belirlemek için self.numItems değerini döndürür. Bu, sınıfın içinde kaç öğe olduğunu ifade eder.</a:t>
            </a:r>
            <a:endParaRPr lang="en-US">
              <a:solidFill>
                <a:schemeClr val="bg1"/>
              </a:solidFill>
            </a:endParaRPr>
          </a:p>
          <a:p>
            <a:endParaRPr lang="en-US">
              <a:solidFill>
                <a:schemeClr val="bg1"/>
              </a:solidFill>
            </a:endParaRPr>
          </a:p>
          <a:p>
            <a:r>
              <a:rPr lang="en-US">
                <a:solidFill>
                  <a:schemeClr val="bg1"/>
                </a:solidFill>
              </a:rPr>
              <a:t>Böylece, sınıf örneği üzerinde len() fonksiyonu çağrıldığında, yani len(my_list), Python otomatik olarak sınıfın __len__ metodunu çağırır ve bu metod sınıfın kaç öğe içerdiğini (self.numItems) döndürür.</a:t>
            </a:r>
            <a:endParaRPr lang="en-US">
              <a:solidFill>
                <a:schemeClr val="bg1"/>
              </a:solidFill>
            </a:endParaRPr>
          </a:p>
        </p:txBody>
      </p:sp>
      <p:pic>
        <p:nvPicPr>
          <p:cNvPr id="7" name="Content Placeholder 3" descr="Ekran görüntüsü 2024-03-12 125206"/>
          <p:cNvPicPr>
            <a:picLocks noChangeAspect="1"/>
          </p:cNvPicPr>
          <p:nvPr/>
        </p:nvPicPr>
        <p:blipFill>
          <a:blip r:embed="rId2"/>
          <a:stretch>
            <a:fillRect/>
          </a:stretch>
        </p:blipFill>
        <p:spPr>
          <a:xfrm>
            <a:off x="4170680" y="5854700"/>
            <a:ext cx="1440180" cy="800735"/>
          </a:xfrm>
          <a:prstGeom prst="rect">
            <a:avLst/>
          </a:prstGeom>
        </p:spPr>
      </p:pic>
      <p:sp>
        <p:nvSpPr>
          <p:cNvPr id="2" name="Text Box 1"/>
          <p:cNvSpPr txBox="1"/>
          <p:nvPr/>
        </p:nvSpPr>
        <p:spPr>
          <a:xfrm>
            <a:off x="266700" y="200025"/>
            <a:ext cx="5374005" cy="6454775"/>
          </a:xfrm>
          <a:prstGeom prst="rect">
            <a:avLst/>
          </a:prstGeom>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sp>
        <p:nvSpPr>
          <p:cNvPr id="2" name="Title 1"/>
          <p:cNvSpPr>
            <a:spLocks noGrp="1"/>
          </p:cNvSpPr>
          <p:nvPr>
            <p:ph type="title"/>
          </p:nvPr>
        </p:nvSpPr>
        <p:spPr/>
        <p:txBody>
          <a:bodyPr/>
          <a:p>
            <a:r>
              <a:rPr lang="tr-TR" altLang="en-US" b="1" i="1">
                <a:solidFill>
                  <a:schemeClr val="bg1"/>
                </a:solidFill>
              </a:rPr>
              <a:t>4.2.11 Pylist Üyeliği</a:t>
            </a:r>
            <a:endParaRPr lang="tr-TR" altLang="en-US" b="1" i="1">
              <a:solidFill>
                <a:schemeClr val="bg1"/>
              </a:solidFill>
            </a:endParaRPr>
          </a:p>
        </p:txBody>
      </p:sp>
      <p:pic>
        <p:nvPicPr>
          <p:cNvPr id="4" name="Content Placeholder 3" descr="Ekran görüntüsü 2024-03-06 153508"/>
          <p:cNvPicPr>
            <a:picLocks noChangeAspect="1"/>
          </p:cNvPicPr>
          <p:nvPr>
            <p:ph idx="1"/>
          </p:nvPr>
        </p:nvPicPr>
        <p:blipFill>
          <a:blip r:embed="rId1"/>
          <a:stretch>
            <a:fillRect/>
          </a:stretch>
        </p:blipFill>
        <p:spPr>
          <a:xfrm>
            <a:off x="1647825" y="1515110"/>
            <a:ext cx="7766685" cy="3194685"/>
          </a:xfrm>
          <a:prstGeom prst="rect">
            <a:avLst/>
          </a:prstGeom>
        </p:spPr>
      </p:pic>
      <p:sp>
        <p:nvSpPr>
          <p:cNvPr id="5" name="Text Box 4"/>
          <p:cNvSpPr txBox="1"/>
          <p:nvPr/>
        </p:nvSpPr>
        <p:spPr>
          <a:xfrm>
            <a:off x="838200" y="5015865"/>
            <a:ext cx="11052175" cy="1486535"/>
          </a:xfrm>
          <a:prstGeom prst="rect">
            <a:avLst/>
          </a:prstGeom>
          <a:noFill/>
        </p:spPr>
        <p:txBody>
          <a:bodyPr wrap="square" rtlCol="0" anchor="t">
            <a:noAutofit/>
          </a:bodyPr>
          <a:p>
            <a:r>
              <a:rPr lang="en-US" sz="2400">
                <a:solidFill>
                  <a:schemeClr val="bg1"/>
                </a:solidFill>
              </a:rPr>
              <a:t>Bu kod parçası, bir sınıfın __contains__ özel metodunu tanımlar. __contains__ metodu, bir nesnenin içinde belirli bir öğenin bulunup bulunmadığını kontrol etmek için kullanılır. Genellikle bu metod, sınıfın içindeki öğeleri döngü kullanarak tarar ve belirli bir öğe bulunursa True, bulunmazsa False döndürür.</a:t>
            </a:r>
            <a:endParaRPr lang="en-US" sz="2400">
              <a:solidFill>
                <a:schemeClr val="bg1"/>
              </a:solidFill>
            </a:endParaRPr>
          </a:p>
        </p:txBody>
      </p:sp>
      <p:sp>
        <p:nvSpPr>
          <p:cNvPr id="3" name="Text Box 2"/>
          <p:cNvSpPr txBox="1"/>
          <p:nvPr/>
        </p:nvSpPr>
        <p:spPr>
          <a:xfrm>
            <a:off x="1630045" y="1483360"/>
            <a:ext cx="7820660" cy="3226435"/>
          </a:xfrm>
          <a:prstGeom prst="rect">
            <a:avLst/>
          </a:prstGeom>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pic>
        <p:nvPicPr>
          <p:cNvPr id="4" name="Content Placeholder 3" descr="Ekran görüntüsü 2024-03-12 125759"/>
          <p:cNvPicPr>
            <a:picLocks noChangeAspect="1"/>
          </p:cNvPicPr>
          <p:nvPr>
            <p:ph idx="1"/>
          </p:nvPr>
        </p:nvPicPr>
        <p:blipFill>
          <a:blip r:embed="rId1"/>
          <a:stretch>
            <a:fillRect/>
          </a:stretch>
        </p:blipFill>
        <p:spPr>
          <a:xfrm>
            <a:off x="179070" y="107950"/>
            <a:ext cx="5917565" cy="6673215"/>
          </a:xfrm>
          <a:prstGeom prst="rect">
            <a:avLst/>
          </a:prstGeom>
        </p:spPr>
      </p:pic>
      <p:pic>
        <p:nvPicPr>
          <p:cNvPr id="5" name="Content Placeholder 3" descr="Ekran görüntüsü 2024-03-12 125840"/>
          <p:cNvPicPr>
            <a:picLocks noChangeAspect="1"/>
          </p:cNvPicPr>
          <p:nvPr/>
        </p:nvPicPr>
        <p:blipFill>
          <a:blip r:embed="rId2"/>
          <a:stretch>
            <a:fillRect/>
          </a:stretch>
        </p:blipFill>
        <p:spPr>
          <a:xfrm>
            <a:off x="4019550" y="6024880"/>
            <a:ext cx="1900555" cy="756285"/>
          </a:xfrm>
          <a:prstGeom prst="rect">
            <a:avLst/>
          </a:prstGeom>
        </p:spPr>
      </p:pic>
      <p:sp>
        <p:nvSpPr>
          <p:cNvPr id="6" name="Text Box 5"/>
          <p:cNvSpPr txBox="1"/>
          <p:nvPr/>
        </p:nvSpPr>
        <p:spPr>
          <a:xfrm>
            <a:off x="6096635" y="390525"/>
            <a:ext cx="5907405" cy="6391275"/>
          </a:xfrm>
          <a:prstGeom prst="rect">
            <a:avLst/>
          </a:prstGeom>
          <a:noFill/>
        </p:spPr>
        <p:txBody>
          <a:bodyPr wrap="square" rtlCol="0" anchor="t">
            <a:noAutofit/>
          </a:bodyPr>
          <a:p>
            <a:r>
              <a:rPr lang="en-US">
                <a:solidFill>
                  <a:schemeClr val="bg1"/>
                </a:solidFill>
              </a:rPr>
              <a:t>1</a:t>
            </a:r>
            <a:r>
              <a:rPr lang="en-US" sz="2000">
                <a:solidFill>
                  <a:schemeClr val="bg1"/>
                </a:solidFill>
              </a:rPr>
              <a:t>. class Example:</a:t>
            </a:r>
            <a:r>
              <a:rPr lang="tr-TR" altLang="en-US" sz="2000">
                <a:solidFill>
                  <a:schemeClr val="bg1"/>
                </a:solidFill>
              </a:rPr>
              <a:t> </a:t>
            </a:r>
            <a:r>
              <a:rPr lang="en-US" sz="2000">
                <a:solidFill>
                  <a:schemeClr val="bg1"/>
                </a:solidFill>
              </a:rPr>
              <a:t>Example adında bir sınıf tanımlar.</a:t>
            </a:r>
            <a:endParaRPr lang="en-US" sz="2000">
              <a:solidFill>
                <a:schemeClr val="bg1"/>
              </a:solidFill>
            </a:endParaRPr>
          </a:p>
          <a:p>
            <a:r>
              <a:rPr lang="en-US" sz="2000">
                <a:solidFill>
                  <a:schemeClr val="bg1"/>
                </a:solidFill>
              </a:rPr>
              <a:t>2. def __init__(self):</a:t>
            </a:r>
            <a:r>
              <a:rPr lang="tr-TR" altLang="en-US" sz="2000">
                <a:solidFill>
                  <a:schemeClr val="bg1"/>
                </a:solidFill>
              </a:rPr>
              <a:t> </a:t>
            </a:r>
            <a:r>
              <a:rPr lang="en-US" sz="2000">
                <a:solidFill>
                  <a:schemeClr val="bg1"/>
                </a:solidFill>
              </a:rPr>
              <a:t>Bu metod, bir Example örneği oluşturulduğunda otomatik olarak çağrılır. Bu yöntemde, örnek veri listesi olan items ve bu listenin uzunluğu olan numItems özellikleri başlatılır.</a:t>
            </a:r>
            <a:endParaRPr lang="en-US" sz="2000">
              <a:solidFill>
                <a:schemeClr val="bg1"/>
              </a:solidFill>
            </a:endParaRPr>
          </a:p>
          <a:p>
            <a:r>
              <a:rPr lang="en-US" sz="2000">
                <a:solidFill>
                  <a:schemeClr val="bg1"/>
                </a:solidFill>
              </a:rPr>
              <a:t>3. def __contains__(self, item):</a:t>
            </a:r>
            <a:r>
              <a:rPr lang="tr-TR" altLang="en-US" sz="2000">
                <a:solidFill>
                  <a:schemeClr val="bg1"/>
                </a:solidFill>
              </a:rPr>
              <a:t> </a:t>
            </a:r>
            <a:r>
              <a:rPr lang="en-US" sz="2000">
                <a:solidFill>
                  <a:schemeClr val="bg1"/>
                </a:solidFill>
              </a:rPr>
              <a:t>Bu metod, in anahtar kelimesiyle birlikte kullanıldığında otomatik olarak çağrılır. Belirli bir öğenin (item) Example sınıfının içinde bulunup bulunmadığını kontrol eder. item'ı bulursa True döndürür, aksi takdirde False döndürür.</a:t>
            </a:r>
            <a:endParaRPr lang="en-US" sz="2000">
              <a:solidFill>
                <a:schemeClr val="bg1"/>
              </a:solidFill>
            </a:endParaRPr>
          </a:p>
          <a:p>
            <a:r>
              <a:rPr lang="en-US" sz="2000">
                <a:solidFill>
                  <a:schemeClr val="bg1"/>
                </a:solidFill>
              </a:rPr>
              <a:t>    - for i in range(self.numItems): self.numItems sayısı kadar döngü oluşturur.</a:t>
            </a:r>
            <a:r>
              <a:rPr lang="tr-TR" altLang="en-US" sz="2000">
                <a:solidFill>
                  <a:schemeClr val="bg1"/>
                </a:solidFill>
              </a:rPr>
              <a:t> Sı</a:t>
            </a:r>
            <a:r>
              <a:rPr lang="en-US" sz="2000">
                <a:solidFill>
                  <a:schemeClr val="bg1"/>
                </a:solidFill>
              </a:rPr>
              <a:t>nıfın içindeki öğelerin sayısı kadar döngü adımı yapılır.</a:t>
            </a:r>
            <a:endParaRPr lang="en-US" sz="2000">
              <a:solidFill>
                <a:schemeClr val="bg1"/>
              </a:solidFill>
            </a:endParaRPr>
          </a:p>
          <a:p>
            <a:r>
              <a:rPr lang="en-US" sz="2000">
                <a:solidFill>
                  <a:schemeClr val="bg1"/>
                </a:solidFill>
              </a:rPr>
              <a:t>      - if self.items[i] == item:</a:t>
            </a:r>
            <a:r>
              <a:rPr lang="tr-TR" altLang="en-US" sz="2000">
                <a:solidFill>
                  <a:schemeClr val="bg1"/>
                </a:solidFill>
              </a:rPr>
              <a:t> </a:t>
            </a:r>
            <a:r>
              <a:rPr lang="en-US" sz="2000">
                <a:solidFill>
                  <a:schemeClr val="bg1"/>
                </a:solidFill>
              </a:rPr>
              <a:t>Her bir öğe, item ile karşılaştırılır. Eğer eşleşme bulunursa:</a:t>
            </a:r>
            <a:endParaRPr lang="en-US" sz="2000">
              <a:solidFill>
                <a:schemeClr val="bg1"/>
              </a:solidFill>
            </a:endParaRPr>
          </a:p>
          <a:p>
            <a:r>
              <a:rPr lang="en-US" sz="2000">
                <a:solidFill>
                  <a:schemeClr val="bg1"/>
                </a:solidFill>
              </a:rPr>
              <a:t>    - return True: Fonksiyon, True değeriyle sona erer, yani belirtilen öğe Example sınıfının içinde bulunur.</a:t>
            </a:r>
            <a:endParaRPr lang="en-US" sz="2000">
              <a:solidFill>
                <a:schemeClr val="bg1"/>
              </a:solidFill>
            </a:endParaRPr>
          </a:p>
          <a:p>
            <a:r>
              <a:rPr lang="en-US" sz="2000">
                <a:solidFill>
                  <a:schemeClr val="bg1"/>
                </a:solidFill>
              </a:rPr>
              <a:t>    - return False: Eğer döngü içinde eşleşme bulunmazsa, döngü tamamlandıktan sonra False döndürülür, yani belirtilen öğe Example sınıfının içinde bulunmaz.</a:t>
            </a:r>
            <a:endParaRPr lang="en-US" sz="2000">
              <a:solidFill>
                <a:schemeClr val="bg1"/>
              </a:solidFill>
            </a:endParaRPr>
          </a:p>
          <a:p>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sp>
        <p:nvSpPr>
          <p:cNvPr id="2" name="Title 1"/>
          <p:cNvSpPr>
            <a:spLocks noGrp="1"/>
          </p:cNvSpPr>
          <p:nvPr>
            <p:ph type="title"/>
          </p:nvPr>
        </p:nvSpPr>
        <p:spPr/>
        <p:txBody>
          <a:bodyPr/>
          <a:p>
            <a:r>
              <a:rPr lang="tr-TR" altLang="en-US" b="1" i="1">
                <a:solidFill>
                  <a:schemeClr val="bg1"/>
                </a:solidFill>
              </a:rPr>
              <a:t>4.2.12 Pylist Dizesi Dönüştürme</a:t>
            </a:r>
            <a:endParaRPr lang="tr-TR" altLang="en-US" b="1" i="1">
              <a:solidFill>
                <a:schemeClr val="bg1"/>
              </a:solidFill>
            </a:endParaRPr>
          </a:p>
        </p:txBody>
      </p:sp>
      <p:pic>
        <p:nvPicPr>
          <p:cNvPr id="4" name="Content Placeholder 3" descr="Ekran görüntüsü 2024-03-06 154612"/>
          <p:cNvPicPr>
            <a:picLocks noChangeAspect="1"/>
          </p:cNvPicPr>
          <p:nvPr>
            <p:ph idx="1"/>
          </p:nvPr>
        </p:nvPicPr>
        <p:blipFill>
          <a:blip r:embed="rId1"/>
          <a:stretch>
            <a:fillRect/>
          </a:stretch>
        </p:blipFill>
        <p:spPr>
          <a:xfrm>
            <a:off x="2225040" y="1597025"/>
            <a:ext cx="7741920" cy="2942590"/>
          </a:xfrm>
          <a:prstGeom prst="rect">
            <a:avLst/>
          </a:prstGeom>
        </p:spPr>
      </p:pic>
      <p:sp>
        <p:nvSpPr>
          <p:cNvPr id="5" name="Text Box 4"/>
          <p:cNvSpPr txBox="1"/>
          <p:nvPr/>
        </p:nvSpPr>
        <p:spPr>
          <a:xfrm>
            <a:off x="1289685" y="4633595"/>
            <a:ext cx="9458960" cy="2001520"/>
          </a:xfrm>
          <a:prstGeom prst="rect">
            <a:avLst/>
          </a:prstGeom>
          <a:noFill/>
        </p:spPr>
        <p:txBody>
          <a:bodyPr wrap="square" rtlCol="0" anchor="t">
            <a:noAutofit/>
          </a:bodyPr>
          <a:p>
            <a:r>
              <a:rPr lang="en-US" sz="2400">
                <a:solidFill>
                  <a:schemeClr val="bg1"/>
                </a:solidFill>
              </a:rPr>
              <a:t>Bu Python kodu, bir sınıfın __str__ özel metodunu tanımlıyor. __str__ metodu, bir nesnenin insan tarafından okunabilir bir dize temsilini oluşturur. Bu metot, genellikle print() fonksiyonu veya str() dönüşümü gibi durumlarda çağrılır.</a:t>
            </a:r>
            <a:endParaRPr lang="en-US" sz="2400">
              <a:solidFill>
                <a:schemeClr val="bg1"/>
              </a:solidFill>
            </a:endParaRPr>
          </a:p>
        </p:txBody>
      </p:sp>
      <p:sp>
        <p:nvSpPr>
          <p:cNvPr id="3" name="Text Box 2"/>
          <p:cNvSpPr txBox="1"/>
          <p:nvPr/>
        </p:nvSpPr>
        <p:spPr>
          <a:xfrm>
            <a:off x="2204720" y="1563370"/>
            <a:ext cx="7793990" cy="2976245"/>
          </a:xfrm>
          <a:prstGeom prst="rect">
            <a:avLst/>
          </a:prstGeom>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pic>
        <p:nvPicPr>
          <p:cNvPr id="4" name="Content Placeholder 3" descr="Ekran görüntüsü 2024-03-12 092636"/>
          <p:cNvPicPr>
            <a:picLocks noChangeAspect="1"/>
          </p:cNvPicPr>
          <p:nvPr>
            <p:ph idx="1"/>
          </p:nvPr>
        </p:nvPicPr>
        <p:blipFill>
          <a:blip r:embed="rId1"/>
          <a:stretch>
            <a:fillRect/>
          </a:stretch>
        </p:blipFill>
        <p:spPr>
          <a:xfrm>
            <a:off x="96520" y="441960"/>
            <a:ext cx="6439535" cy="6416040"/>
          </a:xfrm>
          <a:prstGeom prst="rect">
            <a:avLst/>
          </a:prstGeom>
        </p:spPr>
      </p:pic>
      <p:sp>
        <p:nvSpPr>
          <p:cNvPr id="5" name="Text Box 4"/>
          <p:cNvSpPr txBox="1"/>
          <p:nvPr/>
        </p:nvSpPr>
        <p:spPr>
          <a:xfrm>
            <a:off x="6751955" y="534670"/>
            <a:ext cx="5035550" cy="6222365"/>
          </a:xfrm>
          <a:prstGeom prst="rect">
            <a:avLst/>
          </a:prstGeom>
          <a:noFill/>
        </p:spPr>
        <p:txBody>
          <a:bodyPr wrap="square" rtlCol="0" anchor="t">
            <a:noAutofit/>
          </a:bodyPr>
          <a:p>
            <a:r>
              <a:rPr lang="en-US" sz="2400">
                <a:solidFill>
                  <a:schemeClr val="bg1"/>
                </a:solidFill>
              </a:rPr>
              <a:t> __str__ metodu, data listesindeki öğeleri belirli bir formatla - öğeler arasında virgül ve boşluk bırakarak ve hepsini köşeli parantezler içine alarak - birleştirip bir string olarak döndürür.</a:t>
            </a:r>
            <a:endParaRPr lang="en-US" sz="2400">
              <a:solidFill>
                <a:schemeClr val="bg1"/>
              </a:solidFill>
            </a:endParaRPr>
          </a:p>
          <a:p>
            <a:r>
              <a:rPr lang="tr-TR" altLang="en-US" sz="2400">
                <a:solidFill>
                  <a:schemeClr val="bg1"/>
                </a:solidFill>
                <a:sym typeface="+mn-ea"/>
              </a:rPr>
              <a:t>7)</a:t>
            </a:r>
            <a:r>
              <a:rPr lang="en-US" sz="2400">
                <a:solidFill>
                  <a:schemeClr val="bg1"/>
                </a:solidFill>
                <a:sym typeface="+mn-ea"/>
              </a:rPr>
              <a:t>s = "[" satırı, döndürülecek string'in köşeli parantez ile başlamasını sağlar. Bu, Python listelerinin gösterimine benzer.</a:t>
            </a:r>
            <a:endParaRPr lang="en-US" sz="2400">
              <a:solidFill>
                <a:schemeClr val="bg1"/>
              </a:solidFill>
            </a:endParaRPr>
          </a:p>
          <a:p>
            <a:r>
              <a:rPr lang="tr-TR" altLang="en-US" sz="2400">
                <a:solidFill>
                  <a:schemeClr val="bg1"/>
                </a:solidFill>
                <a:sym typeface="+mn-ea"/>
              </a:rPr>
              <a:t>8)</a:t>
            </a:r>
            <a:r>
              <a:rPr lang="en-US" sz="2400">
                <a:solidFill>
                  <a:schemeClr val="bg1"/>
                </a:solidFill>
                <a:sym typeface="+mn-ea"/>
              </a:rPr>
              <a:t>for i in range(self.numItems): döngüsü, data listesindeki her öğeyi tek tek işler. range(self.numItems) ifadesi, 0'dan numItems'ın bir eksiğine kadar olan sayılar üzerinde döner.</a:t>
            </a:r>
            <a:endParaRPr lang="en-US" sz="2400">
              <a:solidFill>
                <a:schemeClr val="bg1"/>
              </a:solidFill>
            </a:endParaRPr>
          </a:p>
          <a:p>
            <a:endParaRPr lang="tr-TR" altLang="en-US" sz="2800"/>
          </a:p>
          <a:p>
            <a:endParaRPr lang="tr-TR" altLang="en-US" sz="2800"/>
          </a:p>
          <a:p>
            <a:endParaRPr lang="tr-TR" altLang="en-US" sz="2800"/>
          </a:p>
        </p:txBody>
      </p:sp>
      <p:pic>
        <p:nvPicPr>
          <p:cNvPr id="2" name="Content Placeholder 3" descr="Ekran görüntüsü 2024-03-20 001926"/>
          <p:cNvPicPr>
            <a:picLocks noChangeAspect="1"/>
          </p:cNvPicPr>
          <p:nvPr/>
        </p:nvPicPr>
        <p:blipFill>
          <a:blip r:embed="rId2"/>
          <a:stretch>
            <a:fillRect/>
          </a:stretch>
        </p:blipFill>
        <p:spPr>
          <a:xfrm>
            <a:off x="4661535" y="6032500"/>
            <a:ext cx="1874520" cy="724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sp>
        <p:nvSpPr>
          <p:cNvPr id="3" name="Content Placeholder 2"/>
          <p:cNvSpPr>
            <a:spLocks noGrp="1"/>
          </p:cNvSpPr>
          <p:nvPr>
            <p:ph idx="1"/>
          </p:nvPr>
        </p:nvSpPr>
        <p:spPr>
          <a:xfrm>
            <a:off x="6598920" y="441960"/>
            <a:ext cx="5444490" cy="6151245"/>
          </a:xfrm>
        </p:spPr>
        <p:txBody>
          <a:bodyPr>
            <a:noAutofit/>
          </a:bodyPr>
          <a:p>
            <a:pPr marL="0" indent="0">
              <a:buNone/>
            </a:pPr>
            <a:r>
              <a:rPr lang="tr-TR" altLang="en-US" sz="2100">
                <a:solidFill>
                  <a:schemeClr val="bg1"/>
                </a:solidFill>
              </a:rPr>
              <a:t>9)</a:t>
            </a:r>
            <a:r>
              <a:rPr lang="en-US" sz="2100">
                <a:solidFill>
                  <a:schemeClr val="bg1"/>
                </a:solidFill>
              </a:rPr>
              <a:t> s = s + repr(self.data[i]) satırı, data listesindeki her öğeyi repr() fonksiyonu yardımıyla bir string'e çevirir ve s string'ine ekler. repr() fonksiyonu, nesnelerin yazdırılabilir temsilini döndürür ve burada öğelerin string temsilini elde etmek için kullanılır.</a:t>
            </a:r>
            <a:endParaRPr lang="en-US" sz="2100">
              <a:solidFill>
                <a:schemeClr val="bg1"/>
              </a:solidFill>
            </a:endParaRPr>
          </a:p>
          <a:p>
            <a:pPr marL="0" indent="0">
              <a:buNone/>
            </a:pPr>
            <a:r>
              <a:rPr lang="tr-TR" altLang="en-US" sz="2100">
                <a:solidFill>
                  <a:schemeClr val="bg1"/>
                </a:solidFill>
              </a:rPr>
              <a:t>10)</a:t>
            </a:r>
            <a:r>
              <a:rPr lang="en-US" sz="2100">
                <a:solidFill>
                  <a:schemeClr val="bg1"/>
                </a:solidFill>
              </a:rPr>
              <a:t>if i &lt; self.numItems - 1: </a:t>
            </a:r>
            <a:r>
              <a:rPr lang="tr-TR" altLang="en-US" sz="2100">
                <a:solidFill>
                  <a:schemeClr val="bg1"/>
                </a:solidFill>
              </a:rPr>
              <a:t>s</a:t>
            </a:r>
            <a:r>
              <a:rPr lang="en-US" sz="2100">
                <a:solidFill>
                  <a:schemeClr val="bg1"/>
                </a:solidFill>
              </a:rPr>
              <a:t>on öğeye kadar her öğeden sonra bir virgül ve boşluk ekler. Son öğeden sonra ekstra virgül koymamak için bu kontrol yapılır.</a:t>
            </a:r>
            <a:endParaRPr lang="en-US" sz="2100">
              <a:solidFill>
                <a:schemeClr val="bg1"/>
              </a:solidFill>
            </a:endParaRPr>
          </a:p>
          <a:p>
            <a:pPr marL="0" indent="0">
              <a:buNone/>
            </a:pPr>
            <a:r>
              <a:rPr lang="tr-TR" altLang="en-US" sz="2100">
                <a:solidFill>
                  <a:schemeClr val="bg1"/>
                </a:solidFill>
              </a:rPr>
              <a:t>11)</a:t>
            </a:r>
            <a:r>
              <a:rPr lang="en-US" sz="2100">
                <a:solidFill>
                  <a:schemeClr val="bg1"/>
                </a:solidFill>
              </a:rPr>
              <a:t>s = s + "]" satırı, tüm öğeler string'e eklendikten sonra köşeli parantezin kapatılmasını sağlar, böylece döngü bitiminde s değişkeni, listeyi temsil eden tam bir string haline gelir.</a:t>
            </a:r>
            <a:endParaRPr lang="en-US" sz="2100">
              <a:solidFill>
                <a:schemeClr val="bg1"/>
              </a:solidFill>
            </a:endParaRPr>
          </a:p>
          <a:p>
            <a:pPr marL="0" indent="0">
              <a:buNone/>
            </a:pPr>
            <a:r>
              <a:rPr lang="tr-TR" altLang="en-US" sz="2100">
                <a:solidFill>
                  <a:schemeClr val="bg1"/>
                </a:solidFill>
              </a:rPr>
              <a:t>13)</a:t>
            </a:r>
            <a:r>
              <a:rPr lang="en-US" sz="2100">
                <a:solidFill>
                  <a:schemeClr val="bg1"/>
                </a:solidFill>
              </a:rPr>
              <a:t>return s ifadesi, oluşturulan string'in döndürülmesini sağlar, böylece print(str(example_instance)) veya print(example_instance) çağrısı yapıldığında bu string yazdırılır.</a:t>
            </a:r>
            <a:endParaRPr lang="en-US" sz="2100">
              <a:solidFill>
                <a:schemeClr val="bg1"/>
              </a:solidFill>
            </a:endParaRPr>
          </a:p>
          <a:p>
            <a:pPr marL="0" indent="0">
              <a:buNone/>
            </a:pPr>
            <a:endParaRPr lang="en-US" sz="2100">
              <a:solidFill>
                <a:schemeClr val="bg1"/>
              </a:solidFill>
            </a:endParaRPr>
          </a:p>
        </p:txBody>
      </p:sp>
      <p:pic>
        <p:nvPicPr>
          <p:cNvPr id="4" name="Content Placeholder 3" descr="Ekran görüntüsü 2024-03-12 092636"/>
          <p:cNvPicPr>
            <a:picLocks noChangeAspect="1"/>
          </p:cNvPicPr>
          <p:nvPr/>
        </p:nvPicPr>
        <p:blipFill>
          <a:blip r:embed="rId1"/>
          <a:stretch>
            <a:fillRect/>
          </a:stretch>
        </p:blipFill>
        <p:spPr>
          <a:xfrm>
            <a:off x="635" y="441960"/>
            <a:ext cx="6535420" cy="6243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sp>
        <p:nvSpPr>
          <p:cNvPr id="2" name="Title 1"/>
          <p:cNvSpPr>
            <a:spLocks noGrp="1"/>
          </p:cNvSpPr>
          <p:nvPr>
            <p:ph type="title"/>
          </p:nvPr>
        </p:nvSpPr>
        <p:spPr>
          <a:xfrm>
            <a:off x="838200" y="365125"/>
            <a:ext cx="10515600" cy="1130935"/>
          </a:xfrm>
        </p:spPr>
        <p:txBody>
          <a:bodyPr/>
          <a:p>
            <a:r>
              <a:rPr lang="tr-TR" altLang="en-US" b="1" i="1">
                <a:solidFill>
                  <a:schemeClr val="bg1"/>
                </a:solidFill>
                <a:sym typeface="+mn-ea"/>
              </a:rPr>
              <a:t>4.2.13 </a:t>
            </a:r>
            <a:r>
              <a:rPr lang="en-US" b="1" i="1">
                <a:solidFill>
                  <a:schemeClr val="bg1"/>
                </a:solidFill>
                <a:sym typeface="+mn-ea"/>
              </a:rPr>
              <a:t>Pylist Dize</a:t>
            </a:r>
            <a:r>
              <a:rPr lang="tr-TR" altLang="en-US" b="1" i="1">
                <a:solidFill>
                  <a:schemeClr val="bg1"/>
                </a:solidFill>
                <a:sym typeface="+mn-ea"/>
              </a:rPr>
              <a:t>si</a:t>
            </a:r>
            <a:r>
              <a:rPr lang="en-US" b="1" i="1">
                <a:solidFill>
                  <a:schemeClr val="bg1"/>
                </a:solidFill>
                <a:sym typeface="+mn-ea"/>
              </a:rPr>
              <a:t> Gösterimi</a:t>
            </a:r>
            <a:endParaRPr lang="en-US" b="1" i="1">
              <a:solidFill>
                <a:schemeClr val="bg1"/>
              </a:solidFill>
              <a:sym typeface="+mn-ea"/>
            </a:endParaRPr>
          </a:p>
        </p:txBody>
      </p:sp>
      <p:pic>
        <p:nvPicPr>
          <p:cNvPr id="4" name="Content Placeholder 3" descr="Ekran görüntüsü 2024-03-12 093511"/>
          <p:cNvPicPr>
            <a:picLocks noChangeAspect="1"/>
          </p:cNvPicPr>
          <p:nvPr>
            <p:ph idx="1"/>
          </p:nvPr>
        </p:nvPicPr>
        <p:blipFill>
          <a:blip r:embed="rId1"/>
          <a:stretch>
            <a:fillRect/>
          </a:stretch>
        </p:blipFill>
        <p:spPr>
          <a:xfrm>
            <a:off x="1144905" y="1582420"/>
            <a:ext cx="8491220" cy="2682875"/>
          </a:xfrm>
          <a:prstGeom prst="rect">
            <a:avLst/>
          </a:prstGeom>
        </p:spPr>
      </p:pic>
      <p:sp>
        <p:nvSpPr>
          <p:cNvPr id="5" name="Text Box 4"/>
          <p:cNvSpPr txBox="1"/>
          <p:nvPr/>
        </p:nvSpPr>
        <p:spPr>
          <a:xfrm>
            <a:off x="715010" y="4679315"/>
            <a:ext cx="11069955" cy="1623060"/>
          </a:xfrm>
          <a:prstGeom prst="rect">
            <a:avLst/>
          </a:prstGeom>
          <a:noFill/>
        </p:spPr>
        <p:txBody>
          <a:bodyPr wrap="square" rtlCol="0" anchor="t">
            <a:noAutofit/>
          </a:bodyPr>
          <a:p>
            <a:r>
              <a:rPr lang="en-US" sz="2800">
                <a:solidFill>
                  <a:schemeClr val="bg1"/>
                </a:solidFill>
              </a:rPr>
              <a:t> __repr__ metodu, nesnenin resmi ya da geliştirici dostu bir string temsili (dize temsili) oluşturmak için kullanılır. Genellikle, bu temsil üzerinden nesneyi yeniden oluşturabilecek bir biçimde tasarlanır.</a:t>
            </a:r>
            <a:endParaRPr lang="en-US" sz="2800">
              <a:solidFill>
                <a:schemeClr val="bg1"/>
              </a:solidFill>
            </a:endParaRPr>
          </a:p>
          <a:p>
            <a:endParaRPr lang="en-US"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pic>
        <p:nvPicPr>
          <p:cNvPr id="4" name="Content Placeholder 3" descr="Ekran görüntüsü 2024-03-12 094150"/>
          <p:cNvPicPr>
            <a:picLocks noChangeAspect="1"/>
          </p:cNvPicPr>
          <p:nvPr>
            <p:ph idx="1"/>
          </p:nvPr>
        </p:nvPicPr>
        <p:blipFill>
          <a:blip r:embed="rId1"/>
          <a:stretch>
            <a:fillRect/>
          </a:stretch>
        </p:blipFill>
        <p:spPr>
          <a:xfrm>
            <a:off x="132715" y="563880"/>
            <a:ext cx="6246495" cy="6294120"/>
          </a:xfrm>
          <a:prstGeom prst="rect">
            <a:avLst/>
          </a:prstGeom>
        </p:spPr>
      </p:pic>
      <p:pic>
        <p:nvPicPr>
          <p:cNvPr id="5" name="Content Placeholder 3" descr="Ekran görüntüsü 2024-03-12 094159"/>
          <p:cNvPicPr>
            <a:picLocks noChangeAspect="1"/>
          </p:cNvPicPr>
          <p:nvPr/>
        </p:nvPicPr>
        <p:blipFill>
          <a:blip r:embed="rId2"/>
          <a:stretch>
            <a:fillRect/>
          </a:stretch>
        </p:blipFill>
        <p:spPr>
          <a:xfrm>
            <a:off x="3653155" y="6083300"/>
            <a:ext cx="2530475" cy="666115"/>
          </a:xfrm>
          <a:prstGeom prst="rect">
            <a:avLst/>
          </a:prstGeom>
        </p:spPr>
      </p:pic>
      <p:sp>
        <p:nvSpPr>
          <p:cNvPr id="6" name="Text Box 5"/>
          <p:cNvSpPr txBox="1"/>
          <p:nvPr/>
        </p:nvSpPr>
        <p:spPr>
          <a:xfrm>
            <a:off x="6379210" y="564515"/>
            <a:ext cx="5683250" cy="6185535"/>
          </a:xfrm>
          <a:prstGeom prst="rect">
            <a:avLst/>
          </a:prstGeom>
          <a:noFill/>
        </p:spPr>
        <p:txBody>
          <a:bodyPr wrap="square" rtlCol="0" anchor="t">
            <a:noAutofit/>
          </a:bodyPr>
          <a:p>
            <a:r>
              <a:rPr lang="tr-TR" altLang="en-US" sz="2000">
                <a:solidFill>
                  <a:schemeClr val="bg1"/>
                </a:solidFill>
              </a:rPr>
              <a:t>1)</a:t>
            </a:r>
            <a:r>
              <a:rPr lang="en-US" sz="2000">
                <a:solidFill>
                  <a:schemeClr val="bg1"/>
                </a:solidFill>
              </a:rPr>
              <a:t>class Example:</a:t>
            </a:r>
            <a:r>
              <a:rPr lang="tr-TR" altLang="en-US" sz="2000">
                <a:solidFill>
                  <a:schemeClr val="bg1"/>
                </a:solidFill>
              </a:rPr>
              <a:t> </a:t>
            </a:r>
            <a:r>
              <a:rPr lang="en-US" sz="2000">
                <a:solidFill>
                  <a:schemeClr val="bg1"/>
                </a:solidFill>
              </a:rPr>
              <a:t>Bu satır, Example adında yeni bir sınıf tanımlar.</a:t>
            </a:r>
            <a:endParaRPr lang="en-US" sz="2000">
              <a:solidFill>
                <a:schemeClr val="bg1"/>
              </a:solidFill>
            </a:endParaRPr>
          </a:p>
          <a:p>
            <a:r>
              <a:rPr lang="tr-TR" altLang="en-US" sz="2000">
                <a:solidFill>
                  <a:schemeClr val="bg1"/>
                </a:solidFill>
              </a:rPr>
              <a:t>2)</a:t>
            </a:r>
            <a:r>
              <a:rPr lang="en-US" sz="2000">
                <a:solidFill>
                  <a:schemeClr val="bg1"/>
                </a:solidFill>
              </a:rPr>
              <a:t>def __init__(self):</a:t>
            </a:r>
            <a:r>
              <a:rPr lang="tr-TR" altLang="en-US" sz="2000">
                <a:solidFill>
                  <a:schemeClr val="bg1"/>
                </a:solidFill>
              </a:rPr>
              <a:t> </a:t>
            </a:r>
            <a:r>
              <a:rPr lang="en-US" sz="2000">
                <a:solidFill>
                  <a:schemeClr val="bg1"/>
                </a:solidFill>
              </a:rPr>
              <a:t>Nesne oluşturulduğunda (Example() çağrıldığında) otomatik olarak çağrılır. </a:t>
            </a:r>
            <a:endParaRPr lang="en-US" sz="2000">
              <a:solidFill>
                <a:schemeClr val="bg1"/>
              </a:solidFill>
            </a:endParaRPr>
          </a:p>
          <a:p>
            <a:r>
              <a:rPr lang="tr-TR" altLang="en-US" sz="2000">
                <a:solidFill>
                  <a:schemeClr val="bg1"/>
                </a:solidFill>
              </a:rPr>
              <a:t>3)</a:t>
            </a:r>
            <a:r>
              <a:rPr lang="en-US" sz="2000">
                <a:solidFill>
                  <a:schemeClr val="bg1"/>
                </a:solidFill>
              </a:rPr>
              <a:t>self.data = [1, 2, 3]: Yapıcı metod içinde, self.data özelliği tanımlanır ve [1, 2, 3] listesi ile başlatılır. Bu, örneğin içinde saklanan veridir.</a:t>
            </a:r>
            <a:endParaRPr lang="en-US" sz="2000">
              <a:solidFill>
                <a:schemeClr val="bg1"/>
              </a:solidFill>
            </a:endParaRPr>
          </a:p>
          <a:p>
            <a:r>
              <a:rPr lang="tr-TR" altLang="en-US" sz="2000">
                <a:solidFill>
                  <a:schemeClr val="bg1"/>
                </a:solidFill>
              </a:rPr>
              <a:t>4)</a:t>
            </a:r>
            <a:r>
              <a:rPr lang="en-US" sz="2000">
                <a:solidFill>
                  <a:schemeClr val="bg1"/>
                </a:solidFill>
              </a:rPr>
              <a:t>self.numItems = len(self.data): self.numItems, self.data listesindeki öğe sayısını saklar. Bu durumda 3 olur.</a:t>
            </a:r>
            <a:endParaRPr lang="en-US" sz="2000">
              <a:solidFill>
                <a:schemeClr val="bg1"/>
              </a:solidFill>
            </a:endParaRPr>
          </a:p>
          <a:p>
            <a:r>
              <a:rPr lang="tr-TR" altLang="en-US" sz="2000">
                <a:solidFill>
                  <a:schemeClr val="bg1"/>
                </a:solidFill>
              </a:rPr>
              <a:t>6)</a:t>
            </a:r>
            <a:r>
              <a:rPr lang="en-US" sz="2000">
                <a:solidFill>
                  <a:schemeClr val="bg1"/>
                </a:solidFill>
              </a:rPr>
              <a:t>def __repr__(self): Bu, __repr__ özel metodunun tanımıdır. Bu metod, nesnenin string temsilini döndürür.</a:t>
            </a:r>
            <a:endParaRPr lang="en-US" sz="2000">
              <a:solidFill>
                <a:schemeClr val="bg1"/>
              </a:solidFill>
            </a:endParaRPr>
          </a:p>
          <a:p>
            <a:r>
              <a:rPr lang="tr-TR" altLang="en-US" sz="2000">
                <a:solidFill>
                  <a:schemeClr val="bg1"/>
                </a:solidFill>
              </a:rPr>
              <a:t>7)</a:t>
            </a:r>
            <a:r>
              <a:rPr lang="en-US" sz="2000">
                <a:solidFill>
                  <a:schemeClr val="bg1"/>
                </a:solidFill>
              </a:rPr>
              <a:t>s = "Example([": Metodun başında, döndürülecek string (s) "Example([" ile başlar. Bu, Example sınıfının bir örneğinin listesi gibi temsil edilmeye başlandığını gösterir.</a:t>
            </a:r>
            <a:endParaRPr lang="en-US" sz="2000">
              <a:solidFill>
                <a:schemeClr val="bg1"/>
              </a:solidFill>
            </a:endParaRPr>
          </a:p>
          <a:p>
            <a:r>
              <a:rPr lang="tr-TR" altLang="en-US" sz="2000">
                <a:solidFill>
                  <a:schemeClr val="bg1"/>
                </a:solidFill>
              </a:rPr>
              <a:t>8)f</a:t>
            </a:r>
            <a:r>
              <a:rPr lang="en-US" sz="2000">
                <a:solidFill>
                  <a:schemeClr val="bg1"/>
                </a:solidFill>
              </a:rPr>
              <a:t>or i in range(self.numItems):</a:t>
            </a:r>
            <a:r>
              <a:rPr lang="tr-TR" altLang="en-US" sz="2000">
                <a:solidFill>
                  <a:schemeClr val="bg1"/>
                </a:solidFill>
              </a:rPr>
              <a:t> </a:t>
            </a:r>
            <a:r>
              <a:rPr lang="en-US" sz="2000">
                <a:solidFill>
                  <a:schemeClr val="bg1"/>
                </a:solidFill>
              </a:rPr>
              <a:t>self.data listesindeki her öğeyi işler. range(self.numItems) ifadesi 0'dan self.numItems - 1'e kadar olan sayılar üzerinde döner.</a:t>
            </a:r>
            <a:endParaRPr lang="en-US" sz="2000">
              <a:solidFill>
                <a:schemeClr val="bg1"/>
              </a:solidFill>
            </a:endParaRPr>
          </a:p>
          <a:p>
            <a:endParaRPr 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sp>
        <p:nvSpPr>
          <p:cNvPr id="3" name="Content Placeholder 2"/>
          <p:cNvSpPr>
            <a:spLocks noGrp="1"/>
          </p:cNvSpPr>
          <p:nvPr>
            <p:ph idx="1"/>
          </p:nvPr>
        </p:nvSpPr>
        <p:spPr>
          <a:xfrm>
            <a:off x="6341745" y="399415"/>
            <a:ext cx="5753100" cy="6350000"/>
          </a:xfrm>
        </p:spPr>
        <p:txBody>
          <a:bodyPr>
            <a:noAutofit/>
          </a:bodyPr>
          <a:p>
            <a:pPr marL="0" indent="0">
              <a:buNone/>
            </a:pPr>
            <a:r>
              <a:rPr lang="tr-TR" altLang="en-US" sz="2000">
                <a:solidFill>
                  <a:schemeClr val="bg1"/>
                </a:solidFill>
                <a:sym typeface="+mn-ea"/>
              </a:rPr>
              <a:t>9)</a:t>
            </a:r>
            <a:r>
              <a:rPr lang="en-US" sz="2000">
                <a:solidFill>
                  <a:schemeClr val="bg1"/>
                </a:solidFill>
                <a:sym typeface="+mn-ea"/>
              </a:rPr>
              <a:t> s = s + repr(self.data[i]): Her öğe için, repr(self.data[i]) çağrısıyla öğenin resmi string temsili alınır ve s stringine eklenir. repr() fonksiyonu, nesnenin programcılar için okunabilir temsilini sağlar.</a:t>
            </a:r>
            <a:endParaRPr lang="en-US" sz="2000">
              <a:solidFill>
                <a:schemeClr val="bg1"/>
              </a:solidFill>
            </a:endParaRPr>
          </a:p>
          <a:p>
            <a:pPr marL="0" indent="0">
              <a:buNone/>
            </a:pPr>
            <a:r>
              <a:rPr lang="tr-TR" altLang="en-US" sz="2000">
                <a:solidFill>
                  <a:schemeClr val="bg1"/>
                </a:solidFill>
                <a:sym typeface="+mn-ea"/>
              </a:rPr>
              <a:t>10)</a:t>
            </a:r>
            <a:r>
              <a:rPr lang="en-US" sz="2000">
                <a:solidFill>
                  <a:schemeClr val="bg1"/>
                </a:solidFill>
                <a:sym typeface="+mn-ea"/>
              </a:rPr>
              <a:t>if i &lt; self.numItems - 1:: Eğer işlenen öğe, listenin son öğesi değilse, her öğeden sonra bir virgül ve boşluk eklenir (s = s + ", "). Bu, öğeler arasında ayrım yapılmasını sağlar.</a:t>
            </a:r>
            <a:endParaRPr lang="en-US" sz="2000">
              <a:solidFill>
                <a:schemeClr val="bg1"/>
              </a:solidFill>
              <a:sym typeface="+mn-ea"/>
            </a:endParaRPr>
          </a:p>
          <a:p>
            <a:pPr marL="0" indent="0">
              <a:buNone/>
            </a:pPr>
            <a:r>
              <a:rPr lang="tr-TR" altLang="en-US" sz="2000">
                <a:solidFill>
                  <a:schemeClr val="bg1"/>
                </a:solidFill>
                <a:sym typeface="+mn-ea"/>
              </a:rPr>
              <a:t>11)</a:t>
            </a:r>
            <a:r>
              <a:rPr lang="en-US" sz="2000">
                <a:solidFill>
                  <a:schemeClr val="bg1"/>
                </a:solidFill>
                <a:sym typeface="+mn-ea"/>
              </a:rPr>
              <a:t>s = s + "])": Tüm öğeler eklendikten sonra, döngü bitiminde, s stringine "])" eklenerek string kapatılır. Bu, temsilin bir Example nesnesinin listesi gibi görünmesini sağlar.</a:t>
            </a:r>
            <a:endParaRPr lang="en-US" sz="2000">
              <a:solidFill>
                <a:schemeClr val="bg1"/>
              </a:solidFill>
            </a:endParaRPr>
          </a:p>
          <a:p>
            <a:pPr marL="0" indent="0">
              <a:buNone/>
            </a:pPr>
            <a:r>
              <a:rPr lang="tr-TR" altLang="en-US" sz="2000">
                <a:solidFill>
                  <a:schemeClr val="bg1"/>
                </a:solidFill>
                <a:sym typeface="+mn-ea"/>
              </a:rPr>
              <a:t>13)</a:t>
            </a:r>
            <a:r>
              <a:rPr lang="en-US" sz="2000">
                <a:solidFill>
                  <a:schemeClr val="bg1"/>
                </a:solidFill>
                <a:sym typeface="+mn-ea"/>
              </a:rPr>
              <a:t> return s: Oluşturulan string, metod tarafından döndürülür. Bu, print(repr(example_instance)) veya sadece print(example_instance) çağrıldığında nesnenin nasıl temsil edileceğini belirler.</a:t>
            </a:r>
            <a:endParaRPr lang="en-US" sz="2000">
              <a:solidFill>
                <a:schemeClr val="bg1"/>
              </a:solidFill>
            </a:endParaRPr>
          </a:p>
          <a:p>
            <a:r>
              <a:rPr lang="en-US" sz="2000">
                <a:solidFill>
                  <a:schemeClr val="bg1"/>
                </a:solidFill>
                <a:sym typeface="+mn-ea"/>
              </a:rPr>
              <a:t>Sonuç olarak, bu kod parçası Example sınıfının bir örneğini temsil eden bir string üretir. Bu temsil, örneğin içeriği hakkında açık bilgi verir ve ideal olarak, bu string üzerinden nesnenin bir kopyası oluşturulabilir.</a:t>
            </a:r>
            <a:endParaRPr lang="en-US" sz="2000">
              <a:solidFill>
                <a:schemeClr val="bg1"/>
              </a:solidFill>
            </a:endParaRPr>
          </a:p>
          <a:p>
            <a:endParaRPr lang="en-US" sz="2000">
              <a:solidFill>
                <a:schemeClr val="bg1"/>
              </a:solidFill>
            </a:endParaRPr>
          </a:p>
        </p:txBody>
      </p:sp>
      <p:pic>
        <p:nvPicPr>
          <p:cNvPr id="4" name="Content Placeholder 3" descr="Ekran görüntüsü 2024-03-12 094150"/>
          <p:cNvPicPr>
            <a:picLocks noChangeAspect="1"/>
          </p:cNvPicPr>
          <p:nvPr/>
        </p:nvPicPr>
        <p:blipFill>
          <a:blip r:embed="rId1"/>
          <a:stretch>
            <a:fillRect/>
          </a:stretch>
        </p:blipFill>
        <p:spPr>
          <a:xfrm>
            <a:off x="132715" y="399415"/>
            <a:ext cx="6102985" cy="6339205"/>
          </a:xfrm>
          <a:prstGeom prst="rect">
            <a:avLst/>
          </a:prstGeom>
        </p:spPr>
      </p:pic>
      <p:pic>
        <p:nvPicPr>
          <p:cNvPr id="5" name="Content Placeholder 3" descr="Ekran görüntüsü 2024-03-12 094159"/>
          <p:cNvPicPr>
            <a:picLocks noChangeAspect="1"/>
          </p:cNvPicPr>
          <p:nvPr/>
        </p:nvPicPr>
        <p:blipFill>
          <a:blip r:embed="rId2"/>
          <a:stretch>
            <a:fillRect/>
          </a:stretch>
        </p:blipFill>
        <p:spPr>
          <a:xfrm>
            <a:off x="3653155" y="6083300"/>
            <a:ext cx="2530475" cy="666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2" name="Title 1"/>
          <p:cNvSpPr>
            <a:spLocks noGrp="1"/>
          </p:cNvSpPr>
          <p:nvPr>
            <p:ph type="title"/>
          </p:nvPr>
        </p:nvSpPr>
        <p:spPr>
          <a:xfrm>
            <a:off x="509905" y="197485"/>
            <a:ext cx="10515600" cy="1325563"/>
          </a:xfrm>
        </p:spPr>
        <p:txBody>
          <a:bodyPr/>
          <a:p>
            <a:r>
              <a:rPr lang="tr-TR" altLang="en-US" b="1" i="1">
                <a:solidFill>
                  <a:schemeClr val="bg1"/>
                </a:solidFill>
              </a:rPr>
              <a:t>4.2.7 PyList’te Silme </a:t>
            </a:r>
            <a:endParaRPr lang="tr-TR" altLang="en-US" b="1" i="1">
              <a:solidFill>
                <a:schemeClr val="bg1"/>
              </a:solidFill>
            </a:endParaRPr>
          </a:p>
        </p:txBody>
      </p:sp>
      <p:pic>
        <p:nvPicPr>
          <p:cNvPr id="4" name="Content Placeholder 3" descr="Ekran görüntüsü 2024-03-05 135831"/>
          <p:cNvPicPr>
            <a:picLocks noChangeAspect="1"/>
          </p:cNvPicPr>
          <p:nvPr>
            <p:ph idx="1"/>
          </p:nvPr>
        </p:nvPicPr>
        <p:blipFill>
          <a:blip r:embed="rId1"/>
          <a:stretch>
            <a:fillRect/>
          </a:stretch>
        </p:blipFill>
        <p:spPr>
          <a:xfrm>
            <a:off x="510540" y="1652905"/>
            <a:ext cx="10721975" cy="2308225"/>
          </a:xfrm>
          <a:prstGeom prst="rect">
            <a:avLst/>
          </a:prstGeom>
        </p:spPr>
      </p:pic>
      <p:sp>
        <p:nvSpPr>
          <p:cNvPr id="5" name="Text Box 4"/>
          <p:cNvSpPr txBox="1"/>
          <p:nvPr/>
        </p:nvSpPr>
        <p:spPr>
          <a:xfrm>
            <a:off x="509905" y="4224020"/>
            <a:ext cx="10722610" cy="1489075"/>
          </a:xfrm>
          <a:prstGeom prst="rect">
            <a:avLst/>
          </a:prstGeom>
          <a:noFill/>
        </p:spPr>
        <p:txBody>
          <a:bodyPr wrap="square" rtlCol="0" anchor="t">
            <a:noAutofit/>
          </a:bodyPr>
          <a:p>
            <a:r>
              <a:rPr lang="en-US" sz="3500">
                <a:solidFill>
                  <a:schemeClr val="bg1"/>
                </a:solidFill>
                <a:sym typeface="+mn-ea"/>
              </a:rPr>
              <a:t>Bu Python kodu, bir sınıfın `__delitem__` metodunu tanımlar. Bu metod, bir listenin belirli bir indeksindeki öğeyi silmek için kullanılır</a:t>
            </a:r>
            <a:r>
              <a:rPr lang="tr-TR" altLang="en-US" sz="3500">
                <a:solidFill>
                  <a:schemeClr val="bg1"/>
                </a:solidFill>
                <a:sym typeface="+mn-ea"/>
              </a:rPr>
              <a:t>. </a:t>
            </a:r>
            <a:endParaRPr lang="tr-TR" altLang="en-US" sz="3500">
              <a:solidFill>
                <a:schemeClr val="bg1"/>
              </a:solidFill>
              <a:sym typeface="+mn-ea"/>
            </a:endParaRPr>
          </a:p>
        </p:txBody>
      </p:sp>
      <p:cxnSp>
        <p:nvCxnSpPr>
          <p:cNvPr id="6" name="Straight Connector 5"/>
          <p:cNvCxnSpPr/>
          <p:nvPr/>
        </p:nvCxnSpPr>
        <p:spPr>
          <a:xfrm>
            <a:off x="524510" y="1663700"/>
            <a:ext cx="10710545" cy="1016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7" name="Straight Connector 6"/>
          <p:cNvCxnSpPr/>
          <p:nvPr/>
        </p:nvCxnSpPr>
        <p:spPr>
          <a:xfrm>
            <a:off x="524510" y="3950970"/>
            <a:ext cx="10710545" cy="1016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8" name="Straight Connector 7"/>
          <p:cNvCxnSpPr/>
          <p:nvPr/>
        </p:nvCxnSpPr>
        <p:spPr>
          <a:xfrm>
            <a:off x="11235055" y="1725295"/>
            <a:ext cx="28575" cy="2211705"/>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9" name="Straight Connector 8"/>
          <p:cNvCxnSpPr/>
          <p:nvPr/>
        </p:nvCxnSpPr>
        <p:spPr>
          <a:xfrm>
            <a:off x="534670" y="1694180"/>
            <a:ext cx="6350" cy="223647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sp>
        <p:nvSpPr>
          <p:cNvPr id="3" name="Content Placeholder 2"/>
          <p:cNvSpPr>
            <a:spLocks noGrp="1"/>
          </p:cNvSpPr>
          <p:nvPr>
            <p:ph idx="1"/>
          </p:nvPr>
        </p:nvSpPr>
        <p:spPr>
          <a:xfrm>
            <a:off x="838200" y="1146810"/>
            <a:ext cx="10515600" cy="4001135"/>
          </a:xfrm>
        </p:spPr>
        <p:txBody>
          <a:bodyPr>
            <a:normAutofit lnSpcReduction="20000"/>
          </a:bodyPr>
          <a:p>
            <a:pPr marL="0" indent="0">
              <a:buNone/>
            </a:pPr>
            <a:r>
              <a:rPr lang="tr-TR" altLang="en-US">
                <a:solidFill>
                  <a:schemeClr val="bg1"/>
                </a:solidFill>
              </a:rPr>
              <a:t>*</a:t>
            </a:r>
            <a:r>
              <a:rPr lang="en-US">
                <a:solidFill>
                  <a:schemeClr val="bg1"/>
                </a:solidFill>
              </a:rPr>
              <a:t>Listede silme işleminin karmaşıklığı nedir?</a:t>
            </a:r>
            <a:endParaRPr lang="en-US">
              <a:solidFill>
                <a:schemeClr val="bg1"/>
              </a:solidFill>
            </a:endParaRPr>
          </a:p>
          <a:p>
            <a:pPr marL="0" indent="0">
              <a:buNone/>
            </a:pPr>
            <a:endParaRPr lang="en-US">
              <a:solidFill>
                <a:schemeClr val="bg1"/>
              </a:solidFill>
            </a:endParaRPr>
          </a:p>
          <a:p>
            <a:pPr marL="0" indent="0">
              <a:buNone/>
            </a:pPr>
            <a:endParaRPr lang="en-US">
              <a:solidFill>
                <a:schemeClr val="bg1"/>
              </a:solidFill>
            </a:endParaRPr>
          </a:p>
          <a:p>
            <a:pPr marL="0" indent="0">
              <a:buNone/>
            </a:pPr>
            <a:r>
              <a:rPr lang="tr-TR" altLang="en-US">
                <a:solidFill>
                  <a:schemeClr val="bg1"/>
                </a:solidFill>
              </a:rPr>
              <a:t>Silme işleminin karmaşıklığı, bir listenin elemanlarını silme işlemi için gereken zaman ve kaynak miktarını ifade eder. Python’da del anahtar kelimesiyle bir elemanı silmek, listenin boyutundan bağımsız olarak sabit bir karmaşıklığa sahiptir. Yani O(n) karmaşıklığına sahiptir. Bu, silme işleminin listenin boyutundan bağımsız olarak aynı hızda gerçekleştiği anlamına gelir.</a:t>
            </a:r>
            <a:endParaRPr lang="tr-TR"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p:sp>
        <p:nvSpPr>
          <p:cNvPr id="3" name="Content Placeholder 2"/>
          <p:cNvSpPr>
            <a:spLocks noGrp="1"/>
          </p:cNvSpPr>
          <p:nvPr>
            <p:ph idx="1"/>
          </p:nvPr>
        </p:nvSpPr>
        <p:spPr>
          <a:xfrm>
            <a:off x="741045" y="981710"/>
            <a:ext cx="10515600" cy="4351338"/>
          </a:xfrm>
        </p:spPr>
        <p:txBody>
          <a:bodyPr/>
          <a:p>
            <a:r>
              <a:rPr lang="tr-TR" altLang="en-US" sz="8000">
                <a:solidFill>
                  <a:srgbClr val="FF0000"/>
                </a:solidFill>
              </a:rPr>
              <a:t>NOT</a:t>
            </a:r>
            <a:endParaRPr lang="tr-TR" altLang="en-US" sz="8000">
              <a:solidFill>
                <a:srgbClr val="FF0000"/>
              </a:solidFill>
            </a:endParaRPr>
          </a:p>
          <a:p>
            <a:pPr marL="0" indent="0">
              <a:buNone/>
            </a:pPr>
            <a:endParaRPr lang="tr-TR" altLang="en-US"/>
          </a:p>
          <a:p>
            <a:r>
              <a:rPr lang="tr-TR" altLang="en-US"/>
              <a:t>Yazılan kodların tanımlanan sınıfları, farklı isimlendirilerek örneklendirilmiştir. Ama konu gereği hepsini pylist bazında değerlendirmek gerekir.</a:t>
            </a:r>
            <a:endParaRPr lang="tr-TR"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Content Placeholder 2"/>
          <p:cNvSpPr>
            <a:spLocks noGrp="1"/>
          </p:cNvSpPr>
          <p:nvPr>
            <p:ph idx="1"/>
          </p:nvPr>
        </p:nvSpPr>
        <p:spPr>
          <a:xfrm>
            <a:off x="2411730" y="2277110"/>
            <a:ext cx="7470775" cy="1604010"/>
          </a:xfrm>
        </p:spPr>
        <p:txBody>
          <a:bodyPr/>
          <a:p>
            <a:r>
              <a:rPr lang="tr-TR" altLang="en-US" sz="8800"/>
              <a:t> </a:t>
            </a:r>
            <a:r>
              <a:rPr lang="tr-TR" altLang="en-US" sz="8800">
                <a:solidFill>
                  <a:schemeClr val="bg1"/>
                </a:solidFill>
              </a:rPr>
              <a:t>TEŞEKKÜRLER.</a:t>
            </a:r>
            <a:endParaRPr lang="tr-TR" altLang="en-US" sz="8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p:pic>
        <p:nvPicPr>
          <p:cNvPr id="4" name="Content Placeholder 3" descr="Ekran görüntüsü 2024-03-15 152341"/>
          <p:cNvPicPr>
            <a:picLocks noChangeAspect="1"/>
          </p:cNvPicPr>
          <p:nvPr>
            <p:ph idx="1"/>
          </p:nvPr>
        </p:nvPicPr>
        <p:blipFill>
          <a:blip r:embed="rId1"/>
          <a:stretch>
            <a:fillRect/>
          </a:stretch>
        </p:blipFill>
        <p:spPr>
          <a:xfrm>
            <a:off x="909955" y="391160"/>
            <a:ext cx="10299065" cy="6303645"/>
          </a:xfrm>
          <a:prstGeom prst="rect">
            <a:avLst/>
          </a:prstGeom>
        </p:spPr>
      </p:pic>
      <p:pic>
        <p:nvPicPr>
          <p:cNvPr id="7" name="Content Placeholder 3" descr="Ekran görüntüsü 2024-03-15 152506"/>
          <p:cNvPicPr>
            <a:picLocks noChangeAspect="1"/>
          </p:cNvPicPr>
          <p:nvPr/>
        </p:nvPicPr>
        <p:blipFill>
          <a:blip r:embed="rId2"/>
          <a:stretch>
            <a:fillRect/>
          </a:stretch>
        </p:blipFill>
        <p:spPr>
          <a:xfrm>
            <a:off x="9268460" y="5778500"/>
            <a:ext cx="2577465" cy="916940"/>
          </a:xfrm>
          <a:prstGeom prst="rect">
            <a:avLst/>
          </a:prstGeom>
        </p:spPr>
      </p:pic>
      <p:cxnSp>
        <p:nvCxnSpPr>
          <p:cNvPr id="2" name="Straight Connector 1"/>
          <p:cNvCxnSpPr/>
          <p:nvPr/>
        </p:nvCxnSpPr>
        <p:spPr>
          <a:xfrm flipV="1">
            <a:off x="113030" y="182245"/>
            <a:ext cx="11893550" cy="1016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3" name="Straight Connector 2"/>
          <p:cNvCxnSpPr/>
          <p:nvPr/>
        </p:nvCxnSpPr>
        <p:spPr>
          <a:xfrm>
            <a:off x="78740" y="6728460"/>
            <a:ext cx="11989435" cy="2794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9" name="Straight Connector 8"/>
          <p:cNvCxnSpPr/>
          <p:nvPr/>
        </p:nvCxnSpPr>
        <p:spPr>
          <a:xfrm flipV="1">
            <a:off x="92075" y="192405"/>
            <a:ext cx="0" cy="650240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10" name="Straight Connector 9"/>
          <p:cNvCxnSpPr/>
          <p:nvPr/>
        </p:nvCxnSpPr>
        <p:spPr>
          <a:xfrm flipH="1" flipV="1">
            <a:off x="12027535" y="192405"/>
            <a:ext cx="30480" cy="6590665"/>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2" name="Title 1"/>
          <p:cNvSpPr>
            <a:spLocks noGrp="1"/>
          </p:cNvSpPr>
          <p:nvPr>
            <p:ph type="title"/>
          </p:nvPr>
        </p:nvSpPr>
        <p:spPr/>
        <p:txBody>
          <a:bodyPr/>
          <a:p>
            <a:r>
              <a:rPr lang="tr-TR" altLang="en-US" b="1" i="1">
                <a:solidFill>
                  <a:schemeClr val="bg1"/>
                </a:solidFill>
              </a:rPr>
              <a:t>4.2.8 PyList’te Eşitlik Testi</a:t>
            </a:r>
            <a:endParaRPr lang="tr-TR" altLang="en-US" b="1" i="1">
              <a:solidFill>
                <a:schemeClr val="bg1"/>
              </a:solidFill>
            </a:endParaRPr>
          </a:p>
        </p:txBody>
      </p:sp>
      <p:pic>
        <p:nvPicPr>
          <p:cNvPr id="4" name="Content Placeholder 3" descr="Ekran görüntüsü 2024-03-06 160103"/>
          <p:cNvPicPr>
            <a:picLocks noChangeAspect="1"/>
          </p:cNvPicPr>
          <p:nvPr>
            <p:ph idx="1"/>
          </p:nvPr>
        </p:nvPicPr>
        <p:blipFill>
          <a:blip r:embed="rId1"/>
          <a:stretch>
            <a:fillRect/>
          </a:stretch>
        </p:blipFill>
        <p:spPr>
          <a:xfrm>
            <a:off x="3267075" y="1517015"/>
            <a:ext cx="5113020" cy="3139440"/>
          </a:xfrm>
          <a:prstGeom prst="rect">
            <a:avLst/>
          </a:prstGeom>
        </p:spPr>
      </p:pic>
      <p:sp>
        <p:nvSpPr>
          <p:cNvPr id="5" name="Text Box 4"/>
          <p:cNvSpPr txBox="1"/>
          <p:nvPr/>
        </p:nvSpPr>
        <p:spPr>
          <a:xfrm>
            <a:off x="1036955" y="4868545"/>
            <a:ext cx="10650855" cy="1337945"/>
          </a:xfrm>
          <a:prstGeom prst="rect">
            <a:avLst/>
          </a:prstGeom>
          <a:noFill/>
        </p:spPr>
        <p:txBody>
          <a:bodyPr wrap="square" rtlCol="0" anchor="t">
            <a:noAutofit/>
          </a:bodyPr>
          <a:p>
            <a:r>
              <a:rPr lang="en-US" sz="3200">
                <a:solidFill>
                  <a:schemeClr val="bg1"/>
                </a:solidFill>
              </a:rPr>
              <a:t>Bu Python kodu, bir sınıfın `__eq__` metodunu tanımlar. Bu metod, iki nesnenin eşit olup olmadığını kontrol eder. </a:t>
            </a:r>
            <a:endParaRPr lang="en-US" sz="3200">
              <a:solidFill>
                <a:schemeClr val="bg1"/>
              </a:solidFill>
            </a:endParaRPr>
          </a:p>
        </p:txBody>
      </p:sp>
      <p:sp>
        <p:nvSpPr>
          <p:cNvPr id="3" name="Text Box 2"/>
          <p:cNvSpPr txBox="1"/>
          <p:nvPr/>
        </p:nvSpPr>
        <p:spPr>
          <a:xfrm>
            <a:off x="3248025" y="1510030"/>
            <a:ext cx="5120005" cy="3145790"/>
          </a:xfrm>
          <a:prstGeom prst="rect">
            <a:avLst/>
          </a:prstGeom>
          <a:ln w="28575"/>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pic>
        <p:nvPicPr>
          <p:cNvPr id="4" name="Content Placeholder 3" descr="Ekran görüntüsü 2024-03-06 160103"/>
          <p:cNvPicPr>
            <a:picLocks noChangeAspect="1"/>
          </p:cNvPicPr>
          <p:nvPr>
            <p:ph idx="1"/>
          </p:nvPr>
        </p:nvPicPr>
        <p:blipFill>
          <a:blip r:embed="rId1"/>
          <a:stretch>
            <a:fillRect/>
          </a:stretch>
        </p:blipFill>
        <p:spPr>
          <a:xfrm>
            <a:off x="248285" y="483235"/>
            <a:ext cx="4777740" cy="6072505"/>
          </a:xfrm>
          <a:prstGeom prst="rect">
            <a:avLst/>
          </a:prstGeom>
        </p:spPr>
      </p:pic>
      <p:sp>
        <p:nvSpPr>
          <p:cNvPr id="5" name="Text Box 4"/>
          <p:cNvSpPr txBox="1"/>
          <p:nvPr/>
        </p:nvSpPr>
        <p:spPr>
          <a:xfrm>
            <a:off x="5344160" y="619760"/>
            <a:ext cx="6555105" cy="5935980"/>
          </a:xfrm>
          <a:prstGeom prst="rect">
            <a:avLst/>
          </a:prstGeom>
          <a:noFill/>
        </p:spPr>
        <p:txBody>
          <a:bodyPr wrap="square" rtlCol="0" anchor="t">
            <a:noAutofit/>
          </a:bodyPr>
          <a:p>
            <a:r>
              <a:rPr lang="en-US" b="1">
                <a:solidFill>
                  <a:schemeClr val="bg1"/>
                </a:solidFill>
                <a:sym typeface="+mn-ea"/>
              </a:rPr>
              <a:t>1. `__eq__` metodunu tanımlar. Bu metod, iki nesnenin eşit olup olmadığını kontrol eder.</a:t>
            </a:r>
            <a:endParaRPr lang="en-US" b="1">
              <a:solidFill>
                <a:schemeClr val="bg1"/>
              </a:solidFill>
            </a:endParaRPr>
          </a:p>
          <a:p>
            <a:endParaRPr lang="en-US" b="1">
              <a:solidFill>
                <a:schemeClr val="bg1"/>
              </a:solidFill>
            </a:endParaRPr>
          </a:p>
          <a:p>
            <a:r>
              <a:rPr lang="en-US" b="1">
                <a:solidFill>
                  <a:schemeClr val="bg1"/>
                </a:solidFill>
                <a:sym typeface="+mn-ea"/>
              </a:rPr>
              <a:t>2.  İki nesnenin aynı türden olup olmadığını kontrol eder.</a:t>
            </a:r>
            <a:endParaRPr lang="en-US" b="1">
              <a:solidFill>
                <a:schemeClr val="bg1"/>
              </a:solidFill>
              <a:sym typeface="+mn-ea"/>
            </a:endParaRPr>
          </a:p>
          <a:p>
            <a:endParaRPr lang="en-US" b="1">
              <a:solidFill>
                <a:schemeClr val="bg1"/>
              </a:solidFill>
              <a:sym typeface="+mn-ea"/>
            </a:endParaRPr>
          </a:p>
          <a:p>
            <a:r>
              <a:rPr lang="en-US" b="1">
                <a:solidFill>
                  <a:schemeClr val="bg1"/>
                </a:solidFill>
                <a:sym typeface="+mn-ea"/>
              </a:rPr>
              <a:t>3. Eğer türler farklıysa, False </a:t>
            </a:r>
            <a:r>
              <a:rPr lang="tr-TR" altLang="en-US" b="1">
                <a:solidFill>
                  <a:schemeClr val="bg1"/>
                </a:solidFill>
                <a:sym typeface="+mn-ea"/>
              </a:rPr>
              <a:t>çıktısını verir</a:t>
            </a:r>
            <a:r>
              <a:rPr lang="en-US" b="1">
                <a:solidFill>
                  <a:schemeClr val="bg1"/>
                </a:solidFill>
                <a:sym typeface="+mn-ea"/>
              </a:rPr>
              <a:t>.</a:t>
            </a:r>
            <a:endParaRPr lang="en-US" b="1">
              <a:solidFill>
                <a:schemeClr val="bg1"/>
              </a:solidFill>
            </a:endParaRPr>
          </a:p>
          <a:p>
            <a:endParaRPr lang="en-US" b="1">
              <a:solidFill>
                <a:schemeClr val="bg1"/>
              </a:solidFill>
            </a:endParaRPr>
          </a:p>
          <a:p>
            <a:r>
              <a:rPr lang="tr-TR" altLang="en-US" b="1">
                <a:solidFill>
                  <a:schemeClr val="bg1"/>
                </a:solidFill>
                <a:sym typeface="+mn-ea"/>
              </a:rPr>
              <a:t>5</a:t>
            </a:r>
            <a:r>
              <a:rPr lang="en-US" b="1">
                <a:solidFill>
                  <a:schemeClr val="bg1"/>
                </a:solidFill>
                <a:sym typeface="+mn-ea"/>
              </a:rPr>
              <a:t>. Nesnelerin içindeki öğe sayılarını kontrol eder.</a:t>
            </a:r>
            <a:endParaRPr lang="en-US" b="1">
              <a:solidFill>
                <a:schemeClr val="bg1"/>
              </a:solidFill>
            </a:endParaRPr>
          </a:p>
          <a:p>
            <a:endParaRPr lang="en-US" b="1">
              <a:solidFill>
                <a:schemeClr val="bg1"/>
              </a:solidFill>
            </a:endParaRPr>
          </a:p>
          <a:p>
            <a:r>
              <a:rPr lang="tr-TR" altLang="en-US" b="1">
                <a:solidFill>
                  <a:schemeClr val="bg1"/>
                </a:solidFill>
                <a:sym typeface="+mn-ea"/>
              </a:rPr>
              <a:t>6</a:t>
            </a:r>
            <a:r>
              <a:rPr lang="en-US" b="1">
                <a:solidFill>
                  <a:schemeClr val="bg1"/>
                </a:solidFill>
                <a:sym typeface="+mn-ea"/>
              </a:rPr>
              <a:t>. Eğer öğe sayıları farklıysa, False </a:t>
            </a:r>
            <a:r>
              <a:rPr lang="tr-TR" altLang="en-US" b="1">
                <a:solidFill>
                  <a:schemeClr val="bg1"/>
                </a:solidFill>
                <a:sym typeface="+mn-ea"/>
              </a:rPr>
              <a:t>sonucunu verir.</a:t>
            </a:r>
            <a:endParaRPr lang="en-US" b="1">
              <a:solidFill>
                <a:schemeClr val="bg1"/>
              </a:solidFill>
            </a:endParaRPr>
          </a:p>
          <a:p>
            <a:endParaRPr lang="en-US" b="1">
              <a:solidFill>
                <a:schemeClr val="bg1"/>
              </a:solidFill>
            </a:endParaRPr>
          </a:p>
          <a:p>
            <a:r>
              <a:rPr lang="tr-TR" altLang="en-US" b="1">
                <a:solidFill>
                  <a:schemeClr val="bg1"/>
                </a:solidFill>
                <a:sym typeface="+mn-ea"/>
              </a:rPr>
              <a:t>8</a:t>
            </a:r>
            <a:r>
              <a:rPr lang="en-US" b="1">
                <a:solidFill>
                  <a:schemeClr val="bg1"/>
                </a:solidFill>
                <a:sym typeface="+mn-ea"/>
              </a:rPr>
              <a:t>. </a:t>
            </a:r>
            <a:r>
              <a:rPr lang="tr-TR" altLang="en-US" b="1">
                <a:solidFill>
                  <a:schemeClr val="bg1"/>
                </a:solidFill>
                <a:sym typeface="+mn-ea"/>
              </a:rPr>
              <a:t> </a:t>
            </a:r>
            <a:r>
              <a:rPr lang="en-US" b="1">
                <a:solidFill>
                  <a:schemeClr val="bg1"/>
                </a:solidFill>
                <a:sym typeface="+mn-ea"/>
              </a:rPr>
              <a:t>Her iki nesnenin öğelerini karşılaştırmak için bir döngü başlatır.</a:t>
            </a:r>
            <a:endParaRPr lang="en-US" b="1">
              <a:solidFill>
                <a:schemeClr val="bg1"/>
              </a:solidFill>
            </a:endParaRPr>
          </a:p>
          <a:p>
            <a:endParaRPr lang="en-US" b="1">
              <a:solidFill>
                <a:schemeClr val="bg1"/>
              </a:solidFill>
            </a:endParaRPr>
          </a:p>
          <a:p>
            <a:r>
              <a:rPr lang="tr-TR" altLang="en-US" b="1">
                <a:solidFill>
                  <a:schemeClr val="bg1"/>
                </a:solidFill>
                <a:sym typeface="+mn-ea"/>
              </a:rPr>
              <a:t>9.</a:t>
            </a:r>
            <a:r>
              <a:rPr lang="en-US" b="1">
                <a:solidFill>
                  <a:schemeClr val="bg1"/>
                </a:solidFill>
                <a:sym typeface="+mn-ea"/>
              </a:rPr>
              <a:t> </a:t>
            </a:r>
            <a:r>
              <a:rPr lang="tr-TR" altLang="en-US" b="1">
                <a:solidFill>
                  <a:schemeClr val="bg1"/>
                </a:solidFill>
                <a:sym typeface="+mn-ea"/>
              </a:rPr>
              <a:t> </a:t>
            </a:r>
            <a:r>
              <a:rPr lang="en-US" b="1">
                <a:solidFill>
                  <a:schemeClr val="bg1"/>
                </a:solidFill>
                <a:sym typeface="+mn-ea"/>
              </a:rPr>
              <a:t>Her iki nesnenin aynı pozisyondaki öğelerini karşılaştırır. </a:t>
            </a:r>
            <a:endParaRPr lang="en-US" b="1">
              <a:solidFill>
                <a:schemeClr val="bg1"/>
              </a:solidFill>
              <a:sym typeface="+mn-ea"/>
            </a:endParaRPr>
          </a:p>
          <a:p>
            <a:endParaRPr lang="en-US" b="1">
              <a:solidFill>
                <a:schemeClr val="bg1"/>
              </a:solidFill>
            </a:endParaRPr>
          </a:p>
          <a:p>
            <a:r>
              <a:rPr lang="tr-TR" altLang="en-US" b="1">
                <a:solidFill>
                  <a:schemeClr val="bg1"/>
                </a:solidFill>
                <a:sym typeface="+mn-ea"/>
              </a:rPr>
              <a:t>10</a:t>
            </a:r>
            <a:r>
              <a:rPr lang="en-US" b="1">
                <a:solidFill>
                  <a:schemeClr val="bg1"/>
                </a:solidFill>
                <a:sym typeface="+mn-ea"/>
              </a:rPr>
              <a:t>.  Eğer en az bir çift öğe farklıysa, False döndürür ve eşitlik kontrolü sona erer.</a:t>
            </a:r>
            <a:endParaRPr lang="en-US" b="1">
              <a:solidFill>
                <a:schemeClr val="bg1"/>
              </a:solidFill>
            </a:endParaRPr>
          </a:p>
          <a:p>
            <a:endParaRPr lang="en-US" b="1">
              <a:solidFill>
                <a:schemeClr val="bg1"/>
              </a:solidFill>
            </a:endParaRPr>
          </a:p>
          <a:p>
            <a:r>
              <a:rPr lang="tr-TR" altLang="en-US" b="1">
                <a:solidFill>
                  <a:schemeClr val="bg1"/>
                </a:solidFill>
                <a:sym typeface="+mn-ea"/>
              </a:rPr>
              <a:t>12</a:t>
            </a:r>
            <a:r>
              <a:rPr lang="en-US" b="1">
                <a:solidFill>
                  <a:schemeClr val="bg1"/>
                </a:solidFill>
                <a:sym typeface="+mn-ea"/>
              </a:rPr>
              <a:t>.</a:t>
            </a:r>
            <a:r>
              <a:rPr lang="tr-TR" altLang="en-US" b="1">
                <a:solidFill>
                  <a:schemeClr val="bg1"/>
                </a:solidFill>
                <a:sym typeface="+mn-ea"/>
              </a:rPr>
              <a:t> </a:t>
            </a:r>
            <a:r>
              <a:rPr lang="en-US" b="1">
                <a:solidFill>
                  <a:schemeClr val="bg1"/>
                </a:solidFill>
                <a:sym typeface="+mn-ea"/>
              </a:rPr>
              <a:t> Eğer yukarıdaki tüm koşullar sağlanmışsa, bu noktaya kadar gelinmiştir ve nesneler eşittir, bu nedenle True döndürür.</a:t>
            </a:r>
            <a:endParaRPr lang="en-US" sz="1400" b="1">
              <a:solidFill>
                <a:schemeClr val="bg1"/>
              </a:solidFill>
              <a:sym typeface="+mn-ea"/>
            </a:endParaRPr>
          </a:p>
        </p:txBody>
      </p:sp>
      <p:cxnSp>
        <p:nvCxnSpPr>
          <p:cNvPr id="2" name="Straight Connector 1"/>
          <p:cNvCxnSpPr/>
          <p:nvPr/>
        </p:nvCxnSpPr>
        <p:spPr>
          <a:xfrm flipV="1">
            <a:off x="113030" y="182245"/>
            <a:ext cx="11893550" cy="1016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3" name="Straight Connector 2"/>
          <p:cNvCxnSpPr/>
          <p:nvPr/>
        </p:nvCxnSpPr>
        <p:spPr>
          <a:xfrm flipV="1">
            <a:off x="113030" y="6719570"/>
            <a:ext cx="11893550" cy="10160"/>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6" name="Straight Connector 5"/>
          <p:cNvCxnSpPr/>
          <p:nvPr/>
        </p:nvCxnSpPr>
        <p:spPr>
          <a:xfrm flipH="1" flipV="1">
            <a:off x="123190" y="182245"/>
            <a:ext cx="20320" cy="6563995"/>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cxnSp>
        <p:nvCxnSpPr>
          <p:cNvPr id="7" name="Straight Connector 6"/>
          <p:cNvCxnSpPr/>
          <p:nvPr/>
        </p:nvCxnSpPr>
        <p:spPr>
          <a:xfrm flipH="1" flipV="1">
            <a:off x="12006580" y="192405"/>
            <a:ext cx="20320" cy="6563995"/>
          </a:xfrm>
          <a:prstGeom prst="line">
            <a:avLst/>
          </a:prstGeom>
          <a:ln w="31750" cap="rnd">
            <a:solidFill>
              <a:schemeClr val="accent4"/>
            </a:solidFill>
            <a:round/>
          </a:ln>
        </p:spPr>
        <p:style>
          <a:lnRef idx="0">
            <a:srgbClr val="FFFFFF"/>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3" name="Content Placeholder 2"/>
          <p:cNvSpPr>
            <a:spLocks noGrp="1"/>
          </p:cNvSpPr>
          <p:nvPr>
            <p:ph idx="1"/>
          </p:nvPr>
        </p:nvSpPr>
        <p:spPr>
          <a:xfrm>
            <a:off x="899795" y="1633855"/>
            <a:ext cx="10515600" cy="3590290"/>
          </a:xfrm>
        </p:spPr>
        <p:txBody>
          <a:bodyPr>
            <a:noAutofit/>
          </a:bodyPr>
          <a:p>
            <a:r>
              <a:rPr lang="tr-TR" altLang="en-US" sz="3500">
                <a:solidFill>
                  <a:schemeClr val="bg1"/>
                </a:solidFill>
                <a:sym typeface="+mn-ea"/>
              </a:rPr>
              <a:t> </a:t>
            </a:r>
            <a:r>
              <a:rPr lang="en-US" sz="3500">
                <a:solidFill>
                  <a:schemeClr val="bg1"/>
                </a:solidFill>
                <a:sym typeface="+mn-ea"/>
              </a:rPr>
              <a:t>İki listeyi eşitlik açısından kontrol etmek, bu iki listenin aynı türden olmasını gerektirir. Eğer farklı türdelerse, onları eşit kabul etmeyiz. Ayrıca, bu iki liste aynı uzunluğa sahip olmalıdır. Eğer uzunlukları aynı değilse, eşit olamazlar. Bu iki ön</a:t>
            </a:r>
            <a:r>
              <a:rPr lang="tr-TR" altLang="en-US" sz="3500">
                <a:solidFill>
                  <a:schemeClr val="bg1"/>
                </a:solidFill>
                <a:sym typeface="+mn-ea"/>
              </a:rPr>
              <a:t> </a:t>
            </a:r>
            <a:r>
              <a:rPr lang="en-US" sz="3500">
                <a:solidFill>
                  <a:schemeClr val="bg1"/>
                </a:solidFill>
                <a:sym typeface="+mn-ea"/>
              </a:rPr>
              <a:t>koşul sağlandığında, iki listenin tüm öğeleri eşitse eşittir</a:t>
            </a:r>
            <a:r>
              <a:rPr lang="tr-TR" altLang="en-US" sz="3500">
                <a:solidFill>
                  <a:schemeClr val="bg1"/>
                </a:solidFill>
                <a:sym typeface="+mn-ea"/>
              </a:rPr>
              <a:t>. </a:t>
            </a:r>
            <a:endParaRPr lang="en-US" sz="3500">
              <a:solidFill>
                <a:schemeClr val="bg1"/>
              </a:solidFill>
            </a:endParaRPr>
          </a:p>
          <a:p>
            <a:endParaRPr lang="en-US" sz="3500">
              <a:solidFill>
                <a:schemeClr val="bg1"/>
              </a:solidFill>
            </a:endParaRPr>
          </a:p>
        </p:txBody>
      </p:sp>
      <p:sp>
        <p:nvSpPr>
          <p:cNvPr id="2" name="Text Box 1"/>
          <p:cNvSpPr txBox="1"/>
          <p:nvPr/>
        </p:nvSpPr>
        <p:spPr>
          <a:xfrm>
            <a:off x="453390" y="333375"/>
            <a:ext cx="11069320" cy="5781675"/>
          </a:xfrm>
          <a:prstGeom prst="rect">
            <a:avLst/>
          </a:prstGeom>
          <a:ln w="38100"/>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pic>
        <p:nvPicPr>
          <p:cNvPr id="4" name="Content Placeholder 3" descr="Ekran görüntüsü 2024-03-10 190325"/>
          <p:cNvPicPr>
            <a:picLocks noChangeAspect="1"/>
          </p:cNvPicPr>
          <p:nvPr>
            <p:ph idx="1"/>
          </p:nvPr>
        </p:nvPicPr>
        <p:blipFill>
          <a:blip r:embed="rId1"/>
          <a:stretch>
            <a:fillRect/>
          </a:stretch>
        </p:blipFill>
        <p:spPr>
          <a:xfrm>
            <a:off x="237490" y="328295"/>
            <a:ext cx="3902710" cy="4159250"/>
          </a:xfrm>
          <a:prstGeom prst="rect">
            <a:avLst/>
          </a:prstGeom>
        </p:spPr>
      </p:pic>
      <p:pic>
        <p:nvPicPr>
          <p:cNvPr id="6" name="Content Placeholder 3" descr="Ekran görüntüsü 2024-03-10 190335"/>
          <p:cNvPicPr>
            <a:picLocks noChangeAspect="1"/>
          </p:cNvPicPr>
          <p:nvPr/>
        </p:nvPicPr>
        <p:blipFill>
          <a:blip r:embed="rId2"/>
          <a:stretch>
            <a:fillRect/>
          </a:stretch>
        </p:blipFill>
        <p:spPr>
          <a:xfrm>
            <a:off x="347980" y="4636770"/>
            <a:ext cx="3134995" cy="1940560"/>
          </a:xfrm>
          <a:prstGeom prst="rect">
            <a:avLst/>
          </a:prstGeom>
        </p:spPr>
      </p:pic>
      <p:pic>
        <p:nvPicPr>
          <p:cNvPr id="8" name="Content Placeholder 5" descr="Ekran görüntüsü 2024-03-10 190611"/>
          <p:cNvPicPr>
            <a:picLocks noChangeAspect="1"/>
          </p:cNvPicPr>
          <p:nvPr/>
        </p:nvPicPr>
        <p:blipFill>
          <a:blip r:embed="rId3"/>
          <a:stretch>
            <a:fillRect/>
          </a:stretch>
        </p:blipFill>
        <p:spPr>
          <a:xfrm>
            <a:off x="4275455" y="328930"/>
            <a:ext cx="3876675" cy="4159250"/>
          </a:xfrm>
          <a:prstGeom prst="rect">
            <a:avLst/>
          </a:prstGeom>
        </p:spPr>
      </p:pic>
      <p:pic>
        <p:nvPicPr>
          <p:cNvPr id="9" name="Content Placeholder 7" descr="Ekran görüntüsü 2024-03-10 190625"/>
          <p:cNvPicPr>
            <a:picLocks noChangeAspect="1"/>
          </p:cNvPicPr>
          <p:nvPr/>
        </p:nvPicPr>
        <p:blipFill>
          <a:blip r:embed="rId4"/>
          <a:stretch>
            <a:fillRect/>
          </a:stretch>
        </p:blipFill>
        <p:spPr>
          <a:xfrm>
            <a:off x="4662170" y="4641215"/>
            <a:ext cx="3102610" cy="1936115"/>
          </a:xfrm>
          <a:prstGeom prst="rect">
            <a:avLst/>
          </a:prstGeom>
        </p:spPr>
      </p:pic>
      <p:pic>
        <p:nvPicPr>
          <p:cNvPr id="10" name="Content Placeholder 9" descr="Ekran görüntüsü 2024-03-10 190904"/>
          <p:cNvPicPr>
            <a:picLocks noChangeAspect="1"/>
          </p:cNvPicPr>
          <p:nvPr/>
        </p:nvPicPr>
        <p:blipFill>
          <a:blip r:embed="rId5"/>
          <a:stretch>
            <a:fillRect/>
          </a:stretch>
        </p:blipFill>
        <p:spPr>
          <a:xfrm>
            <a:off x="8287385" y="328930"/>
            <a:ext cx="3671570" cy="4158615"/>
          </a:xfrm>
          <a:prstGeom prst="rect">
            <a:avLst/>
          </a:prstGeom>
        </p:spPr>
      </p:pic>
      <p:pic>
        <p:nvPicPr>
          <p:cNvPr id="12" name="Content Placeholder 11" descr="Ekran görüntüsü 2024-03-10 190910"/>
          <p:cNvPicPr>
            <a:picLocks noChangeAspect="1"/>
          </p:cNvPicPr>
          <p:nvPr/>
        </p:nvPicPr>
        <p:blipFill>
          <a:blip r:embed="rId6"/>
          <a:stretch>
            <a:fillRect/>
          </a:stretch>
        </p:blipFill>
        <p:spPr>
          <a:xfrm>
            <a:off x="8696960" y="4635500"/>
            <a:ext cx="3073400" cy="1941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2" name="Title 1"/>
          <p:cNvSpPr>
            <a:spLocks noGrp="1"/>
          </p:cNvSpPr>
          <p:nvPr>
            <p:ph type="title"/>
          </p:nvPr>
        </p:nvSpPr>
        <p:spPr>
          <a:xfrm>
            <a:off x="838200" y="242570"/>
            <a:ext cx="10515600" cy="1325563"/>
          </a:xfrm>
        </p:spPr>
        <p:txBody>
          <a:bodyPr/>
          <a:p>
            <a:r>
              <a:rPr lang="tr-TR" altLang="en-US" b="1" i="1">
                <a:solidFill>
                  <a:schemeClr val="bg1"/>
                </a:solidFill>
              </a:rPr>
              <a:t>4.2.9 PyList’te Yineleme</a:t>
            </a:r>
            <a:endParaRPr lang="tr-TR" altLang="en-US" b="1" i="1">
              <a:solidFill>
                <a:schemeClr val="bg1"/>
              </a:solidFill>
            </a:endParaRPr>
          </a:p>
        </p:txBody>
      </p:sp>
      <p:pic>
        <p:nvPicPr>
          <p:cNvPr id="7" name="Content Placeholder 6" descr="Ekran görüntüsü 2024-03-05 150832"/>
          <p:cNvPicPr>
            <a:picLocks noChangeAspect="1"/>
          </p:cNvPicPr>
          <p:nvPr>
            <p:ph idx="1"/>
          </p:nvPr>
        </p:nvPicPr>
        <p:blipFill>
          <a:blip r:embed="rId1"/>
          <a:stretch>
            <a:fillRect/>
          </a:stretch>
        </p:blipFill>
        <p:spPr>
          <a:xfrm>
            <a:off x="1238250" y="2068195"/>
            <a:ext cx="9117965" cy="1541145"/>
          </a:xfrm>
          <a:prstGeom prst="rect">
            <a:avLst/>
          </a:prstGeom>
        </p:spPr>
      </p:pic>
      <p:sp>
        <p:nvSpPr>
          <p:cNvPr id="3" name="Text Box 2"/>
          <p:cNvSpPr txBox="1"/>
          <p:nvPr/>
        </p:nvSpPr>
        <p:spPr>
          <a:xfrm>
            <a:off x="347980" y="4267835"/>
            <a:ext cx="11349355" cy="1344930"/>
          </a:xfrm>
          <a:prstGeom prst="rect">
            <a:avLst/>
          </a:prstGeom>
          <a:noFill/>
        </p:spPr>
        <p:txBody>
          <a:bodyPr wrap="square" rtlCol="0" anchor="t">
            <a:noAutofit/>
          </a:bodyPr>
          <a:p>
            <a:r>
              <a:rPr lang="en-US" sz="2800">
                <a:solidFill>
                  <a:schemeClr val="bg1"/>
                </a:solidFill>
              </a:rPr>
              <a:t>Bir Python sınıfında iterable (üzerinde döngü yapılabilir) bir nesne oluşturmak için __iter__ metodu kullanı</a:t>
            </a:r>
            <a:r>
              <a:rPr lang="tr-TR" altLang="en-US" sz="2800">
                <a:solidFill>
                  <a:schemeClr val="bg1"/>
                </a:solidFill>
              </a:rPr>
              <a:t>lır</a:t>
            </a:r>
            <a:r>
              <a:rPr lang="en-US" sz="2800">
                <a:solidFill>
                  <a:schemeClr val="bg1"/>
                </a:solidFill>
              </a:rPr>
              <a:t>. __iter__ metodu, bir sınıfın üzerinde döngü yapılmasını sağlamak amacıyla özel olarak tanımlanmış bir metoddur.</a:t>
            </a:r>
            <a:endParaRPr lang="en-US" sz="2800">
              <a:solidFill>
                <a:schemeClr val="bg1"/>
              </a:solidFill>
            </a:endParaRPr>
          </a:p>
          <a:p>
            <a:endParaRPr lang="tr-TR" altLang="en-US" sz="2800">
              <a:solidFill>
                <a:schemeClr val="bg1"/>
              </a:solidFill>
            </a:endParaRPr>
          </a:p>
        </p:txBody>
      </p:sp>
      <p:sp>
        <p:nvSpPr>
          <p:cNvPr id="5" name="Text Box 4"/>
          <p:cNvSpPr txBox="1"/>
          <p:nvPr/>
        </p:nvSpPr>
        <p:spPr>
          <a:xfrm>
            <a:off x="1238250" y="2068195"/>
            <a:ext cx="9117965" cy="1541145"/>
          </a:xfrm>
          <a:prstGeom prst="rect">
            <a:avLst/>
          </a:prstGeom>
        </p:spPr>
        <p:style>
          <a:lnRef idx="3">
            <a:schemeClr val="accent4"/>
          </a:lnRef>
          <a:fillRef idx="0">
            <a:srgbClr val="FFFFFF"/>
          </a:fillRef>
          <a:effectRef idx="0">
            <a:srgbClr val="FFFFFF"/>
          </a:effectRef>
          <a:fontRef idx="minor">
            <a:schemeClr val="dk1"/>
          </a:fontRef>
        </p:style>
        <p:txBody>
          <a:bodyPr wrap="square" rtlCol="0">
            <a:no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1F1F1F"/>
        </a:solidFill>
        <a:effectLst/>
      </p:bgPr>
    </p:bg>
    <p:spTree>
      <p:nvGrpSpPr>
        <p:cNvPr id="1" name=""/>
        <p:cNvGrpSpPr/>
        <p:nvPr/>
      </p:nvGrpSpPr>
      <p:grpSpPr/>
      <p:pic>
        <p:nvPicPr>
          <p:cNvPr id="4" name="Content Placeholder 3" descr="Ekran görüntüsü 2024-03-12 123318"/>
          <p:cNvPicPr>
            <a:picLocks noChangeAspect="1"/>
          </p:cNvPicPr>
          <p:nvPr>
            <p:ph idx="1"/>
          </p:nvPr>
        </p:nvPicPr>
        <p:blipFill>
          <a:blip r:embed="rId1"/>
          <a:stretch>
            <a:fillRect/>
          </a:stretch>
        </p:blipFill>
        <p:spPr>
          <a:xfrm>
            <a:off x="120015" y="124460"/>
            <a:ext cx="6560185" cy="6550660"/>
          </a:xfrm>
          <a:prstGeom prst="rect">
            <a:avLst/>
          </a:prstGeom>
        </p:spPr>
      </p:pic>
      <p:pic>
        <p:nvPicPr>
          <p:cNvPr id="5" name="Content Placeholder 3" descr="Ekran görüntüsü 2024-03-12 123413"/>
          <p:cNvPicPr>
            <a:picLocks noChangeAspect="1"/>
          </p:cNvPicPr>
          <p:nvPr/>
        </p:nvPicPr>
        <p:blipFill>
          <a:blip r:embed="rId2"/>
          <a:stretch>
            <a:fillRect/>
          </a:stretch>
        </p:blipFill>
        <p:spPr>
          <a:xfrm>
            <a:off x="4935855" y="5704840"/>
            <a:ext cx="1639570" cy="907415"/>
          </a:xfrm>
          <a:prstGeom prst="rect">
            <a:avLst/>
          </a:prstGeom>
        </p:spPr>
      </p:pic>
      <p:sp>
        <p:nvSpPr>
          <p:cNvPr id="6" name="Text Box 5"/>
          <p:cNvSpPr txBox="1"/>
          <p:nvPr/>
        </p:nvSpPr>
        <p:spPr>
          <a:xfrm>
            <a:off x="6875145" y="124460"/>
            <a:ext cx="4965065" cy="6487795"/>
          </a:xfrm>
          <a:prstGeom prst="rect">
            <a:avLst/>
          </a:prstGeom>
          <a:noFill/>
        </p:spPr>
        <p:txBody>
          <a:bodyPr wrap="square" rtlCol="0" anchor="t">
            <a:noAutofit/>
          </a:bodyPr>
          <a:p>
            <a:endParaRPr lang="en-US" sz="2200"/>
          </a:p>
          <a:p>
            <a:r>
              <a:rPr lang="en-US" sz="2200">
                <a:solidFill>
                  <a:schemeClr val="bg1"/>
                </a:solidFill>
              </a:rPr>
              <a:t>Bu örnekte, SimpleIterator adında basit bir sınıf tanımlanmıştır. Sınıfın __init__ metodu, sınıfa bir liste (data) verildiğinde bu listeyi içeren bir örnek oluşturur. __iter__ metodu ise, sınıfın içindeki öğeler üzerinde döngü yapılabilmesini sağlar.</a:t>
            </a:r>
            <a:endParaRPr lang="en-US" sz="2200">
              <a:solidFill>
                <a:schemeClr val="bg1"/>
              </a:solidFill>
            </a:endParaRPr>
          </a:p>
          <a:p>
            <a:r>
              <a:rPr lang="en-US" sz="2200">
                <a:solidFill>
                  <a:schemeClr val="bg1"/>
                </a:solidFill>
              </a:rPr>
              <a:t>Örnekte oluşturulan SimpleIterator sınıfından bir örnek (my_iterator) oluşturulduktan sonra, bu örnek üzerinde for döngüsü kullanılarak sınıfın içindeki öğelerin üzerinde gezilebilir. __iter__ metodundaki yield ifadesi sayesinde, her döngü adımında bir sonraki öğe üretilir.</a:t>
            </a:r>
            <a:endParaRPr lang="en-US" sz="2200">
              <a:solidFill>
                <a:schemeClr val="bg1"/>
              </a:solidFill>
            </a:endParaRPr>
          </a:p>
          <a:p>
            <a:r>
              <a:rPr lang="en-US" sz="2200">
                <a:solidFill>
                  <a:schemeClr val="bg1"/>
                </a:solidFill>
              </a:rPr>
              <a:t>Bu sayede, for item in my_iterator: ifadesiyle örnek üzerinde döngü yapılır ve her adımda sınıfın içindeki öğeler ekrana yazdırılır. </a:t>
            </a:r>
            <a:endParaRPr lang="en-US" sz="2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9311</Words>
  <Application>WPS Presentation</Application>
  <PresentationFormat>Widescreen</PresentationFormat>
  <Paragraphs>125</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vt:lpstr>
      <vt:lpstr>Calibri Light</vt:lpstr>
      <vt:lpstr>Microsoft YaHei</vt:lpstr>
      <vt:lpstr>Arial Unicode MS</vt:lpstr>
      <vt:lpstr>Office Theme</vt:lpstr>
      <vt:lpstr> DİZİLER</vt:lpstr>
      <vt:lpstr>4.2.7 PyList’te Silme </vt:lpstr>
      <vt:lpstr>PowerPoint 演示文稿</vt:lpstr>
      <vt:lpstr>4.2.8 PyList’te Eşitlik Testi</vt:lpstr>
      <vt:lpstr>PowerPoint 演示文稿</vt:lpstr>
      <vt:lpstr>PowerPoint 演示文稿</vt:lpstr>
      <vt:lpstr>PowerPoint 演示文稿</vt:lpstr>
      <vt:lpstr>4.2.9 PyList’te Yineleme</vt:lpstr>
      <vt:lpstr>PowerPoint 演示文稿</vt:lpstr>
      <vt:lpstr>4.2.10 Pylist’te Uzunluk</vt:lpstr>
      <vt:lpstr>PowerPoint 演示文稿</vt:lpstr>
      <vt:lpstr>4.2.11 Pylist Üyeliği</vt:lpstr>
      <vt:lpstr>PowerPoint 演示文稿</vt:lpstr>
      <vt:lpstr>4.2.12 Pylist Dizesi Dönüştürme</vt:lpstr>
      <vt:lpstr>PowerPoint 演示文稿</vt:lpstr>
      <vt:lpstr>PowerPoint 演示文稿</vt:lpstr>
      <vt:lpstr>4.2.13 Pylist Dizesi Gösterimi</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Pylist Silme</dc:title>
  <dc:creator/>
  <cp:lastModifiedBy>AYŞENUR</cp:lastModifiedBy>
  <cp:revision>21</cp:revision>
  <dcterms:created xsi:type="dcterms:W3CDTF">2024-03-05T11:33:00Z</dcterms:created>
  <dcterms:modified xsi:type="dcterms:W3CDTF">2024-03-27T17:55:23Z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202ED228ED3640E1922A8A40A60EF093_11</vt:lpwstr>
  </property>
  <property fmtid="{D5CDD505-2E9C-101B-9397-08002B2CF9AE}" pid="3" name="KSOProductBuildVer">
    <vt:lpwstr>1033-12.2.0.13489</vt:lpwstr>
  </property>
</Properties>
</file>