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8" r:id="rId3"/>
    <p:sldId id="258" r:id="rId4"/>
    <p:sldId id="259" r:id="rId5"/>
    <p:sldId id="260" r:id="rId6"/>
    <p:sldId id="261" r:id="rId7"/>
    <p:sldId id="271" r:id="rId8"/>
    <p:sldId id="263" r:id="rId9"/>
    <p:sldId id="264" r:id="rId10"/>
    <p:sldId id="265" r:id="rId11"/>
    <p:sldId id="266" r:id="rId12"/>
    <p:sldId id="275" r:id="rId13"/>
    <p:sldId id="269" r:id="rId14"/>
    <p:sldId id="270" r:id="rId15"/>
    <p:sldId id="272" r:id="rId16"/>
    <p:sldId id="273" r:id="rId17"/>
    <p:sldId id="274" r:id="rId18"/>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14" autoAdjust="0"/>
  </p:normalViewPr>
  <p:slideViewPr>
    <p:cSldViewPr>
      <p:cViewPr varScale="1">
        <p:scale>
          <a:sx n="82" d="100"/>
          <a:sy n="82" d="100"/>
        </p:scale>
        <p:origin x="-1474" y="-6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8" name="TextBox 7"/>
          <p:cNvSpPr txBox="1"/>
          <p:nvPr/>
        </p:nvSpPr>
        <p:spPr>
          <a:xfrm>
            <a:off x="1828800" y="3159760"/>
            <a:ext cx="457200" cy="1034129"/>
          </a:xfrm>
          <a:prstGeom prst="rect">
            <a:avLst/>
          </a:prstGeom>
          <a:noFill/>
        </p:spPr>
        <p:txBody>
          <a:bodyPr wrap="square" lIns="0" tIns="9144" rIns="0" bIns="9144" rtlCol="0" anchor="ctr" anchorCtr="0">
            <a:spAutoFit/>
          </a:bodyPr>
          <a:lstStyle/>
          <a:p>
            <a:r>
              <a:rPr lang="en-US" sz="6600" dirty="0" smtClean="0">
                <a:effectLst>
                  <a:outerShdw blurRad="38100" dist="38100" dir="2700000" algn="tl">
                    <a:srgbClr val="000000">
                      <a:alpha val="43137"/>
                    </a:srgbClr>
                  </a:outerShdw>
                </a:effectLst>
                <a:latin typeface="+mn-lt"/>
              </a:rPr>
              <a:t>{</a:t>
            </a:r>
            <a:endParaRPr lang="en-US" sz="6600" dirty="0">
              <a:effectLst>
                <a:outerShdw blurRad="38100" dist="38100" dir="2700000" algn="tl">
                  <a:srgbClr val="000000">
                    <a:alpha val="43137"/>
                  </a:srgbClr>
                </a:outerShdw>
              </a:effectLst>
              <a:latin typeface="+mn-lt"/>
            </a:endParaRPr>
          </a:p>
        </p:txBody>
      </p:sp>
      <p:sp>
        <p:nvSpPr>
          <p:cNvPr id="2" name="Title 1"/>
          <p:cNvSpPr>
            <a:spLocks noGrp="1"/>
          </p:cNvSpPr>
          <p:nvPr>
            <p:ph type="ctrTitle"/>
          </p:nvPr>
        </p:nvSpPr>
        <p:spPr>
          <a:xfrm>
            <a:off x="777240" y="1219200"/>
            <a:ext cx="7543800" cy="2152650"/>
          </a:xfrm>
        </p:spPr>
        <p:txBody>
          <a:bodyPr>
            <a:noAutofit/>
          </a:bodyPr>
          <a:lstStyle>
            <a:lvl1pPr>
              <a:defRPr sz="6000">
                <a:solidFill>
                  <a:schemeClr val="tx1"/>
                </a:solidFill>
              </a:defRPr>
            </a:lvl1pPr>
          </a:lstStyle>
          <a:p>
            <a:r>
              <a:rPr lang="tr-TR" smtClean="0"/>
              <a:t>Asıl başlık stili için tıklatın</a:t>
            </a:r>
            <a:endParaRPr lang="en-US" dirty="0"/>
          </a:p>
        </p:txBody>
      </p:sp>
      <p:sp>
        <p:nvSpPr>
          <p:cNvPr id="3" name="Subtitle 2"/>
          <p:cNvSpPr>
            <a:spLocks noGrp="1"/>
          </p:cNvSpPr>
          <p:nvPr>
            <p:ph type="subTitle" idx="1"/>
          </p:nvPr>
        </p:nvSpPr>
        <p:spPr>
          <a:xfrm>
            <a:off x="2133600" y="3375491"/>
            <a:ext cx="6172200" cy="685800"/>
          </a:xfrm>
        </p:spPr>
        <p:txBody>
          <a:bodyPr anchor="ct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en-US" dirty="0"/>
          </a:p>
        </p:txBody>
      </p:sp>
      <p:sp>
        <p:nvSpPr>
          <p:cNvPr id="15" name="Date Placeholder 14"/>
          <p:cNvSpPr>
            <a:spLocks noGrp="1"/>
          </p:cNvSpPr>
          <p:nvPr>
            <p:ph type="dt" sz="half" idx="10"/>
          </p:nvPr>
        </p:nvSpPr>
        <p:spPr/>
        <p:txBody>
          <a:bodyPr/>
          <a:lstStyle/>
          <a:p>
            <a:fld id="{2FCBAD61-AB6B-468C-B649-B7FE5F74E8C9}" type="datetimeFigureOut">
              <a:rPr lang="tr-TR" smtClean="0"/>
              <a:t>24.03.2024</a:t>
            </a:fld>
            <a:endParaRPr lang="tr-TR"/>
          </a:p>
        </p:txBody>
      </p:sp>
      <p:sp>
        <p:nvSpPr>
          <p:cNvPr id="16" name="Slide Number Placeholder 15"/>
          <p:cNvSpPr>
            <a:spLocks noGrp="1"/>
          </p:cNvSpPr>
          <p:nvPr>
            <p:ph type="sldNum" sz="quarter" idx="11"/>
          </p:nvPr>
        </p:nvSpPr>
        <p:spPr/>
        <p:txBody>
          <a:bodyPr/>
          <a:lstStyle/>
          <a:p>
            <a:fld id="{15054F88-E43F-4D1D-90F2-B258F48E5FBA}" type="slidenum">
              <a:rPr lang="tr-TR" smtClean="0"/>
              <a:t>‹#›</a:t>
            </a:fld>
            <a:endParaRPr lang="tr-TR"/>
          </a:p>
        </p:txBody>
      </p:sp>
      <p:sp>
        <p:nvSpPr>
          <p:cNvPr id="17" name="Footer Placeholder 16"/>
          <p:cNvSpPr>
            <a:spLocks noGrp="1"/>
          </p:cNvSpPr>
          <p:nvPr>
            <p:ph type="ftr" sz="quarter" idx="12"/>
          </p:nvPr>
        </p:nvSpPr>
        <p:spPr/>
        <p:txBody>
          <a:bodyPr/>
          <a:lstStyle/>
          <a:p>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2133600" y="685801"/>
            <a:ext cx="5791200" cy="3505199"/>
          </a:xfrm>
        </p:spPr>
        <p:txBody>
          <a:bodyPr vert="eaVert" ancho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2FCBAD61-AB6B-468C-B649-B7FE5F74E8C9}" type="datetimeFigureOut">
              <a:rPr lang="tr-TR" smtClean="0"/>
              <a:t>24.03.2024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5054F88-E43F-4D1D-90F2-B258F48E5FBA}"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09600" y="609601"/>
            <a:ext cx="2133600" cy="5181600"/>
          </a:xfrm>
        </p:spPr>
        <p:txBody>
          <a:bodyPr vert="eaVert"/>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2895600" y="685801"/>
            <a:ext cx="5029200" cy="4572000"/>
          </a:xfrm>
        </p:spPr>
        <p:txBody>
          <a:bodyPr vert="eaVert" ancho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2FCBAD61-AB6B-468C-B649-B7FE5F74E8C9}" type="datetimeFigureOut">
              <a:rPr lang="tr-TR" smtClean="0"/>
              <a:t>24.03.2024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15054F88-E43F-4D1D-90F2-B258F48E5FBA}" type="slidenum">
              <a:rPr lang="tr-TR" smtClean="0"/>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13" name="Title 12"/>
          <p:cNvSpPr>
            <a:spLocks noGrp="1"/>
          </p:cNvSpPr>
          <p:nvPr>
            <p:ph type="title"/>
          </p:nvPr>
        </p:nvSpPr>
        <p:spPr/>
        <p:txBody>
          <a:bodyPr/>
          <a:lstStyle/>
          <a:p>
            <a:r>
              <a:rPr lang="tr-TR" smtClean="0"/>
              <a:t>Asıl başlık stili için tıklatın</a:t>
            </a:r>
            <a:endParaRPr lang="en-US"/>
          </a:p>
        </p:txBody>
      </p:sp>
      <p:sp>
        <p:nvSpPr>
          <p:cNvPr id="14" name="Date Placeholder 13"/>
          <p:cNvSpPr>
            <a:spLocks noGrp="1"/>
          </p:cNvSpPr>
          <p:nvPr>
            <p:ph type="dt" sz="half" idx="10"/>
          </p:nvPr>
        </p:nvSpPr>
        <p:spPr/>
        <p:txBody>
          <a:bodyPr/>
          <a:lstStyle/>
          <a:p>
            <a:fld id="{2FCBAD61-AB6B-468C-B649-B7FE5F74E8C9}" type="datetimeFigureOut">
              <a:rPr lang="tr-TR" smtClean="0"/>
              <a:t>24.03.2024</a:t>
            </a:fld>
            <a:endParaRPr lang="tr-TR"/>
          </a:p>
        </p:txBody>
      </p:sp>
      <p:sp>
        <p:nvSpPr>
          <p:cNvPr id="15" name="Slide Number Placeholder 14"/>
          <p:cNvSpPr>
            <a:spLocks noGrp="1"/>
          </p:cNvSpPr>
          <p:nvPr>
            <p:ph type="sldNum" sz="quarter" idx="11"/>
          </p:nvPr>
        </p:nvSpPr>
        <p:spPr/>
        <p:txBody>
          <a:bodyPr/>
          <a:lstStyle/>
          <a:p>
            <a:fld id="{15054F88-E43F-4D1D-90F2-B258F48E5FBA}" type="slidenum">
              <a:rPr lang="tr-TR" smtClean="0"/>
              <a:t>‹#›</a:t>
            </a:fld>
            <a:endParaRPr lang="tr-TR"/>
          </a:p>
        </p:txBody>
      </p:sp>
      <p:sp>
        <p:nvSpPr>
          <p:cNvPr id="16" name="Footer Placeholder 15"/>
          <p:cNvSpPr>
            <a:spLocks noGrp="1"/>
          </p:cNvSpPr>
          <p:nvPr>
            <p:ph type="ftr" sz="quarter" idx="12"/>
          </p:nvPr>
        </p:nvSpPr>
        <p:spPr/>
        <p:txBody>
          <a:bodyPr/>
          <a:lstStyle/>
          <a:p>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8" name="TextBox 7"/>
          <p:cNvSpPr txBox="1"/>
          <p:nvPr/>
        </p:nvSpPr>
        <p:spPr>
          <a:xfrm>
            <a:off x="4267200" y="4074497"/>
            <a:ext cx="457200" cy="1015663"/>
          </a:xfrm>
          <a:prstGeom prst="rect">
            <a:avLst/>
          </a:prstGeom>
          <a:noFill/>
        </p:spPr>
        <p:txBody>
          <a:bodyPr wrap="square" lIns="0" tIns="0" rIns="0" bIns="0" rtlCol="0" anchor="t" anchorCtr="0">
            <a:spAutoFit/>
          </a:bodyPr>
          <a:lstStyle/>
          <a:p>
            <a:r>
              <a:rPr lang="en-US" sz="6600" dirty="0" smtClean="0">
                <a:effectLst>
                  <a:outerShdw blurRad="38100" dist="38100" dir="2700000" algn="tl">
                    <a:srgbClr val="000000">
                      <a:alpha val="43137"/>
                    </a:srgbClr>
                  </a:outerShdw>
                </a:effectLst>
                <a:latin typeface="+mn-lt"/>
              </a:rPr>
              <a:t>{</a:t>
            </a:r>
            <a:endParaRPr lang="en-US" sz="6600" dirty="0">
              <a:effectLst>
                <a:outerShdw blurRad="38100" dist="38100" dir="2700000" algn="tl">
                  <a:srgbClr val="000000">
                    <a:alpha val="43137"/>
                  </a:srgbClr>
                </a:outerShdw>
              </a:effectLst>
              <a:latin typeface="+mn-lt"/>
            </a:endParaRPr>
          </a:p>
        </p:txBody>
      </p:sp>
      <p:sp>
        <p:nvSpPr>
          <p:cNvPr id="3" name="Text Placeholder 2"/>
          <p:cNvSpPr>
            <a:spLocks noGrp="1"/>
          </p:cNvSpPr>
          <p:nvPr>
            <p:ph type="body" idx="1"/>
          </p:nvPr>
        </p:nvSpPr>
        <p:spPr>
          <a:xfrm>
            <a:off x="4572000" y="4267368"/>
            <a:ext cx="3733800" cy="731520"/>
          </a:xfrm>
        </p:spPr>
        <p:txBody>
          <a:bodyPr anchor="ctr">
            <a:normAutofit/>
          </a:bodyPr>
          <a:lstStyle>
            <a:lvl1pPr marL="0" indent="0">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12" name="Date Placeholder 11"/>
          <p:cNvSpPr>
            <a:spLocks noGrp="1"/>
          </p:cNvSpPr>
          <p:nvPr>
            <p:ph type="dt" sz="half" idx="10"/>
          </p:nvPr>
        </p:nvSpPr>
        <p:spPr/>
        <p:txBody>
          <a:bodyPr/>
          <a:lstStyle/>
          <a:p>
            <a:fld id="{2FCBAD61-AB6B-468C-B649-B7FE5F74E8C9}" type="datetimeFigureOut">
              <a:rPr lang="tr-TR" smtClean="0"/>
              <a:t>24.03.2024</a:t>
            </a:fld>
            <a:endParaRPr lang="tr-TR"/>
          </a:p>
        </p:txBody>
      </p:sp>
      <p:sp>
        <p:nvSpPr>
          <p:cNvPr id="13" name="Slide Number Placeholder 12"/>
          <p:cNvSpPr>
            <a:spLocks noGrp="1"/>
          </p:cNvSpPr>
          <p:nvPr>
            <p:ph type="sldNum" sz="quarter" idx="11"/>
          </p:nvPr>
        </p:nvSpPr>
        <p:spPr/>
        <p:txBody>
          <a:bodyPr/>
          <a:lstStyle/>
          <a:p>
            <a:fld id="{15054F88-E43F-4D1D-90F2-B258F48E5FBA}" type="slidenum">
              <a:rPr lang="tr-TR" smtClean="0"/>
              <a:t>‹#›</a:t>
            </a:fld>
            <a:endParaRPr lang="tr-TR"/>
          </a:p>
        </p:txBody>
      </p:sp>
      <p:sp>
        <p:nvSpPr>
          <p:cNvPr id="14" name="Footer Placeholder 13"/>
          <p:cNvSpPr>
            <a:spLocks noGrp="1"/>
          </p:cNvSpPr>
          <p:nvPr>
            <p:ph type="ftr" sz="quarter" idx="12"/>
          </p:nvPr>
        </p:nvSpPr>
        <p:spPr/>
        <p:txBody>
          <a:bodyPr/>
          <a:lstStyle/>
          <a:p>
            <a:endParaRPr lang="tr-TR"/>
          </a:p>
        </p:txBody>
      </p:sp>
      <p:sp>
        <p:nvSpPr>
          <p:cNvPr id="4" name="Title 3"/>
          <p:cNvSpPr>
            <a:spLocks noGrp="1"/>
          </p:cNvSpPr>
          <p:nvPr>
            <p:ph type="title"/>
          </p:nvPr>
        </p:nvSpPr>
        <p:spPr>
          <a:xfrm>
            <a:off x="2286000" y="1905000"/>
            <a:ext cx="6035040" cy="2350008"/>
          </a:xfrm>
        </p:spPr>
        <p:txBody>
          <a:bodyPr/>
          <a:lstStyle>
            <a:lvl1pPr marL="0" algn="l" defTabSz="914400" rtl="0" eaLnBrk="1" latinLnBrk="0" hangingPunct="1">
              <a:spcBef>
                <a:spcPct val="0"/>
              </a:spcBef>
              <a:buNone/>
              <a:defRPr lang="en-US" sz="5400" b="0" kern="1200" cap="none" dirty="0" smtClean="0">
                <a:solidFill>
                  <a:schemeClr val="tx1"/>
                </a:solidFill>
                <a:effectLst>
                  <a:outerShdw blurRad="38100" dist="38100" dir="2700000" algn="tl">
                    <a:srgbClr val="000000">
                      <a:alpha val="43137"/>
                    </a:srgbClr>
                  </a:outerShdw>
                </a:effectLst>
                <a:latin typeface="+mj-lt"/>
                <a:ea typeface="+mj-ea"/>
                <a:cs typeface="+mj-cs"/>
              </a:defRPr>
            </a:lvl1pPr>
          </a:lstStyle>
          <a:p>
            <a:r>
              <a:rPr lang="tr-TR" smtClean="0"/>
              <a:t>Asıl başlık stili için tıklatın</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2FCBAD61-AB6B-468C-B649-B7FE5F74E8C9}" type="datetimeFigureOut">
              <a:rPr lang="tr-TR" smtClean="0"/>
              <a:t>24.03.2024</a:t>
            </a:fld>
            <a:endParaRPr lang="tr-TR"/>
          </a:p>
        </p:txBody>
      </p:sp>
      <p:sp>
        <p:nvSpPr>
          <p:cNvPr id="9" name="Slide Number Placeholder 8"/>
          <p:cNvSpPr>
            <a:spLocks noGrp="1"/>
          </p:cNvSpPr>
          <p:nvPr>
            <p:ph type="sldNum" sz="quarter" idx="11"/>
          </p:nvPr>
        </p:nvSpPr>
        <p:spPr/>
        <p:txBody>
          <a:bodyPr/>
          <a:lstStyle/>
          <a:p>
            <a:fld id="{15054F88-E43F-4D1D-90F2-B258F48E5FBA}" type="slidenum">
              <a:rPr lang="tr-TR" smtClean="0"/>
              <a:t>‹#›</a:t>
            </a:fld>
            <a:endParaRPr lang="tr-TR"/>
          </a:p>
        </p:txBody>
      </p:sp>
      <p:sp>
        <p:nvSpPr>
          <p:cNvPr id="10" name="Footer Placeholder 9"/>
          <p:cNvSpPr>
            <a:spLocks noGrp="1"/>
          </p:cNvSpPr>
          <p:nvPr>
            <p:ph type="ftr" sz="quarter" idx="12"/>
          </p:nvPr>
        </p:nvSpPr>
        <p:spPr/>
        <p:txBody>
          <a:bodyPr/>
          <a:lstStyle/>
          <a:p>
            <a:endParaRPr lang="tr-TR"/>
          </a:p>
        </p:txBody>
      </p:sp>
      <p:sp>
        <p:nvSpPr>
          <p:cNvPr id="11" name="Title 10"/>
          <p:cNvSpPr>
            <a:spLocks noGrp="1"/>
          </p:cNvSpPr>
          <p:nvPr>
            <p:ph type="title"/>
          </p:nvPr>
        </p:nvSpPr>
        <p:spPr/>
        <p:txBody>
          <a:bodyPr/>
          <a:lstStyle/>
          <a:p>
            <a:r>
              <a:rPr lang="tr-TR" smtClean="0"/>
              <a:t>Asıl başlık stili için tıklatın</a:t>
            </a:r>
            <a:endParaRPr lang="en-US" dirty="0"/>
          </a:p>
        </p:txBody>
      </p:sp>
      <p:sp>
        <p:nvSpPr>
          <p:cNvPr id="5" name="Content Placeholder 4"/>
          <p:cNvSpPr>
            <a:spLocks noGrp="1"/>
          </p:cNvSpPr>
          <p:nvPr>
            <p:ph sz="quarter" idx="13"/>
          </p:nvPr>
        </p:nvSpPr>
        <p:spPr>
          <a:xfrm>
            <a:off x="1344168" y="658368"/>
            <a:ext cx="3273552" cy="342900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Content Placeholder 6"/>
          <p:cNvSpPr>
            <a:spLocks noGrp="1"/>
          </p:cNvSpPr>
          <p:nvPr>
            <p:ph sz="quarter" idx="14"/>
          </p:nvPr>
        </p:nvSpPr>
        <p:spPr>
          <a:xfrm>
            <a:off x="5029200" y="658368"/>
            <a:ext cx="3273552" cy="3432175"/>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4112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1344168" y="1371600"/>
            <a:ext cx="3276600"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5029200" y="661976"/>
            <a:ext cx="3273552"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5029200" y="1371600"/>
            <a:ext cx="3273552"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13" name="TextBox 12"/>
          <p:cNvSpPr txBox="1"/>
          <p:nvPr/>
        </p:nvSpPr>
        <p:spPr>
          <a:xfrm>
            <a:off x="1056640" y="520192"/>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8" name="TextBox 17"/>
          <p:cNvSpPr txBox="1"/>
          <p:nvPr/>
        </p:nvSpPr>
        <p:spPr>
          <a:xfrm>
            <a:off x="4780280" y="520192"/>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2" name="Title 11"/>
          <p:cNvSpPr>
            <a:spLocks noGrp="1"/>
          </p:cNvSpPr>
          <p:nvPr>
            <p:ph type="title"/>
          </p:nvPr>
        </p:nvSpPr>
        <p:spPr/>
        <p:txBody>
          <a:bodyPr/>
          <a:lstStyle/>
          <a:p>
            <a:r>
              <a:rPr lang="tr-TR" smtClean="0"/>
              <a:t>Asıl başlık stili için tıklatın</a:t>
            </a:r>
            <a:endParaRPr lang="en-US" dirty="0"/>
          </a:p>
        </p:txBody>
      </p:sp>
      <p:sp>
        <p:nvSpPr>
          <p:cNvPr id="14" name="Date Placeholder 13"/>
          <p:cNvSpPr>
            <a:spLocks noGrp="1"/>
          </p:cNvSpPr>
          <p:nvPr>
            <p:ph type="dt" sz="half" idx="10"/>
          </p:nvPr>
        </p:nvSpPr>
        <p:spPr/>
        <p:txBody>
          <a:bodyPr/>
          <a:lstStyle/>
          <a:p>
            <a:fld id="{2FCBAD61-AB6B-468C-B649-B7FE5F74E8C9}" type="datetimeFigureOut">
              <a:rPr lang="tr-TR" smtClean="0"/>
              <a:t>24.03.2024</a:t>
            </a:fld>
            <a:endParaRPr lang="tr-TR"/>
          </a:p>
        </p:txBody>
      </p:sp>
      <p:sp>
        <p:nvSpPr>
          <p:cNvPr id="15" name="Slide Number Placeholder 14"/>
          <p:cNvSpPr>
            <a:spLocks noGrp="1"/>
          </p:cNvSpPr>
          <p:nvPr>
            <p:ph type="sldNum" sz="quarter" idx="11"/>
          </p:nvPr>
        </p:nvSpPr>
        <p:spPr/>
        <p:txBody>
          <a:bodyPr/>
          <a:lstStyle/>
          <a:p>
            <a:fld id="{15054F88-E43F-4D1D-90F2-B258F48E5FBA}" type="slidenum">
              <a:rPr lang="tr-TR" smtClean="0"/>
              <a:t>‹#›</a:t>
            </a:fld>
            <a:endParaRPr lang="tr-TR"/>
          </a:p>
        </p:txBody>
      </p:sp>
      <p:sp>
        <p:nvSpPr>
          <p:cNvPr id="16" name="Footer Placeholder 15"/>
          <p:cNvSpPr>
            <a:spLocks noGrp="1"/>
          </p:cNvSpPr>
          <p:nvPr>
            <p:ph type="ftr" sz="quarter" idx="12"/>
          </p:nvPr>
        </p:nvSpPr>
        <p:spPr/>
        <p:txBody>
          <a:bodyPr/>
          <a:lstStyle/>
          <a:p>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tr-TR" smtClean="0"/>
              <a:t>Asıl başlık stili için tıklatın</a:t>
            </a:r>
            <a:endParaRPr lang="en-US"/>
          </a:p>
        </p:txBody>
      </p:sp>
      <p:sp>
        <p:nvSpPr>
          <p:cNvPr id="7" name="Date Placeholder 6"/>
          <p:cNvSpPr>
            <a:spLocks noGrp="1"/>
          </p:cNvSpPr>
          <p:nvPr>
            <p:ph type="dt" sz="half" idx="10"/>
          </p:nvPr>
        </p:nvSpPr>
        <p:spPr/>
        <p:txBody>
          <a:bodyPr/>
          <a:lstStyle/>
          <a:p>
            <a:fld id="{2FCBAD61-AB6B-468C-B649-B7FE5F74E8C9}" type="datetimeFigureOut">
              <a:rPr lang="tr-TR" smtClean="0"/>
              <a:t>24.03.2024</a:t>
            </a:fld>
            <a:endParaRPr lang="tr-TR"/>
          </a:p>
        </p:txBody>
      </p:sp>
      <p:sp>
        <p:nvSpPr>
          <p:cNvPr id="8" name="Slide Number Placeholder 7"/>
          <p:cNvSpPr>
            <a:spLocks noGrp="1"/>
          </p:cNvSpPr>
          <p:nvPr>
            <p:ph type="sldNum" sz="quarter" idx="11"/>
          </p:nvPr>
        </p:nvSpPr>
        <p:spPr/>
        <p:txBody>
          <a:bodyPr/>
          <a:lstStyle/>
          <a:p>
            <a:fld id="{15054F88-E43F-4D1D-90F2-B258F48E5FBA}" type="slidenum">
              <a:rPr lang="tr-TR" smtClean="0"/>
              <a:t>‹#›</a:t>
            </a:fld>
            <a:endParaRPr lang="tr-TR"/>
          </a:p>
        </p:txBody>
      </p:sp>
      <p:sp>
        <p:nvSpPr>
          <p:cNvPr id="9" name="Footer Placeholder 8"/>
          <p:cNvSpPr>
            <a:spLocks noGrp="1"/>
          </p:cNvSpPr>
          <p:nvPr>
            <p:ph type="ftr" sz="quarter" idx="12"/>
          </p:nvPr>
        </p:nvSpPr>
        <p:spPr/>
        <p:txBody>
          <a:bodyPr/>
          <a:lstStyle/>
          <a:p>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2FCBAD61-AB6B-468C-B649-B7FE5F74E8C9}" type="datetimeFigureOut">
              <a:rPr lang="tr-TR" smtClean="0"/>
              <a:t>24.03.2024</a:t>
            </a:fld>
            <a:endParaRPr lang="tr-TR"/>
          </a:p>
        </p:txBody>
      </p:sp>
      <p:sp>
        <p:nvSpPr>
          <p:cNvPr id="6" name="Slide Number Placeholder 5"/>
          <p:cNvSpPr>
            <a:spLocks noGrp="1"/>
          </p:cNvSpPr>
          <p:nvPr>
            <p:ph type="sldNum" sz="quarter" idx="11"/>
          </p:nvPr>
        </p:nvSpPr>
        <p:spPr/>
        <p:txBody>
          <a:bodyPr/>
          <a:lstStyle/>
          <a:p>
            <a:fld id="{15054F88-E43F-4D1D-90F2-B258F48E5FBA}" type="slidenum">
              <a:rPr lang="tr-TR" smtClean="0"/>
              <a:t>‹#›</a:t>
            </a:fld>
            <a:endParaRPr lang="tr-TR"/>
          </a:p>
        </p:txBody>
      </p:sp>
      <p:sp>
        <p:nvSpPr>
          <p:cNvPr id="7" name="Footer Placeholder 6"/>
          <p:cNvSpPr>
            <a:spLocks noGrp="1"/>
          </p:cNvSpPr>
          <p:nvPr>
            <p:ph type="ftr" sz="quarter" idx="12"/>
          </p:nvPr>
        </p:nvSpPr>
        <p:spPr/>
        <p:txBody>
          <a:bodyPr/>
          <a:lstStyle/>
          <a:p>
            <a:endParaRPr lang="tr-T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9" name="TextBox 8"/>
          <p:cNvSpPr txBox="1"/>
          <p:nvPr/>
        </p:nvSpPr>
        <p:spPr>
          <a:xfrm>
            <a:off x="5328920" y="1774588"/>
            <a:ext cx="457200" cy="1231106"/>
          </a:xfrm>
          <a:prstGeom prst="rect">
            <a:avLst/>
          </a:prstGeom>
          <a:noFill/>
        </p:spPr>
        <p:txBody>
          <a:bodyPr wrap="square" lIns="0" tIns="0" rIns="0" bIns="0" rtlCol="0" anchor="t" anchorCtr="0">
            <a:spAutoFit/>
          </a:bodyPr>
          <a:lstStyle/>
          <a:p>
            <a:r>
              <a:rPr lang="en-US" sz="8000" dirty="0" smtClean="0">
                <a:effectLst>
                  <a:outerShdw blurRad="38100" dist="38100" dir="2700000" algn="tl">
                    <a:srgbClr val="000000">
                      <a:alpha val="43137"/>
                    </a:srgbClr>
                  </a:outerShdw>
                </a:effectLst>
                <a:latin typeface="+mn-lt"/>
              </a:rPr>
              <a:t>{</a:t>
            </a:r>
            <a:endParaRPr lang="en-US" sz="8000"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a:xfrm>
            <a:off x="838200" y="685801"/>
            <a:ext cx="4343400" cy="3429000"/>
          </a:xfrm>
        </p:spPr>
        <p:txBody>
          <a:bodyPr anchor="ct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5715000" y="685801"/>
            <a:ext cx="2590800" cy="3429000"/>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15" name="Date Placeholder 14"/>
          <p:cNvSpPr>
            <a:spLocks noGrp="1"/>
          </p:cNvSpPr>
          <p:nvPr>
            <p:ph type="dt" sz="half" idx="10"/>
          </p:nvPr>
        </p:nvSpPr>
        <p:spPr/>
        <p:txBody>
          <a:bodyPr/>
          <a:lstStyle/>
          <a:p>
            <a:fld id="{2FCBAD61-AB6B-468C-B649-B7FE5F74E8C9}" type="datetimeFigureOut">
              <a:rPr lang="tr-TR" smtClean="0"/>
              <a:t>24.03.2024</a:t>
            </a:fld>
            <a:endParaRPr lang="tr-TR"/>
          </a:p>
        </p:txBody>
      </p:sp>
      <p:sp>
        <p:nvSpPr>
          <p:cNvPr id="16" name="Slide Number Placeholder 15"/>
          <p:cNvSpPr>
            <a:spLocks noGrp="1"/>
          </p:cNvSpPr>
          <p:nvPr>
            <p:ph type="sldNum" sz="quarter" idx="11"/>
          </p:nvPr>
        </p:nvSpPr>
        <p:spPr/>
        <p:txBody>
          <a:bodyPr/>
          <a:lstStyle/>
          <a:p>
            <a:fld id="{15054F88-E43F-4D1D-90F2-B258F48E5FBA}" type="slidenum">
              <a:rPr lang="tr-TR" smtClean="0"/>
              <a:t>‹#›</a:t>
            </a:fld>
            <a:endParaRPr lang="tr-TR"/>
          </a:p>
        </p:txBody>
      </p:sp>
      <p:sp>
        <p:nvSpPr>
          <p:cNvPr id="17" name="Footer Placeholder 16"/>
          <p:cNvSpPr>
            <a:spLocks noGrp="1"/>
          </p:cNvSpPr>
          <p:nvPr>
            <p:ph type="ftr" sz="quarter" idx="12"/>
          </p:nvPr>
        </p:nvSpPr>
        <p:spPr/>
        <p:txBody>
          <a:bodyPr/>
          <a:lstStyle/>
          <a:p>
            <a:endParaRPr lang="tr-TR"/>
          </a:p>
        </p:txBody>
      </p:sp>
      <p:sp>
        <p:nvSpPr>
          <p:cNvPr id="18" name="Title 17"/>
          <p:cNvSpPr>
            <a:spLocks noGrp="1"/>
          </p:cNvSpPr>
          <p:nvPr>
            <p:ph type="title"/>
          </p:nvPr>
        </p:nvSpPr>
        <p:spPr/>
        <p:txBody>
          <a:bodyPr/>
          <a:lstStyle/>
          <a:p>
            <a:r>
              <a:rPr lang="tr-TR" smtClean="0"/>
              <a:t>Asıl başlık stili için tıklatın</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219200" y="612775"/>
            <a:ext cx="6705600" cy="2546985"/>
          </a:xfrm>
          <a:effectLst>
            <a:outerShdw blurRad="152400" dist="317500" dir="5400000" sx="90000" sy="-19000" rotWithShape="0">
              <a:prstClr val="black">
                <a:alpha val="15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a:p>
        </p:txBody>
      </p:sp>
      <p:sp>
        <p:nvSpPr>
          <p:cNvPr id="4" name="Text Placeholder 3"/>
          <p:cNvSpPr>
            <a:spLocks noGrp="1"/>
          </p:cNvSpPr>
          <p:nvPr>
            <p:ph type="body" sz="half" idx="2"/>
          </p:nvPr>
        </p:nvSpPr>
        <p:spPr>
          <a:xfrm>
            <a:off x="2743200" y="3453047"/>
            <a:ext cx="5029200" cy="720804"/>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9" name="TextBox 8"/>
          <p:cNvSpPr txBox="1"/>
          <p:nvPr/>
        </p:nvSpPr>
        <p:spPr>
          <a:xfrm>
            <a:off x="2435352" y="3331464"/>
            <a:ext cx="4572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1" name="Title 10"/>
          <p:cNvSpPr>
            <a:spLocks noGrp="1"/>
          </p:cNvSpPr>
          <p:nvPr>
            <p:ph type="title"/>
          </p:nvPr>
        </p:nvSpPr>
        <p:spPr/>
        <p:txBody>
          <a:bodyPr/>
          <a:lstStyle/>
          <a:p>
            <a:r>
              <a:rPr lang="tr-TR" smtClean="0"/>
              <a:t>Asıl başlık stili için tıklatın</a:t>
            </a:r>
            <a:endParaRPr lang="en-US"/>
          </a:p>
        </p:txBody>
      </p:sp>
      <p:sp>
        <p:nvSpPr>
          <p:cNvPr id="13" name="Date Placeholder 12"/>
          <p:cNvSpPr>
            <a:spLocks noGrp="1"/>
          </p:cNvSpPr>
          <p:nvPr>
            <p:ph type="dt" sz="half" idx="10"/>
          </p:nvPr>
        </p:nvSpPr>
        <p:spPr/>
        <p:txBody>
          <a:bodyPr/>
          <a:lstStyle/>
          <a:p>
            <a:fld id="{2FCBAD61-AB6B-468C-B649-B7FE5F74E8C9}" type="datetimeFigureOut">
              <a:rPr lang="tr-TR" smtClean="0"/>
              <a:t>24.03.2024</a:t>
            </a:fld>
            <a:endParaRPr lang="tr-TR"/>
          </a:p>
        </p:txBody>
      </p:sp>
      <p:sp>
        <p:nvSpPr>
          <p:cNvPr id="14" name="Slide Number Placeholder 13"/>
          <p:cNvSpPr>
            <a:spLocks noGrp="1"/>
          </p:cNvSpPr>
          <p:nvPr>
            <p:ph type="sldNum" sz="quarter" idx="11"/>
          </p:nvPr>
        </p:nvSpPr>
        <p:spPr/>
        <p:txBody>
          <a:bodyPr/>
          <a:lstStyle/>
          <a:p>
            <a:fld id="{15054F88-E43F-4D1D-90F2-B258F48E5FBA}" type="slidenum">
              <a:rPr lang="tr-TR" smtClean="0"/>
              <a:t>‹#›</a:t>
            </a:fld>
            <a:endParaRPr lang="tr-TR"/>
          </a:p>
        </p:txBody>
      </p:sp>
      <p:sp>
        <p:nvSpPr>
          <p:cNvPr id="15" name="Footer Placeholder 14"/>
          <p:cNvSpPr>
            <a:spLocks noGrp="1"/>
          </p:cNvSpPr>
          <p:nvPr>
            <p:ph type="ftr" sz="quarter" idx="12"/>
          </p:nvPr>
        </p:nvSpPr>
        <p:spPr/>
        <p:txBody>
          <a:bodyPr/>
          <a:lstStyle/>
          <a:p>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a:gsLst>
              <a:gs pos="0">
                <a:schemeClr val="accent6">
                  <a:lumMod val="50000"/>
                  <a:alpha val="36000"/>
                </a:schemeClr>
              </a:gs>
              <a:gs pos="100000">
                <a:schemeClr val="bg2">
                  <a:alpha val="1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rot="19724275">
            <a:off x="1373221" y="1038440"/>
            <a:ext cx="7240620" cy="5706987"/>
          </a:xfrm>
          <a:prstGeom prst="ellipse">
            <a:avLst/>
          </a:prstGeom>
          <a:gradFill flip="none" rotWithShape="1">
            <a:gsLst>
              <a:gs pos="0">
                <a:schemeClr val="accent6">
                  <a:lumMod val="60000"/>
                  <a:lumOff val="40000"/>
                  <a:alpha val="7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rot="17656910">
            <a:off x="-274211" y="1165875"/>
            <a:ext cx="5538472" cy="4480459"/>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rot="19724275">
            <a:off x="3277955" y="116854"/>
            <a:ext cx="6479362" cy="4754757"/>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77240" y="4876800"/>
            <a:ext cx="7543800" cy="914400"/>
          </a:xfrm>
          <a:prstGeom prst="rect">
            <a:avLst/>
          </a:prstGeom>
        </p:spPr>
        <p:txBody>
          <a:bodyPr vert="horz" lIns="91440" tIns="45720" rIns="91440" bIns="45720" rtlCol="0" anchor="b">
            <a:no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2133600" y="685801"/>
            <a:ext cx="6096000" cy="3657599"/>
          </a:xfrm>
          <a:prstGeom prst="rect">
            <a:avLst/>
          </a:prstGeom>
        </p:spPr>
        <p:txBody>
          <a:bodyPr vert="horz" lIns="91440" tIns="45720" rIns="91440" bIns="45720" rtlCol="0" anchor="ctr">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6172200" y="6154738"/>
            <a:ext cx="2133600" cy="365125"/>
          </a:xfrm>
          <a:prstGeom prst="rect">
            <a:avLst/>
          </a:prstGeom>
        </p:spPr>
        <p:txBody>
          <a:bodyPr vert="horz" lIns="91440" tIns="45720" rIns="91440" bIns="45720" rtlCol="0" anchor="t"/>
          <a:lstStyle>
            <a:lvl1pPr algn="r">
              <a:defRPr sz="1100">
                <a:solidFill>
                  <a:schemeClr val="tx1">
                    <a:alpha val="60000"/>
                  </a:schemeClr>
                </a:solidFill>
                <a:effectLst/>
              </a:defRPr>
            </a:lvl1pPr>
          </a:lstStyle>
          <a:p>
            <a:fld id="{2FCBAD61-AB6B-468C-B649-B7FE5F74E8C9}" type="datetimeFigureOut">
              <a:rPr lang="tr-TR" smtClean="0"/>
              <a:t>24.03.2024</a:t>
            </a:fld>
            <a:endParaRPr lang="tr-TR"/>
          </a:p>
        </p:txBody>
      </p:sp>
      <p:sp>
        <p:nvSpPr>
          <p:cNvPr id="5" name="Footer Placeholder 4"/>
          <p:cNvSpPr>
            <a:spLocks noGrp="1"/>
          </p:cNvSpPr>
          <p:nvPr>
            <p:ph type="ftr" sz="quarter" idx="3"/>
          </p:nvPr>
        </p:nvSpPr>
        <p:spPr>
          <a:xfrm>
            <a:off x="822960" y="6154738"/>
            <a:ext cx="4572000" cy="365125"/>
          </a:xfrm>
          <a:prstGeom prst="rect">
            <a:avLst/>
          </a:prstGeom>
        </p:spPr>
        <p:txBody>
          <a:bodyPr vert="horz" lIns="91440" tIns="45720" rIns="91440" bIns="45720" rtlCol="0" anchor="t"/>
          <a:lstStyle>
            <a:lvl1pPr algn="l">
              <a:defRPr sz="1100">
                <a:solidFill>
                  <a:schemeClr val="tx1">
                    <a:alpha val="60000"/>
                  </a:schemeClr>
                </a:solidFill>
                <a:effectLst/>
              </a:defRPr>
            </a:lvl1pPr>
          </a:lstStyle>
          <a:p>
            <a:endParaRPr lang="tr-TR"/>
          </a:p>
        </p:txBody>
      </p:sp>
      <p:sp>
        <p:nvSpPr>
          <p:cNvPr id="6" name="Slide Number Placeholder 5"/>
          <p:cNvSpPr>
            <a:spLocks noGrp="1"/>
          </p:cNvSpPr>
          <p:nvPr>
            <p:ph type="sldNum" sz="quarter" idx="4"/>
          </p:nvPr>
        </p:nvSpPr>
        <p:spPr>
          <a:xfrm>
            <a:off x="822960" y="5842000"/>
            <a:ext cx="2133600" cy="304800"/>
          </a:xfrm>
          <a:prstGeom prst="rect">
            <a:avLst/>
          </a:prstGeom>
        </p:spPr>
        <p:txBody>
          <a:bodyPr vert="horz" lIns="91440" tIns="45720" rIns="91440" bIns="9144" rtlCol="0" anchor="b"/>
          <a:lstStyle>
            <a:lvl1pPr algn="l">
              <a:defRPr sz="1600">
                <a:solidFill>
                  <a:schemeClr val="tx1">
                    <a:alpha val="60000"/>
                  </a:schemeClr>
                </a:solidFill>
                <a:effectLst/>
              </a:defRPr>
            </a:lvl1pPr>
          </a:lstStyle>
          <a:p>
            <a:fld id="{15054F88-E43F-4D1D-90F2-B258F48E5FBA}" type="slidenum">
              <a:rPr lang="tr-TR" smtClean="0"/>
              <a:t>‹#›</a:t>
            </a:fld>
            <a:endParaRPr lang="tr-TR"/>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323528" y="980728"/>
            <a:ext cx="8640960" cy="3785652"/>
          </a:xfrm>
          <a:prstGeom prst="rect">
            <a:avLst/>
          </a:prstGeom>
        </p:spPr>
        <p:txBody>
          <a:bodyPr wrap="square">
            <a:spAutoFit/>
          </a:bodyPr>
          <a:lstStyle/>
          <a:p>
            <a:r>
              <a:rPr lang="tr-TR" sz="4000" dirty="0" smtClean="0"/>
              <a:t>4. SEQUENCES (DİZİLER)</a:t>
            </a:r>
          </a:p>
          <a:p>
            <a:endParaRPr lang="tr-TR" sz="4000" dirty="0"/>
          </a:p>
          <a:p>
            <a:endParaRPr lang="tr-TR" sz="4000" dirty="0"/>
          </a:p>
          <a:p>
            <a:r>
              <a:rPr lang="tr-TR" sz="2000" dirty="0" smtClean="0"/>
              <a:t>4.7-  QUICKSORT (HIZLI SIRALAMA  ALGORTİMASI)</a:t>
            </a:r>
          </a:p>
          <a:p>
            <a:r>
              <a:rPr lang="tr-TR" sz="2000" dirty="0" smtClean="0"/>
              <a:t>4.7.1- </a:t>
            </a:r>
            <a:r>
              <a:rPr lang="tr-TR" sz="2000" dirty="0" err="1" smtClean="0"/>
              <a:t>The</a:t>
            </a:r>
            <a:r>
              <a:rPr lang="tr-TR" sz="2000" dirty="0" smtClean="0"/>
              <a:t> </a:t>
            </a:r>
            <a:r>
              <a:rPr lang="tr-TR" sz="2000" dirty="0" err="1"/>
              <a:t>Quicksort</a:t>
            </a:r>
            <a:r>
              <a:rPr lang="tr-TR" sz="2000" dirty="0"/>
              <a:t> </a:t>
            </a:r>
            <a:r>
              <a:rPr lang="tr-TR" sz="2000" dirty="0" err="1" smtClean="0"/>
              <a:t>Code</a:t>
            </a:r>
            <a:r>
              <a:rPr lang="tr-TR" sz="2000" dirty="0" smtClean="0"/>
              <a:t>  (Hızlı </a:t>
            </a:r>
            <a:r>
              <a:rPr lang="tr-TR" sz="2000" dirty="0"/>
              <a:t>S</a:t>
            </a:r>
            <a:r>
              <a:rPr lang="tr-TR" sz="2000" dirty="0" smtClean="0"/>
              <a:t>ıralama Kodu)</a:t>
            </a:r>
          </a:p>
          <a:p>
            <a:endParaRPr lang="tr-TR" sz="2000" dirty="0" smtClean="0"/>
          </a:p>
          <a:p>
            <a:r>
              <a:rPr lang="tr-TR" sz="2000" dirty="0" smtClean="0"/>
              <a:t>4.8- TWO-DİMENSİONAL  SEQUENCES ( İKİ BOYUTLU DİZİLER)</a:t>
            </a:r>
          </a:p>
          <a:p>
            <a:r>
              <a:rPr lang="tr-TR" sz="2000" dirty="0"/>
              <a:t>4.8.1 </a:t>
            </a:r>
            <a:r>
              <a:rPr lang="tr-TR" sz="2000" dirty="0" err="1"/>
              <a:t>The</a:t>
            </a:r>
            <a:r>
              <a:rPr lang="tr-TR" sz="2000" dirty="0"/>
              <a:t> Board </a:t>
            </a:r>
            <a:r>
              <a:rPr lang="tr-TR" sz="2000" dirty="0" smtClean="0"/>
              <a:t>Class ( Board Sınıfı)</a:t>
            </a:r>
          </a:p>
          <a:p>
            <a:r>
              <a:rPr lang="en-US" sz="2000" dirty="0"/>
              <a:t>4.8.2 The X, O, and Dummy </a:t>
            </a:r>
            <a:r>
              <a:rPr lang="en-US" sz="2000" dirty="0" smtClean="0"/>
              <a:t>Classes</a:t>
            </a:r>
            <a:r>
              <a:rPr lang="tr-TR" sz="2000" dirty="0"/>
              <a:t> (X, O ve </a:t>
            </a:r>
            <a:r>
              <a:rPr lang="tr-TR" sz="2000" dirty="0" err="1"/>
              <a:t>Dummy</a:t>
            </a:r>
            <a:r>
              <a:rPr lang="tr-TR" sz="2000" dirty="0"/>
              <a:t> </a:t>
            </a:r>
            <a:r>
              <a:rPr lang="tr-TR" sz="2000" dirty="0" smtClean="0"/>
              <a:t>Sınıfları)</a:t>
            </a:r>
            <a:endParaRPr lang="tr-TR" sz="2000" dirty="0"/>
          </a:p>
        </p:txBody>
      </p:sp>
    </p:spTree>
    <p:extLst>
      <p:ext uri="{BB962C8B-B14F-4D97-AF65-F5344CB8AC3E}">
        <p14:creationId xmlns:p14="http://schemas.microsoft.com/office/powerpoint/2010/main" val="14891853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339842" y="1284729"/>
            <a:ext cx="8460750" cy="400110"/>
          </a:xfrm>
          <a:prstGeom prst="rect">
            <a:avLst/>
          </a:prstGeom>
        </p:spPr>
        <p:txBody>
          <a:bodyPr wrap="square">
            <a:spAutoFit/>
          </a:bodyPr>
          <a:lstStyle/>
          <a:p>
            <a:r>
              <a:rPr lang="tr-TR" sz="2000" dirty="0"/>
              <a:t>4.8-  TWO-DİMENSİONAL  </a:t>
            </a:r>
            <a:r>
              <a:rPr lang="tr-TR" sz="2000" dirty="0" smtClean="0"/>
              <a:t>SEQUENCES( İKİ BOYUTLU DİZİLER) </a:t>
            </a:r>
            <a:endParaRPr lang="tr-TR" sz="2000" dirty="0"/>
          </a:p>
        </p:txBody>
      </p:sp>
      <p:sp>
        <p:nvSpPr>
          <p:cNvPr id="3" name="Dikdörtgen 2"/>
          <p:cNvSpPr/>
          <p:nvPr/>
        </p:nvSpPr>
        <p:spPr>
          <a:xfrm>
            <a:off x="231640" y="2206604"/>
            <a:ext cx="8568952" cy="584775"/>
          </a:xfrm>
          <a:prstGeom prst="rect">
            <a:avLst/>
          </a:prstGeom>
        </p:spPr>
        <p:txBody>
          <a:bodyPr wrap="square">
            <a:spAutoFit/>
          </a:bodyPr>
          <a:lstStyle/>
          <a:p>
            <a:r>
              <a:rPr lang="tr-TR" sz="1600" dirty="0"/>
              <a:t>Bazı durumlarda programcılar, bir programda iki boyutlu dizileri temsil etmeye ihtiyaç </a:t>
            </a:r>
            <a:r>
              <a:rPr lang="tr-TR" sz="1600" dirty="0" smtClean="0"/>
              <a:t>duyarlar. Bu durumlara bazı örnekler:</a:t>
            </a:r>
            <a:endParaRPr lang="tr-TR" sz="1600" dirty="0"/>
          </a:p>
        </p:txBody>
      </p:sp>
      <p:sp>
        <p:nvSpPr>
          <p:cNvPr id="4" name="Dikdörtgen 3"/>
          <p:cNvSpPr/>
          <p:nvPr/>
        </p:nvSpPr>
        <p:spPr>
          <a:xfrm>
            <a:off x="249085" y="2852935"/>
            <a:ext cx="8352928" cy="584775"/>
          </a:xfrm>
          <a:prstGeom prst="rect">
            <a:avLst/>
          </a:prstGeom>
        </p:spPr>
        <p:txBody>
          <a:bodyPr wrap="square">
            <a:spAutoFit/>
          </a:bodyPr>
          <a:lstStyle/>
          <a:p>
            <a:r>
              <a:rPr lang="tr-TR" sz="1600" dirty="0"/>
              <a:t>Matrisler ve Tablolar: öğrenci notlarını kaydetmek için bir öğrenci </a:t>
            </a:r>
            <a:r>
              <a:rPr lang="tr-TR" sz="1600" dirty="0" smtClean="0"/>
              <a:t>veri tabanında </a:t>
            </a:r>
            <a:r>
              <a:rPr lang="tr-TR" sz="1600" dirty="0"/>
              <a:t>matrisler kullanılabilir.</a:t>
            </a:r>
          </a:p>
        </p:txBody>
      </p:sp>
      <p:sp>
        <p:nvSpPr>
          <p:cNvPr id="5" name="Dikdörtgen 4"/>
          <p:cNvSpPr/>
          <p:nvPr/>
        </p:nvSpPr>
        <p:spPr>
          <a:xfrm>
            <a:off x="323528" y="2554164"/>
            <a:ext cx="2080891" cy="369332"/>
          </a:xfrm>
          <a:prstGeom prst="rect">
            <a:avLst/>
          </a:prstGeom>
        </p:spPr>
        <p:txBody>
          <a:bodyPr wrap="square">
            <a:spAutoFit/>
          </a:bodyPr>
          <a:lstStyle/>
          <a:p>
            <a:r>
              <a:rPr lang="tr-TR" dirty="0" smtClean="0"/>
              <a:t> </a:t>
            </a:r>
            <a:endParaRPr lang="tr-TR" dirty="0"/>
          </a:p>
        </p:txBody>
      </p:sp>
      <p:sp>
        <p:nvSpPr>
          <p:cNvPr id="7" name="Dikdörtgen 6"/>
          <p:cNvSpPr/>
          <p:nvPr/>
        </p:nvSpPr>
        <p:spPr>
          <a:xfrm>
            <a:off x="249085" y="3403822"/>
            <a:ext cx="8333862" cy="584775"/>
          </a:xfrm>
          <a:prstGeom prst="rect">
            <a:avLst/>
          </a:prstGeom>
        </p:spPr>
        <p:txBody>
          <a:bodyPr wrap="square">
            <a:spAutoFit/>
          </a:bodyPr>
          <a:lstStyle/>
          <a:p>
            <a:r>
              <a:rPr lang="tr-TR" sz="1600" dirty="0" smtClean="0"/>
              <a:t>Oyun Geliştirme : bir </a:t>
            </a:r>
            <a:r>
              <a:rPr lang="tr-TR" sz="1600" dirty="0"/>
              <a:t>platform oyununda harita veya oyun alanı bir iki boyutlu dizi olarak temsil edilebilir.</a:t>
            </a:r>
          </a:p>
        </p:txBody>
      </p:sp>
      <p:sp>
        <p:nvSpPr>
          <p:cNvPr id="8" name="Dikdörtgen 7"/>
          <p:cNvSpPr/>
          <p:nvPr/>
        </p:nvSpPr>
        <p:spPr>
          <a:xfrm>
            <a:off x="249085" y="4005064"/>
            <a:ext cx="8261854" cy="1815882"/>
          </a:xfrm>
          <a:prstGeom prst="rect">
            <a:avLst/>
          </a:prstGeom>
        </p:spPr>
        <p:txBody>
          <a:bodyPr wrap="square">
            <a:spAutoFit/>
          </a:bodyPr>
          <a:lstStyle/>
          <a:p>
            <a:r>
              <a:rPr lang="tr-TR" sz="1600" dirty="0"/>
              <a:t>Grafik ve Resim İşleme: Görüntü işleme uygulamalarında, resimlerin piksel değerleri genellikle iki boyutlu diziler olarak temsil </a:t>
            </a:r>
            <a:r>
              <a:rPr lang="tr-TR" sz="1600" dirty="0" smtClean="0"/>
              <a:t>edilir.</a:t>
            </a:r>
            <a:endParaRPr lang="tr-TR" dirty="0"/>
          </a:p>
          <a:p>
            <a:r>
              <a:rPr lang="tr-TR" sz="1600" dirty="0" smtClean="0"/>
              <a:t>Bu kolay bir şekilde liste içinde liste </a:t>
            </a:r>
            <a:r>
              <a:rPr lang="tr-TR" sz="1600" dirty="0"/>
              <a:t>oluşturarak yapılabilir. Ana liste, matrisin ya sütunlarını ya da satırlarını temsil edebilir. Ana liste satırlara referanslar içeriyorsa, matrisin satır ana formunda olduğu </a:t>
            </a:r>
            <a:r>
              <a:rPr lang="tr-TR" sz="1600" dirty="0" smtClean="0"/>
              <a:t>söylenir.  Ana liste sütunları içeriyorsa ,matris sütun ana formundadır. Çoğu zaman  matrisler satır ana formunda </a:t>
            </a:r>
            <a:r>
              <a:rPr lang="tr-TR" sz="1600" dirty="0"/>
              <a:t>oluşturulur. Şekil 4.9'da bir matris satır ana formu  ile </a:t>
            </a:r>
            <a:r>
              <a:rPr lang="tr-TR" sz="1600" dirty="0" smtClean="0"/>
              <a:t>çizilmiştir.</a:t>
            </a:r>
            <a:endParaRPr lang="tr-TR" sz="1600" dirty="0"/>
          </a:p>
        </p:txBody>
      </p:sp>
    </p:spTree>
    <p:extLst>
      <p:ext uri="{BB962C8B-B14F-4D97-AF65-F5344CB8AC3E}">
        <p14:creationId xmlns:p14="http://schemas.microsoft.com/office/powerpoint/2010/main" val="31742685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107504" y="1340768"/>
            <a:ext cx="4355976" cy="6771084"/>
          </a:xfrm>
          <a:prstGeom prst="rect">
            <a:avLst/>
          </a:prstGeom>
        </p:spPr>
        <p:txBody>
          <a:bodyPr wrap="square">
            <a:spAutoFit/>
          </a:bodyPr>
          <a:lstStyle/>
          <a:p>
            <a:r>
              <a:rPr lang="tr-TR" sz="1600" dirty="0"/>
              <a:t>Verilerin gerçek düzeni her iki durumda da aynıdır. Öğeler referansı ana liste üzerine işaret eder. Öğeler listesi, matrisin her bir satırına referanslar içerir. Örneğin, insan bir rakibe karşı oynayan bir tik-tak-</a:t>
            </a:r>
            <a:r>
              <a:rPr lang="tr-TR" sz="1600" dirty="0" err="1"/>
              <a:t>toe</a:t>
            </a:r>
            <a:r>
              <a:rPr lang="tr-TR" sz="1600" dirty="0"/>
              <a:t> programını düşünelim. </a:t>
            </a:r>
            <a:r>
              <a:rPr lang="tr-TR" sz="1600" dirty="0" smtClean="0"/>
              <a:t>(Tik-tak-</a:t>
            </a:r>
            <a:r>
              <a:rPr lang="tr-TR" sz="1600" dirty="0" err="1" smtClean="0"/>
              <a:t>toe</a:t>
            </a:r>
            <a:r>
              <a:rPr lang="tr-TR" sz="1600" dirty="0"/>
              <a:t>, iki oyuncu arasında oynanan ve genellikle kağıt üzerinde veya bir tahta üzerinde oynanan basit bir strateji oyunudur.) </a:t>
            </a:r>
            <a:r>
              <a:rPr lang="tr-TR" sz="1600" dirty="0" err="1"/>
              <a:t>Tic-tac-toe</a:t>
            </a:r>
            <a:r>
              <a:rPr lang="tr-TR" sz="1600" dirty="0"/>
              <a:t> oynandığı tahtayı temsil etmemiz gerekecek. Bunu yapmak için, önceki bölümdeki </a:t>
            </a:r>
            <a:r>
              <a:rPr lang="tr-TR" sz="1600" dirty="0" err="1"/>
              <a:t>PyList</a:t>
            </a:r>
            <a:r>
              <a:rPr lang="tr-TR" sz="1600" dirty="0"/>
              <a:t> sınıfımızı taklit eden bir Board sınıfı oluşturacağız.(Bir tahtayı temsil eden ve üzerinde oyun oynanan bir nesne oluşturan bir sınıftır</a:t>
            </a:r>
            <a:r>
              <a:rPr lang="tr-TR" sz="1600" dirty="0" smtClean="0"/>
              <a:t>.) </a:t>
            </a:r>
            <a:r>
              <a:rPr lang="tr-TR" sz="1600" dirty="0"/>
              <a:t>Board sınıfımızın yapısı Şekil 4.9'da grafiksel olarak gösterilmiştir. Board sınıfının taslağı Bölüm 4.8.1'de verilmiştir.</a:t>
            </a:r>
          </a:p>
          <a:p>
            <a:endParaRPr lang="tr-TR" dirty="0" smtClean="0"/>
          </a:p>
          <a:p>
            <a:endParaRPr lang="tr-TR" dirty="0"/>
          </a:p>
          <a:p>
            <a:endParaRPr lang="tr-TR" dirty="0"/>
          </a:p>
          <a:p>
            <a:endParaRPr lang="tr-TR" dirty="0"/>
          </a:p>
          <a:p>
            <a:endParaRPr lang="tr-TR" dirty="0"/>
          </a:p>
          <a:p>
            <a:endParaRPr lang="tr-TR" dirty="0"/>
          </a:p>
          <a:p>
            <a:endParaRPr lang="tr-TR" dirty="0"/>
          </a:p>
          <a:p>
            <a:endParaRPr lang="tr-TR" dirty="0"/>
          </a:p>
          <a:p>
            <a:endParaRPr lang="tr-TR" dirty="0"/>
          </a:p>
        </p:txBody>
      </p:sp>
      <p:sp>
        <p:nvSpPr>
          <p:cNvPr id="5" name="Dikdörtgen 4"/>
          <p:cNvSpPr/>
          <p:nvPr/>
        </p:nvSpPr>
        <p:spPr>
          <a:xfrm>
            <a:off x="5796136" y="5980638"/>
            <a:ext cx="3231975" cy="369332"/>
          </a:xfrm>
          <a:prstGeom prst="rect">
            <a:avLst/>
          </a:prstGeom>
        </p:spPr>
        <p:txBody>
          <a:bodyPr wrap="none">
            <a:spAutoFit/>
          </a:bodyPr>
          <a:lstStyle/>
          <a:p>
            <a:r>
              <a:rPr lang="tr-TR" dirty="0"/>
              <a:t>Şekil 4.9: 2-Boyutlu Bir Matris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7224" y="1052736"/>
            <a:ext cx="4560887" cy="489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986316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99992" y="1052736"/>
            <a:ext cx="4477592" cy="5616624"/>
          </a:xfrm>
        </p:spPr>
      </p:pic>
      <p:sp>
        <p:nvSpPr>
          <p:cNvPr id="6" name="Dikdörtgen 5"/>
          <p:cNvSpPr/>
          <p:nvPr/>
        </p:nvSpPr>
        <p:spPr>
          <a:xfrm>
            <a:off x="30831" y="1484784"/>
            <a:ext cx="4572000" cy="3416320"/>
          </a:xfrm>
          <a:prstGeom prst="rect">
            <a:avLst/>
          </a:prstGeom>
        </p:spPr>
        <p:txBody>
          <a:bodyPr>
            <a:spAutoFit/>
          </a:bodyPr>
          <a:lstStyle/>
          <a:p>
            <a:r>
              <a:rPr lang="tr-TR" dirty="0"/>
              <a:t>Board sınıfında her satır zaten bir liste olduğundan, matrisin satırları için yerleşik liste sınıfını doğrudan kullanabiliriz. Matrisin her satırındaki her konum, ya bir X,  ya bir  O  veya bir </a:t>
            </a:r>
            <a:r>
              <a:rPr lang="tr-TR" dirty="0" err="1"/>
              <a:t>Dummy</a:t>
            </a:r>
            <a:r>
              <a:rPr lang="tr-TR" dirty="0"/>
              <a:t> nesnesi içerebilir. </a:t>
            </a:r>
            <a:r>
              <a:rPr lang="tr-TR" dirty="0" err="1"/>
              <a:t>Dummy</a:t>
            </a:r>
            <a:r>
              <a:rPr lang="tr-TR" dirty="0"/>
              <a:t> nesneleri, kolaylık sağlamak için kullanılır ve tahtadaki boş bir konumu temsil ederler. Eşitlik (</a:t>
            </a:r>
            <a:r>
              <a:rPr lang="tr-TR" dirty="0" err="1"/>
              <a:t>equal</a:t>
            </a:r>
            <a:r>
              <a:rPr lang="tr-TR" dirty="0"/>
              <a:t>), değerlendirme (</a:t>
            </a:r>
            <a:r>
              <a:rPr lang="tr-TR" dirty="0" err="1"/>
              <a:t>eval</a:t>
            </a:r>
            <a:r>
              <a:rPr lang="tr-TR" dirty="0"/>
              <a:t>), ve doluluk (</a:t>
            </a:r>
            <a:r>
              <a:rPr lang="tr-TR" dirty="0" err="1"/>
              <a:t>full</a:t>
            </a:r>
            <a:r>
              <a:rPr lang="tr-TR" dirty="0"/>
              <a:t>) </a:t>
            </a:r>
            <a:r>
              <a:rPr lang="tr-TR" dirty="0" err="1"/>
              <a:t>metodları</a:t>
            </a:r>
            <a:r>
              <a:rPr lang="tr-TR" dirty="0"/>
              <a:t> öğrenciye bırakılmıştır. Her birinin amacı bir sonraki bölümde açıklanacaktır.</a:t>
            </a:r>
          </a:p>
        </p:txBody>
      </p:sp>
      <p:sp>
        <p:nvSpPr>
          <p:cNvPr id="7" name="Dikdörtgen 6"/>
          <p:cNvSpPr/>
          <p:nvPr/>
        </p:nvSpPr>
        <p:spPr>
          <a:xfrm>
            <a:off x="179512" y="692696"/>
            <a:ext cx="3960440" cy="400110"/>
          </a:xfrm>
          <a:prstGeom prst="rect">
            <a:avLst/>
          </a:prstGeom>
        </p:spPr>
        <p:txBody>
          <a:bodyPr wrap="square">
            <a:spAutoFit/>
          </a:bodyPr>
          <a:lstStyle/>
          <a:p>
            <a:r>
              <a:rPr lang="tr-TR" sz="2000" dirty="0"/>
              <a:t>4.8.1 </a:t>
            </a:r>
            <a:r>
              <a:rPr lang="tr-TR" sz="2000" dirty="0" err="1"/>
              <a:t>The</a:t>
            </a:r>
            <a:r>
              <a:rPr lang="tr-TR" sz="2000" dirty="0"/>
              <a:t> Board Class</a:t>
            </a:r>
          </a:p>
        </p:txBody>
      </p:sp>
    </p:spTree>
    <p:extLst>
      <p:ext uri="{BB962C8B-B14F-4D97-AF65-F5344CB8AC3E}">
        <p14:creationId xmlns:p14="http://schemas.microsoft.com/office/powerpoint/2010/main" val="533268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323528" y="2208373"/>
            <a:ext cx="7992888" cy="3108543"/>
          </a:xfrm>
          <a:prstGeom prst="rect">
            <a:avLst/>
          </a:prstGeom>
        </p:spPr>
        <p:txBody>
          <a:bodyPr wrap="square">
            <a:spAutoFit/>
          </a:bodyPr>
          <a:lstStyle/>
          <a:p>
            <a:r>
              <a:rPr lang="tr-TR" sz="1600" dirty="0"/>
              <a:t>Birçok oyun, hem animasyonlu hem de diğer türden oyunlar, </a:t>
            </a:r>
            <a:r>
              <a:rPr lang="tr-TR" sz="1600" dirty="0" err="1"/>
              <a:t>Tkinter</a:t>
            </a:r>
            <a:r>
              <a:rPr lang="tr-TR" sz="1600" dirty="0"/>
              <a:t> </a:t>
            </a:r>
            <a:r>
              <a:rPr lang="tr-TR" sz="1600" dirty="0" smtClean="0"/>
              <a:t> ve </a:t>
            </a:r>
            <a:r>
              <a:rPr lang="tr-TR" sz="1600" dirty="0" err="1"/>
              <a:t>turtle</a:t>
            </a:r>
            <a:r>
              <a:rPr lang="tr-TR" sz="1600" dirty="0"/>
              <a:t> grafikleri kullanılarak kolayca uygulanabilir. Bir oyundaki animasyonlu karakterler veya oyun parçaları, gerekli olduğunda ekranda hareket eden bir </a:t>
            </a:r>
            <a:r>
              <a:rPr lang="tr-TR" sz="1600" dirty="0" err="1"/>
              <a:t>turtle</a:t>
            </a:r>
            <a:r>
              <a:rPr lang="tr-TR" sz="1600" dirty="0"/>
              <a:t> olarak uygulanabilir. </a:t>
            </a:r>
            <a:r>
              <a:rPr lang="tr-TR" sz="1600" dirty="0" err="1"/>
              <a:t>Tic</a:t>
            </a:r>
            <a:r>
              <a:rPr lang="tr-TR" sz="1600" dirty="0"/>
              <a:t> </a:t>
            </a:r>
            <a:r>
              <a:rPr lang="tr-TR" sz="1600" dirty="0" err="1"/>
              <a:t>Tac</a:t>
            </a:r>
            <a:r>
              <a:rPr lang="tr-TR" sz="1600" dirty="0"/>
              <a:t> </a:t>
            </a:r>
            <a:r>
              <a:rPr lang="tr-TR" sz="1600" dirty="0" err="1"/>
              <a:t>Toe</a:t>
            </a:r>
            <a:r>
              <a:rPr lang="tr-TR" sz="1600" dirty="0"/>
              <a:t> oyununda </a:t>
            </a:r>
            <a:r>
              <a:rPr lang="tr-TR" sz="1600" dirty="0" err="1"/>
              <a:t>X'ler</a:t>
            </a:r>
            <a:r>
              <a:rPr lang="tr-TR" sz="1600" dirty="0"/>
              <a:t> ve O'lar, </a:t>
            </a:r>
            <a:r>
              <a:rPr lang="tr-TR" sz="1600" dirty="0" err="1"/>
              <a:t>RawTurtles</a:t>
            </a:r>
            <a:r>
              <a:rPr lang="tr-TR" sz="1600" dirty="0"/>
              <a:t> olarak uygulanabilir. Bir </a:t>
            </a:r>
            <a:r>
              <a:rPr lang="tr-TR" sz="1600" dirty="0" err="1"/>
              <a:t>RawTurtle</a:t>
            </a:r>
            <a:r>
              <a:rPr lang="tr-TR" sz="1600" dirty="0"/>
              <a:t>, bir </a:t>
            </a:r>
            <a:r>
              <a:rPr lang="tr-TR" sz="1600" dirty="0" err="1"/>
              <a:t>Turtle</a:t>
            </a:r>
            <a:r>
              <a:rPr lang="tr-TR" sz="1600" dirty="0"/>
              <a:t> nesnesi gibi olup, fakat </a:t>
            </a:r>
            <a:r>
              <a:rPr lang="tr-TR" sz="1600" dirty="0" err="1"/>
              <a:t>RawTurtle'ın</a:t>
            </a:r>
            <a:r>
              <a:rPr lang="tr-TR" sz="1600" dirty="0"/>
              <a:t> etrafında hareket ettiği tuvali sağlamamız gerekmektedir. 4.8.2 Bölümündeki kod, </a:t>
            </a:r>
            <a:r>
              <a:rPr lang="tr-TR" sz="1600" dirty="0" err="1"/>
              <a:t>X'leri</a:t>
            </a:r>
            <a:r>
              <a:rPr lang="tr-TR" sz="1600" dirty="0"/>
              <a:t>, O'ları ve tahtadaki açık konumlar için bir yer tutucu olan özel </a:t>
            </a:r>
            <a:r>
              <a:rPr lang="tr-TR" sz="1600" dirty="0" err="1"/>
              <a:t>Dummy</a:t>
            </a:r>
            <a:r>
              <a:rPr lang="tr-TR" sz="1600" dirty="0"/>
              <a:t> sınıfını tanımlayan üç sınıf içerir.</a:t>
            </a:r>
          </a:p>
          <a:p>
            <a:endParaRPr lang="tr-TR" sz="1600" dirty="0"/>
          </a:p>
          <a:p>
            <a:endParaRPr lang="tr-TR" sz="1600" dirty="0"/>
          </a:p>
          <a:p>
            <a:endParaRPr lang="tr-TR" sz="1600" dirty="0"/>
          </a:p>
          <a:p>
            <a:endParaRPr lang="tr-TR" dirty="0"/>
          </a:p>
          <a:p>
            <a:endParaRPr lang="tr-TR" dirty="0"/>
          </a:p>
        </p:txBody>
      </p:sp>
    </p:spTree>
    <p:extLst>
      <p:ext uri="{BB962C8B-B14F-4D97-AF65-F5344CB8AC3E}">
        <p14:creationId xmlns:p14="http://schemas.microsoft.com/office/powerpoint/2010/main" val="1080085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323528" y="908720"/>
            <a:ext cx="8280920" cy="400110"/>
          </a:xfrm>
          <a:prstGeom prst="rect">
            <a:avLst/>
          </a:prstGeom>
        </p:spPr>
        <p:txBody>
          <a:bodyPr wrap="square">
            <a:spAutoFit/>
          </a:bodyPr>
          <a:lstStyle/>
          <a:p>
            <a:r>
              <a:rPr lang="en-US" sz="2000" dirty="0"/>
              <a:t>4.8.2 The X, O, and Dummy </a:t>
            </a:r>
            <a:r>
              <a:rPr lang="en-US" sz="2000" dirty="0" smtClean="0"/>
              <a:t>Classes</a:t>
            </a:r>
            <a:r>
              <a:rPr lang="tr-TR" sz="2000" dirty="0" smtClean="0"/>
              <a:t> (X, O ve </a:t>
            </a:r>
            <a:r>
              <a:rPr lang="tr-TR" sz="2000" dirty="0" err="1" smtClean="0"/>
              <a:t>Dummy</a:t>
            </a:r>
            <a:r>
              <a:rPr lang="tr-TR" sz="2000" dirty="0" smtClean="0"/>
              <a:t> Sınıfları)</a:t>
            </a:r>
            <a:endParaRPr lang="tr-TR" sz="2000" dirty="0"/>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4987" y="1484784"/>
            <a:ext cx="6652863" cy="5256584"/>
          </a:xfrm>
          <a:prstGeom prst="rect">
            <a:avLst/>
          </a:prstGeom>
        </p:spPr>
      </p:pic>
    </p:spTree>
    <p:extLst>
      <p:ext uri="{BB962C8B-B14F-4D97-AF65-F5344CB8AC3E}">
        <p14:creationId xmlns:p14="http://schemas.microsoft.com/office/powerpoint/2010/main" val="39989481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971600" y="908720"/>
            <a:ext cx="7704856" cy="8402300"/>
          </a:xfrm>
          <a:prstGeom prst="rect">
            <a:avLst/>
          </a:prstGeom>
        </p:spPr>
        <p:txBody>
          <a:bodyPr wrap="square">
            <a:spAutoFit/>
          </a:bodyPr>
          <a:lstStyle/>
          <a:p>
            <a:r>
              <a:rPr lang="tr-TR" dirty="0" smtClean="0"/>
              <a:t>                                                SORULAR</a:t>
            </a:r>
          </a:p>
          <a:p>
            <a:r>
              <a:rPr lang="tr-TR" dirty="0"/>
              <a:t> </a:t>
            </a:r>
            <a:r>
              <a:rPr lang="tr-TR" dirty="0" smtClean="0"/>
              <a:t>                 </a:t>
            </a:r>
            <a:endParaRPr lang="tr-TR" dirty="0"/>
          </a:p>
          <a:p>
            <a:endParaRPr lang="tr-TR" dirty="0" smtClean="0"/>
          </a:p>
          <a:p>
            <a:r>
              <a:rPr lang="tr-TR" dirty="0" smtClean="0"/>
              <a:t>1- Neden </a:t>
            </a:r>
            <a:r>
              <a:rPr lang="tr-TR" dirty="0" err="1"/>
              <a:t>quicksort</a:t>
            </a:r>
            <a:r>
              <a:rPr lang="tr-TR" dirty="0"/>
              <a:t>, </a:t>
            </a:r>
            <a:r>
              <a:rPr lang="tr-TR" dirty="0" err="1"/>
              <a:t>merge</a:t>
            </a:r>
            <a:r>
              <a:rPr lang="tr-TR" dirty="0"/>
              <a:t> </a:t>
            </a:r>
            <a:r>
              <a:rPr lang="tr-TR" dirty="0" err="1"/>
              <a:t>sort'tan</a:t>
            </a:r>
            <a:r>
              <a:rPr lang="tr-TR" dirty="0"/>
              <a:t> daha iyi performans gösterir</a:t>
            </a:r>
            <a:r>
              <a:rPr lang="tr-TR" dirty="0" smtClean="0"/>
              <a:t>?</a:t>
            </a:r>
          </a:p>
          <a:p>
            <a:endParaRPr lang="tr-TR" dirty="0"/>
          </a:p>
          <a:p>
            <a:endParaRPr lang="tr-TR" dirty="0" smtClean="0"/>
          </a:p>
          <a:p>
            <a:r>
              <a:rPr lang="tr-TR" dirty="0"/>
              <a:t>Cevap</a:t>
            </a:r>
            <a:r>
              <a:rPr lang="tr-TR" dirty="0" smtClean="0"/>
              <a:t>:</a:t>
            </a:r>
          </a:p>
          <a:p>
            <a:r>
              <a:rPr lang="tr-TR" dirty="0" err="1" smtClean="0"/>
              <a:t>Quicksort</a:t>
            </a:r>
            <a:r>
              <a:rPr lang="tr-TR" dirty="0"/>
              <a:t>, genellikle daha hızlı performans gösterir çünkü</a:t>
            </a:r>
            <a:r>
              <a:rPr lang="tr-TR" dirty="0" smtClean="0"/>
              <a:t>:</a:t>
            </a:r>
          </a:p>
          <a:p>
            <a:endParaRPr lang="tr-TR" dirty="0"/>
          </a:p>
          <a:p>
            <a:r>
              <a:rPr lang="tr-TR" dirty="0"/>
              <a:t>Ortalama durumda O(n </a:t>
            </a:r>
            <a:r>
              <a:rPr lang="tr-TR" dirty="0" err="1"/>
              <a:t>log</a:t>
            </a:r>
            <a:r>
              <a:rPr lang="tr-TR" dirty="0"/>
              <a:t> n) karmaşıklığına sahiptir ve daha küçük sabit faktörlere sahiptir.</a:t>
            </a:r>
          </a:p>
          <a:p>
            <a:r>
              <a:rPr lang="tr-TR" dirty="0"/>
              <a:t>Ek bellek kullanmaz, bu nedenle bellek kullanımı daha azdır.</a:t>
            </a:r>
          </a:p>
          <a:p>
            <a:r>
              <a:rPr lang="tr-TR" dirty="0" err="1"/>
              <a:t>Cache</a:t>
            </a:r>
            <a:r>
              <a:rPr lang="tr-TR" dirty="0"/>
              <a:t> performansını artırabilir, çünkü verileri rastgele erişmek yerine yerinde sıralar.</a:t>
            </a:r>
          </a:p>
          <a:p>
            <a:endParaRPr lang="tr-TR" dirty="0" smtClean="0"/>
          </a:p>
          <a:p>
            <a:endParaRPr lang="tr-TR" dirty="0"/>
          </a:p>
          <a:p>
            <a:endParaRPr lang="tr-TR" dirty="0" smtClean="0"/>
          </a:p>
          <a:p>
            <a:endParaRPr lang="tr-TR" dirty="0"/>
          </a:p>
          <a:p>
            <a:endParaRPr lang="tr-TR" dirty="0" smtClean="0"/>
          </a:p>
          <a:p>
            <a:endParaRPr lang="tr-TR" dirty="0"/>
          </a:p>
          <a:p>
            <a:endParaRPr lang="tr-TR" dirty="0" smtClean="0"/>
          </a:p>
          <a:p>
            <a:endParaRPr lang="tr-TR" dirty="0" smtClean="0"/>
          </a:p>
          <a:p>
            <a:endParaRPr lang="tr-TR" dirty="0"/>
          </a:p>
          <a:p>
            <a:endParaRPr lang="tr-TR" dirty="0" smtClean="0"/>
          </a:p>
          <a:p>
            <a:endParaRPr lang="tr-TR" dirty="0"/>
          </a:p>
          <a:p>
            <a:endParaRPr lang="tr-TR" dirty="0" smtClean="0"/>
          </a:p>
          <a:p>
            <a:endParaRPr lang="tr-TR" dirty="0" smtClean="0"/>
          </a:p>
          <a:p>
            <a:endParaRPr lang="tr-TR" dirty="0"/>
          </a:p>
          <a:p>
            <a:endParaRPr lang="tr-TR" dirty="0" smtClean="0"/>
          </a:p>
          <a:p>
            <a:endParaRPr lang="tr-TR" dirty="0"/>
          </a:p>
        </p:txBody>
      </p:sp>
    </p:spTree>
    <p:extLst>
      <p:ext uri="{BB962C8B-B14F-4D97-AF65-F5344CB8AC3E}">
        <p14:creationId xmlns:p14="http://schemas.microsoft.com/office/powerpoint/2010/main" val="649122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395536" y="936519"/>
            <a:ext cx="8316416" cy="5909310"/>
          </a:xfrm>
          <a:prstGeom prst="rect">
            <a:avLst/>
          </a:prstGeom>
        </p:spPr>
        <p:txBody>
          <a:bodyPr wrap="square">
            <a:spAutoFit/>
          </a:bodyPr>
          <a:lstStyle/>
          <a:p>
            <a:r>
              <a:rPr lang="tr-TR" dirty="0"/>
              <a:t>2-Merge </a:t>
            </a:r>
            <a:r>
              <a:rPr lang="tr-TR" dirty="0" err="1"/>
              <a:t>sort'un</a:t>
            </a:r>
            <a:r>
              <a:rPr lang="tr-TR" dirty="0"/>
              <a:t> </a:t>
            </a:r>
            <a:r>
              <a:rPr lang="tr-TR" dirty="0" err="1"/>
              <a:t>quicksort'tan</a:t>
            </a:r>
            <a:r>
              <a:rPr lang="tr-TR" dirty="0"/>
              <a:t> daha iyi performans göstermesinin mümkün olabileceği koşullar nelerdir</a:t>
            </a:r>
            <a:r>
              <a:rPr lang="tr-TR" dirty="0" smtClean="0"/>
              <a:t>?</a:t>
            </a:r>
          </a:p>
          <a:p>
            <a:endParaRPr lang="tr-TR" dirty="0"/>
          </a:p>
          <a:p>
            <a:r>
              <a:rPr lang="tr-TR" dirty="0" smtClean="0"/>
              <a:t>Cevap:</a:t>
            </a:r>
          </a:p>
          <a:p>
            <a:r>
              <a:rPr lang="tr-TR" dirty="0"/>
              <a:t>Bellek kısıtlamaları: </a:t>
            </a:r>
            <a:r>
              <a:rPr lang="tr-TR" dirty="0" err="1"/>
              <a:t>Merge</a:t>
            </a:r>
            <a:r>
              <a:rPr lang="tr-TR" dirty="0"/>
              <a:t> </a:t>
            </a:r>
            <a:r>
              <a:rPr lang="tr-TR" dirty="0" err="1"/>
              <a:t>sort</a:t>
            </a:r>
            <a:r>
              <a:rPr lang="tr-TR" dirty="0"/>
              <a:t>, sabit miktarda ek bellek kullanırken, </a:t>
            </a:r>
            <a:r>
              <a:rPr lang="tr-TR" dirty="0" err="1"/>
              <a:t>quicksort</a:t>
            </a:r>
            <a:r>
              <a:rPr lang="tr-TR" dirty="0"/>
              <a:t> ek bellek kullanmadan yerinde bir sıralama yapar. Bellek kısıtlı olduğunda </a:t>
            </a:r>
            <a:r>
              <a:rPr lang="tr-TR" dirty="0" err="1"/>
              <a:t>merge</a:t>
            </a:r>
            <a:r>
              <a:rPr lang="tr-TR" dirty="0"/>
              <a:t> </a:t>
            </a:r>
            <a:r>
              <a:rPr lang="tr-TR" dirty="0" err="1"/>
              <a:t>sort</a:t>
            </a:r>
            <a:r>
              <a:rPr lang="tr-TR" dirty="0"/>
              <a:t> tercih edilebilir.</a:t>
            </a:r>
          </a:p>
          <a:p>
            <a:endParaRPr lang="tr-TR" dirty="0"/>
          </a:p>
          <a:p>
            <a:r>
              <a:rPr lang="tr-TR" dirty="0"/>
              <a:t>En kötü durum karmaşıklığı: </a:t>
            </a:r>
            <a:r>
              <a:rPr lang="tr-TR" dirty="0" err="1"/>
              <a:t>Quicksort'un</a:t>
            </a:r>
            <a:r>
              <a:rPr lang="tr-TR" dirty="0"/>
              <a:t> en kötü durum karmaşıklığı O(n^2) iken, </a:t>
            </a:r>
            <a:r>
              <a:rPr lang="tr-TR" dirty="0" err="1"/>
              <a:t>merge</a:t>
            </a:r>
            <a:r>
              <a:rPr lang="tr-TR" dirty="0"/>
              <a:t> </a:t>
            </a:r>
            <a:r>
              <a:rPr lang="tr-TR" dirty="0" err="1"/>
              <a:t>sort'un</a:t>
            </a:r>
            <a:r>
              <a:rPr lang="tr-TR" dirty="0"/>
              <a:t> en kötü durum karmaşıklığı her zaman O(n </a:t>
            </a:r>
            <a:r>
              <a:rPr lang="tr-TR" dirty="0" err="1"/>
              <a:t>log</a:t>
            </a:r>
            <a:r>
              <a:rPr lang="tr-TR" dirty="0"/>
              <a:t> n)'</a:t>
            </a:r>
            <a:r>
              <a:rPr lang="tr-TR" dirty="0" err="1"/>
              <a:t>dir</a:t>
            </a:r>
            <a:r>
              <a:rPr lang="tr-TR" dirty="0"/>
              <a:t>. Veri seti özellikleri </a:t>
            </a:r>
            <a:r>
              <a:rPr lang="tr-TR" dirty="0" err="1"/>
              <a:t>quicksort'un</a:t>
            </a:r>
            <a:r>
              <a:rPr lang="tr-TR" dirty="0"/>
              <a:t> en kötü durumuna yol açacaksa, </a:t>
            </a:r>
            <a:r>
              <a:rPr lang="tr-TR" dirty="0" err="1"/>
              <a:t>merge</a:t>
            </a:r>
            <a:r>
              <a:rPr lang="tr-TR" dirty="0"/>
              <a:t> </a:t>
            </a:r>
            <a:r>
              <a:rPr lang="tr-TR" dirty="0" err="1"/>
              <a:t>sort</a:t>
            </a:r>
            <a:r>
              <a:rPr lang="tr-TR" dirty="0"/>
              <a:t> tercih edilebilir.</a:t>
            </a:r>
          </a:p>
          <a:p>
            <a:endParaRPr lang="tr-TR" dirty="0"/>
          </a:p>
          <a:p>
            <a:r>
              <a:rPr lang="tr-TR" dirty="0"/>
              <a:t>Kararlılık ihtiyacı: </a:t>
            </a:r>
            <a:r>
              <a:rPr lang="tr-TR" dirty="0" err="1"/>
              <a:t>Merge</a:t>
            </a:r>
            <a:r>
              <a:rPr lang="tr-TR" dirty="0"/>
              <a:t> </a:t>
            </a:r>
            <a:r>
              <a:rPr lang="tr-TR" dirty="0" err="1"/>
              <a:t>sort</a:t>
            </a:r>
            <a:r>
              <a:rPr lang="tr-TR" dirty="0"/>
              <a:t>, kararlı bir sıralama algoritmasıdır, yani aynı değerlere sahip öğelerin sırası değişmez. </a:t>
            </a:r>
            <a:r>
              <a:rPr lang="tr-TR" dirty="0" err="1"/>
              <a:t>Quicksort</a:t>
            </a:r>
            <a:r>
              <a:rPr lang="tr-TR" dirty="0"/>
              <a:t> kararlı değildir. Öğelerin orijinal sırasının korunması gerekiyorsa </a:t>
            </a:r>
            <a:r>
              <a:rPr lang="tr-TR" dirty="0" err="1"/>
              <a:t>merge</a:t>
            </a:r>
            <a:r>
              <a:rPr lang="tr-TR" dirty="0"/>
              <a:t> </a:t>
            </a:r>
            <a:r>
              <a:rPr lang="tr-TR" dirty="0" err="1"/>
              <a:t>sort</a:t>
            </a:r>
            <a:r>
              <a:rPr lang="tr-TR" dirty="0"/>
              <a:t> tercih edilebilir.</a:t>
            </a:r>
          </a:p>
          <a:p>
            <a:endParaRPr lang="tr-TR" dirty="0"/>
          </a:p>
          <a:p>
            <a:r>
              <a:rPr lang="tr-TR" dirty="0"/>
              <a:t>Bağlı listeler: </a:t>
            </a:r>
            <a:r>
              <a:rPr lang="tr-TR" dirty="0" err="1"/>
              <a:t>Merge</a:t>
            </a:r>
            <a:r>
              <a:rPr lang="tr-TR" dirty="0"/>
              <a:t> </a:t>
            </a:r>
            <a:r>
              <a:rPr lang="tr-TR" dirty="0" err="1"/>
              <a:t>sort</a:t>
            </a:r>
            <a:r>
              <a:rPr lang="tr-TR" dirty="0"/>
              <a:t>, bağlı listelerde daha etkili bir şekilde uygulanabilirken, </a:t>
            </a:r>
            <a:r>
              <a:rPr lang="tr-TR" dirty="0" err="1"/>
              <a:t>quicksort</a:t>
            </a:r>
            <a:r>
              <a:rPr lang="tr-TR" dirty="0"/>
              <a:t> bu yapıya uygun değildir. Bağlı listelerde sıralama yapılacaksa, </a:t>
            </a:r>
            <a:r>
              <a:rPr lang="tr-TR" dirty="0" err="1"/>
              <a:t>merge</a:t>
            </a:r>
            <a:r>
              <a:rPr lang="tr-TR" dirty="0"/>
              <a:t> </a:t>
            </a:r>
            <a:r>
              <a:rPr lang="tr-TR" dirty="0" err="1"/>
              <a:t>sort</a:t>
            </a:r>
            <a:r>
              <a:rPr lang="tr-TR" dirty="0"/>
              <a:t> daha uygun bir seçenek olabilir.</a:t>
            </a:r>
          </a:p>
          <a:p>
            <a:endParaRPr lang="tr-TR" dirty="0"/>
          </a:p>
        </p:txBody>
      </p:sp>
    </p:spTree>
    <p:extLst>
      <p:ext uri="{BB962C8B-B14F-4D97-AF65-F5344CB8AC3E}">
        <p14:creationId xmlns:p14="http://schemas.microsoft.com/office/powerpoint/2010/main" val="1505922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827584" y="1412776"/>
            <a:ext cx="7344816" cy="3139321"/>
          </a:xfrm>
          <a:prstGeom prst="rect">
            <a:avLst/>
          </a:prstGeom>
        </p:spPr>
        <p:txBody>
          <a:bodyPr wrap="square">
            <a:spAutoFit/>
          </a:bodyPr>
          <a:lstStyle/>
          <a:p>
            <a:r>
              <a:rPr lang="tr-TR" dirty="0"/>
              <a:t>3-Bir liste bölündüğünde ne olduğunu özetleyin</a:t>
            </a:r>
            <a:r>
              <a:rPr lang="tr-TR" dirty="0" smtClean="0"/>
              <a:t>.</a:t>
            </a:r>
          </a:p>
          <a:p>
            <a:endParaRPr lang="tr-TR" dirty="0"/>
          </a:p>
          <a:p>
            <a:endParaRPr lang="tr-TR" dirty="0" smtClean="0"/>
          </a:p>
          <a:p>
            <a:r>
              <a:rPr lang="tr-TR" dirty="0" smtClean="0"/>
              <a:t>Cevap:</a:t>
            </a:r>
          </a:p>
          <a:p>
            <a:r>
              <a:rPr lang="tr-TR" dirty="0"/>
              <a:t>Bir liste bölündüğünde, genellikle bir pivot elemanı seçilir. Bu pivot elemanı, listenin iki alt listesine ayırılmasını sağlamak için kullanılır. Pivot elemanından küçük olanlar sol alt listede yer alırken, pivot elemanından büyük olanlar sağ alt listede yer alır. Bu işlem, listenin her elemanı pivot elemanıyla karşılaştırılarak gerçekleştirilir. Sonuç olarak, listenin iki parçaya bölünmesi işlemi tamamlandığında, liste sıralanmış veya başka bir işlem için hazır hale gelir.</a:t>
            </a:r>
          </a:p>
        </p:txBody>
      </p:sp>
    </p:spTree>
    <p:extLst>
      <p:ext uri="{BB962C8B-B14F-4D97-AF65-F5344CB8AC3E}">
        <p14:creationId xmlns:p14="http://schemas.microsoft.com/office/powerpoint/2010/main" val="1299713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1017035" y="1706081"/>
            <a:ext cx="7560840" cy="830997"/>
          </a:xfrm>
          <a:prstGeom prst="rect">
            <a:avLst/>
          </a:prstGeom>
        </p:spPr>
        <p:txBody>
          <a:bodyPr wrap="square">
            <a:spAutoFit/>
          </a:bodyPr>
          <a:lstStyle/>
          <a:p>
            <a:r>
              <a:rPr lang="tr-TR" sz="1600" dirty="0"/>
              <a:t>Bir anlamda, </a:t>
            </a:r>
            <a:r>
              <a:rPr lang="tr-TR" sz="1600" dirty="0" err="1"/>
              <a:t>quicksort</a:t>
            </a:r>
            <a:r>
              <a:rPr lang="tr-TR" sz="1600" dirty="0"/>
              <a:t> algoritması </a:t>
            </a:r>
            <a:r>
              <a:rPr lang="tr-TR" sz="1600" dirty="0" err="1"/>
              <a:t>merge</a:t>
            </a:r>
            <a:r>
              <a:rPr lang="tr-TR" sz="1600" dirty="0"/>
              <a:t> </a:t>
            </a:r>
            <a:r>
              <a:rPr lang="tr-TR" sz="1600" dirty="0" err="1"/>
              <a:t>sort</a:t>
            </a:r>
            <a:r>
              <a:rPr lang="tr-TR" sz="1600" dirty="0"/>
              <a:t> algoritmasının tam tersi gibidir. Ayrıca, bilinen en yaygın kullanılan ve en etkili sıralama algoritmalarından biridir.</a:t>
            </a:r>
          </a:p>
        </p:txBody>
      </p:sp>
      <p:sp>
        <p:nvSpPr>
          <p:cNvPr id="3" name="Dikdörtgen 2"/>
          <p:cNvSpPr/>
          <p:nvPr/>
        </p:nvSpPr>
        <p:spPr>
          <a:xfrm>
            <a:off x="971600" y="2624138"/>
            <a:ext cx="7632848" cy="1569660"/>
          </a:xfrm>
          <a:prstGeom prst="rect">
            <a:avLst/>
          </a:prstGeom>
        </p:spPr>
        <p:txBody>
          <a:bodyPr wrap="square">
            <a:spAutoFit/>
          </a:bodyPr>
          <a:lstStyle/>
          <a:p>
            <a:r>
              <a:rPr lang="tr-TR" sz="1600" dirty="0" err="1"/>
              <a:t>Quicksort</a:t>
            </a:r>
            <a:r>
              <a:rPr lang="tr-TR" sz="1600" dirty="0"/>
              <a:t> yine bir böl ve yönet algoritmasıdır ve genellikle </a:t>
            </a:r>
            <a:r>
              <a:rPr lang="tr-TR" sz="1600" dirty="0" err="1"/>
              <a:t>rekürsif</a:t>
            </a:r>
            <a:r>
              <a:rPr lang="tr-TR" sz="1600" dirty="0"/>
              <a:t>( bir fonksiyonun içinde kendi kendini çağırması ve bu şekilde bir döngü oluşturmasıdır. Yani  yinelemeli olarak çalışır. ) olarak yazılır.</a:t>
            </a:r>
          </a:p>
          <a:p>
            <a:r>
              <a:rPr lang="tr-TR" sz="1600" dirty="0"/>
              <a:t> Ancak, </a:t>
            </a:r>
            <a:r>
              <a:rPr lang="tr-TR" sz="1600" dirty="0" err="1"/>
              <a:t>merge</a:t>
            </a:r>
            <a:r>
              <a:rPr lang="tr-TR" sz="1600" dirty="0"/>
              <a:t> </a:t>
            </a:r>
            <a:r>
              <a:rPr lang="tr-TR" sz="1600" dirty="0" err="1"/>
              <a:t>sort</a:t>
            </a:r>
            <a:r>
              <a:rPr lang="tr-TR" sz="1600" dirty="0"/>
              <a:t> listeyi boyutu 1'e ulaşana kadar böler ve ardından sıralanmış listeleri birleştirirken, </a:t>
            </a:r>
            <a:r>
              <a:rPr lang="tr-TR" sz="1600" dirty="0" err="1"/>
              <a:t>quicksort</a:t>
            </a:r>
            <a:r>
              <a:rPr lang="tr-TR" sz="1600" dirty="0"/>
              <a:t> algoritması önce birleştirme yapar ve sonra listeyi böler.</a:t>
            </a:r>
          </a:p>
        </p:txBody>
      </p:sp>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4464901"/>
            <a:ext cx="6912768" cy="2232248"/>
          </a:xfrm>
          <a:prstGeom prst="rect">
            <a:avLst/>
          </a:prstGeom>
        </p:spPr>
      </p:pic>
      <p:sp>
        <p:nvSpPr>
          <p:cNvPr id="5" name="Dikdörtgen 4"/>
          <p:cNvSpPr/>
          <p:nvPr/>
        </p:nvSpPr>
        <p:spPr>
          <a:xfrm>
            <a:off x="1017034" y="1103769"/>
            <a:ext cx="7443397" cy="369332"/>
          </a:xfrm>
          <a:prstGeom prst="rect">
            <a:avLst/>
          </a:prstGeom>
        </p:spPr>
        <p:txBody>
          <a:bodyPr wrap="square">
            <a:spAutoFit/>
          </a:bodyPr>
          <a:lstStyle/>
          <a:p>
            <a:r>
              <a:rPr lang="tr-TR" dirty="0" smtClean="0"/>
              <a:t>4.7- QUICKSORT (HIZLI SIRALAMA ALGORİTMASI)</a:t>
            </a:r>
            <a:endParaRPr lang="tr-TR" dirty="0"/>
          </a:p>
        </p:txBody>
      </p:sp>
    </p:spTree>
    <p:extLst>
      <p:ext uri="{BB962C8B-B14F-4D97-AF65-F5344CB8AC3E}">
        <p14:creationId xmlns:p14="http://schemas.microsoft.com/office/powerpoint/2010/main" val="25838514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930422" y="1312755"/>
            <a:ext cx="7704856" cy="2554545"/>
          </a:xfrm>
          <a:prstGeom prst="rect">
            <a:avLst/>
          </a:prstGeom>
        </p:spPr>
        <p:txBody>
          <a:bodyPr wrap="square">
            <a:spAutoFit/>
          </a:bodyPr>
          <a:lstStyle/>
          <a:p>
            <a:r>
              <a:rPr lang="tr-TR" sz="1600" dirty="0" smtClean="0"/>
              <a:t>Biz bir sıralanmamış listeyi birleştiremeyiz. Bunun yerine, listeyi iki liste olarak böleriz. Burada istediğimiz, </a:t>
            </a:r>
            <a:r>
              <a:rPr lang="tr-TR" sz="1600" dirty="0" err="1" smtClean="0"/>
              <a:t>quicksort'un</a:t>
            </a:r>
            <a:r>
              <a:rPr lang="tr-TR" sz="1600" dirty="0" smtClean="0"/>
              <a:t> tekrar tekrar çağrılabilmesi için liste hazırlamaktır. Ancak, başarılı olmak için, iki alt liste orijinalinden daha kolay sıralanabilir olmalıdır. Bu bölme hazırlığına "bölme" denir. Bir listenin bölünmesi için bir pivot (</a:t>
            </a:r>
            <a:r>
              <a:rPr lang="tr-TR" sz="1600" dirty="0"/>
              <a:t>Genellikle bir dizi veya listedeki belirli bir elemanı ifade eder. Bu eleman, dizi veya listedeki diğer elemanları karşılaştırarak diziyi ikiye bölmek veya sıralamak için bir referans noktası olarak kullanılır</a:t>
            </a:r>
            <a:r>
              <a:rPr lang="tr-TR" sz="1600" dirty="0" smtClean="0"/>
              <a:t>.) elemanı seçeriz. </a:t>
            </a:r>
            <a:r>
              <a:rPr lang="tr-TR" sz="1600" dirty="0" err="1" smtClean="0"/>
              <a:t>Quicksort'un</a:t>
            </a:r>
            <a:r>
              <a:rPr lang="tr-TR" sz="1600" dirty="0" smtClean="0"/>
              <a:t> bir listeyi </a:t>
            </a:r>
            <a:r>
              <a:rPr lang="tr-TR" sz="1600" dirty="0" err="1" smtClean="0"/>
              <a:t>pivot'tan</a:t>
            </a:r>
            <a:r>
              <a:rPr lang="tr-TR" sz="1600" dirty="0" smtClean="0"/>
              <a:t> daha büyük tüm öğeler ve </a:t>
            </a:r>
            <a:r>
              <a:rPr lang="tr-TR" sz="1600" dirty="0" err="1" smtClean="0"/>
              <a:t>pivot'tan</a:t>
            </a:r>
            <a:r>
              <a:rPr lang="tr-TR" sz="1600" dirty="0" smtClean="0"/>
              <a:t> daha küçük tüm öğeler olacak şekilde böldüğünü düşünün. Tüm büyük öğeleri pivotun sağına ve tüm küçük öğeleri pivotun soluna koyarız. Bunu yaptıktan sonra, iki şey doğrudur:</a:t>
            </a:r>
            <a:endParaRPr lang="tr-TR" sz="1600" dirty="0"/>
          </a:p>
        </p:txBody>
      </p:sp>
      <p:sp>
        <p:nvSpPr>
          <p:cNvPr id="3" name="Dikdörtgen 2"/>
          <p:cNvSpPr/>
          <p:nvPr/>
        </p:nvSpPr>
        <p:spPr>
          <a:xfrm>
            <a:off x="1011151" y="3935896"/>
            <a:ext cx="7344816" cy="338554"/>
          </a:xfrm>
          <a:prstGeom prst="rect">
            <a:avLst/>
          </a:prstGeom>
        </p:spPr>
        <p:txBody>
          <a:bodyPr wrap="square">
            <a:spAutoFit/>
          </a:bodyPr>
          <a:lstStyle/>
          <a:p>
            <a:r>
              <a:rPr lang="tr-TR" sz="1600" dirty="0" smtClean="0">
                <a:solidFill>
                  <a:schemeClr val="bg1"/>
                </a:solidFill>
              </a:rPr>
              <a:t>1-</a:t>
            </a:r>
            <a:r>
              <a:rPr lang="tr-TR" sz="1600" dirty="0" smtClean="0"/>
              <a:t>Pivot </a:t>
            </a:r>
            <a:r>
              <a:rPr lang="tr-TR" sz="1600" dirty="0"/>
              <a:t>listedeki </a:t>
            </a:r>
            <a:r>
              <a:rPr lang="tr-TR" sz="1600" dirty="0" smtClean="0"/>
              <a:t>son </a:t>
            </a:r>
            <a:r>
              <a:rPr lang="tr-TR" sz="1600" dirty="0"/>
              <a:t>konumunda bulunmalıdır.</a:t>
            </a:r>
          </a:p>
        </p:txBody>
      </p:sp>
      <p:sp>
        <p:nvSpPr>
          <p:cNvPr id="4" name="Dikdörtgen 3"/>
          <p:cNvSpPr/>
          <p:nvPr/>
        </p:nvSpPr>
        <p:spPr>
          <a:xfrm>
            <a:off x="985188" y="4415626"/>
            <a:ext cx="7650090" cy="1077218"/>
          </a:xfrm>
          <a:prstGeom prst="rect">
            <a:avLst/>
          </a:prstGeom>
        </p:spPr>
        <p:txBody>
          <a:bodyPr wrap="square">
            <a:spAutoFit/>
          </a:bodyPr>
          <a:lstStyle/>
          <a:p>
            <a:r>
              <a:rPr lang="tr-TR" sz="1600" dirty="0">
                <a:solidFill>
                  <a:schemeClr val="bg1"/>
                </a:solidFill>
              </a:rPr>
              <a:t>2-</a:t>
            </a:r>
            <a:r>
              <a:rPr lang="tr-TR" sz="1600" dirty="0"/>
              <a:t>İki alt liste artık daha küçüktür ve dolayısıyla hızlı sıralanabilir hale gelir. İki alt liste sıralandığında, bu, tüm listenin sıralı düzende olmasına neden olur, çünkü sol tarafta </a:t>
            </a:r>
            <a:r>
              <a:rPr lang="tr-TR" sz="1600" dirty="0" err="1"/>
              <a:t>pivot'a</a:t>
            </a:r>
            <a:r>
              <a:rPr lang="tr-TR" sz="1600" dirty="0"/>
              <a:t> kadar artan değerler olacak, pivot </a:t>
            </a:r>
            <a:r>
              <a:rPr lang="tr-TR" sz="1600" dirty="0" smtClean="0"/>
              <a:t>orta noktada olacak </a:t>
            </a:r>
            <a:r>
              <a:rPr lang="tr-TR" sz="1600" dirty="0"/>
              <a:t>ve </a:t>
            </a:r>
            <a:r>
              <a:rPr lang="tr-TR" sz="1600" dirty="0" err="1"/>
              <a:t>pivot'tan</a:t>
            </a:r>
            <a:r>
              <a:rPr lang="tr-TR" sz="1600" dirty="0"/>
              <a:t> büyük değerlerin </a:t>
            </a:r>
            <a:r>
              <a:rPr lang="tr-TR" sz="1600" dirty="0" smtClean="0"/>
              <a:t>hepsi pivotun sağında olacak.</a:t>
            </a:r>
            <a:endParaRPr lang="tr-TR" sz="1600" dirty="0"/>
          </a:p>
        </p:txBody>
      </p:sp>
    </p:spTree>
    <p:extLst>
      <p:ext uri="{BB962C8B-B14F-4D97-AF65-F5344CB8AC3E}">
        <p14:creationId xmlns:p14="http://schemas.microsoft.com/office/powerpoint/2010/main" val="20507480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kdörtgen 2"/>
          <p:cNvSpPr/>
          <p:nvPr/>
        </p:nvSpPr>
        <p:spPr>
          <a:xfrm>
            <a:off x="645229" y="1772816"/>
            <a:ext cx="8136904" cy="1077218"/>
          </a:xfrm>
          <a:prstGeom prst="rect">
            <a:avLst/>
          </a:prstGeom>
        </p:spPr>
        <p:txBody>
          <a:bodyPr wrap="square">
            <a:spAutoFit/>
          </a:bodyPr>
          <a:lstStyle/>
          <a:p>
            <a:r>
              <a:rPr lang="tr-TR" sz="1600" dirty="0" err="1" smtClean="0"/>
              <a:t>Quicksort</a:t>
            </a:r>
            <a:r>
              <a:rPr lang="tr-TR" sz="1600" dirty="0" smtClean="0"/>
              <a:t> bir böl ve yönet algoritmasıdır. En iyi performansı elde etmek için, diziyi tam ortadan ikiye bölmek isteriz. Bu, pivotun iki listeyi bölmek için kullanıldığından, pivotu tam olarak ortaya almak demektir. Ne yazık ki, bunu verimli bir şekilde yapmak mümkün değildir. </a:t>
            </a:r>
            <a:endParaRPr lang="tr-TR" sz="1600" dirty="0"/>
          </a:p>
        </p:txBody>
      </p:sp>
      <p:sp>
        <p:nvSpPr>
          <p:cNvPr id="4" name="Dikdörtgen 3"/>
          <p:cNvSpPr/>
          <p:nvPr/>
        </p:nvSpPr>
        <p:spPr>
          <a:xfrm>
            <a:off x="674844" y="2850034"/>
            <a:ext cx="7920880" cy="830997"/>
          </a:xfrm>
          <a:prstGeom prst="rect">
            <a:avLst/>
          </a:prstGeom>
        </p:spPr>
        <p:txBody>
          <a:bodyPr wrap="square">
            <a:spAutoFit/>
          </a:bodyPr>
          <a:lstStyle/>
          <a:p>
            <a:r>
              <a:rPr lang="tr-TR" sz="1600" dirty="0" err="1"/>
              <a:t>Quicksort'un</a:t>
            </a:r>
            <a:r>
              <a:rPr lang="tr-TR" sz="1600" dirty="0"/>
              <a:t> O(n </a:t>
            </a:r>
            <a:r>
              <a:rPr lang="tr-TR" sz="1600" dirty="0" err="1"/>
              <a:t>log</a:t>
            </a:r>
            <a:r>
              <a:rPr lang="tr-TR" sz="1600" dirty="0"/>
              <a:t> n) karmaşıklığına sahip olması için, </a:t>
            </a:r>
            <a:r>
              <a:rPr lang="tr-TR" sz="1600" dirty="0" err="1"/>
              <a:t>merge</a:t>
            </a:r>
            <a:r>
              <a:rPr lang="tr-TR" sz="1600" dirty="0"/>
              <a:t> </a:t>
            </a:r>
            <a:r>
              <a:rPr lang="tr-TR" sz="1600" dirty="0" err="1"/>
              <a:t>sort</a:t>
            </a:r>
            <a:r>
              <a:rPr lang="tr-TR" sz="1600" dirty="0"/>
              <a:t> gibi, listedeki bölümlemeyi O(n) sürede gerçekleştirmesi gerekmektedir. </a:t>
            </a:r>
            <a:r>
              <a:rPr lang="tr-TR" sz="1600" dirty="0" err="1"/>
              <a:t>Pivodu</a:t>
            </a:r>
            <a:r>
              <a:rPr lang="tr-TR" sz="1600" dirty="0"/>
              <a:t> hızlı bir şekilde seçmeli ve iyi </a:t>
            </a:r>
            <a:r>
              <a:rPr lang="tr-TR" sz="1600" dirty="0" smtClean="0"/>
              <a:t>seçmeliyiz.</a:t>
            </a:r>
            <a:endParaRPr lang="tr-TR" sz="1600" dirty="0"/>
          </a:p>
        </p:txBody>
      </p:sp>
      <p:sp>
        <p:nvSpPr>
          <p:cNvPr id="5" name="Dikdörtgen 4"/>
          <p:cNvSpPr/>
          <p:nvPr/>
        </p:nvSpPr>
        <p:spPr>
          <a:xfrm>
            <a:off x="669569" y="3681031"/>
            <a:ext cx="8064896" cy="584775"/>
          </a:xfrm>
          <a:prstGeom prst="rect">
            <a:avLst/>
          </a:prstGeom>
        </p:spPr>
        <p:txBody>
          <a:bodyPr wrap="square">
            <a:spAutoFit/>
          </a:bodyPr>
          <a:lstStyle/>
          <a:p>
            <a:r>
              <a:rPr lang="tr-TR" sz="1600" dirty="0"/>
              <a:t>Eğer pivotu ortaya yakın bir değer seçmezsek, umduğumuz O(n </a:t>
            </a:r>
            <a:r>
              <a:rPr lang="tr-TR" sz="1600" dirty="0" err="1"/>
              <a:t>log</a:t>
            </a:r>
            <a:r>
              <a:rPr lang="tr-TR" sz="1600" dirty="0"/>
              <a:t> n) karmaşıklığını elde edemeyiz. Liste içinden rastgele bir pivot seçmek yeterli olacaktır</a:t>
            </a:r>
          </a:p>
        </p:txBody>
      </p:sp>
      <p:sp>
        <p:nvSpPr>
          <p:cNvPr id="6" name="Dikdörtgen 5"/>
          <p:cNvSpPr/>
          <p:nvPr/>
        </p:nvSpPr>
        <p:spPr>
          <a:xfrm>
            <a:off x="741577" y="4265806"/>
            <a:ext cx="7992888" cy="615553"/>
          </a:xfrm>
          <a:prstGeom prst="rect">
            <a:avLst/>
          </a:prstGeom>
        </p:spPr>
        <p:txBody>
          <a:bodyPr wrap="square">
            <a:spAutoFit/>
          </a:bodyPr>
          <a:lstStyle/>
          <a:p>
            <a:r>
              <a:rPr lang="tr-TR" sz="1600" dirty="0"/>
              <a:t>Rastgele bir seçimi garanti etmenin bir yolu, </a:t>
            </a:r>
            <a:r>
              <a:rPr lang="tr-TR" sz="1600" dirty="0" err="1"/>
              <a:t>quicksort</a:t>
            </a:r>
            <a:r>
              <a:rPr lang="tr-TR" sz="1600" dirty="0"/>
              <a:t> algoritmasının sıralamayı rastgele başlatmasıdır</a:t>
            </a:r>
            <a:r>
              <a:rPr lang="tr-TR" dirty="0"/>
              <a:t>.</a:t>
            </a:r>
          </a:p>
        </p:txBody>
      </p:sp>
    </p:spTree>
    <p:extLst>
      <p:ext uri="{BB962C8B-B14F-4D97-AF65-F5344CB8AC3E}">
        <p14:creationId xmlns:p14="http://schemas.microsoft.com/office/powerpoint/2010/main" val="31660143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ikdörtgen 4"/>
          <p:cNvSpPr/>
          <p:nvPr/>
        </p:nvSpPr>
        <p:spPr>
          <a:xfrm>
            <a:off x="64704" y="656301"/>
            <a:ext cx="5090336" cy="1138773"/>
          </a:xfrm>
          <a:prstGeom prst="rect">
            <a:avLst/>
          </a:prstGeom>
        </p:spPr>
        <p:txBody>
          <a:bodyPr wrap="square">
            <a:spAutoFit/>
          </a:bodyPr>
          <a:lstStyle/>
          <a:p>
            <a:r>
              <a:rPr lang="tr-TR" sz="2000" dirty="0" smtClean="0"/>
              <a:t>4.7.1- </a:t>
            </a:r>
            <a:r>
              <a:rPr lang="tr-TR" sz="2000" dirty="0" err="1" smtClean="0"/>
              <a:t>Quıcksort</a:t>
            </a:r>
            <a:r>
              <a:rPr lang="tr-TR" sz="2000" dirty="0" smtClean="0"/>
              <a:t> </a:t>
            </a:r>
            <a:r>
              <a:rPr lang="tr-TR" sz="2000" dirty="0" err="1" smtClean="0"/>
              <a:t>Code</a:t>
            </a:r>
            <a:r>
              <a:rPr lang="tr-TR" sz="2000" dirty="0" smtClean="0"/>
              <a:t> </a:t>
            </a:r>
          </a:p>
          <a:p>
            <a:r>
              <a:rPr lang="tr-TR" sz="2000" dirty="0" smtClean="0"/>
              <a:t>(Hızlı sıralama kodu)</a:t>
            </a:r>
            <a:endParaRPr lang="tr-TR" sz="2000" dirty="0"/>
          </a:p>
          <a:p>
            <a:r>
              <a:rPr lang="tr-TR" sz="2800" dirty="0" smtClean="0"/>
              <a:t> </a:t>
            </a:r>
            <a:endParaRPr lang="tr-TR" sz="2800" dirty="0"/>
          </a:p>
        </p:txBody>
      </p:sp>
      <p:sp>
        <p:nvSpPr>
          <p:cNvPr id="7" name="Dikdörtgen 6"/>
          <p:cNvSpPr/>
          <p:nvPr/>
        </p:nvSpPr>
        <p:spPr>
          <a:xfrm>
            <a:off x="89045" y="1287243"/>
            <a:ext cx="4427984" cy="2554545"/>
          </a:xfrm>
          <a:prstGeom prst="rect">
            <a:avLst/>
          </a:prstGeom>
        </p:spPr>
        <p:txBody>
          <a:bodyPr wrap="square">
            <a:spAutoFit/>
          </a:bodyPr>
          <a:lstStyle/>
          <a:p>
            <a:r>
              <a:rPr lang="tr-TR" sz="1600" dirty="0"/>
              <a:t>Liste rastgele hale geldikten sonra, rastgele bir pivot seçmek daha kolay hale gelir. Parçalama işlevi, dizinin ilk öğesini pivot olarak seçer. Parçalama işlemi, her iki uçtan başlar ve ortaya doğru ilerler. Temelde, her seferinde </a:t>
            </a:r>
            <a:r>
              <a:rPr lang="tr-TR" sz="1600" dirty="0" err="1" smtClean="0"/>
              <a:t>pivot'tan</a:t>
            </a:r>
            <a:r>
              <a:rPr lang="tr-TR" sz="1600" dirty="0" smtClean="0"/>
              <a:t> </a:t>
            </a:r>
            <a:r>
              <a:rPr lang="tr-TR" sz="1600" dirty="0"/>
              <a:t>büyük bir değer sol tarafta bulunduğunda ve </a:t>
            </a:r>
            <a:r>
              <a:rPr lang="tr-TR" sz="1600" dirty="0" err="1" smtClean="0"/>
              <a:t>pivot'tan</a:t>
            </a:r>
            <a:r>
              <a:rPr lang="tr-TR" sz="1600" dirty="0" smtClean="0"/>
              <a:t> </a:t>
            </a:r>
            <a:r>
              <a:rPr lang="tr-TR" sz="1600" dirty="0"/>
              <a:t>küçük bir değer sağ tarafta bulunduğunda, bu iki değer yer değiştirilir. Her iki taraftan da ortaya ulaşıldığında, pivot yerine yerleştirilir.</a:t>
            </a:r>
          </a:p>
        </p:txBody>
      </p:sp>
      <p:sp>
        <p:nvSpPr>
          <p:cNvPr id="8" name="Dikdörtgen 7"/>
          <p:cNvSpPr/>
          <p:nvPr/>
        </p:nvSpPr>
        <p:spPr>
          <a:xfrm>
            <a:off x="89045" y="3841788"/>
            <a:ext cx="4572000" cy="2369880"/>
          </a:xfrm>
          <a:prstGeom prst="rect">
            <a:avLst/>
          </a:prstGeom>
        </p:spPr>
        <p:txBody>
          <a:bodyPr>
            <a:spAutoFit/>
          </a:bodyPr>
          <a:lstStyle/>
          <a:p>
            <a:r>
              <a:rPr lang="tr-TR" sz="1600" dirty="0"/>
              <a:t>Dizi bölündüğünde, hızlı sıralama algoritması iki parça üzerinde özyinelemeli olarak çağrılır. Değişkenler i ve j, parçalama işlemi sırasında sırasıyla sol ve sağ değerlerin indislerini temsil eder.</a:t>
            </a:r>
          </a:p>
          <a:p>
            <a:endParaRPr lang="tr-TR" sz="1600" dirty="0"/>
          </a:p>
          <a:p>
            <a:endParaRPr lang="tr-TR" sz="1600" dirty="0"/>
          </a:p>
          <a:p>
            <a:endParaRPr lang="tr-TR" dirty="0"/>
          </a:p>
          <a:p>
            <a:endParaRPr lang="tr-TR" dirty="0"/>
          </a:p>
        </p:txBody>
      </p:sp>
      <p:pic>
        <p:nvPicPr>
          <p:cNvPr id="2" name="Resi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6056" y="404664"/>
            <a:ext cx="3788157" cy="6336704"/>
          </a:xfrm>
          <a:prstGeom prst="rect">
            <a:avLst/>
          </a:prstGeom>
        </p:spPr>
      </p:pic>
    </p:spTree>
    <p:extLst>
      <p:ext uri="{BB962C8B-B14F-4D97-AF65-F5344CB8AC3E}">
        <p14:creationId xmlns:p14="http://schemas.microsoft.com/office/powerpoint/2010/main" val="6740520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ikdörtgen 6"/>
          <p:cNvSpPr/>
          <p:nvPr/>
        </p:nvSpPr>
        <p:spPr>
          <a:xfrm>
            <a:off x="543609" y="867137"/>
            <a:ext cx="8352928" cy="584775"/>
          </a:xfrm>
          <a:prstGeom prst="rect">
            <a:avLst/>
          </a:prstGeom>
        </p:spPr>
        <p:txBody>
          <a:bodyPr wrap="square">
            <a:spAutoFit/>
          </a:bodyPr>
          <a:lstStyle/>
          <a:p>
            <a:r>
              <a:rPr lang="tr-TR" sz="1600" dirty="0"/>
              <a:t>Eğer parçalama koduna bakarsanız, iki yorumlanmış </a:t>
            </a:r>
            <a:r>
              <a:rPr lang="tr-TR" sz="1600" dirty="0" err="1"/>
              <a:t>while</a:t>
            </a:r>
            <a:r>
              <a:rPr lang="tr-TR" sz="1600" dirty="0"/>
              <a:t> döngüsü koşulu muhtemelen açıklamayı kolaylaştırır. Ancak, açıklanmamış kod sadece "&lt;" operatörünü kullanır.</a:t>
            </a:r>
          </a:p>
        </p:txBody>
      </p:sp>
      <p:sp>
        <p:nvSpPr>
          <p:cNvPr id="8" name="Dikdörtgen 7"/>
          <p:cNvSpPr/>
          <p:nvPr/>
        </p:nvSpPr>
        <p:spPr>
          <a:xfrm>
            <a:off x="471600" y="1412776"/>
            <a:ext cx="8064896" cy="1077218"/>
          </a:xfrm>
          <a:prstGeom prst="rect">
            <a:avLst/>
          </a:prstGeom>
        </p:spPr>
        <p:txBody>
          <a:bodyPr wrap="square">
            <a:spAutoFit/>
          </a:bodyPr>
          <a:lstStyle/>
          <a:p>
            <a:r>
              <a:rPr lang="tr-TR" sz="1600" dirty="0" err="1"/>
              <a:t>Quicksort</a:t>
            </a:r>
            <a:r>
              <a:rPr lang="tr-TR" sz="1600" dirty="0"/>
              <a:t>, listeler üzerindeki sıralama yöntemi tarafından kullanılan sıralama algoritmasıdır. Yalnızca dizideki öğeler arasında "&lt;" operatörünün tanımlı olmasını gerektirir. İki </a:t>
            </a:r>
            <a:r>
              <a:rPr lang="tr-TR" sz="1600" dirty="0" err="1"/>
              <a:t>while</a:t>
            </a:r>
            <a:r>
              <a:rPr lang="tr-TR" sz="1600" dirty="0"/>
              <a:t> döngüsünü bu şekilde yazarak, gereken tek sıralama, </a:t>
            </a:r>
            <a:r>
              <a:rPr lang="tr-TR" sz="1600" dirty="0" err="1"/>
              <a:t>Python'un</a:t>
            </a:r>
            <a:r>
              <a:rPr lang="tr-TR" sz="1600" dirty="0"/>
              <a:t> gereksinim duyduğu gibi "&lt;" operatörü tarafından tanımlanır.</a:t>
            </a:r>
          </a:p>
        </p:txBody>
      </p:sp>
      <p:sp>
        <p:nvSpPr>
          <p:cNvPr id="9" name="Dikdörtgen 8"/>
          <p:cNvSpPr/>
          <p:nvPr/>
        </p:nvSpPr>
        <p:spPr>
          <a:xfrm>
            <a:off x="471600" y="2398162"/>
            <a:ext cx="8352928" cy="369332"/>
          </a:xfrm>
          <a:prstGeom prst="rect">
            <a:avLst/>
          </a:prstGeom>
        </p:spPr>
        <p:txBody>
          <a:bodyPr wrap="square">
            <a:spAutoFit/>
          </a:bodyPr>
          <a:lstStyle/>
          <a:p>
            <a:r>
              <a:rPr lang="tr-TR" sz="1600" dirty="0"/>
              <a:t>Şekil 4.7'deki anlık görüntü, bir dizinin parçalanması üzerindeki etkiyi göstermektedir</a:t>
            </a:r>
            <a:r>
              <a:rPr lang="tr-TR" dirty="0"/>
              <a:t>.</a:t>
            </a:r>
          </a:p>
        </p:txBody>
      </p:sp>
      <p:pic>
        <p:nvPicPr>
          <p:cNvPr id="16" name="Resim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1800" y="3068960"/>
            <a:ext cx="3148272" cy="3086202"/>
          </a:xfrm>
          <a:prstGeom prst="rect">
            <a:avLst/>
          </a:prstGeom>
        </p:spPr>
      </p:pic>
      <p:sp>
        <p:nvSpPr>
          <p:cNvPr id="19" name="Dikdörtgen 18"/>
          <p:cNvSpPr/>
          <p:nvPr/>
        </p:nvSpPr>
        <p:spPr>
          <a:xfrm>
            <a:off x="2751938" y="6167059"/>
            <a:ext cx="3936270" cy="338554"/>
          </a:xfrm>
          <a:prstGeom prst="rect">
            <a:avLst/>
          </a:prstGeom>
        </p:spPr>
        <p:txBody>
          <a:bodyPr wrap="none">
            <a:spAutoFit/>
          </a:bodyPr>
          <a:lstStyle/>
          <a:p>
            <a:r>
              <a:rPr lang="tr-TR" sz="1600" dirty="0"/>
              <a:t>Şekil 4.7: Hızlı Sıralama Anlık Görüntüsü</a:t>
            </a:r>
          </a:p>
        </p:txBody>
      </p:sp>
    </p:spTree>
    <p:extLst>
      <p:ext uri="{BB962C8B-B14F-4D97-AF65-F5344CB8AC3E}">
        <p14:creationId xmlns:p14="http://schemas.microsoft.com/office/powerpoint/2010/main" val="36920161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5976" y="692696"/>
            <a:ext cx="4788023" cy="6165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ikdörtgen 1"/>
          <p:cNvSpPr/>
          <p:nvPr/>
        </p:nvSpPr>
        <p:spPr>
          <a:xfrm>
            <a:off x="107504" y="931032"/>
            <a:ext cx="4127581" cy="5078313"/>
          </a:xfrm>
          <a:prstGeom prst="rect">
            <a:avLst/>
          </a:prstGeom>
        </p:spPr>
        <p:txBody>
          <a:bodyPr wrap="square">
            <a:spAutoFit/>
          </a:bodyPr>
          <a:lstStyle/>
          <a:p>
            <a:r>
              <a:rPr lang="tr-TR" sz="1600" dirty="0"/>
              <a:t>Bu şekilde, dizi zaten iki kez parçalandı. İlk parçalama, neredeyse tam ortada olan bir pivot seçti. Ancak, ikinci parçalama, pek iyi olmayan bir pivot seçti.</a:t>
            </a:r>
          </a:p>
          <a:p>
            <a:r>
              <a:rPr lang="tr-TR" sz="1600" dirty="0"/>
              <a:t>Kırmızı çizgi, şu anda parçalanmakta olan dizinin parçasını gösterir. Bu alt dizi içindeki en soldaki değer, pivot değeridir. İki yeşil nokta, zaten doğru konumlarında olan pivot değerleridir. </a:t>
            </a:r>
            <a:r>
              <a:rPr lang="tr-TR" sz="1600" dirty="0" err="1"/>
              <a:t>Pivot'tan</a:t>
            </a:r>
            <a:r>
              <a:rPr lang="tr-TR" sz="1600" dirty="0"/>
              <a:t> büyük olan tüm değerler, pivotun sağ tarafındaki parçaya yerleştirilecek ve pivotun sol tarafındaki tüm değerler, </a:t>
            </a:r>
            <a:r>
              <a:rPr lang="tr-TR" sz="1600" dirty="0" err="1"/>
              <a:t>pivot'tan</a:t>
            </a:r>
            <a:r>
              <a:rPr lang="tr-TR" sz="1600" dirty="0"/>
              <a:t> küçüktür. Bu, hızlı sıralamanın doğasıdır.</a:t>
            </a:r>
          </a:p>
          <a:p>
            <a:r>
              <a:rPr lang="tr-TR" sz="1600" dirty="0"/>
              <a:t>Tekrar, </a:t>
            </a:r>
            <a:r>
              <a:rPr lang="tr-TR" sz="1600" dirty="0" err="1"/>
              <a:t>amortize</a:t>
            </a:r>
            <a:r>
              <a:rPr lang="tr-TR" sz="1600" dirty="0"/>
              <a:t> karmaşıklığı (</a:t>
            </a:r>
            <a:r>
              <a:rPr lang="tr-TR" sz="1600" dirty="0" err="1"/>
              <a:t>Amortize</a:t>
            </a:r>
            <a:r>
              <a:rPr lang="tr-TR" sz="1600" dirty="0"/>
              <a:t> karmaşıklığı, bir algoritmanın ortalama performansını analiz etmek için kullanılan bir karmaşıklık analiz yöntemidir.) ile hızlı sıralama algoritmasının O(n </a:t>
            </a:r>
            <a:r>
              <a:rPr lang="tr-TR" sz="1600" dirty="0" err="1"/>
              <a:t>log</a:t>
            </a:r>
            <a:r>
              <a:rPr lang="tr-TR" sz="1600" dirty="0"/>
              <a:t> n) zamanında çalıştığını bulabiliriz</a:t>
            </a:r>
            <a:r>
              <a:rPr lang="tr-TR" dirty="0"/>
              <a:t>.</a:t>
            </a:r>
          </a:p>
          <a:p>
            <a:endParaRPr lang="tr-TR" dirty="0"/>
          </a:p>
        </p:txBody>
      </p:sp>
    </p:spTree>
    <p:extLst>
      <p:ext uri="{BB962C8B-B14F-4D97-AF65-F5344CB8AC3E}">
        <p14:creationId xmlns:p14="http://schemas.microsoft.com/office/powerpoint/2010/main" val="16737089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kdörtgen 2"/>
          <p:cNvSpPr/>
          <p:nvPr/>
        </p:nvSpPr>
        <p:spPr>
          <a:xfrm>
            <a:off x="5361249" y="5811645"/>
            <a:ext cx="3709670" cy="369332"/>
          </a:xfrm>
          <a:prstGeom prst="rect">
            <a:avLst/>
          </a:prstGeom>
        </p:spPr>
        <p:txBody>
          <a:bodyPr wrap="none">
            <a:spAutoFit/>
          </a:bodyPr>
          <a:lstStyle/>
          <a:p>
            <a:r>
              <a:rPr lang="tr-TR" dirty="0"/>
              <a:t>Şekil 4.8: Bir Listeyi Hızlı Sıralama</a:t>
            </a:r>
          </a:p>
        </p:txBody>
      </p:sp>
      <p:sp>
        <p:nvSpPr>
          <p:cNvPr id="4" name="Dikdörtgen 3"/>
          <p:cNvSpPr/>
          <p:nvPr/>
        </p:nvSpPr>
        <p:spPr>
          <a:xfrm>
            <a:off x="210414" y="2057946"/>
            <a:ext cx="4824536" cy="830997"/>
          </a:xfrm>
          <a:prstGeom prst="rect">
            <a:avLst/>
          </a:prstGeom>
        </p:spPr>
        <p:txBody>
          <a:bodyPr wrap="square">
            <a:spAutoFit/>
          </a:bodyPr>
          <a:lstStyle/>
          <a:p>
            <a:r>
              <a:rPr lang="tr-TR" sz="1600" dirty="0"/>
              <a:t>Her çağrıda pivot, turuncu renkli öğe tarafından belirlenir. Parçalama işlevi, </a:t>
            </a:r>
            <a:r>
              <a:rPr lang="tr-TR" sz="1600" dirty="0" err="1"/>
              <a:t>pivot'un</a:t>
            </a:r>
            <a:r>
              <a:rPr lang="tr-TR" sz="1600" dirty="0"/>
              <a:t> sağına uzanan listeyi parçalar.</a:t>
            </a:r>
          </a:p>
        </p:txBody>
      </p:sp>
      <p:sp>
        <p:nvSpPr>
          <p:cNvPr id="5" name="Dikdörtgen 4"/>
          <p:cNvSpPr/>
          <p:nvPr/>
        </p:nvSpPr>
        <p:spPr>
          <a:xfrm>
            <a:off x="210414" y="2888943"/>
            <a:ext cx="4572000" cy="2554545"/>
          </a:xfrm>
          <a:prstGeom prst="rect">
            <a:avLst/>
          </a:prstGeom>
        </p:spPr>
        <p:txBody>
          <a:bodyPr>
            <a:spAutoFit/>
          </a:bodyPr>
          <a:lstStyle/>
          <a:p>
            <a:r>
              <a:rPr lang="tr-TR" sz="1600" dirty="0"/>
              <a:t>Parçalandıktan sonra, pivot son konumuna taşınır ve bunun için pivot ile </a:t>
            </a:r>
            <a:r>
              <a:rPr lang="tr-TR" sz="1600" dirty="0" err="1"/>
              <a:t>pivot'tan</a:t>
            </a:r>
            <a:r>
              <a:rPr lang="tr-TR" sz="1600" dirty="0"/>
              <a:t> küçük olan son öğe yer değiştirir. Daha sonra, parçalama işlemi bu iki alt listeye </a:t>
            </a:r>
            <a:r>
              <a:rPr lang="tr-TR" sz="1600" dirty="0" smtClean="0"/>
              <a:t>uygulanır. Hızlı </a:t>
            </a:r>
            <a:r>
              <a:rPr lang="tr-TR" sz="1600" dirty="0"/>
              <a:t>sıralamanın ilk adımında yapılan </a:t>
            </a:r>
            <a:r>
              <a:rPr lang="tr-TR" sz="1600" dirty="0" err="1"/>
              <a:t>rastgeleleştirme</a:t>
            </a:r>
            <a:r>
              <a:rPr lang="tr-TR" sz="1600" dirty="0"/>
              <a:t>, daha rastgele bir pivot değeri seçmeye yardımcı olur</a:t>
            </a:r>
            <a:r>
              <a:rPr lang="tr-TR" sz="1600" dirty="0" smtClean="0"/>
              <a:t>.  Bu , </a:t>
            </a:r>
            <a:r>
              <a:rPr lang="tr-TR" sz="1600" dirty="0"/>
              <a:t>özellikle hızlı sıralamaya iletilen dizinin zaten sıralanmış olma ihtimali varsa, hızlı sıralama algoritmasında gerçek sonuçlar doğurur..</a:t>
            </a:r>
          </a:p>
        </p:txBody>
      </p:sp>
      <p:sp>
        <p:nvSpPr>
          <p:cNvPr id="6" name="Dikdörtgen 5"/>
          <p:cNvSpPr/>
          <p:nvPr/>
        </p:nvSpPr>
        <p:spPr>
          <a:xfrm>
            <a:off x="180800" y="980728"/>
            <a:ext cx="4572000" cy="1077218"/>
          </a:xfrm>
          <a:prstGeom prst="rect">
            <a:avLst/>
          </a:prstGeom>
        </p:spPr>
        <p:txBody>
          <a:bodyPr>
            <a:spAutoFit/>
          </a:bodyPr>
          <a:lstStyle/>
          <a:p>
            <a:r>
              <a:rPr lang="tr-TR" sz="1600" dirty="0"/>
              <a:t>Verilen listenin [58269107] hızlı sıralama kullanılarak sıralanması durumunda, Şekil 4.8, parçalama işlevine her çağrıdan sonra listenin durumunu göstermektedir.</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1249" y="980728"/>
            <a:ext cx="3597275" cy="4824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62782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356692" y="1076661"/>
            <a:ext cx="8424936" cy="830997"/>
          </a:xfrm>
          <a:prstGeom prst="rect">
            <a:avLst/>
          </a:prstGeom>
        </p:spPr>
        <p:txBody>
          <a:bodyPr wrap="square">
            <a:spAutoFit/>
          </a:bodyPr>
          <a:lstStyle/>
          <a:p>
            <a:r>
              <a:rPr lang="tr-TR" sz="1600" dirty="0"/>
              <a:t>Eğer hızlı sıralamaya verilen dizi artan ya da azalan bir şekilde sıralanmışsa veya neredeyse sıralanmışsa, o zaman hızlı sıralama O(n </a:t>
            </a:r>
            <a:r>
              <a:rPr lang="tr-TR" sz="1600" dirty="0" err="1"/>
              <a:t>log</a:t>
            </a:r>
            <a:r>
              <a:rPr lang="tr-TR" sz="1600" dirty="0"/>
              <a:t> n) karmaşıklığına ulaşamayacaktır. Aslında, algoritmanın en kötü durum karmaşıklığı O(n^2)'</a:t>
            </a:r>
            <a:r>
              <a:rPr lang="tr-TR" sz="1600" dirty="0" err="1"/>
              <a:t>dir</a:t>
            </a:r>
            <a:r>
              <a:rPr lang="tr-TR" sz="1600" dirty="0"/>
              <a:t>.</a:t>
            </a:r>
          </a:p>
        </p:txBody>
      </p:sp>
      <p:sp>
        <p:nvSpPr>
          <p:cNvPr id="5" name="Dikdörtgen 4"/>
          <p:cNvSpPr/>
          <p:nvPr/>
        </p:nvSpPr>
        <p:spPr>
          <a:xfrm>
            <a:off x="359532" y="1988840"/>
            <a:ext cx="8532948" cy="6617196"/>
          </a:xfrm>
          <a:prstGeom prst="rect">
            <a:avLst/>
          </a:prstGeom>
        </p:spPr>
        <p:txBody>
          <a:bodyPr wrap="square">
            <a:spAutoFit/>
          </a:bodyPr>
          <a:lstStyle/>
          <a:p>
            <a:r>
              <a:rPr lang="tr-TR" sz="1600" dirty="0"/>
              <a:t>Eğer seçilen pivot, bir sonraki en küçük veya en büyük değer ise, o zaman parçalama işlemi, 9'un Şekil 4.8'deki alt liste için bir pivot olarak seçildiği durumda olduğu gibi, problemi daha küçük alt listelere bölmeyecektir. Algoritma basitçe bir değeri yerine koyacak ve geri kalan tüm değerlerin tek bir büyük bölüme sahip olmasına neden olacaktır. Eğer her seferinde bir pivot seçilirse, bu durum O(n^2) karmaşıklığına yol açacaktır. Listeyi hızlı sıralamadan önce rastgele hale getirmek, bunun olmasını engellemeye yardımcı olacaktır</a:t>
            </a:r>
            <a:r>
              <a:rPr lang="tr-TR" sz="1600" dirty="0" smtClean="0"/>
              <a:t>.</a:t>
            </a:r>
            <a:endParaRPr lang="tr-TR" sz="1600" dirty="0"/>
          </a:p>
          <a:p>
            <a:r>
              <a:rPr lang="tr-TR" sz="1600" dirty="0" err="1"/>
              <a:t>Merge</a:t>
            </a:r>
            <a:r>
              <a:rPr lang="tr-TR" sz="1600" dirty="0"/>
              <a:t> </a:t>
            </a:r>
            <a:r>
              <a:rPr lang="tr-TR" sz="1600" dirty="0" err="1"/>
              <a:t>sort</a:t>
            </a:r>
            <a:r>
              <a:rPr lang="tr-TR" sz="1600" dirty="0"/>
              <a:t>, bir pivot seçiminden etkilenmez, çünkü herhangi bir seçim gerekli değildir. Bu nedenle, </a:t>
            </a:r>
            <a:r>
              <a:rPr lang="tr-TR" sz="1600" dirty="0" err="1"/>
              <a:t>merge</a:t>
            </a:r>
            <a:r>
              <a:rPr lang="tr-TR" sz="1600" dirty="0"/>
              <a:t> </a:t>
            </a:r>
            <a:r>
              <a:rPr lang="tr-TR" sz="1600" dirty="0" err="1"/>
              <a:t>sort'un</a:t>
            </a:r>
            <a:r>
              <a:rPr lang="tr-TR" sz="1600" dirty="0"/>
              <a:t> dikkate alması gereken bir en kötü durum veya en iyi durumu yoktur. Her zaman O(n </a:t>
            </a:r>
            <a:r>
              <a:rPr lang="tr-TR" sz="1600" dirty="0" err="1"/>
              <a:t>log</a:t>
            </a:r>
            <a:r>
              <a:rPr lang="tr-TR" sz="1600" dirty="0"/>
              <a:t> n) karmaşıklığına ulaşacaktır.</a:t>
            </a:r>
          </a:p>
          <a:p>
            <a:r>
              <a:rPr lang="tr-TR" sz="1600" dirty="0"/>
              <a:t>Yine de, hızlı sıralama, bir listeyi yeni bir listeye kopyalamaya ve sonra tekrar geri kopyalamaya ihtiyaç duymadığı için pratikte </a:t>
            </a:r>
            <a:r>
              <a:rPr lang="tr-TR" sz="1600" dirty="0" err="1"/>
              <a:t>merge</a:t>
            </a:r>
            <a:r>
              <a:rPr lang="tr-TR" sz="1600" dirty="0"/>
              <a:t> </a:t>
            </a:r>
            <a:r>
              <a:rPr lang="tr-TR" sz="1600" dirty="0" err="1"/>
              <a:t>sort'tan</a:t>
            </a:r>
            <a:r>
              <a:rPr lang="tr-TR" sz="1600" dirty="0"/>
              <a:t> daha iyi performans gösterir. Hızlı sıralama algoritması, sıralama algoritmalarının resmi bir standart olmamasına rağmen, geniş bir kullanımı veya kabulü olan </a:t>
            </a:r>
            <a:r>
              <a:rPr lang="tr-TR" sz="1600" dirty="0" err="1" smtClean="0"/>
              <a:t>standartıdır</a:t>
            </a:r>
            <a:r>
              <a:rPr lang="tr-TR" sz="1600" dirty="0" smtClean="0"/>
              <a:t>.</a:t>
            </a:r>
            <a:endParaRPr lang="tr-TR" sz="1600"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a:p>
            <a:endParaRPr lang="tr-TR" dirty="0"/>
          </a:p>
        </p:txBody>
      </p:sp>
    </p:spTree>
    <p:extLst>
      <p:ext uri="{BB962C8B-B14F-4D97-AF65-F5344CB8AC3E}">
        <p14:creationId xmlns:p14="http://schemas.microsoft.com/office/powerpoint/2010/main" val="186867777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oğal">
  <a:themeElements>
    <a:clrScheme name="Doğ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Doğ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Doğ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0">
              <a:schemeClr val="phClr">
                <a:tint val="95000"/>
              </a:schemeClr>
            </a:gs>
            <a:gs pos="100000">
              <a:schemeClr val="phClr">
                <a:shade val="40000"/>
                <a:satMod val="180000"/>
              </a:schemeClr>
            </a:gs>
          </a:gsLst>
          <a:lin ang="5400000" scaled="0"/>
        </a:gradFill>
        <a:blipFill>
          <a:blip xmlns:r="http://schemas.openxmlformats.org/officeDocument/2006/relationships" r:embed="rId1">
            <a:duotone>
              <a:schemeClr val="phClr">
                <a:shade val="14000"/>
                <a:satMod val="280000"/>
              </a:schemeClr>
              <a:schemeClr val="phClr">
                <a:tint val="60000"/>
                <a:satMod val="1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Elemental</Template>
  <TotalTime>5227</TotalTime>
  <Words>1857</Words>
  <Application>Microsoft Office PowerPoint</Application>
  <PresentationFormat>Ekran Gösterisi (4:3)</PresentationFormat>
  <Paragraphs>116</Paragraphs>
  <Slides>17</Slides>
  <Notes>0</Notes>
  <HiddenSlides>0</HiddenSlides>
  <MMClips>0</MMClips>
  <ScaleCrop>false</ScaleCrop>
  <HeadingPairs>
    <vt:vector size="4" baseType="variant">
      <vt:variant>
        <vt:lpstr>Tema</vt:lpstr>
      </vt:variant>
      <vt:variant>
        <vt:i4>1</vt:i4>
      </vt:variant>
      <vt:variant>
        <vt:lpstr>Slayt Başlıkları</vt:lpstr>
      </vt:variant>
      <vt:variant>
        <vt:i4>17</vt:i4>
      </vt:variant>
    </vt:vector>
  </HeadingPairs>
  <TitlesOfParts>
    <vt:vector size="18" baseType="lpstr">
      <vt:lpstr>Doğal</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Progressive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QUİCKSORT</dc:title>
  <dc:creator>user</dc:creator>
  <cp:lastModifiedBy>user</cp:lastModifiedBy>
  <cp:revision>65</cp:revision>
  <dcterms:created xsi:type="dcterms:W3CDTF">2024-03-02T10:30:00Z</dcterms:created>
  <dcterms:modified xsi:type="dcterms:W3CDTF">2024-03-24T11:51:01Z</dcterms:modified>
</cp:coreProperties>
</file>