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1"/>
  </p:notesMasterIdLst>
  <p:handoutMasterIdLst>
    <p:handoutMasterId r:id="rId22"/>
  </p:handoutMasterIdLst>
  <p:sldIdLst>
    <p:sldId id="256" r:id="rId5"/>
    <p:sldId id="263" r:id="rId6"/>
    <p:sldId id="262" r:id="rId7"/>
    <p:sldId id="265" r:id="rId8"/>
    <p:sldId id="267" r:id="rId9"/>
    <p:sldId id="268" r:id="rId10"/>
    <p:sldId id="269" r:id="rId11"/>
    <p:sldId id="270" r:id="rId12"/>
    <p:sldId id="271" r:id="rId13"/>
    <p:sldId id="272" r:id="rId14"/>
    <p:sldId id="273" r:id="rId15"/>
    <p:sldId id="274" r:id="rId16"/>
    <p:sldId id="275" r:id="rId17"/>
    <p:sldId id="276" r:id="rId18"/>
    <p:sldId id="278" r:id="rId19"/>
    <p:sldId id="279" r:id="rId20"/>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106" y="427"/>
      </p:cViewPr>
      <p:guideLst/>
    </p:cSldViewPr>
  </p:slideViewPr>
  <p:notesTextViewPr>
    <p:cViewPr>
      <p:scale>
        <a:sx n="1" d="1"/>
        <a:sy n="1" d="1"/>
      </p:scale>
      <p:origin x="0" y="0"/>
    </p:cViewPr>
  </p:notesTextViewPr>
  <p:notesViewPr>
    <p:cSldViewPr snapToGrid="0">
      <p:cViewPr varScale="1">
        <p:scale>
          <a:sx n="76" d="100"/>
          <a:sy n="76" d="100"/>
        </p:scale>
        <p:origin x="40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40BE470-1C8D-41A7-8D4D-4552F1B1A202}" type="datetime1">
              <a:rPr lang="tr-TR" smtClean="0"/>
              <a:t>26.03.2024</a:t>
            </a:fld>
            <a:endParaRPr lang="tr-TR"/>
          </a:p>
        </p:txBody>
      </p:sp>
      <p:sp>
        <p:nvSpPr>
          <p:cNvPr id="4" name="Alt Bilgi Yer Tutucusu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5" name="Slayt Numarası Yer Tutucusu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88A98BC-2DB8-47A3-A77F-B9E32C266238}" type="slidenum">
              <a:rPr lang="tr-TR" smtClean="0"/>
              <a:t>‹#›</a:t>
            </a:fld>
            <a:endParaRPr lang="tr-TR"/>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44CED46-E869-4A77-B125-7E2BFED5D570}" type="datetime1">
              <a:rPr lang="tr-TR" noProof="0" smtClean="0"/>
              <a:t>26.03.2024</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9BB1A04-13E8-48CD-97F9-AC2568E1A8D4}" type="slidenum">
              <a:rPr lang="tr-TR" noProof="0" smtClean="0"/>
              <a:t>‹#›</a:t>
            </a:fld>
            <a:endParaRPr lang="tr-TR" noProof="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69BB1A04-13E8-48CD-97F9-AC2568E1A8D4}" type="slidenum">
              <a:rPr lang="tr-TR" smtClean="0"/>
              <a:t>1</a:t>
            </a:fld>
            <a:endParaRPr lang="tr-TR"/>
          </a:p>
        </p:txBody>
      </p:sp>
    </p:spTree>
    <p:extLst>
      <p:ext uri="{BB962C8B-B14F-4D97-AF65-F5344CB8AC3E}">
        <p14:creationId xmlns:p14="http://schemas.microsoft.com/office/powerpoint/2010/main" val="32643052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Resim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up 10" hidden="1"/>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Başlık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tr-TR" noProof="0"/>
              <a:t>Asıl başlık stilini düzenlemek için tıklayın</a:t>
            </a:r>
          </a:p>
        </p:txBody>
      </p:sp>
      <p:sp>
        <p:nvSpPr>
          <p:cNvPr id="3" name="Alt Başlık 2"/>
          <p:cNvSpPr>
            <a:spLocks noGrp="1"/>
          </p:cNvSpPr>
          <p:nvPr>
            <p:ph type="subTitle" idx="1" hasCustomPrompt="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sp>
        <p:nvSpPr>
          <p:cNvPr id="4" name="Tarih Yer Tutucusu 3"/>
          <p:cNvSpPr>
            <a:spLocks noGrp="1"/>
          </p:cNvSpPr>
          <p:nvPr>
            <p:ph type="dt" sz="half" idx="10"/>
          </p:nvPr>
        </p:nvSpPr>
        <p:spPr>
          <a:xfrm>
            <a:off x="7077511" y="5410201"/>
            <a:ext cx="2743200" cy="365125"/>
          </a:xfrm>
        </p:spPr>
        <p:txBody>
          <a:bodyPr rtlCol="0"/>
          <a:lstStyle/>
          <a:p>
            <a:pPr rtl="0"/>
            <a:fld id="{B6C2A87F-2431-41A6-BE4A-E9F134B920F3}" type="datetime1">
              <a:rPr lang="tr-TR" noProof="0" smtClean="0"/>
              <a:t>26.03.2024</a:t>
            </a:fld>
            <a:endParaRPr lang="tr-TR" noProof="0"/>
          </a:p>
        </p:txBody>
      </p:sp>
      <p:sp>
        <p:nvSpPr>
          <p:cNvPr id="5" name="Alt Bilgi Yer Tutucusu 4"/>
          <p:cNvSpPr>
            <a:spLocks noGrp="1"/>
          </p:cNvSpPr>
          <p:nvPr>
            <p:ph type="ftr" sz="quarter" idx="11"/>
          </p:nvPr>
        </p:nvSpPr>
        <p:spPr>
          <a:xfrm>
            <a:off x="1876424" y="5410201"/>
            <a:ext cx="5124886" cy="365125"/>
          </a:xfrm>
        </p:spPr>
        <p:txBody>
          <a:bodyPr rtlCol="0"/>
          <a:lstStyle/>
          <a:p>
            <a:pPr rtl="0"/>
            <a:endParaRPr lang="tr-TR" noProof="0"/>
          </a:p>
        </p:txBody>
      </p:sp>
      <p:sp>
        <p:nvSpPr>
          <p:cNvPr id="6" name="Slayt Numarası Yer Tutucusu 5"/>
          <p:cNvSpPr>
            <a:spLocks noGrp="1"/>
          </p:cNvSpPr>
          <p:nvPr>
            <p:ph type="sldNum" sz="quarter" idx="12"/>
          </p:nvPr>
        </p:nvSpPr>
        <p:spPr>
          <a:xfrm>
            <a:off x="9896911" y="5410199"/>
            <a:ext cx="771089" cy="365125"/>
          </a:xfrm>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esim Yazısı İçeren Panoramik Resim">
    <p:spTree>
      <p:nvGrpSpPr>
        <p:cNvPr id="1" name=""/>
        <p:cNvGrpSpPr/>
        <p:nvPr/>
      </p:nvGrpSpPr>
      <p:grpSpPr>
        <a:xfrm>
          <a:off x="0" y="0"/>
          <a:ext cx="0" cy="0"/>
          <a:chOff x="0" y="0"/>
          <a:chExt cx="0" cy="0"/>
        </a:xfrm>
      </p:grpSpPr>
      <p:sp>
        <p:nvSpPr>
          <p:cNvPr id="2" name="Başlık 1"/>
          <p:cNvSpPr>
            <a:spLocks noGrp="1"/>
          </p:cNvSpPr>
          <p:nvPr>
            <p:ph type="title"/>
          </p:nvPr>
        </p:nvSpPr>
        <p:spPr>
          <a:xfrm>
            <a:off x="1141410" y="4304664"/>
            <a:ext cx="9912355" cy="819355"/>
          </a:xfrm>
        </p:spPr>
        <p:txBody>
          <a:bodyPr rtlCol="0" anchor="b">
            <a:normAutofit/>
          </a:bodyPr>
          <a:lstStyle>
            <a:lvl1pPr>
              <a:defRPr sz="3200"/>
            </a:lvl1pPr>
          </a:lstStyle>
          <a:p>
            <a:pPr rtl="0"/>
            <a:r>
              <a:rPr lang="tr-TR" noProof="0"/>
              <a:t>Asıl başlık stilini düzenlemek için tıklayın</a:t>
            </a:r>
          </a:p>
        </p:txBody>
      </p:sp>
      <p:sp>
        <p:nvSpPr>
          <p:cNvPr id="3" name="Resim Yer Tutucusu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tr-TR" noProof="0"/>
              <a:t>Resim eklemek için simgeye tıklayın</a:t>
            </a:r>
          </a:p>
        </p:txBody>
      </p:sp>
      <p:sp>
        <p:nvSpPr>
          <p:cNvPr id="4" name="Metin Yer Tutucusu 3"/>
          <p:cNvSpPr>
            <a:spLocks noGrp="1"/>
          </p:cNvSpPr>
          <p:nvPr>
            <p:ph type="body" sz="half" idx="2"/>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F30D5292-EF26-471A-9A62-93176D8B6B99}" type="datetime1">
              <a:rPr lang="tr-TR" noProof="0" smtClean="0"/>
              <a:t>26.03.2024</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Başlık 1"/>
          <p:cNvSpPr>
            <a:spLocks noGrp="1"/>
          </p:cNvSpPr>
          <p:nvPr>
            <p:ph type="title"/>
          </p:nvPr>
        </p:nvSpPr>
        <p:spPr>
          <a:xfrm>
            <a:off x="1141456" y="609600"/>
            <a:ext cx="9905955" cy="3429000"/>
          </a:xfrm>
        </p:spPr>
        <p:txBody>
          <a:bodyPr rtlCol="0" anchor="ctr">
            <a:normAutofit/>
          </a:bodyPr>
          <a:lstStyle>
            <a:lvl1pPr>
              <a:defRPr sz="3600"/>
            </a:lvl1pPr>
          </a:lstStyle>
          <a:p>
            <a:pPr rtl="0"/>
            <a:r>
              <a:rPr lang="tr-TR" noProof="0"/>
              <a:t>Asıl başlık stilini düzenlemek için tıklayın</a:t>
            </a:r>
          </a:p>
        </p:txBody>
      </p:sp>
      <p:sp>
        <p:nvSpPr>
          <p:cNvPr id="4" name="Metin Yer Tutucusu 3"/>
          <p:cNvSpPr>
            <a:spLocks noGrp="1"/>
          </p:cNvSpPr>
          <p:nvPr>
            <p:ph type="body" sz="half" idx="2"/>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CA076083-C035-4D55-A982-80863C2523EC}" type="datetime1">
              <a:rPr lang="tr-TR" noProof="0" smtClean="0"/>
              <a:t>26.03.2024</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Başlık 1"/>
          <p:cNvSpPr>
            <a:spLocks noGrp="1"/>
          </p:cNvSpPr>
          <p:nvPr>
            <p:ph type="title"/>
          </p:nvPr>
        </p:nvSpPr>
        <p:spPr>
          <a:xfrm>
            <a:off x="1446212" y="609599"/>
            <a:ext cx="9302752" cy="2748429"/>
          </a:xfrm>
        </p:spPr>
        <p:txBody>
          <a:bodyPr rtlCol="0" anchor="ctr">
            <a:normAutofit/>
          </a:bodyPr>
          <a:lstStyle>
            <a:lvl1pPr>
              <a:defRPr sz="3600"/>
            </a:lvl1pPr>
          </a:lstStyle>
          <a:p>
            <a:pPr rtl="0"/>
            <a:r>
              <a:rPr lang="tr-TR" noProof="0"/>
              <a:t>Asıl başlık stilini düzenlemek için tıklayın</a:t>
            </a:r>
          </a:p>
        </p:txBody>
      </p:sp>
      <p:sp>
        <p:nvSpPr>
          <p:cNvPr id="12" name="Metin Yer Tutucusu 3"/>
          <p:cNvSpPr>
            <a:spLocks noGrp="1"/>
          </p:cNvSpPr>
          <p:nvPr>
            <p:ph type="body" sz="half" idx="13"/>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4" name="Metin Yer Tutucusu 3"/>
          <p:cNvSpPr>
            <a:spLocks noGrp="1"/>
          </p:cNvSpPr>
          <p:nvPr>
            <p:ph type="body" sz="half" idx="2"/>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9F24B636-7E8A-4183-B1D8-B06BE9A7D22E}" type="datetime1">
              <a:rPr lang="tr-TR" noProof="0" smtClean="0"/>
              <a:t>26.03.2024</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
        <p:nvSpPr>
          <p:cNvPr id="60" name="Metin Kutusu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TR" sz="8000" noProof="0">
                <a:solidFill>
                  <a:schemeClr val="tx1"/>
                </a:solidFill>
                <a:effectLst/>
                <a:latin typeface="Calibri" panose="020F0502020204030204" pitchFamily="34" charset="0"/>
              </a:rPr>
              <a:t>“</a:t>
            </a:r>
          </a:p>
        </p:txBody>
      </p:sp>
      <p:sp>
        <p:nvSpPr>
          <p:cNvPr id="61" name="Metin Kutusu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TR" sz="8000" noProof="0">
                <a:solidFill>
                  <a:schemeClr val="tx1"/>
                </a:solidFill>
                <a:effectLst/>
                <a:latin typeface="Calibri" panose="020F0502020204030204" pitchFamily="34" charset="0"/>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d Kartı">
    <p:spTree>
      <p:nvGrpSpPr>
        <p:cNvPr id="1" name=""/>
        <p:cNvGrpSpPr/>
        <p:nvPr/>
      </p:nvGrpSpPr>
      <p:grpSpPr>
        <a:xfrm>
          <a:off x="0" y="0"/>
          <a:ext cx="0" cy="0"/>
          <a:chOff x="0" y="0"/>
          <a:chExt cx="0" cy="0"/>
        </a:xfrm>
      </p:grpSpPr>
      <p:sp>
        <p:nvSpPr>
          <p:cNvPr id="2" name="Başlık 1"/>
          <p:cNvSpPr>
            <a:spLocks noGrp="1"/>
          </p:cNvSpPr>
          <p:nvPr>
            <p:ph type="title"/>
          </p:nvPr>
        </p:nvSpPr>
        <p:spPr>
          <a:xfrm>
            <a:off x="1141410" y="2134041"/>
            <a:ext cx="9906001" cy="2511835"/>
          </a:xfrm>
        </p:spPr>
        <p:txBody>
          <a:bodyPr rtlCol="0" anchor="b">
            <a:normAutofit/>
          </a:bodyPr>
          <a:lstStyle>
            <a:lvl1pPr>
              <a:defRPr sz="3600"/>
            </a:lvl1pPr>
          </a:lstStyle>
          <a:p>
            <a:pPr rtl="0"/>
            <a:r>
              <a:rPr lang="tr-TR" noProof="0"/>
              <a:t>Asıl başlık stilini düzenlemek için tıklayın</a:t>
            </a:r>
          </a:p>
        </p:txBody>
      </p:sp>
      <p:sp>
        <p:nvSpPr>
          <p:cNvPr id="4" name="Metin Yer Tutucusu 3"/>
          <p:cNvSpPr>
            <a:spLocks noGrp="1"/>
          </p:cNvSpPr>
          <p:nvPr>
            <p:ph type="body" sz="half" idx="2"/>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C7FF1F75-5355-4D7F-823E-72912CCDD59B}" type="datetime1">
              <a:rPr lang="tr-TR" noProof="0" smtClean="0"/>
              <a:t>26.03.2024</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Başlık 1"/>
          <p:cNvSpPr>
            <a:spLocks noGrp="1"/>
          </p:cNvSpPr>
          <p:nvPr>
            <p:ph type="title"/>
          </p:nvPr>
        </p:nvSpPr>
        <p:spPr>
          <a:xfrm>
            <a:off x="1141413" y="609600"/>
            <a:ext cx="9905998" cy="1905000"/>
          </a:xfrm>
        </p:spPr>
        <p:txBody>
          <a:bodyPr rtlCol="0"/>
          <a:lstStyle/>
          <a:p>
            <a:pPr rtl="0"/>
            <a:r>
              <a:rPr lang="tr-TR" noProof="0"/>
              <a:t>Asıl başlık stilini düzenlemek için tıklayın</a:t>
            </a:r>
          </a:p>
        </p:txBody>
      </p:sp>
      <p:sp>
        <p:nvSpPr>
          <p:cNvPr id="7" name="Metin Yer Tutucusu 2"/>
          <p:cNvSpPr>
            <a:spLocks noGrp="1"/>
          </p:cNvSpPr>
          <p:nvPr>
            <p:ph type="body" idx="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8" name="Metin Yer Tutucusu 3"/>
          <p:cNvSpPr>
            <a:spLocks noGrp="1"/>
          </p:cNvSpPr>
          <p:nvPr>
            <p:ph type="body" sz="half" idx="15"/>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9" name="Metin Yer Tutucusu 4"/>
          <p:cNvSpPr>
            <a:spLocks noGrp="1"/>
          </p:cNvSpPr>
          <p:nvPr>
            <p:ph type="body" sz="quarter" idx="3"/>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10" name="Metin Yer Tutucusu 3"/>
          <p:cNvSpPr>
            <a:spLocks noGrp="1"/>
          </p:cNvSpPr>
          <p:nvPr>
            <p:ph type="body" sz="half" idx="16"/>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11" name="Metin Yer Tutucusu 4"/>
          <p:cNvSpPr>
            <a:spLocks noGrp="1"/>
          </p:cNvSpPr>
          <p:nvPr>
            <p:ph type="body" sz="quarter" idx="13"/>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12" name="Metin Yer Tutucusu 3"/>
          <p:cNvSpPr>
            <a:spLocks noGrp="1"/>
          </p:cNvSpPr>
          <p:nvPr>
            <p:ph type="body" sz="half" idx="17"/>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3" name="Tarih Yer Tutucusu 2"/>
          <p:cNvSpPr>
            <a:spLocks noGrp="1"/>
          </p:cNvSpPr>
          <p:nvPr>
            <p:ph type="dt" sz="half" idx="10"/>
          </p:nvPr>
        </p:nvSpPr>
        <p:spPr/>
        <p:txBody>
          <a:bodyPr rtlCol="0"/>
          <a:lstStyle/>
          <a:p>
            <a:pPr rtl="0"/>
            <a:fld id="{C0D24E08-F0A8-458C-AEC1-B3ACFE356198}" type="datetime1">
              <a:rPr lang="tr-TR" noProof="0" smtClean="0"/>
              <a:t>26.03.2024</a:t>
            </a:fld>
            <a:endParaRPr lang="tr-TR" noProof="0"/>
          </a:p>
        </p:txBody>
      </p:sp>
      <p:sp>
        <p:nvSpPr>
          <p:cNvPr id="4" name="Alt Bilgi Yer Tutucusu 3"/>
          <p:cNvSpPr>
            <a:spLocks noGrp="1"/>
          </p:cNvSpPr>
          <p:nvPr>
            <p:ph type="ftr" sz="quarter" idx="11"/>
          </p:nvPr>
        </p:nvSpPr>
        <p:spPr/>
        <p:txBody>
          <a:bodyPr rtlCol="0"/>
          <a:lstStyle/>
          <a:p>
            <a:pPr rtl="0"/>
            <a:endParaRPr lang="tr-TR" noProof="0"/>
          </a:p>
        </p:txBody>
      </p:sp>
      <p:sp>
        <p:nvSpPr>
          <p:cNvPr id="5" name="Slayt Numarası Yer Tutucusu 4"/>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Başlık 1"/>
          <p:cNvSpPr>
            <a:spLocks noGrp="1"/>
          </p:cNvSpPr>
          <p:nvPr>
            <p:ph type="title"/>
          </p:nvPr>
        </p:nvSpPr>
        <p:spPr>
          <a:xfrm>
            <a:off x="1141411" y="609600"/>
            <a:ext cx="9905999" cy="1905000"/>
          </a:xfrm>
        </p:spPr>
        <p:txBody>
          <a:bodyPr rtlCol="0"/>
          <a:lstStyle/>
          <a:p>
            <a:pPr rtl="0"/>
            <a:r>
              <a:rPr lang="tr-TR" noProof="0"/>
              <a:t>Asıl başlık stilini düzenlemek için tıklayın</a:t>
            </a:r>
          </a:p>
        </p:txBody>
      </p:sp>
      <p:sp>
        <p:nvSpPr>
          <p:cNvPr id="19" name="Metin Yer Tutucusu 2"/>
          <p:cNvSpPr>
            <a:spLocks noGrp="1"/>
          </p:cNvSpPr>
          <p:nvPr>
            <p:ph type="body" idx="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20" name="Resim Yer Tutucusu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tr-TR" noProof="0"/>
              <a:t>Resim eklemek için simgeye tıklayın</a:t>
            </a:r>
          </a:p>
        </p:txBody>
      </p:sp>
      <p:sp>
        <p:nvSpPr>
          <p:cNvPr id="21" name="Metin Yer Tutucusu 3"/>
          <p:cNvSpPr>
            <a:spLocks noGrp="1"/>
          </p:cNvSpPr>
          <p:nvPr>
            <p:ph type="body" sz="half" idx="18"/>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22" name="Metin Yer Tutucusu 4"/>
          <p:cNvSpPr>
            <a:spLocks noGrp="1"/>
          </p:cNvSpPr>
          <p:nvPr>
            <p:ph type="body" sz="quarter" idx="3"/>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23" name="Resim Yer Tutucusu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tr-TR" noProof="0"/>
              <a:t>Resim eklemek için simgeye tıklayın</a:t>
            </a:r>
          </a:p>
        </p:txBody>
      </p:sp>
      <p:sp>
        <p:nvSpPr>
          <p:cNvPr id="24" name="Metin Yer Tutucusu 3"/>
          <p:cNvSpPr>
            <a:spLocks noGrp="1"/>
          </p:cNvSpPr>
          <p:nvPr>
            <p:ph type="body" sz="half" idx="19"/>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25" name="Metin Yer Tutucusu 4"/>
          <p:cNvSpPr>
            <a:spLocks noGrp="1"/>
          </p:cNvSpPr>
          <p:nvPr>
            <p:ph type="body" sz="quarter" idx="13"/>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26" name="Resim Yer Tutucusu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tr-TR" noProof="0"/>
              <a:t>Resim eklemek için simgeye tıklayın</a:t>
            </a:r>
          </a:p>
        </p:txBody>
      </p:sp>
      <p:sp>
        <p:nvSpPr>
          <p:cNvPr id="27" name="Metin Yer Tutucusu 3"/>
          <p:cNvSpPr>
            <a:spLocks noGrp="1"/>
          </p:cNvSpPr>
          <p:nvPr>
            <p:ph type="body" sz="half" idx="20"/>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3" name="Tarih Yer Tutucusu 2"/>
          <p:cNvSpPr>
            <a:spLocks noGrp="1"/>
          </p:cNvSpPr>
          <p:nvPr>
            <p:ph type="dt" sz="half" idx="10"/>
          </p:nvPr>
        </p:nvSpPr>
        <p:spPr/>
        <p:txBody>
          <a:bodyPr rtlCol="0"/>
          <a:lstStyle/>
          <a:p>
            <a:pPr rtl="0"/>
            <a:fld id="{0E06054F-0D99-4E51-AD5C-0A2723BF693D}" type="datetime1">
              <a:rPr lang="tr-TR" noProof="0" smtClean="0"/>
              <a:t>26.03.2024</a:t>
            </a:fld>
            <a:endParaRPr lang="tr-TR" noProof="0"/>
          </a:p>
        </p:txBody>
      </p:sp>
      <p:sp>
        <p:nvSpPr>
          <p:cNvPr id="4" name="Alt Bilgi Yer Tutucusu 3"/>
          <p:cNvSpPr>
            <a:spLocks noGrp="1"/>
          </p:cNvSpPr>
          <p:nvPr>
            <p:ph type="ftr" sz="quarter" idx="11"/>
          </p:nvPr>
        </p:nvSpPr>
        <p:spPr/>
        <p:txBody>
          <a:bodyPr rtlCol="0"/>
          <a:lstStyle/>
          <a:p>
            <a:pPr rtl="0"/>
            <a:endParaRPr lang="tr-TR" noProof="0"/>
          </a:p>
        </p:txBody>
      </p:sp>
      <p:sp>
        <p:nvSpPr>
          <p:cNvPr id="5" name="Slayt Numarası Yer Tutucusu 4"/>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Dikey Metin Yer Tutucusu 2"/>
          <p:cNvSpPr>
            <a:spLocks noGrp="1"/>
          </p:cNvSpPr>
          <p:nvPr>
            <p:ph type="body" orient="vert" idx="1"/>
          </p:nvPr>
        </p:nvSpPr>
        <p:spPr/>
        <p:txBody>
          <a:bodyPr vert="eaVert" rtlCol="0" anchor="t"/>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CD066594-ED5E-4DD1-BD69-A9E650556D2A}" type="datetime1">
              <a:rPr lang="tr-TR" noProof="0" smtClean="0"/>
              <a:t>26.03.2024</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9042400" y="609599"/>
            <a:ext cx="2005011" cy="5181601"/>
          </a:xfrm>
        </p:spPr>
        <p:txBody>
          <a:bodyPr vert="eaVert" rtlCol="0"/>
          <a:lstStyle/>
          <a:p>
            <a:pPr rtl="0"/>
            <a:r>
              <a:rPr lang="tr-TR" noProof="0"/>
              <a:t>Asıl başlık stilini düzenlemek için tıklayın</a:t>
            </a:r>
          </a:p>
        </p:txBody>
      </p:sp>
      <p:sp>
        <p:nvSpPr>
          <p:cNvPr id="3" name="Dikey Metin Yer Tutucusu 2"/>
          <p:cNvSpPr>
            <a:spLocks noGrp="1"/>
          </p:cNvSpPr>
          <p:nvPr>
            <p:ph type="body" orient="vert" idx="1"/>
          </p:nvPr>
        </p:nvSpPr>
        <p:spPr>
          <a:xfrm>
            <a:off x="1141410" y="609599"/>
            <a:ext cx="7748590" cy="5181601"/>
          </a:xfrm>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50811449-C122-412C-8700-678A3C7D9E23}" type="datetime1">
              <a:rPr lang="tr-TR" noProof="0" smtClean="0"/>
              <a:t>26.03.2024</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İçerik Yer Tutucusu 2"/>
          <p:cNvSpPr>
            <a:spLocks noGrp="1"/>
          </p:cNvSpPr>
          <p:nvPr>
            <p:ph idx="1"/>
          </p:nvPr>
        </p:nvSpPr>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F83361C2-19F3-450A-81F0-4AB0858EEE56}" type="datetime1">
              <a:rPr lang="tr-TR" noProof="0" smtClean="0"/>
              <a:t>26.03.2024</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p:cNvSpPr>
            <a:spLocks noGrp="1"/>
          </p:cNvSpPr>
          <p:nvPr>
            <p:ph type="title"/>
          </p:nvPr>
        </p:nvSpPr>
        <p:spPr>
          <a:xfrm>
            <a:off x="1141411" y="1419226"/>
            <a:ext cx="9906000" cy="2852737"/>
          </a:xfrm>
        </p:spPr>
        <p:txBody>
          <a:bodyPr rtlCol="0" anchor="b">
            <a:normAutofit/>
          </a:bodyPr>
          <a:lstStyle>
            <a:lvl1pPr>
              <a:defRPr sz="3600"/>
            </a:lvl1pPr>
          </a:lstStyle>
          <a:p>
            <a:pPr rtl="0"/>
            <a:r>
              <a:rPr lang="tr-TR" noProof="0"/>
              <a:t>Asıl başlık stilini düzenlemek için tıklayın</a:t>
            </a:r>
          </a:p>
        </p:txBody>
      </p:sp>
      <p:sp>
        <p:nvSpPr>
          <p:cNvPr id="3" name="Metin Yer Tutucusu 2"/>
          <p:cNvSpPr>
            <a:spLocks noGrp="1"/>
          </p:cNvSpPr>
          <p:nvPr>
            <p:ph type="body" idx="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40BE8E85-21FF-4C0C-83C4-452E766830F3}" type="datetime1">
              <a:rPr lang="tr-TR" noProof="0" smtClean="0"/>
              <a:t>26.03.2024</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İçerik Yer Tutucusu 2"/>
          <p:cNvSpPr>
            <a:spLocks noGrp="1"/>
          </p:cNvSpPr>
          <p:nvPr>
            <p:ph sz="half" idx="1"/>
          </p:nvPr>
        </p:nvSpPr>
        <p:spPr>
          <a:xfrm>
            <a:off x="1141410" y="2249486"/>
            <a:ext cx="4878389" cy="3541714"/>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p:cNvSpPr>
            <a:spLocks noGrp="1"/>
          </p:cNvSpPr>
          <p:nvPr>
            <p:ph sz="half" idx="2"/>
          </p:nvPr>
        </p:nvSpPr>
        <p:spPr>
          <a:xfrm>
            <a:off x="6172200" y="2249486"/>
            <a:ext cx="4875211" cy="3541714"/>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Tarih Yer Tutucusu 4"/>
          <p:cNvSpPr>
            <a:spLocks noGrp="1"/>
          </p:cNvSpPr>
          <p:nvPr>
            <p:ph type="dt" sz="half" idx="10"/>
          </p:nvPr>
        </p:nvSpPr>
        <p:spPr/>
        <p:txBody>
          <a:bodyPr rtlCol="0"/>
          <a:lstStyle/>
          <a:p>
            <a:pPr rtl="0"/>
            <a:fld id="{F13B5128-926F-40D7-B33C-AEDFF1F04211}" type="datetime1">
              <a:rPr lang="tr-TR" noProof="0" smtClean="0"/>
              <a:t>26.03.2024</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1141411" y="619126"/>
            <a:ext cx="9906000" cy="1477961"/>
          </a:xfrm>
        </p:spPr>
        <p:txBody>
          <a:bodyPr rtlCol="0"/>
          <a:lstStyle/>
          <a:p>
            <a:pPr rtl="0"/>
            <a:r>
              <a:rPr lang="tr-TR" noProof="0"/>
              <a:t>Asıl başlık stilini düzenlemek için tıklayın</a:t>
            </a:r>
          </a:p>
        </p:txBody>
      </p:sp>
      <p:sp>
        <p:nvSpPr>
          <p:cNvPr id="3" name="Metin Yer Tutucusu 2"/>
          <p:cNvSpPr>
            <a:spLocks noGrp="1"/>
          </p:cNvSpPr>
          <p:nvPr>
            <p:ph type="body" idx="1"/>
          </p:nvPr>
        </p:nvSpPr>
        <p:spPr>
          <a:xfrm>
            <a:off x="1370019" y="2249486"/>
            <a:ext cx="4649783"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p:cNvSpPr>
            <a:spLocks noGrp="1"/>
          </p:cNvSpPr>
          <p:nvPr>
            <p:ph sz="half" idx="2"/>
          </p:nvPr>
        </p:nvSpPr>
        <p:spPr>
          <a:xfrm>
            <a:off x="1141410" y="3073397"/>
            <a:ext cx="4878391" cy="2717801"/>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p:cNvSpPr>
            <a:spLocks noGrp="1"/>
          </p:cNvSpPr>
          <p:nvPr>
            <p:ph type="body" sz="quarter" idx="3"/>
          </p:nvPr>
        </p:nvSpPr>
        <p:spPr>
          <a:xfrm>
            <a:off x="6400808" y="2249485"/>
            <a:ext cx="464660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p:cNvSpPr>
            <a:spLocks noGrp="1"/>
          </p:cNvSpPr>
          <p:nvPr>
            <p:ph sz="quarter" idx="4"/>
          </p:nvPr>
        </p:nvSpPr>
        <p:spPr>
          <a:xfrm>
            <a:off x="6172200" y="3073397"/>
            <a:ext cx="4875210" cy="2717801"/>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7" name="Tarih Yer Tutucusu 6"/>
          <p:cNvSpPr>
            <a:spLocks noGrp="1"/>
          </p:cNvSpPr>
          <p:nvPr>
            <p:ph type="dt" sz="half" idx="10"/>
          </p:nvPr>
        </p:nvSpPr>
        <p:spPr/>
        <p:txBody>
          <a:bodyPr rtlCol="0"/>
          <a:lstStyle/>
          <a:p>
            <a:pPr rtl="0"/>
            <a:fld id="{2C005112-2009-4422-AC0B-B337D27EB573}" type="datetime1">
              <a:rPr lang="tr-TR" noProof="0" smtClean="0"/>
              <a:t>26.03.2024</a:t>
            </a:fld>
            <a:endParaRPr lang="tr-TR" noProof="0"/>
          </a:p>
        </p:txBody>
      </p:sp>
      <p:sp>
        <p:nvSpPr>
          <p:cNvPr id="8" name="Alt Bilgi Yer Tutucusu 7"/>
          <p:cNvSpPr>
            <a:spLocks noGrp="1"/>
          </p:cNvSpPr>
          <p:nvPr>
            <p:ph type="ftr" sz="quarter" idx="11"/>
          </p:nvPr>
        </p:nvSpPr>
        <p:spPr/>
        <p:txBody>
          <a:bodyPr rtlCol="0"/>
          <a:lstStyle/>
          <a:p>
            <a:pPr rtl="0"/>
            <a:endParaRPr lang="tr-TR" noProof="0"/>
          </a:p>
        </p:txBody>
      </p:sp>
      <p:sp>
        <p:nvSpPr>
          <p:cNvPr id="9" name="Slayt Numarası Yer Tutucusu 8"/>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Tarih Yer Tutucusu 2"/>
          <p:cNvSpPr>
            <a:spLocks noGrp="1"/>
          </p:cNvSpPr>
          <p:nvPr>
            <p:ph type="dt" sz="half" idx="10"/>
          </p:nvPr>
        </p:nvSpPr>
        <p:spPr/>
        <p:txBody>
          <a:bodyPr rtlCol="0"/>
          <a:lstStyle/>
          <a:p>
            <a:pPr rtl="0"/>
            <a:fld id="{580DCEF1-5A7C-4F0B-8784-1A1C1B61A105}" type="datetime1">
              <a:rPr lang="tr-TR" noProof="0" smtClean="0"/>
              <a:t>26.03.2024</a:t>
            </a:fld>
            <a:endParaRPr lang="tr-TR" noProof="0"/>
          </a:p>
        </p:txBody>
      </p:sp>
      <p:sp>
        <p:nvSpPr>
          <p:cNvPr id="4" name="Alt Bilgi Yer Tutucusu 3"/>
          <p:cNvSpPr>
            <a:spLocks noGrp="1"/>
          </p:cNvSpPr>
          <p:nvPr>
            <p:ph type="ftr" sz="quarter" idx="11"/>
          </p:nvPr>
        </p:nvSpPr>
        <p:spPr/>
        <p:txBody>
          <a:bodyPr rtlCol="0"/>
          <a:lstStyle/>
          <a:p>
            <a:pPr rtl="0"/>
            <a:endParaRPr lang="tr-TR" noProof="0"/>
          </a:p>
        </p:txBody>
      </p:sp>
      <p:sp>
        <p:nvSpPr>
          <p:cNvPr id="5" name="Slayt Numarası Yer Tutucusu 4"/>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AF9CC99A-C660-4B23-ADA4-82B8B4CB2D87}" type="datetime1">
              <a:rPr lang="tr-TR" noProof="0" smtClean="0"/>
              <a:t>26.03.2024</a:t>
            </a:fld>
            <a:endParaRPr lang="tr-TR" noProof="0"/>
          </a:p>
        </p:txBody>
      </p:sp>
      <p:sp>
        <p:nvSpPr>
          <p:cNvPr id="3" name="Alt Bilgi Yer Tutucusu 2"/>
          <p:cNvSpPr>
            <a:spLocks noGrp="1"/>
          </p:cNvSpPr>
          <p:nvPr>
            <p:ph type="ftr" sz="quarter" idx="11"/>
          </p:nvPr>
        </p:nvSpPr>
        <p:spPr/>
        <p:txBody>
          <a:bodyPr rtlCol="0"/>
          <a:lstStyle/>
          <a:p>
            <a:pPr rtl="0"/>
            <a:endParaRPr lang="tr-TR" noProof="0"/>
          </a:p>
        </p:txBody>
      </p:sp>
      <p:sp>
        <p:nvSpPr>
          <p:cNvPr id="4" name="Slayt Numarası Yer Tutucusu 3"/>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146705" y="609601"/>
            <a:ext cx="3856037" cy="1639884"/>
          </a:xfrm>
        </p:spPr>
        <p:txBody>
          <a:bodyPr rtlCol="0" anchor="b"/>
          <a:lstStyle>
            <a:lvl1pPr>
              <a:defRPr sz="3200"/>
            </a:lvl1pPr>
          </a:lstStyle>
          <a:p>
            <a:pPr rtl="0"/>
            <a:r>
              <a:rPr lang="tr-TR" noProof="0"/>
              <a:t>Asıl başlık stilini düzenlemek için tıklayın</a:t>
            </a:r>
          </a:p>
        </p:txBody>
      </p:sp>
      <p:sp>
        <p:nvSpPr>
          <p:cNvPr id="3" name="İçerik Yer Tutucusu 2"/>
          <p:cNvSpPr>
            <a:spLocks noGrp="1"/>
          </p:cNvSpPr>
          <p:nvPr>
            <p:ph idx="1"/>
          </p:nvPr>
        </p:nvSpPr>
        <p:spPr>
          <a:xfrm>
            <a:off x="5156200" y="592666"/>
            <a:ext cx="5891209" cy="5198534"/>
          </a:xfrm>
        </p:spPr>
        <p:txBody>
          <a:bodyPr rtlCol="0" anchor="ct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p:cNvSpPr>
            <a:spLocks noGrp="1"/>
          </p:cNvSpPr>
          <p:nvPr>
            <p:ph type="body" sz="half" idx="2"/>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B70674BC-E94D-4636-9860-853786C4876C}" type="datetime1">
              <a:rPr lang="tr-TR" noProof="0" smtClean="0"/>
              <a:t>26.03.2024</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141413" y="609600"/>
            <a:ext cx="5934508" cy="1639886"/>
          </a:xfrm>
        </p:spPr>
        <p:txBody>
          <a:bodyPr rtlCol="0" anchor="b"/>
          <a:lstStyle>
            <a:lvl1pPr>
              <a:defRPr sz="3200"/>
            </a:lvl1pPr>
          </a:lstStyle>
          <a:p>
            <a:pPr rtl="0"/>
            <a:r>
              <a:rPr lang="tr-TR" noProof="0"/>
              <a:t>Asıl başlık stilini düzenlemek için tıklayın</a:t>
            </a:r>
          </a:p>
        </p:txBody>
      </p:sp>
      <p:sp>
        <p:nvSpPr>
          <p:cNvPr id="3" name="Resim Yer Tutucusu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p>
        </p:txBody>
      </p:sp>
      <p:sp>
        <p:nvSpPr>
          <p:cNvPr id="4" name="Metin Yer Tutucusu 3"/>
          <p:cNvSpPr>
            <a:spLocks noGrp="1"/>
          </p:cNvSpPr>
          <p:nvPr>
            <p:ph type="body" sz="half" idx="2"/>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75B609BF-574C-4088-9999-F8EF3B68B19C}" type="datetime1">
              <a:rPr lang="tr-TR" noProof="0" smtClean="0"/>
              <a:t>26.03.2024</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Resim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up 7" hidden="1"/>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Başlık Yer Tutucusu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tr-TR" noProof="0"/>
          </a:p>
        </p:txBody>
      </p:sp>
      <p:sp>
        <p:nvSpPr>
          <p:cNvPr id="3" name="Metin Yer Tutucusu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latin typeface="Calibri" panose="020F0502020204030204" pitchFamily="34" charset="0"/>
                <a:cs typeface="Calibri" panose="020F0502020204030204" pitchFamily="34" charset="0"/>
              </a:defRPr>
            </a:lvl1pPr>
          </a:lstStyle>
          <a:p>
            <a:fld id="{7BCA2111-40C6-4DD1-8B39-1DABD3384C24}" type="datetime1">
              <a:rPr lang="tr-TR" noProof="0" smtClean="0">
                <a:latin typeface="Calibri" panose="020F0502020204030204" pitchFamily="34" charset="0"/>
                <a:cs typeface="Calibri" panose="020F0502020204030204" pitchFamily="34" charset="0"/>
              </a:rPr>
              <a:t>26.03.2024</a:t>
            </a:fld>
            <a:endParaRPr lang="tr-TR" noProof="0">
              <a:latin typeface="Calibri" panose="020F0502020204030204" pitchFamily="34" charset="0"/>
              <a:cs typeface="Calibri" panose="020F0502020204030204" pitchFamily="34" charset="0"/>
            </a:endParaRPr>
          </a:p>
        </p:txBody>
      </p:sp>
      <p:sp>
        <p:nvSpPr>
          <p:cNvPr id="5" name="Alt Bilgi Yer Tutucusu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latin typeface="Calibri" panose="020F0502020204030204" pitchFamily="34" charset="0"/>
                <a:cs typeface="Calibri" panose="020F0502020204030204" pitchFamily="34" charset="0"/>
              </a:defRPr>
            </a:lvl1pPr>
          </a:lstStyle>
          <a:p>
            <a:endParaRPr lang="tr-TR" noProof="0">
              <a:latin typeface="Calibri" panose="020F0502020204030204" pitchFamily="34" charset="0"/>
              <a:cs typeface="Calibri" panose="020F0502020204030204" pitchFamily="34" charset="0"/>
            </a:endParaRPr>
          </a:p>
        </p:txBody>
      </p:sp>
      <p:sp>
        <p:nvSpPr>
          <p:cNvPr id="6" name="Slayt Numarası Yer Tutucusu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latin typeface="Calibri" panose="020F0502020204030204" pitchFamily="34" charset="0"/>
                <a:cs typeface="Calibri" panose="020F0502020204030204" pitchFamily="34" charset="0"/>
              </a:defRPr>
            </a:lvl1pPr>
          </a:lstStyle>
          <a:p>
            <a:fld id="{6D22F896-40B5-4ADD-8801-0D06FADFA095}" type="slidenum">
              <a:rPr lang="tr-TR" noProof="0" smtClean="0"/>
              <a:pPr/>
              <a:t>‹#›</a:t>
            </a:fld>
            <a:endParaRPr lang="tr-TR" noProof="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up 9">
            <a:extLst>
              <a:ext uri="{FF2B5EF4-FFF2-40B4-BE49-F238E27FC236}">
                <a16:creationId xmlns:a16="http://schemas.microsoft.com/office/drawing/2014/main" id="{788D5DFD-FA42-4EB0-B24E-4180C0CC5A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Dikdörtgen 10">
              <a:extLst>
                <a:ext uri="{FF2B5EF4-FFF2-40B4-BE49-F238E27FC236}">
                  <a16:creationId xmlns:a16="http://schemas.microsoft.com/office/drawing/2014/main" id="{CC864817-5955-484B-9D1F-9BC8DB739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a:latin typeface="Calibri" panose="020F0502020204030204" pitchFamily="34" charset="0"/>
              </a:endParaRPr>
            </a:p>
          </p:txBody>
        </p:sp>
        <p:pic>
          <p:nvPicPr>
            <p:cNvPr id="12" name="Resim 2">
              <a:extLst>
                <a:ext uri="{FF2B5EF4-FFF2-40B4-BE49-F238E27FC236}">
                  <a16:creationId xmlns:a16="http://schemas.microsoft.com/office/drawing/2014/main" id="{280C083F-71A6-4E55-AE35-586518FE29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6="http://schemas.microsoft.com/office/drawing/2014/main" xmlns:a14="http://schemas.microsoft.com/office/drawing/2010/main" xmlns="">
                  <a:solidFill>
                    <a:srgbClr val="FFFFFF"/>
                  </a:solidFill>
                </a14:hiddenFill>
              </a:ext>
            </a:extLst>
          </p:spPr>
        </p:pic>
      </p:grpSp>
      <p:pic>
        <p:nvPicPr>
          <p:cNvPr id="5" name="Resim 4" descr="Ampul">
            <a:extLst>
              <a:ext uri="{FF2B5EF4-FFF2-40B4-BE49-F238E27FC236}">
                <a16:creationId xmlns:a16="http://schemas.microsoft.com/office/drawing/2014/main" id="{AC06F95D-BA5D-4DEE-93EF-3FE3173D13FF}"/>
              </a:ext>
            </a:extLst>
          </p:cNvPr>
          <p:cNvPicPr>
            <a:picLocks noChangeAspect="1"/>
          </p:cNvPicPr>
          <p:nvPr/>
        </p:nvPicPr>
        <p:blipFill rotWithShape="1">
          <a:blip r:embed="rId5" cstate="email">
            <a:alphaModFix/>
            <a:extLst>
              <a:ext uri="{28A0092B-C50C-407E-A947-70E740481C1C}">
                <a14:useLocalDpi xmlns:a14="http://schemas.microsoft.com/office/drawing/2010/main"/>
              </a:ext>
            </a:extLst>
          </a:blip>
          <a:srcRect/>
          <a:stretch/>
        </p:blipFill>
        <p:spPr>
          <a:xfrm>
            <a:off x="-3" y="7678"/>
            <a:ext cx="12188389" cy="6857990"/>
          </a:xfrm>
          <a:prstGeom prst="rect">
            <a:avLst/>
          </a:prstGeom>
        </p:spPr>
      </p:pic>
      <p:grpSp>
        <p:nvGrpSpPr>
          <p:cNvPr id="14" name="Grup 13">
            <a:extLst>
              <a:ext uri="{FF2B5EF4-FFF2-40B4-BE49-F238E27FC236}">
                <a16:creationId xmlns:a16="http://schemas.microsoft.com/office/drawing/2014/main" id="{D44056DF-7985-4692-968A-466E9E6AF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Yuvarlatılmış Çapraz Köşeli Dikdörtgen 7">
              <a:extLst>
                <a:ext uri="{FF2B5EF4-FFF2-40B4-BE49-F238E27FC236}">
                  <a16:creationId xmlns:a16="http://schemas.microsoft.com/office/drawing/2014/main" id="{B414A174-532A-4602-934F-9858D1D86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tr-TR">
                <a:latin typeface="Calibri" panose="020F0502020204030204" pitchFamily="34" charset="0"/>
              </a:endParaRPr>
            </a:p>
          </p:txBody>
        </p:sp>
        <p:grpSp>
          <p:nvGrpSpPr>
            <p:cNvPr id="16" name="Grup 15">
              <a:extLst>
                <a:ext uri="{FF2B5EF4-FFF2-40B4-BE49-F238E27FC236}">
                  <a16:creationId xmlns:a16="http://schemas.microsoft.com/office/drawing/2014/main" id="{940B0C0C-7F94-4725-8108-62B3B7A5AE7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Serbest Form 32">
                <a:extLst>
                  <a:ext uri="{FF2B5EF4-FFF2-40B4-BE49-F238E27FC236}">
                    <a16:creationId xmlns:a16="http://schemas.microsoft.com/office/drawing/2014/main" id="{367EAC5B-1891-480A-A3AD-B9F6A88FA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Serbest Form 33">
                <a:extLst>
                  <a:ext uri="{FF2B5EF4-FFF2-40B4-BE49-F238E27FC236}">
                    <a16:creationId xmlns:a16="http://schemas.microsoft.com/office/drawing/2014/main" id="{E33FF633-15BA-464F-8F5B-26C56665F7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Serbest Form 34">
                <a:extLst>
                  <a:ext uri="{FF2B5EF4-FFF2-40B4-BE49-F238E27FC236}">
                    <a16:creationId xmlns:a16="http://schemas.microsoft.com/office/drawing/2014/main" id="{0C949DF6-E66B-4DB8-AB52-30CA781B4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Serbest Form 37">
                <a:extLst>
                  <a:ext uri="{FF2B5EF4-FFF2-40B4-BE49-F238E27FC236}">
                    <a16:creationId xmlns:a16="http://schemas.microsoft.com/office/drawing/2014/main" id="{309C2298-5EF9-4B09-8995-014F6D3BF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Serbest Form 35">
                <a:extLst>
                  <a:ext uri="{FF2B5EF4-FFF2-40B4-BE49-F238E27FC236}">
                    <a16:creationId xmlns:a16="http://schemas.microsoft.com/office/drawing/2014/main" id="{319B2AFC-EBFF-477C-A364-6D575BE5A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Serbest Form 36">
                <a:extLst>
                  <a:ext uri="{FF2B5EF4-FFF2-40B4-BE49-F238E27FC236}">
                    <a16:creationId xmlns:a16="http://schemas.microsoft.com/office/drawing/2014/main" id="{CC6B7D67-F2F8-4B07-B954-EAC9135B2B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Serbest Form 38">
                <a:extLst>
                  <a:ext uri="{FF2B5EF4-FFF2-40B4-BE49-F238E27FC236}">
                    <a16:creationId xmlns:a16="http://schemas.microsoft.com/office/drawing/2014/main" id="{7FF1659D-33DA-4F62-8567-A54020D2E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Serbest Form 39">
                <a:extLst>
                  <a:ext uri="{FF2B5EF4-FFF2-40B4-BE49-F238E27FC236}">
                    <a16:creationId xmlns:a16="http://schemas.microsoft.com/office/drawing/2014/main" id="{9110F572-DC3D-4AB3-B731-B73BD6505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Serbest Form 40">
                <a:extLst>
                  <a:ext uri="{FF2B5EF4-FFF2-40B4-BE49-F238E27FC236}">
                    <a16:creationId xmlns:a16="http://schemas.microsoft.com/office/drawing/2014/main" id="{A2F7D0E9-68CE-40F9-B0E9-F915103ECF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Dikdörtgen 41">
                <a:extLst>
                  <a:ext uri="{FF2B5EF4-FFF2-40B4-BE49-F238E27FC236}">
                    <a16:creationId xmlns:a16="http://schemas.microsoft.com/office/drawing/2014/main" id="{AB69A438-1FB7-454A-A3E9-0C329643CD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7" name="Serbest Form 32">
                <a:extLst>
                  <a:ext uri="{FF2B5EF4-FFF2-40B4-BE49-F238E27FC236}">
                    <a16:creationId xmlns:a16="http://schemas.microsoft.com/office/drawing/2014/main" id="{E64598D0-3A2C-4570-9E7C-C52C89549B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Serbest Form 33">
                <a:extLst>
                  <a:ext uri="{FF2B5EF4-FFF2-40B4-BE49-F238E27FC236}">
                    <a16:creationId xmlns:a16="http://schemas.microsoft.com/office/drawing/2014/main" id="{CC17CF42-8908-477B-9F36-DA1306CA01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Serbest Form 34">
                <a:extLst>
                  <a:ext uri="{FF2B5EF4-FFF2-40B4-BE49-F238E27FC236}">
                    <a16:creationId xmlns:a16="http://schemas.microsoft.com/office/drawing/2014/main" id="{A2457851-D4A0-404C-BF3F-99AE00B9E9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Serbest Form 37">
                <a:extLst>
                  <a:ext uri="{FF2B5EF4-FFF2-40B4-BE49-F238E27FC236}">
                    <a16:creationId xmlns:a16="http://schemas.microsoft.com/office/drawing/2014/main" id="{ECC300FA-EE4A-489E-9A47-79BEBF05D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Serbest Form 35">
                <a:extLst>
                  <a:ext uri="{FF2B5EF4-FFF2-40B4-BE49-F238E27FC236}">
                    <a16:creationId xmlns:a16="http://schemas.microsoft.com/office/drawing/2014/main" id="{0D1F26E2-902B-416B-A1DB-80DAF78D8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Serbest Form 36">
                <a:extLst>
                  <a:ext uri="{FF2B5EF4-FFF2-40B4-BE49-F238E27FC236}">
                    <a16:creationId xmlns:a16="http://schemas.microsoft.com/office/drawing/2014/main" id="{491346A0-BF6D-45A5-806A-2150768722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Serbest Form 38">
                <a:extLst>
                  <a:ext uri="{FF2B5EF4-FFF2-40B4-BE49-F238E27FC236}">
                    <a16:creationId xmlns:a16="http://schemas.microsoft.com/office/drawing/2014/main" id="{A8A5AAC9-38FD-4A03-AB91-236F2AAC62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Serbest Form 39">
                <a:extLst>
                  <a:ext uri="{FF2B5EF4-FFF2-40B4-BE49-F238E27FC236}">
                    <a16:creationId xmlns:a16="http://schemas.microsoft.com/office/drawing/2014/main" id="{7AD4105C-55AA-47FF-AC5D-5BCB0B78C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Serbest Form 40">
                <a:extLst>
                  <a:ext uri="{FF2B5EF4-FFF2-40B4-BE49-F238E27FC236}">
                    <a16:creationId xmlns:a16="http://schemas.microsoft.com/office/drawing/2014/main" id="{1C4B42B1-B112-4057-82C3-E5AF3BC7F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6" name="Dikdörtgen 41">
                <a:extLst>
                  <a:ext uri="{FF2B5EF4-FFF2-40B4-BE49-F238E27FC236}">
                    <a16:creationId xmlns:a16="http://schemas.microsoft.com/office/drawing/2014/main" id="{C8B37395-3651-4E66-A62E-31529FABC8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Başlık 1">
            <a:extLst>
              <a:ext uri="{FF2B5EF4-FFF2-40B4-BE49-F238E27FC236}">
                <a16:creationId xmlns:a16="http://schemas.microsoft.com/office/drawing/2014/main" id="{4D687081-16D7-4BC5-A7DB-E70117439F85}"/>
              </a:ext>
            </a:extLst>
          </p:cNvPr>
          <p:cNvSpPr>
            <a:spLocks noGrp="1"/>
          </p:cNvSpPr>
          <p:nvPr>
            <p:ph type="ctrTitle"/>
          </p:nvPr>
        </p:nvSpPr>
        <p:spPr>
          <a:xfrm>
            <a:off x="2667000" y="2328334"/>
            <a:ext cx="6858000" cy="1367896"/>
          </a:xfrm>
        </p:spPr>
        <p:txBody>
          <a:bodyPr rtlCol="0" anchor="ctr">
            <a:normAutofit/>
          </a:bodyPr>
          <a:lstStyle/>
          <a:p>
            <a:pPr algn="ctr" rtl="0"/>
            <a:r>
              <a:rPr lang="tr-TR" dirty="0"/>
              <a:t>Kümeler VE HARİTALAR</a:t>
            </a:r>
          </a:p>
        </p:txBody>
      </p:sp>
      <p:sp>
        <p:nvSpPr>
          <p:cNvPr id="38" name="Dikdörtgen 37">
            <a:extLst>
              <a:ext uri="{FF2B5EF4-FFF2-40B4-BE49-F238E27FC236}">
                <a16:creationId xmlns:a16="http://schemas.microsoft.com/office/drawing/2014/main" id="{6B6D540F-1E2F-416F-819F-D8216BC8F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en-US" dirty="0">
              <a:latin typeface="Calibri" panose="020F0502020204030204" pitchFamily="34" charset="0"/>
            </a:endParaRPr>
          </a:p>
        </p:txBody>
      </p:sp>
    </p:spTree>
    <p:extLst>
      <p:ext uri="{BB962C8B-B14F-4D97-AF65-F5344CB8AC3E}">
        <p14:creationId xmlns:p14="http://schemas.microsoft.com/office/powerpoint/2010/main" val="218587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AAEEC872-B74C-44F8-A86D-063F66E96ECD}"/>
              </a:ext>
            </a:extLst>
          </p:cNvPr>
          <p:cNvPicPr>
            <a:picLocks noGrp="1" noChangeAspect="1"/>
          </p:cNvPicPr>
          <p:nvPr>
            <p:ph idx="1"/>
          </p:nvPr>
        </p:nvPicPr>
        <p:blipFill>
          <a:blip r:embed="rId2"/>
          <a:stretch>
            <a:fillRect/>
          </a:stretch>
        </p:blipFill>
        <p:spPr>
          <a:xfrm>
            <a:off x="440266" y="636499"/>
            <a:ext cx="5170311" cy="5585001"/>
          </a:xfrm>
        </p:spPr>
      </p:pic>
      <p:sp>
        <p:nvSpPr>
          <p:cNvPr id="7" name="Metin kutusu 6">
            <a:extLst>
              <a:ext uri="{FF2B5EF4-FFF2-40B4-BE49-F238E27FC236}">
                <a16:creationId xmlns:a16="http://schemas.microsoft.com/office/drawing/2014/main" id="{FC3E00A3-02B7-4167-AEA3-A5EEB4C05D99}"/>
              </a:ext>
            </a:extLst>
          </p:cNvPr>
          <p:cNvSpPr txBox="1"/>
          <p:nvPr/>
        </p:nvSpPr>
        <p:spPr>
          <a:xfrm>
            <a:off x="5892800" y="636499"/>
            <a:ext cx="6096000" cy="3416320"/>
          </a:xfrm>
          <a:prstGeom prst="rect">
            <a:avLst/>
          </a:prstGeom>
          <a:noFill/>
        </p:spPr>
        <p:txBody>
          <a:bodyPr wrap="square">
            <a:spAutoFit/>
          </a:bodyPr>
          <a:lstStyle/>
          <a:p>
            <a:r>
              <a:rPr lang="tr-TR" dirty="0"/>
              <a:t>Yukarıda sunulan hesaplama karmaşıklıkları şaşırtıcıdır! Küme üyeliği O(1) zamanda nasıl test edilebilir? Şimdiye kadar anlatılanlara bakılırsa, küme üyeliğini test etmek O(n) zaman almalıdır. Sonuçta, bir öğenin kümede olup olmadığını anlamak için kümedeki tüm öğelere ya da ortalama olarak en az yarısına bakmamız gerekir. Kümede yinelenen öğe olmadığından emin olmak istiyorsak, iki kümenin birleşimi O(n) zamanda nasıl hesaplanabilir? Küme bir şekilde sıralanmadığı sürece iki kümenin birleşiminin hesaplanması O(n2 ) zaman alacak gibi görünmektedir. Ancak bir kümenin elemanlarını sıralamak her zaman mümkün değildir çünkü kümelerin tüm elemanları bir sıralamaya sahip değildir.</a:t>
            </a:r>
          </a:p>
        </p:txBody>
      </p:sp>
    </p:spTree>
    <p:extLst>
      <p:ext uri="{BB962C8B-B14F-4D97-AF65-F5344CB8AC3E}">
        <p14:creationId xmlns:p14="http://schemas.microsoft.com/office/powerpoint/2010/main" val="1272140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531324C-41F4-46A4-9147-7E355C530DF7}"/>
              </a:ext>
            </a:extLst>
          </p:cNvPr>
          <p:cNvSpPr>
            <a:spLocks noGrp="1"/>
          </p:cNvSpPr>
          <p:nvPr>
            <p:ph idx="1"/>
          </p:nvPr>
        </p:nvSpPr>
        <p:spPr>
          <a:xfrm>
            <a:off x="2286001" y="370162"/>
            <a:ext cx="9905999" cy="3541714"/>
          </a:xfrm>
        </p:spPr>
        <p:txBody>
          <a:bodyPr>
            <a:noAutofit/>
          </a:bodyPr>
          <a:lstStyle/>
          <a:p>
            <a:r>
              <a:rPr lang="tr-TR" sz="2000" dirty="0"/>
              <a:t>Bir küme üyelik testini O(1) zamanda uygulamak mümkünse, yukarıdaki diğer işlemleri belirttiğimiz karmaşıklıklarla uygulayabiliriz. O(1) üyelik testi olmadan, iki kümenin birleşimini almak yukarıda belirtildiği gibi çok daha uzun sürecektir. Küme üyeliğini O(1) zamanda test etmek </a:t>
            </a:r>
            <a:r>
              <a:rPr lang="tr-TR" sz="2000" dirty="0" err="1"/>
              <a:t>hashing</a:t>
            </a:r>
            <a:r>
              <a:rPr lang="tr-TR" sz="2000" dirty="0"/>
              <a:t> kullanılarak gerçekleştirilir. </a:t>
            </a:r>
            <a:r>
              <a:rPr lang="tr-TR" sz="2000" dirty="0" err="1"/>
              <a:t>Hashing</a:t>
            </a:r>
            <a:r>
              <a:rPr lang="tr-TR" sz="2000" dirty="0"/>
              <a:t>, Bilgisayar Biliminde son derece önemli bir kavramdır ve bir bilgisayardaki </a:t>
            </a:r>
            <a:r>
              <a:rPr lang="tr-TR" sz="2000" dirty="0" err="1"/>
              <a:t>ran</a:t>
            </a:r>
            <a:r>
              <a:rPr lang="tr-TR" sz="2000" dirty="0"/>
              <a:t>- </a:t>
            </a:r>
            <a:r>
              <a:rPr lang="tr-TR" sz="2000" dirty="0" err="1"/>
              <a:t>dom</a:t>
            </a:r>
            <a:r>
              <a:rPr lang="tr-TR" sz="2000" dirty="0"/>
              <a:t> erişimi ile ilgilidir. Bölüm 2'de gördüğümüz gibi, bir liste içindeki herhangi bir konuma erişim O(1) zamanda gerçekleştirilebilir. Bu rastgele erişim prensibidir. Rastgele erişilebilir bir liste, liste içindeki herhangi bir konuma O(1) zamanda erişilebileceği anlamına gelir. Listedeki bir konuma erişmek için erişmek istediğimiz konumun indeksine ihtiyacımız vardır. İndeks, listedeki bir öğenin adresi olarak işlev görür. Bir öğeyi listeye kaydettikten sonra, O(1) sürede geri getirmek istiyorsak, indeksini hatırlamamız gerekir. İndeks olmadan listedeki öğeyi aramak zorunda kalırız ki bu da O(1) zaman değil O(n) zaman alır. Dolayısıyla, üyeliği O(1) zamanda test edebileceğimiz bir küme uygulamak istersek, kümenin öğelerini bir listede saklamayı düşünebiliriz. O(1) zamanda tekrar bulmak için her bir öğenin saklandığı indeksi bir şekilde hatırlamamız gerekir. Bu ilk başta mümkün görünmüyor. Ancak, ya öğe adresini bulmak için kullanılabilseydi? Bu, </a:t>
            </a:r>
            <a:r>
              <a:rPr lang="tr-TR" sz="2000" dirty="0" err="1"/>
              <a:t>hashing'e</a:t>
            </a:r>
            <a:r>
              <a:rPr lang="tr-TR" sz="2000" dirty="0"/>
              <a:t> yol açan </a:t>
            </a:r>
            <a:r>
              <a:rPr lang="tr-TR" sz="2000" dirty="0" err="1"/>
              <a:t>içgörüdür</a:t>
            </a:r>
            <a:r>
              <a:rPr lang="tr-TR" sz="2000" dirty="0"/>
              <a:t>. Bilgisayardaki her nesne bilgisayarlar ikili sistemde çalıştığından sıfırlar ve birlerden oluşan bir dizi olarak saklanır</a:t>
            </a:r>
          </a:p>
        </p:txBody>
      </p:sp>
      <p:sp>
        <p:nvSpPr>
          <p:cNvPr id="5" name="Metin kutusu 4">
            <a:extLst>
              <a:ext uri="{FF2B5EF4-FFF2-40B4-BE49-F238E27FC236}">
                <a16:creationId xmlns:a16="http://schemas.microsoft.com/office/drawing/2014/main" id="{02E1854B-4D17-437E-A5EC-FC15AA7AC061}"/>
              </a:ext>
            </a:extLst>
          </p:cNvPr>
          <p:cNvSpPr txBox="1"/>
          <p:nvPr/>
        </p:nvSpPr>
        <p:spPr>
          <a:xfrm>
            <a:off x="183444" y="370162"/>
            <a:ext cx="6124222" cy="523220"/>
          </a:xfrm>
          <a:prstGeom prst="rect">
            <a:avLst/>
          </a:prstGeom>
          <a:noFill/>
        </p:spPr>
        <p:txBody>
          <a:bodyPr wrap="square">
            <a:spAutoFit/>
          </a:bodyPr>
          <a:lstStyle/>
          <a:p>
            <a:r>
              <a:rPr lang="tr-TR" sz="2800" dirty="0"/>
              <a:t>5.4 </a:t>
            </a:r>
            <a:r>
              <a:rPr lang="tr-TR" sz="2800" dirty="0" err="1"/>
              <a:t>Hashing</a:t>
            </a:r>
            <a:endParaRPr lang="tr-TR" sz="2800" dirty="0"/>
          </a:p>
        </p:txBody>
      </p:sp>
    </p:spTree>
    <p:extLst>
      <p:ext uri="{BB962C8B-B14F-4D97-AF65-F5344CB8AC3E}">
        <p14:creationId xmlns:p14="http://schemas.microsoft.com/office/powerpoint/2010/main" val="1226978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CB673B3-FEF5-477C-A841-18C8C6EF3CC1}"/>
              </a:ext>
            </a:extLst>
          </p:cNvPr>
          <p:cNvSpPr>
            <a:spLocks noGrp="1"/>
          </p:cNvSpPr>
          <p:nvPr>
            <p:ph idx="1"/>
          </p:nvPr>
        </p:nvSpPr>
        <p:spPr>
          <a:xfrm>
            <a:off x="170567" y="217487"/>
            <a:ext cx="5633157" cy="3541714"/>
          </a:xfrm>
        </p:spPr>
        <p:txBody>
          <a:bodyPr>
            <a:normAutofit fontScale="92500" lnSpcReduction="20000"/>
          </a:bodyPr>
          <a:lstStyle/>
          <a:p>
            <a:r>
              <a:rPr lang="tr-TR" dirty="0"/>
              <a:t>Bu sıfırlar ve birler, bir listenin indeksi olarak da dahil olmak üzere istediğimiz şekilde yorumlanabilir. Bu kavram o kadar önemlidir ki </a:t>
            </a:r>
            <a:r>
              <a:rPr lang="tr-TR" dirty="0" err="1"/>
              <a:t>Python</a:t>
            </a:r>
            <a:r>
              <a:rPr lang="tr-TR" dirty="0"/>
              <a:t> (ve diğer birçok modern dil) bir nesne için bir tamsayı değeri döndürmek üzere herhangi bir nesne üzerinde çağrılabilen </a:t>
            </a:r>
            <a:r>
              <a:rPr lang="tr-TR" dirty="0" err="1"/>
              <a:t>hash</a:t>
            </a:r>
            <a:r>
              <a:rPr lang="tr-TR" dirty="0"/>
              <a:t> adlı bir fonksiyon eklemiştir. Bu değere nesnenin </a:t>
            </a:r>
            <a:r>
              <a:rPr lang="tr-TR" dirty="0" err="1"/>
              <a:t>hash</a:t>
            </a:r>
            <a:r>
              <a:rPr lang="tr-TR" dirty="0"/>
              <a:t> kodu veya </a:t>
            </a:r>
            <a:r>
              <a:rPr lang="tr-TR" dirty="0" err="1"/>
              <a:t>hash</a:t>
            </a:r>
            <a:r>
              <a:rPr lang="tr-TR" dirty="0"/>
              <a:t> değeri diyeceğiz. </a:t>
            </a:r>
            <a:r>
              <a:rPr lang="tr-TR" dirty="0" err="1"/>
              <a:t>Hash</a:t>
            </a:r>
            <a:r>
              <a:rPr lang="tr-TR" dirty="0"/>
              <a:t> fonksiyonuna yapılan şu çağrıları düşünün. </a:t>
            </a:r>
          </a:p>
        </p:txBody>
      </p:sp>
      <p:pic>
        <p:nvPicPr>
          <p:cNvPr id="7" name="Resim 6">
            <a:extLst>
              <a:ext uri="{FF2B5EF4-FFF2-40B4-BE49-F238E27FC236}">
                <a16:creationId xmlns:a16="http://schemas.microsoft.com/office/drawing/2014/main" id="{5F97F881-9345-4422-BC4B-900625CB0741}"/>
              </a:ext>
            </a:extLst>
          </p:cNvPr>
          <p:cNvPicPr>
            <a:picLocks noChangeAspect="1"/>
          </p:cNvPicPr>
          <p:nvPr/>
        </p:nvPicPr>
        <p:blipFill>
          <a:blip r:embed="rId2"/>
          <a:stretch>
            <a:fillRect/>
          </a:stretch>
        </p:blipFill>
        <p:spPr>
          <a:xfrm>
            <a:off x="6185076" y="192087"/>
            <a:ext cx="5633157" cy="6257925"/>
          </a:xfrm>
          <a:prstGeom prst="rect">
            <a:avLst/>
          </a:prstGeom>
        </p:spPr>
      </p:pic>
    </p:spTree>
    <p:extLst>
      <p:ext uri="{BB962C8B-B14F-4D97-AF65-F5344CB8AC3E}">
        <p14:creationId xmlns:p14="http://schemas.microsoft.com/office/powerpoint/2010/main" val="3299553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A358BD8-1E24-4AA8-B541-4A665C4992E2}"/>
              </a:ext>
            </a:extLst>
          </p:cNvPr>
          <p:cNvSpPr>
            <a:spLocks noGrp="1"/>
          </p:cNvSpPr>
          <p:nvPr>
            <p:ph idx="1"/>
          </p:nvPr>
        </p:nvSpPr>
        <p:spPr>
          <a:xfrm>
            <a:off x="599545" y="623887"/>
            <a:ext cx="9905999" cy="3541714"/>
          </a:xfrm>
        </p:spPr>
        <p:txBody>
          <a:bodyPr>
            <a:noAutofit/>
          </a:bodyPr>
          <a:lstStyle/>
          <a:p>
            <a:r>
              <a:rPr lang="tr-TR" dirty="0"/>
              <a:t>Çoğu nesne </a:t>
            </a:r>
            <a:r>
              <a:rPr lang="tr-TR" dirty="0" err="1"/>
              <a:t>hashlenebilir</a:t>
            </a:r>
            <a:r>
              <a:rPr lang="tr-TR" dirty="0"/>
              <a:t> olsa da, her nesne </a:t>
            </a:r>
            <a:r>
              <a:rPr lang="tr-TR" dirty="0" err="1"/>
              <a:t>hashlenebilir</a:t>
            </a:r>
            <a:r>
              <a:rPr lang="tr-TR" dirty="0"/>
              <a:t> değildir. Özellikle, listeler gibi değişebilir nesneler </a:t>
            </a:r>
            <a:r>
              <a:rPr lang="tr-TR" dirty="0" err="1"/>
              <a:t>hashlenebilir</a:t>
            </a:r>
            <a:r>
              <a:rPr lang="tr-TR" dirty="0"/>
              <a:t> olmayabilir, çünkü bir nesne değiştiğinde </a:t>
            </a:r>
            <a:r>
              <a:rPr lang="tr-TR" dirty="0" err="1"/>
              <a:t>hash</a:t>
            </a:r>
            <a:r>
              <a:rPr lang="tr-TR" dirty="0"/>
              <a:t> değeri de değişebilir. Bunun, bu bölümün ilerleyen kısımlarında göreceğimiz gibi, veri yapılarında </a:t>
            </a:r>
            <a:r>
              <a:rPr lang="tr-TR" dirty="0" err="1"/>
              <a:t>hash</a:t>
            </a:r>
            <a:r>
              <a:rPr lang="tr-TR" dirty="0"/>
              <a:t> değerleri kullanırken sonuçları vardır. Yerleşik türlere ek olarak, </a:t>
            </a:r>
            <a:r>
              <a:rPr lang="tr-TR" dirty="0" err="1"/>
              <a:t>Python</a:t>
            </a:r>
            <a:r>
              <a:rPr lang="tr-TR" dirty="0"/>
              <a:t> programcının bir sınıf üzerinde bir </a:t>
            </a:r>
            <a:r>
              <a:rPr lang="tr-TR" dirty="0" err="1"/>
              <a:t>hash</a:t>
            </a:r>
            <a:r>
              <a:rPr lang="tr-TR" dirty="0"/>
              <a:t> yöntemi uygulayarak </a:t>
            </a:r>
            <a:r>
              <a:rPr lang="tr-TR" dirty="0" err="1"/>
              <a:t>hash</a:t>
            </a:r>
            <a:r>
              <a:rPr lang="tr-TR" dirty="0"/>
              <a:t> kodları üzerinde biraz kontrol sahibi olmasına izin verir. Bir sınıf için bir </a:t>
            </a:r>
            <a:r>
              <a:rPr lang="tr-TR" dirty="0" err="1"/>
              <a:t>hash</a:t>
            </a:r>
            <a:r>
              <a:rPr lang="tr-TR" dirty="0"/>
              <a:t> metodu yazarsanız, o sınıfın örnekleri için istediğiniz </a:t>
            </a:r>
            <a:r>
              <a:rPr lang="tr-TR" dirty="0" err="1"/>
              <a:t>hash</a:t>
            </a:r>
            <a:r>
              <a:rPr lang="tr-TR" dirty="0"/>
              <a:t> değeri tamsayısını döndürebilirsiniz. "</a:t>
            </a:r>
            <a:r>
              <a:rPr lang="tr-TR" dirty="0" err="1"/>
              <a:t>abc</a:t>
            </a:r>
            <a:r>
              <a:rPr lang="tr-TR" dirty="0"/>
              <a:t>" dizesi üzerinde </a:t>
            </a:r>
            <a:r>
              <a:rPr lang="tr-TR" dirty="0" err="1"/>
              <a:t>hash</a:t>
            </a:r>
            <a:r>
              <a:rPr lang="tr-TR" dirty="0"/>
              <a:t> çağrısı negatif bir değer döndürürken, diğer </a:t>
            </a:r>
            <a:r>
              <a:rPr lang="tr-TR" dirty="0" err="1"/>
              <a:t>hash</a:t>
            </a:r>
            <a:r>
              <a:rPr lang="tr-TR" dirty="0"/>
              <a:t> çağrılarının son derece büyük tamsayılar döndürdüğüne dikkat edin. Bu </a:t>
            </a:r>
            <a:r>
              <a:rPr lang="tr-TR" dirty="0" err="1"/>
              <a:t>hash</a:t>
            </a:r>
            <a:r>
              <a:rPr lang="tr-TR" dirty="0"/>
              <a:t> tamsayısını bir listede kabul edilebilir bir indekse dönüştürmek için bazı çalışmalar yapılması gerektiği açıktır. </a:t>
            </a:r>
            <a:r>
              <a:rPr lang="tr-TR" dirty="0" err="1"/>
              <a:t>Hash</a:t>
            </a:r>
            <a:r>
              <a:rPr lang="tr-TR" dirty="0"/>
              <a:t> değerlerinin liste indekslerine nasıl dönüştürüldüğünü keşfetmek için okumaya devam edin.</a:t>
            </a:r>
          </a:p>
        </p:txBody>
      </p:sp>
    </p:spTree>
    <p:extLst>
      <p:ext uri="{BB962C8B-B14F-4D97-AF65-F5344CB8AC3E}">
        <p14:creationId xmlns:p14="http://schemas.microsoft.com/office/powerpoint/2010/main" val="1984930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41A0690-0F96-43FC-A40D-A09FE798E834}"/>
              </a:ext>
            </a:extLst>
          </p:cNvPr>
          <p:cNvSpPr>
            <a:spLocks noGrp="1"/>
          </p:cNvSpPr>
          <p:nvPr>
            <p:ph idx="1"/>
          </p:nvPr>
        </p:nvSpPr>
        <p:spPr>
          <a:xfrm>
            <a:off x="5848879" y="124177"/>
            <a:ext cx="6185077" cy="4007557"/>
          </a:xfrm>
        </p:spPr>
        <p:txBody>
          <a:bodyPr>
            <a:noAutofit/>
          </a:bodyPr>
          <a:lstStyle/>
          <a:p>
            <a:r>
              <a:rPr lang="tr-TR" sz="1800" dirty="0"/>
              <a:t>O(1) öğe arama karmaşıklığı elde etmek için bir listeye indeks hesaplamak üzere bir </a:t>
            </a:r>
            <a:r>
              <a:rPr lang="tr-TR" sz="1800" dirty="0" err="1"/>
              <a:t>hash</a:t>
            </a:r>
            <a:r>
              <a:rPr lang="tr-TR" sz="1800" dirty="0"/>
              <a:t> değeri kullanabiliriz. Listenin ayrıntılarını ve öğenin indeksini bulmak için </a:t>
            </a:r>
            <a:r>
              <a:rPr lang="tr-TR" sz="1800" dirty="0" err="1"/>
              <a:t>hash</a:t>
            </a:r>
            <a:r>
              <a:rPr lang="tr-TR" sz="1800" dirty="0"/>
              <a:t> fonksiyonunun çağrılmasını gizlemek için bir küme sınıfı yazılabilir. </a:t>
            </a:r>
            <a:r>
              <a:rPr lang="tr-TR" sz="1800" dirty="0" err="1"/>
              <a:t>Python'un</a:t>
            </a:r>
            <a:r>
              <a:rPr lang="tr-TR" sz="1800" dirty="0"/>
              <a:t> yerleşik küme sınıfıyla karıştırılmaması için küme sınıfımıza </a:t>
            </a:r>
            <a:r>
              <a:rPr lang="tr-TR" sz="1800" dirty="0" err="1"/>
              <a:t>HashSet</a:t>
            </a:r>
            <a:r>
              <a:rPr lang="tr-TR" sz="1800" dirty="0"/>
              <a:t> adını vereceğiz. Yerleşik küme sınıfı da </a:t>
            </a:r>
            <a:r>
              <a:rPr lang="tr-TR" sz="1800" dirty="0" err="1"/>
              <a:t>hashing</a:t>
            </a:r>
            <a:r>
              <a:rPr lang="tr-TR" sz="1800" dirty="0"/>
              <a:t> kullanır. Bu bölümde sunulan </a:t>
            </a:r>
            <a:r>
              <a:rPr lang="tr-TR" sz="1800" dirty="0" err="1"/>
              <a:t>HashSet</a:t>
            </a:r>
            <a:r>
              <a:rPr lang="tr-TR" sz="1800" dirty="0"/>
              <a:t> sınıfı size kümenin nasıl sınıfı uygulanmaktadır. Başlangıçta, </a:t>
            </a:r>
            <a:r>
              <a:rPr lang="tr-TR" sz="1800" dirty="0" err="1"/>
              <a:t>HashSet</a:t>
            </a:r>
            <a:r>
              <a:rPr lang="tr-TR" sz="1800" dirty="0"/>
              <a:t> nesneleri bir liste ve listedeki öğelerin sayısını içerecektir. Başlangıçta liste bir grup </a:t>
            </a:r>
            <a:r>
              <a:rPr lang="tr-TR" sz="1800" dirty="0" err="1"/>
              <a:t>None</a:t>
            </a:r>
            <a:r>
              <a:rPr lang="tr-TR" sz="1800" dirty="0"/>
              <a:t> değeri içerecektir. Liste, içinde bir tür değer olacak şekilde oluşturulmalıdır. </a:t>
            </a:r>
            <a:r>
              <a:rPr lang="tr-TR" sz="1800" dirty="0" err="1"/>
              <a:t>None</a:t>
            </a:r>
            <a:r>
              <a:rPr lang="tr-TR" sz="1800" dirty="0"/>
              <a:t>, listede hiçbir değerin saklanmadığı yerler için </a:t>
            </a:r>
            <a:r>
              <a:rPr lang="tr-TR" sz="1800" dirty="0" err="1"/>
              <a:t>null</a:t>
            </a:r>
            <a:r>
              <a:rPr lang="tr-TR" sz="1800" dirty="0"/>
              <a:t> değer görevi görür. Liste, olası her </a:t>
            </a:r>
            <a:r>
              <a:rPr lang="tr-TR" sz="1800" dirty="0" err="1"/>
              <a:t>hash</a:t>
            </a:r>
            <a:r>
              <a:rPr lang="tr-TR" sz="1800" dirty="0"/>
              <a:t> değeri için bir konuma sahip olacak kadar büyük değildir. Yine de, listenin tüm olası </a:t>
            </a:r>
            <a:r>
              <a:rPr lang="tr-TR" sz="1800" dirty="0" err="1"/>
              <a:t>hash</a:t>
            </a:r>
            <a:r>
              <a:rPr lang="tr-TR" sz="1800" dirty="0"/>
              <a:t> değerleri için yeterince büyük olması mümkün değildir. Aslında, son bölümde gördüğümüz gibi, bazı </a:t>
            </a:r>
            <a:r>
              <a:rPr lang="tr-TR" sz="1800" dirty="0" err="1"/>
              <a:t>hash</a:t>
            </a:r>
            <a:r>
              <a:rPr lang="tr-TR" sz="1800" dirty="0"/>
              <a:t> değerleri negatiftir ve açıkça bir listedeki indisler negatif değildir. Bir </a:t>
            </a:r>
            <a:r>
              <a:rPr lang="tr-TR" sz="1800" dirty="0" err="1"/>
              <a:t>hash</a:t>
            </a:r>
            <a:r>
              <a:rPr lang="tr-TR" sz="1800" dirty="0"/>
              <a:t> değerinin bir liste indeksine dönüştürülmesi Bölüm 5.5.2'de daha ayrıntılı olarak açıklanmıştır. </a:t>
            </a:r>
            <a:r>
              <a:rPr lang="tr-TR" sz="1800" dirty="0" err="1"/>
              <a:t>HashSet</a:t>
            </a:r>
            <a:r>
              <a:rPr lang="tr-TR" sz="1800" dirty="0"/>
              <a:t> kurucusu Bölüm 5.5.1'de verilmiştir</a:t>
            </a:r>
          </a:p>
        </p:txBody>
      </p:sp>
      <p:pic>
        <p:nvPicPr>
          <p:cNvPr id="4" name="İçerik Yer Tutucusu 12">
            <a:extLst>
              <a:ext uri="{FF2B5EF4-FFF2-40B4-BE49-F238E27FC236}">
                <a16:creationId xmlns:a16="http://schemas.microsoft.com/office/drawing/2014/main" id="{430D7880-5BEB-4CC6-B505-D46C1CF531AD}"/>
              </a:ext>
            </a:extLst>
          </p:cNvPr>
          <p:cNvPicPr>
            <a:picLocks noChangeAspect="1"/>
          </p:cNvPicPr>
          <p:nvPr/>
        </p:nvPicPr>
        <p:blipFill>
          <a:blip r:embed="rId2"/>
          <a:stretch>
            <a:fillRect/>
          </a:stretch>
        </p:blipFill>
        <p:spPr>
          <a:xfrm>
            <a:off x="158044" y="1394178"/>
            <a:ext cx="5691862" cy="4647750"/>
          </a:xfrm>
          <a:prstGeom prst="rect">
            <a:avLst/>
          </a:prstGeom>
        </p:spPr>
      </p:pic>
      <p:sp>
        <p:nvSpPr>
          <p:cNvPr id="6" name="Metin kutusu 5">
            <a:extLst>
              <a:ext uri="{FF2B5EF4-FFF2-40B4-BE49-F238E27FC236}">
                <a16:creationId xmlns:a16="http://schemas.microsoft.com/office/drawing/2014/main" id="{48BD253C-B0F4-486E-A193-E5ED04766A32}"/>
              </a:ext>
            </a:extLst>
          </p:cNvPr>
          <p:cNvSpPr txBox="1"/>
          <p:nvPr/>
        </p:nvSpPr>
        <p:spPr>
          <a:xfrm>
            <a:off x="395112" y="283823"/>
            <a:ext cx="6096000" cy="400110"/>
          </a:xfrm>
          <a:prstGeom prst="rect">
            <a:avLst/>
          </a:prstGeom>
          <a:noFill/>
        </p:spPr>
        <p:txBody>
          <a:bodyPr wrap="square">
            <a:spAutoFit/>
          </a:bodyPr>
          <a:lstStyle/>
          <a:p>
            <a:r>
              <a:rPr lang="tr-TR" sz="2000" dirty="0"/>
              <a:t>5.5 </a:t>
            </a:r>
            <a:r>
              <a:rPr lang="tr-TR" sz="2000" dirty="0" err="1"/>
              <a:t>HashSet</a:t>
            </a:r>
            <a:r>
              <a:rPr lang="tr-TR" sz="2000" dirty="0"/>
              <a:t> Sınıfı</a:t>
            </a:r>
          </a:p>
        </p:txBody>
      </p:sp>
    </p:spTree>
    <p:extLst>
      <p:ext uri="{BB962C8B-B14F-4D97-AF65-F5344CB8AC3E}">
        <p14:creationId xmlns:p14="http://schemas.microsoft.com/office/powerpoint/2010/main" val="1247920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763F5B-1A42-46C5-BF4C-80FA820B36B4}"/>
              </a:ext>
            </a:extLst>
          </p:cNvPr>
          <p:cNvSpPr>
            <a:spLocks noGrp="1"/>
          </p:cNvSpPr>
          <p:nvPr>
            <p:ph type="title"/>
          </p:nvPr>
        </p:nvSpPr>
        <p:spPr>
          <a:xfrm>
            <a:off x="283458" y="0"/>
            <a:ext cx="9905998" cy="1478570"/>
          </a:xfrm>
        </p:spPr>
        <p:txBody>
          <a:bodyPr>
            <a:normAutofit/>
          </a:bodyPr>
          <a:lstStyle/>
          <a:p>
            <a:r>
              <a:rPr lang="tr-TR" sz="2000" dirty="0"/>
              <a:t>5.5.2 Bir Öğeyi Saklama</a:t>
            </a:r>
          </a:p>
        </p:txBody>
      </p:sp>
      <p:sp>
        <p:nvSpPr>
          <p:cNvPr id="3" name="İçerik Yer Tutucusu 2">
            <a:extLst>
              <a:ext uri="{FF2B5EF4-FFF2-40B4-BE49-F238E27FC236}">
                <a16:creationId xmlns:a16="http://schemas.microsoft.com/office/drawing/2014/main" id="{3C8A2294-8026-4300-BD4D-7ED1B946DCDF}"/>
              </a:ext>
            </a:extLst>
          </p:cNvPr>
          <p:cNvSpPr>
            <a:spLocks noGrp="1"/>
          </p:cNvSpPr>
          <p:nvPr>
            <p:ph idx="1"/>
          </p:nvPr>
        </p:nvSpPr>
        <p:spPr>
          <a:xfrm>
            <a:off x="0" y="1335085"/>
            <a:ext cx="12067822" cy="3541714"/>
          </a:xfrm>
        </p:spPr>
        <p:txBody>
          <a:bodyPr>
            <a:noAutofit/>
          </a:bodyPr>
          <a:lstStyle/>
          <a:p>
            <a:r>
              <a:rPr lang="tr-TR" sz="2000" dirty="0"/>
              <a:t>Bir öğeyi bir </a:t>
            </a:r>
            <a:r>
              <a:rPr lang="tr-TR" sz="2000" dirty="0" err="1"/>
              <a:t>hash</a:t>
            </a:r>
            <a:r>
              <a:rPr lang="tr-TR" sz="2000" dirty="0"/>
              <a:t> kümesinde saklamak için önce </a:t>
            </a:r>
            <a:r>
              <a:rPr lang="tr-TR" sz="2000" dirty="0" err="1"/>
              <a:t>hash</a:t>
            </a:r>
            <a:r>
              <a:rPr lang="tr-TR" sz="2000" dirty="0"/>
              <a:t> fonksiyonunu kullanarak indeksini hesaplarız. Ele alınması gereken iki sorun vardır. İlk olarak, öğelerin saklandığı liste sonlu uzunlukta olmalıdır ve kesinlikle </a:t>
            </a:r>
            <a:r>
              <a:rPr lang="tr-TR" sz="2000" dirty="0" err="1"/>
              <a:t>hash</a:t>
            </a:r>
            <a:r>
              <a:rPr lang="tr-TR" sz="2000" dirty="0"/>
              <a:t> fonksiyonunu çağırarak oluşturacağımız benzersiz </a:t>
            </a:r>
            <a:r>
              <a:rPr lang="tr-TR" sz="2000" dirty="0" err="1"/>
              <a:t>hash</a:t>
            </a:r>
            <a:r>
              <a:rPr lang="tr-TR" sz="2000" dirty="0"/>
              <a:t> değerleri kadar uzun olamaz. Listenin maksimum </a:t>
            </a:r>
            <a:r>
              <a:rPr lang="tr-TR" sz="2000" dirty="0" err="1"/>
              <a:t>hash</a:t>
            </a:r>
            <a:r>
              <a:rPr lang="tr-TR" sz="2000" dirty="0"/>
              <a:t> değerinden daha kısa olması gerektiğinden, listemiz için bir boyut seçeriz ve ardından </a:t>
            </a:r>
            <a:r>
              <a:rPr lang="tr-TR" sz="2000" dirty="0" err="1"/>
              <a:t>hash</a:t>
            </a:r>
            <a:r>
              <a:rPr lang="tr-TR" sz="2000" dirty="0"/>
              <a:t> değerlerini bu listenin uzunluğuna böleriz. Kalan (yani </a:t>
            </a:r>
            <a:r>
              <a:rPr lang="tr-TR" sz="2000" dirty="0" err="1"/>
              <a:t>mod</a:t>
            </a:r>
            <a:r>
              <a:rPr lang="tr-TR" sz="2000" dirty="0"/>
              <a:t> operatörü olarak adlandırılan % operatörünün sonucu) listenin indeksi olarak kullanılır. Listenin uzunluğuna bölündükten sonra kalan, </a:t>
            </a:r>
            <a:r>
              <a:rPr lang="tr-TR" sz="2000" dirty="0" err="1"/>
              <a:t>hash</a:t>
            </a:r>
            <a:r>
              <a:rPr lang="tr-TR" sz="2000" dirty="0"/>
              <a:t> değeri negatif bir tamsayı olsa bile her zaman 0 ile listenin uzunluğu eksi bir arasında olacaktır. </a:t>
            </a:r>
            <a:r>
              <a:rPr lang="tr-TR" sz="2000" dirty="0" err="1"/>
              <a:t>Mod</a:t>
            </a:r>
            <a:r>
              <a:rPr lang="tr-TR" sz="2000" dirty="0"/>
              <a:t> operatörünü kullanmak, seçtiğimiz boyuttaki bir listede bize geçerli indeksler verecektir. Başa çıkmamız gereken başka bir sorun daha var. </a:t>
            </a:r>
            <a:r>
              <a:rPr lang="tr-TR" sz="2000" dirty="0" err="1"/>
              <a:t>Hash</a:t>
            </a:r>
            <a:r>
              <a:rPr lang="tr-TR" sz="2000" dirty="0"/>
              <a:t> değerlerinin benzersiz olması gerekmez. </a:t>
            </a:r>
            <a:r>
              <a:rPr lang="tr-TR" sz="2000" dirty="0" err="1"/>
              <a:t>Hash</a:t>
            </a:r>
            <a:r>
              <a:rPr lang="tr-TR" sz="2000" dirty="0"/>
              <a:t> değerleri tam sayılardır ve bir bilgisayarda yalnızca sonlu sayıda tam sayı mümkündür. Buna ek olarak, </a:t>
            </a:r>
            <a:r>
              <a:rPr lang="tr-TR" sz="2000" dirty="0" err="1"/>
              <a:t>hash</a:t>
            </a:r>
            <a:r>
              <a:rPr lang="tr-TR" sz="2000" dirty="0"/>
              <a:t> değerlerini listenin uzunluğuna böldüğümüz için, kalanlar veya liste indeksleri orijinal </a:t>
            </a:r>
            <a:r>
              <a:rPr lang="tr-TR" sz="2000" dirty="0" err="1"/>
              <a:t>hash</a:t>
            </a:r>
            <a:r>
              <a:rPr lang="tr-TR" sz="2000" dirty="0"/>
              <a:t> değerlerinden daha az benzersiz olacaktır. Liste uzunluğu 10 ise, 44 ve -6 </a:t>
            </a:r>
            <a:r>
              <a:rPr lang="tr-TR" sz="2000" dirty="0" err="1"/>
              <a:t>hash</a:t>
            </a:r>
            <a:r>
              <a:rPr lang="tr-TR" sz="2000" dirty="0"/>
              <a:t> değerlerinin her ikisi de listede 4. indekste bir değer saklamaya çalışmakla </a:t>
            </a:r>
            <a:r>
              <a:rPr lang="tr-TR" dirty="0"/>
              <a:t>sonuçlanacaktır. Bu elbette mümkün değildir.</a:t>
            </a:r>
          </a:p>
        </p:txBody>
      </p:sp>
    </p:spTree>
    <p:extLst>
      <p:ext uri="{BB962C8B-B14F-4D97-AF65-F5344CB8AC3E}">
        <p14:creationId xmlns:p14="http://schemas.microsoft.com/office/powerpoint/2010/main" val="1936519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D3D0B5-3E3E-4E78-B807-119EBC4003C1}"/>
              </a:ext>
            </a:extLst>
          </p:cNvPr>
          <p:cNvSpPr>
            <a:spLocks noGrp="1"/>
          </p:cNvSpPr>
          <p:nvPr>
            <p:ph type="title"/>
          </p:nvPr>
        </p:nvSpPr>
        <p:spPr>
          <a:xfrm>
            <a:off x="265291" y="-219506"/>
            <a:ext cx="9905998" cy="1478570"/>
          </a:xfrm>
        </p:spPr>
        <p:txBody>
          <a:bodyPr>
            <a:normAutofit/>
          </a:bodyPr>
          <a:lstStyle/>
          <a:p>
            <a:r>
              <a:rPr lang="tr-TR" sz="1800" dirty="0"/>
              <a:t>5.5.3 Çarpışma Çözünürlüğü</a:t>
            </a:r>
          </a:p>
        </p:txBody>
      </p:sp>
      <p:sp>
        <p:nvSpPr>
          <p:cNvPr id="3" name="İçerik Yer Tutucusu 2">
            <a:extLst>
              <a:ext uri="{FF2B5EF4-FFF2-40B4-BE49-F238E27FC236}">
                <a16:creationId xmlns:a16="http://schemas.microsoft.com/office/drawing/2014/main" id="{4883B4BD-7641-4A65-AA10-A166C31E35AE}"/>
              </a:ext>
            </a:extLst>
          </p:cNvPr>
          <p:cNvSpPr>
            <a:spLocks noGrp="1"/>
          </p:cNvSpPr>
          <p:nvPr>
            <p:ph idx="1"/>
          </p:nvPr>
        </p:nvSpPr>
        <p:spPr>
          <a:xfrm>
            <a:off x="-73380" y="1188332"/>
            <a:ext cx="12000089" cy="3541714"/>
          </a:xfrm>
        </p:spPr>
        <p:txBody>
          <a:bodyPr>
            <a:noAutofit/>
          </a:bodyPr>
          <a:lstStyle/>
          <a:p>
            <a:r>
              <a:rPr lang="tr-TR" sz="2000" dirty="0"/>
              <a:t>Uzunluğu 10 olan bir listede </a:t>
            </a:r>
            <a:r>
              <a:rPr lang="tr-TR" sz="2000" dirty="0" err="1"/>
              <a:t>hash</a:t>
            </a:r>
            <a:r>
              <a:rPr lang="tr-TR" sz="2000" dirty="0"/>
              <a:t> kullanarak hem "</a:t>
            </a:r>
            <a:r>
              <a:rPr lang="tr-TR" sz="2000" dirty="0" err="1"/>
              <a:t>Cow</a:t>
            </a:r>
            <a:r>
              <a:rPr lang="tr-TR" sz="2000" dirty="0"/>
              <a:t>" hem de "</a:t>
            </a:r>
            <a:r>
              <a:rPr lang="tr-TR" sz="2000" dirty="0" err="1"/>
              <a:t>Fox</a:t>
            </a:r>
            <a:r>
              <a:rPr lang="tr-TR" sz="2000" dirty="0"/>
              <a:t> "u saklamaya çalıştığınızı düşünün. "</a:t>
            </a:r>
            <a:r>
              <a:rPr lang="tr-TR" sz="2000" dirty="0" err="1"/>
              <a:t>Cow</a:t>
            </a:r>
            <a:r>
              <a:rPr lang="tr-TR" sz="2000" dirty="0"/>
              <a:t> "un </a:t>
            </a:r>
            <a:r>
              <a:rPr lang="tr-TR" sz="2000" dirty="0" err="1"/>
              <a:t>hash</a:t>
            </a:r>
            <a:r>
              <a:rPr lang="tr-TR" sz="2000" dirty="0"/>
              <a:t> değeri -1432160826 ve "</a:t>
            </a:r>
            <a:r>
              <a:rPr lang="tr-TR" sz="2000" dirty="0" err="1"/>
              <a:t>Fox</a:t>
            </a:r>
            <a:r>
              <a:rPr lang="tr-TR" sz="2000" dirty="0"/>
              <a:t> "un </a:t>
            </a:r>
            <a:r>
              <a:rPr lang="tr-TR" sz="2000" dirty="0" err="1"/>
              <a:t>hash</a:t>
            </a:r>
            <a:r>
              <a:rPr lang="tr-TR" sz="2000" dirty="0"/>
              <a:t> değeri 1462539404'dur. Her iki değeri de 10 ile </a:t>
            </a:r>
            <a:r>
              <a:rPr lang="tr-TR" sz="2000" dirty="0" err="1"/>
              <a:t>modladığımızda</a:t>
            </a:r>
            <a:r>
              <a:rPr lang="tr-TR" sz="2000" dirty="0"/>
              <a:t>, kalan değer her iki </a:t>
            </a:r>
            <a:r>
              <a:rPr lang="tr-TR" sz="2000" dirty="0" err="1"/>
              <a:t>hash</a:t>
            </a:r>
            <a:r>
              <a:rPr lang="tr-TR" sz="2000" dirty="0"/>
              <a:t> değeri için de 4'tür ve bu da her ikisinin de listedeki beşinci konumda saklanması gerektiğini gösterir Hesaplanan indeksleri aynı olduğu için iki nesnenin karma küme listesinde aynı indekste saklanması gerekiyorsa, buna çakışma diyoruz. Bununla başa çıkmak için bir çarpışma çözümleme şeması tanımlamak gerekir. Mümkün olan birçok farklı şema vardır. Biz Lineer </a:t>
            </a:r>
            <a:r>
              <a:rPr lang="tr-TR" sz="2000" dirty="0" err="1"/>
              <a:t>Problama</a:t>
            </a:r>
            <a:r>
              <a:rPr lang="tr-TR" sz="2000" dirty="0"/>
              <a:t> adı verilen bir şemayı inceleyeceğiz. Doğrusal </a:t>
            </a:r>
            <a:r>
              <a:rPr lang="tr-TR" sz="2000" dirty="0" err="1"/>
              <a:t>problama</a:t>
            </a:r>
            <a:r>
              <a:rPr lang="tr-TR" sz="2000" dirty="0"/>
              <a:t> kullanırken bir çarpışma meydana geldiğinde, o konumun kullanılabilir olup olmadığını görmek için listedeki bir sonraki konuma ilerleriz. Bir konumun kullanılabilir olup olmadığını, listede o noktada bir </a:t>
            </a:r>
            <a:r>
              <a:rPr lang="tr-TR" sz="2000" dirty="0" err="1"/>
              <a:t>None</a:t>
            </a:r>
            <a:r>
              <a:rPr lang="tr-TR" sz="2000" dirty="0"/>
              <a:t> değeri bulursak anlayabiliriz. Listede bulabileceğimiz ve o konumun kullanılabilir olduğu anlamına gelen başka bir değer daha olduğu ortaya çıktı. </a:t>
            </a:r>
            <a:r>
              <a:rPr lang="tr-TR" sz="2000" dirty="0" err="1"/>
              <a:t>Placeholder</a:t>
            </a:r>
            <a:r>
              <a:rPr lang="tr-TR" sz="2000" dirty="0"/>
              <a:t> nesnesi adı verilen özel bir nesne türü de listede saklanabilir. Bu sınıfın nedeni bir sonraki bölümde ortaya çıkacaktır. Şimdilik, </a:t>
            </a:r>
            <a:r>
              <a:rPr lang="tr-TR" sz="2000" dirty="0" err="1"/>
              <a:t>None</a:t>
            </a:r>
            <a:r>
              <a:rPr lang="tr-TR" sz="2000" dirty="0"/>
              <a:t> ya da </a:t>
            </a:r>
            <a:r>
              <a:rPr lang="tr-TR" sz="2000" dirty="0" err="1"/>
              <a:t>Placeholder</a:t>
            </a:r>
            <a:r>
              <a:rPr lang="tr-TR" sz="2000" dirty="0"/>
              <a:t> nesnesi </a:t>
            </a:r>
            <a:r>
              <a:rPr lang="tr-TR" sz="2000" dirty="0" err="1"/>
              <a:t>hash</a:t>
            </a:r>
            <a:r>
              <a:rPr lang="tr-TR" sz="2000" dirty="0"/>
              <a:t> set listesi içinde açık bir konumu gösterir. Bölüm 5.5.4'teki kod, </a:t>
            </a:r>
            <a:r>
              <a:rPr lang="tr-TR" sz="2000" dirty="0" err="1"/>
              <a:t>HashSet</a:t>
            </a:r>
            <a:r>
              <a:rPr lang="tr-TR" sz="2000" dirty="0"/>
              <a:t> listesine bir öğe ekleme işlemini gerçekleştirir ve asıl </a:t>
            </a:r>
            <a:r>
              <a:rPr lang="tr-TR" sz="2000" dirty="0" err="1"/>
              <a:t>add</a:t>
            </a:r>
            <a:r>
              <a:rPr lang="tr-TR" sz="2000" dirty="0"/>
              <a:t> yöntemi için </a:t>
            </a:r>
            <a:r>
              <a:rPr lang="tr-TR" dirty="0"/>
              <a:t>bir yardımcı işlevdir.</a:t>
            </a:r>
          </a:p>
        </p:txBody>
      </p:sp>
    </p:spTree>
    <p:extLst>
      <p:ext uri="{BB962C8B-B14F-4D97-AF65-F5344CB8AC3E}">
        <p14:creationId xmlns:p14="http://schemas.microsoft.com/office/powerpoint/2010/main" val="3760317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0936CC6-C9AC-452C-9101-A20406386244}"/>
              </a:ext>
            </a:extLst>
          </p:cNvPr>
          <p:cNvSpPr>
            <a:spLocks noGrp="1"/>
          </p:cNvSpPr>
          <p:nvPr>
            <p:ph idx="1"/>
          </p:nvPr>
        </p:nvSpPr>
        <p:spPr>
          <a:xfrm>
            <a:off x="441500" y="759354"/>
            <a:ext cx="9905999" cy="3541714"/>
          </a:xfrm>
        </p:spPr>
        <p:txBody>
          <a:bodyPr>
            <a:noAutofit/>
          </a:bodyPr>
          <a:lstStyle/>
          <a:p>
            <a:r>
              <a:rPr lang="tr-TR" sz="2000" dirty="0"/>
              <a:t>Son bölümde, yinelenen değerlere izin verilen şeylerin listelerini takip etmek için kullanılan dizileri inceledik. Örneğin, bir dizide ya da tam sayılar listesinde iki tane altı olabilir. Bu bölümde, yinelenen değerlere izin verilmeyen kümelere bakacağız. Kümeleri inceledikten sonra haritalar hakkında konuşmaya geçeceğiz. Haritalar sözlükler veya karma tablolar olarak da adlandırılabilir. </a:t>
            </a:r>
            <a:r>
              <a:rPr lang="tr-TR" sz="2000" dirty="0" err="1"/>
              <a:t>Hash</a:t>
            </a:r>
            <a:r>
              <a:rPr lang="tr-TR" sz="2000" dirty="0"/>
              <a:t> tablosu terimi aslında bir küme ya da harita uygulaması anlamına gelir. Bu bölümün birincil odak noktası </a:t>
            </a:r>
            <a:r>
              <a:rPr lang="tr-TR" sz="2000" dirty="0" err="1"/>
              <a:t>hashing'i</a:t>
            </a:r>
            <a:r>
              <a:rPr lang="tr-TR" sz="2000" dirty="0"/>
              <a:t> anlamaktır. </a:t>
            </a:r>
            <a:r>
              <a:rPr lang="tr-TR" sz="2000" dirty="0" err="1"/>
              <a:t>Hashing</a:t>
            </a:r>
            <a:r>
              <a:rPr lang="tr-TR" sz="2000" dirty="0"/>
              <a:t> Bilgisayar Bilimlerinde çok önemli bir kavramdır çünkü bir değeri aramak için çok verimli bir yöntemdir. Bölüme başlamak için </a:t>
            </a:r>
            <a:r>
              <a:rPr lang="tr-TR" sz="2000" dirty="0" err="1"/>
              <a:t>hashing'e</a:t>
            </a:r>
            <a:r>
              <a:rPr lang="tr-TR" sz="2000" dirty="0"/>
              <a:t> olan ilgimizi motive edeceğiz, ardından bir kümedeki değerleri bulmak için bir </a:t>
            </a:r>
            <a:r>
              <a:rPr lang="tr-TR" sz="2000" dirty="0" err="1"/>
              <a:t>hashing</a:t>
            </a:r>
            <a:r>
              <a:rPr lang="tr-TR" sz="2000" dirty="0"/>
              <a:t> algoritması geliştireceğiz. Ayrıca </a:t>
            </a:r>
            <a:r>
              <a:rPr lang="tr-TR" sz="2000" dirty="0" err="1"/>
              <a:t>hashing'i</a:t>
            </a:r>
            <a:r>
              <a:rPr lang="tr-TR" sz="2000" dirty="0"/>
              <a:t> kümelerin ve haritaların oluşturulmasına da uygulayacağız. Daha sonra </a:t>
            </a:r>
            <a:r>
              <a:rPr lang="tr-TR" sz="2000" dirty="0" err="1"/>
              <a:t>memoization</a:t>
            </a:r>
            <a:r>
              <a:rPr lang="tr-TR" sz="2000" dirty="0"/>
              <a:t> adı verilen </a:t>
            </a:r>
            <a:r>
              <a:rPr lang="tr-TR" sz="2000" dirty="0" err="1"/>
              <a:t>hashing</a:t>
            </a:r>
            <a:r>
              <a:rPr lang="tr-TR" sz="2000" dirty="0"/>
              <a:t> kullanan önemli bir tekniğe bakacağız ve bu tekniği birkaç probleme uygulayacağız.</a:t>
            </a:r>
          </a:p>
        </p:txBody>
      </p:sp>
    </p:spTree>
    <p:extLst>
      <p:ext uri="{BB962C8B-B14F-4D97-AF65-F5344CB8AC3E}">
        <p14:creationId xmlns:p14="http://schemas.microsoft.com/office/powerpoint/2010/main" val="572055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87D4D1-D1F2-4D00-B1E0-5B13379170A1}"/>
              </a:ext>
            </a:extLst>
          </p:cNvPr>
          <p:cNvSpPr>
            <a:spLocks noGrp="1"/>
          </p:cNvSpPr>
          <p:nvPr>
            <p:ph type="title"/>
          </p:nvPr>
        </p:nvSpPr>
        <p:spPr>
          <a:xfrm>
            <a:off x="0" y="-293511"/>
            <a:ext cx="9905998" cy="1478570"/>
          </a:xfrm>
        </p:spPr>
        <p:txBody>
          <a:bodyPr/>
          <a:lstStyle/>
          <a:p>
            <a:r>
              <a:rPr lang="tr-TR" sz="2000" dirty="0"/>
              <a:t>5.1 Bölüm Hedefleri</a:t>
            </a:r>
          </a:p>
        </p:txBody>
      </p:sp>
      <p:sp>
        <p:nvSpPr>
          <p:cNvPr id="3" name="İçerik Yer Tutucusu 2">
            <a:extLst>
              <a:ext uri="{FF2B5EF4-FFF2-40B4-BE49-F238E27FC236}">
                <a16:creationId xmlns:a16="http://schemas.microsoft.com/office/drawing/2014/main" id="{30936CC6-C9AC-452C-9101-A20406386244}"/>
              </a:ext>
            </a:extLst>
          </p:cNvPr>
          <p:cNvSpPr>
            <a:spLocks noGrp="1"/>
          </p:cNvSpPr>
          <p:nvPr>
            <p:ph idx="1"/>
          </p:nvPr>
        </p:nvSpPr>
        <p:spPr>
          <a:xfrm>
            <a:off x="91545" y="687299"/>
            <a:ext cx="9905999" cy="3541714"/>
          </a:xfrm>
        </p:spPr>
        <p:txBody>
          <a:bodyPr>
            <a:normAutofit fontScale="92500" lnSpcReduction="10000"/>
          </a:bodyPr>
          <a:lstStyle/>
          <a:p>
            <a:r>
              <a:rPr lang="tr-TR" dirty="0"/>
              <a:t>Bu bölümde birkaç soyut veri tipinin nasıl uygulanacağını öğreneceksiniz: kümeler ve eşlemeler. Bu veri türlerinin her ikisi için de </a:t>
            </a:r>
            <a:r>
              <a:rPr lang="tr-TR" dirty="0" err="1"/>
              <a:t>hashing'in</a:t>
            </a:r>
            <a:r>
              <a:rPr lang="tr-TR" dirty="0"/>
              <a:t> önemini okuyacaksınız. Ayrıca muta- </a:t>
            </a:r>
            <a:r>
              <a:rPr lang="tr-TR" dirty="0" err="1"/>
              <a:t>ble</a:t>
            </a:r>
            <a:r>
              <a:rPr lang="tr-TR" dirty="0"/>
              <a:t> ve </a:t>
            </a:r>
            <a:r>
              <a:rPr lang="tr-TR" dirty="0" err="1"/>
              <a:t>immutable</a:t>
            </a:r>
            <a:r>
              <a:rPr lang="tr-TR" dirty="0"/>
              <a:t> veriler arasındaki farkı anlamanın önemini de öğreneceksiniz. Bölümün sonunda şu sorulara cevap verebiliyor olmalısınız. • Bir kümede bir değer bulmanın karmaşıklığı nedir? • Yük faktörü nedir ve bir </a:t>
            </a:r>
            <a:r>
              <a:rPr lang="tr-TR" dirty="0" err="1"/>
              <a:t>hash</a:t>
            </a:r>
            <a:r>
              <a:rPr lang="tr-TR" dirty="0"/>
              <a:t> tablosunda aramanın genel verimliliğini nasıl etkiler? • Değişmez bir kümeyi ne zaman kullanırsınız? • Ne zaman değiştirilebilir bir set isteyebilirsiniz? • Bir problemde </a:t>
            </a:r>
            <a:r>
              <a:rPr lang="tr-TR" dirty="0" err="1"/>
              <a:t>memoizasyon</a:t>
            </a:r>
            <a:r>
              <a:rPr lang="tr-TR" dirty="0"/>
              <a:t> kullanmanın ne zaman bir avantajı vardır? • Hangi durumlarda bir harita veya sözlük kullanmak faydalı olabilir.      </a:t>
            </a:r>
          </a:p>
        </p:txBody>
      </p:sp>
      <p:sp>
        <p:nvSpPr>
          <p:cNvPr id="5" name="Metin kutusu 4">
            <a:extLst>
              <a:ext uri="{FF2B5EF4-FFF2-40B4-BE49-F238E27FC236}">
                <a16:creationId xmlns:a16="http://schemas.microsoft.com/office/drawing/2014/main" id="{29FD5ACC-1CFE-4798-AB68-1B5346FF70EF}"/>
              </a:ext>
            </a:extLst>
          </p:cNvPr>
          <p:cNvSpPr txBox="1"/>
          <p:nvPr/>
        </p:nvSpPr>
        <p:spPr>
          <a:xfrm>
            <a:off x="355599" y="4443501"/>
            <a:ext cx="7783689" cy="1938992"/>
          </a:xfrm>
          <a:prstGeom prst="rect">
            <a:avLst/>
          </a:prstGeom>
          <a:noFill/>
        </p:spPr>
        <p:txBody>
          <a:bodyPr wrap="square">
            <a:spAutoFit/>
          </a:bodyPr>
          <a:lstStyle/>
          <a:p>
            <a:r>
              <a:rPr lang="tr-TR" sz="2400" dirty="0"/>
              <a:t>Yine bu bölümde, ilk olarak geçen bölümde sunulan </a:t>
            </a:r>
            <a:r>
              <a:rPr lang="tr-TR" sz="2400" dirty="0" err="1"/>
              <a:t>tic</a:t>
            </a:r>
            <a:r>
              <a:rPr lang="tr-TR" sz="2400" dirty="0"/>
              <a:t> </a:t>
            </a:r>
            <a:r>
              <a:rPr lang="tr-TR" sz="2400" dirty="0" err="1"/>
              <a:t>tac</a:t>
            </a:r>
            <a:r>
              <a:rPr lang="tr-TR" sz="2400" dirty="0"/>
              <a:t> </a:t>
            </a:r>
            <a:r>
              <a:rPr lang="tr-TR" sz="2400" dirty="0" err="1"/>
              <a:t>toe</a:t>
            </a:r>
            <a:r>
              <a:rPr lang="tr-TR" sz="2400" dirty="0"/>
              <a:t> oyununun optimizasyonu ve bir </a:t>
            </a:r>
            <a:r>
              <a:rPr lang="tr-TR" sz="2400" dirty="0" err="1"/>
              <a:t>Sudoku</a:t>
            </a:r>
            <a:r>
              <a:rPr lang="tr-TR" sz="2400" dirty="0"/>
              <a:t> bulmaca çözücüsü de dahil olmak üzere bazı ilginç programlama problemleri yer alacaktır. Bu ilginç problemleri çözmek için bilmeniz gerekenleri keşfetmek için okumaya devam edin</a:t>
            </a:r>
          </a:p>
        </p:txBody>
      </p:sp>
    </p:spTree>
    <p:extLst>
      <p:ext uri="{BB962C8B-B14F-4D97-AF65-F5344CB8AC3E}">
        <p14:creationId xmlns:p14="http://schemas.microsoft.com/office/powerpoint/2010/main" val="2355858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E54BD2-A036-4C1C-A406-5AE20BD0E892}"/>
              </a:ext>
            </a:extLst>
          </p:cNvPr>
          <p:cNvSpPr>
            <a:spLocks noGrp="1"/>
          </p:cNvSpPr>
          <p:nvPr>
            <p:ph type="title"/>
          </p:nvPr>
        </p:nvSpPr>
        <p:spPr>
          <a:xfrm>
            <a:off x="124178" y="0"/>
            <a:ext cx="9905998" cy="1478570"/>
          </a:xfrm>
        </p:spPr>
        <p:txBody>
          <a:bodyPr>
            <a:normAutofit/>
          </a:bodyPr>
          <a:lstStyle/>
          <a:p>
            <a:r>
              <a:rPr lang="tr-TR" sz="2000" dirty="0"/>
              <a:t>5.2 </a:t>
            </a:r>
            <a:r>
              <a:rPr lang="tr-TR" sz="2000" dirty="0" err="1"/>
              <a:t>sudoku</a:t>
            </a:r>
            <a:r>
              <a:rPr lang="tr-TR" sz="2000" dirty="0"/>
              <a:t> oynamak</a:t>
            </a:r>
          </a:p>
        </p:txBody>
      </p:sp>
      <p:sp>
        <p:nvSpPr>
          <p:cNvPr id="3" name="İçerik Yer Tutucusu 2">
            <a:extLst>
              <a:ext uri="{FF2B5EF4-FFF2-40B4-BE49-F238E27FC236}">
                <a16:creationId xmlns:a16="http://schemas.microsoft.com/office/drawing/2014/main" id="{06AB8C34-01DD-47DE-BC19-F62EAF149D21}"/>
              </a:ext>
            </a:extLst>
          </p:cNvPr>
          <p:cNvSpPr>
            <a:spLocks noGrp="1"/>
          </p:cNvSpPr>
          <p:nvPr>
            <p:ph idx="1"/>
          </p:nvPr>
        </p:nvSpPr>
        <p:spPr>
          <a:xfrm>
            <a:off x="4595812" y="262643"/>
            <a:ext cx="7596188" cy="3541714"/>
          </a:xfrm>
        </p:spPr>
        <p:txBody>
          <a:bodyPr>
            <a:noAutofit/>
          </a:bodyPr>
          <a:lstStyle/>
          <a:p>
            <a:r>
              <a:rPr lang="tr-TR" sz="2000" dirty="0"/>
              <a:t>Birçok insan </a:t>
            </a:r>
            <a:r>
              <a:rPr lang="tr-TR" sz="2000" dirty="0" err="1"/>
              <a:t>Sudoku</a:t>
            </a:r>
            <a:r>
              <a:rPr lang="tr-TR" sz="2000" dirty="0"/>
              <a:t> bulmacalarını çözmekten hoşlanır. Bir </a:t>
            </a:r>
            <a:r>
              <a:rPr lang="tr-TR" sz="2000" dirty="0" err="1"/>
              <a:t>Sudoku</a:t>
            </a:r>
            <a:r>
              <a:rPr lang="tr-TR" sz="2000" dirty="0"/>
              <a:t> bulmacasını çözmek için 9 × 9 matrisini dolduracak doğru sayıları bulmalısınız. Tüm sayılar 1- 9 olmalıdır. Her satırda 1-9'dan birer tane bulunmalıdır. Aynı şey her sütun için de geçerlidir. Son olarak, 9 × 9 matris içinde her birinde 1-9 olması gereken dokuz adet 3 × 3 kare vardır. Başlamak için, size Şekil 5.1'de gösterildiği gibi bazı konumları bilinen bir bulmaca verilir. Göreviniz, bulmacada zaten görünen sayılar göz önüne alındığında geri kalan sayıları bulmaktır. Bu bulmacaları çözmenin yaygın bir yolu eleme sürecidir. Bir bulmaca için olası değerleri yazmak ve ardından olası değerleri teker teker elemek yardımcı olur. Örneğin, yukarıdaki bulmaca Şekil 5.2'de gösterildiği gibi bilinmeyenler için olası değerlerle açıklanabilir. Bulmacayı çözmeye başlamak için, 8, 3 veya 9 içermeyen hücreler için bulmacanın ikinci sütunundan 8, 3 ve 9'u hemen eleyebiliriz. Bu sayıların hiçbiri ikinci sütundaki başka bir hücrede görünemez çünkü zaten bilinmektedirler. Aynı şekilde, 8, 6 ve 4 sayıları da bazı hücrelerden elenebilir</a:t>
            </a:r>
          </a:p>
        </p:txBody>
      </p:sp>
      <p:pic>
        <p:nvPicPr>
          <p:cNvPr id="4" name="İçerik Yer Tutucusu 4">
            <a:extLst>
              <a:ext uri="{FF2B5EF4-FFF2-40B4-BE49-F238E27FC236}">
                <a16:creationId xmlns:a16="http://schemas.microsoft.com/office/drawing/2014/main" id="{E2717A7A-2B24-4793-ADDB-9FEDA1911CEA}"/>
              </a:ext>
            </a:extLst>
          </p:cNvPr>
          <p:cNvPicPr>
            <a:picLocks noChangeAspect="1"/>
          </p:cNvPicPr>
          <p:nvPr/>
        </p:nvPicPr>
        <p:blipFill>
          <a:blip r:embed="rId2"/>
          <a:stretch>
            <a:fillRect/>
          </a:stretch>
        </p:blipFill>
        <p:spPr>
          <a:xfrm>
            <a:off x="248711" y="1826155"/>
            <a:ext cx="4347101" cy="4318000"/>
          </a:xfrm>
          <a:prstGeom prst="rect">
            <a:avLst/>
          </a:prstGeom>
        </p:spPr>
      </p:pic>
    </p:spTree>
    <p:extLst>
      <p:ext uri="{BB962C8B-B14F-4D97-AF65-F5344CB8AC3E}">
        <p14:creationId xmlns:p14="http://schemas.microsoft.com/office/powerpoint/2010/main" val="2567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A89ACC4-6611-4A44-B127-E9717C8FE778}"/>
              </a:ext>
            </a:extLst>
          </p:cNvPr>
          <p:cNvSpPr>
            <a:spLocks noGrp="1"/>
          </p:cNvSpPr>
          <p:nvPr>
            <p:ph idx="1"/>
          </p:nvPr>
        </p:nvSpPr>
        <p:spPr>
          <a:xfrm>
            <a:off x="170569" y="262643"/>
            <a:ext cx="5575476" cy="3541714"/>
          </a:xfrm>
        </p:spPr>
        <p:txBody>
          <a:bodyPr>
            <a:noAutofit/>
          </a:bodyPr>
          <a:lstStyle/>
          <a:p>
            <a:r>
              <a:rPr lang="tr-TR" sz="2000" dirty="0"/>
              <a:t>çünkü bu sayılar zaten diğer hücrelerde yer almaktadır. Bu gibi kuralların uygulanması bulmacadaki her bir hücre için olası değer sayısını azaltır. Şekil 5.3 bu kurallardan bazılarını uyguladıktan sonraki bulmacayı göstermektedir. </a:t>
            </a:r>
            <a:r>
              <a:rPr lang="tr-TR" sz="2000" dirty="0" err="1"/>
              <a:t>Sudoku</a:t>
            </a:r>
            <a:r>
              <a:rPr lang="tr-TR" sz="2000" dirty="0"/>
              <a:t> ve nasıl çözüleceği hakkında biraz düşünürsek, birçok </a:t>
            </a:r>
            <a:r>
              <a:rPr lang="tr-TR" sz="2000" dirty="0" err="1"/>
              <a:t>Sudoku</a:t>
            </a:r>
            <a:r>
              <a:rPr lang="tr-TR" sz="2000" dirty="0"/>
              <a:t> bulmacasını çözmek için kullanılabilecek iki kural türetebiliriz. Bu iki kural bulmaca içindeki herhangi bir gruba uygulanabilir. Bir grup, bulmacada bir satır, sütun veya kare içinde görünen dokuz hücreden oluşan bir koleksiyondur. Her hücrenin içinde, bulmacayı küçültme sürecinin bir noktasında hücre için olası değerleri temsil eden bir dizi sayı bulunur. İşte iki kural.</a:t>
            </a:r>
          </a:p>
        </p:txBody>
      </p:sp>
      <p:pic>
        <p:nvPicPr>
          <p:cNvPr id="4" name="Resim 3">
            <a:extLst>
              <a:ext uri="{FF2B5EF4-FFF2-40B4-BE49-F238E27FC236}">
                <a16:creationId xmlns:a16="http://schemas.microsoft.com/office/drawing/2014/main" id="{D53B1DC8-F487-4B9B-B11A-B6F974F4123D}"/>
              </a:ext>
            </a:extLst>
          </p:cNvPr>
          <p:cNvPicPr>
            <a:picLocks noChangeAspect="1"/>
          </p:cNvPicPr>
          <p:nvPr/>
        </p:nvPicPr>
        <p:blipFill>
          <a:blip r:embed="rId2"/>
          <a:stretch>
            <a:fillRect/>
          </a:stretch>
        </p:blipFill>
        <p:spPr>
          <a:xfrm>
            <a:off x="6445957" y="821443"/>
            <a:ext cx="4534602" cy="4318000"/>
          </a:xfrm>
          <a:prstGeom prst="rect">
            <a:avLst/>
          </a:prstGeom>
        </p:spPr>
      </p:pic>
    </p:spTree>
    <p:extLst>
      <p:ext uri="{BB962C8B-B14F-4D97-AF65-F5344CB8AC3E}">
        <p14:creationId xmlns:p14="http://schemas.microsoft.com/office/powerpoint/2010/main" val="866856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2790796-96CA-4F5E-894E-52258792CEC8}"/>
              </a:ext>
            </a:extLst>
          </p:cNvPr>
          <p:cNvSpPr>
            <a:spLocks noGrp="1"/>
          </p:cNvSpPr>
          <p:nvPr>
            <p:ph idx="1"/>
          </p:nvPr>
        </p:nvSpPr>
        <p:spPr>
          <a:xfrm>
            <a:off x="780168" y="431976"/>
            <a:ext cx="9905999" cy="3541714"/>
          </a:xfrm>
        </p:spPr>
        <p:txBody>
          <a:bodyPr>
            <a:noAutofit/>
          </a:bodyPr>
          <a:lstStyle/>
          <a:p>
            <a:r>
              <a:rPr lang="tr-TR" dirty="0"/>
              <a:t>• KURAL 1. İlk kural, yukarıda hücrelerden bazı değerleri çıkarmak için kullandığımız işlemin bir genellemesidir. Bir grup içinde aynı olası değerler kümesini içeren hücreleri arayın. Kümenin </a:t>
            </a:r>
            <a:r>
              <a:rPr lang="tr-TR" dirty="0" err="1"/>
              <a:t>kardinalitesi</a:t>
            </a:r>
            <a:r>
              <a:rPr lang="tr-TR" dirty="0"/>
              <a:t> (yani kümedeki öğe sayısı) bulunan yinelenen kümelerin sayısıyla eşleşiyorsa, yinelenen kümelerin öğeleri gruptaki tüm yinelenmeyen kümelerden güvenli bir şekilde çıkarılabilir. Bu kural, yinelenen kümelerin sayısının 1 ve bu kümenin boyutunun 1 olduğu </a:t>
            </a:r>
            <a:r>
              <a:rPr lang="tr-TR" dirty="0" err="1"/>
              <a:t>dejeneratif</a:t>
            </a:r>
            <a:r>
              <a:rPr lang="tr-TR" dirty="0"/>
              <a:t> durumda bile geçerlidir. </a:t>
            </a:r>
            <a:r>
              <a:rPr lang="tr-TR" dirty="0" err="1"/>
              <a:t>Dejeneratif</a:t>
            </a:r>
            <a:r>
              <a:rPr lang="tr-TR" dirty="0"/>
              <a:t> durum, yukarıda tek öğeleri diğer kümelerden çıkarmak için kullandığımız durumdur. Bu kural, 2'nin tek başına göründüğü 7. sütun hariç bulmacanın 7. satırındaki tüm hücrelerden 2'yi çıkarmak için Şekil 5.3'e uygulanabilir. • KURAL 2. İkinci kural, bir grup içindeki her hücreye bakar ve gruptaki diğer hücrelerde görünen tüm öğeleri atar. Seçilen hücrede yalnızca bir değer kaldıysa, bu değer bu hücrede görünmelidir ve hücre aşağıdakiler atılarak güncellenebilir</a:t>
            </a:r>
          </a:p>
        </p:txBody>
      </p:sp>
    </p:spTree>
    <p:extLst>
      <p:ext uri="{BB962C8B-B14F-4D97-AF65-F5344CB8AC3E}">
        <p14:creationId xmlns:p14="http://schemas.microsoft.com/office/powerpoint/2010/main" val="1856676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377C1C5F-5BE8-4925-95C7-DC8F8D8DDF12}"/>
              </a:ext>
            </a:extLst>
          </p:cNvPr>
          <p:cNvPicPr>
            <a:picLocks noGrp="1" noChangeAspect="1"/>
          </p:cNvPicPr>
          <p:nvPr>
            <p:ph idx="1"/>
          </p:nvPr>
        </p:nvPicPr>
        <p:blipFill>
          <a:blip r:embed="rId2"/>
          <a:stretch>
            <a:fillRect/>
          </a:stretch>
        </p:blipFill>
        <p:spPr>
          <a:xfrm>
            <a:off x="6604001" y="866057"/>
            <a:ext cx="4752622" cy="4718892"/>
          </a:xfrm>
        </p:spPr>
      </p:pic>
      <p:sp>
        <p:nvSpPr>
          <p:cNvPr id="7" name="Metin kutusu 6">
            <a:extLst>
              <a:ext uri="{FF2B5EF4-FFF2-40B4-BE49-F238E27FC236}">
                <a16:creationId xmlns:a16="http://schemas.microsoft.com/office/drawing/2014/main" id="{4E20C5EA-8017-4D11-8C45-C7F3873D7F82}"/>
              </a:ext>
            </a:extLst>
          </p:cNvPr>
          <p:cNvSpPr txBox="1"/>
          <p:nvPr/>
        </p:nvSpPr>
        <p:spPr>
          <a:xfrm>
            <a:off x="336509" y="390096"/>
            <a:ext cx="6096000" cy="2554545"/>
          </a:xfrm>
          <a:prstGeom prst="rect">
            <a:avLst/>
          </a:prstGeom>
          <a:noFill/>
        </p:spPr>
        <p:txBody>
          <a:bodyPr wrap="square">
            <a:spAutoFit/>
          </a:bodyPr>
          <a:lstStyle/>
          <a:p>
            <a:r>
              <a:rPr lang="tr-TR" sz="2000" dirty="0"/>
              <a:t>seçilen hücrede görünen diğer tüm değerleri uzaklaştırır. Bu kuralın Şekil 5.3'teki beşinci satıra uygulanması, dördüncü sütunun 1 içerecek şekilde indirgenmesiyle sonuçlanır çünkü 1, 5. satırdaki başka hiçbir hücrede görünmez. Bu kural bulmacanın son satırında da geçerlidir. 2 değeri ancak ikinci sütunda 1, 5 ve 6'yı o hücreden çıkardıktan sonra mümkündür çünkü bu değerler o satırdaki diğer hücrelerde yer almaktadır.</a:t>
            </a:r>
          </a:p>
        </p:txBody>
      </p:sp>
      <p:sp>
        <p:nvSpPr>
          <p:cNvPr id="9" name="Metin kutusu 8">
            <a:extLst>
              <a:ext uri="{FF2B5EF4-FFF2-40B4-BE49-F238E27FC236}">
                <a16:creationId xmlns:a16="http://schemas.microsoft.com/office/drawing/2014/main" id="{CAFC155D-67F1-4DC6-9858-78F7D7297241}"/>
              </a:ext>
            </a:extLst>
          </p:cNvPr>
          <p:cNvSpPr txBox="1"/>
          <p:nvPr/>
        </p:nvSpPr>
        <p:spPr>
          <a:xfrm>
            <a:off x="323062" y="3225926"/>
            <a:ext cx="6096000" cy="2554545"/>
          </a:xfrm>
          <a:prstGeom prst="rect">
            <a:avLst/>
          </a:prstGeom>
          <a:noFill/>
        </p:spPr>
        <p:txBody>
          <a:bodyPr wrap="square">
            <a:spAutoFit/>
          </a:bodyPr>
          <a:lstStyle/>
          <a:p>
            <a:r>
              <a:rPr lang="tr-TR" sz="2000" dirty="0"/>
              <a:t>Şekil 5.3'teki bulmacanın tam olarak indirgenmediğine dikkat edin. İndirgeme işlemi, daha fazla indirgeme mümkün olmayana kadar yinelemeli olarak uygulanabilir. </a:t>
            </a:r>
            <a:r>
              <a:rPr lang="tr-TR" sz="2000" dirty="0" err="1"/>
              <a:t>Sudoku</a:t>
            </a:r>
            <a:r>
              <a:rPr lang="tr-TR" sz="2000" dirty="0"/>
              <a:t> çözücü algoritması, bulmacadaki tüm gruplar üzerinde bir azaltma geçişi sırasında daha fazla değişiklik yapılmayana kadar bu azaltma işlemini uygulamaya devam eder. Bu iki kuralı bu şekilde uygulamak birçok </a:t>
            </a:r>
            <a:r>
              <a:rPr lang="tr-TR" sz="2000" dirty="0" err="1"/>
              <a:t>Sudoku</a:t>
            </a:r>
            <a:r>
              <a:rPr lang="tr-TR" sz="2000" dirty="0"/>
              <a:t> bulmacasını tamamen indirgeyecektir.</a:t>
            </a:r>
          </a:p>
        </p:txBody>
      </p:sp>
    </p:spTree>
    <p:extLst>
      <p:ext uri="{BB962C8B-B14F-4D97-AF65-F5344CB8AC3E}">
        <p14:creationId xmlns:p14="http://schemas.microsoft.com/office/powerpoint/2010/main" val="3071925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07A047-1196-448E-B841-FDDC595C2E6C}"/>
              </a:ext>
            </a:extLst>
          </p:cNvPr>
          <p:cNvSpPr>
            <a:spLocks noGrp="1"/>
          </p:cNvSpPr>
          <p:nvPr>
            <p:ph type="title"/>
          </p:nvPr>
        </p:nvSpPr>
        <p:spPr/>
        <p:txBody>
          <a:bodyPr/>
          <a:lstStyle/>
          <a:p>
            <a:r>
              <a:rPr lang="tr-TR" dirty="0"/>
              <a:t>5.3 setler</a:t>
            </a:r>
          </a:p>
        </p:txBody>
      </p:sp>
      <p:sp>
        <p:nvSpPr>
          <p:cNvPr id="3" name="İçerik Yer Tutucusu 2">
            <a:extLst>
              <a:ext uri="{FF2B5EF4-FFF2-40B4-BE49-F238E27FC236}">
                <a16:creationId xmlns:a16="http://schemas.microsoft.com/office/drawing/2014/main" id="{4E3014B3-41CE-4FF2-977E-25DD2AA1BE27}"/>
              </a:ext>
            </a:extLst>
          </p:cNvPr>
          <p:cNvSpPr>
            <a:spLocks noGrp="1"/>
          </p:cNvSpPr>
          <p:nvPr>
            <p:ph idx="1"/>
          </p:nvPr>
        </p:nvSpPr>
        <p:spPr/>
        <p:txBody>
          <a:bodyPr>
            <a:normAutofit/>
          </a:bodyPr>
          <a:lstStyle/>
          <a:p>
            <a:r>
              <a:rPr lang="tr-TR" dirty="0" err="1"/>
              <a:t>Sudoku</a:t>
            </a:r>
            <a:r>
              <a:rPr lang="tr-TR" dirty="0"/>
              <a:t> bulmacaları için indirgeme algoritması sayı kümelerini manipüle eder ve indirgeme ilerledikçe bu kümelerdeki olası değerleri elimine eder. Küme, yinelenen değerlere izin vermeyen bir koleksiyondur. Kümeler herhangi bir değerden oluşabilir. Tamsayılar, çalışan nesneleri, karakterler, dizeler, kelimenin tam anlamıyla </a:t>
            </a:r>
            <a:r>
              <a:rPr lang="tr-TR" dirty="0" err="1"/>
              <a:t>Python'daki</a:t>
            </a:r>
            <a:r>
              <a:rPr lang="tr-TR" dirty="0"/>
              <a:t> herhangi bir nesne bir kümenin elemanı olabilir. Bir kümenin bir </a:t>
            </a:r>
            <a:r>
              <a:rPr lang="tr-TR" dirty="0" err="1"/>
              <a:t>kardinalitesi</a:t>
            </a:r>
            <a:r>
              <a:rPr lang="tr-TR" dirty="0"/>
              <a:t> vardır. Bir kümenin </a:t>
            </a:r>
            <a:r>
              <a:rPr lang="tr-TR" dirty="0" err="1"/>
              <a:t>kardinalitesi</a:t>
            </a:r>
            <a:r>
              <a:rPr lang="tr-TR" dirty="0"/>
              <a:t>, içindeki öğelerin sayısıdır. </a:t>
            </a:r>
          </a:p>
        </p:txBody>
      </p:sp>
    </p:spTree>
    <p:extLst>
      <p:ext uri="{BB962C8B-B14F-4D97-AF65-F5344CB8AC3E}">
        <p14:creationId xmlns:p14="http://schemas.microsoft.com/office/powerpoint/2010/main" val="1246846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5CB49046-684A-4CD4-917F-113E5384F9A8}"/>
              </a:ext>
            </a:extLst>
          </p:cNvPr>
          <p:cNvPicPr>
            <a:picLocks noGrp="1" noChangeAspect="1"/>
          </p:cNvPicPr>
          <p:nvPr>
            <p:ph idx="1"/>
          </p:nvPr>
        </p:nvPicPr>
        <p:blipFill>
          <a:blip r:embed="rId2"/>
          <a:stretch>
            <a:fillRect/>
          </a:stretch>
        </p:blipFill>
        <p:spPr>
          <a:xfrm>
            <a:off x="203200" y="304800"/>
            <a:ext cx="5350934" cy="5791200"/>
          </a:xfrm>
        </p:spPr>
      </p:pic>
      <p:sp>
        <p:nvSpPr>
          <p:cNvPr id="7" name="Metin kutusu 6">
            <a:extLst>
              <a:ext uri="{FF2B5EF4-FFF2-40B4-BE49-F238E27FC236}">
                <a16:creationId xmlns:a16="http://schemas.microsoft.com/office/drawing/2014/main" id="{064FD6A2-4525-4704-A813-64FBC1E536F9}"/>
              </a:ext>
            </a:extLst>
          </p:cNvPr>
          <p:cNvSpPr txBox="1"/>
          <p:nvPr/>
        </p:nvSpPr>
        <p:spPr>
          <a:xfrm>
            <a:off x="5813776" y="586800"/>
            <a:ext cx="6096000" cy="5755422"/>
          </a:xfrm>
          <a:prstGeom prst="rect">
            <a:avLst/>
          </a:prstGeom>
          <a:noFill/>
        </p:spPr>
        <p:txBody>
          <a:bodyPr wrap="square">
            <a:spAutoFit/>
          </a:bodyPr>
          <a:lstStyle/>
          <a:p>
            <a:r>
              <a:rPr lang="tr-TR" sz="1600" dirty="0"/>
              <a:t>Kümeler, üzerlerinde yaygın olarak tanımlanmış birkaç işlem bulunan nesnelerdir. Bu işlemler bazen birden fazla kümeyi içeren ikili işlemlerdir, bazen de sadece bir küme hakkında bilgi alırlar. Şekil 5.4'teki tablo, kümeler üzerinde yaygın olarak tanımlanan işlemleri ve bunlarla ilişkili hesaplama karmaşıklıklarını açıklamaktadır. </a:t>
            </a:r>
            <a:r>
              <a:rPr lang="tr-TR" sz="1600" dirty="0" err="1"/>
              <a:t>Python</a:t>
            </a:r>
            <a:r>
              <a:rPr lang="tr-TR" sz="1600" dirty="0"/>
              <a:t> iki tür küme için yerleşik desteğe sahiptir: set ve </a:t>
            </a:r>
            <a:r>
              <a:rPr lang="tr-TR" sz="1600" dirty="0" err="1"/>
              <a:t>frozenset</a:t>
            </a:r>
            <a:r>
              <a:rPr lang="tr-TR" sz="1600" dirty="0"/>
              <a:t> sınıfları. </a:t>
            </a:r>
            <a:r>
              <a:rPr lang="tr-TR" sz="1600" dirty="0" err="1"/>
              <a:t>Frozenset</a:t>
            </a:r>
            <a:r>
              <a:rPr lang="tr-TR" sz="1600" dirty="0"/>
              <a:t> sınıfı değişmezdir. Küme sınıfının nesneleri değiştirilebilir. Şekil 5.4'te s değişkeni bir küme ve t değişkeni de kümeleri içeren yinelenebilir bir dizi olmalıdır. </a:t>
            </a:r>
            <a:r>
              <a:rPr lang="tr-TR" sz="1600" dirty="0" err="1"/>
              <a:t>Infix</a:t>
            </a:r>
            <a:r>
              <a:rPr lang="tr-TR" sz="1600" dirty="0"/>
              <a:t> operatörleri de Şekil 5.4'te tanımlanan bazı işlemler için </a:t>
            </a:r>
            <a:r>
              <a:rPr lang="tr-TR" sz="1600" dirty="0" err="1"/>
              <a:t>sözdizimsel</a:t>
            </a:r>
            <a:r>
              <a:rPr lang="tr-TR" sz="1600" dirty="0"/>
              <a:t> şeker olarak tanımlanmıştır. Alt küme içerme için s &lt;= t yazabilirsiniz. Uygun alt küme için s &lt; t yazabilirsiniz. Uygun alt küme, üst kümesinden en az bir daha az elemanı olan bir alt kümedir. Üst küme için s &gt;= t veya uygun üst küme için s &gt; t yazabilirsiniz. Birleştirme işlemi için s | t yazmak </a:t>
            </a:r>
            <a:r>
              <a:rPr lang="tr-TR" sz="1600" dirty="0" err="1"/>
              <a:t>s.union</a:t>
            </a:r>
            <a:r>
              <a:rPr lang="tr-TR" sz="1600" dirty="0"/>
              <a:t>(t) yazmakla eşdeğerdir. Ve kesişim için, </a:t>
            </a:r>
            <a:r>
              <a:rPr lang="tr-TR" sz="1600" dirty="0" err="1"/>
              <a:t>s&amp;t</a:t>
            </a:r>
            <a:r>
              <a:rPr lang="tr-TR" sz="1600" dirty="0"/>
              <a:t>, </a:t>
            </a:r>
            <a:r>
              <a:rPr lang="tr-TR" sz="1600" dirty="0" err="1"/>
              <a:t>s.intersection</a:t>
            </a:r>
            <a:r>
              <a:rPr lang="tr-TR" sz="1600" dirty="0"/>
              <a:t>(t) yazmaya eşdeğerdir. s - t yazmak </a:t>
            </a:r>
            <a:r>
              <a:rPr lang="tr-TR" sz="1600" dirty="0" err="1"/>
              <a:t>s.difference</a:t>
            </a:r>
            <a:r>
              <a:rPr lang="tr-TR" sz="1600" dirty="0"/>
              <a:t>(t) yazmakla aynıdır ve </a:t>
            </a:r>
            <a:r>
              <a:rPr lang="tr-TR" sz="1600" dirty="0" err="1"/>
              <a:t>s^t</a:t>
            </a:r>
            <a:r>
              <a:rPr lang="tr-TR" sz="1600" dirty="0"/>
              <a:t> simetrik fark operatörüne eşdeğerdir. Şekil 5.5'teki işlemler, s kümesini değiştirdikleri için </a:t>
            </a:r>
            <a:r>
              <a:rPr lang="tr-TR" sz="1600" dirty="0" err="1"/>
              <a:t>frozenset</a:t>
            </a:r>
            <a:r>
              <a:rPr lang="tr-TR" sz="1600" dirty="0"/>
              <a:t> sınıfı üzerinde tanımlanmamıştır. Yine, Şekil 5.5'te sunulan bazı yöntemler için operatörler vardır. </a:t>
            </a:r>
            <a:r>
              <a:rPr lang="tr-TR" sz="1600" dirty="0" err="1"/>
              <a:t>Mutatör</a:t>
            </a:r>
            <a:r>
              <a:rPr lang="tr-TR" sz="1600" dirty="0"/>
              <a:t> birleştirme yöntemi s|=t olarak yazılabilir. Kesişim güncellemesi s&amp;=t olarak yazılabilir. Son olarak, simetrik fark güncelleme operatörü s^=t olarak yazılır. Bu operatörler kullanışlı olmakla birlikte çok iyi bilinmemektedir ve yukarıdaki tablodaki yöntemler çağrılarak yazılan kod daha açıklayıcı olacaktır.</a:t>
            </a:r>
          </a:p>
        </p:txBody>
      </p:sp>
    </p:spTree>
    <p:extLst>
      <p:ext uri="{BB962C8B-B14F-4D97-AF65-F5344CB8AC3E}">
        <p14:creationId xmlns:p14="http://schemas.microsoft.com/office/powerpoint/2010/main" val="2062626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Office_50521764_TF22898775_Win32" id="{8B2AA902-F0B6-4227-9E45-029B062419C5}" vid="{A3041645-D8A3-4F52-8341-2CFFF1B7D935}"/>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8C32A8-E4D9-473C-833A-8950C6E7C0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18BD99-41E9-467C-9777-74587F83171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03EF818-EDF6-480C-9B86-0A3B979BCCF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tasarım</Template>
  <TotalTime>142</TotalTime>
  <Words>2393</Words>
  <Application>Microsoft Office PowerPoint</Application>
  <PresentationFormat>Geniş ekran</PresentationFormat>
  <Paragraphs>26</Paragraphs>
  <Slides>16</Slides>
  <Notes>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16</vt:i4>
      </vt:variant>
    </vt:vector>
  </HeadingPairs>
  <TitlesOfParts>
    <vt:vector size="20" baseType="lpstr">
      <vt:lpstr>Arial</vt:lpstr>
      <vt:lpstr>Calibri</vt:lpstr>
      <vt:lpstr>Tw Cen MT</vt:lpstr>
      <vt:lpstr>Devre</vt:lpstr>
      <vt:lpstr>Kümeler VE HARİTALAR</vt:lpstr>
      <vt:lpstr>PowerPoint Sunusu</vt:lpstr>
      <vt:lpstr>5.1 Bölüm Hedefleri</vt:lpstr>
      <vt:lpstr>5.2 sudoku oynamak</vt:lpstr>
      <vt:lpstr>PowerPoint Sunusu</vt:lpstr>
      <vt:lpstr>PowerPoint Sunusu</vt:lpstr>
      <vt:lpstr>PowerPoint Sunusu</vt:lpstr>
      <vt:lpstr>5.3 setler</vt:lpstr>
      <vt:lpstr>PowerPoint Sunusu</vt:lpstr>
      <vt:lpstr>PowerPoint Sunusu</vt:lpstr>
      <vt:lpstr>PowerPoint Sunusu</vt:lpstr>
      <vt:lpstr>PowerPoint Sunusu</vt:lpstr>
      <vt:lpstr>PowerPoint Sunusu</vt:lpstr>
      <vt:lpstr>PowerPoint Sunusu</vt:lpstr>
      <vt:lpstr>5.5.2 Bir Öğeyi Saklama</vt:lpstr>
      <vt:lpstr>5.5.3 Çarpışma Çözünürlüğü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Kümeler VE HARİTALAR</dc:title>
  <dc:creator>Selma</dc:creator>
  <cp:lastModifiedBy>Selma</cp:lastModifiedBy>
  <cp:revision>12</cp:revision>
  <dcterms:created xsi:type="dcterms:W3CDTF">2024-03-26T19:41:23Z</dcterms:created>
  <dcterms:modified xsi:type="dcterms:W3CDTF">2024-03-26T22:03:43Z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