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1" r:id="rId1"/>
  </p:sldMasterIdLst>
  <p:notesMasterIdLst>
    <p:notesMasterId r:id="rId15"/>
  </p:notesMasterIdLst>
  <p:handoutMasterIdLst>
    <p:handoutMasterId r:id="rId16"/>
  </p:handoutMasterIdLst>
  <p:sldIdLst>
    <p:sldId id="256" r:id="rId2"/>
    <p:sldId id="257" r:id="rId3"/>
    <p:sldId id="258" r:id="rId4"/>
    <p:sldId id="260" r:id="rId5"/>
    <p:sldId id="259" r:id="rId6"/>
    <p:sldId id="261" r:id="rId7"/>
    <p:sldId id="262" r:id="rId8"/>
    <p:sldId id="263" r:id="rId9"/>
    <p:sldId id="264" r:id="rId10"/>
    <p:sldId id="265" r:id="rId11"/>
    <p:sldId id="267" r:id="rId12"/>
    <p:sldId id="269" r:id="rId13"/>
    <p:sldId id="27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F66CC"/>
    <a:srgbClr val="000099"/>
    <a:srgbClr val="3399FF"/>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32" autoAdjust="0"/>
  </p:normalViewPr>
  <p:slideViewPr>
    <p:cSldViewPr snapToGrid="0">
      <p:cViewPr varScale="1">
        <p:scale>
          <a:sx n="83" d="100"/>
          <a:sy n="83" d="100"/>
        </p:scale>
        <p:origin x="595" y="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B479C-5D15-48E8-8E04-EEE67DF7F432}" type="datetimeFigureOut">
              <a:rPr lang="tr-TR" smtClean="0"/>
              <a:t>19.05.2024</a:t>
            </a:fld>
            <a:endParaRPr lang="tr-TR"/>
          </a:p>
        </p:txBody>
      </p:sp>
      <p:sp>
        <p:nvSpPr>
          <p:cNvPr id="4" name="Alt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8EFDEC-DFBA-4837-98D6-E01692B0528B}" type="slidenum">
              <a:rPr lang="tr-TR" smtClean="0"/>
              <a:t>‹#›</a:t>
            </a:fld>
            <a:endParaRPr lang="tr-TR"/>
          </a:p>
        </p:txBody>
      </p:sp>
    </p:spTree>
    <p:extLst>
      <p:ext uri="{BB962C8B-B14F-4D97-AF65-F5344CB8AC3E}">
        <p14:creationId xmlns:p14="http://schemas.microsoft.com/office/powerpoint/2010/main" val="535424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9F6264-CAC4-4C7D-9EB4-09E2AE57D482}" type="datetimeFigureOut">
              <a:rPr lang="tr-TR" smtClean="0"/>
              <a:t>19.05.2024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F55FC-8FF7-4B64-887B-4775BC3BC889}" type="slidenum">
              <a:rPr lang="tr-TR" smtClean="0"/>
              <a:t>‹#›</a:t>
            </a:fld>
            <a:endParaRPr lang="tr-TR"/>
          </a:p>
        </p:txBody>
      </p:sp>
    </p:spTree>
    <p:extLst>
      <p:ext uri="{BB962C8B-B14F-4D97-AF65-F5344CB8AC3E}">
        <p14:creationId xmlns:p14="http://schemas.microsoft.com/office/powerpoint/2010/main" val="222098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10"/>
          </p:nvPr>
        </p:nvSpPr>
        <p:spPr/>
        <p:txBody>
          <a:bodyPr/>
          <a:lstStyle/>
          <a:p>
            <a:fld id="{629F55FC-8FF7-4B64-887B-4775BC3BC889}" type="slidenum">
              <a:rPr lang="tr-TR" smtClean="0"/>
              <a:t>1</a:t>
            </a:fld>
            <a:endParaRPr lang="tr-TR"/>
          </a:p>
        </p:txBody>
      </p:sp>
    </p:spTree>
    <p:extLst>
      <p:ext uri="{BB962C8B-B14F-4D97-AF65-F5344CB8AC3E}">
        <p14:creationId xmlns:p14="http://schemas.microsoft.com/office/powerpoint/2010/main" val="202650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041645F-68AE-4341-8175-4D8D83F88489}"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334890-F16D-4063-BBB1-2118336ACC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86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41645F-68AE-4341-8175-4D8D83F88489}"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390720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41645F-68AE-4341-8175-4D8D83F88489}"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304365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041645F-68AE-4341-8175-4D8D83F88489}"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64217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041645F-68AE-4341-8175-4D8D83F88489}" type="datetimeFigureOut">
              <a:rPr lang="tr-TR" smtClean="0"/>
              <a:t>19.05.2024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0334890-F16D-4063-BBB1-2118336ACC96}" type="slidenum">
              <a:rPr lang="tr-TR" smtClean="0"/>
              <a:t>‹#›</a:t>
            </a:fld>
            <a:endParaRPr lang="tr-T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54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041645F-68AE-4341-8175-4D8D83F88489}" type="datetimeFigureOut">
              <a:rPr lang="tr-TR" smtClean="0"/>
              <a:t>19.05.2024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167681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09728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17920" y="2582334"/>
            <a:ext cx="4937760" cy="33782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041645F-68AE-4341-8175-4D8D83F88489}" type="datetimeFigureOut">
              <a:rPr lang="tr-TR" smtClean="0"/>
              <a:t>19.05.2024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142037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041645F-68AE-4341-8175-4D8D83F88489}" type="datetimeFigureOut">
              <a:rPr lang="tr-TR" smtClean="0"/>
              <a:t>19.05.2024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111162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041645F-68AE-4341-8175-4D8D83F88489}" type="datetimeFigureOut">
              <a:rPr lang="tr-TR" smtClean="0"/>
              <a:t>19.05.2024</a:t>
            </a:fld>
            <a:endParaRPr lang="tr-T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tr-TR"/>
          </a:p>
        </p:txBody>
      </p:sp>
      <p:sp>
        <p:nvSpPr>
          <p:cNvPr id="9" name="Slide Number Placeholder 8"/>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202900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041645F-68AE-4341-8175-4D8D83F88489}" type="datetimeFigureOut">
              <a:rPr lang="tr-TR" smtClean="0"/>
              <a:t>19.05.2024</a:t>
            </a:fld>
            <a:endParaRPr lang="tr-T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tr-T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0334890-F16D-4063-BBB1-2118336ACC96}" type="slidenum">
              <a:rPr lang="tr-TR" smtClean="0"/>
              <a:t>‹#›</a:t>
            </a:fld>
            <a:endParaRPr lang="tr-TR"/>
          </a:p>
        </p:txBody>
      </p:sp>
    </p:spTree>
    <p:extLst>
      <p:ext uri="{BB962C8B-B14F-4D97-AF65-F5344CB8AC3E}">
        <p14:creationId xmlns:p14="http://schemas.microsoft.com/office/powerpoint/2010/main" val="3116892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041645F-68AE-4341-8175-4D8D83F88489}" type="datetimeFigureOut">
              <a:rPr lang="tr-TR" smtClean="0"/>
              <a:t>19.05.2024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0334890-F16D-4063-BBB1-2118336ACC96}" type="slidenum">
              <a:rPr lang="tr-TR" smtClean="0"/>
              <a:t>‹#›</a:t>
            </a:fld>
            <a:endParaRPr lang="tr-TR"/>
          </a:p>
        </p:txBody>
      </p:sp>
    </p:spTree>
    <p:extLst>
      <p:ext uri="{BB962C8B-B14F-4D97-AF65-F5344CB8AC3E}">
        <p14:creationId xmlns:p14="http://schemas.microsoft.com/office/powerpoint/2010/main" val="287326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41645F-68AE-4341-8175-4D8D83F88489}" type="datetimeFigureOut">
              <a:rPr lang="tr-TR" smtClean="0"/>
              <a:t>19.05.2024</a:t>
            </a:fld>
            <a:endParaRPr lang="tr-T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tr-T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0334890-F16D-4063-BBB1-2118336ACC96}" type="slidenum">
              <a:rPr lang="tr-TR" smtClean="0"/>
              <a:t>‹#›</a:t>
            </a:fld>
            <a:endParaRPr lang="tr-T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20126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 Köşesi Kesik Dikdörtgen 3"/>
          <p:cNvSpPr/>
          <p:nvPr/>
        </p:nvSpPr>
        <p:spPr>
          <a:xfrm>
            <a:off x="350982" y="1468582"/>
            <a:ext cx="11499273" cy="2207491"/>
          </a:xfrm>
          <a:prstGeom prst="snip1Rect">
            <a:avLst/>
          </a:prstGeom>
          <a:ln>
            <a:solidFill>
              <a:schemeClr val="accent1">
                <a:lumMod val="40000"/>
                <a:lumOff val="60000"/>
              </a:schemeClr>
            </a:solidFill>
          </a:ln>
          <a:effectLst>
            <a:glow rad="228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ln w="0"/>
              <a:solidFill>
                <a:schemeClr val="accent1"/>
              </a:solidFill>
              <a:effectLst>
                <a:outerShdw blurRad="38100" dist="25400" dir="5400000" algn="ctr" rotWithShape="0">
                  <a:srgbClr val="6E747A">
                    <a:alpha val="43000"/>
                  </a:srgbClr>
                </a:outerShdw>
              </a:effectLst>
            </a:endParaRPr>
          </a:p>
        </p:txBody>
      </p:sp>
      <p:sp>
        <p:nvSpPr>
          <p:cNvPr id="2" name="Unvan 1"/>
          <p:cNvSpPr>
            <a:spLocks noGrp="1"/>
          </p:cNvSpPr>
          <p:nvPr>
            <p:ph type="ctrTitle"/>
          </p:nvPr>
        </p:nvSpPr>
        <p:spPr>
          <a:xfrm>
            <a:off x="2527404" y="1468583"/>
            <a:ext cx="7272377" cy="2207490"/>
          </a:xfrm>
          <a:ln>
            <a:solidFill>
              <a:schemeClr val="tx2">
                <a:lumMod val="50000"/>
              </a:schemeClr>
            </a:solidFill>
          </a:ln>
        </p:spPr>
        <p:txBody>
          <a:bodyPr>
            <a:noAutofit/>
          </a:bodyPr>
          <a:lstStyle/>
          <a:p>
            <a:pPr algn="ctr"/>
            <a:r>
              <a:rPr lang="tr-TR" sz="7200" b="1" u="sng" dirty="0" smtClean="0">
                <a:solidFill>
                  <a:schemeClr val="bg1"/>
                </a:solidFill>
                <a:effectLst>
                  <a:outerShdw blurRad="38100" dist="38100" dir="2700000" algn="tl">
                    <a:srgbClr val="000000">
                      <a:alpha val="43137"/>
                    </a:srgbClr>
                  </a:outerShdw>
                </a:effectLst>
                <a:latin typeface="Franklin Gothic Medium" panose="020B0603020102020204" pitchFamily="34" charset="0"/>
              </a:rPr>
              <a:t>7. ÜNİTE</a:t>
            </a:r>
            <a:br>
              <a:rPr lang="tr-TR" sz="7200" b="1" u="sng" dirty="0" smtClean="0">
                <a:solidFill>
                  <a:schemeClr val="bg1"/>
                </a:solidFill>
                <a:effectLst>
                  <a:outerShdw blurRad="38100" dist="38100" dir="2700000" algn="tl">
                    <a:srgbClr val="000000">
                      <a:alpha val="43137"/>
                    </a:srgbClr>
                  </a:outerShdw>
                </a:effectLst>
                <a:latin typeface="Franklin Gothic Medium" panose="020B0603020102020204" pitchFamily="34" charset="0"/>
              </a:rPr>
            </a:br>
            <a:r>
              <a:rPr lang="tr-TR" sz="7200" b="1" u="sng" dirty="0" smtClean="0">
                <a:solidFill>
                  <a:schemeClr val="bg1"/>
                </a:solidFill>
                <a:effectLst>
                  <a:outerShdw blurRad="38100" dist="38100" dir="2700000" algn="tl">
                    <a:srgbClr val="000000">
                      <a:alpha val="43137"/>
                    </a:srgbClr>
                  </a:outerShdw>
                </a:effectLst>
                <a:latin typeface="Franklin Gothic Medium" panose="020B0603020102020204" pitchFamily="34" charset="0"/>
              </a:rPr>
              <a:t>GRAFİKLER</a:t>
            </a:r>
            <a:endParaRPr lang="tr-TR" sz="7200" b="1" u="sng" dirty="0">
              <a:solidFill>
                <a:schemeClr val="bg1"/>
              </a:solidFill>
              <a:effectLst>
                <a:outerShdw blurRad="38100" dist="38100" dir="2700000" algn="tl">
                  <a:srgbClr val="000000">
                    <a:alpha val="43137"/>
                  </a:srgbClr>
                </a:outerShdw>
              </a:effectLst>
              <a:latin typeface="Franklin Gothic Medium" panose="020B0603020102020204" pitchFamily="34" charset="0"/>
            </a:endParaRPr>
          </a:p>
        </p:txBody>
      </p:sp>
      <p:sp>
        <p:nvSpPr>
          <p:cNvPr id="3" name="Alt Başlık 2"/>
          <p:cNvSpPr>
            <a:spLocks noGrp="1"/>
          </p:cNvSpPr>
          <p:nvPr>
            <p:ph type="subTitle" idx="1"/>
          </p:nvPr>
        </p:nvSpPr>
        <p:spPr>
          <a:xfrm>
            <a:off x="0" y="3980873"/>
            <a:ext cx="12192000" cy="554182"/>
          </a:xfrm>
          <a:solidFill>
            <a:schemeClr val="tx2">
              <a:lumMod val="20000"/>
              <a:lumOff val="80000"/>
            </a:schemeClr>
          </a:solidFill>
          <a:ln>
            <a:solidFill>
              <a:schemeClr val="accent1"/>
            </a:solidFill>
          </a:ln>
          <a:effectLst>
            <a:outerShdw blurRad="50800" dist="38100" dir="16200000" rotWithShape="0">
              <a:prstClr val="black">
                <a:alpha val="40000"/>
              </a:prstClr>
            </a:outerShdw>
          </a:effectLst>
          <a:scene3d>
            <a:camera prst="orthographicFront"/>
            <a:lightRig rig="threePt" dir="t"/>
          </a:scene3d>
          <a:sp3d>
            <a:bevelT w="139700" h="139700" prst="divot"/>
          </a:sp3d>
        </p:spPr>
        <p:txBody>
          <a:bodyPr>
            <a:noAutofit/>
          </a:bodyPr>
          <a:lstStyle/>
          <a:p>
            <a:pPr algn="ctr"/>
            <a:r>
              <a:rPr lang="tr-TR" sz="3600" dirty="0" smtClean="0">
                <a:latin typeface="Algerian" panose="04020705040A02060702" pitchFamily="82" charset="0"/>
              </a:rPr>
              <a:t>BÖLÜM ÖZETİ</a:t>
            </a:r>
            <a:endParaRPr lang="tr-TR" sz="3600" dirty="0">
              <a:latin typeface="Algerian" panose="04020705040A02060702" pitchFamily="82" charset="0"/>
            </a:endParaRPr>
          </a:p>
        </p:txBody>
      </p:sp>
    </p:spTree>
    <p:extLst>
      <p:ext uri="{BB962C8B-B14F-4D97-AF65-F5344CB8AC3E}">
        <p14:creationId xmlns:p14="http://schemas.microsoft.com/office/powerpoint/2010/main" val="1139162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a:xfrm>
            <a:off x="106219" y="331585"/>
            <a:ext cx="11970326" cy="776778"/>
          </a:xfrm>
        </p:spPr>
        <p:style>
          <a:lnRef idx="2">
            <a:schemeClr val="accent5"/>
          </a:lnRef>
          <a:fillRef idx="1">
            <a:schemeClr val="lt1"/>
          </a:fillRef>
          <a:effectRef idx="0">
            <a:schemeClr val="accent5"/>
          </a:effectRef>
          <a:fontRef idx="minor">
            <a:schemeClr val="dk1"/>
          </a:fontRef>
        </p:style>
        <p:txBody>
          <a:bodyPr/>
          <a:lstStyle/>
          <a:p>
            <a:r>
              <a:rPr lang="tr-TR" dirty="0" smtClean="0"/>
              <a:t>SONUÇ :</a:t>
            </a:r>
            <a:endParaRPr lang="tr-TR" dirty="0"/>
          </a:p>
        </p:txBody>
      </p:sp>
      <p:sp>
        <p:nvSpPr>
          <p:cNvPr id="8" name="İçerik Yer Tutucusu 7"/>
          <p:cNvSpPr>
            <a:spLocks noGrp="1"/>
          </p:cNvSpPr>
          <p:nvPr>
            <p:ph idx="1"/>
          </p:nvPr>
        </p:nvSpPr>
        <p:spPr>
          <a:xfrm>
            <a:off x="106219" y="1256145"/>
            <a:ext cx="11970326" cy="4950690"/>
          </a:xfrm>
        </p:spPr>
        <p:style>
          <a:lnRef idx="2">
            <a:schemeClr val="accent5"/>
          </a:lnRef>
          <a:fillRef idx="1">
            <a:schemeClr val="lt1"/>
          </a:fillRef>
          <a:effectRef idx="0">
            <a:schemeClr val="accent5"/>
          </a:effectRef>
          <a:fontRef idx="minor">
            <a:schemeClr val="dk1"/>
          </a:fontRef>
        </p:style>
        <p:txBody>
          <a:bodyPr>
            <a:noAutofit/>
          </a:bodyPr>
          <a:lstStyle/>
          <a:p>
            <a:r>
              <a:rPr lang="tr-TR" sz="1800" b="1" dirty="0"/>
              <a:t>Sunum Özeti: Grafik Teorisi ve Algoritmaları</a:t>
            </a:r>
          </a:p>
          <a:p>
            <a:r>
              <a:rPr lang="tr-TR" sz="1800" dirty="0"/>
              <a:t>Bu sunumda, grafik teorisinin temel kavramları ve grafik algoritmalarının önemi üzerine odaklandık. İşte sunumumuzda ele aldığımız konuların özeti:</a:t>
            </a:r>
          </a:p>
          <a:p>
            <a:r>
              <a:rPr lang="tr-TR" sz="1800" b="1" dirty="0"/>
              <a:t>Grafiklerin Tanımı ve </a:t>
            </a:r>
            <a:r>
              <a:rPr lang="tr-TR" sz="1800" b="1" dirty="0" smtClean="0"/>
              <a:t>Önemi</a:t>
            </a:r>
            <a:r>
              <a:rPr lang="tr-TR" sz="1800" dirty="0" smtClean="0"/>
              <a:t>:</a:t>
            </a:r>
          </a:p>
          <a:p>
            <a:pPr lvl="1"/>
            <a:r>
              <a:rPr lang="tr-TR" sz="1200" b="1" dirty="0"/>
              <a:t>Grafiklerin, düğümler ve kenarlardan oluşan yapılar olduğunu öğrendik. Grafiklerin sosyal ağ analizleri, ulaşım ağları, ağ güvenliği ve harita uygulamaları gibi birçok alanda kullanıldığını gördük.</a:t>
            </a:r>
          </a:p>
          <a:p>
            <a:r>
              <a:rPr lang="tr-TR" sz="1800" b="1" dirty="0" smtClean="0"/>
              <a:t>Yönlendirilmiş </a:t>
            </a:r>
            <a:r>
              <a:rPr lang="tr-TR" sz="1800" b="1" dirty="0"/>
              <a:t>ve Yönlendirilmemiş Grafikler:</a:t>
            </a:r>
          </a:p>
          <a:p>
            <a:pPr lvl="1"/>
            <a:r>
              <a:rPr lang="tr-TR" sz="1200" b="1" dirty="0"/>
              <a:t>Yönlendirilmiş grafiklerde kenarların bir yönü olduğunu, yönlendirilmemiş grafiklerde ise kenarların çift yönlü olduğunu öğrendik. Örneklerle bu konuları daha iyi anladık.</a:t>
            </a:r>
          </a:p>
          <a:p>
            <a:r>
              <a:rPr lang="tr-TR" sz="1800" b="1" dirty="0"/>
              <a:t>Ağaçlar ve Kapsayan Ağaçlar:</a:t>
            </a:r>
          </a:p>
          <a:p>
            <a:pPr lvl="1"/>
            <a:r>
              <a:rPr lang="tr-TR" sz="1200" b="1" dirty="0"/>
              <a:t>Ağaçların, </a:t>
            </a:r>
            <a:r>
              <a:rPr lang="tr-TR" sz="1200" b="1" dirty="0" err="1"/>
              <a:t>döngüsüz</a:t>
            </a:r>
            <a:r>
              <a:rPr lang="tr-TR" sz="1200" b="1" dirty="0"/>
              <a:t> grafikler olduğunu ve kapsayan ağaçların tüm düğümleri içeren alt kümeler olduğunu öğrendik. Aile ağaçları ve ağ bağlantıları üzerinden bu kavramları inceledik.</a:t>
            </a:r>
          </a:p>
          <a:p>
            <a:r>
              <a:rPr lang="tr-TR" sz="1800" b="1" dirty="0"/>
              <a:t>Grafik Arama Algoritmaları:</a:t>
            </a:r>
          </a:p>
          <a:p>
            <a:pPr lvl="1"/>
            <a:r>
              <a:rPr lang="tr-TR" sz="1200" b="1" dirty="0"/>
              <a:t>Derinlik Öncelikli Arama (DFS) algoritması ile labirentlerde çıkış yolu bulmayı öğrendik. </a:t>
            </a:r>
            <a:r>
              <a:rPr lang="tr-TR" sz="1200" b="1" dirty="0" err="1"/>
              <a:t>Kruskal</a:t>
            </a:r>
            <a:r>
              <a:rPr lang="tr-TR" sz="1200" b="1" dirty="0"/>
              <a:t> ve </a:t>
            </a:r>
            <a:r>
              <a:rPr lang="tr-TR" sz="1200" b="1" dirty="0" err="1"/>
              <a:t>Dijkstra</a:t>
            </a:r>
            <a:r>
              <a:rPr lang="tr-TR" sz="1200" b="1" dirty="0"/>
              <a:t> algoritmaları ile minimum ağırlıklı kapsayan ağaç ve en kısa yol bulma konularını işledik.</a:t>
            </a:r>
          </a:p>
          <a:p>
            <a:r>
              <a:rPr lang="tr-TR" sz="1800" b="1" dirty="0"/>
              <a:t>Grafik Temsilleri ve İleri Seviye Algoritmalar:</a:t>
            </a:r>
          </a:p>
          <a:p>
            <a:pPr lvl="1"/>
            <a:r>
              <a:rPr lang="tr-TR" sz="1200" b="1" dirty="0" smtClean="0"/>
              <a:t>Grafiklerin </a:t>
            </a:r>
            <a:r>
              <a:rPr lang="tr-TR" sz="1200" b="1" dirty="0"/>
              <a:t>matris ve liste temsillerini öğrendik. Ayrıca genetik algoritmalar ve yapay sinir ağları gibi ileri seviye grafik algoritmalarının önemini tartıştık.</a:t>
            </a:r>
          </a:p>
        </p:txBody>
      </p:sp>
    </p:spTree>
    <p:extLst>
      <p:ext uri="{BB962C8B-B14F-4D97-AF65-F5344CB8AC3E}">
        <p14:creationId xmlns:p14="http://schemas.microsoft.com/office/powerpoint/2010/main" val="442776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60400" y="1722583"/>
            <a:ext cx="10871200" cy="2456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Unvan 1"/>
          <p:cNvSpPr>
            <a:spLocks noGrp="1"/>
          </p:cNvSpPr>
          <p:nvPr>
            <p:ph type="title"/>
          </p:nvPr>
        </p:nvSpPr>
        <p:spPr>
          <a:xfrm>
            <a:off x="0" y="2623129"/>
            <a:ext cx="12192000" cy="803564"/>
          </a:xfrm>
        </p:spPr>
        <p:style>
          <a:lnRef idx="2">
            <a:schemeClr val="dk1"/>
          </a:lnRef>
          <a:fillRef idx="1">
            <a:schemeClr val="lt1"/>
          </a:fillRef>
          <a:effectRef idx="0">
            <a:schemeClr val="dk1"/>
          </a:effectRef>
          <a:fontRef idx="minor">
            <a:schemeClr val="dk1"/>
          </a:fontRef>
        </p:style>
        <p:txBody>
          <a:bodyPr anchor="ctr"/>
          <a:lstStyle/>
          <a:p>
            <a:pPr algn="ctr"/>
            <a:r>
              <a:rPr lang="tr-TR" dirty="0" smtClean="0"/>
              <a:t>SORULAR</a:t>
            </a:r>
            <a:endParaRPr lang="tr-TR" dirty="0"/>
          </a:p>
        </p:txBody>
      </p:sp>
      <p:sp>
        <p:nvSpPr>
          <p:cNvPr id="4" name="Sağ Ok 3"/>
          <p:cNvSpPr/>
          <p:nvPr/>
        </p:nvSpPr>
        <p:spPr>
          <a:xfrm>
            <a:off x="8395856" y="2762830"/>
            <a:ext cx="1764145" cy="5241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36664732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75490" y="523397"/>
            <a:ext cx="11166762" cy="426411"/>
          </a:xfrm>
        </p:spPr>
        <p:style>
          <a:lnRef idx="2">
            <a:schemeClr val="dk1"/>
          </a:lnRef>
          <a:fillRef idx="1">
            <a:schemeClr val="lt1"/>
          </a:fillRef>
          <a:effectRef idx="0">
            <a:schemeClr val="dk1"/>
          </a:effectRef>
          <a:fontRef idx="minor">
            <a:schemeClr val="dk1"/>
          </a:fontRef>
        </p:style>
        <p:txBody>
          <a:bodyPr/>
          <a:lstStyle/>
          <a:p>
            <a:r>
              <a:rPr lang="tr-TR" dirty="0" err="1" smtClean="0"/>
              <a:t>Kruskal</a:t>
            </a:r>
            <a:r>
              <a:rPr lang="tr-TR" dirty="0" smtClean="0"/>
              <a:t> </a:t>
            </a:r>
            <a:r>
              <a:rPr lang="tr-TR" dirty="0"/>
              <a:t>algoritması için hangi </a:t>
            </a:r>
            <a:r>
              <a:rPr lang="tr-TR" dirty="0" err="1"/>
              <a:t>graf</a:t>
            </a:r>
            <a:r>
              <a:rPr lang="tr-TR" dirty="0"/>
              <a:t> temsili en iyisidir? Neden?</a:t>
            </a:r>
          </a:p>
        </p:txBody>
      </p:sp>
      <p:sp>
        <p:nvSpPr>
          <p:cNvPr id="4" name="Metin kutusu 3"/>
          <p:cNvSpPr txBox="1"/>
          <p:nvPr/>
        </p:nvSpPr>
        <p:spPr>
          <a:xfrm>
            <a:off x="175489" y="1098215"/>
            <a:ext cx="11166763" cy="1200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err="1"/>
              <a:t>Kruskal</a:t>
            </a:r>
            <a:r>
              <a:rPr lang="tr-TR" dirty="0"/>
              <a:t> algoritması için en uygun </a:t>
            </a:r>
            <a:r>
              <a:rPr lang="tr-TR" dirty="0" err="1"/>
              <a:t>graf</a:t>
            </a:r>
            <a:r>
              <a:rPr lang="tr-TR" dirty="0"/>
              <a:t> temsili "kenar </a:t>
            </a:r>
            <a:r>
              <a:rPr lang="tr-TR" dirty="0" err="1"/>
              <a:t>listesi"dir</a:t>
            </a:r>
            <a:r>
              <a:rPr lang="tr-TR" dirty="0"/>
              <a:t>. Bu temsil, algoritmanın kenarları sıralama ve birleştirme işlemlerini ağırlıklarına göre kolayca yapmasını sağlar. Algoritma, kenar listesindeki en küçük ağırlıklı kenardan başlayarak birleştirme işlemi yaparak minimum ağırlıklı ağacı oluşturur. Bu nedenle, </a:t>
            </a:r>
            <a:r>
              <a:rPr lang="tr-TR" dirty="0" err="1"/>
              <a:t>Kruskal</a:t>
            </a:r>
            <a:r>
              <a:rPr lang="tr-TR" dirty="0"/>
              <a:t> algoritması için </a:t>
            </a:r>
            <a:r>
              <a:rPr lang="tr-TR" dirty="0" err="1"/>
              <a:t>grafı</a:t>
            </a:r>
            <a:r>
              <a:rPr lang="tr-TR" dirty="0"/>
              <a:t> kenar listesi olarak temsil etmek hem anlaşılması kolay hem de uygulaması verimli bir yaklaşımdır.</a:t>
            </a:r>
          </a:p>
        </p:txBody>
      </p:sp>
      <p:sp>
        <p:nvSpPr>
          <p:cNvPr id="5" name="Metin kutusu 4"/>
          <p:cNvSpPr txBox="1"/>
          <p:nvPr/>
        </p:nvSpPr>
        <p:spPr>
          <a:xfrm>
            <a:off x="175489" y="4052870"/>
            <a:ext cx="1116676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err="1"/>
              <a:t>Dijkstra</a:t>
            </a:r>
            <a:r>
              <a:rPr lang="tr-TR" dirty="0"/>
              <a:t> algoritması tarafından önceki düğüm neden saklanır? Önceki düğümün amacı nedir ve neden saklanır?</a:t>
            </a:r>
          </a:p>
        </p:txBody>
      </p:sp>
      <p:sp>
        <p:nvSpPr>
          <p:cNvPr id="6" name="Metin kutusu 5"/>
          <p:cNvSpPr txBox="1"/>
          <p:nvPr/>
        </p:nvSpPr>
        <p:spPr>
          <a:xfrm>
            <a:off x="175487" y="154065"/>
            <a:ext cx="9975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smtClean="0"/>
              <a:t>SORU 1</a:t>
            </a:r>
            <a:endParaRPr lang="tr-TR" dirty="0"/>
          </a:p>
        </p:txBody>
      </p:sp>
      <p:sp>
        <p:nvSpPr>
          <p:cNvPr id="7" name="Metin kutusu 6"/>
          <p:cNvSpPr txBox="1"/>
          <p:nvPr/>
        </p:nvSpPr>
        <p:spPr>
          <a:xfrm>
            <a:off x="175488" y="3683538"/>
            <a:ext cx="99752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smtClean="0"/>
              <a:t>SORU 2</a:t>
            </a:r>
            <a:endParaRPr lang="tr-TR" dirty="0"/>
          </a:p>
        </p:txBody>
      </p:sp>
      <p:sp>
        <p:nvSpPr>
          <p:cNvPr id="12" name="Metin kutusu 11"/>
          <p:cNvSpPr txBox="1"/>
          <p:nvPr/>
        </p:nvSpPr>
        <p:spPr>
          <a:xfrm>
            <a:off x="175489" y="4606868"/>
            <a:ext cx="11166763"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err="1"/>
              <a:t>Dijkstra</a:t>
            </a:r>
            <a:r>
              <a:rPr lang="tr-TR" dirty="0"/>
              <a:t> algoritması, en kısa yol problemi için kullanılan bir algoritmadır. Önceki düğüm (</a:t>
            </a:r>
            <a:r>
              <a:rPr lang="tr-TR" dirty="0" err="1"/>
              <a:t>previous</a:t>
            </a:r>
            <a:r>
              <a:rPr lang="tr-TR" dirty="0"/>
              <a:t> </a:t>
            </a:r>
            <a:r>
              <a:rPr lang="tr-TR" dirty="0" err="1"/>
              <a:t>vertex</a:t>
            </a:r>
            <a:r>
              <a:rPr lang="tr-TR" dirty="0"/>
              <a:t>) bilgisi, her düğüm için en kısa yolun hesaplanmasında önemli bir rol oynar. Bu bilgi, bir düğüme giderken önceki düğümü belirlememizi sağlar, böylece en kısa yolun tamamını takip edebiliriz. Önceki düğüm bilgisi, algoritmanın her adımda hangi yolu seçeceğini ve en kısa yolu nasıl hesaplayacağını belirlemesine yardımcı olur. Bu nedenle, </a:t>
            </a:r>
            <a:r>
              <a:rPr lang="tr-TR" dirty="0" err="1"/>
              <a:t>Dijkstra</a:t>
            </a:r>
            <a:r>
              <a:rPr lang="tr-TR" dirty="0"/>
              <a:t> algoritması tarafından önceki düğüm bilgisinin saklanması, en kısa yolun doğru bir şekilde hesaplanabilmesi için gereklidir</a:t>
            </a:r>
          </a:p>
        </p:txBody>
      </p:sp>
      <p:cxnSp>
        <p:nvCxnSpPr>
          <p:cNvPr id="14" name="Düz Bağlayıcı 13"/>
          <p:cNvCxnSpPr/>
          <p:nvPr/>
        </p:nvCxnSpPr>
        <p:spPr>
          <a:xfrm>
            <a:off x="0" y="3106434"/>
            <a:ext cx="12192000" cy="46182"/>
          </a:xfrm>
          <a:prstGeom prst="line">
            <a:avLst/>
          </a:prstGeom>
          <a:ln w="190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36599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şağı Ok 15"/>
          <p:cNvSpPr/>
          <p:nvPr/>
        </p:nvSpPr>
        <p:spPr>
          <a:xfrm rot="10800000">
            <a:off x="6344623" y="5256005"/>
            <a:ext cx="1952514" cy="1601995"/>
          </a:xfrm>
          <a:prstGeom prst="downArrow">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p:cNvSpPr>
            <a:spLocks noGrp="1"/>
          </p:cNvSpPr>
          <p:nvPr>
            <p:ph idx="1"/>
          </p:nvPr>
        </p:nvSpPr>
        <p:spPr>
          <a:xfrm>
            <a:off x="0" y="369332"/>
            <a:ext cx="12192000" cy="1922702"/>
          </a:xfrm>
        </p:spPr>
        <p:style>
          <a:lnRef idx="2">
            <a:schemeClr val="dk1"/>
          </a:lnRef>
          <a:fillRef idx="1">
            <a:schemeClr val="lt1"/>
          </a:fillRef>
          <a:effectRef idx="0">
            <a:schemeClr val="dk1"/>
          </a:effectRef>
          <a:fontRef idx="minor">
            <a:schemeClr val="dk1"/>
          </a:fontRef>
        </p:style>
        <p:txBody>
          <a:bodyPr>
            <a:normAutofit/>
          </a:bodyPr>
          <a:lstStyle/>
          <a:p>
            <a:r>
              <a:rPr lang="tr-TR" dirty="0"/>
              <a:t>İki parçalı bir grafik (</a:t>
            </a:r>
            <a:r>
              <a:rPr lang="tr-TR" dirty="0" err="1"/>
              <a:t>bipartite</a:t>
            </a:r>
            <a:r>
              <a:rPr lang="tr-TR" dirty="0"/>
              <a:t> </a:t>
            </a:r>
            <a:r>
              <a:rPr lang="tr-TR" dirty="0" err="1"/>
              <a:t>graph</a:t>
            </a:r>
            <a:r>
              <a:rPr lang="tr-TR" dirty="0"/>
              <a:t>), düğümlerin iki kümeye ayrılabildiği ve aynı kümedeki iki düğüm arasında kenar bulunmadığı bir grafiktir. Grafikteki tüm kenarlar, farklı kümelerde bulunan düğümler arasında bulunur. Bir grafiğin iki parçalı olup olmadığını test etmek için, grafiğin bir derinlik öncelikli arama gibi bir gezinme yapılarak ve tek sayılı döngüler aranarak kontrol edilebilir. Bir grafik, yalnızca ve yalnızca tek sayılı bir döngü içermediğinde iki parçalıdır. Verilen bir grafiğin iki parçalı olup olmadığını belirleyen bir program yazın. Program yalnızca "Evet, iki parçalıdır" veya "Hayır, iki parçalı değildir" yazdırmalıdır.</a:t>
            </a:r>
          </a:p>
        </p:txBody>
      </p:sp>
      <p:sp>
        <p:nvSpPr>
          <p:cNvPr id="6" name="Metin kutusu 5"/>
          <p:cNvSpPr txBox="1"/>
          <p:nvPr/>
        </p:nvSpPr>
        <p:spPr>
          <a:xfrm>
            <a:off x="0" y="0"/>
            <a:ext cx="108065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tr-TR" dirty="0" smtClean="0"/>
              <a:t>SORU 3</a:t>
            </a:r>
            <a:endParaRPr lang="tr-TR" dirty="0"/>
          </a:p>
        </p:txBody>
      </p:sp>
      <p:pic>
        <p:nvPicPr>
          <p:cNvPr id="7" name="Resim 6"/>
          <p:cNvPicPr>
            <a:picLocks noChangeAspect="1"/>
          </p:cNvPicPr>
          <p:nvPr/>
        </p:nvPicPr>
        <p:blipFill>
          <a:blip r:embed="rId2"/>
          <a:stretch>
            <a:fillRect/>
          </a:stretch>
        </p:blipFill>
        <p:spPr>
          <a:xfrm>
            <a:off x="0" y="2292034"/>
            <a:ext cx="6824402" cy="4565966"/>
          </a:xfrm>
          <a:prstGeom prst="rect">
            <a:avLst/>
          </a:prstGeom>
        </p:spPr>
        <p:style>
          <a:lnRef idx="1">
            <a:schemeClr val="accent1"/>
          </a:lnRef>
          <a:fillRef idx="3">
            <a:schemeClr val="accent1"/>
          </a:fillRef>
          <a:effectRef idx="2">
            <a:schemeClr val="accent1"/>
          </a:effectRef>
          <a:fontRef idx="minor">
            <a:schemeClr val="lt1"/>
          </a:fontRef>
        </p:style>
      </p:pic>
      <p:sp>
        <p:nvSpPr>
          <p:cNvPr id="14" name="Rectangle 5"/>
          <p:cNvSpPr>
            <a:spLocks noChangeArrowheads="1"/>
          </p:cNvSpPr>
          <p:nvPr/>
        </p:nvSpPr>
        <p:spPr bwMode="auto">
          <a:xfrm>
            <a:off x="7817358" y="3133389"/>
            <a:ext cx="4374642" cy="372461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tr-TR" altLang="tr-TR" sz="2400" dirty="0">
                <a:solidFill>
                  <a:schemeClr val="bg1"/>
                </a:solidFill>
                <a:latin typeface="Arial" panose="020B0604020202020204" pitchFamily="34" charset="0"/>
              </a:rPr>
              <a:t> </a:t>
            </a:r>
            <a:r>
              <a:rPr kumimoji="0" lang="tr-TR" altLang="tr-TR" sz="1600" b="1" i="0" u="none" strike="noStrike" cap="none" normalizeH="0" baseline="0" dirty="0" err="1" smtClean="0">
                <a:ln>
                  <a:noFill/>
                </a:ln>
                <a:solidFill>
                  <a:schemeClr val="bg1"/>
                </a:solidFill>
                <a:effectLst/>
                <a:latin typeface="Söhne"/>
              </a:rPr>
              <a:t>Graph</a:t>
            </a:r>
            <a:r>
              <a:rPr kumimoji="0" lang="tr-TR" altLang="tr-TR" sz="1600" b="1" i="0" u="none" strike="noStrike" cap="none" normalizeH="0" baseline="0" dirty="0" smtClean="0">
                <a:ln>
                  <a:noFill/>
                </a:ln>
                <a:solidFill>
                  <a:schemeClr val="bg1"/>
                </a:solidFill>
                <a:effectLst/>
                <a:latin typeface="Söhne"/>
              </a:rPr>
              <a:t> Tanımlama</a:t>
            </a:r>
            <a:r>
              <a:rPr kumimoji="0" lang="tr-TR" altLang="tr-TR" sz="1600" b="0" i="0" u="none" strike="noStrike" cap="none" normalizeH="0" baseline="0" dirty="0" smtClean="0">
                <a:ln>
                  <a:noFill/>
                </a:ln>
                <a:solidFill>
                  <a:schemeClr val="bg1"/>
                </a:solidFill>
                <a:effectLst/>
                <a:latin typeface="Söhne"/>
              </a:rPr>
              <a:t>: </a:t>
            </a:r>
            <a:r>
              <a:rPr kumimoji="0" lang="tr-TR" altLang="tr-TR" sz="2400" b="1" i="0" u="none" strike="noStrike" cap="none" normalizeH="0" baseline="0" dirty="0" err="1" smtClean="0">
                <a:ln>
                  <a:noFill/>
                </a:ln>
                <a:solidFill>
                  <a:schemeClr val="bg1"/>
                </a:solidFill>
                <a:effectLst/>
                <a:latin typeface="Söhne Mono"/>
              </a:rPr>
              <a:t>graph</a:t>
            </a:r>
            <a:r>
              <a:rPr kumimoji="0" lang="tr-TR" altLang="tr-TR" sz="1600" b="0" i="0" u="none" strike="noStrike" cap="none" normalizeH="0" baseline="0" dirty="0" smtClean="0">
                <a:ln>
                  <a:noFill/>
                </a:ln>
                <a:solidFill>
                  <a:schemeClr val="bg1"/>
                </a:solidFill>
                <a:effectLst/>
                <a:latin typeface="Söhne"/>
              </a:rPr>
              <a:t> sözlüğü, grafiğin düğümlerini ve bu düğümler arasındaki bağlantıları belirtir.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600" b="0" i="0" u="none" strike="noStrike" cap="none" normalizeH="0" baseline="0" dirty="0" smtClean="0">
              <a:ln>
                <a:noFill/>
              </a:ln>
              <a:solidFill>
                <a:schemeClr val="bg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smtClean="0">
                <a:ln>
                  <a:noFill/>
                </a:ln>
                <a:solidFill>
                  <a:schemeClr val="bg1"/>
                </a:solidFill>
                <a:effectLst/>
                <a:latin typeface="Söhne"/>
              </a:rPr>
              <a:t> DFS ve Renk Atama</a:t>
            </a:r>
            <a:r>
              <a:rPr kumimoji="0" lang="tr-TR" altLang="tr-TR" sz="1600" b="0" i="0" u="none" strike="noStrike" cap="none" normalizeH="0" baseline="0" dirty="0" smtClean="0">
                <a:ln>
                  <a:noFill/>
                </a:ln>
                <a:solidFill>
                  <a:schemeClr val="bg1"/>
                </a:solidFill>
                <a:effectLst/>
                <a:latin typeface="Söhne"/>
              </a:rPr>
              <a:t>: </a:t>
            </a:r>
            <a:r>
              <a:rPr kumimoji="0" lang="tr-TR" altLang="tr-TR" sz="2400" b="1" i="0" u="none" strike="noStrike" cap="none" normalizeH="0" baseline="0" dirty="0" err="1" smtClean="0">
                <a:ln>
                  <a:noFill/>
                </a:ln>
                <a:solidFill>
                  <a:schemeClr val="bg1"/>
                </a:solidFill>
                <a:effectLst/>
                <a:latin typeface="Söhne Mono"/>
              </a:rPr>
              <a:t>dfs</a:t>
            </a:r>
            <a:r>
              <a:rPr kumimoji="0" lang="tr-TR" altLang="tr-TR" sz="1600" b="0" i="0" u="none" strike="noStrike" cap="none" normalizeH="0" baseline="0" dirty="0" smtClean="0">
                <a:ln>
                  <a:noFill/>
                </a:ln>
                <a:solidFill>
                  <a:schemeClr val="bg1"/>
                </a:solidFill>
                <a:effectLst/>
                <a:latin typeface="Söhne"/>
              </a:rPr>
              <a:t> fonksiyonu, derinlik öncelikli arama yaparak düğümleri renklendirir. Her düğüm için, renkler farklı olduğunda bir sorun olmadığını kontrol eder.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600" b="0" i="0" u="none" strike="noStrike" cap="none" normalizeH="0" baseline="0" dirty="0" smtClean="0">
              <a:ln>
                <a:noFill/>
              </a:ln>
              <a:solidFill>
                <a:schemeClr val="bg1"/>
              </a:solidFill>
              <a:effectLst/>
              <a:latin typeface="Söhne"/>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600" b="1" i="0" u="none" strike="noStrike" cap="none" normalizeH="0" baseline="0" dirty="0" smtClean="0">
                <a:ln>
                  <a:noFill/>
                </a:ln>
                <a:solidFill>
                  <a:schemeClr val="bg1"/>
                </a:solidFill>
                <a:effectLst/>
                <a:latin typeface="Söhne"/>
              </a:rPr>
              <a:t> Ana Kontrol</a:t>
            </a:r>
            <a:r>
              <a:rPr kumimoji="0" lang="tr-TR" altLang="tr-TR" sz="1600" b="0" i="0" u="none" strike="noStrike" cap="none" normalizeH="0" baseline="0" dirty="0" smtClean="0">
                <a:ln>
                  <a:noFill/>
                </a:ln>
                <a:solidFill>
                  <a:schemeClr val="bg1"/>
                </a:solidFill>
                <a:effectLst/>
                <a:latin typeface="Söhne"/>
              </a:rPr>
              <a:t>: Ana kontrol döngüsü, grafiğin her düğümü için </a:t>
            </a:r>
            <a:r>
              <a:rPr kumimoji="0" lang="tr-TR" altLang="tr-TR" sz="2400" b="1" i="0" u="none" strike="noStrike" cap="none" normalizeH="0" baseline="0" dirty="0" err="1" smtClean="0">
                <a:ln>
                  <a:noFill/>
                </a:ln>
                <a:solidFill>
                  <a:schemeClr val="bg1"/>
                </a:solidFill>
                <a:effectLst/>
                <a:latin typeface="Söhne Mono"/>
              </a:rPr>
              <a:t>dfs</a:t>
            </a:r>
            <a:r>
              <a:rPr kumimoji="0" lang="tr-TR" altLang="tr-TR" sz="1600" b="0" i="0" u="none" strike="noStrike" cap="none" normalizeH="0" baseline="0" dirty="0" smtClean="0">
                <a:ln>
                  <a:noFill/>
                </a:ln>
                <a:solidFill>
                  <a:schemeClr val="bg1"/>
                </a:solidFill>
                <a:effectLst/>
                <a:latin typeface="Söhne"/>
              </a:rPr>
              <a:t> fonksiyonunu çağırır ve grafiğin iki parçalı olup olmadığını belirler.</a:t>
            </a:r>
          </a:p>
        </p:txBody>
      </p:sp>
      <p:sp>
        <p:nvSpPr>
          <p:cNvPr id="15" name="Metin kutusu 14"/>
          <p:cNvSpPr txBox="1"/>
          <p:nvPr/>
        </p:nvSpPr>
        <p:spPr>
          <a:xfrm>
            <a:off x="7817358" y="2292034"/>
            <a:ext cx="4374642"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endParaRPr lang="tr-TR" dirty="0" smtClean="0">
              <a:solidFill>
                <a:schemeClr val="bg1"/>
              </a:solidFill>
            </a:endParaRPr>
          </a:p>
          <a:p>
            <a:pPr algn="ctr"/>
            <a:r>
              <a:rPr lang="tr-TR" sz="2800" dirty="0" smtClean="0">
                <a:solidFill>
                  <a:schemeClr val="bg1"/>
                </a:solidFill>
              </a:rPr>
              <a:t>AÇIKLAMA</a:t>
            </a:r>
          </a:p>
          <a:p>
            <a:pPr algn="ctr"/>
            <a:endParaRPr lang="tr-TR" dirty="0">
              <a:solidFill>
                <a:schemeClr val="bg1"/>
              </a:solidFill>
            </a:endParaRPr>
          </a:p>
        </p:txBody>
      </p:sp>
      <p:sp>
        <p:nvSpPr>
          <p:cNvPr id="17" name="Sağ Ok 16"/>
          <p:cNvSpPr/>
          <p:nvPr/>
        </p:nvSpPr>
        <p:spPr>
          <a:xfrm>
            <a:off x="6990640" y="4575017"/>
            <a:ext cx="660480" cy="5090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774511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Unvan 11"/>
          <p:cNvSpPr>
            <a:spLocks noGrp="1"/>
          </p:cNvSpPr>
          <p:nvPr>
            <p:ph type="title"/>
          </p:nvPr>
        </p:nvSpPr>
        <p:spPr>
          <a:xfrm>
            <a:off x="3187009" y="359655"/>
            <a:ext cx="5540891" cy="777102"/>
          </a:xfrm>
        </p:spPr>
        <p:txBody>
          <a:bodyPr anchor="ctr"/>
          <a:lstStyle/>
          <a:p>
            <a:pPr algn="ctr"/>
            <a:r>
              <a:rPr lang="tr-TR" dirty="0" smtClean="0">
                <a:latin typeface="Franklin Gothic Medium Cond" panose="020B0606030402020204" pitchFamily="34" charset="0"/>
              </a:rPr>
              <a:t>GRAPH / GRAFİKLER</a:t>
            </a:r>
            <a:endParaRPr lang="tr-TR" dirty="0">
              <a:latin typeface="Franklin Gothic Medium Cond" panose="020B0606030402020204" pitchFamily="34" charset="0"/>
            </a:endParaRPr>
          </a:p>
        </p:txBody>
      </p:sp>
      <p:sp>
        <p:nvSpPr>
          <p:cNvPr id="13" name="İçerik Yer Tutucusu 12"/>
          <p:cNvSpPr>
            <a:spLocks noGrp="1"/>
          </p:cNvSpPr>
          <p:nvPr>
            <p:ph sz="half" idx="1"/>
          </p:nvPr>
        </p:nvSpPr>
        <p:spPr>
          <a:xfrm>
            <a:off x="18472" y="1743423"/>
            <a:ext cx="6016565" cy="4783726"/>
          </a:xfrm>
        </p:spPr>
        <p:txBody>
          <a:bodyPr>
            <a:noAutofit/>
          </a:bodyPr>
          <a:lstStyle/>
          <a:p>
            <a:r>
              <a:rPr lang="en-US" sz="1400" dirty="0"/>
              <a:t>Graph notation was covered in this chapter. Several terms and definitions were given for various types of graphs including weighted and directed graphs. The chapter presented three graph theory algorithms: depth first search, </a:t>
            </a:r>
            <a:r>
              <a:rPr lang="en-US" sz="1400" dirty="0" err="1"/>
              <a:t>Kruskal’s</a:t>
            </a:r>
            <a:r>
              <a:rPr lang="en-US" sz="1400" dirty="0"/>
              <a:t> algorithm, and </a:t>
            </a:r>
            <a:r>
              <a:rPr lang="en-US" sz="1400" dirty="0" err="1"/>
              <a:t>Dijkstra’s</a:t>
            </a:r>
            <a:r>
              <a:rPr lang="en-US" sz="1400" dirty="0"/>
              <a:t> algorithm. Through looking at those algorithms we also explored graph representations and their use in these various algorithms. After reading this chapter you should know the following</a:t>
            </a:r>
            <a:r>
              <a:rPr lang="en-US" sz="1400" dirty="0" smtClean="0"/>
              <a:t>.</a:t>
            </a:r>
            <a:endParaRPr lang="tr-TR" sz="1400" dirty="0" smtClean="0"/>
          </a:p>
          <a:p>
            <a:r>
              <a:rPr lang="en-US" sz="1400" dirty="0" smtClean="0"/>
              <a:t>• </a:t>
            </a:r>
            <a:r>
              <a:rPr lang="en-US" sz="1400" dirty="0" err="1"/>
              <a:t>Agraph</a:t>
            </a:r>
            <a:r>
              <a:rPr lang="en-US" sz="1400" dirty="0"/>
              <a:t> is composed of vertices and edges. </a:t>
            </a:r>
            <a:endParaRPr lang="tr-TR" sz="1400" dirty="0" smtClean="0"/>
          </a:p>
          <a:p>
            <a:pPr marL="0" indent="0">
              <a:buNone/>
            </a:pPr>
            <a:r>
              <a:rPr lang="tr-TR" sz="1400" dirty="0" smtClean="0"/>
              <a:t>  </a:t>
            </a:r>
            <a:r>
              <a:rPr lang="en-US" sz="1400" dirty="0" smtClean="0"/>
              <a:t>• </a:t>
            </a:r>
            <a:r>
              <a:rPr lang="en-US" sz="1400" dirty="0" err="1"/>
              <a:t>Agraph</a:t>
            </a:r>
            <a:r>
              <a:rPr lang="en-US" sz="1400" dirty="0"/>
              <a:t> may be directed or undirected. </a:t>
            </a:r>
            <a:endParaRPr lang="tr-TR" sz="1400" dirty="0" smtClean="0"/>
          </a:p>
          <a:p>
            <a:r>
              <a:rPr lang="en-US" sz="1400" dirty="0" smtClean="0"/>
              <a:t>• </a:t>
            </a:r>
            <a:r>
              <a:rPr lang="en-US" sz="1400" dirty="0" err="1"/>
              <a:t>Atree</a:t>
            </a:r>
            <a:r>
              <a:rPr lang="en-US" sz="1400" dirty="0"/>
              <a:t> is a graph where one path exists between any two vertices. </a:t>
            </a:r>
            <a:endParaRPr lang="tr-TR" sz="1400" dirty="0" smtClean="0"/>
          </a:p>
          <a:p>
            <a:r>
              <a:rPr lang="en-US" sz="1400" dirty="0" smtClean="0"/>
              <a:t>• A</a:t>
            </a:r>
            <a:r>
              <a:rPr lang="tr-TR" sz="1400" dirty="0" smtClean="0"/>
              <a:t> </a:t>
            </a:r>
            <a:r>
              <a:rPr lang="en-US" sz="1400" dirty="0" smtClean="0"/>
              <a:t>spanning</a:t>
            </a:r>
            <a:r>
              <a:rPr lang="tr-TR" sz="1400" dirty="0" smtClean="0"/>
              <a:t> </a:t>
            </a:r>
            <a:r>
              <a:rPr lang="en-US" sz="1400" dirty="0" smtClean="0"/>
              <a:t>tree</a:t>
            </a:r>
            <a:r>
              <a:rPr lang="tr-TR" sz="1400" dirty="0" smtClean="0"/>
              <a:t> </a:t>
            </a:r>
            <a:r>
              <a:rPr lang="en-US" sz="1400" dirty="0" smtClean="0"/>
              <a:t>is</a:t>
            </a:r>
            <a:r>
              <a:rPr lang="tr-TR" sz="1400" dirty="0" smtClean="0"/>
              <a:t> </a:t>
            </a:r>
            <a:r>
              <a:rPr lang="en-US" sz="1400" dirty="0" smtClean="0"/>
              <a:t>a</a:t>
            </a:r>
            <a:r>
              <a:rPr lang="tr-TR" sz="1400" dirty="0" smtClean="0"/>
              <a:t> </a:t>
            </a:r>
            <a:r>
              <a:rPr lang="en-US" sz="1400" dirty="0" smtClean="0"/>
              <a:t>subset</a:t>
            </a:r>
            <a:r>
              <a:rPr lang="tr-TR" sz="1400" dirty="0" smtClean="0"/>
              <a:t> </a:t>
            </a:r>
            <a:r>
              <a:rPr lang="en-US" sz="1400" dirty="0" smtClean="0"/>
              <a:t>of</a:t>
            </a:r>
            <a:r>
              <a:rPr lang="tr-TR" sz="1400" dirty="0" smtClean="0"/>
              <a:t> </a:t>
            </a:r>
            <a:r>
              <a:rPr lang="en-US" sz="1400" dirty="0" smtClean="0"/>
              <a:t>a</a:t>
            </a:r>
            <a:r>
              <a:rPr lang="tr-TR" sz="1400" dirty="0" smtClean="0"/>
              <a:t> </a:t>
            </a:r>
            <a:r>
              <a:rPr lang="en-US" sz="1400" dirty="0" smtClean="0"/>
              <a:t>graph</a:t>
            </a:r>
            <a:r>
              <a:rPr lang="tr-TR" sz="1400" dirty="0" smtClean="0"/>
              <a:t> </a:t>
            </a:r>
            <a:r>
              <a:rPr lang="en-US" sz="1400" dirty="0" smtClean="0"/>
              <a:t>which</a:t>
            </a:r>
            <a:r>
              <a:rPr lang="tr-TR" sz="1400" dirty="0" smtClean="0"/>
              <a:t> </a:t>
            </a:r>
            <a:r>
              <a:rPr lang="en-US" sz="1400" dirty="0" smtClean="0"/>
              <a:t>includes</a:t>
            </a:r>
            <a:r>
              <a:rPr lang="tr-TR" sz="1400" dirty="0" smtClean="0"/>
              <a:t> </a:t>
            </a:r>
            <a:r>
              <a:rPr lang="en-US" sz="1400" dirty="0" smtClean="0"/>
              <a:t>all</a:t>
            </a:r>
            <a:r>
              <a:rPr lang="tr-TR" sz="1400" dirty="0" smtClean="0"/>
              <a:t> </a:t>
            </a:r>
            <a:r>
              <a:rPr lang="en-US" sz="1400" dirty="0" smtClean="0"/>
              <a:t>the</a:t>
            </a:r>
            <a:r>
              <a:rPr lang="tr-TR" sz="1400" dirty="0" smtClean="0"/>
              <a:t> </a:t>
            </a:r>
            <a:r>
              <a:rPr lang="en-US" sz="1400" dirty="0" smtClean="0"/>
              <a:t>vertices</a:t>
            </a:r>
            <a:r>
              <a:rPr lang="tr-TR" sz="1400" dirty="0" smtClean="0"/>
              <a:t> </a:t>
            </a:r>
            <a:r>
              <a:rPr lang="en-US" sz="1400" dirty="0" smtClean="0"/>
              <a:t>in</a:t>
            </a:r>
            <a:r>
              <a:rPr lang="tr-TR" sz="1400" dirty="0" smtClean="0"/>
              <a:t> </a:t>
            </a:r>
            <a:r>
              <a:rPr lang="en-US" sz="1400" dirty="0" smtClean="0"/>
              <a:t>a</a:t>
            </a:r>
            <a:r>
              <a:rPr lang="tr-TR" sz="1400" dirty="0" smtClean="0"/>
              <a:t>    </a:t>
            </a:r>
            <a:r>
              <a:rPr lang="en-US" sz="1400" dirty="0" smtClean="0"/>
              <a:t>connected </a:t>
            </a:r>
            <a:r>
              <a:rPr lang="en-US" sz="1400" dirty="0"/>
              <a:t>graph. </a:t>
            </a:r>
            <a:endParaRPr lang="tr-TR" sz="1400" dirty="0" smtClean="0"/>
          </a:p>
          <a:p>
            <a:pPr marL="0" indent="0">
              <a:buNone/>
            </a:pPr>
            <a:r>
              <a:rPr lang="tr-TR" sz="1400" dirty="0"/>
              <a:t> </a:t>
            </a:r>
            <a:r>
              <a:rPr lang="tr-TR" sz="1400" dirty="0" smtClean="0"/>
              <a:t> </a:t>
            </a:r>
            <a:r>
              <a:rPr lang="en-US" sz="1400" dirty="0" smtClean="0"/>
              <a:t>• A</a:t>
            </a:r>
            <a:r>
              <a:rPr lang="tr-TR" sz="1400" dirty="0" smtClean="0"/>
              <a:t> </a:t>
            </a:r>
            <a:r>
              <a:rPr lang="en-US" sz="1400" dirty="0" smtClean="0"/>
              <a:t>minimum</a:t>
            </a:r>
            <a:r>
              <a:rPr lang="tr-TR" sz="1400" dirty="0" smtClean="0"/>
              <a:t> </a:t>
            </a:r>
            <a:r>
              <a:rPr lang="en-US" sz="1400" dirty="0" smtClean="0"/>
              <a:t>weighted </a:t>
            </a:r>
            <a:r>
              <a:rPr lang="en-US" sz="1400" dirty="0"/>
              <a:t>spanning tree is found by running </a:t>
            </a:r>
            <a:r>
              <a:rPr lang="en-US" sz="1400" dirty="0" err="1"/>
              <a:t>Kruskal’s</a:t>
            </a:r>
            <a:r>
              <a:rPr lang="en-US" sz="1400" dirty="0"/>
              <a:t> algorithm. </a:t>
            </a:r>
            <a:endParaRPr lang="tr-TR" sz="1400" dirty="0" smtClean="0"/>
          </a:p>
          <a:p>
            <a:r>
              <a:rPr lang="en-US" sz="1400" dirty="0" smtClean="0"/>
              <a:t>• </a:t>
            </a:r>
            <a:r>
              <a:rPr lang="en-US" sz="1400" dirty="0" err="1"/>
              <a:t>Dijkstra’s</a:t>
            </a:r>
            <a:r>
              <a:rPr lang="en-US" sz="1400" dirty="0"/>
              <a:t> algorithm finds the minimum cost of reaching all vertices in a graph from a given source vertex. </a:t>
            </a:r>
            <a:endParaRPr lang="tr-TR" sz="1400" dirty="0" smtClean="0"/>
          </a:p>
          <a:p>
            <a:r>
              <a:rPr lang="en-US" sz="1400" dirty="0" smtClean="0"/>
              <a:t>• </a:t>
            </a:r>
            <a:r>
              <a:rPr lang="en-US" sz="1400" dirty="0"/>
              <a:t>Choosing a graph representation depends on the work to be done</a:t>
            </a:r>
            <a:endParaRPr lang="tr-TR" sz="1400" dirty="0"/>
          </a:p>
        </p:txBody>
      </p:sp>
      <p:sp>
        <p:nvSpPr>
          <p:cNvPr id="14" name="İçerik Yer Tutucusu 13"/>
          <p:cNvSpPr>
            <a:spLocks noGrp="1"/>
          </p:cNvSpPr>
          <p:nvPr>
            <p:ph sz="half" idx="2"/>
          </p:nvPr>
        </p:nvSpPr>
        <p:spPr>
          <a:xfrm>
            <a:off x="6115161" y="1743423"/>
            <a:ext cx="5974081" cy="4525815"/>
          </a:xfrm>
        </p:spPr>
        <p:txBody>
          <a:bodyPr>
            <a:noAutofit/>
          </a:bodyPr>
          <a:lstStyle/>
          <a:p>
            <a:r>
              <a:rPr lang="tr-TR" sz="1400" dirty="0"/>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400" dirty="0" err="1"/>
              <a:t>Kruskal</a:t>
            </a:r>
            <a:r>
              <a:rPr lang="tr-TR" sz="1400" dirty="0"/>
              <a:t> algoritması ve </a:t>
            </a:r>
            <a:r>
              <a:rPr lang="tr-TR" sz="1400" dirty="0" err="1"/>
              <a:t>Dijkstra</a:t>
            </a:r>
            <a:r>
              <a:rPr lang="tr-TR" sz="1400" dirty="0"/>
              <a:t> algoritması. Bu algoritmaları incelerken grafik temsilcilerini ve bu çeşitli algoritmalardaki kullanımını da araştırdık. Bu bölümü okuduktan sonra aşağıdaki bilgileri bilmelisiniz:</a:t>
            </a:r>
          </a:p>
          <a:p>
            <a:pPr>
              <a:buClrTx/>
              <a:buFont typeface="Arial" panose="020B0604020202020204" pitchFamily="34" charset="0"/>
              <a:buChar char="•"/>
            </a:pPr>
            <a:r>
              <a:rPr lang="tr-TR" sz="1400" dirty="0"/>
              <a:t>Bir grafik, düğümler ve kenarlardan oluşur.</a:t>
            </a:r>
          </a:p>
          <a:p>
            <a:pPr>
              <a:buClrTx/>
              <a:buFont typeface="Arial" panose="020B0604020202020204" pitchFamily="34" charset="0"/>
              <a:buChar char="•"/>
            </a:pPr>
            <a:r>
              <a:rPr lang="tr-TR" sz="1400" dirty="0"/>
              <a:t>Bir grafik, yönlendirilmiş veya yönlendirilmemiş olabilir.</a:t>
            </a:r>
          </a:p>
          <a:p>
            <a:pPr>
              <a:buClrTx/>
              <a:buFont typeface="Arial" panose="020B0604020202020204" pitchFamily="34" charset="0"/>
              <a:buChar char="•"/>
            </a:pPr>
            <a:r>
              <a:rPr lang="tr-TR" sz="1400" dirty="0"/>
              <a:t>Bir ağaç, iki düğüm arasında tek bir yol bulunan bir grafiktir.</a:t>
            </a:r>
          </a:p>
          <a:p>
            <a:pPr>
              <a:buClrTx/>
              <a:buFont typeface="Arial" panose="020B0604020202020204" pitchFamily="34" charset="0"/>
              <a:buChar char="•"/>
            </a:pPr>
            <a:r>
              <a:rPr lang="tr-TR" sz="1400" dirty="0"/>
              <a:t>Bir kapsayan ağaç, bağlantılı bir grafikteki tüm düğümleri içeren bir grafik alt kümesidir.</a:t>
            </a:r>
          </a:p>
          <a:p>
            <a:pPr>
              <a:buClrTx/>
              <a:buFont typeface="Arial" panose="020B0604020202020204" pitchFamily="34" charset="0"/>
              <a:buChar char="•"/>
            </a:pPr>
            <a:r>
              <a:rPr lang="tr-TR" sz="1400" dirty="0"/>
              <a:t>Minimum ağırlıklı kapsayan ağaç, </a:t>
            </a:r>
            <a:r>
              <a:rPr lang="tr-TR" sz="1400" dirty="0" err="1"/>
              <a:t>Kruskal</a:t>
            </a:r>
            <a:r>
              <a:rPr lang="tr-TR" sz="1400" dirty="0"/>
              <a:t> algoritması çalıştırılarak bulunur.</a:t>
            </a:r>
          </a:p>
          <a:p>
            <a:pPr>
              <a:buClrTx/>
              <a:buFont typeface="Arial" panose="020B0604020202020204" pitchFamily="34" charset="0"/>
              <a:buChar char="•"/>
            </a:pPr>
            <a:r>
              <a:rPr lang="tr-TR" sz="1400" dirty="0" err="1"/>
              <a:t>Dijkstra</a:t>
            </a:r>
            <a:r>
              <a:rPr lang="tr-TR" sz="1400" dirty="0"/>
              <a:t> algoritması, belirli bir kaynak düğümünden başlayarak grafikteki tüm düğümlere ulaşmanın minimum maliyetini bulur.</a:t>
            </a:r>
          </a:p>
          <a:p>
            <a:pPr>
              <a:buClrTx/>
              <a:buFont typeface="Arial" panose="020B0604020202020204" pitchFamily="34" charset="0"/>
              <a:buChar char="•"/>
            </a:pPr>
            <a:r>
              <a:rPr lang="tr-TR" sz="1400" dirty="0"/>
              <a:t>Grafik temsilini seçmek, yapılacak işe bağlıdır.</a:t>
            </a:r>
          </a:p>
        </p:txBody>
      </p:sp>
      <p:sp>
        <p:nvSpPr>
          <p:cNvPr id="15" name="Metin kutusu 14"/>
          <p:cNvSpPr txBox="1"/>
          <p:nvPr/>
        </p:nvSpPr>
        <p:spPr>
          <a:xfrm>
            <a:off x="927328" y="1374213"/>
            <a:ext cx="2337263" cy="369332"/>
          </a:xfrm>
          <a:prstGeom prst="rect">
            <a:avLst/>
          </a:prstGeom>
          <a:noFill/>
        </p:spPr>
        <p:txBody>
          <a:bodyPr wrap="square" rtlCol="0">
            <a:spAutoFit/>
          </a:bodyPr>
          <a:lstStyle/>
          <a:p>
            <a:r>
              <a:rPr lang="tr-TR" dirty="0" smtClean="0"/>
              <a:t>7.7 </a:t>
            </a:r>
            <a:r>
              <a:rPr lang="tr-TR" dirty="0" err="1" smtClean="0"/>
              <a:t>Chapter</a:t>
            </a:r>
            <a:r>
              <a:rPr lang="tr-TR" dirty="0" smtClean="0"/>
              <a:t> </a:t>
            </a:r>
            <a:r>
              <a:rPr lang="tr-TR" dirty="0" err="1" smtClean="0"/>
              <a:t>Summary</a:t>
            </a:r>
            <a:endParaRPr lang="tr-TR" dirty="0"/>
          </a:p>
        </p:txBody>
      </p:sp>
      <p:sp>
        <p:nvSpPr>
          <p:cNvPr id="16" name="Metin kutusu 15"/>
          <p:cNvSpPr txBox="1"/>
          <p:nvPr/>
        </p:nvSpPr>
        <p:spPr>
          <a:xfrm>
            <a:off x="9376755" y="1374091"/>
            <a:ext cx="2131183" cy="369332"/>
          </a:xfrm>
          <a:prstGeom prst="rect">
            <a:avLst/>
          </a:prstGeom>
          <a:noFill/>
        </p:spPr>
        <p:txBody>
          <a:bodyPr wrap="square" rtlCol="0">
            <a:spAutoFit/>
          </a:bodyPr>
          <a:lstStyle/>
          <a:p>
            <a:r>
              <a:rPr lang="tr-TR" dirty="0" smtClean="0"/>
              <a:t>7.7 Bölüm Özeti</a:t>
            </a:r>
            <a:endParaRPr lang="tr-TR" dirty="0"/>
          </a:p>
        </p:txBody>
      </p:sp>
      <p:cxnSp>
        <p:nvCxnSpPr>
          <p:cNvPr id="4" name="Düz Bağlayıcı 3"/>
          <p:cNvCxnSpPr/>
          <p:nvPr/>
        </p:nvCxnSpPr>
        <p:spPr>
          <a:xfrm>
            <a:off x="5957455" y="1743423"/>
            <a:ext cx="0" cy="4620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537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çerik Yer Tutucusu 4"/>
          <p:cNvSpPr>
            <a:spLocks noGrp="1"/>
          </p:cNvSpPr>
          <p:nvPr>
            <p:ph idx="1"/>
          </p:nvPr>
        </p:nvSpPr>
        <p:spPr>
          <a:xfrm>
            <a:off x="4423144" y="812801"/>
            <a:ext cx="7002236" cy="3029525"/>
          </a:xfrm>
        </p:spPr>
        <p:style>
          <a:lnRef idx="2">
            <a:schemeClr val="accent3">
              <a:shade val="50000"/>
            </a:schemeClr>
          </a:lnRef>
          <a:fillRef idx="1">
            <a:schemeClr val="accent3"/>
          </a:fillRef>
          <a:effectRef idx="0">
            <a:schemeClr val="accent3"/>
          </a:effectRef>
          <a:fontRef idx="minor">
            <a:schemeClr val="lt1"/>
          </a:fontRef>
        </p:style>
        <p:txBody>
          <a:bodyPr>
            <a:noAutofit/>
          </a:bodyPr>
          <a:lstStyle/>
          <a:p>
            <a:r>
              <a:rPr lang="tr-TR" sz="1600" b="1" dirty="0" smtClean="0"/>
              <a:t>Grafiklerin </a:t>
            </a:r>
            <a:r>
              <a:rPr lang="tr-TR" sz="1600" b="1" dirty="0"/>
              <a:t>Tanımı </a:t>
            </a:r>
          </a:p>
          <a:p>
            <a:r>
              <a:rPr lang="tr-TR" sz="1600" b="1" dirty="0" smtClean="0"/>
              <a:t>GRAFİK (</a:t>
            </a:r>
            <a:r>
              <a:rPr lang="tr-TR" sz="1600" b="1" dirty="0" err="1" smtClean="0"/>
              <a:t>Graph</a:t>
            </a:r>
            <a:r>
              <a:rPr lang="tr-TR" sz="1600" b="1" dirty="0"/>
              <a:t>): Bir grafik, düğümler (</a:t>
            </a:r>
            <a:r>
              <a:rPr lang="tr-TR" sz="1600" b="1" dirty="0" err="1"/>
              <a:t>vertices</a:t>
            </a:r>
            <a:r>
              <a:rPr lang="tr-TR" sz="1600" b="1" dirty="0"/>
              <a:t>) ve kenarlardan (</a:t>
            </a:r>
            <a:r>
              <a:rPr lang="tr-TR" sz="1600" b="1" dirty="0" err="1"/>
              <a:t>edges</a:t>
            </a:r>
            <a:r>
              <a:rPr lang="tr-TR" sz="1600" b="1" dirty="0"/>
              <a:t>) oluşan yapıdır.</a:t>
            </a:r>
          </a:p>
          <a:p>
            <a:r>
              <a:rPr lang="tr-TR" sz="1600" b="1" dirty="0" smtClean="0"/>
              <a:t>DÜĞÜM </a:t>
            </a:r>
            <a:r>
              <a:rPr lang="tr-TR" sz="1600" b="1" dirty="0"/>
              <a:t>(</a:t>
            </a:r>
            <a:r>
              <a:rPr lang="tr-TR" sz="1600" b="1" dirty="0" err="1"/>
              <a:t>Vertex</a:t>
            </a:r>
            <a:r>
              <a:rPr lang="tr-TR" sz="1600" b="1" dirty="0" smtClean="0"/>
              <a:t>): Düğüm</a:t>
            </a:r>
            <a:r>
              <a:rPr lang="tr-TR" sz="1600" b="1" dirty="0"/>
              <a:t>, bir grafikte bir noktayı veya bir varlığı temsil eden bir elemandır</a:t>
            </a:r>
            <a:r>
              <a:rPr lang="tr-TR" sz="1600" b="1" dirty="0" smtClean="0"/>
              <a:t>.</a:t>
            </a:r>
            <a:endParaRPr lang="tr-TR" sz="1600" b="1" dirty="0"/>
          </a:p>
          <a:p>
            <a:r>
              <a:rPr lang="tr-TR" sz="1600" b="1" dirty="0"/>
              <a:t>KENAR (</a:t>
            </a:r>
            <a:r>
              <a:rPr lang="tr-TR" sz="1600" b="1" dirty="0" err="1"/>
              <a:t>Edge</a:t>
            </a:r>
            <a:r>
              <a:rPr lang="tr-TR" sz="1600" b="1" dirty="0" smtClean="0"/>
              <a:t>): Kenar</a:t>
            </a:r>
            <a:r>
              <a:rPr lang="tr-TR" sz="1600" b="1" dirty="0"/>
              <a:t>, iki düğüm arasındaki ilişkiyi temsil eden çizgidir</a:t>
            </a:r>
            <a:r>
              <a:rPr lang="tr-TR" sz="1600" b="1" dirty="0" smtClean="0"/>
              <a:t>.</a:t>
            </a:r>
            <a:endParaRPr lang="tr-TR" sz="1600" b="1" dirty="0"/>
          </a:p>
          <a:p>
            <a:r>
              <a:rPr lang="tr-TR" sz="1600" b="1" dirty="0"/>
              <a:t>Örnek Uygulamalar: Sosyal ağ analizleri (Facebook arkadaşlık grafiği), ulaşım ağları (şehirler arası yol ağı), ağ güvenliği (ağ bağlantı grafiği), harita uygulamaları (yollar ve köprüler grafiği</a:t>
            </a:r>
            <a:r>
              <a:rPr lang="tr-TR" sz="1600" b="1" dirty="0" smtClean="0"/>
              <a:t>).</a:t>
            </a:r>
            <a:r>
              <a:rPr lang="tr-TR" sz="1600" b="1" dirty="0"/>
              <a:t/>
            </a:r>
            <a:br>
              <a:rPr lang="tr-TR" sz="1600" b="1" dirty="0"/>
            </a:br>
            <a:endParaRPr lang="tr-TR" sz="1600" b="1" dirty="0"/>
          </a:p>
        </p:txBody>
      </p:sp>
      <p:sp>
        <p:nvSpPr>
          <p:cNvPr id="8" name="Unvan 3"/>
          <p:cNvSpPr>
            <a:spLocks noGrp="1"/>
          </p:cNvSpPr>
          <p:nvPr>
            <p:ph type="body" sz="half" idx="2"/>
          </p:nvPr>
        </p:nvSpPr>
        <p:spPr>
          <a:xfrm>
            <a:off x="5269" y="674194"/>
            <a:ext cx="4041566" cy="5838654"/>
          </a:xfr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a:normAutofit fontScale="92500" lnSpcReduction="20000"/>
          </a:bodyPr>
          <a:lstStyle/>
          <a:p>
            <a:r>
              <a:rPr lang="tr-TR" b="1" dirty="0">
                <a:solidFill>
                  <a:schemeClr val="bg1"/>
                </a:solidFill>
                <a:latin typeface="Bahnschrift SemiBold" panose="020B0502040204020203" pitchFamily="34" charset="0"/>
              </a:rPr>
              <a:t>Bölüm Özeti</a:t>
            </a:r>
          </a:p>
          <a:p>
            <a:r>
              <a:rPr lang="tr-TR"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dirty="0" err="1">
                <a:solidFill>
                  <a:schemeClr val="bg1"/>
                </a:solidFill>
                <a:latin typeface="Bahnschrift SemiBold" panose="020B0502040204020203" pitchFamily="34" charset="0"/>
              </a:rPr>
              <a:t>Kruskal</a:t>
            </a:r>
            <a:r>
              <a:rPr lang="tr-TR" dirty="0">
                <a:solidFill>
                  <a:schemeClr val="bg1"/>
                </a:solidFill>
                <a:latin typeface="Bahnschrift SemiBold" panose="020B0502040204020203" pitchFamily="34" charset="0"/>
              </a:rPr>
              <a:t> algoritması ve </a:t>
            </a:r>
            <a:r>
              <a:rPr lang="tr-TR" dirty="0" err="1">
                <a:solidFill>
                  <a:schemeClr val="bg1"/>
                </a:solidFill>
                <a:latin typeface="Bahnschrift SemiBold" panose="020B0502040204020203" pitchFamily="34" charset="0"/>
              </a:rPr>
              <a:t>Dijkstra</a:t>
            </a:r>
            <a:r>
              <a:rPr lang="tr-TR"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342900" indent="-342900">
              <a:buClr>
                <a:schemeClr val="tx1"/>
              </a:buClr>
              <a:buFont typeface="+mj-lt"/>
              <a:buAutoNum type="arabicParenR"/>
            </a:pPr>
            <a:r>
              <a:rPr lang="tr-TR" b="1" u="sng" dirty="0" smtClean="0">
                <a:solidFill>
                  <a:schemeClr val="tx1">
                    <a:lumMod val="85000"/>
                    <a:lumOff val="15000"/>
                  </a:schemeClr>
                </a:solidFill>
                <a:latin typeface="Bahnschrift SemiBold" panose="020B0502040204020203" pitchFamily="34" charset="0"/>
              </a:rPr>
              <a:t>Bir grafik, düğümler ve kenarlardan oluşur.</a:t>
            </a:r>
          </a:p>
          <a:p>
            <a:pPr marL="342900" indent="-342900">
              <a:buClr>
                <a:schemeClr val="tx1"/>
              </a:buClr>
              <a:buFont typeface="+mj-lt"/>
              <a:buAutoNum type="arabicParenR"/>
            </a:pPr>
            <a:r>
              <a:rPr lang="tr-TR" dirty="0" smtClean="0">
                <a:solidFill>
                  <a:schemeClr val="bg1"/>
                </a:solidFill>
                <a:latin typeface="Bahnschrift SemiBold" panose="020B0502040204020203" pitchFamily="34" charset="0"/>
              </a:rPr>
              <a:t>Bir </a:t>
            </a:r>
            <a:r>
              <a:rPr lang="tr-TR" dirty="0">
                <a:solidFill>
                  <a:schemeClr val="bg1"/>
                </a:solidFill>
                <a:latin typeface="Bahnschrift SemiBold" panose="020B0502040204020203" pitchFamily="34" charset="0"/>
              </a:rPr>
              <a:t>grafik, yönlendirilmiş veya yönlendirilmemiş olabilir.</a:t>
            </a:r>
          </a:p>
          <a:p>
            <a:pPr marL="342900" indent="-342900">
              <a:buClr>
                <a:schemeClr val="tx1"/>
              </a:buClr>
              <a:buFont typeface="+mj-lt"/>
              <a:buAutoNum type="arabicParenR"/>
            </a:pPr>
            <a:r>
              <a:rPr lang="tr-TR" dirty="0">
                <a:solidFill>
                  <a:schemeClr val="bg1"/>
                </a:solidFill>
                <a:latin typeface="Bahnschrift SemiBold" panose="020B0502040204020203" pitchFamily="34" charset="0"/>
              </a:rPr>
              <a:t>Bir ağaç, iki düğüm arasında tek bir yol bulunan bir grafiktir.</a:t>
            </a:r>
          </a:p>
          <a:p>
            <a:pPr marL="342900" indent="-342900">
              <a:buClr>
                <a:schemeClr val="tx1"/>
              </a:buClr>
              <a:buFont typeface="+mj-lt"/>
              <a:buAutoNum type="arabicParenR"/>
            </a:pPr>
            <a:r>
              <a:rPr lang="tr-TR" dirty="0">
                <a:solidFill>
                  <a:schemeClr val="bg1"/>
                </a:solidFill>
                <a:latin typeface="Bahnschrift SemiBold" panose="020B0502040204020203" pitchFamily="34" charset="0"/>
              </a:rPr>
              <a:t>Bir kapsayan ağaç, bağlantılı bir grafikteki tüm düğümleri içeren bir grafik alt kümesidir.</a:t>
            </a:r>
          </a:p>
          <a:p>
            <a:pPr marL="342900" indent="-342900">
              <a:buClr>
                <a:schemeClr val="tx1"/>
              </a:buClr>
              <a:buFont typeface="+mj-lt"/>
              <a:buAutoNum type="arabicParenR"/>
            </a:pPr>
            <a:r>
              <a:rPr lang="tr-TR" dirty="0">
                <a:solidFill>
                  <a:schemeClr val="bg1"/>
                </a:solidFill>
                <a:latin typeface="Bahnschrift SemiBold" panose="020B0502040204020203" pitchFamily="34" charset="0"/>
              </a:rPr>
              <a:t>Minimum ağırlıklı kapsayan ağaç, </a:t>
            </a:r>
            <a:r>
              <a:rPr lang="tr-TR" dirty="0" err="1">
                <a:solidFill>
                  <a:schemeClr val="bg1"/>
                </a:solidFill>
                <a:latin typeface="Bahnschrift SemiBold" panose="020B0502040204020203" pitchFamily="34" charset="0"/>
              </a:rPr>
              <a:t>Kruskal</a:t>
            </a:r>
            <a:r>
              <a:rPr lang="tr-TR" dirty="0">
                <a:solidFill>
                  <a:schemeClr val="bg1"/>
                </a:solidFill>
                <a:latin typeface="Bahnschrift SemiBold" panose="020B0502040204020203" pitchFamily="34" charset="0"/>
              </a:rPr>
              <a:t> algoritması çalıştırılarak bulunur.</a:t>
            </a:r>
          </a:p>
          <a:p>
            <a:pPr marL="342900" indent="-342900">
              <a:buClr>
                <a:schemeClr val="tx1"/>
              </a:buClr>
              <a:buFont typeface="+mj-lt"/>
              <a:buAutoNum type="arabicParenR"/>
            </a:pPr>
            <a:r>
              <a:rPr lang="tr-TR" dirty="0" err="1">
                <a:solidFill>
                  <a:schemeClr val="bg1"/>
                </a:solidFill>
                <a:latin typeface="Bahnschrift SemiBold" panose="020B0502040204020203" pitchFamily="34" charset="0"/>
              </a:rPr>
              <a:t>Dijkstra</a:t>
            </a:r>
            <a:r>
              <a:rPr lang="tr-TR"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342900" indent="-342900">
              <a:buClr>
                <a:schemeClr val="tx1"/>
              </a:buClr>
              <a:buFont typeface="+mj-lt"/>
              <a:buAutoNum type="arabicParenR"/>
            </a:pPr>
            <a:r>
              <a:rPr lang="tr-TR" dirty="0">
                <a:solidFill>
                  <a:schemeClr val="bg1"/>
                </a:solidFill>
                <a:latin typeface="Bahnschrift SemiBold" panose="020B0502040204020203" pitchFamily="34" charset="0"/>
              </a:rPr>
              <a:t>Grafik temsilini seçmek, yapılacak işe bağlıdır.</a:t>
            </a:r>
          </a:p>
          <a:p>
            <a:endParaRPr lang="tr-TR" dirty="0">
              <a:solidFill>
                <a:schemeClr val="bg1"/>
              </a:solidFill>
              <a:latin typeface="Bahnschrift SemiBold" panose="020B0502040204020203" pitchFamily="34" charset="0"/>
            </a:endParaRPr>
          </a:p>
        </p:txBody>
      </p:sp>
      <p:sp>
        <p:nvSpPr>
          <p:cNvPr id="9" name="Metin kutusu 8"/>
          <p:cNvSpPr txBox="1"/>
          <p:nvPr/>
        </p:nvSpPr>
        <p:spPr>
          <a:xfrm>
            <a:off x="4423144" y="304862"/>
            <a:ext cx="7002236" cy="369332"/>
          </a:xfrm>
          <a:prstGeom prst="rect">
            <a:avLst/>
          </a:prstGeom>
          <a:ln w="38100"/>
        </p:spPr>
        <p:style>
          <a:lnRef idx="2">
            <a:schemeClr val="accent3"/>
          </a:lnRef>
          <a:fillRef idx="1">
            <a:schemeClr val="lt1"/>
          </a:fillRef>
          <a:effectRef idx="0">
            <a:schemeClr val="accent3"/>
          </a:effectRef>
          <a:fontRef idx="minor">
            <a:schemeClr val="dk1"/>
          </a:fontRef>
        </p:style>
        <p:txBody>
          <a:bodyPr wrap="square" rtlCol="0">
            <a:spAutoFit/>
          </a:bodyPr>
          <a:lstStyle/>
          <a:p>
            <a:r>
              <a:rPr lang="tr-TR" b="1" u="sng" dirty="0" smtClean="0">
                <a:solidFill>
                  <a:schemeClr val="tx1">
                    <a:lumMod val="85000"/>
                    <a:lumOff val="15000"/>
                  </a:schemeClr>
                </a:solidFill>
                <a:latin typeface="Bahnschrift SemiBold" panose="020B0502040204020203" pitchFamily="34" charset="0"/>
              </a:rPr>
              <a:t>1) Bir grafik, düğümler ve kenarlardan oluşur</a:t>
            </a:r>
            <a:endParaRPr lang="tr-TR" dirty="0"/>
          </a:p>
        </p:txBody>
      </p:sp>
      <p:pic>
        <p:nvPicPr>
          <p:cNvPr id="10" name="Resim 9"/>
          <p:cNvPicPr>
            <a:picLocks noChangeAspect="1"/>
          </p:cNvPicPr>
          <p:nvPr/>
        </p:nvPicPr>
        <p:blipFill>
          <a:blip r:embed="rId2"/>
          <a:stretch>
            <a:fillRect/>
          </a:stretch>
        </p:blipFill>
        <p:spPr>
          <a:xfrm>
            <a:off x="4485552" y="5913738"/>
            <a:ext cx="874250" cy="699400"/>
          </a:xfrm>
          <a:prstGeom prst="ellipse">
            <a:avLst/>
          </a:prstGeom>
          <a:ln>
            <a:noFill/>
          </a:ln>
          <a:effectLst>
            <a:softEdge rad="112500"/>
          </a:effectLst>
        </p:spPr>
      </p:pic>
      <p:pic>
        <p:nvPicPr>
          <p:cNvPr id="11" name="Resim 10"/>
          <p:cNvPicPr>
            <a:picLocks noChangeAspect="1"/>
          </p:cNvPicPr>
          <p:nvPr/>
        </p:nvPicPr>
        <p:blipFill>
          <a:blip r:embed="rId3"/>
          <a:stretch>
            <a:fillRect/>
          </a:stretch>
        </p:blipFill>
        <p:spPr>
          <a:xfrm>
            <a:off x="5112383" y="5384062"/>
            <a:ext cx="956024" cy="764818"/>
          </a:xfrm>
          <a:prstGeom prst="ellipse">
            <a:avLst/>
          </a:prstGeom>
          <a:ln>
            <a:noFill/>
          </a:ln>
          <a:effectLst>
            <a:softEdge rad="112500"/>
          </a:effectLst>
        </p:spPr>
      </p:pic>
      <p:pic>
        <p:nvPicPr>
          <p:cNvPr id="12" name="Resim 11"/>
          <p:cNvPicPr>
            <a:picLocks noChangeAspect="1"/>
          </p:cNvPicPr>
          <p:nvPr/>
        </p:nvPicPr>
        <p:blipFill>
          <a:blip r:embed="rId4"/>
          <a:stretch>
            <a:fillRect/>
          </a:stretch>
        </p:blipFill>
        <p:spPr>
          <a:xfrm>
            <a:off x="4479216" y="4119543"/>
            <a:ext cx="1441947" cy="1153558"/>
          </a:xfrm>
          <a:prstGeom prst="rect">
            <a:avLst/>
          </a:prstGeom>
        </p:spPr>
      </p:pic>
      <p:pic>
        <p:nvPicPr>
          <p:cNvPr id="13" name="Resim 12"/>
          <p:cNvPicPr>
            <a:picLocks noChangeAspect="1"/>
          </p:cNvPicPr>
          <p:nvPr/>
        </p:nvPicPr>
        <p:blipFill rotWithShape="1">
          <a:blip r:embed="rId5"/>
          <a:srcRect l="13657" r="17503"/>
          <a:stretch/>
        </p:blipFill>
        <p:spPr>
          <a:xfrm>
            <a:off x="6280307" y="4119543"/>
            <a:ext cx="1441947" cy="1191317"/>
          </a:xfrm>
          <a:prstGeom prst="rect">
            <a:avLst/>
          </a:prstGeom>
        </p:spPr>
      </p:pic>
      <p:pic>
        <p:nvPicPr>
          <p:cNvPr id="14" name="Resim 13"/>
          <p:cNvPicPr>
            <a:picLocks noChangeAspect="1"/>
          </p:cNvPicPr>
          <p:nvPr/>
        </p:nvPicPr>
        <p:blipFill>
          <a:blip r:embed="rId6"/>
          <a:stretch>
            <a:fillRect/>
          </a:stretch>
        </p:blipFill>
        <p:spPr>
          <a:xfrm>
            <a:off x="6207069" y="5470468"/>
            <a:ext cx="1588422" cy="1191317"/>
          </a:xfrm>
          <a:prstGeom prst="rect">
            <a:avLst/>
          </a:prstGeom>
        </p:spPr>
      </p:pic>
      <p:pic>
        <p:nvPicPr>
          <p:cNvPr id="15" name="Resim 14"/>
          <p:cNvPicPr>
            <a:picLocks noChangeAspect="1"/>
          </p:cNvPicPr>
          <p:nvPr/>
        </p:nvPicPr>
        <p:blipFill>
          <a:blip r:embed="rId7"/>
          <a:stretch>
            <a:fillRect/>
          </a:stretch>
        </p:blipFill>
        <p:spPr>
          <a:xfrm>
            <a:off x="8154635" y="4330794"/>
            <a:ext cx="3270745" cy="2182054"/>
          </a:xfrm>
          <a:prstGeom prst="rect">
            <a:avLst/>
          </a:prstGeom>
        </p:spPr>
      </p:pic>
    </p:spTree>
    <p:extLst>
      <p:ext uri="{BB962C8B-B14F-4D97-AF65-F5344CB8AC3E}">
        <p14:creationId xmlns:p14="http://schemas.microsoft.com/office/powerpoint/2010/main" val="356595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33455" y="480293"/>
            <a:ext cx="7528329" cy="360218"/>
          </a:xfrm>
          <a:ln w="38100"/>
        </p:spPr>
        <p:style>
          <a:lnRef idx="2">
            <a:schemeClr val="accent1"/>
          </a:lnRef>
          <a:fillRef idx="1">
            <a:schemeClr val="lt1"/>
          </a:fillRef>
          <a:effectRef idx="0">
            <a:schemeClr val="accent1"/>
          </a:effectRef>
          <a:fontRef idx="minor">
            <a:schemeClr val="dk1"/>
          </a:fontRef>
        </p:style>
        <p:txBody>
          <a:bodyPr>
            <a:normAutofit lnSpcReduction="10000"/>
          </a:bodyPr>
          <a:lstStyle/>
          <a:p>
            <a:r>
              <a:rPr lang="tr-TR" sz="1800" u="sng" dirty="0" smtClean="0">
                <a:solidFill>
                  <a:schemeClr val="tx1"/>
                </a:solidFill>
                <a:latin typeface="Bahnschrift SemiBold" panose="020B0502040204020203" pitchFamily="34" charset="0"/>
              </a:rPr>
              <a:t>2) Bir </a:t>
            </a:r>
            <a:r>
              <a:rPr lang="tr-TR" sz="1800" u="sng" dirty="0">
                <a:solidFill>
                  <a:schemeClr val="tx1"/>
                </a:solidFill>
                <a:latin typeface="Bahnschrift SemiBold" panose="020B0502040204020203" pitchFamily="34" charset="0"/>
              </a:rPr>
              <a:t>grafik, yönlendirilmiş veya yönlendirilmemiş olabilir.</a:t>
            </a:r>
          </a:p>
          <a:p>
            <a:endParaRPr lang="tr-TR" sz="1800" u="sng" dirty="0"/>
          </a:p>
        </p:txBody>
      </p:sp>
      <p:sp>
        <p:nvSpPr>
          <p:cNvPr id="5" name="Unvan 1"/>
          <p:cNvSpPr>
            <a:spLocks noGrp="1"/>
          </p:cNvSpPr>
          <p:nvPr>
            <p:ph type="body" sz="half" idx="2"/>
          </p:nvPr>
        </p:nvSpPr>
        <p:spPr>
          <a:xfrm>
            <a:off x="13405" y="840511"/>
            <a:ext cx="4073235" cy="5580613"/>
          </a:xfr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noAutofit/>
          </a:bodyPr>
          <a:lstStyle/>
          <a:p>
            <a:r>
              <a:rPr lang="tr-TR" sz="1200" b="1" dirty="0">
                <a:solidFill>
                  <a:schemeClr val="bg1"/>
                </a:solidFill>
                <a:latin typeface="Bahnschrift SemiBold" panose="020B0502040204020203" pitchFamily="34" charset="0"/>
              </a:rPr>
              <a:t>Bölüm Özeti</a:t>
            </a:r>
          </a:p>
          <a:p>
            <a:r>
              <a:rPr lang="tr-TR" sz="12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ve </a:t>
            </a: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228600" indent="-228600">
              <a:buClr>
                <a:schemeClr val="accent1">
                  <a:lumMod val="50000"/>
                </a:schemeClr>
              </a:buClr>
              <a:buFont typeface="+mj-lt"/>
              <a:buAutoNum type="arabicPeriod"/>
            </a:pPr>
            <a:r>
              <a:rPr lang="tr-TR" sz="1200" b="1" dirty="0">
                <a:solidFill>
                  <a:schemeClr val="bg1"/>
                </a:solidFill>
                <a:latin typeface="Bahnschrift SemiBold" panose="020B0502040204020203" pitchFamily="34" charset="0"/>
              </a:rPr>
              <a:t>Bir grafik, düğümler ve kenarlardan oluşur.</a:t>
            </a:r>
          </a:p>
          <a:p>
            <a:pPr marL="228600" indent="-228600">
              <a:lnSpc>
                <a:spcPct val="120000"/>
              </a:lnSpc>
              <a:buClr>
                <a:schemeClr val="accent1">
                  <a:lumMod val="50000"/>
                </a:schemeClr>
              </a:buClr>
              <a:buFont typeface="+mj-lt"/>
              <a:buAutoNum type="arabicPeriod"/>
            </a:pPr>
            <a:r>
              <a:rPr lang="tr-TR" sz="1200" u="sng" dirty="0">
                <a:solidFill>
                  <a:schemeClr val="tx1"/>
                </a:solidFill>
                <a:latin typeface="Bahnschrift SemiBold" panose="020B0502040204020203" pitchFamily="34" charset="0"/>
              </a:rPr>
              <a:t>Bir grafik, yönlendirilmiş veya yönlendirilmemiş olabilir.</a:t>
            </a:r>
          </a:p>
          <a:p>
            <a:pPr marL="228600" indent="-228600">
              <a:buClr>
                <a:schemeClr val="accent1">
                  <a:lumMod val="50000"/>
                </a:schemeClr>
              </a:buClr>
              <a:buFont typeface="+mj-lt"/>
              <a:buAutoNum type="arabicPeriod"/>
            </a:pPr>
            <a:r>
              <a:rPr lang="tr-TR" sz="1200" dirty="0">
                <a:solidFill>
                  <a:schemeClr val="bg1"/>
                </a:solidFill>
                <a:latin typeface="Bahnschrift SemiBold" panose="020B0502040204020203" pitchFamily="34" charset="0"/>
              </a:rPr>
              <a:t>Bir ağaç, iki düğüm arasında tek bir yol bulunan bir grafiktir.</a:t>
            </a:r>
          </a:p>
          <a:p>
            <a:pPr marL="228600" indent="-228600">
              <a:buClr>
                <a:schemeClr val="accent1">
                  <a:lumMod val="50000"/>
                </a:schemeClr>
              </a:buClr>
              <a:buFont typeface="+mj-lt"/>
              <a:buAutoNum type="arabicPeriod"/>
            </a:pPr>
            <a:r>
              <a:rPr lang="tr-TR" sz="1200" dirty="0">
                <a:solidFill>
                  <a:schemeClr val="bg1"/>
                </a:solidFill>
                <a:latin typeface="Bahnschrift SemiBold" panose="020B0502040204020203" pitchFamily="34" charset="0"/>
              </a:rPr>
              <a:t>Bir kapsayan ağaç, bağlantılı bir grafikteki tüm düğümleri içeren bir grafik alt kümesidir.</a:t>
            </a:r>
          </a:p>
          <a:p>
            <a:pPr marL="228600" indent="-228600">
              <a:buClr>
                <a:schemeClr val="accent1">
                  <a:lumMod val="50000"/>
                </a:schemeClr>
              </a:buClr>
              <a:buFont typeface="+mj-lt"/>
              <a:buAutoNum type="arabicPeriod"/>
            </a:pPr>
            <a:r>
              <a:rPr lang="tr-TR" sz="1200" dirty="0">
                <a:solidFill>
                  <a:schemeClr val="bg1"/>
                </a:solidFill>
                <a:latin typeface="Bahnschrift SemiBold" panose="020B0502040204020203" pitchFamily="34" charset="0"/>
              </a:rPr>
              <a:t>Minimum ağırlıklı kapsayan ağaç,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çalıştırılarak bulunur.</a:t>
            </a:r>
          </a:p>
          <a:p>
            <a:pPr marL="228600" indent="-228600">
              <a:buClr>
                <a:schemeClr val="accent1">
                  <a:lumMod val="50000"/>
                </a:schemeClr>
              </a:buClr>
              <a:buFont typeface="+mj-lt"/>
              <a:buAutoNum type="arabicPeriod"/>
            </a:pP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228600" indent="-228600">
              <a:buClr>
                <a:schemeClr val="accent1">
                  <a:lumMod val="50000"/>
                </a:schemeClr>
              </a:buClr>
              <a:buFont typeface="+mj-lt"/>
              <a:buAutoNum type="arabicPeriod"/>
            </a:pPr>
            <a:r>
              <a:rPr lang="tr-TR" sz="1200" dirty="0">
                <a:solidFill>
                  <a:schemeClr val="bg1"/>
                </a:solidFill>
                <a:latin typeface="Bahnschrift SemiBold" panose="020B0502040204020203" pitchFamily="34" charset="0"/>
              </a:rPr>
              <a:t>Grafik temsilini seçmek, yapılacak işe bağlıdır.</a:t>
            </a:r>
          </a:p>
          <a:p>
            <a:endParaRPr lang="tr-TR" sz="1200" dirty="0">
              <a:solidFill>
                <a:schemeClr val="bg1"/>
              </a:solidFill>
            </a:endParaRPr>
          </a:p>
        </p:txBody>
      </p:sp>
      <p:sp>
        <p:nvSpPr>
          <p:cNvPr id="6" name="Metin kutusu 5"/>
          <p:cNvSpPr txBox="1"/>
          <p:nvPr/>
        </p:nvSpPr>
        <p:spPr>
          <a:xfrm>
            <a:off x="4433455" y="1087230"/>
            <a:ext cx="7528330" cy="40318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sz="1600" b="1" dirty="0" smtClean="0">
                <a:effectLst/>
              </a:rPr>
              <a:t>Yönlendirilmiş Grafikler</a:t>
            </a:r>
            <a:endParaRPr lang="tr-TR" sz="1600" dirty="0" smtClean="0">
              <a:effectLst/>
            </a:endParaRPr>
          </a:p>
          <a:p>
            <a:r>
              <a:rPr lang="tr-TR" sz="1600" b="1" dirty="0" smtClean="0"/>
              <a:t>Tanım</a:t>
            </a:r>
            <a:r>
              <a:rPr lang="tr-TR" sz="1600" dirty="0"/>
              <a:t>:</a:t>
            </a:r>
          </a:p>
          <a:p>
            <a:pPr lvl="1"/>
            <a:r>
              <a:rPr lang="tr-TR" sz="1600" b="1" dirty="0"/>
              <a:t>Yönlendirilmiş Grafik (</a:t>
            </a:r>
            <a:r>
              <a:rPr lang="tr-TR" sz="1600" b="1" dirty="0" err="1"/>
              <a:t>Directed</a:t>
            </a:r>
            <a:r>
              <a:rPr lang="tr-TR" sz="1600" b="1" dirty="0"/>
              <a:t> </a:t>
            </a:r>
            <a:r>
              <a:rPr lang="tr-TR" sz="1600" b="1" dirty="0" err="1"/>
              <a:t>Graph</a:t>
            </a:r>
            <a:r>
              <a:rPr lang="tr-TR" sz="1600" b="1" dirty="0"/>
              <a:t>)</a:t>
            </a:r>
            <a:r>
              <a:rPr lang="tr-TR" sz="1600" dirty="0"/>
              <a:t>: Kenarların bir yönü olan grafiklerdir. Örneğin, bir web sayfası bağlantısı A sayfasından B sayfasına gider ama tersi geçerli olmayabilir.</a:t>
            </a:r>
          </a:p>
          <a:p>
            <a:r>
              <a:rPr lang="tr-TR" sz="1600" b="1" dirty="0"/>
              <a:t>Örnek</a:t>
            </a:r>
            <a:r>
              <a:rPr lang="tr-TR" sz="1600" dirty="0"/>
              <a:t>:</a:t>
            </a:r>
          </a:p>
          <a:p>
            <a:pPr lvl="1"/>
            <a:r>
              <a:rPr lang="tr-TR" sz="1600" dirty="0"/>
              <a:t>Bir web sayfası bağlantı grafiği: A sayfasından B sayfasına yönlendirilmiş bir bağlantı</a:t>
            </a:r>
            <a:r>
              <a:rPr lang="tr-TR" sz="1600" dirty="0" smtClean="0"/>
              <a:t>.</a:t>
            </a:r>
          </a:p>
          <a:p>
            <a:pPr lvl="1"/>
            <a:endParaRPr lang="tr-TR" sz="1600" dirty="0" smtClean="0"/>
          </a:p>
          <a:p>
            <a:r>
              <a:rPr lang="tr-TR" sz="1600" b="1" dirty="0" smtClean="0"/>
              <a:t>Yönlendirilmemiş </a:t>
            </a:r>
            <a:r>
              <a:rPr lang="tr-TR" sz="1600" b="1" dirty="0"/>
              <a:t>Grafikler</a:t>
            </a:r>
            <a:endParaRPr lang="tr-TR" sz="1600" dirty="0"/>
          </a:p>
          <a:p>
            <a:r>
              <a:rPr lang="tr-TR" sz="1600" b="1" dirty="0"/>
              <a:t>Tanım</a:t>
            </a:r>
            <a:r>
              <a:rPr lang="tr-TR" sz="1600" dirty="0"/>
              <a:t>:</a:t>
            </a:r>
          </a:p>
          <a:p>
            <a:pPr lvl="1"/>
            <a:r>
              <a:rPr lang="tr-TR" sz="1600" b="1" dirty="0"/>
              <a:t>Yönlendirilmemiş Grafik (</a:t>
            </a:r>
            <a:r>
              <a:rPr lang="tr-TR" sz="1600" b="1" dirty="0" err="1"/>
              <a:t>Undirected</a:t>
            </a:r>
            <a:r>
              <a:rPr lang="tr-TR" sz="1600" b="1" dirty="0"/>
              <a:t> </a:t>
            </a:r>
            <a:r>
              <a:rPr lang="tr-TR" sz="1600" b="1" dirty="0" err="1"/>
              <a:t>Graph</a:t>
            </a:r>
            <a:r>
              <a:rPr lang="tr-TR" sz="1600" b="1" dirty="0"/>
              <a:t>)</a:t>
            </a:r>
            <a:r>
              <a:rPr lang="tr-TR" sz="1600" dirty="0"/>
              <a:t>: Kenarların yönü olmayan grafiklerdir. İki düğüm arasında çift yönlü bir ilişkiyi gösterir.</a:t>
            </a:r>
          </a:p>
          <a:p>
            <a:r>
              <a:rPr lang="tr-TR" sz="1600" b="1" dirty="0"/>
              <a:t>Örnek</a:t>
            </a:r>
            <a:r>
              <a:rPr lang="tr-TR" sz="1600" dirty="0"/>
              <a:t>:</a:t>
            </a:r>
          </a:p>
          <a:p>
            <a:pPr lvl="1"/>
            <a:r>
              <a:rPr lang="tr-TR" sz="1600" dirty="0"/>
              <a:t>Bir arkadaşlık grafiği: Kişiler arasındaki iki yönlü arkadaşlık ilişkisi</a:t>
            </a:r>
            <a:r>
              <a:rPr lang="tr-TR" sz="1600" dirty="0" smtClean="0"/>
              <a:t>.</a:t>
            </a:r>
            <a:r>
              <a:rPr lang="tr-TR" sz="1600" dirty="0"/>
              <a:t/>
            </a:r>
            <a:br>
              <a:rPr lang="tr-TR" sz="1600" dirty="0"/>
            </a:br>
            <a:endParaRPr lang="tr-TR" sz="1600" dirty="0"/>
          </a:p>
        </p:txBody>
      </p:sp>
      <p:pic>
        <p:nvPicPr>
          <p:cNvPr id="7" name="Resim 6"/>
          <p:cNvPicPr>
            <a:picLocks noChangeAspect="1"/>
          </p:cNvPicPr>
          <p:nvPr/>
        </p:nvPicPr>
        <p:blipFill>
          <a:blip r:embed="rId2"/>
          <a:stretch>
            <a:fillRect/>
          </a:stretch>
        </p:blipFill>
        <p:spPr>
          <a:xfrm>
            <a:off x="4276458" y="5365822"/>
            <a:ext cx="2292187" cy="11919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Resim 7"/>
          <p:cNvPicPr>
            <a:picLocks noChangeAspect="1"/>
          </p:cNvPicPr>
          <p:nvPr/>
        </p:nvPicPr>
        <p:blipFill>
          <a:blip r:embed="rId3"/>
          <a:stretch>
            <a:fillRect/>
          </a:stretch>
        </p:blipFill>
        <p:spPr>
          <a:xfrm>
            <a:off x="6915460" y="5344024"/>
            <a:ext cx="2289309" cy="11246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Resim 8"/>
          <p:cNvPicPr>
            <a:picLocks noChangeAspect="1"/>
          </p:cNvPicPr>
          <p:nvPr/>
        </p:nvPicPr>
        <p:blipFill>
          <a:blip r:embed="rId4"/>
          <a:stretch>
            <a:fillRect/>
          </a:stretch>
        </p:blipFill>
        <p:spPr>
          <a:xfrm>
            <a:off x="9551584" y="5318472"/>
            <a:ext cx="2335616" cy="11901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92294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41983" y="932874"/>
            <a:ext cx="6677890" cy="1237671"/>
          </a:xfrm>
        </p:spPr>
        <p:style>
          <a:lnRef idx="3">
            <a:schemeClr val="lt1"/>
          </a:lnRef>
          <a:fillRef idx="1">
            <a:schemeClr val="accent2"/>
          </a:fillRef>
          <a:effectRef idx="1">
            <a:schemeClr val="accent2"/>
          </a:effectRef>
          <a:fontRef idx="minor">
            <a:schemeClr val="lt1"/>
          </a:fontRef>
        </p:style>
        <p:txBody>
          <a:bodyPr/>
          <a:lstStyle/>
          <a:p>
            <a:r>
              <a:rPr lang="tr-TR" b="1" dirty="0" smtClean="0"/>
              <a:t>Ağaç </a:t>
            </a:r>
            <a:r>
              <a:rPr lang="tr-TR" b="1" dirty="0"/>
              <a:t>(</a:t>
            </a:r>
            <a:r>
              <a:rPr lang="tr-TR" b="1" dirty="0" err="1"/>
              <a:t>Tree</a:t>
            </a:r>
            <a:r>
              <a:rPr lang="tr-TR" b="1" dirty="0"/>
              <a:t>)</a:t>
            </a:r>
            <a:r>
              <a:rPr lang="tr-TR" dirty="0"/>
              <a:t>:</a:t>
            </a:r>
          </a:p>
          <a:p>
            <a:pPr lvl="1"/>
            <a:r>
              <a:rPr lang="tr-TR" dirty="0"/>
              <a:t>Tanım: İki düğüm arasında tek bir yol bulunan </a:t>
            </a:r>
            <a:r>
              <a:rPr lang="tr-TR" dirty="0" err="1"/>
              <a:t>döngüsüz</a:t>
            </a:r>
            <a:r>
              <a:rPr lang="tr-TR" dirty="0"/>
              <a:t> grafikler.</a:t>
            </a:r>
          </a:p>
          <a:p>
            <a:pPr lvl="1"/>
            <a:r>
              <a:rPr lang="tr-TR" dirty="0"/>
              <a:t>Örnek: Bir aile ağacı</a:t>
            </a:r>
            <a:r>
              <a:rPr lang="tr-TR" dirty="0" smtClean="0"/>
              <a:t>.</a:t>
            </a:r>
            <a:endParaRPr lang="tr-TR" dirty="0"/>
          </a:p>
        </p:txBody>
      </p:sp>
      <p:sp>
        <p:nvSpPr>
          <p:cNvPr id="4" name="Metin Yer Tutucusu 3"/>
          <p:cNvSpPr>
            <a:spLocks noGrp="1"/>
          </p:cNvSpPr>
          <p:nvPr>
            <p:ph type="body" sz="half" idx="2"/>
          </p:nvPr>
        </p:nvSpPr>
        <p:spPr>
          <a:xfrm>
            <a:off x="0" y="637309"/>
            <a:ext cx="4082472" cy="5667895"/>
          </a:xfrm>
        </p:spPr>
        <p:style>
          <a:lnRef idx="3">
            <a:schemeClr val="lt1"/>
          </a:lnRef>
          <a:fillRef idx="1">
            <a:schemeClr val="accent2"/>
          </a:fillRef>
          <a:effectRef idx="1">
            <a:schemeClr val="accent2"/>
          </a:effectRef>
          <a:fontRef idx="minor">
            <a:schemeClr val="lt1"/>
          </a:fontRef>
        </p:style>
        <p:txBody>
          <a:bodyPr>
            <a:normAutofit fontScale="85000" lnSpcReduction="20000"/>
          </a:bodyPr>
          <a:lstStyle/>
          <a:p>
            <a:r>
              <a:rPr lang="tr-TR" sz="1600" b="1" dirty="0">
                <a:solidFill>
                  <a:schemeClr val="bg1"/>
                </a:solidFill>
                <a:latin typeface="Bahnschrift SemiBold" panose="020B0502040204020203" pitchFamily="34" charset="0"/>
              </a:rPr>
              <a:t>Bölüm Özeti</a:t>
            </a:r>
          </a:p>
          <a:p>
            <a:r>
              <a:rPr lang="tr-TR" sz="16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600" dirty="0" err="1">
                <a:solidFill>
                  <a:schemeClr val="bg1"/>
                </a:solidFill>
                <a:latin typeface="Bahnschrift SemiBold" panose="020B0502040204020203" pitchFamily="34" charset="0"/>
              </a:rPr>
              <a:t>Kruskal</a:t>
            </a:r>
            <a:r>
              <a:rPr lang="tr-TR" sz="1600" dirty="0">
                <a:solidFill>
                  <a:schemeClr val="bg1"/>
                </a:solidFill>
                <a:latin typeface="Bahnschrift SemiBold" panose="020B0502040204020203" pitchFamily="34" charset="0"/>
              </a:rPr>
              <a:t> algoritması ve </a:t>
            </a:r>
            <a:r>
              <a:rPr lang="tr-TR" sz="1600" dirty="0" err="1">
                <a:solidFill>
                  <a:schemeClr val="bg1"/>
                </a:solidFill>
                <a:latin typeface="Bahnschrift SemiBold" panose="020B0502040204020203" pitchFamily="34" charset="0"/>
              </a:rPr>
              <a:t>Dijkstra</a:t>
            </a:r>
            <a:r>
              <a:rPr lang="tr-TR" sz="16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228600" indent="-228600">
              <a:buClr>
                <a:schemeClr val="accent1">
                  <a:lumMod val="50000"/>
                </a:schemeClr>
              </a:buClr>
              <a:buFont typeface="+mj-lt"/>
              <a:buAutoNum type="arabicPeriod"/>
            </a:pPr>
            <a:r>
              <a:rPr lang="tr-TR" sz="1600" b="1" dirty="0">
                <a:solidFill>
                  <a:schemeClr val="bg1"/>
                </a:solidFill>
                <a:latin typeface="Bahnschrift SemiBold" panose="020B0502040204020203" pitchFamily="34" charset="0"/>
              </a:rPr>
              <a:t>Bir grafik, düğümler ve kenarlardan oluşur.</a:t>
            </a:r>
          </a:p>
          <a:p>
            <a:pPr marL="228600" indent="-228600">
              <a:lnSpc>
                <a:spcPct val="120000"/>
              </a:lnSpc>
              <a:buClr>
                <a:schemeClr val="accent1">
                  <a:lumMod val="50000"/>
                </a:schemeClr>
              </a:buClr>
              <a:buFont typeface="+mj-lt"/>
              <a:buAutoNum type="arabicPeriod"/>
            </a:pPr>
            <a:r>
              <a:rPr lang="tr-TR" sz="1600" dirty="0">
                <a:solidFill>
                  <a:schemeClr val="bg1"/>
                </a:solidFill>
                <a:latin typeface="Bahnschrift SemiBold" panose="020B0502040204020203" pitchFamily="34" charset="0"/>
              </a:rPr>
              <a:t>Bir grafik, yönlendirilmiş veya yönlendirilmemiş olabilir.</a:t>
            </a:r>
          </a:p>
          <a:p>
            <a:pPr marL="228600" indent="-228600">
              <a:buClr>
                <a:schemeClr val="accent1">
                  <a:lumMod val="50000"/>
                </a:schemeClr>
              </a:buClr>
              <a:buFont typeface="+mj-lt"/>
              <a:buAutoNum type="arabicPeriod"/>
            </a:pPr>
            <a:r>
              <a:rPr lang="tr-TR" sz="1600" u="sng" dirty="0">
                <a:solidFill>
                  <a:schemeClr val="tx1"/>
                </a:solidFill>
                <a:latin typeface="Bahnschrift SemiBold" panose="020B0502040204020203" pitchFamily="34" charset="0"/>
              </a:rPr>
              <a:t>Bir ağaç, iki düğüm arasında tek bir yol bulunan bir grafiktir.</a:t>
            </a:r>
          </a:p>
          <a:p>
            <a:pPr marL="228600" indent="-228600">
              <a:buClr>
                <a:schemeClr val="accent1">
                  <a:lumMod val="50000"/>
                </a:schemeClr>
              </a:buClr>
              <a:buFont typeface="+mj-lt"/>
              <a:buAutoNum type="arabicPeriod"/>
            </a:pPr>
            <a:r>
              <a:rPr lang="tr-TR" sz="1600" dirty="0">
                <a:solidFill>
                  <a:schemeClr val="bg1"/>
                </a:solidFill>
                <a:latin typeface="Bahnschrift SemiBold" panose="020B0502040204020203" pitchFamily="34" charset="0"/>
              </a:rPr>
              <a:t>Bir kapsayan ağaç, bağlantılı bir grafikteki tüm düğümleri içeren bir grafik alt kümesidir.</a:t>
            </a:r>
          </a:p>
          <a:p>
            <a:pPr marL="228600" indent="-228600">
              <a:buClr>
                <a:schemeClr val="accent1">
                  <a:lumMod val="50000"/>
                </a:schemeClr>
              </a:buClr>
              <a:buFont typeface="+mj-lt"/>
              <a:buAutoNum type="arabicPeriod"/>
            </a:pPr>
            <a:r>
              <a:rPr lang="tr-TR" sz="1600" dirty="0">
                <a:solidFill>
                  <a:schemeClr val="bg1"/>
                </a:solidFill>
                <a:latin typeface="Bahnschrift SemiBold" panose="020B0502040204020203" pitchFamily="34" charset="0"/>
              </a:rPr>
              <a:t>Minimum ağırlıklı kapsayan ağaç, </a:t>
            </a:r>
            <a:r>
              <a:rPr lang="tr-TR" sz="1600" dirty="0" err="1">
                <a:solidFill>
                  <a:schemeClr val="bg1"/>
                </a:solidFill>
                <a:latin typeface="Bahnschrift SemiBold" panose="020B0502040204020203" pitchFamily="34" charset="0"/>
              </a:rPr>
              <a:t>Kruskal</a:t>
            </a:r>
            <a:r>
              <a:rPr lang="tr-TR" sz="1600" dirty="0">
                <a:solidFill>
                  <a:schemeClr val="bg1"/>
                </a:solidFill>
                <a:latin typeface="Bahnschrift SemiBold" panose="020B0502040204020203" pitchFamily="34" charset="0"/>
              </a:rPr>
              <a:t> algoritması çalıştırılarak bulunur.</a:t>
            </a:r>
          </a:p>
          <a:p>
            <a:pPr marL="228600" indent="-228600">
              <a:buClr>
                <a:schemeClr val="accent1">
                  <a:lumMod val="50000"/>
                </a:schemeClr>
              </a:buClr>
              <a:buFont typeface="+mj-lt"/>
              <a:buAutoNum type="arabicPeriod"/>
            </a:pPr>
            <a:r>
              <a:rPr lang="tr-TR" sz="1600" dirty="0" err="1">
                <a:solidFill>
                  <a:schemeClr val="bg1"/>
                </a:solidFill>
                <a:latin typeface="Bahnschrift SemiBold" panose="020B0502040204020203" pitchFamily="34" charset="0"/>
              </a:rPr>
              <a:t>Dijkstra</a:t>
            </a:r>
            <a:r>
              <a:rPr lang="tr-TR" sz="1600"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228600" indent="-228600">
              <a:buClr>
                <a:schemeClr val="accent1">
                  <a:lumMod val="50000"/>
                </a:schemeClr>
              </a:buClr>
              <a:buFont typeface="+mj-lt"/>
              <a:buAutoNum type="arabicPeriod"/>
            </a:pPr>
            <a:r>
              <a:rPr lang="tr-TR" sz="1600" dirty="0">
                <a:solidFill>
                  <a:schemeClr val="bg1"/>
                </a:solidFill>
                <a:latin typeface="Bahnschrift SemiBold" panose="020B0502040204020203" pitchFamily="34" charset="0"/>
              </a:rPr>
              <a:t>Grafik temsilini seçmek, yapılacak işe bağlıdır.</a:t>
            </a:r>
          </a:p>
        </p:txBody>
      </p:sp>
      <p:sp>
        <p:nvSpPr>
          <p:cNvPr id="5" name="Metin kutusu 4"/>
          <p:cNvSpPr txBox="1"/>
          <p:nvPr/>
        </p:nvSpPr>
        <p:spPr>
          <a:xfrm>
            <a:off x="4541982" y="267977"/>
            <a:ext cx="6677891" cy="369332"/>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tr-TR" u="sng" dirty="0" smtClean="0">
                <a:latin typeface="Bahnschrift SemiBold" panose="020B0502040204020203" pitchFamily="34" charset="0"/>
              </a:rPr>
              <a:t>3) Bir </a:t>
            </a:r>
            <a:r>
              <a:rPr lang="tr-TR" u="sng" dirty="0">
                <a:latin typeface="Bahnschrift SemiBold" panose="020B0502040204020203" pitchFamily="34" charset="0"/>
              </a:rPr>
              <a:t>ağaç, iki düğüm arasında tek bir yol bulunan bir grafiktir</a:t>
            </a:r>
            <a:r>
              <a:rPr lang="tr-TR" u="sng" dirty="0" smtClean="0">
                <a:latin typeface="Bahnschrift SemiBold" panose="020B0502040204020203" pitchFamily="34" charset="0"/>
              </a:rPr>
              <a:t>.</a:t>
            </a:r>
            <a:endParaRPr lang="tr-TR" u="sng" dirty="0">
              <a:latin typeface="Bahnschrift SemiBold" panose="020B0502040204020203" pitchFamily="34" charset="0"/>
            </a:endParaRPr>
          </a:p>
        </p:txBody>
      </p:sp>
      <p:pic>
        <p:nvPicPr>
          <p:cNvPr id="6" name="Resim 5"/>
          <p:cNvPicPr>
            <a:picLocks noChangeAspect="1"/>
          </p:cNvPicPr>
          <p:nvPr/>
        </p:nvPicPr>
        <p:blipFill>
          <a:blip r:embed="rId2"/>
          <a:stretch>
            <a:fillRect/>
          </a:stretch>
        </p:blipFill>
        <p:spPr>
          <a:xfrm>
            <a:off x="8772946" y="4048473"/>
            <a:ext cx="3142674" cy="20720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 name="Resim 1"/>
          <p:cNvPicPr>
            <a:picLocks noChangeAspect="1"/>
          </p:cNvPicPr>
          <p:nvPr/>
        </p:nvPicPr>
        <p:blipFill>
          <a:blip r:embed="rId3"/>
          <a:stretch>
            <a:fillRect/>
          </a:stretch>
        </p:blipFill>
        <p:spPr>
          <a:xfrm>
            <a:off x="4541982" y="2787948"/>
            <a:ext cx="3771454" cy="194797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78260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p:cNvPicPr>
            <a:picLocks noGrp="1" noChangeAspect="1"/>
          </p:cNvPicPr>
          <p:nvPr>
            <p:ph idx="1"/>
          </p:nvPr>
        </p:nvPicPr>
        <p:blipFill>
          <a:blip r:embed="rId2"/>
          <a:stretch>
            <a:fillRect/>
          </a:stretch>
        </p:blipFill>
        <p:spPr>
          <a:xfrm>
            <a:off x="4110183" y="2990018"/>
            <a:ext cx="4273666" cy="3188484"/>
          </a:xfrm>
          <a:prstGeom prst="rect">
            <a:avLst/>
          </a:prstGeom>
        </p:spPr>
      </p:pic>
      <p:sp>
        <p:nvSpPr>
          <p:cNvPr id="4" name="Metin Yer Tutucusu 3"/>
          <p:cNvSpPr>
            <a:spLocks noGrp="1"/>
          </p:cNvSpPr>
          <p:nvPr>
            <p:ph type="body" sz="half" idx="2"/>
          </p:nvPr>
        </p:nvSpPr>
        <p:spPr>
          <a:xfrm>
            <a:off x="1" y="1175714"/>
            <a:ext cx="4110182" cy="5446759"/>
          </a:xfrm>
          <a:solidFill>
            <a:schemeClr val="accent1">
              <a:lumMod val="50000"/>
            </a:schemeClr>
          </a:solidFill>
          <a:ln w="38100">
            <a:solidFill>
              <a:schemeClr val="accent1">
                <a:lumMod val="60000"/>
                <a:lumOff val="40000"/>
              </a:schemeClr>
            </a:solidFill>
          </a:ln>
        </p:spPr>
        <p:txBody>
          <a:bodyPr>
            <a:normAutofit fontScale="92500" lnSpcReduction="10000"/>
          </a:bodyPr>
          <a:lstStyle/>
          <a:p>
            <a:r>
              <a:rPr lang="tr-TR" sz="1400" b="1" dirty="0">
                <a:solidFill>
                  <a:schemeClr val="bg1"/>
                </a:solidFill>
                <a:latin typeface="Bahnschrift SemiBold" panose="020B0502040204020203" pitchFamily="34" charset="0"/>
              </a:rPr>
              <a:t>Bölüm Özeti</a:t>
            </a:r>
          </a:p>
          <a:p>
            <a:r>
              <a:rPr lang="tr-TR" sz="14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400" dirty="0" err="1">
                <a:solidFill>
                  <a:schemeClr val="bg1"/>
                </a:solidFill>
                <a:latin typeface="Bahnschrift SemiBold" panose="020B0502040204020203" pitchFamily="34" charset="0"/>
              </a:rPr>
              <a:t>Kruskal</a:t>
            </a:r>
            <a:r>
              <a:rPr lang="tr-TR" sz="1400" dirty="0">
                <a:solidFill>
                  <a:schemeClr val="bg1"/>
                </a:solidFill>
                <a:latin typeface="Bahnschrift SemiBold" panose="020B0502040204020203" pitchFamily="34" charset="0"/>
              </a:rPr>
              <a:t> algoritması ve </a:t>
            </a:r>
            <a:r>
              <a:rPr lang="tr-TR" sz="1400" dirty="0" err="1">
                <a:solidFill>
                  <a:schemeClr val="bg1"/>
                </a:solidFill>
                <a:latin typeface="Bahnschrift SemiBold" panose="020B0502040204020203" pitchFamily="34" charset="0"/>
              </a:rPr>
              <a:t>Dijkstra</a:t>
            </a:r>
            <a:r>
              <a:rPr lang="tr-TR" sz="14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342900" indent="-342900">
              <a:buClr>
                <a:schemeClr val="accent1">
                  <a:lumMod val="75000"/>
                </a:schemeClr>
              </a:buClr>
              <a:buFont typeface="+mj-lt"/>
              <a:buAutoNum type="arabicParenR"/>
            </a:pPr>
            <a:r>
              <a:rPr lang="tr-TR" sz="1400" b="1" dirty="0">
                <a:solidFill>
                  <a:schemeClr val="bg1"/>
                </a:solidFill>
                <a:latin typeface="Bahnschrift SemiBold" panose="020B0502040204020203" pitchFamily="34" charset="0"/>
              </a:rPr>
              <a:t>Bir grafik, düğümler ve kenarlardan oluşur.</a:t>
            </a:r>
          </a:p>
          <a:p>
            <a:pPr marL="342900" indent="-342900">
              <a:lnSpc>
                <a:spcPct val="120000"/>
              </a:lnSpc>
              <a:buClr>
                <a:schemeClr val="accent1">
                  <a:lumMod val="75000"/>
                </a:schemeClr>
              </a:buClr>
              <a:buFont typeface="+mj-lt"/>
              <a:buAutoNum type="arabicParenR"/>
            </a:pPr>
            <a:r>
              <a:rPr lang="tr-TR" sz="1400" dirty="0">
                <a:solidFill>
                  <a:schemeClr val="bg1"/>
                </a:solidFill>
                <a:latin typeface="Bahnschrift SemiBold" panose="020B0502040204020203" pitchFamily="34" charset="0"/>
              </a:rPr>
              <a:t>Bir grafik, yönlendirilmiş veya yönlendirilmemiş olabilir.</a:t>
            </a:r>
          </a:p>
          <a:p>
            <a:pPr marL="342900" indent="-342900">
              <a:buClr>
                <a:schemeClr val="accent1">
                  <a:lumMod val="75000"/>
                </a:schemeClr>
              </a:buClr>
              <a:buFont typeface="+mj-lt"/>
              <a:buAutoNum type="arabicParenR"/>
            </a:pPr>
            <a:r>
              <a:rPr lang="tr-TR" sz="1400" dirty="0">
                <a:solidFill>
                  <a:schemeClr val="bg1"/>
                </a:solidFill>
                <a:latin typeface="Bahnschrift SemiBold" panose="020B0502040204020203" pitchFamily="34" charset="0"/>
              </a:rPr>
              <a:t>Bir ağaç, iki düğüm arasında tek bir yol bulunan bir grafiktir.</a:t>
            </a:r>
          </a:p>
          <a:p>
            <a:pPr marL="342900" indent="-342900">
              <a:buClr>
                <a:schemeClr val="accent1">
                  <a:lumMod val="75000"/>
                </a:schemeClr>
              </a:buClr>
              <a:buFont typeface="+mj-lt"/>
              <a:buAutoNum type="arabicParenR"/>
            </a:pPr>
            <a:r>
              <a:rPr lang="tr-TR" sz="1400" u="sng" dirty="0">
                <a:solidFill>
                  <a:schemeClr val="tx1"/>
                </a:solidFill>
                <a:latin typeface="Bahnschrift SemiBold" panose="020B0502040204020203" pitchFamily="34" charset="0"/>
              </a:rPr>
              <a:t>Bir kapsayan ağaç, bağlantılı bir grafikteki tüm düğümleri içeren bir grafik alt kümesidir.</a:t>
            </a:r>
          </a:p>
          <a:p>
            <a:pPr marL="342900" indent="-342900">
              <a:buClr>
                <a:schemeClr val="accent1">
                  <a:lumMod val="75000"/>
                </a:schemeClr>
              </a:buClr>
              <a:buFont typeface="+mj-lt"/>
              <a:buAutoNum type="arabicParenR"/>
            </a:pPr>
            <a:r>
              <a:rPr lang="tr-TR" sz="1400" dirty="0">
                <a:solidFill>
                  <a:schemeClr val="bg1"/>
                </a:solidFill>
                <a:latin typeface="Bahnschrift SemiBold" panose="020B0502040204020203" pitchFamily="34" charset="0"/>
              </a:rPr>
              <a:t>Minimum ağırlıklı kapsayan ağaç, </a:t>
            </a:r>
            <a:r>
              <a:rPr lang="tr-TR" sz="1400" dirty="0" err="1">
                <a:solidFill>
                  <a:schemeClr val="bg1"/>
                </a:solidFill>
                <a:latin typeface="Bahnschrift SemiBold" panose="020B0502040204020203" pitchFamily="34" charset="0"/>
              </a:rPr>
              <a:t>Kruskal</a:t>
            </a:r>
            <a:r>
              <a:rPr lang="tr-TR" sz="1400" dirty="0">
                <a:solidFill>
                  <a:schemeClr val="bg1"/>
                </a:solidFill>
                <a:latin typeface="Bahnschrift SemiBold" panose="020B0502040204020203" pitchFamily="34" charset="0"/>
              </a:rPr>
              <a:t> algoritması çalıştırılarak bulunur.</a:t>
            </a:r>
          </a:p>
          <a:p>
            <a:pPr marL="342900" indent="-342900">
              <a:buClr>
                <a:schemeClr val="accent1">
                  <a:lumMod val="75000"/>
                </a:schemeClr>
              </a:buClr>
              <a:buFont typeface="+mj-lt"/>
              <a:buAutoNum type="arabicParenR"/>
            </a:pPr>
            <a:r>
              <a:rPr lang="tr-TR" sz="1400" dirty="0" err="1">
                <a:solidFill>
                  <a:schemeClr val="bg1"/>
                </a:solidFill>
                <a:latin typeface="Bahnschrift SemiBold" panose="020B0502040204020203" pitchFamily="34" charset="0"/>
              </a:rPr>
              <a:t>Dijkstra</a:t>
            </a:r>
            <a:r>
              <a:rPr lang="tr-TR" sz="1400"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342900" indent="-342900">
              <a:buClr>
                <a:schemeClr val="accent1">
                  <a:lumMod val="75000"/>
                </a:schemeClr>
              </a:buClr>
              <a:buFont typeface="+mj-lt"/>
              <a:buAutoNum type="arabicParenR"/>
            </a:pPr>
            <a:r>
              <a:rPr lang="tr-TR" sz="1400" dirty="0">
                <a:solidFill>
                  <a:schemeClr val="bg1"/>
                </a:solidFill>
                <a:latin typeface="Bahnschrift SemiBold" panose="020B0502040204020203" pitchFamily="34" charset="0"/>
              </a:rPr>
              <a:t>Grafik temsilini seçmek, yapılacak işe bağlıdır</a:t>
            </a:r>
            <a:r>
              <a:rPr lang="tr-TR" sz="1400" dirty="0" smtClean="0">
                <a:solidFill>
                  <a:schemeClr val="bg1"/>
                </a:solidFill>
                <a:latin typeface="Bahnschrift SemiBold" panose="020B0502040204020203" pitchFamily="34" charset="0"/>
              </a:rPr>
              <a:t>.</a:t>
            </a:r>
            <a:endParaRPr lang="tr-TR" sz="1400" dirty="0">
              <a:solidFill>
                <a:schemeClr val="bg1"/>
              </a:solidFill>
              <a:latin typeface="Bahnschrift SemiBold" panose="020B0502040204020203" pitchFamily="34" charset="0"/>
            </a:endParaRPr>
          </a:p>
        </p:txBody>
      </p:sp>
      <p:sp>
        <p:nvSpPr>
          <p:cNvPr id="7" name="Metin kutusu 6"/>
          <p:cNvSpPr txBox="1"/>
          <p:nvPr/>
        </p:nvSpPr>
        <p:spPr>
          <a:xfrm>
            <a:off x="4202546" y="372457"/>
            <a:ext cx="7361381" cy="923330"/>
          </a:xfrm>
          <a:prstGeom prst="rect">
            <a:avLst/>
          </a:prstGeom>
          <a:solidFill>
            <a:schemeClr val="bg1"/>
          </a:solidFill>
          <a:ln w="38100">
            <a:solidFill>
              <a:schemeClr val="accent1">
                <a:lumMod val="50000"/>
              </a:schemeClr>
            </a:solidFill>
          </a:ln>
        </p:spPr>
        <p:txBody>
          <a:bodyPr wrap="square" rtlCol="0">
            <a:spAutoFit/>
          </a:bodyPr>
          <a:lstStyle/>
          <a:p>
            <a:r>
              <a:rPr lang="tr-TR" u="sng" dirty="0" smtClean="0">
                <a:latin typeface="Bahnschrift SemiBold" panose="020B0502040204020203" pitchFamily="34" charset="0"/>
              </a:rPr>
              <a:t>4) Bir </a:t>
            </a:r>
            <a:r>
              <a:rPr lang="tr-TR" u="sng" dirty="0">
                <a:latin typeface="Bahnschrift SemiBold" panose="020B0502040204020203" pitchFamily="34" charset="0"/>
              </a:rPr>
              <a:t>kapsayan ağaç, bağlantılı bir grafikteki tüm düğümleri içeren bir grafik alt kümesidir.</a:t>
            </a:r>
          </a:p>
          <a:p>
            <a:endParaRPr lang="tr-TR" dirty="0"/>
          </a:p>
        </p:txBody>
      </p:sp>
      <p:sp>
        <p:nvSpPr>
          <p:cNvPr id="9" name="Metin kutusu 8"/>
          <p:cNvSpPr txBox="1"/>
          <p:nvPr/>
        </p:nvSpPr>
        <p:spPr>
          <a:xfrm>
            <a:off x="4202546" y="1596159"/>
            <a:ext cx="7361381" cy="1200329"/>
          </a:xfrm>
          <a:prstGeom prst="rect">
            <a:avLst/>
          </a:prstGeom>
          <a:solidFill>
            <a:schemeClr val="accent1">
              <a:lumMod val="50000"/>
            </a:schemeClr>
          </a:solidFill>
          <a:ln w="38100">
            <a:solidFill>
              <a:schemeClr val="accent1"/>
            </a:solidFill>
          </a:ln>
        </p:spPr>
        <p:txBody>
          <a:bodyPr wrap="square" rtlCol="0">
            <a:spAutoFit/>
          </a:bodyPr>
          <a:lstStyle/>
          <a:p>
            <a:r>
              <a:rPr lang="tr-TR" b="1" dirty="0">
                <a:solidFill>
                  <a:schemeClr val="bg1"/>
                </a:solidFill>
              </a:rPr>
              <a:t>Kapsayan Ağaç (</a:t>
            </a:r>
            <a:r>
              <a:rPr lang="tr-TR" b="1" dirty="0" err="1">
                <a:solidFill>
                  <a:schemeClr val="bg1"/>
                </a:solidFill>
              </a:rPr>
              <a:t>Spanning</a:t>
            </a:r>
            <a:r>
              <a:rPr lang="tr-TR" b="1" dirty="0">
                <a:solidFill>
                  <a:schemeClr val="bg1"/>
                </a:solidFill>
              </a:rPr>
              <a:t> </a:t>
            </a:r>
            <a:r>
              <a:rPr lang="tr-TR" b="1" dirty="0" err="1">
                <a:solidFill>
                  <a:schemeClr val="bg1"/>
                </a:solidFill>
              </a:rPr>
              <a:t>Tree</a:t>
            </a:r>
            <a:r>
              <a:rPr lang="tr-TR" b="1" dirty="0">
                <a:solidFill>
                  <a:schemeClr val="bg1"/>
                </a:solidFill>
              </a:rPr>
              <a:t>)</a:t>
            </a:r>
            <a:r>
              <a:rPr lang="tr-TR" dirty="0">
                <a:solidFill>
                  <a:schemeClr val="bg1"/>
                </a:solidFill>
              </a:rPr>
              <a:t>:</a:t>
            </a:r>
          </a:p>
          <a:p>
            <a:pPr lvl="1"/>
            <a:r>
              <a:rPr lang="tr-TR" dirty="0">
                <a:solidFill>
                  <a:schemeClr val="bg1"/>
                </a:solidFill>
              </a:rPr>
              <a:t>Tanım: Tüm düğümleri içeren ve döngü oluşturmayan grafik alt kümeleri.</a:t>
            </a:r>
          </a:p>
          <a:p>
            <a:pPr lvl="1"/>
            <a:r>
              <a:rPr lang="tr-TR" dirty="0">
                <a:solidFill>
                  <a:schemeClr val="bg1"/>
                </a:solidFill>
              </a:rPr>
              <a:t>Örnek: Bir ağ bağlantısı kapsayan ağacı.</a:t>
            </a:r>
          </a:p>
        </p:txBody>
      </p:sp>
      <p:pic>
        <p:nvPicPr>
          <p:cNvPr id="2" name="Resim 1"/>
          <p:cNvPicPr>
            <a:picLocks noChangeAspect="1"/>
          </p:cNvPicPr>
          <p:nvPr/>
        </p:nvPicPr>
        <p:blipFill>
          <a:blip r:embed="rId3"/>
          <a:stretch>
            <a:fillRect/>
          </a:stretch>
        </p:blipFill>
        <p:spPr>
          <a:xfrm>
            <a:off x="8383849" y="4379883"/>
            <a:ext cx="3618482" cy="20781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071663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387273" y="1265383"/>
            <a:ext cx="7546109" cy="2946400"/>
          </a:xfrm>
          <a:solidFill>
            <a:srgbClr val="92D050"/>
          </a:solidFill>
          <a:ln w="38100">
            <a:solidFill>
              <a:schemeClr val="bg2">
                <a:lumMod val="10000"/>
              </a:schemeClr>
            </a:solidFill>
          </a:ln>
        </p:spPr>
        <p:txBody>
          <a:bodyPr/>
          <a:lstStyle/>
          <a:p>
            <a:r>
              <a:rPr lang="tr-TR" b="1" dirty="0" err="1"/>
              <a:t>Kruskal</a:t>
            </a:r>
            <a:r>
              <a:rPr lang="tr-TR" b="1" dirty="0"/>
              <a:t> Algoritması</a:t>
            </a:r>
          </a:p>
          <a:p>
            <a:r>
              <a:rPr lang="tr-TR" b="1" dirty="0"/>
              <a:t>Başlık: </a:t>
            </a:r>
            <a:r>
              <a:rPr lang="tr-TR" b="1" dirty="0" err="1"/>
              <a:t>Kruskal</a:t>
            </a:r>
            <a:r>
              <a:rPr lang="tr-TR" b="1" dirty="0"/>
              <a:t> Algoritması</a:t>
            </a:r>
            <a:endParaRPr lang="tr-TR" dirty="0"/>
          </a:p>
          <a:p>
            <a:r>
              <a:rPr lang="tr-TR" b="1" dirty="0"/>
              <a:t>Tanım</a:t>
            </a:r>
            <a:r>
              <a:rPr lang="tr-TR" dirty="0"/>
              <a:t>: Minimum ağırlıklı kapsayan ağacı bulma algoritması.</a:t>
            </a:r>
          </a:p>
          <a:p>
            <a:r>
              <a:rPr lang="tr-TR" b="1" dirty="0"/>
              <a:t>Adımlar</a:t>
            </a:r>
            <a:r>
              <a:rPr lang="tr-TR" dirty="0"/>
              <a:t>:</a:t>
            </a:r>
          </a:p>
          <a:p>
            <a:pPr lvl="1"/>
            <a:r>
              <a:rPr lang="tr-TR" dirty="0"/>
              <a:t>Kenarları ağırlıklarına göre sırala.</a:t>
            </a:r>
          </a:p>
          <a:p>
            <a:pPr lvl="1"/>
            <a:r>
              <a:rPr lang="tr-TR" dirty="0"/>
              <a:t>En küçükten başlayarak döngü oluşturmayanları seç.</a:t>
            </a:r>
          </a:p>
          <a:p>
            <a:r>
              <a:rPr lang="tr-TR" b="1" dirty="0"/>
              <a:t>Örnek</a:t>
            </a:r>
            <a:r>
              <a:rPr lang="tr-TR" dirty="0"/>
              <a:t>: Bir grafik üzerinde adım adım </a:t>
            </a:r>
            <a:r>
              <a:rPr lang="tr-TR" dirty="0" err="1"/>
              <a:t>Kruskal</a:t>
            </a:r>
            <a:r>
              <a:rPr lang="tr-TR" dirty="0"/>
              <a:t> algoritması uygulaması.</a:t>
            </a:r>
          </a:p>
          <a:p>
            <a:endParaRPr lang="tr-TR" dirty="0"/>
          </a:p>
        </p:txBody>
      </p:sp>
      <p:sp>
        <p:nvSpPr>
          <p:cNvPr id="4" name="Metin Yer Tutucusu 3"/>
          <p:cNvSpPr>
            <a:spLocks noGrp="1"/>
          </p:cNvSpPr>
          <p:nvPr>
            <p:ph type="body" sz="half" idx="2"/>
          </p:nvPr>
        </p:nvSpPr>
        <p:spPr>
          <a:xfrm>
            <a:off x="0" y="1080041"/>
            <a:ext cx="4091709" cy="5551054"/>
          </a:xfrm>
          <a:solidFill>
            <a:srgbClr val="92D050"/>
          </a:solidFill>
          <a:ln w="38100">
            <a:solidFill>
              <a:schemeClr val="bg2">
                <a:lumMod val="10000"/>
              </a:schemeClr>
            </a:solidFill>
          </a:ln>
        </p:spPr>
        <p:txBody>
          <a:bodyPr>
            <a:noAutofit/>
          </a:bodyPr>
          <a:lstStyle/>
          <a:p>
            <a:r>
              <a:rPr lang="tr-TR" sz="1200" b="1" dirty="0">
                <a:solidFill>
                  <a:schemeClr val="bg1"/>
                </a:solidFill>
                <a:latin typeface="Bahnschrift SemiBold" panose="020B0502040204020203" pitchFamily="34" charset="0"/>
              </a:rPr>
              <a:t>Bölüm Özeti</a:t>
            </a:r>
          </a:p>
          <a:p>
            <a:r>
              <a:rPr lang="tr-TR" sz="12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ve </a:t>
            </a: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342900" indent="-342900">
              <a:buClr>
                <a:schemeClr val="tx1"/>
              </a:buClr>
              <a:buFont typeface="+mj-lt"/>
              <a:buAutoNum type="arabicParenR"/>
            </a:pPr>
            <a:r>
              <a:rPr lang="tr-TR" sz="1200" b="1" dirty="0">
                <a:solidFill>
                  <a:schemeClr val="bg1"/>
                </a:solidFill>
                <a:latin typeface="Bahnschrift SemiBold" panose="020B0502040204020203" pitchFamily="34" charset="0"/>
              </a:rPr>
              <a:t>Bir grafik, düğümler ve kenarlardan oluşur.</a:t>
            </a:r>
          </a:p>
          <a:p>
            <a:pPr marL="342900" indent="-342900">
              <a:lnSpc>
                <a:spcPct val="120000"/>
              </a:lnSpc>
              <a:buClr>
                <a:schemeClr val="tx1"/>
              </a:buClr>
              <a:buFont typeface="+mj-lt"/>
              <a:buAutoNum type="arabicParenR"/>
            </a:pPr>
            <a:r>
              <a:rPr lang="tr-TR" sz="1200" dirty="0">
                <a:solidFill>
                  <a:schemeClr val="bg1"/>
                </a:solidFill>
                <a:latin typeface="Bahnschrift SemiBold" panose="020B0502040204020203" pitchFamily="34" charset="0"/>
              </a:rPr>
              <a:t>Bir grafik, yönlendirilmiş veya yönlendirilmemiş olabilir.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ağaç, iki düğüm arasında tek bir yol bulunan bir grafiktir.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kapsayan ağaç, bağlantılı bir grafikteki tüm düğümleri içeren bir grafik alt kümesidir.</a:t>
            </a:r>
          </a:p>
          <a:p>
            <a:pPr marL="342900" indent="-342900">
              <a:buClr>
                <a:schemeClr val="tx1"/>
              </a:buClr>
              <a:buFont typeface="+mj-lt"/>
              <a:buAutoNum type="arabicParenR"/>
            </a:pPr>
            <a:r>
              <a:rPr lang="tr-TR" sz="1200" u="sng" dirty="0">
                <a:solidFill>
                  <a:schemeClr val="tx1"/>
                </a:solidFill>
                <a:latin typeface="Bahnschrift SemiBold" panose="020B0502040204020203" pitchFamily="34" charset="0"/>
              </a:rPr>
              <a:t>Minimum ağırlıklı kapsayan ağaç, </a:t>
            </a:r>
            <a:r>
              <a:rPr lang="tr-TR" sz="1200" u="sng" dirty="0" err="1">
                <a:solidFill>
                  <a:schemeClr val="tx1"/>
                </a:solidFill>
                <a:latin typeface="Bahnschrift SemiBold" panose="020B0502040204020203" pitchFamily="34" charset="0"/>
              </a:rPr>
              <a:t>Kruskal</a:t>
            </a:r>
            <a:r>
              <a:rPr lang="tr-TR" sz="1200" u="sng" dirty="0">
                <a:solidFill>
                  <a:schemeClr val="tx1"/>
                </a:solidFill>
                <a:latin typeface="Bahnschrift SemiBold" panose="020B0502040204020203" pitchFamily="34" charset="0"/>
              </a:rPr>
              <a:t> algoritması çalıştırılarak bulunur.</a:t>
            </a:r>
          </a:p>
          <a:p>
            <a:pPr marL="342900" indent="-342900">
              <a:buClr>
                <a:schemeClr val="tx1"/>
              </a:buClr>
              <a:buFont typeface="+mj-lt"/>
              <a:buAutoNum type="arabicParenR"/>
            </a:pP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Grafik temsilini seçmek, yapılacak işe bağlıdır.</a:t>
            </a:r>
          </a:p>
          <a:p>
            <a:endParaRPr lang="tr-TR" sz="1200" dirty="0"/>
          </a:p>
        </p:txBody>
      </p:sp>
      <p:sp>
        <p:nvSpPr>
          <p:cNvPr id="5" name="Metin kutusu 4"/>
          <p:cNvSpPr txBox="1"/>
          <p:nvPr/>
        </p:nvSpPr>
        <p:spPr>
          <a:xfrm>
            <a:off x="4387272" y="156711"/>
            <a:ext cx="7546109" cy="923330"/>
          </a:xfrm>
          <a:prstGeom prst="rect">
            <a:avLst/>
          </a:prstGeom>
          <a:solidFill>
            <a:srgbClr val="92D050"/>
          </a:solidFill>
          <a:ln w="38100">
            <a:solidFill>
              <a:schemeClr val="bg2">
                <a:lumMod val="10000"/>
              </a:schemeClr>
            </a:solidFill>
          </a:ln>
        </p:spPr>
        <p:txBody>
          <a:bodyPr wrap="square" rtlCol="0">
            <a:spAutoFit/>
          </a:bodyPr>
          <a:lstStyle/>
          <a:p>
            <a:r>
              <a:rPr lang="tr-TR" u="sng" dirty="0" smtClean="0">
                <a:latin typeface="Bahnschrift SemiBold" panose="020B0502040204020203" pitchFamily="34" charset="0"/>
              </a:rPr>
              <a:t>5) Minimum </a:t>
            </a:r>
            <a:r>
              <a:rPr lang="tr-TR" u="sng" dirty="0">
                <a:latin typeface="Bahnschrift SemiBold" panose="020B0502040204020203" pitchFamily="34" charset="0"/>
              </a:rPr>
              <a:t>ağırlıklı kapsayan ağaç, </a:t>
            </a:r>
            <a:r>
              <a:rPr lang="tr-TR" u="sng" dirty="0" err="1">
                <a:latin typeface="Bahnschrift SemiBold" panose="020B0502040204020203" pitchFamily="34" charset="0"/>
              </a:rPr>
              <a:t>Kruskal</a:t>
            </a:r>
            <a:r>
              <a:rPr lang="tr-TR" u="sng" dirty="0">
                <a:latin typeface="Bahnschrift SemiBold" panose="020B0502040204020203" pitchFamily="34" charset="0"/>
              </a:rPr>
              <a:t> algoritması çalıştırılarak bulunur.</a:t>
            </a:r>
          </a:p>
          <a:p>
            <a:endParaRPr lang="tr-TR" dirty="0"/>
          </a:p>
        </p:txBody>
      </p:sp>
      <p:pic>
        <p:nvPicPr>
          <p:cNvPr id="6" name="Resim 5"/>
          <p:cNvPicPr>
            <a:picLocks noChangeAspect="1"/>
          </p:cNvPicPr>
          <p:nvPr/>
        </p:nvPicPr>
        <p:blipFill>
          <a:blip r:embed="rId2"/>
          <a:stretch>
            <a:fillRect/>
          </a:stretch>
        </p:blipFill>
        <p:spPr>
          <a:xfrm>
            <a:off x="4238745" y="4401687"/>
            <a:ext cx="2287125" cy="1521978"/>
          </a:xfrm>
          <a:prstGeom prst="rect">
            <a:avLst/>
          </a:prstGeom>
        </p:spPr>
      </p:pic>
      <p:pic>
        <p:nvPicPr>
          <p:cNvPr id="7" name="Resim 6"/>
          <p:cNvPicPr>
            <a:picLocks noChangeAspect="1"/>
          </p:cNvPicPr>
          <p:nvPr/>
        </p:nvPicPr>
        <p:blipFill>
          <a:blip r:embed="rId3"/>
          <a:stretch>
            <a:fillRect/>
          </a:stretch>
        </p:blipFill>
        <p:spPr>
          <a:xfrm>
            <a:off x="6672906" y="5270355"/>
            <a:ext cx="2540199" cy="1306620"/>
          </a:xfrm>
          <a:prstGeom prst="rect">
            <a:avLst/>
          </a:prstGeom>
        </p:spPr>
      </p:pic>
      <p:pic>
        <p:nvPicPr>
          <p:cNvPr id="8" name="Resim 7"/>
          <p:cNvPicPr>
            <a:picLocks noChangeAspect="1"/>
          </p:cNvPicPr>
          <p:nvPr/>
        </p:nvPicPr>
        <p:blipFill>
          <a:blip r:embed="rId4"/>
          <a:stretch>
            <a:fillRect/>
          </a:stretch>
        </p:blipFill>
        <p:spPr>
          <a:xfrm>
            <a:off x="9360141" y="4397125"/>
            <a:ext cx="2720276" cy="1233519"/>
          </a:xfrm>
          <a:prstGeom prst="rect">
            <a:avLst/>
          </a:prstGeom>
        </p:spPr>
      </p:pic>
    </p:spTree>
    <p:extLst>
      <p:ext uri="{BB962C8B-B14F-4D97-AF65-F5344CB8AC3E}">
        <p14:creationId xmlns:p14="http://schemas.microsoft.com/office/powerpoint/2010/main" val="1012712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470400" y="1219245"/>
            <a:ext cx="7407564" cy="2844800"/>
          </a:xfrm>
          <a:solidFill>
            <a:srgbClr val="FF7C80"/>
          </a:solidFill>
          <a:ln w="38100">
            <a:solidFill>
              <a:schemeClr val="tx1">
                <a:lumMod val="95000"/>
                <a:lumOff val="5000"/>
              </a:schemeClr>
            </a:solidFill>
          </a:ln>
        </p:spPr>
        <p:txBody>
          <a:bodyPr/>
          <a:lstStyle/>
          <a:p>
            <a:r>
              <a:rPr lang="tr-TR" b="1" dirty="0" err="1">
                <a:solidFill>
                  <a:schemeClr val="bg1"/>
                </a:solidFill>
              </a:rPr>
              <a:t>Dijkstra</a:t>
            </a:r>
            <a:r>
              <a:rPr lang="tr-TR" b="1" dirty="0">
                <a:solidFill>
                  <a:schemeClr val="bg1"/>
                </a:solidFill>
              </a:rPr>
              <a:t> Algoritması</a:t>
            </a:r>
          </a:p>
          <a:p>
            <a:r>
              <a:rPr lang="tr-TR" b="1" dirty="0">
                <a:solidFill>
                  <a:schemeClr val="bg1"/>
                </a:solidFill>
              </a:rPr>
              <a:t>Başlık: </a:t>
            </a:r>
            <a:r>
              <a:rPr lang="tr-TR" b="1" dirty="0" err="1">
                <a:solidFill>
                  <a:schemeClr val="bg1"/>
                </a:solidFill>
              </a:rPr>
              <a:t>Dijkstra</a:t>
            </a:r>
            <a:r>
              <a:rPr lang="tr-TR" b="1" dirty="0">
                <a:solidFill>
                  <a:schemeClr val="bg1"/>
                </a:solidFill>
              </a:rPr>
              <a:t> Algoritması</a:t>
            </a:r>
            <a:endParaRPr lang="tr-TR" dirty="0">
              <a:solidFill>
                <a:schemeClr val="bg1"/>
              </a:solidFill>
            </a:endParaRPr>
          </a:p>
          <a:p>
            <a:r>
              <a:rPr lang="tr-TR" b="1" dirty="0">
                <a:solidFill>
                  <a:schemeClr val="bg1"/>
                </a:solidFill>
              </a:rPr>
              <a:t>Tanım</a:t>
            </a:r>
            <a:r>
              <a:rPr lang="tr-TR" dirty="0">
                <a:solidFill>
                  <a:schemeClr val="bg1"/>
                </a:solidFill>
              </a:rPr>
              <a:t>: Belirli bir kaynak düğümünden diğer tüm düğümlere en kısa yolu bulma algoritması.</a:t>
            </a:r>
          </a:p>
          <a:p>
            <a:r>
              <a:rPr lang="tr-TR" b="1" dirty="0">
                <a:solidFill>
                  <a:schemeClr val="bg1"/>
                </a:solidFill>
              </a:rPr>
              <a:t>Adımlar</a:t>
            </a:r>
            <a:r>
              <a:rPr lang="tr-TR" dirty="0">
                <a:solidFill>
                  <a:schemeClr val="bg1"/>
                </a:solidFill>
              </a:rPr>
              <a:t>:</a:t>
            </a:r>
          </a:p>
          <a:p>
            <a:pPr lvl="1"/>
            <a:r>
              <a:rPr lang="tr-TR" dirty="0">
                <a:solidFill>
                  <a:schemeClr val="bg1"/>
                </a:solidFill>
              </a:rPr>
              <a:t>Kaynak düğümden başlayarak her adımda en kısa yolu güncelle.</a:t>
            </a:r>
          </a:p>
          <a:p>
            <a:pPr lvl="1"/>
            <a:r>
              <a:rPr lang="tr-TR" dirty="0">
                <a:solidFill>
                  <a:schemeClr val="bg1"/>
                </a:solidFill>
              </a:rPr>
              <a:t>Tüm düğümlere en kısa yolu bul.</a:t>
            </a:r>
          </a:p>
        </p:txBody>
      </p:sp>
      <p:sp>
        <p:nvSpPr>
          <p:cNvPr id="4" name="Metin Yer Tutucusu 3"/>
          <p:cNvSpPr>
            <a:spLocks noGrp="1"/>
          </p:cNvSpPr>
          <p:nvPr>
            <p:ph type="body" sz="half" idx="2"/>
          </p:nvPr>
        </p:nvSpPr>
        <p:spPr>
          <a:xfrm>
            <a:off x="0" y="868220"/>
            <a:ext cx="4073237" cy="5634182"/>
          </a:xfrm>
          <a:solidFill>
            <a:srgbClr val="FF7C80"/>
          </a:solidFill>
          <a:ln w="38100">
            <a:solidFill>
              <a:schemeClr val="tx1">
                <a:lumMod val="95000"/>
                <a:lumOff val="5000"/>
              </a:schemeClr>
            </a:solidFill>
          </a:ln>
        </p:spPr>
        <p:txBody>
          <a:bodyPr>
            <a:noAutofit/>
          </a:bodyPr>
          <a:lstStyle/>
          <a:p>
            <a:r>
              <a:rPr lang="tr-TR" sz="1200" b="1" dirty="0">
                <a:solidFill>
                  <a:schemeClr val="bg1"/>
                </a:solidFill>
                <a:latin typeface="Bahnschrift SemiBold" panose="020B0502040204020203" pitchFamily="34" charset="0"/>
              </a:rPr>
              <a:t>Bölüm Özeti</a:t>
            </a:r>
          </a:p>
          <a:p>
            <a:r>
              <a:rPr lang="tr-TR" sz="12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ve </a:t>
            </a: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342900" indent="-342900">
              <a:buClr>
                <a:schemeClr val="tx1"/>
              </a:buClr>
              <a:buFont typeface="+mj-lt"/>
              <a:buAutoNum type="arabicParenR"/>
            </a:pPr>
            <a:r>
              <a:rPr lang="tr-TR" sz="1200" b="1" dirty="0">
                <a:solidFill>
                  <a:schemeClr val="bg1"/>
                </a:solidFill>
                <a:latin typeface="Bahnschrift SemiBold" panose="020B0502040204020203" pitchFamily="34" charset="0"/>
              </a:rPr>
              <a:t>Bir grafik, düğümler ve kenarlardan oluşur.</a:t>
            </a:r>
          </a:p>
          <a:p>
            <a:pPr marL="342900" indent="-342900">
              <a:lnSpc>
                <a:spcPct val="120000"/>
              </a:lnSpc>
              <a:buClr>
                <a:schemeClr val="tx1"/>
              </a:buClr>
              <a:buFont typeface="+mj-lt"/>
              <a:buAutoNum type="arabicParenR"/>
            </a:pPr>
            <a:r>
              <a:rPr lang="tr-TR" sz="1200" dirty="0">
                <a:solidFill>
                  <a:schemeClr val="bg1"/>
                </a:solidFill>
                <a:latin typeface="Bahnschrift SemiBold" panose="020B0502040204020203" pitchFamily="34" charset="0"/>
              </a:rPr>
              <a:t>Bir grafik, yönlendirilmiş veya yönlendirilmemiş olabilir.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ağaç, iki düğüm arasında tek bir yol bulunan bir grafiktir.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kapsayan ağaç, bağlantılı bir grafikteki tüm düğümleri içeren bir grafik alt kümesidir.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Minimum ağırlıklı kapsayan ağaç,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çalıştırılarak bulunur.</a:t>
            </a:r>
          </a:p>
          <a:p>
            <a:pPr marL="342900" indent="-342900">
              <a:buClr>
                <a:schemeClr val="tx1"/>
              </a:buClr>
              <a:buFont typeface="+mj-lt"/>
              <a:buAutoNum type="arabicParenR"/>
            </a:pPr>
            <a:r>
              <a:rPr lang="tr-TR" sz="1200" u="sng" dirty="0" err="1">
                <a:solidFill>
                  <a:schemeClr val="tx1"/>
                </a:solidFill>
                <a:latin typeface="Bahnschrift SemiBold" panose="020B0502040204020203" pitchFamily="34" charset="0"/>
              </a:rPr>
              <a:t>Dijkstra</a:t>
            </a:r>
            <a:r>
              <a:rPr lang="tr-TR" sz="1200" u="sng" dirty="0">
                <a:solidFill>
                  <a:schemeClr val="tx1"/>
                </a:solidFill>
                <a:latin typeface="Bahnschrift SemiBold" panose="020B0502040204020203" pitchFamily="34" charset="0"/>
              </a:rPr>
              <a:t> algoritması, belirli bir kaynak düğümünden başlayarak grafikteki tüm düğümlere ulaşmanın minimum maliyetini bulur.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Grafik temsilini seçmek, yapılacak işe bağlıdır.</a:t>
            </a:r>
          </a:p>
        </p:txBody>
      </p:sp>
      <p:sp>
        <p:nvSpPr>
          <p:cNvPr id="6" name="Metin kutusu 5"/>
          <p:cNvSpPr txBox="1"/>
          <p:nvPr/>
        </p:nvSpPr>
        <p:spPr>
          <a:xfrm>
            <a:off x="4470399" y="147937"/>
            <a:ext cx="7407565" cy="646331"/>
          </a:xfrm>
          <a:prstGeom prst="rect">
            <a:avLst/>
          </a:prstGeom>
          <a:solidFill>
            <a:srgbClr val="FF7C80"/>
          </a:solidFill>
          <a:ln w="38100">
            <a:solidFill>
              <a:schemeClr val="tx1">
                <a:lumMod val="95000"/>
                <a:lumOff val="5000"/>
              </a:schemeClr>
            </a:solidFill>
          </a:ln>
        </p:spPr>
        <p:txBody>
          <a:bodyPr wrap="square" rtlCol="0">
            <a:spAutoFit/>
          </a:bodyPr>
          <a:lstStyle/>
          <a:p>
            <a:r>
              <a:rPr lang="tr-TR" u="sng" dirty="0" smtClean="0">
                <a:latin typeface="Bahnschrift SemiBold" panose="020B0502040204020203" pitchFamily="34" charset="0"/>
              </a:rPr>
              <a:t>6) </a:t>
            </a:r>
            <a:r>
              <a:rPr lang="tr-TR" u="sng" dirty="0" err="1" smtClean="0">
                <a:latin typeface="Bahnschrift SemiBold" panose="020B0502040204020203" pitchFamily="34" charset="0"/>
              </a:rPr>
              <a:t>Dijkstra</a:t>
            </a:r>
            <a:r>
              <a:rPr lang="tr-TR" u="sng" dirty="0" smtClean="0">
                <a:latin typeface="Bahnschrift SemiBold" panose="020B0502040204020203" pitchFamily="34" charset="0"/>
              </a:rPr>
              <a:t> </a:t>
            </a:r>
            <a:r>
              <a:rPr lang="tr-TR" u="sng" dirty="0">
                <a:latin typeface="Bahnschrift SemiBold" panose="020B0502040204020203" pitchFamily="34" charset="0"/>
              </a:rPr>
              <a:t>algoritması, belirli bir kaynak düğümünden başlayarak grafikteki tüm düğümlere ulaşmanın minimum maliyetini bulur</a:t>
            </a:r>
            <a:r>
              <a:rPr lang="tr-TR" u="sng" dirty="0" smtClean="0">
                <a:latin typeface="Bahnschrift SemiBold" panose="020B0502040204020203" pitchFamily="34" charset="0"/>
              </a:rPr>
              <a:t>.</a:t>
            </a:r>
            <a:endParaRPr lang="tr-TR" u="sng" dirty="0">
              <a:latin typeface="Bahnschrift SemiBold" panose="020B0502040204020203" pitchFamily="34" charset="0"/>
            </a:endParaRPr>
          </a:p>
        </p:txBody>
      </p:sp>
      <p:pic>
        <p:nvPicPr>
          <p:cNvPr id="7" name="Resim 6"/>
          <p:cNvPicPr>
            <a:picLocks noChangeAspect="1"/>
          </p:cNvPicPr>
          <p:nvPr/>
        </p:nvPicPr>
        <p:blipFill>
          <a:blip r:embed="rId2"/>
          <a:stretch>
            <a:fillRect/>
          </a:stretch>
        </p:blipFill>
        <p:spPr>
          <a:xfrm>
            <a:off x="7844133" y="4489023"/>
            <a:ext cx="4135431" cy="1658845"/>
          </a:xfrm>
          <a:prstGeom prst="rect">
            <a:avLst/>
          </a:prstGeom>
        </p:spPr>
      </p:pic>
      <p:pic>
        <p:nvPicPr>
          <p:cNvPr id="8" name="Resim 7"/>
          <p:cNvPicPr>
            <a:picLocks noChangeAspect="1"/>
          </p:cNvPicPr>
          <p:nvPr/>
        </p:nvPicPr>
        <p:blipFill>
          <a:blip r:embed="rId3"/>
          <a:stretch>
            <a:fillRect/>
          </a:stretch>
        </p:blipFill>
        <p:spPr>
          <a:xfrm>
            <a:off x="4470399" y="4489023"/>
            <a:ext cx="3726873" cy="1658845"/>
          </a:xfrm>
          <a:prstGeom prst="rect">
            <a:avLst/>
          </a:prstGeom>
        </p:spPr>
      </p:pic>
      <p:cxnSp>
        <p:nvCxnSpPr>
          <p:cNvPr id="11" name="Düz Bağlayıcı 10"/>
          <p:cNvCxnSpPr/>
          <p:nvPr/>
        </p:nvCxnSpPr>
        <p:spPr>
          <a:xfrm>
            <a:off x="8049491" y="4489023"/>
            <a:ext cx="4618" cy="165884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7766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710545" y="988291"/>
            <a:ext cx="7370619" cy="1505527"/>
          </a:xfrm>
          <a:solidFill>
            <a:srgbClr val="FF66CC"/>
          </a:solidFill>
          <a:ln w="38100">
            <a:solidFill>
              <a:schemeClr val="bg1"/>
            </a:solidFill>
          </a:ln>
        </p:spPr>
        <p:txBody>
          <a:bodyPr/>
          <a:lstStyle/>
          <a:p>
            <a:r>
              <a:rPr lang="tr-TR" b="1" dirty="0">
                <a:solidFill>
                  <a:schemeClr val="bg1"/>
                </a:solidFill>
              </a:rPr>
              <a:t>Grafik Temsilini Seçmek</a:t>
            </a:r>
          </a:p>
          <a:p>
            <a:r>
              <a:rPr lang="tr-TR" b="1" dirty="0">
                <a:solidFill>
                  <a:schemeClr val="bg1"/>
                </a:solidFill>
              </a:rPr>
              <a:t>Tanım</a:t>
            </a:r>
            <a:r>
              <a:rPr lang="tr-TR" dirty="0">
                <a:solidFill>
                  <a:schemeClr val="bg1"/>
                </a:solidFill>
              </a:rPr>
              <a:t>: Grafik temsili, grafiğin düğümleri ve kenarları arasındaki ilişkileri ifade etme yöntemidir. Temsil seçimi, yapılacak işe bağlı olarak değişir.</a:t>
            </a:r>
          </a:p>
          <a:p>
            <a:endParaRPr lang="tr-TR" dirty="0">
              <a:solidFill>
                <a:schemeClr val="bg1"/>
              </a:solidFill>
            </a:endParaRPr>
          </a:p>
        </p:txBody>
      </p:sp>
      <p:sp>
        <p:nvSpPr>
          <p:cNvPr id="5" name="Metin Yer Tutucusu 3"/>
          <p:cNvSpPr>
            <a:spLocks noGrp="1"/>
          </p:cNvSpPr>
          <p:nvPr>
            <p:ph type="body" sz="half" idx="2"/>
          </p:nvPr>
        </p:nvSpPr>
        <p:spPr>
          <a:xfrm>
            <a:off x="0" y="823884"/>
            <a:ext cx="4082473" cy="5613862"/>
          </a:xfrm>
          <a:solidFill>
            <a:srgbClr val="FF66CC"/>
          </a:solidFill>
          <a:ln w="38100">
            <a:solidFill>
              <a:schemeClr val="bg1"/>
            </a:solidFill>
          </a:ln>
        </p:spPr>
        <p:txBody>
          <a:bodyPr>
            <a:noAutofit/>
          </a:bodyPr>
          <a:lstStyle/>
          <a:p>
            <a:r>
              <a:rPr lang="tr-TR" sz="1200" b="1" dirty="0">
                <a:solidFill>
                  <a:schemeClr val="bg1"/>
                </a:solidFill>
                <a:latin typeface="Bahnschrift SemiBold" panose="020B0502040204020203" pitchFamily="34" charset="0"/>
              </a:rPr>
              <a:t>Bölüm Özeti</a:t>
            </a:r>
          </a:p>
          <a:p>
            <a:r>
              <a:rPr lang="tr-TR" sz="1200" dirty="0">
                <a:solidFill>
                  <a:schemeClr val="bg1"/>
                </a:solidFill>
                <a:latin typeface="Bahnschrift SemiBold" panose="020B0502040204020203" pitchFamily="34" charset="0"/>
              </a:rPr>
              <a:t>Bu bölümde grafik gösterimi ele alındı. Ağırlıklı ve yönlendirilmiş grafikler de dahil olmak üzere çeşitli grafik türleri için birkaç terim ve tanım verildi. Bölümde üç grafik teorisi algoritması tanıtıldı: derinlik öncelikli arama,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ve </a:t>
            </a: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Bu algoritmaları incelerken grafik temsilcilerini ve bu çeşitli algoritmalardaki kullanımını da araştırdık. Bu bölümü okuduktan sonra aşağıdaki bilgileri bilmelisiniz:</a:t>
            </a:r>
          </a:p>
          <a:p>
            <a:pPr marL="342900" indent="-342900">
              <a:buClr>
                <a:schemeClr val="tx1"/>
              </a:buClr>
              <a:buFont typeface="+mj-lt"/>
              <a:buAutoNum type="arabicParenR"/>
            </a:pPr>
            <a:r>
              <a:rPr lang="tr-TR" sz="1200" b="1" dirty="0">
                <a:solidFill>
                  <a:schemeClr val="bg1"/>
                </a:solidFill>
                <a:latin typeface="Bahnschrift SemiBold" panose="020B0502040204020203" pitchFamily="34" charset="0"/>
              </a:rPr>
              <a:t>Bir grafik, düğümler ve kenarlardan oluşur.</a:t>
            </a:r>
          </a:p>
          <a:p>
            <a:pPr marL="342900" indent="-342900">
              <a:lnSpc>
                <a:spcPct val="120000"/>
              </a:lnSpc>
              <a:buClr>
                <a:schemeClr val="tx1"/>
              </a:buClr>
              <a:buFont typeface="+mj-lt"/>
              <a:buAutoNum type="arabicParenR"/>
            </a:pPr>
            <a:r>
              <a:rPr lang="tr-TR" sz="1200" dirty="0">
                <a:solidFill>
                  <a:schemeClr val="bg1"/>
                </a:solidFill>
                <a:latin typeface="Bahnschrift SemiBold" panose="020B0502040204020203" pitchFamily="34" charset="0"/>
              </a:rPr>
              <a:t>Bir grafik, yönlendirilmiş veya yönlendirilmemiş olabilir.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ağaç, iki düğüm arasında tek bir yol bulunan bir grafiktir.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Bir kapsayan ağaç, bağlantılı bir grafikteki tüm düğümleri içeren bir grafik alt kümesidir.</a:t>
            </a:r>
          </a:p>
          <a:p>
            <a:pPr marL="342900" indent="-342900">
              <a:buClr>
                <a:schemeClr val="tx1"/>
              </a:buClr>
              <a:buFont typeface="+mj-lt"/>
              <a:buAutoNum type="arabicParenR"/>
            </a:pPr>
            <a:r>
              <a:rPr lang="tr-TR" sz="1200" dirty="0">
                <a:solidFill>
                  <a:schemeClr val="bg1"/>
                </a:solidFill>
                <a:latin typeface="Bahnschrift SemiBold" panose="020B0502040204020203" pitchFamily="34" charset="0"/>
              </a:rPr>
              <a:t>Minimum ağırlıklı kapsayan ağaç, </a:t>
            </a:r>
            <a:r>
              <a:rPr lang="tr-TR" sz="1200" dirty="0" err="1">
                <a:solidFill>
                  <a:schemeClr val="bg1"/>
                </a:solidFill>
                <a:latin typeface="Bahnschrift SemiBold" panose="020B0502040204020203" pitchFamily="34" charset="0"/>
              </a:rPr>
              <a:t>Kruskal</a:t>
            </a:r>
            <a:r>
              <a:rPr lang="tr-TR" sz="1200" dirty="0">
                <a:solidFill>
                  <a:schemeClr val="bg1"/>
                </a:solidFill>
                <a:latin typeface="Bahnschrift SemiBold" panose="020B0502040204020203" pitchFamily="34" charset="0"/>
              </a:rPr>
              <a:t> algoritması çalıştırılarak bulunur.</a:t>
            </a:r>
          </a:p>
          <a:p>
            <a:pPr marL="342900" indent="-342900">
              <a:buClr>
                <a:schemeClr val="tx1"/>
              </a:buClr>
              <a:buFont typeface="+mj-lt"/>
              <a:buAutoNum type="arabicParenR"/>
            </a:pPr>
            <a:r>
              <a:rPr lang="tr-TR" sz="1200" dirty="0" err="1">
                <a:solidFill>
                  <a:schemeClr val="bg1"/>
                </a:solidFill>
                <a:latin typeface="Bahnschrift SemiBold" panose="020B0502040204020203" pitchFamily="34" charset="0"/>
              </a:rPr>
              <a:t>Dijkstra</a:t>
            </a:r>
            <a:r>
              <a:rPr lang="tr-TR" sz="1200" dirty="0">
                <a:solidFill>
                  <a:schemeClr val="bg1"/>
                </a:solidFill>
                <a:latin typeface="Bahnschrift SemiBold" panose="020B0502040204020203" pitchFamily="34" charset="0"/>
              </a:rPr>
              <a:t> algoritması, belirli bir kaynak düğümünden başlayarak grafikteki tüm düğümlere ulaşmanın minimum maliyetini bulur.</a:t>
            </a:r>
          </a:p>
          <a:p>
            <a:pPr marL="342900" indent="-342900">
              <a:buClr>
                <a:schemeClr val="tx1"/>
              </a:buClr>
              <a:buFont typeface="+mj-lt"/>
              <a:buAutoNum type="arabicParenR"/>
            </a:pPr>
            <a:r>
              <a:rPr lang="tr-TR" sz="1200" u="sng" dirty="0">
                <a:solidFill>
                  <a:schemeClr val="tx1">
                    <a:lumMod val="95000"/>
                    <a:lumOff val="5000"/>
                  </a:schemeClr>
                </a:solidFill>
                <a:latin typeface="Bahnschrift SemiBold" panose="020B0502040204020203" pitchFamily="34" charset="0"/>
              </a:rPr>
              <a:t>Grafik temsilini seçmek, yapılacak işe bağlıdır.</a:t>
            </a:r>
          </a:p>
        </p:txBody>
      </p:sp>
      <p:sp>
        <p:nvSpPr>
          <p:cNvPr id="6" name="Metin kutusu 5"/>
          <p:cNvSpPr txBox="1"/>
          <p:nvPr/>
        </p:nvSpPr>
        <p:spPr>
          <a:xfrm>
            <a:off x="4707312" y="454552"/>
            <a:ext cx="7373852" cy="369332"/>
          </a:xfrm>
          <a:prstGeom prst="rect">
            <a:avLst/>
          </a:prstGeom>
          <a:solidFill>
            <a:srgbClr val="FF66CC"/>
          </a:solidFill>
          <a:ln w="38100">
            <a:solidFill>
              <a:schemeClr val="tx1"/>
            </a:solidFill>
          </a:ln>
        </p:spPr>
        <p:txBody>
          <a:bodyPr wrap="square" rtlCol="0">
            <a:spAutoFit/>
          </a:bodyPr>
          <a:lstStyle/>
          <a:p>
            <a:r>
              <a:rPr lang="tr-TR" u="sng" dirty="0" smtClean="0">
                <a:solidFill>
                  <a:schemeClr val="tx1">
                    <a:lumMod val="95000"/>
                    <a:lumOff val="5000"/>
                  </a:schemeClr>
                </a:solidFill>
                <a:latin typeface="Bahnschrift SemiBold" panose="020B0502040204020203" pitchFamily="34" charset="0"/>
              </a:rPr>
              <a:t>7) Grafik </a:t>
            </a:r>
            <a:r>
              <a:rPr lang="tr-TR" u="sng" dirty="0">
                <a:solidFill>
                  <a:schemeClr val="tx1">
                    <a:lumMod val="95000"/>
                    <a:lumOff val="5000"/>
                  </a:schemeClr>
                </a:solidFill>
                <a:latin typeface="Bahnschrift SemiBold" panose="020B0502040204020203" pitchFamily="34" charset="0"/>
              </a:rPr>
              <a:t>temsilini seçmek, yapılacak işe bağlıdır</a:t>
            </a:r>
            <a:r>
              <a:rPr lang="tr-TR" u="sng" dirty="0" smtClean="0">
                <a:solidFill>
                  <a:schemeClr val="tx1">
                    <a:lumMod val="95000"/>
                    <a:lumOff val="5000"/>
                  </a:schemeClr>
                </a:solidFill>
                <a:latin typeface="Bahnschrift SemiBold" panose="020B0502040204020203" pitchFamily="34" charset="0"/>
              </a:rPr>
              <a:t>.</a:t>
            </a:r>
            <a:endParaRPr lang="tr-TR" u="sng" dirty="0">
              <a:solidFill>
                <a:schemeClr val="tx1">
                  <a:lumMod val="95000"/>
                  <a:lumOff val="5000"/>
                </a:schemeClr>
              </a:solidFill>
              <a:latin typeface="Bahnschrift SemiBold" panose="020B0502040204020203" pitchFamily="34" charset="0"/>
            </a:endParaRPr>
          </a:p>
        </p:txBody>
      </p:sp>
      <p:sp>
        <p:nvSpPr>
          <p:cNvPr id="7" name="Metin kutusu 6"/>
          <p:cNvSpPr txBox="1"/>
          <p:nvPr/>
        </p:nvSpPr>
        <p:spPr>
          <a:xfrm>
            <a:off x="4707312" y="2602807"/>
            <a:ext cx="3688543" cy="1815882"/>
          </a:xfrm>
          <a:prstGeom prst="rect">
            <a:avLst/>
          </a:prstGeom>
          <a:solidFill>
            <a:srgbClr val="FF66CC"/>
          </a:solidFill>
          <a:ln>
            <a:solidFill>
              <a:schemeClr val="bg1"/>
            </a:solidFill>
          </a:ln>
        </p:spPr>
        <p:txBody>
          <a:bodyPr wrap="square" rtlCol="0">
            <a:spAutoFit/>
          </a:bodyPr>
          <a:lstStyle/>
          <a:p>
            <a:r>
              <a:rPr lang="tr-TR" sz="1400" b="1" dirty="0">
                <a:solidFill>
                  <a:schemeClr val="bg1"/>
                </a:solidFill>
              </a:rPr>
              <a:t>Matris Temsili (</a:t>
            </a:r>
            <a:r>
              <a:rPr lang="tr-TR" sz="1400" b="1" dirty="0" err="1">
                <a:solidFill>
                  <a:schemeClr val="bg1"/>
                </a:solidFill>
              </a:rPr>
              <a:t>Adjacency</a:t>
            </a:r>
            <a:r>
              <a:rPr lang="tr-TR" sz="1400" b="1" dirty="0">
                <a:solidFill>
                  <a:schemeClr val="bg1"/>
                </a:solidFill>
              </a:rPr>
              <a:t> </a:t>
            </a:r>
            <a:r>
              <a:rPr lang="tr-TR" sz="1400" b="1" dirty="0" err="1">
                <a:solidFill>
                  <a:schemeClr val="bg1"/>
                </a:solidFill>
              </a:rPr>
              <a:t>Matrix</a:t>
            </a:r>
            <a:r>
              <a:rPr lang="tr-TR" sz="1400" b="1" dirty="0">
                <a:solidFill>
                  <a:schemeClr val="bg1"/>
                </a:solidFill>
              </a:rPr>
              <a:t>)</a:t>
            </a:r>
            <a:r>
              <a:rPr lang="tr-TR" sz="1400" dirty="0">
                <a:solidFill>
                  <a:schemeClr val="bg1"/>
                </a:solidFill>
              </a:rPr>
              <a:t>:</a:t>
            </a:r>
          </a:p>
          <a:p>
            <a:r>
              <a:rPr lang="tr-TR" sz="1400" b="1" dirty="0">
                <a:solidFill>
                  <a:schemeClr val="bg1"/>
                </a:solidFill>
              </a:rPr>
              <a:t>Tanım</a:t>
            </a:r>
            <a:r>
              <a:rPr lang="tr-TR" sz="1400" dirty="0">
                <a:solidFill>
                  <a:schemeClr val="bg1"/>
                </a:solidFill>
              </a:rPr>
              <a:t>: Düğümler arasındaki bağlantıları gösteren bir matriste her hücre, iki düğüm arasındaki kenarın varlığını (1) veya yokluğunu (0) gösterir.</a:t>
            </a:r>
          </a:p>
          <a:p>
            <a:r>
              <a:rPr lang="tr-TR" sz="1400" b="1" dirty="0">
                <a:solidFill>
                  <a:schemeClr val="bg1"/>
                </a:solidFill>
              </a:rPr>
              <a:t>Avantaj</a:t>
            </a:r>
            <a:r>
              <a:rPr lang="tr-TR" sz="1400" dirty="0">
                <a:solidFill>
                  <a:schemeClr val="bg1"/>
                </a:solidFill>
              </a:rPr>
              <a:t>: Belirli bir düğüm çiftinin bağlantılı olup olmadığını hızlıca belirler.</a:t>
            </a:r>
          </a:p>
          <a:p>
            <a:r>
              <a:rPr lang="tr-TR" sz="1400" b="1" dirty="0">
                <a:solidFill>
                  <a:schemeClr val="bg1"/>
                </a:solidFill>
              </a:rPr>
              <a:t>Dezavantaj</a:t>
            </a:r>
            <a:r>
              <a:rPr lang="tr-TR" sz="1400" dirty="0">
                <a:solidFill>
                  <a:schemeClr val="bg1"/>
                </a:solidFill>
              </a:rPr>
              <a:t>: Büyük grafiklerde çok yer kaplar</a:t>
            </a:r>
            <a:r>
              <a:rPr lang="tr-TR" sz="1400" dirty="0" smtClean="0">
                <a:solidFill>
                  <a:schemeClr val="bg1"/>
                </a:solidFill>
              </a:rPr>
              <a:t>.</a:t>
            </a:r>
            <a:endParaRPr lang="tr-TR" sz="1400" dirty="0">
              <a:solidFill>
                <a:schemeClr val="bg1"/>
              </a:solidFill>
            </a:endParaRPr>
          </a:p>
        </p:txBody>
      </p:sp>
      <p:sp>
        <p:nvSpPr>
          <p:cNvPr id="8" name="Metin kutusu 7"/>
          <p:cNvSpPr txBox="1"/>
          <p:nvPr/>
        </p:nvSpPr>
        <p:spPr>
          <a:xfrm>
            <a:off x="8534398" y="2602807"/>
            <a:ext cx="3546764" cy="1815882"/>
          </a:xfrm>
          <a:prstGeom prst="rect">
            <a:avLst/>
          </a:prstGeom>
          <a:solidFill>
            <a:srgbClr val="FF66CC"/>
          </a:solidFill>
          <a:ln>
            <a:solidFill>
              <a:schemeClr val="bg1"/>
            </a:solidFill>
          </a:ln>
        </p:spPr>
        <p:txBody>
          <a:bodyPr wrap="square" rtlCol="0">
            <a:spAutoFit/>
          </a:bodyPr>
          <a:lstStyle/>
          <a:p>
            <a:r>
              <a:rPr lang="tr-TR" sz="1400" b="1" dirty="0">
                <a:solidFill>
                  <a:schemeClr val="bg1"/>
                </a:solidFill>
              </a:rPr>
              <a:t>Liste Temsili (</a:t>
            </a:r>
            <a:r>
              <a:rPr lang="tr-TR" sz="1400" b="1" dirty="0" err="1">
                <a:solidFill>
                  <a:schemeClr val="bg1"/>
                </a:solidFill>
              </a:rPr>
              <a:t>Adjacency</a:t>
            </a:r>
            <a:r>
              <a:rPr lang="tr-TR" sz="1400" b="1" dirty="0">
                <a:solidFill>
                  <a:schemeClr val="bg1"/>
                </a:solidFill>
              </a:rPr>
              <a:t> </a:t>
            </a:r>
            <a:r>
              <a:rPr lang="tr-TR" sz="1400" b="1" dirty="0" err="1">
                <a:solidFill>
                  <a:schemeClr val="bg1"/>
                </a:solidFill>
              </a:rPr>
              <a:t>List</a:t>
            </a:r>
            <a:r>
              <a:rPr lang="tr-TR" sz="1400" b="1" dirty="0">
                <a:solidFill>
                  <a:schemeClr val="bg1"/>
                </a:solidFill>
              </a:rPr>
              <a:t>)</a:t>
            </a:r>
            <a:r>
              <a:rPr lang="tr-TR" sz="1400" dirty="0">
                <a:solidFill>
                  <a:schemeClr val="bg1"/>
                </a:solidFill>
              </a:rPr>
              <a:t>:</a:t>
            </a:r>
          </a:p>
          <a:p>
            <a:r>
              <a:rPr lang="tr-TR" sz="1400" b="1" dirty="0">
                <a:solidFill>
                  <a:schemeClr val="bg1"/>
                </a:solidFill>
              </a:rPr>
              <a:t>Tanım</a:t>
            </a:r>
            <a:r>
              <a:rPr lang="tr-TR" sz="1400" dirty="0">
                <a:solidFill>
                  <a:schemeClr val="bg1"/>
                </a:solidFill>
              </a:rPr>
              <a:t>: Her düğümün bağlı olduğu diğer düğümleri listeleyen yapı.</a:t>
            </a:r>
          </a:p>
          <a:p>
            <a:r>
              <a:rPr lang="tr-TR" sz="1400" b="1" dirty="0">
                <a:solidFill>
                  <a:schemeClr val="bg1"/>
                </a:solidFill>
              </a:rPr>
              <a:t>Avantaj</a:t>
            </a:r>
            <a:r>
              <a:rPr lang="tr-TR" sz="1400" dirty="0">
                <a:solidFill>
                  <a:schemeClr val="bg1"/>
                </a:solidFill>
              </a:rPr>
              <a:t>: Hafıza açısından verimlidir, özellikle seyrek grafiklerde.</a:t>
            </a:r>
          </a:p>
          <a:p>
            <a:r>
              <a:rPr lang="tr-TR" sz="1400" b="1" dirty="0">
                <a:solidFill>
                  <a:schemeClr val="bg1"/>
                </a:solidFill>
              </a:rPr>
              <a:t>Dezavantaj</a:t>
            </a:r>
            <a:r>
              <a:rPr lang="tr-TR" sz="1400" dirty="0">
                <a:solidFill>
                  <a:schemeClr val="bg1"/>
                </a:solidFill>
              </a:rPr>
              <a:t>: Belirli bir düğüm çiftinin bağlantısını belirlemek daha zaman alıcı olabilir.</a:t>
            </a:r>
          </a:p>
        </p:txBody>
      </p:sp>
      <p:pic>
        <p:nvPicPr>
          <p:cNvPr id="10" name="Resim 9"/>
          <p:cNvPicPr>
            <a:picLocks noChangeAspect="1"/>
          </p:cNvPicPr>
          <p:nvPr/>
        </p:nvPicPr>
        <p:blipFill>
          <a:blip r:embed="rId2"/>
          <a:stretch>
            <a:fillRect/>
          </a:stretch>
        </p:blipFill>
        <p:spPr>
          <a:xfrm>
            <a:off x="4707312" y="4485191"/>
            <a:ext cx="2256906" cy="1900116"/>
          </a:xfrm>
          <a:prstGeom prst="rect">
            <a:avLst/>
          </a:prstGeom>
        </p:spPr>
      </p:pic>
      <p:cxnSp>
        <p:nvCxnSpPr>
          <p:cNvPr id="12" name="Düz Bağlayıcı 11"/>
          <p:cNvCxnSpPr/>
          <p:nvPr/>
        </p:nvCxnSpPr>
        <p:spPr>
          <a:xfrm flipV="1">
            <a:off x="8465126" y="2565862"/>
            <a:ext cx="1" cy="3819445"/>
          </a:xfrm>
          <a:prstGeom prst="line">
            <a:avLst/>
          </a:prstGeom>
        </p:spPr>
        <p:style>
          <a:lnRef idx="2">
            <a:schemeClr val="dk1"/>
          </a:lnRef>
          <a:fillRef idx="0">
            <a:schemeClr val="dk1"/>
          </a:fillRef>
          <a:effectRef idx="1">
            <a:schemeClr val="dk1"/>
          </a:effectRef>
          <a:fontRef idx="minor">
            <a:schemeClr val="tx1"/>
          </a:fontRef>
        </p:style>
      </p:cxnSp>
      <p:pic>
        <p:nvPicPr>
          <p:cNvPr id="16" name="Resim 15"/>
          <p:cNvPicPr>
            <a:picLocks noChangeAspect="1"/>
          </p:cNvPicPr>
          <p:nvPr/>
        </p:nvPicPr>
        <p:blipFill>
          <a:blip r:embed="rId3"/>
          <a:stretch>
            <a:fillRect/>
          </a:stretch>
        </p:blipFill>
        <p:spPr>
          <a:xfrm>
            <a:off x="8534398" y="4485191"/>
            <a:ext cx="2546349" cy="1900116"/>
          </a:xfrm>
          <a:prstGeom prst="rect">
            <a:avLst/>
          </a:prstGeom>
        </p:spPr>
      </p:pic>
      <p:sp>
        <p:nvSpPr>
          <p:cNvPr id="18" name="Metin kutusu 17"/>
          <p:cNvSpPr txBox="1"/>
          <p:nvPr/>
        </p:nvSpPr>
        <p:spPr>
          <a:xfrm>
            <a:off x="4707313" y="6397523"/>
            <a:ext cx="7373850" cy="430887"/>
          </a:xfrm>
          <a:prstGeom prst="rect">
            <a:avLst/>
          </a:prstGeom>
          <a:solidFill>
            <a:srgbClr val="FF66CC"/>
          </a:solidFill>
          <a:ln>
            <a:solidFill>
              <a:schemeClr val="bg1"/>
            </a:solidFill>
          </a:ln>
        </p:spPr>
        <p:txBody>
          <a:bodyPr wrap="square" rtlCol="0">
            <a:spAutoFit/>
          </a:bodyPr>
          <a:lstStyle/>
          <a:p>
            <a:r>
              <a:rPr lang="tr-TR" sz="1100" dirty="0">
                <a:solidFill>
                  <a:schemeClr val="bg1"/>
                </a:solidFill>
              </a:rPr>
              <a:t>Yoğun grafikler için matris temsili, seyrek grafikler için liste temsili daha uygundur. Temsil seçimi, grafik yapısına ve işin gereksinimlerine bağlıdır.</a:t>
            </a:r>
          </a:p>
        </p:txBody>
      </p:sp>
    </p:spTree>
    <p:extLst>
      <p:ext uri="{BB962C8B-B14F-4D97-AF65-F5344CB8AC3E}">
        <p14:creationId xmlns:p14="http://schemas.microsoft.com/office/powerpoint/2010/main" val="3329843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Geçmişe bakış">
  <a:themeElements>
    <a:clrScheme name="Geçmişe bakış">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Geçmişe bakış">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4834</TotalTime>
  <Words>2412</Words>
  <Application>Microsoft Office PowerPoint</Application>
  <PresentationFormat>Geniş ekran</PresentationFormat>
  <Paragraphs>167</Paragraphs>
  <Slides>13</Slides>
  <Notes>1</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13</vt:i4>
      </vt:variant>
    </vt:vector>
  </HeadingPairs>
  <TitlesOfParts>
    <vt:vector size="23" baseType="lpstr">
      <vt:lpstr>Algerian</vt:lpstr>
      <vt:lpstr>Arial</vt:lpstr>
      <vt:lpstr>Bahnschrift SemiBold</vt:lpstr>
      <vt:lpstr>Calibri</vt:lpstr>
      <vt:lpstr>Calibri Light</vt:lpstr>
      <vt:lpstr>Franklin Gothic Medium</vt:lpstr>
      <vt:lpstr>Franklin Gothic Medium Cond</vt:lpstr>
      <vt:lpstr>Söhne</vt:lpstr>
      <vt:lpstr>Söhne Mono</vt:lpstr>
      <vt:lpstr>Geçmişe bakış</vt:lpstr>
      <vt:lpstr>7. ÜNİTE GRAFİKLER</vt:lpstr>
      <vt:lpstr>GRAPH / GRAFİKLER</vt:lpstr>
      <vt:lpstr>PowerPoint Sunusu</vt:lpstr>
      <vt:lpstr>PowerPoint Sunusu</vt:lpstr>
      <vt:lpstr>PowerPoint Sunusu</vt:lpstr>
      <vt:lpstr>PowerPoint Sunusu</vt:lpstr>
      <vt:lpstr>PowerPoint Sunusu</vt:lpstr>
      <vt:lpstr>PowerPoint Sunusu</vt:lpstr>
      <vt:lpstr>PowerPoint Sunusu</vt:lpstr>
      <vt:lpstr>SONUÇ :</vt:lpstr>
      <vt:lpstr>SORULAR</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ÜNİTE GRAFİKLER</dc:title>
  <dc:creator>LENOVO</dc:creator>
  <cp:lastModifiedBy>LENOVO</cp:lastModifiedBy>
  <cp:revision>29</cp:revision>
  <dcterms:created xsi:type="dcterms:W3CDTF">2024-05-15T08:48:18Z</dcterms:created>
  <dcterms:modified xsi:type="dcterms:W3CDTF">2024-05-19T10:21:40Z</dcterms:modified>
</cp:coreProperties>
</file>