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3" r:id="rId2"/>
    <p:sldId id="256" r:id="rId3"/>
    <p:sldId id="257" r:id="rId4"/>
    <p:sldId id="258" r:id="rId5"/>
    <p:sldId id="259" r:id="rId6"/>
    <p:sldId id="260" r:id="rId7"/>
    <p:sldId id="261" r:id="rId8"/>
    <p:sldId id="262"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13BFE64-FC27-4D89-A1D1-99EA91BD8D7E}"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16698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48364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155492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0541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1965026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713BFE64-FC27-4D89-A1D1-99EA91BD8D7E}" type="datetimeFigureOut">
              <a:rPr lang="tr-TR" smtClean="0"/>
              <a:t>6.03.2025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1238783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713BFE64-FC27-4D89-A1D1-99EA91BD8D7E}" type="datetimeFigureOut">
              <a:rPr lang="tr-TR" smtClean="0"/>
              <a:t>6.03.2025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2119671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3BFE64-FC27-4D89-A1D1-99EA91BD8D7E}"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219334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3BFE64-FC27-4D89-A1D1-99EA91BD8D7E}"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393403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3BFE64-FC27-4D89-A1D1-99EA91BD8D7E}"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152409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3BFE64-FC27-4D89-A1D1-99EA91BD8D7E}"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5539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79629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13BFE64-FC27-4D89-A1D1-99EA91BD8D7E}" type="datetimeFigureOut">
              <a:rPr lang="tr-TR" smtClean="0"/>
              <a:t>6.03.2025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100584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13BFE64-FC27-4D89-A1D1-99EA91BD8D7E}" type="datetimeFigureOut">
              <a:rPr lang="tr-TR" smtClean="0"/>
              <a:t>6.03.2025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419191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BFE64-FC27-4D89-A1D1-99EA91BD8D7E}" type="datetimeFigureOut">
              <a:rPr lang="tr-TR" smtClean="0"/>
              <a:t>6.03.2025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379957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416454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3BFE64-FC27-4D89-A1D1-99EA91BD8D7E}"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92871-ACFB-40AB-B57D-E79E599E4EB2}" type="slidenum">
              <a:rPr lang="tr-TR" smtClean="0"/>
              <a:t>‹#›</a:t>
            </a:fld>
            <a:endParaRPr lang="tr-TR"/>
          </a:p>
        </p:txBody>
      </p:sp>
    </p:spTree>
    <p:extLst>
      <p:ext uri="{BB962C8B-B14F-4D97-AF65-F5344CB8AC3E}">
        <p14:creationId xmlns:p14="http://schemas.microsoft.com/office/powerpoint/2010/main" val="331407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13BFE64-FC27-4D89-A1D1-99EA91BD8D7E}" type="datetimeFigureOut">
              <a:rPr lang="tr-TR" smtClean="0"/>
              <a:t>6.03.2025</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AD92871-ACFB-40AB-B57D-E79E599E4EB2}" type="slidenum">
              <a:rPr lang="tr-TR" smtClean="0"/>
              <a:t>‹#›</a:t>
            </a:fld>
            <a:endParaRPr lang="tr-TR"/>
          </a:p>
        </p:txBody>
      </p:sp>
    </p:spTree>
    <p:extLst>
      <p:ext uri="{BB962C8B-B14F-4D97-AF65-F5344CB8AC3E}">
        <p14:creationId xmlns:p14="http://schemas.microsoft.com/office/powerpoint/2010/main" val="4111684545"/>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_bookmark5"/></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_bookmark8"/></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_bookmark9"/><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_bookmark10"/><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_bookmark11"/><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_bookmark12"/><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_bookmark14"/><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hyperlink" Target="#_bookmark16"/></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flutter.io/flutter/material/ThemeData/unselectedWidgetColo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ocs.flutter.io/flutter/material/ThemeData/colorScheme.html" TargetMode="External"/><Relationship Id="rId13" Type="http://schemas.openxmlformats.org/officeDocument/2006/relationships/hyperlink" Target="https://docs.flutter.io/flutter/material/ThemeData/errorColor.html" TargetMode="External"/><Relationship Id="rId18" Type="http://schemas.openxmlformats.org/officeDocument/2006/relationships/hyperlink" Target="https://docs.flutter.io/flutter/material/ThemeData/primaryColorDark.html" TargetMode="External"/><Relationship Id="rId26" Type="http://schemas.openxmlformats.org/officeDocument/2006/relationships/hyperlink" Target="https://docs.flutter.io/flutter/material/ThemeData/toggleableActiveColor.html" TargetMode="External"/><Relationship Id="rId3" Type="http://schemas.openxmlformats.org/officeDocument/2006/relationships/hyperlink" Target="https://docs.flutter.io/flutter/material/ThemeData/backgroundColor.html" TargetMode="External"/><Relationship Id="rId21" Type="http://schemas.openxmlformats.org/officeDocument/2006/relationships/hyperlink" Target="https://docs.flutter.io/flutter/material/ThemeData/secondaryHeaderColor.html" TargetMode="External"/><Relationship Id="rId7" Type="http://schemas.openxmlformats.org/officeDocument/2006/relationships/hyperlink" Target="https://docs.flutter.io/flutter/material/ThemeData/cardColor.html" TargetMode="External"/><Relationship Id="rId12" Type="http://schemas.openxmlformats.org/officeDocument/2006/relationships/hyperlink" Target="https://docs.flutter.io/flutter/material/ThemeData/dividerColor.html" TargetMode="External"/><Relationship Id="rId17" Type="http://schemas.openxmlformats.org/officeDocument/2006/relationships/hyperlink" Target="https://docs.flutter.io/flutter/material/ThemeData/primaryColor.html" TargetMode="External"/><Relationship Id="rId25" Type="http://schemas.openxmlformats.org/officeDocument/2006/relationships/hyperlink" Target="https://docs.flutter.io/flutter/material/ThemeData/textSelectionHandleColor.html" TargetMode="External"/><Relationship Id="rId2" Type="http://schemas.openxmlformats.org/officeDocument/2006/relationships/hyperlink" Target="https://docs.flutter.io/flutter/material/ThemeData/accentColor.html" TargetMode="External"/><Relationship Id="rId16" Type="http://schemas.openxmlformats.org/officeDocument/2006/relationships/hyperlink" Target="https://docs.flutter.io/flutter/material/ThemeData/indicatorColor.html" TargetMode="External"/><Relationship Id="rId20" Type="http://schemas.openxmlformats.org/officeDocument/2006/relationships/hyperlink" Target="https://docs.flutter.io/flutter/material/ThemeData/scaffoldBackgroundColor.html" TargetMode="External"/><Relationship Id="rId1" Type="http://schemas.openxmlformats.org/officeDocument/2006/relationships/slideLayout" Target="../slideLayouts/slideLayout2.xml"/><Relationship Id="rId6" Type="http://schemas.openxmlformats.org/officeDocument/2006/relationships/hyperlink" Target="https://docs.flutter.io/flutter/material/ThemeData/canvasColor.html" TargetMode="External"/><Relationship Id="rId11" Type="http://schemas.openxmlformats.org/officeDocument/2006/relationships/hyperlink" Target="https://docs.flutter.io/flutter/material/ThemeData/disabledColor.html" TargetMode="External"/><Relationship Id="rId24" Type="http://schemas.openxmlformats.org/officeDocument/2006/relationships/hyperlink" Target="https://docs.flutter.io/flutter/material/ThemeData/textSelectionColor.html" TargetMode="External"/><Relationship Id="rId5" Type="http://schemas.openxmlformats.org/officeDocument/2006/relationships/hyperlink" Target="https://docs.flutter.io/flutter/material/ThemeData/buttonColor.html" TargetMode="External"/><Relationship Id="rId15" Type="http://schemas.openxmlformats.org/officeDocument/2006/relationships/hyperlink" Target="https://docs.flutter.io/flutter/material/ThemeData/hintColor.html" TargetMode="External"/><Relationship Id="rId23" Type="http://schemas.openxmlformats.org/officeDocument/2006/relationships/hyperlink" Target="https://docs.flutter.io/flutter/material/ThemeData/splashColor.html" TargetMode="External"/><Relationship Id="rId10" Type="http://schemas.openxmlformats.org/officeDocument/2006/relationships/hyperlink" Target="https://docs.flutter.io/flutter/material/ThemeData/dialogBackgroundColor.html" TargetMode="External"/><Relationship Id="rId19" Type="http://schemas.openxmlformats.org/officeDocument/2006/relationships/hyperlink" Target="https://docs.flutter.io/flutter/material/ThemeData/primaryColorLight.html" TargetMode="External"/><Relationship Id="rId4" Type="http://schemas.openxmlformats.org/officeDocument/2006/relationships/hyperlink" Target="https://docs.flutter.io/flutter/material/ThemeData/bottomAppBarColor.html" TargetMode="External"/><Relationship Id="rId9" Type="http://schemas.openxmlformats.org/officeDocument/2006/relationships/hyperlink" Target="https://docs.flutter.io/flutter/material/ThemeData/cursorColor.html" TargetMode="External"/><Relationship Id="rId14" Type="http://schemas.openxmlformats.org/officeDocument/2006/relationships/hyperlink" Target="https://docs.flutter.io/flutter/material/ThemeData/highlightColor.html" TargetMode="External"/><Relationship Id="rId22" Type="http://schemas.openxmlformats.org/officeDocument/2006/relationships/hyperlink" Target="https://docs.flutter.io/flutter/material/ThemeData/selectedRowColor.html" TargetMode="External"/><Relationship Id="rId27" Type="http://schemas.openxmlformats.org/officeDocument/2006/relationships/hyperlink" Target="https://docs.flutter.io/flutter/material/ThemeData/unselectedWidgetColo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_bookmark17"/><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terial.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_bookmark2"/><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_bookmark3"/><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_bookmark4"/><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21BFE-CB6A-335E-7DE5-2D579466FD05}"/>
              </a:ext>
            </a:extLst>
          </p:cNvPr>
          <p:cNvSpPr>
            <a:spLocks noGrp="1"/>
          </p:cNvSpPr>
          <p:nvPr>
            <p:ph type="title"/>
          </p:nvPr>
        </p:nvSpPr>
        <p:spPr>
          <a:xfrm>
            <a:off x="812205" y="804519"/>
            <a:ext cx="3241820" cy="4431360"/>
          </a:xfrm>
        </p:spPr>
        <p:txBody>
          <a:bodyPr anchor="ctr">
            <a:normAutofit/>
          </a:bodyPr>
          <a:lstStyle/>
          <a:p>
            <a:r>
              <a:rPr lang="tr-TR" dirty="0"/>
              <a:t> Bölüm 8</a:t>
            </a:r>
          </a:p>
        </p:txBody>
      </p:sp>
      <p:sp>
        <p:nvSpPr>
          <p:cNvPr id="3" name="İçerik Yer Tutucusu 2">
            <a:extLst>
              <a:ext uri="{FF2B5EF4-FFF2-40B4-BE49-F238E27FC236}">
                <a16:creationId xmlns:a16="http://schemas.microsoft.com/office/drawing/2014/main" id="{19D4C21A-76ED-C37C-79CF-266EF7716982}"/>
              </a:ext>
            </a:extLst>
          </p:cNvPr>
          <p:cNvSpPr>
            <a:spLocks noGrp="1"/>
          </p:cNvSpPr>
          <p:nvPr>
            <p:ph idx="1"/>
          </p:nvPr>
        </p:nvSpPr>
        <p:spPr>
          <a:xfrm>
            <a:off x="4746018" y="1213320"/>
            <a:ext cx="6102559" cy="4431359"/>
          </a:xfrm>
        </p:spPr>
        <p:txBody>
          <a:bodyPr anchor="ctr">
            <a:normAutofit/>
          </a:bodyPr>
          <a:lstStyle/>
          <a:p>
            <a:pPr marL="0" indent="0">
              <a:buNone/>
            </a:pPr>
            <a:r>
              <a:rPr lang="tr-TR" sz="3200" dirty="0"/>
              <a:t>   Hazırlayan</a:t>
            </a:r>
          </a:p>
          <a:p>
            <a:r>
              <a:rPr lang="tr-TR" sz="3200" dirty="0"/>
              <a:t>Eren Aslan</a:t>
            </a:r>
          </a:p>
          <a:p>
            <a:r>
              <a:rPr lang="tr-TR" sz="3200" dirty="0"/>
              <a:t>Y. Emre İster</a:t>
            </a:r>
          </a:p>
          <a:p>
            <a:pPr marL="0" indent="0">
              <a:buNone/>
            </a:pPr>
            <a:endParaRPr lang="tr-TR" dirty="0"/>
          </a:p>
        </p:txBody>
      </p:sp>
    </p:spTree>
    <p:extLst>
      <p:ext uri="{BB962C8B-B14F-4D97-AF65-F5344CB8AC3E}">
        <p14:creationId xmlns:p14="http://schemas.microsoft.com/office/powerpoint/2010/main" val="8127403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906933E-C76B-16EE-0E9B-C135FA6A022B}"/>
              </a:ext>
            </a:extLst>
          </p:cNvPr>
          <p:cNvSpPr>
            <a:spLocks noGrp="1"/>
          </p:cNvSpPr>
          <p:nvPr>
            <p:ph idx="1"/>
          </p:nvPr>
        </p:nvSpPr>
        <p:spPr>
          <a:xfrm>
            <a:off x="32630" y="200232"/>
            <a:ext cx="5031739" cy="3608093"/>
          </a:xfrm>
        </p:spPr>
        <p:txBody>
          <a:bodyPr anchor="ctr">
            <a:normAutofit lnSpcReduction="10000"/>
          </a:bodyPr>
          <a:lstStyle/>
          <a:p>
            <a:pPr marL="342900" marR="1408430" lvl="0" indent="-342900">
              <a:lnSpc>
                <a:spcPct val="90000"/>
              </a:lnSpc>
              <a:spcBef>
                <a:spcPts val="800"/>
              </a:spcBef>
              <a:buFont typeface="+mj-lt"/>
              <a:buAutoNum type="arabicPeriod"/>
              <a:tabLst>
                <a:tab pos="598805" algn="l"/>
                <a:tab pos="601345" algn="l"/>
              </a:tabLst>
            </a:pPr>
            <a:r>
              <a:rPr lang="tr-TR" sz="1400" spc="0" dirty="0">
                <a:effectLst/>
                <a:latin typeface="Calibri" panose="020F0502020204030204" pitchFamily="34" charset="0"/>
                <a:ea typeface="Calibri" panose="020F0502020204030204" pitchFamily="34" charset="0"/>
              </a:rPr>
              <a:t>Font dosyalarını </a:t>
            </a:r>
            <a:r>
              <a:rPr lang="tr-TR" sz="1400" spc="0" dirty="0" err="1">
                <a:effectLst/>
                <a:latin typeface="Calibri" panose="020F0502020204030204" pitchFamily="34" charset="0"/>
                <a:ea typeface="Calibri" panose="020F0502020204030204" pitchFamily="34" charset="0"/>
              </a:rPr>
              <a:t>flutter</a:t>
            </a:r>
            <a:r>
              <a:rPr lang="tr-TR" sz="1400" spc="0" dirty="0">
                <a:effectLst/>
                <a:latin typeface="Calibri" panose="020F0502020204030204" pitchFamily="34" charset="0"/>
                <a:ea typeface="Calibri" panose="020F0502020204030204" pitchFamily="34" charset="0"/>
              </a:rPr>
              <a:t>/</a:t>
            </a:r>
            <a:r>
              <a:rPr lang="tr-TR" sz="1400" spc="0" dirty="0" err="1">
                <a:effectLst/>
                <a:latin typeface="Calibri" panose="020F0502020204030204" pitchFamily="34" charset="0"/>
                <a:ea typeface="Calibri" panose="020F0502020204030204" pitchFamily="34" charset="0"/>
              </a:rPr>
              <a:t>fonts</a:t>
            </a:r>
            <a:r>
              <a:rPr lang="tr-TR" sz="1400" spc="0" dirty="0">
                <a:effectLst/>
                <a:latin typeface="Calibri" panose="020F0502020204030204" pitchFamily="34" charset="0"/>
                <a:ea typeface="Calibri" panose="020F0502020204030204" pitchFamily="34" charset="0"/>
              </a:rPr>
              <a:t> altındaki </a:t>
            </a:r>
            <a:r>
              <a:rPr lang="tr-TR" sz="1400" spc="0" dirty="0" err="1">
                <a:effectLst/>
                <a:latin typeface="Calibri" panose="020F0502020204030204" pitchFamily="34" charset="0"/>
                <a:ea typeface="Calibri" panose="020F0502020204030204" pitchFamily="34" charset="0"/>
              </a:rPr>
              <a:t>pubspec.yaml</a:t>
            </a:r>
            <a:r>
              <a:rPr lang="tr-TR" sz="1400" spc="0" dirty="0">
                <a:effectLst/>
                <a:latin typeface="Calibri" panose="020F0502020204030204" pitchFamily="34" charset="0"/>
                <a:ea typeface="Calibri" panose="020F0502020204030204" pitchFamily="34" charset="0"/>
              </a:rPr>
              <a:t> dosyasına</a:t>
            </a:r>
            <a:r>
              <a:rPr lang="tr-TR" sz="1400" spc="-5" dirty="0">
                <a:effectLst/>
                <a:latin typeface="Calibri" panose="020F0502020204030204" pitchFamily="34" charset="0"/>
                <a:ea typeface="Calibri" panose="020F0502020204030204" pitchFamily="34" charset="0"/>
              </a:rPr>
              <a:t> </a:t>
            </a:r>
            <a:r>
              <a:rPr lang="tr-TR" sz="1400" spc="0" dirty="0">
                <a:effectLst/>
                <a:latin typeface="Calibri" panose="020F0502020204030204" pitchFamily="34" charset="0"/>
                <a:ea typeface="Calibri" panose="020F0502020204030204" pitchFamily="34" charset="0"/>
              </a:rPr>
              <a:t>ekleyin,</a:t>
            </a:r>
            <a:r>
              <a:rPr lang="tr-TR" sz="1400" spc="-5" dirty="0">
                <a:effectLst/>
                <a:latin typeface="Calibri" panose="020F0502020204030204" pitchFamily="34" charset="0"/>
                <a:ea typeface="Calibri" panose="020F0502020204030204" pitchFamily="34" charset="0"/>
              </a:rPr>
              <a:t> </a:t>
            </a:r>
            <a:r>
              <a:rPr lang="tr-TR" sz="1400" spc="0" dirty="0">
                <a:effectLst/>
                <a:latin typeface="Calibri" panose="020F0502020204030204" pitchFamily="34" charset="0"/>
                <a:ea typeface="Calibri" panose="020F0502020204030204" pitchFamily="34" charset="0"/>
              </a:rPr>
              <a:t>böylece</a:t>
            </a:r>
            <a:r>
              <a:rPr lang="tr-TR" sz="1400" spc="-5" dirty="0">
                <a:effectLst/>
                <a:latin typeface="Calibri" panose="020F0502020204030204" pitchFamily="34" charset="0"/>
                <a:ea typeface="Calibri" panose="020F0502020204030204" pitchFamily="34" charset="0"/>
              </a:rPr>
              <a:t> </a:t>
            </a:r>
            <a:r>
              <a:rPr lang="tr-TR" sz="1400" spc="0" dirty="0">
                <a:effectLst/>
                <a:latin typeface="Calibri" panose="020F0502020204030204" pitchFamily="34" charset="0"/>
                <a:ea typeface="Calibri" panose="020F0502020204030204" pitchFamily="34" charset="0"/>
              </a:rPr>
              <a:t>derleyiciye</a:t>
            </a:r>
            <a:r>
              <a:rPr lang="tr-TR" sz="1400" spc="-5" dirty="0">
                <a:effectLst/>
                <a:latin typeface="Calibri" panose="020F0502020204030204" pitchFamily="34" charset="0"/>
                <a:ea typeface="Calibri" panose="020F0502020204030204" pitchFamily="34" charset="0"/>
              </a:rPr>
              <a:t> </a:t>
            </a:r>
            <a:r>
              <a:rPr lang="tr-TR" sz="1400" spc="0" dirty="0">
                <a:effectLst/>
                <a:latin typeface="Calibri" panose="020F0502020204030204" pitchFamily="34" charset="0"/>
                <a:ea typeface="Calibri" panose="020F0502020204030204" pitchFamily="34" charset="0"/>
              </a:rPr>
              <a:t>bunları</a:t>
            </a:r>
            <a:r>
              <a:rPr lang="tr-TR" sz="1400" spc="-5" dirty="0">
                <a:effectLst/>
                <a:latin typeface="Calibri" panose="020F0502020204030204" pitchFamily="34" charset="0"/>
                <a:ea typeface="Calibri" panose="020F0502020204030204" pitchFamily="34" charset="0"/>
              </a:rPr>
              <a:t> </a:t>
            </a:r>
            <a:r>
              <a:rPr lang="tr-TR" sz="1400" spc="0" dirty="0">
                <a:effectLst/>
                <a:latin typeface="Calibri" panose="020F0502020204030204" pitchFamily="34" charset="0"/>
                <a:ea typeface="Calibri" panose="020F0502020204030204" pitchFamily="34" charset="0"/>
              </a:rPr>
              <a:t>kurulum dosyasında paketlemesi için bildirim gönderilir.</a:t>
            </a:r>
          </a:p>
          <a:p>
            <a:pPr marL="601345">
              <a:lnSpc>
                <a:spcPct val="90000"/>
              </a:lnSpc>
              <a:spcBef>
                <a:spcPts val="770"/>
              </a:spcBef>
            </a:pPr>
            <a:r>
              <a:rPr lang="tr-TR" sz="1400" spc="-10" dirty="0" err="1">
                <a:effectLst/>
                <a:latin typeface="SimSun-ExtB" panose="02010609060101010101" pitchFamily="49" charset="-122"/>
                <a:ea typeface="Calibri" panose="020F0502020204030204" pitchFamily="34" charset="0"/>
              </a:rPr>
              <a:t>flutter</a:t>
            </a:r>
            <a:r>
              <a:rPr lang="tr-TR" sz="1400" spc="-10" dirty="0">
                <a:effectLst/>
                <a:latin typeface="SimSun-ExtB" panose="02010609060101010101" pitchFamily="49" charset="-122"/>
                <a:ea typeface="Calibri" panose="020F0502020204030204" pitchFamily="34" charset="0"/>
              </a:rPr>
              <a:t>:</a:t>
            </a:r>
            <a:endParaRPr lang="tr-TR" sz="1400" dirty="0">
              <a:effectLst/>
              <a:latin typeface="Calibri" panose="020F0502020204030204" pitchFamily="34" charset="0"/>
              <a:ea typeface="Calibri" panose="020F0502020204030204" pitchFamily="34" charset="0"/>
            </a:endParaRPr>
          </a:p>
          <a:p>
            <a:pPr marL="741045">
              <a:lnSpc>
                <a:spcPct val="90000"/>
              </a:lnSpc>
              <a:spcBef>
                <a:spcPts val="155"/>
              </a:spcBef>
            </a:pPr>
            <a:r>
              <a:rPr lang="tr-TR" sz="1400" spc="-10" dirty="0">
                <a:effectLst/>
                <a:latin typeface="SimSun-ExtB" panose="02010609060101010101" pitchFamily="49" charset="-122"/>
                <a:ea typeface="Calibri" panose="020F0502020204030204" pitchFamily="34" charset="0"/>
              </a:rPr>
              <a:t>fontlar</a:t>
            </a:r>
            <a:endParaRPr lang="tr-TR" sz="1400" dirty="0">
              <a:effectLst/>
              <a:latin typeface="Calibri" panose="020F0502020204030204" pitchFamily="34" charset="0"/>
              <a:ea typeface="Calibri" panose="020F0502020204030204" pitchFamily="34" charset="0"/>
            </a:endParaRPr>
          </a:p>
          <a:p>
            <a:pPr marL="741045">
              <a:lnSpc>
                <a:spcPct val="90000"/>
              </a:lnSpc>
              <a:spcBef>
                <a:spcPts val="155"/>
              </a:spcBef>
            </a:pPr>
            <a:r>
              <a:rPr lang="tr-TR" sz="1400" spc="-50" dirty="0">
                <a:effectLst/>
                <a:latin typeface="SimSun-ExtB" panose="02010609060101010101" pitchFamily="49" charset="-122"/>
                <a:ea typeface="Calibri" panose="020F0502020204030204" pitchFamily="34" charset="0"/>
              </a:rPr>
              <a:t>:</a:t>
            </a:r>
            <a:endParaRPr lang="tr-TR" sz="1400" dirty="0">
              <a:effectLst/>
              <a:latin typeface="Calibri" panose="020F0502020204030204" pitchFamily="34" charset="0"/>
              <a:ea typeface="Calibri" panose="020F0502020204030204" pitchFamily="34" charset="0"/>
            </a:endParaRPr>
          </a:p>
          <a:p>
            <a:pPr marL="342900" marR="2565400" lvl="0" indent="-342900">
              <a:lnSpc>
                <a:spcPct val="90000"/>
              </a:lnSpc>
              <a:spcBef>
                <a:spcPts val="170"/>
              </a:spcBef>
              <a:buClr>
                <a:srgbClr val="2B2A29"/>
              </a:buClr>
              <a:buSzPts val="1100"/>
              <a:buFont typeface="SimSun-ExtB" panose="02010609060101010101" pitchFamily="49" charset="-122"/>
              <a:buChar char="-"/>
              <a:tabLst>
                <a:tab pos="1090295" algn="l"/>
              </a:tabLst>
            </a:pPr>
            <a:r>
              <a:rPr lang="tr-TR" sz="1400" spc="-30" dirty="0">
                <a:effectLst/>
                <a:latin typeface="SimSun-ExtB" panose="02010609060101010101" pitchFamily="49" charset="-122"/>
                <a:ea typeface="Calibri" panose="020F0502020204030204" pitchFamily="34" charset="0"/>
                <a:cs typeface="SimSun-ExtB" panose="02010609060101010101" pitchFamily="49" charset="-122"/>
              </a:rPr>
              <a:t>aile:</a:t>
            </a:r>
            <a:r>
              <a:rPr lang="tr-TR" sz="1400" spc="-85" dirty="0">
                <a:effectLst/>
                <a:latin typeface="SimSun-ExtB" panose="02010609060101010101" pitchFamily="49" charset="-122"/>
                <a:ea typeface="Calibri" panose="020F0502020204030204" pitchFamily="34" charset="0"/>
                <a:cs typeface="SimSun-ExtB" panose="02010609060101010101" pitchFamily="49" charset="-122"/>
              </a:rPr>
              <a:t> </a:t>
            </a:r>
            <a:r>
              <a:rPr lang="tr-TR" sz="1400" spc="-30" dirty="0" err="1">
                <a:effectLst/>
                <a:latin typeface="SimSun-ExtB" panose="02010609060101010101" pitchFamily="49" charset="-122"/>
                <a:ea typeface="Calibri" panose="020F0502020204030204" pitchFamily="34" charset="0"/>
                <a:cs typeface="SimSun-ExtB" panose="02010609060101010101" pitchFamily="49" charset="-122"/>
              </a:rPr>
              <a:t>MrDafoe</a:t>
            </a:r>
            <a:r>
              <a:rPr lang="tr-TR" sz="1400" spc="-80" dirty="0">
                <a:effectLst/>
                <a:latin typeface="SimSun-ExtB" panose="02010609060101010101" pitchFamily="49" charset="-122"/>
                <a:ea typeface="Calibri" panose="020F0502020204030204" pitchFamily="34" charset="0"/>
                <a:cs typeface="SimSun-ExtB" panose="02010609060101010101" pitchFamily="49" charset="-122"/>
              </a:rPr>
              <a:t> </a:t>
            </a:r>
            <a:r>
              <a:rPr lang="tr-TR" sz="1400" spc="-30" dirty="0">
                <a:effectLst/>
                <a:latin typeface="SimSun-ExtB" panose="02010609060101010101" pitchFamily="49" charset="-122"/>
                <a:ea typeface="Calibri" panose="020F0502020204030204" pitchFamily="34" charset="0"/>
                <a:cs typeface="SimSun-ExtB" panose="02010609060101010101" pitchFamily="49" charset="-122"/>
              </a:rPr>
              <a:t>yazı </a:t>
            </a:r>
            <a:r>
              <a:rPr lang="tr-TR" sz="1400" spc="-10" dirty="0">
                <a:effectLst/>
                <a:latin typeface="SimSun-ExtB" panose="02010609060101010101" pitchFamily="49" charset="-122"/>
                <a:ea typeface="Calibri" panose="020F0502020204030204" pitchFamily="34" charset="0"/>
                <a:cs typeface="SimSun-ExtB" panose="02010609060101010101" pitchFamily="49" charset="-122"/>
              </a:rPr>
              <a:t>tipleri:</a:t>
            </a:r>
            <a:endParaRPr lang="tr-TR" sz="1400" spc="0" dirty="0">
              <a:effectLst/>
              <a:latin typeface="Calibri" panose="020F0502020204030204" pitchFamily="34" charset="0"/>
              <a:ea typeface="Calibri" panose="020F0502020204030204" pitchFamily="34" charset="0"/>
              <a:cs typeface="SimSun-ExtB" panose="02010609060101010101" pitchFamily="49" charset="-122"/>
            </a:endParaRPr>
          </a:p>
          <a:p>
            <a:pPr marL="1160145">
              <a:lnSpc>
                <a:spcPct val="90000"/>
              </a:lnSpc>
              <a:spcBef>
                <a:spcPts val="305"/>
              </a:spcBef>
            </a:pPr>
            <a:r>
              <a:rPr lang="tr-TR" sz="1400" dirty="0">
                <a:effectLst/>
                <a:latin typeface="SimSun-ExtB" panose="02010609060101010101" pitchFamily="49" charset="-122"/>
                <a:ea typeface="Calibri" panose="020F0502020204030204" pitchFamily="34" charset="0"/>
              </a:rPr>
              <a:t>-</a:t>
            </a:r>
            <a:r>
              <a:rPr lang="tr-TR" sz="1400" spc="15" dirty="0">
                <a:effectLst/>
                <a:latin typeface="SimSun-ExtB" panose="02010609060101010101" pitchFamily="49" charset="-122"/>
                <a:ea typeface="Calibri" panose="020F0502020204030204" pitchFamily="34" charset="0"/>
              </a:rPr>
              <a:t> </a:t>
            </a:r>
            <a:r>
              <a:rPr lang="tr-TR" sz="1400" dirty="0">
                <a:effectLst/>
                <a:latin typeface="SimSun-ExtB" panose="02010609060101010101" pitchFamily="49" charset="-122"/>
                <a:ea typeface="Calibri" panose="020F0502020204030204" pitchFamily="34" charset="0"/>
              </a:rPr>
              <a:t>varl</a:t>
            </a:r>
            <a:r>
              <a:rPr lang="tr-TR" sz="1400" dirty="0">
                <a:effectLst/>
                <a:latin typeface="Calibri" panose="020F0502020204030204" pitchFamily="34" charset="0"/>
                <a:ea typeface="Calibri" panose="020F0502020204030204" pitchFamily="34" charset="0"/>
              </a:rPr>
              <a:t>ı</a:t>
            </a:r>
            <a:r>
              <a:rPr lang="tr-TR" sz="1400" dirty="0">
                <a:effectLst/>
                <a:latin typeface="SimSun-ExtB" panose="02010609060101010101" pitchFamily="49" charset="-122"/>
                <a:ea typeface="Calibri" panose="020F0502020204030204" pitchFamily="34" charset="0"/>
              </a:rPr>
              <a:t>k:</a:t>
            </a:r>
            <a:r>
              <a:rPr lang="tr-TR" sz="1400" spc="20" dirty="0">
                <a:effectLst/>
                <a:latin typeface="SimSun-ExtB" panose="02010609060101010101" pitchFamily="49" charset="-122"/>
                <a:ea typeface="Calibri" panose="020F0502020204030204" pitchFamily="34" charset="0"/>
              </a:rPr>
              <a:t> </a:t>
            </a:r>
            <a:r>
              <a:rPr lang="tr-TR" sz="1400" dirty="0" err="1">
                <a:effectLst/>
                <a:latin typeface="SimSun-ExtB" panose="02010609060101010101" pitchFamily="49" charset="-122"/>
                <a:ea typeface="Calibri" panose="020F0502020204030204" pitchFamily="34" charset="0"/>
              </a:rPr>
              <a:t>fonts</a:t>
            </a:r>
            <a:r>
              <a:rPr lang="tr-TR" sz="1400" dirty="0">
                <a:effectLst/>
                <a:latin typeface="SimSun-ExtB" panose="02010609060101010101" pitchFamily="49" charset="-122"/>
                <a:ea typeface="Calibri" panose="020F0502020204030204" pitchFamily="34" charset="0"/>
              </a:rPr>
              <a:t>/MrDafoe-</a:t>
            </a:r>
            <a:r>
              <a:rPr lang="tr-TR" sz="1400" spc="-10" dirty="0">
                <a:effectLst/>
                <a:latin typeface="SimSun-ExtB" panose="02010609060101010101" pitchFamily="49" charset="-122"/>
                <a:ea typeface="Calibri" panose="020F0502020204030204" pitchFamily="34" charset="0"/>
              </a:rPr>
              <a:t>Regular.ttf</a:t>
            </a:r>
            <a:endParaRPr lang="tr-TR" sz="1400" dirty="0">
              <a:effectLst/>
              <a:latin typeface="Calibri" panose="020F0502020204030204" pitchFamily="34" charset="0"/>
              <a:ea typeface="Calibri" panose="020F0502020204030204" pitchFamily="34" charset="0"/>
            </a:endParaRPr>
          </a:p>
          <a:p>
            <a:pPr marL="342900" marR="2051050" lvl="0" indent="-342900">
              <a:lnSpc>
                <a:spcPct val="90000"/>
              </a:lnSpc>
              <a:spcBef>
                <a:spcPts val="220"/>
              </a:spcBef>
              <a:buClr>
                <a:srgbClr val="2B2A29"/>
              </a:buClr>
              <a:buSzPts val="1100"/>
              <a:buFont typeface="SimSun-ExtB" panose="02010609060101010101" pitchFamily="49" charset="-122"/>
              <a:buChar char="-"/>
              <a:tabLst>
                <a:tab pos="1090295" algn="l"/>
              </a:tabLst>
            </a:pPr>
            <a:r>
              <a:rPr lang="tr-TR" sz="1400" spc="-20" dirty="0">
                <a:effectLst/>
                <a:latin typeface="SimSun-ExtB" panose="02010609060101010101" pitchFamily="49" charset="-122"/>
                <a:ea typeface="Calibri" panose="020F0502020204030204" pitchFamily="34" charset="0"/>
                <a:cs typeface="SimSun-ExtB" panose="02010609060101010101" pitchFamily="49" charset="-122"/>
              </a:rPr>
              <a:t>aile:</a:t>
            </a:r>
            <a:r>
              <a:rPr lang="tr-TR" sz="1400" spc="-85" dirty="0">
                <a:effectLst/>
                <a:latin typeface="SimSun-ExtB" panose="02010609060101010101" pitchFamily="49" charset="-122"/>
                <a:ea typeface="Calibri" panose="020F0502020204030204" pitchFamily="34" charset="0"/>
                <a:cs typeface="SimSun-ExtB" panose="02010609060101010101" pitchFamily="49" charset="-122"/>
              </a:rPr>
              <a:t> </a:t>
            </a:r>
            <a:r>
              <a:rPr lang="tr-TR" sz="1400" spc="-20" dirty="0" err="1">
                <a:effectLst/>
                <a:latin typeface="SimSun-ExtB" panose="02010609060101010101" pitchFamily="49" charset="-122"/>
                <a:ea typeface="Calibri" panose="020F0502020204030204" pitchFamily="34" charset="0"/>
                <a:cs typeface="SimSun-ExtB" panose="02010609060101010101" pitchFamily="49" charset="-122"/>
              </a:rPr>
              <a:t>NanumBrushScript</a:t>
            </a:r>
            <a:r>
              <a:rPr lang="tr-TR" sz="1400" spc="-85" dirty="0">
                <a:effectLst/>
                <a:latin typeface="SimSun-ExtB" panose="02010609060101010101" pitchFamily="49" charset="-122"/>
                <a:ea typeface="Calibri" panose="020F0502020204030204" pitchFamily="34" charset="0"/>
                <a:cs typeface="SimSun-ExtB" panose="02010609060101010101" pitchFamily="49" charset="-122"/>
              </a:rPr>
              <a:t> </a:t>
            </a:r>
            <a:r>
              <a:rPr lang="tr-TR" sz="1400" spc="-20" dirty="0">
                <a:effectLst/>
                <a:latin typeface="SimSun-ExtB" panose="02010609060101010101" pitchFamily="49" charset="-122"/>
                <a:ea typeface="Calibri" panose="020F0502020204030204" pitchFamily="34" charset="0"/>
                <a:cs typeface="SimSun-ExtB" panose="02010609060101010101" pitchFamily="49" charset="-122"/>
              </a:rPr>
              <a:t>yazı </a:t>
            </a:r>
            <a:r>
              <a:rPr lang="tr-TR" sz="1400" spc="-10" dirty="0">
                <a:effectLst/>
                <a:latin typeface="SimSun-ExtB" panose="02010609060101010101" pitchFamily="49" charset="-122"/>
                <a:ea typeface="Calibri" panose="020F0502020204030204" pitchFamily="34" charset="0"/>
                <a:cs typeface="SimSun-ExtB" panose="02010609060101010101" pitchFamily="49" charset="-122"/>
              </a:rPr>
              <a:t>tipleri:</a:t>
            </a:r>
            <a:endParaRPr lang="tr-TR" sz="1400" spc="0" dirty="0">
              <a:effectLst/>
              <a:latin typeface="Calibri" panose="020F0502020204030204" pitchFamily="34" charset="0"/>
              <a:ea typeface="Calibri" panose="020F0502020204030204" pitchFamily="34" charset="0"/>
              <a:cs typeface="SimSun-ExtB" panose="02010609060101010101" pitchFamily="49" charset="-122"/>
            </a:endParaRPr>
          </a:p>
          <a:p>
            <a:pPr marL="1229995">
              <a:lnSpc>
                <a:spcPct val="90000"/>
              </a:lnSpc>
              <a:spcBef>
                <a:spcPts val="310"/>
              </a:spcBef>
            </a:pPr>
            <a:r>
              <a:rPr lang="tr-TR" sz="1400" dirty="0">
                <a:effectLst/>
                <a:latin typeface="SimSun-ExtB" panose="02010609060101010101" pitchFamily="49" charset="-122"/>
                <a:ea typeface="Calibri" panose="020F0502020204030204" pitchFamily="34" charset="0"/>
              </a:rPr>
              <a:t>-</a:t>
            </a:r>
            <a:r>
              <a:rPr lang="tr-TR" sz="1400" spc="15" dirty="0">
                <a:effectLst/>
                <a:latin typeface="SimSun-ExtB" panose="02010609060101010101" pitchFamily="49" charset="-122"/>
                <a:ea typeface="Calibri" panose="020F0502020204030204" pitchFamily="34" charset="0"/>
              </a:rPr>
              <a:t> </a:t>
            </a:r>
            <a:r>
              <a:rPr lang="tr-TR" sz="1400" dirty="0">
                <a:effectLst/>
                <a:latin typeface="SimSun-ExtB" panose="02010609060101010101" pitchFamily="49" charset="-122"/>
                <a:ea typeface="Calibri" panose="020F0502020204030204" pitchFamily="34" charset="0"/>
              </a:rPr>
              <a:t>varl</a:t>
            </a:r>
            <a:r>
              <a:rPr lang="tr-TR" sz="1400" dirty="0">
                <a:effectLst/>
                <a:latin typeface="Calibri" panose="020F0502020204030204" pitchFamily="34" charset="0"/>
                <a:ea typeface="Calibri" panose="020F0502020204030204" pitchFamily="34" charset="0"/>
              </a:rPr>
              <a:t>ı</a:t>
            </a:r>
            <a:r>
              <a:rPr lang="tr-TR" sz="1400" dirty="0">
                <a:effectLst/>
                <a:latin typeface="SimSun-ExtB" panose="02010609060101010101" pitchFamily="49" charset="-122"/>
                <a:ea typeface="Calibri" panose="020F0502020204030204" pitchFamily="34" charset="0"/>
              </a:rPr>
              <a:t>k:</a:t>
            </a:r>
            <a:r>
              <a:rPr lang="tr-TR" sz="1400" spc="20" dirty="0">
                <a:effectLst/>
                <a:latin typeface="SimSun-ExtB" panose="02010609060101010101" pitchFamily="49" charset="-122"/>
                <a:ea typeface="Calibri" panose="020F0502020204030204" pitchFamily="34" charset="0"/>
              </a:rPr>
              <a:t> </a:t>
            </a:r>
            <a:r>
              <a:rPr lang="tr-TR" sz="1400" dirty="0" err="1">
                <a:effectLst/>
                <a:latin typeface="SimSun-ExtB" panose="02010609060101010101" pitchFamily="49" charset="-122"/>
                <a:ea typeface="Calibri" panose="020F0502020204030204" pitchFamily="34" charset="0"/>
              </a:rPr>
              <a:t>fonts</a:t>
            </a:r>
            <a:r>
              <a:rPr lang="tr-TR" sz="1400" dirty="0">
                <a:effectLst/>
                <a:latin typeface="SimSun-ExtB" panose="02010609060101010101" pitchFamily="49" charset="-122"/>
                <a:ea typeface="Calibri" panose="020F0502020204030204" pitchFamily="34" charset="0"/>
              </a:rPr>
              <a:t>/NanumBrushScript-</a:t>
            </a:r>
            <a:r>
              <a:rPr lang="tr-TR" sz="1400" spc="-10" dirty="0">
                <a:effectLst/>
                <a:latin typeface="SimSun-ExtB" panose="02010609060101010101" pitchFamily="49" charset="-122"/>
                <a:ea typeface="Calibri" panose="020F0502020204030204" pitchFamily="34" charset="0"/>
              </a:rPr>
              <a:t>Regular.ttf</a:t>
            </a:r>
            <a:endParaRPr lang="tr-TR" sz="1400" dirty="0">
              <a:effectLst/>
              <a:latin typeface="Calibri" panose="020F0502020204030204" pitchFamily="34" charset="0"/>
              <a:ea typeface="Calibri" panose="020F0502020204030204" pitchFamily="34" charset="0"/>
            </a:endParaRPr>
          </a:p>
          <a:p>
            <a:pPr>
              <a:lnSpc>
                <a:spcPct val="90000"/>
              </a:lnSpc>
            </a:pPr>
            <a:endParaRPr lang="tr-TR" sz="1400" dirty="0"/>
          </a:p>
        </p:txBody>
      </p:sp>
      <p:pic>
        <p:nvPicPr>
          <p:cNvPr id="5" name="Image 26">
            <a:extLst>
              <a:ext uri="{FF2B5EF4-FFF2-40B4-BE49-F238E27FC236}">
                <a16:creationId xmlns:a16="http://schemas.microsoft.com/office/drawing/2014/main" id="{B5823344-2A6D-4D5C-3F68-1CA497AFF5B8}"/>
              </a:ext>
            </a:extLst>
          </p:cNvPr>
          <p:cNvPicPr>
            <a:picLocks/>
          </p:cNvPicPr>
          <p:nvPr/>
        </p:nvPicPr>
        <p:blipFill>
          <a:blip r:embed="rId3" cstate="print"/>
          <a:stretch>
            <a:fillRect/>
          </a:stretch>
        </p:blipFill>
        <p:spPr>
          <a:xfrm>
            <a:off x="9948425" y="1687107"/>
            <a:ext cx="2136140" cy="4242435"/>
          </a:xfrm>
          <a:prstGeom prst="rect">
            <a:avLst/>
          </a:prstGeom>
        </p:spPr>
      </p:pic>
      <p:sp>
        <p:nvSpPr>
          <p:cNvPr id="11" name="Metin kutusu 10">
            <a:extLst>
              <a:ext uri="{FF2B5EF4-FFF2-40B4-BE49-F238E27FC236}">
                <a16:creationId xmlns:a16="http://schemas.microsoft.com/office/drawing/2014/main" id="{DED3F59F-0264-7C9E-AB18-8086E9EA7EFF}"/>
              </a:ext>
            </a:extLst>
          </p:cNvPr>
          <p:cNvSpPr txBox="1"/>
          <p:nvPr/>
        </p:nvSpPr>
        <p:spPr>
          <a:xfrm>
            <a:off x="4601496" y="200232"/>
            <a:ext cx="5204170" cy="779637"/>
          </a:xfrm>
          <a:prstGeom prst="rect">
            <a:avLst/>
          </a:prstGeom>
          <a:noFill/>
        </p:spPr>
        <p:txBody>
          <a:bodyPr wrap="square">
            <a:spAutoFit/>
          </a:bodyPr>
          <a:lstStyle/>
          <a:p>
            <a:pPr marR="972185" lvl="0">
              <a:lnSpc>
                <a:spcPct val="108000"/>
              </a:lnSpc>
              <a:spcBef>
                <a:spcPts val="5"/>
              </a:spcBef>
              <a:tabLst>
                <a:tab pos="598805" algn="l"/>
                <a:tab pos="601345" algn="l"/>
              </a:tabLst>
            </a:pPr>
            <a:r>
              <a:rPr lang="tr-TR" sz="1400" spc="0" dirty="0">
                <a:effectLst/>
                <a:latin typeface="Calibri" panose="020F0502020204030204" pitchFamily="34" charset="0"/>
                <a:ea typeface="Calibri" panose="020F0502020204030204" pitchFamily="34" charset="0"/>
              </a:rPr>
              <a:t>Önceki bölümde gibi </a:t>
            </a:r>
            <a:r>
              <a:rPr lang="tr-TR" sz="1400" spc="0" dirty="0" err="1">
                <a:effectLst/>
                <a:latin typeface="Calibri" panose="020F0502020204030204" pitchFamily="34" charset="0"/>
                <a:ea typeface="Calibri" panose="020F0502020204030204" pitchFamily="34" charset="0"/>
              </a:rPr>
              <a:t>TextStyle</a:t>
            </a:r>
            <a:r>
              <a:rPr lang="tr-TR" sz="1400" spc="0" dirty="0">
                <a:effectLst/>
                <a:latin typeface="Calibri" panose="020F0502020204030204" pitchFamily="34" charset="0"/>
                <a:ea typeface="Calibri" panose="020F0502020204030204" pitchFamily="34" charset="0"/>
              </a:rPr>
              <a:t> </a:t>
            </a:r>
            <a:r>
              <a:rPr lang="tr-TR" sz="1400" spc="0" dirty="0" err="1">
                <a:effectLst/>
                <a:latin typeface="Calibri" panose="020F0502020204030204" pitchFamily="34" charset="0"/>
                <a:ea typeface="Calibri" panose="020F0502020204030204" pitchFamily="34" charset="0"/>
              </a:rPr>
              <a:t>widget'ının</a:t>
            </a:r>
            <a:r>
              <a:rPr lang="tr-TR" sz="1400" spc="0" dirty="0">
                <a:effectLst/>
                <a:latin typeface="Calibri" panose="020F0502020204030204" pitchFamily="34" charset="0"/>
                <a:ea typeface="Calibri" panose="020F0502020204030204" pitchFamily="34" charset="0"/>
              </a:rPr>
              <a:t> </a:t>
            </a:r>
            <a:r>
              <a:rPr lang="tr-TR" sz="1400" spc="0" dirty="0" err="1">
                <a:effectLst/>
                <a:latin typeface="Calibri" panose="020F0502020204030204" pitchFamily="34" charset="0"/>
                <a:ea typeface="Calibri" panose="020F0502020204030204" pitchFamily="34" charset="0"/>
              </a:rPr>
              <a:t>fontFamily</a:t>
            </a:r>
            <a:r>
              <a:rPr lang="tr-TR" sz="1400" spc="0" dirty="0">
                <a:effectLst/>
                <a:latin typeface="Calibri" panose="020F0502020204030204" pitchFamily="34" charset="0"/>
                <a:ea typeface="Calibri" panose="020F0502020204030204" pitchFamily="34" charset="0"/>
              </a:rPr>
              <a:t> özelli</a:t>
            </a:r>
            <a:r>
              <a:rPr lang="tr-TR" sz="1400" spc="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spc="0" dirty="0">
                <a:effectLst/>
                <a:latin typeface="Calibri" panose="020F0502020204030204" pitchFamily="34" charset="0"/>
                <a:ea typeface="Calibri" panose="020F0502020204030204" pitchFamily="34" charset="0"/>
              </a:rPr>
              <a:t>inde büyük/küçük harfe duyarlı olmayan font adını </a:t>
            </a:r>
            <a:r>
              <a:rPr lang="tr-TR" sz="1400" spc="-10" dirty="0">
                <a:effectLst/>
                <a:latin typeface="Calibri" panose="020F0502020204030204" pitchFamily="34" charset="0"/>
                <a:ea typeface="Calibri" panose="020F0502020204030204" pitchFamily="34" charset="0"/>
              </a:rPr>
              <a:t>kullanın:</a:t>
            </a:r>
            <a:endParaRPr lang="tr-TR" sz="1400" spc="0" dirty="0">
              <a:effectLst/>
              <a:latin typeface="Calibri" panose="020F0502020204030204" pitchFamily="34" charset="0"/>
              <a:ea typeface="Calibri" panose="020F0502020204030204" pitchFamily="34" charset="0"/>
            </a:endParaRPr>
          </a:p>
        </p:txBody>
      </p:sp>
      <p:sp>
        <p:nvSpPr>
          <p:cNvPr id="14" name="Metin kutusu 13">
            <a:extLst>
              <a:ext uri="{FF2B5EF4-FFF2-40B4-BE49-F238E27FC236}">
                <a16:creationId xmlns:a16="http://schemas.microsoft.com/office/drawing/2014/main" id="{4812855A-E536-FA4A-B20A-8333D058AADE}"/>
              </a:ext>
            </a:extLst>
          </p:cNvPr>
          <p:cNvSpPr txBox="1"/>
          <p:nvPr/>
        </p:nvSpPr>
        <p:spPr>
          <a:xfrm>
            <a:off x="3839998" y="1180559"/>
            <a:ext cx="5356068" cy="2427075"/>
          </a:xfrm>
          <a:prstGeom prst="rect">
            <a:avLst/>
          </a:prstGeom>
          <a:noFill/>
        </p:spPr>
        <p:txBody>
          <a:bodyPr wrap="square">
            <a:spAutoFit/>
          </a:bodyPr>
          <a:lstStyle/>
          <a:p>
            <a:pPr marL="829945" marR="924560">
              <a:lnSpc>
                <a:spcPct val="100000"/>
              </a:lnSpc>
              <a:spcBef>
                <a:spcPts val="75"/>
              </a:spcBef>
              <a:tabLst>
                <a:tab pos="2435860" algn="l"/>
              </a:tabLst>
            </a:pPr>
            <a:r>
              <a:rPr lang="tr-TR" sz="1400" spc="-10" dirty="0" err="1">
                <a:effectLst/>
                <a:latin typeface="SimSun-ExtB" panose="02010609060101010101" pitchFamily="49" charset="-122"/>
                <a:ea typeface="Calibri" panose="020F0502020204030204" pitchFamily="34" charset="0"/>
              </a:rPr>
              <a:t>Text</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loremIpsums</a:t>
            </a:r>
            <a:r>
              <a:rPr lang="tr-TR" sz="1400" spc="-10" dirty="0">
                <a:effectLst/>
                <a:latin typeface="SimSun-ExtB" panose="02010609060101010101" pitchFamily="49" charset="-122"/>
                <a:ea typeface="Calibri" panose="020F0502020204030204" pitchFamily="34" charset="0"/>
              </a:rPr>
              <a:t>[0]),</a:t>
            </a:r>
            <a:r>
              <a:rPr lang="tr-TR" sz="1400" dirty="0">
                <a:effectLst/>
                <a:latin typeface="SimSun-ExtB" panose="02010609060101010101" pitchFamily="49" charset="-122"/>
                <a:ea typeface="Calibri" panose="020F0502020204030204" pitchFamily="34" charset="0"/>
              </a:rPr>
              <a:t>	// Bi</a:t>
            </a:r>
            <a:r>
              <a:rPr lang="tr-TR" sz="1400" dirty="0">
                <a:effectLst/>
                <a:latin typeface="Calibri" panose="020F0502020204030204" pitchFamily="34" charset="0"/>
                <a:ea typeface="Calibri" panose="020F0502020204030204" pitchFamily="34" charset="0"/>
              </a:rPr>
              <a:t>ç</a:t>
            </a:r>
            <a:r>
              <a:rPr lang="tr-TR" sz="1400" dirty="0">
                <a:effectLst/>
                <a:latin typeface="SimSun-ExtB" panose="02010609060101010101" pitchFamily="49" charset="-122"/>
                <a:ea typeface="Calibri" panose="020F0502020204030204" pitchFamily="34" charset="0"/>
              </a:rPr>
              <a:t>imlendirilmemi</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 </a:t>
            </a:r>
            <a:r>
              <a:rPr lang="tr-TR" sz="1400" dirty="0" err="1">
                <a:effectLst/>
                <a:latin typeface="Cambria" panose="02040503050406030204" pitchFamily="18" charset="0"/>
                <a:ea typeface="Calibri" panose="020F0502020204030204" pitchFamily="34" charset="0"/>
              </a:rPr>
              <a:t>Text</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loremIpsums</a:t>
            </a:r>
            <a:r>
              <a:rPr lang="tr-TR" sz="1400" spc="-10" dirty="0">
                <a:effectLst/>
                <a:latin typeface="SimSun-ExtB" panose="02010609060101010101" pitchFamily="49" charset="-122"/>
                <a:ea typeface="Calibri" panose="020F0502020204030204" pitchFamily="34" charset="0"/>
              </a:rPr>
              <a:t>[1],</a:t>
            </a:r>
            <a:r>
              <a:rPr lang="tr-TR" sz="1400" dirty="0">
                <a:effectLst/>
                <a:latin typeface="SimSun-ExtB" panose="02010609060101010101" pitchFamily="49" charset="-122"/>
                <a:ea typeface="Calibri" panose="020F0502020204030204" pitchFamily="34" charset="0"/>
              </a:rPr>
              <a:t>	//</a:t>
            </a:r>
            <a:r>
              <a:rPr lang="tr-TR" sz="1400" spc="-35" dirty="0">
                <a:effectLst/>
                <a:latin typeface="SimSun-ExtB" panose="02010609060101010101" pitchFamily="49" charset="-122"/>
                <a:ea typeface="Calibri" panose="020F0502020204030204" pitchFamily="34" charset="0"/>
              </a:rPr>
              <a:t> </a:t>
            </a:r>
            <a:r>
              <a:rPr lang="tr-TR" sz="1400" dirty="0" err="1">
                <a:effectLst/>
                <a:latin typeface="SimSun-ExtB" panose="02010609060101010101" pitchFamily="49" charset="-122"/>
                <a:ea typeface="Calibri" panose="020F0502020204030204" pitchFamily="34" charset="0"/>
              </a:rPr>
              <a:t>Courier</a:t>
            </a:r>
            <a:r>
              <a:rPr lang="tr-TR" sz="1400" spc="-35" dirty="0">
                <a:effectLst/>
                <a:latin typeface="SimSun-ExtB" panose="02010609060101010101" pitchFamily="49" charset="-122"/>
                <a:ea typeface="Calibri" panose="020F0502020204030204" pitchFamily="34" charset="0"/>
              </a:rPr>
              <a:t> </a:t>
            </a:r>
            <a:r>
              <a:rPr lang="tr-TR" sz="1400" dirty="0">
                <a:effectLst/>
                <a:latin typeface="SimSun-ExtB" panose="02010609060101010101" pitchFamily="49" charset="-122"/>
                <a:ea typeface="Calibri" panose="020F0502020204030204" pitchFamily="34" charset="0"/>
              </a:rPr>
              <a:t>gibi</a:t>
            </a:r>
            <a:r>
              <a:rPr lang="tr-TR" sz="1400" spc="-35" dirty="0">
                <a:effectLst/>
                <a:latin typeface="SimSun-ExtB" panose="02010609060101010101" pitchFamily="49" charset="-122"/>
                <a:ea typeface="Calibri" panose="020F0502020204030204" pitchFamily="34" charset="0"/>
              </a:rPr>
              <a:t> </a:t>
            </a:r>
            <a:r>
              <a:rPr lang="tr-TR" sz="1400" dirty="0">
                <a:effectLst/>
                <a:latin typeface="SimSun-ExtB" panose="02010609060101010101" pitchFamily="49" charset="-122"/>
                <a:ea typeface="Calibri" panose="020F0502020204030204" pitchFamily="34" charset="0"/>
              </a:rPr>
              <a:t>baz</a:t>
            </a:r>
            <a:r>
              <a:rPr lang="tr-TR" sz="1400" dirty="0">
                <a:effectLst/>
                <a:latin typeface="Calibri" panose="020F0502020204030204" pitchFamily="34" charset="0"/>
                <a:ea typeface="Calibri" panose="020F0502020204030204" pitchFamily="34" charset="0"/>
              </a:rPr>
              <a:t>ı</a:t>
            </a:r>
            <a:r>
              <a:rPr lang="tr-TR" sz="1400" dirty="0">
                <a:effectLst/>
                <a:latin typeface="SimSun-ExtB" panose="02010609060101010101" pitchFamily="49" charset="-122"/>
                <a:ea typeface="Calibri" panose="020F0502020204030204" pitchFamily="34" charset="0"/>
              </a:rPr>
              <a:t>lar</a:t>
            </a:r>
            <a:r>
              <a:rPr lang="tr-TR" sz="1400" dirty="0">
                <a:effectLst/>
                <a:latin typeface="Calibri" panose="020F0502020204030204" pitchFamily="34" charset="0"/>
                <a:ea typeface="Calibri" panose="020F0502020204030204" pitchFamily="34" charset="0"/>
              </a:rPr>
              <a:t>ı</a:t>
            </a:r>
          </a:p>
          <a:p>
            <a:pPr marL="2436495">
              <a:spcBef>
                <a:spcPts val="290"/>
              </a:spcBef>
            </a:pPr>
            <a:r>
              <a:rPr lang="tr-TR" sz="1400" spc="-10" dirty="0">
                <a:effectLst/>
                <a:latin typeface="SimSun-ExtB" panose="02010609060101010101" pitchFamily="49" charset="-122"/>
                <a:ea typeface="Calibri" panose="020F0502020204030204" pitchFamily="34" charset="0"/>
              </a:rPr>
              <a:t>yerle</a:t>
            </a:r>
            <a:r>
              <a:rPr lang="tr-TR" sz="1400" spc="-1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spc="-10" dirty="0">
                <a:effectLst/>
                <a:latin typeface="SimSun-ExtB" panose="02010609060101010101" pitchFamily="49" charset="-122"/>
                <a:ea typeface="Calibri" panose="020F0502020204030204" pitchFamily="34" charset="0"/>
              </a:rPr>
              <a:t>ik</a:t>
            </a:r>
            <a:endParaRPr lang="tr-TR" sz="1400" dirty="0">
              <a:effectLst/>
              <a:latin typeface="Calibri" panose="020F0502020204030204" pitchFamily="34" charset="0"/>
              <a:ea typeface="Calibri" panose="020F0502020204030204" pitchFamily="34" charset="0"/>
            </a:endParaRPr>
          </a:p>
          <a:p>
            <a:pPr marL="829945" marR="169545" indent="349250">
              <a:lnSpc>
                <a:spcPct val="112000"/>
              </a:lnSpc>
              <a:spcBef>
                <a:spcPts val="65"/>
              </a:spcBef>
            </a:pPr>
            <a:r>
              <a:rPr lang="tr-TR" sz="1400" dirty="0" err="1">
                <a:effectLst/>
                <a:latin typeface="SimSun-ExtB" panose="02010609060101010101" pitchFamily="49" charset="-122"/>
                <a:ea typeface="Calibri" panose="020F0502020204030204" pitchFamily="34" charset="0"/>
              </a:rPr>
              <a:t>style</a:t>
            </a:r>
            <a:r>
              <a:rPr lang="tr-TR" sz="1400" dirty="0">
                <a:effectLst/>
                <a:latin typeface="SimSun-ExtB" panose="02010609060101010101" pitchFamily="49" charset="-122"/>
                <a:ea typeface="Calibri" panose="020F0502020204030204" pitchFamily="34" charset="0"/>
              </a:rPr>
              <a:t>:</a:t>
            </a:r>
            <a:r>
              <a:rPr lang="tr-TR" sz="1400" spc="-100" dirty="0">
                <a:effectLst/>
                <a:latin typeface="SimSun-ExtB" panose="02010609060101010101" pitchFamily="49" charset="-122"/>
                <a:ea typeface="Calibri" panose="020F0502020204030204" pitchFamily="34" charset="0"/>
              </a:rPr>
              <a:t> </a:t>
            </a:r>
            <a:r>
              <a:rPr lang="tr-TR" sz="1400" dirty="0" err="1">
                <a:effectLst/>
                <a:latin typeface="SimSun-ExtB" panose="02010609060101010101" pitchFamily="49" charset="-122"/>
                <a:ea typeface="Calibri" panose="020F0502020204030204" pitchFamily="34" charset="0"/>
              </a:rPr>
              <a:t>TextStyle</a:t>
            </a:r>
            <a:r>
              <a:rPr lang="tr-TR" sz="1400" dirty="0">
                <a:effectLst/>
                <a:latin typeface="SimSun-ExtB" panose="02010609060101010101" pitchFamily="49" charset="-122"/>
                <a:ea typeface="Calibri" panose="020F0502020204030204" pitchFamily="34" charset="0"/>
              </a:rPr>
              <a:t>(</a:t>
            </a:r>
            <a:r>
              <a:rPr lang="tr-TR" sz="1400" dirty="0" err="1">
                <a:effectLst/>
                <a:latin typeface="SimSun-ExtB" panose="02010609060101010101" pitchFamily="49" charset="-122"/>
                <a:ea typeface="Calibri" panose="020F0502020204030204" pitchFamily="34" charset="0"/>
              </a:rPr>
              <a:t>fontFamily</a:t>
            </a:r>
            <a:r>
              <a:rPr lang="tr-TR" sz="1400" dirty="0">
                <a:effectLst/>
                <a:latin typeface="SimSun-ExtB" panose="02010609060101010101" pitchFamily="49" charset="-122"/>
                <a:ea typeface="Calibri" panose="020F0502020204030204" pitchFamily="34" charset="0"/>
              </a:rPr>
              <a:t>:</a:t>
            </a:r>
            <a:r>
              <a:rPr lang="tr-TR" sz="1400" spc="-100" dirty="0">
                <a:effectLst/>
                <a:latin typeface="SimSun-ExtB" panose="02010609060101010101" pitchFamily="49" charset="-122"/>
                <a:ea typeface="Calibri" panose="020F0502020204030204" pitchFamily="34" charset="0"/>
              </a:rPr>
              <a:t> </a:t>
            </a:r>
            <a:r>
              <a:rPr lang="tr-TR" sz="1400" dirty="0">
                <a:effectLst/>
                <a:latin typeface="SimSun-ExtB" panose="02010609060101010101" pitchFamily="49" charset="-122"/>
                <a:ea typeface="Calibri" panose="020F0502020204030204" pitchFamily="34" charset="0"/>
              </a:rPr>
              <a:t>'</a:t>
            </a:r>
            <a:r>
              <a:rPr lang="tr-TR" sz="1400" dirty="0" err="1">
                <a:effectLst/>
                <a:latin typeface="SimSun-ExtB" panose="02010609060101010101" pitchFamily="49" charset="-122"/>
                <a:ea typeface="Calibri" panose="020F0502020204030204" pitchFamily="34" charset="0"/>
              </a:rPr>
              <a:t>Courier</a:t>
            </a:r>
            <a:r>
              <a:rPr lang="tr-TR" sz="1400" dirty="0">
                <a:effectLst/>
                <a:latin typeface="SimSun-ExtB" panose="02010609060101010101" pitchFamily="49" charset="-122"/>
                <a:ea typeface="Calibri" panose="020F0502020204030204" pitchFamily="34" charset="0"/>
              </a:rPr>
              <a:t>'),), </a:t>
            </a:r>
            <a:r>
              <a:rPr lang="tr-TR" sz="1400" spc="-10" dirty="0" err="1">
                <a:effectLst/>
                <a:latin typeface="SimSun-ExtB" panose="02010609060101010101" pitchFamily="49" charset="-122"/>
                <a:ea typeface="Calibri" panose="020F0502020204030204" pitchFamily="34" charset="0"/>
              </a:rPr>
              <a:t>Text</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loremIpsums</a:t>
            </a:r>
            <a:r>
              <a:rPr lang="tr-TR" sz="1400" spc="-10" dirty="0">
                <a:effectLst/>
                <a:latin typeface="SimSun-ExtB" panose="02010609060101010101" pitchFamily="49" charset="-122"/>
                <a:ea typeface="Calibri" panose="020F0502020204030204" pitchFamily="34" charset="0"/>
              </a:rPr>
              <a:t>[2],</a:t>
            </a:r>
            <a:endParaRPr lang="tr-TR" sz="1400" dirty="0">
              <a:effectLst/>
              <a:latin typeface="Calibri" panose="020F0502020204030204" pitchFamily="34" charset="0"/>
              <a:ea typeface="Calibri" panose="020F0502020204030204" pitchFamily="34" charset="0"/>
            </a:endParaRPr>
          </a:p>
          <a:p>
            <a:pPr marL="829945" indent="349250">
              <a:lnSpc>
                <a:spcPct val="112000"/>
              </a:lnSpc>
              <a:spcBef>
                <a:spcPts val="10"/>
              </a:spcBef>
            </a:pPr>
            <a:r>
              <a:rPr lang="tr-TR" sz="1400" spc="-10" dirty="0" err="1">
                <a:effectLst/>
                <a:latin typeface="SimSun-ExtB" panose="02010609060101010101" pitchFamily="49" charset="-122"/>
                <a:ea typeface="Calibri" panose="020F0502020204030204" pitchFamily="34" charset="0"/>
              </a:rPr>
              <a:t>style</a:t>
            </a:r>
            <a:r>
              <a:rPr lang="tr-TR" sz="1400" spc="-10" dirty="0">
                <a:effectLst/>
                <a:latin typeface="SimSun-ExtB" panose="02010609060101010101" pitchFamily="49" charset="-122"/>
                <a:ea typeface="Calibri" panose="020F0502020204030204" pitchFamily="34" charset="0"/>
              </a:rPr>
              <a:t>:</a:t>
            </a:r>
            <a:r>
              <a:rPr lang="tr-TR" sz="1400" spc="-105" dirty="0">
                <a:effectLst/>
                <a:latin typeface="SimSun-ExtB" panose="02010609060101010101" pitchFamily="49" charset="-122"/>
                <a:ea typeface="Calibri" panose="020F0502020204030204" pitchFamily="34" charset="0"/>
              </a:rPr>
              <a:t> </a:t>
            </a:r>
            <a:r>
              <a:rPr lang="tr-TR" sz="1400" spc="-10" dirty="0" err="1">
                <a:effectLst/>
                <a:latin typeface="SimSun-ExtB" panose="02010609060101010101" pitchFamily="49" charset="-122"/>
                <a:ea typeface="Calibri" panose="020F0502020204030204" pitchFamily="34" charset="0"/>
              </a:rPr>
              <a:t>TextStyle</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fontFamily</a:t>
            </a:r>
            <a:r>
              <a:rPr lang="tr-TR" sz="1400" spc="-10" dirty="0">
                <a:effectLst/>
                <a:latin typeface="SimSun-ExtB" panose="02010609060101010101" pitchFamily="49" charset="-122"/>
                <a:ea typeface="Calibri" panose="020F0502020204030204" pitchFamily="34" charset="0"/>
              </a:rPr>
              <a:t>:</a:t>
            </a:r>
            <a:r>
              <a:rPr lang="tr-TR" sz="1400" spc="-100" dirty="0">
                <a:effectLst/>
                <a:latin typeface="SimSun-ExtB" panose="02010609060101010101" pitchFamily="49" charset="-122"/>
                <a:ea typeface="Calibri" panose="020F0502020204030204" pitchFamily="34" charset="0"/>
              </a:rPr>
              <a:t> </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NanumBrushScript</a:t>
            </a:r>
            <a:r>
              <a:rPr lang="tr-TR" sz="1400" spc="-10" dirty="0">
                <a:effectLst/>
                <a:latin typeface="SimSun-ExtB" panose="02010609060101010101" pitchFamily="49" charset="-122"/>
                <a:ea typeface="Calibri" panose="020F0502020204030204" pitchFamily="34" charset="0"/>
              </a:rPr>
              <a:t>'),), </a:t>
            </a:r>
            <a:r>
              <a:rPr lang="tr-TR" sz="1400" spc="-10" dirty="0" err="1">
                <a:effectLst/>
                <a:latin typeface="SimSun-ExtB" panose="02010609060101010101" pitchFamily="49" charset="-122"/>
                <a:ea typeface="Calibri" panose="020F0502020204030204" pitchFamily="34" charset="0"/>
              </a:rPr>
              <a:t>Text</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loremIpsums</a:t>
            </a:r>
            <a:r>
              <a:rPr lang="tr-TR" sz="1400" spc="-10" dirty="0">
                <a:effectLst/>
                <a:latin typeface="SimSun-ExtB" panose="02010609060101010101" pitchFamily="49" charset="-122"/>
                <a:ea typeface="Calibri" panose="020F0502020204030204" pitchFamily="34" charset="0"/>
              </a:rPr>
              <a:t>[3],</a:t>
            </a:r>
            <a:endParaRPr lang="tr-TR" sz="1400" dirty="0">
              <a:effectLst/>
              <a:latin typeface="Calibri" panose="020F0502020204030204" pitchFamily="34" charset="0"/>
              <a:ea typeface="Calibri" panose="020F0502020204030204" pitchFamily="34" charset="0"/>
            </a:endParaRPr>
          </a:p>
          <a:p>
            <a:pPr marL="1179195">
              <a:spcBef>
                <a:spcPts val="240"/>
              </a:spcBef>
            </a:pPr>
            <a:r>
              <a:rPr lang="tr-TR" sz="1400" dirty="0" err="1">
                <a:effectLst/>
                <a:latin typeface="SimSun-ExtB" panose="02010609060101010101" pitchFamily="49" charset="-122"/>
                <a:ea typeface="Calibri" panose="020F0502020204030204" pitchFamily="34" charset="0"/>
              </a:rPr>
              <a:t>style</a:t>
            </a:r>
            <a:r>
              <a:rPr lang="tr-TR" sz="1400" dirty="0">
                <a:effectLst/>
                <a:latin typeface="SimSun-ExtB" panose="02010609060101010101" pitchFamily="49" charset="-122"/>
                <a:ea typeface="Calibri" panose="020F0502020204030204" pitchFamily="34" charset="0"/>
              </a:rPr>
              <a:t>: </a:t>
            </a:r>
            <a:r>
              <a:rPr lang="tr-TR" sz="1400" dirty="0" err="1">
                <a:effectLst/>
                <a:latin typeface="SimSun-ExtB" panose="02010609060101010101" pitchFamily="49" charset="-122"/>
                <a:ea typeface="Calibri" panose="020F0502020204030204" pitchFamily="34" charset="0"/>
              </a:rPr>
              <a:t>TextStyle</a:t>
            </a:r>
            <a:r>
              <a:rPr lang="tr-TR" sz="1400" dirty="0">
                <a:effectLst/>
                <a:latin typeface="SimSun-ExtB" panose="02010609060101010101" pitchFamily="49" charset="-122"/>
                <a:ea typeface="Calibri" panose="020F0502020204030204" pitchFamily="34" charset="0"/>
              </a:rPr>
              <a:t>(</a:t>
            </a:r>
            <a:r>
              <a:rPr lang="tr-TR" sz="1400" dirty="0" err="1">
                <a:effectLst/>
                <a:latin typeface="SimSun-ExtB" panose="02010609060101010101" pitchFamily="49" charset="-122"/>
                <a:ea typeface="Calibri" panose="020F0502020204030204" pitchFamily="34" charset="0"/>
              </a:rPr>
              <a:t>fontFamily</a:t>
            </a:r>
            <a:r>
              <a:rPr lang="tr-TR" sz="1400" dirty="0">
                <a:effectLst/>
                <a:latin typeface="SimSun-ExtB" panose="02010609060101010101" pitchFamily="49" charset="-122"/>
                <a:ea typeface="Calibri" panose="020F0502020204030204" pitchFamily="34" charset="0"/>
              </a:rPr>
              <a:t>:</a:t>
            </a:r>
            <a:r>
              <a:rPr lang="tr-TR" sz="1400" spc="-20" dirty="0">
                <a:effectLst/>
                <a:latin typeface="SimSun-ExtB" panose="02010609060101010101" pitchFamily="49" charset="-122"/>
                <a:ea typeface="Calibri" panose="020F0502020204030204" pitchFamily="34" charset="0"/>
              </a:rPr>
              <a:t> </a:t>
            </a:r>
            <a:r>
              <a:rPr lang="tr-TR" sz="1400" spc="-10" dirty="0">
                <a:effectLst/>
                <a:latin typeface="SimSun-ExtB" panose="02010609060101010101" pitchFamily="49" charset="-122"/>
                <a:ea typeface="Calibri" panose="020F0502020204030204" pitchFamily="34" charset="0"/>
              </a:rPr>
              <a:t>'</a:t>
            </a:r>
            <a:r>
              <a:rPr lang="tr-TR" sz="1400" spc="-10" dirty="0" err="1">
                <a:effectLst/>
                <a:latin typeface="SimSun-ExtB" panose="02010609060101010101" pitchFamily="49" charset="-122"/>
                <a:ea typeface="Calibri" panose="020F0502020204030204" pitchFamily="34" charset="0"/>
              </a:rPr>
              <a:t>MrDafoe</a:t>
            </a:r>
            <a:r>
              <a:rPr lang="tr-TR" sz="1400" spc="-10" dirty="0">
                <a:effectLst/>
                <a:latin typeface="SimSun-ExtB" panose="02010609060101010101" pitchFamily="49" charset="-122"/>
                <a:ea typeface="Calibri" panose="020F0502020204030204" pitchFamily="34" charset="0"/>
              </a:rPr>
              <a:t>'),),</a:t>
            </a:r>
            <a:endParaRPr lang="tr-TR" sz="1400" dirty="0">
              <a:effectLst/>
              <a:latin typeface="Calibri" panose="020F0502020204030204" pitchFamily="34" charset="0"/>
              <a:ea typeface="Calibri" panose="020F0502020204030204" pitchFamily="34" charset="0"/>
            </a:endParaRPr>
          </a:p>
        </p:txBody>
      </p:sp>
      <p:sp>
        <p:nvSpPr>
          <p:cNvPr id="16" name="Metin kutusu 15">
            <a:extLst>
              <a:ext uri="{FF2B5EF4-FFF2-40B4-BE49-F238E27FC236}">
                <a16:creationId xmlns:a16="http://schemas.microsoft.com/office/drawing/2014/main" id="{03313DC9-E236-3E0D-BB82-14897B4757F4}"/>
              </a:ext>
            </a:extLst>
          </p:cNvPr>
          <p:cNvSpPr txBox="1"/>
          <p:nvPr/>
        </p:nvSpPr>
        <p:spPr>
          <a:xfrm>
            <a:off x="4601496" y="4082694"/>
            <a:ext cx="5573297" cy="505267"/>
          </a:xfrm>
          <a:prstGeom prst="rect">
            <a:avLst/>
          </a:prstGeom>
          <a:noFill/>
        </p:spPr>
        <p:txBody>
          <a:bodyPr wrap="square">
            <a:spAutoFit/>
          </a:bodyPr>
          <a:lstStyle/>
          <a:p>
            <a:pPr marL="236220">
              <a:spcBef>
                <a:spcPts val="1075"/>
              </a:spcBef>
            </a:pPr>
            <a:r>
              <a:rPr lang="tr-TR" sz="1800" dirty="0">
                <a:effectLst/>
                <a:latin typeface="Calibri" panose="020F0502020204030204" pitchFamily="34" charset="0"/>
                <a:ea typeface="Calibri" panose="020F0502020204030204" pitchFamily="34" charset="0"/>
              </a:rPr>
              <a:t>Yukarıdaki</a:t>
            </a:r>
            <a:r>
              <a:rPr lang="tr-TR" sz="1800" spc="-5"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örnek</a:t>
            </a:r>
            <a:r>
              <a:rPr lang="tr-TR" sz="1800" spc="-5" dirty="0">
                <a:effectLst/>
                <a:latin typeface="Calibri" panose="020F0502020204030204" pitchFamily="34" charset="0"/>
                <a:ea typeface="Calibri" panose="020F0502020204030204" pitchFamily="34" charset="0"/>
              </a:rPr>
              <a:t> </a:t>
            </a:r>
            <a:r>
              <a:rPr lang="tr-TR" sz="18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effectLst/>
                <a:latin typeface="Calibri" panose="020F0502020204030204" pitchFamily="34" charset="0"/>
                <a:ea typeface="Calibri" panose="020F0502020204030204" pitchFamily="34" charset="0"/>
              </a:rPr>
              <a:t>ekil </a:t>
            </a:r>
            <a:r>
              <a:rPr lang="tr-TR" sz="1800" u="none" strike="noStrike" dirty="0">
                <a:solidFill>
                  <a:srgbClr val="0000FF"/>
                </a:solidFill>
                <a:effectLst/>
                <a:latin typeface="Calibri" panose="020F0502020204030204" pitchFamily="34" charset="0"/>
                <a:ea typeface="Calibri" panose="020F0502020204030204" pitchFamily="34" charset="0"/>
                <a:hlinkClick r:id="rId4"/>
              </a:rPr>
              <a:t>8-4</a:t>
            </a:r>
            <a:r>
              <a:rPr lang="tr-TR" sz="1800" spc="-60" dirty="0">
                <a:solidFill>
                  <a:srgbClr val="0000FF"/>
                </a:solidFill>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gibi</a:t>
            </a:r>
            <a:r>
              <a:rPr lang="tr-TR" sz="1800" spc="-5" dirty="0">
                <a:effectLst/>
                <a:latin typeface="Calibri" panose="020F0502020204030204" pitchFamily="34" charset="0"/>
                <a:ea typeface="Calibri" panose="020F0502020204030204" pitchFamily="34" charset="0"/>
              </a:rPr>
              <a:t> </a:t>
            </a:r>
            <a:r>
              <a:rPr lang="tr-TR" sz="1800" spc="-10" dirty="0">
                <a:effectLst/>
                <a:latin typeface="Calibri" panose="020F0502020204030204" pitchFamily="34" charset="0"/>
                <a:ea typeface="Calibri" panose="020F0502020204030204" pitchFamily="34" charset="0"/>
              </a:rPr>
              <a:t>görünebilir.</a:t>
            </a:r>
            <a:endParaRPr lang="tr-TR" sz="1800" dirty="0">
              <a:effectLst/>
              <a:latin typeface="Calibri" panose="020F0502020204030204" pitchFamily="34" charset="0"/>
              <a:ea typeface="Calibri" panose="020F0502020204030204" pitchFamily="34" charset="0"/>
            </a:endParaRPr>
          </a:p>
          <a:p>
            <a:pPr>
              <a:spcBef>
                <a:spcPts val="50"/>
              </a:spcBef>
            </a:pPr>
            <a:r>
              <a:rPr lang="tr-TR" sz="800" dirty="0">
                <a:effectLst/>
                <a:latin typeface="Calibri" panose="020F0502020204030204" pitchFamily="34" charset="0"/>
                <a:ea typeface="Calibri" panose="020F0502020204030204" pitchFamily="34" charset="0"/>
              </a:rPr>
              <a:t> </a:t>
            </a:r>
            <a:endParaRPr lang="tr-TR"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6857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DF96C34-B0EF-3726-5C46-1C8F05C4DA3A}"/>
              </a:ext>
            </a:extLst>
          </p:cNvPr>
          <p:cNvSpPr>
            <a:spLocks noGrp="1"/>
          </p:cNvSpPr>
          <p:nvPr>
            <p:ph type="title"/>
          </p:nvPr>
        </p:nvSpPr>
        <p:spPr>
          <a:xfrm>
            <a:off x="913795" y="609600"/>
            <a:ext cx="10353762" cy="1164772"/>
          </a:xfrm>
        </p:spPr>
        <p:txBody>
          <a:bodyPr>
            <a:normAutofit/>
          </a:bodyPr>
          <a:lstStyle/>
          <a:p>
            <a:pPr>
              <a:lnSpc>
                <a:spcPct val="90000"/>
              </a:lnSpc>
            </a:pPr>
            <a:r>
              <a:rPr lang="tr-TR" sz="3700" b="1" spc="-10" dirty="0">
                <a:effectLst/>
                <a:latin typeface="Arial" panose="020B0604020202020204" pitchFamily="34" charset="0"/>
                <a:ea typeface="Arial" panose="020B0604020202020204" pitchFamily="34" charset="0"/>
              </a:rPr>
              <a:t>Kutu Dekorasyonları</a:t>
            </a:r>
            <a:br>
              <a:rPr lang="tr-TR" sz="3700" b="1" dirty="0">
                <a:effectLst/>
                <a:latin typeface="Arial" panose="020B0604020202020204" pitchFamily="34" charset="0"/>
                <a:ea typeface="Arial" panose="020B0604020202020204" pitchFamily="34" charset="0"/>
              </a:rPr>
            </a:br>
            <a:endParaRPr lang="tr-TR" sz="3700" dirty="0"/>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İçerik Yer Tutucusu 2">
            <a:extLst>
              <a:ext uri="{FF2B5EF4-FFF2-40B4-BE49-F238E27FC236}">
                <a16:creationId xmlns:a16="http://schemas.microsoft.com/office/drawing/2014/main" id="{7626B715-C55C-0D8F-6564-C6BAFAFFD351}"/>
              </a:ext>
            </a:extLst>
          </p:cNvPr>
          <p:cNvSpPr>
            <a:spLocks noGrp="1"/>
          </p:cNvSpPr>
          <p:nvPr>
            <p:ph idx="1"/>
          </p:nvPr>
        </p:nvSpPr>
        <p:spPr>
          <a:xfrm>
            <a:off x="913796" y="2170444"/>
            <a:ext cx="5687972" cy="4320791"/>
          </a:xfrm>
        </p:spPr>
        <p:txBody>
          <a:bodyPr>
            <a:normAutofit lnSpcReduction="10000"/>
          </a:bodyPr>
          <a:lstStyle/>
          <a:p>
            <a:pPr>
              <a:lnSpc>
                <a:spcPct val="90000"/>
              </a:lnSpc>
            </a:pPr>
            <a:r>
              <a:rPr lang="tr-TR" sz="1400" dirty="0"/>
              <a:t>Metne doğrudan kenarlık eklemek veya bir simgeye arka plan koymak mümkün değildir. Ancak, bu tür stil özelliklerini eklemek için çözüm, </a:t>
            </a:r>
            <a:r>
              <a:rPr lang="tr-TR" sz="1400" dirty="0" err="1"/>
              <a:t>widget'ları</a:t>
            </a:r>
            <a:r>
              <a:rPr lang="tr-TR" sz="1400" dirty="0"/>
              <a:t> bir </a:t>
            </a:r>
            <a:r>
              <a:rPr lang="tr-TR" sz="1400" b="1" dirty="0"/>
              <a:t>Konteyner</a:t>
            </a:r>
            <a:r>
              <a:rPr lang="tr-TR" sz="1400" dirty="0"/>
              <a:t> </a:t>
            </a:r>
            <a:r>
              <a:rPr lang="tr-TR" sz="1400" dirty="0" err="1"/>
              <a:t>widget'ına</a:t>
            </a:r>
            <a:r>
              <a:rPr lang="tr-TR" sz="1400" dirty="0"/>
              <a:t> sarmaktır. Konteyner, dekorasyon adı verilen kapsamlı bir stil özelliğine sahiptir ve bu sayede kenarlık, arka plan, gölge gibi süslemeler eklemek mümkündür. Bu yaklaşım, stil sorunlarını çözmek için genellikle en etkili yoldur. Örneğin, bir konteynere gölge eklemek için dekorasyon özelliği kullanılabilir</a:t>
            </a:r>
          </a:p>
          <a:p>
            <a:pPr>
              <a:lnSpc>
                <a:spcPct val="90000"/>
              </a:lnSpc>
            </a:pPr>
            <a:endParaRPr lang="tr-TR" sz="1400" dirty="0"/>
          </a:p>
          <a:p>
            <a:pPr marR="2482215">
              <a:lnSpc>
                <a:spcPct val="90000"/>
              </a:lnSpc>
              <a:spcAft>
                <a:spcPts val="180"/>
              </a:spcAft>
            </a:pPr>
            <a:r>
              <a:rPr lang="tr-TR" sz="1400" dirty="0"/>
              <a:t> </a:t>
            </a:r>
            <a:r>
              <a:rPr lang="tr-TR" sz="1400" dirty="0" err="1">
                <a:effectLst/>
                <a:latin typeface="Times New Roman" panose="02020603050405020304" pitchFamily="18" charset="0"/>
                <a:ea typeface="Times New Roman" panose="02020603050405020304" pitchFamily="18" charset="0"/>
              </a:rPr>
              <a:t>child</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Container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width</a:t>
            </a:r>
            <a:r>
              <a:rPr lang="tr-TR" sz="1400" dirty="0">
                <a:effectLst/>
                <a:latin typeface="Times New Roman" panose="02020603050405020304" pitchFamily="18" charset="0"/>
                <a:ea typeface="Times New Roman" panose="02020603050405020304" pitchFamily="18" charset="0"/>
              </a:rPr>
              <a:t>: 300.0,   </a:t>
            </a:r>
            <a:r>
              <a:rPr lang="tr-TR" sz="1400" dirty="0" err="1">
                <a:effectLst/>
                <a:latin typeface="Times New Roman" panose="02020603050405020304" pitchFamily="18" charset="0"/>
                <a:ea typeface="Times New Roman" panose="02020603050405020304" pitchFamily="18" charset="0"/>
              </a:rPr>
              <a:t>height</a:t>
            </a:r>
            <a:r>
              <a:rPr lang="tr-TR" sz="1400" dirty="0">
                <a:effectLst/>
                <a:latin typeface="Times New Roman" panose="02020603050405020304" pitchFamily="18" charset="0"/>
                <a:ea typeface="Times New Roman" panose="02020603050405020304" pitchFamily="18" charset="0"/>
              </a:rPr>
              <a:t>: 300.0,   </a:t>
            </a:r>
            <a:r>
              <a:rPr lang="tr-TR" sz="1400" dirty="0" err="1">
                <a:effectLst/>
                <a:latin typeface="Times New Roman" panose="02020603050405020304" pitchFamily="18" charset="0"/>
                <a:ea typeface="Times New Roman" panose="02020603050405020304" pitchFamily="18" charset="0"/>
              </a:rPr>
              <a:t>decoration</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BoxDecoration</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Colors.purple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boxShadow</a:t>
            </a:r>
            <a:r>
              <a:rPr lang="tr-TR" sz="1400" dirty="0">
                <a:effectLst/>
                <a:latin typeface="Times New Roman" panose="02020603050405020304" pitchFamily="18" charset="0"/>
                <a:ea typeface="Times New Roman" panose="02020603050405020304" pitchFamily="18" charset="0"/>
              </a:rPr>
              <a:t>: [       </a:t>
            </a:r>
            <a:r>
              <a:rPr lang="tr-TR" sz="1400" dirty="0" err="1">
                <a:effectLst/>
                <a:latin typeface="Times New Roman" panose="02020603050405020304" pitchFamily="18" charset="0"/>
                <a:ea typeface="Times New Roman" panose="02020603050405020304" pitchFamily="18" charset="0"/>
              </a:rPr>
              <a:t>BoxShadow</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90000"/>
              </a:lnSpc>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offset</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Offset.fromDirection</a:t>
            </a:r>
            <a:r>
              <a:rPr lang="tr-TR" sz="1400" dirty="0">
                <a:effectLst/>
                <a:latin typeface="Times New Roman" panose="02020603050405020304" pitchFamily="18" charset="0"/>
                <a:ea typeface="Times New Roman" panose="02020603050405020304" pitchFamily="18" charset="0"/>
              </a:rPr>
              <a:t>(0.25</a:t>
            </a:r>
            <a:r>
              <a:rPr lang="tr-TR" sz="1400" baseline="-25000" dirty="0">
                <a:effectLst/>
                <a:latin typeface="Times New Roman" panose="02020603050405020304" pitchFamily="18" charset="0"/>
                <a:ea typeface="Times New Roman" panose="02020603050405020304" pitchFamily="18" charset="0"/>
              </a:rPr>
              <a:t>*</a:t>
            </a:r>
            <a:r>
              <a:rPr lang="tr-TR" sz="1400" dirty="0">
                <a:effectLst/>
                <a:latin typeface="Times New Roman" panose="02020603050405020304" pitchFamily="18" charset="0"/>
                <a:ea typeface="Times New Roman" panose="02020603050405020304" pitchFamily="18" charset="0"/>
              </a:rPr>
              <a:t>pi, 10.0),         </a:t>
            </a:r>
            <a:r>
              <a:rPr lang="tr-TR" sz="1400" dirty="0" err="1">
                <a:effectLst/>
                <a:latin typeface="Times New Roman" panose="02020603050405020304" pitchFamily="18" charset="0"/>
                <a:ea typeface="Times New Roman" panose="02020603050405020304" pitchFamily="18" charset="0"/>
              </a:rPr>
              <a:t>blurRadius</a:t>
            </a:r>
            <a:r>
              <a:rPr lang="tr-TR" sz="1400" dirty="0">
                <a:effectLst/>
                <a:latin typeface="Times New Roman" panose="02020603050405020304" pitchFamily="18" charset="0"/>
                <a:ea typeface="Times New Roman" panose="02020603050405020304" pitchFamily="18" charset="0"/>
              </a:rPr>
              <a:t>: 10.0,</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90000"/>
              </a:lnSpc>
              <a:spcAft>
                <a:spcPts val="995"/>
              </a:spcAft>
            </a:pP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marL="36900" indent="0">
              <a:lnSpc>
                <a:spcPct val="90000"/>
              </a:lnSpc>
              <a:buNone/>
            </a:pPr>
            <a:endParaRPr lang="tr-TR" sz="1400" dirty="0"/>
          </a:p>
        </p:txBody>
      </p:sp>
      <p:pic>
        <p:nvPicPr>
          <p:cNvPr id="4" name="Image 27">
            <a:extLst>
              <a:ext uri="{FF2B5EF4-FFF2-40B4-BE49-F238E27FC236}">
                <a16:creationId xmlns:a16="http://schemas.microsoft.com/office/drawing/2014/main" id="{3B7869D8-4938-C2E6-A791-5BB5DE10210E}"/>
              </a:ext>
            </a:extLst>
          </p:cNvPr>
          <p:cNvPicPr>
            <a:picLocks/>
          </p:cNvPicPr>
          <p:nvPr/>
        </p:nvPicPr>
        <p:blipFill>
          <a:blip r:embed="rId4" cstate="print"/>
          <a:stretch>
            <a:fillRect/>
          </a:stretch>
        </p:blipFill>
        <p:spPr>
          <a:xfrm>
            <a:off x="7980011" y="2046513"/>
            <a:ext cx="1525270" cy="1572260"/>
          </a:xfrm>
          <a:prstGeom prst="rect">
            <a:avLst/>
          </a:prstGeom>
        </p:spPr>
      </p:pic>
      <p:pic>
        <p:nvPicPr>
          <p:cNvPr id="5" name="Image 28">
            <a:extLst>
              <a:ext uri="{FF2B5EF4-FFF2-40B4-BE49-F238E27FC236}">
                <a16:creationId xmlns:a16="http://schemas.microsoft.com/office/drawing/2014/main" id="{68D3B976-1287-5757-6449-9ACCB3368A0B}"/>
              </a:ext>
            </a:extLst>
          </p:cNvPr>
          <p:cNvPicPr>
            <a:picLocks/>
          </p:cNvPicPr>
          <p:nvPr/>
        </p:nvPicPr>
        <p:blipFill>
          <a:blip r:embed="rId5" cstate="print"/>
          <a:stretch>
            <a:fillRect/>
          </a:stretch>
        </p:blipFill>
        <p:spPr>
          <a:xfrm>
            <a:off x="7979822" y="4120767"/>
            <a:ext cx="1525270" cy="1572260"/>
          </a:xfrm>
          <a:prstGeom prst="rect">
            <a:avLst/>
          </a:prstGeom>
        </p:spPr>
      </p:pic>
      <p:sp>
        <p:nvSpPr>
          <p:cNvPr id="7" name="Metin kutusu 6">
            <a:extLst>
              <a:ext uri="{FF2B5EF4-FFF2-40B4-BE49-F238E27FC236}">
                <a16:creationId xmlns:a16="http://schemas.microsoft.com/office/drawing/2014/main" id="{C31797C2-AA3C-5004-5870-4F57CE537370}"/>
              </a:ext>
            </a:extLst>
          </p:cNvPr>
          <p:cNvSpPr txBox="1"/>
          <p:nvPr/>
        </p:nvSpPr>
        <p:spPr>
          <a:xfrm>
            <a:off x="7353274" y="3704524"/>
            <a:ext cx="3225818" cy="369332"/>
          </a:xfrm>
          <a:prstGeom prst="rect">
            <a:avLst/>
          </a:prstGeom>
          <a:noFill/>
        </p:spPr>
        <p:txBody>
          <a:bodyPr wrap="square">
            <a:spAutoFit/>
          </a:bodyPr>
          <a:lstStyle/>
          <a:p>
            <a:r>
              <a:rPr lang="tr-TR" sz="1800" b="1" i="1" dirty="0">
                <a:effectLst/>
                <a:latin typeface="Arial" panose="020B0604020202020204" pitchFamily="34" charset="0"/>
                <a:ea typeface="Calibri" panose="020F0502020204030204" pitchFamily="34" charset="0"/>
                <a:cs typeface="Calibri" panose="020F0502020204030204" pitchFamily="34" charset="0"/>
              </a:rPr>
              <a:t>Ş</a:t>
            </a:r>
            <a:r>
              <a:rPr lang="tr-TR" sz="1800" b="1" i="1" dirty="0">
                <a:effectLst/>
                <a:latin typeface="Calibri" panose="020F0502020204030204" pitchFamily="34" charset="0"/>
                <a:ea typeface="Calibri" panose="020F0502020204030204" pitchFamily="34" charset="0"/>
              </a:rPr>
              <a:t>ekil 8-5. </a:t>
            </a:r>
            <a:r>
              <a:rPr lang="tr-TR" sz="1800" i="1" dirty="0">
                <a:effectLst/>
                <a:latin typeface="Calibri" panose="020F0502020204030204" pitchFamily="34" charset="0"/>
                <a:ea typeface="Calibri" panose="020F0502020204030204" pitchFamily="34" charset="0"/>
              </a:rPr>
              <a:t>Kutu</a:t>
            </a:r>
            <a:r>
              <a:rPr lang="tr-TR" sz="1800" i="1" spc="20" dirty="0">
                <a:effectLst/>
                <a:latin typeface="Calibri" panose="020F0502020204030204" pitchFamily="34" charset="0"/>
                <a:ea typeface="Calibri" panose="020F0502020204030204" pitchFamily="34" charset="0"/>
              </a:rPr>
              <a:t> </a:t>
            </a:r>
            <a:r>
              <a:rPr lang="tr-TR" sz="1800" i="1" dirty="0">
                <a:effectLst/>
                <a:latin typeface="Calibri" panose="020F0502020204030204" pitchFamily="34" charset="0"/>
                <a:ea typeface="Calibri" panose="020F0502020204030204" pitchFamily="34" charset="0"/>
              </a:rPr>
              <a:t>gölgesi</a:t>
            </a:r>
            <a:r>
              <a:rPr lang="tr-TR" sz="1800" i="1" spc="-5"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olmadan</a:t>
            </a:r>
            <a:endParaRPr lang="tr-TR" dirty="0"/>
          </a:p>
        </p:txBody>
      </p:sp>
      <p:sp>
        <p:nvSpPr>
          <p:cNvPr id="11" name="Metin kutusu 10">
            <a:extLst>
              <a:ext uri="{FF2B5EF4-FFF2-40B4-BE49-F238E27FC236}">
                <a16:creationId xmlns:a16="http://schemas.microsoft.com/office/drawing/2014/main" id="{9B259337-266C-D705-7E22-D8630E71242B}"/>
              </a:ext>
            </a:extLst>
          </p:cNvPr>
          <p:cNvSpPr txBox="1"/>
          <p:nvPr/>
        </p:nvSpPr>
        <p:spPr>
          <a:xfrm>
            <a:off x="7075889" y="5646125"/>
            <a:ext cx="3333135" cy="369332"/>
          </a:xfrm>
          <a:prstGeom prst="rect">
            <a:avLst/>
          </a:prstGeom>
          <a:noFill/>
        </p:spPr>
        <p:txBody>
          <a:bodyPr wrap="square">
            <a:spAutoFit/>
          </a:bodyPr>
          <a:lstStyle/>
          <a:p>
            <a:pPr marL="236220">
              <a:spcBef>
                <a:spcPts val="1055"/>
              </a:spcBef>
            </a:pPr>
            <a:r>
              <a:rPr lang="tr-TR" sz="1800" b="1" i="1" dirty="0">
                <a:effectLst/>
                <a:latin typeface="Arial" panose="020B0604020202020204" pitchFamily="34" charset="0"/>
                <a:ea typeface="Calibri" panose="020F0502020204030204" pitchFamily="34" charset="0"/>
                <a:cs typeface="Calibri" panose="020F0502020204030204" pitchFamily="34" charset="0"/>
              </a:rPr>
              <a:t>Ş</a:t>
            </a:r>
            <a:r>
              <a:rPr lang="tr-TR" sz="1800" b="1" i="1" dirty="0">
                <a:effectLst/>
                <a:latin typeface="Calibri" panose="020F0502020204030204" pitchFamily="34" charset="0"/>
                <a:ea typeface="Calibri" panose="020F0502020204030204" pitchFamily="34" charset="0"/>
              </a:rPr>
              <a:t>ekil</a:t>
            </a:r>
            <a:r>
              <a:rPr lang="tr-TR" sz="1800" b="1" i="1" spc="5" dirty="0">
                <a:effectLst/>
                <a:latin typeface="Calibri" panose="020F0502020204030204" pitchFamily="34" charset="0"/>
                <a:ea typeface="Calibri" panose="020F0502020204030204" pitchFamily="34" charset="0"/>
              </a:rPr>
              <a:t> </a:t>
            </a:r>
            <a:r>
              <a:rPr lang="tr-TR" sz="1800" b="1" i="1" dirty="0">
                <a:effectLst/>
                <a:latin typeface="Calibri" panose="020F0502020204030204" pitchFamily="34" charset="0"/>
                <a:ea typeface="Calibri" panose="020F0502020204030204" pitchFamily="34" charset="0"/>
              </a:rPr>
              <a:t>8-6.</a:t>
            </a:r>
            <a:r>
              <a:rPr lang="tr-TR" sz="1800" b="1" i="1" spc="10" dirty="0">
                <a:effectLst/>
                <a:latin typeface="Calibri" panose="020F0502020204030204" pitchFamily="34" charset="0"/>
                <a:ea typeface="Calibri" panose="020F0502020204030204" pitchFamily="34" charset="0"/>
              </a:rPr>
              <a:t> </a:t>
            </a:r>
            <a:r>
              <a:rPr lang="tr-TR" sz="1800" i="1" dirty="0">
                <a:effectLst/>
                <a:latin typeface="Calibri" panose="020F0502020204030204" pitchFamily="34" charset="0"/>
                <a:ea typeface="Calibri" panose="020F0502020204030204" pitchFamily="34" charset="0"/>
              </a:rPr>
              <a:t>Bir</a:t>
            </a:r>
            <a:r>
              <a:rPr lang="tr-TR" sz="1800" i="1" spc="25" dirty="0">
                <a:effectLst/>
                <a:latin typeface="Calibri" panose="020F0502020204030204" pitchFamily="34" charset="0"/>
                <a:ea typeface="Calibri" panose="020F0502020204030204" pitchFamily="34" charset="0"/>
              </a:rPr>
              <a:t> </a:t>
            </a:r>
            <a:r>
              <a:rPr lang="tr-TR" sz="1800" i="1" dirty="0">
                <a:effectLst/>
                <a:latin typeface="Calibri" panose="020F0502020204030204" pitchFamily="34" charset="0"/>
                <a:ea typeface="Calibri" panose="020F0502020204030204" pitchFamily="34" charset="0"/>
              </a:rPr>
              <a:t>kutu</a:t>
            </a:r>
            <a:r>
              <a:rPr lang="tr-TR" sz="1800" i="1" spc="30" dirty="0">
                <a:effectLst/>
                <a:latin typeface="Calibri" panose="020F0502020204030204" pitchFamily="34" charset="0"/>
                <a:ea typeface="Calibri" panose="020F0502020204030204" pitchFamily="34" charset="0"/>
              </a:rPr>
              <a:t> </a:t>
            </a:r>
            <a:r>
              <a:rPr lang="tr-TR" sz="1800" i="1" dirty="0">
                <a:effectLst/>
                <a:latin typeface="Calibri" panose="020F0502020204030204" pitchFamily="34" charset="0"/>
                <a:ea typeface="Calibri" panose="020F0502020204030204" pitchFamily="34" charset="0"/>
              </a:rPr>
              <a:t>gölgesi </a:t>
            </a:r>
            <a:r>
              <a:rPr lang="tr-TR" sz="1800" i="1" spc="-25" dirty="0">
                <a:effectLst/>
                <a:latin typeface="Calibri" panose="020F0502020204030204" pitchFamily="34" charset="0"/>
                <a:ea typeface="Calibri" panose="020F0502020204030204" pitchFamily="34" charset="0"/>
              </a:rPr>
              <a:t>ile</a:t>
            </a:r>
            <a:endParaRPr lang="tr-TR"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3812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F8E1BE-56EB-D0B2-4389-5D072284964E}"/>
              </a:ext>
            </a:extLst>
          </p:cNvPr>
          <p:cNvSpPr>
            <a:spLocks noGrp="1"/>
          </p:cNvSpPr>
          <p:nvPr>
            <p:ph idx="1"/>
          </p:nvPr>
        </p:nvSpPr>
        <p:spPr/>
        <p:txBody>
          <a:bodyPr/>
          <a:lstStyle/>
          <a:p>
            <a:r>
              <a:rPr lang="tr-TR" dirty="0" err="1">
                <a:solidFill>
                  <a:schemeClr val="tx1"/>
                </a:solidFill>
              </a:rPr>
              <a:t>Flutter</a:t>
            </a:r>
            <a:r>
              <a:rPr lang="tr-TR" dirty="0">
                <a:solidFill>
                  <a:schemeClr val="tx1"/>
                </a:solidFill>
              </a:rPr>
              <a:t>, web'e kıyasla daha karmaşık bir kelime dağarcığına sahiptir. Örneğin, bir gölge eklemek için </a:t>
            </a:r>
            <a:r>
              <a:rPr lang="tr-TR" b="1" dirty="0" err="1">
                <a:solidFill>
                  <a:schemeClr val="tx1"/>
                </a:solidFill>
              </a:rPr>
              <a:t>boxShadow</a:t>
            </a:r>
            <a:r>
              <a:rPr lang="tr-TR" dirty="0">
                <a:solidFill>
                  <a:schemeClr val="tx1"/>
                </a:solidFill>
              </a:rPr>
              <a:t> özelliği, yön, boyut ve bulanıklık yarıçapı gibi parametreleri içerir. Bulanıklık yarıçapı, gölgenin yumuşaklığını belirler; abajur gibi, ne kadar büyükse gölge o kadar yumuşak ve dağılmış olur. Bu, </a:t>
            </a:r>
            <a:r>
              <a:rPr lang="tr-TR" dirty="0" err="1">
                <a:solidFill>
                  <a:schemeClr val="tx1"/>
                </a:solidFill>
              </a:rPr>
              <a:t>Flutter’ın</a:t>
            </a:r>
            <a:r>
              <a:rPr lang="tr-TR" dirty="0">
                <a:solidFill>
                  <a:schemeClr val="tx1"/>
                </a:solidFill>
              </a:rPr>
              <a:t> daha ayrıntılı ve özelleştirilebilir bir stil yaklaşımını gösterir.</a:t>
            </a:r>
          </a:p>
          <a:p>
            <a:r>
              <a:rPr lang="tr-TR" sz="1800" dirty="0">
                <a:solidFill>
                  <a:schemeClr val="tx1"/>
                </a:solidFill>
                <a:effectLst/>
                <a:latin typeface="Calibri" panose="020F0502020204030204" pitchFamily="34" charset="0"/>
                <a:ea typeface="Calibri" panose="020F0502020204030204" pitchFamily="34" charset="0"/>
              </a:rPr>
              <a:t>Kullanılabilecek ba</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solidFill>
                  <a:schemeClr val="tx1"/>
                </a:solidFill>
                <a:effectLst/>
                <a:latin typeface="Calibri" panose="020F0502020204030204" pitchFamily="34" charset="0"/>
                <a:ea typeface="Calibri" panose="020F0502020204030204" pitchFamily="34" charset="0"/>
              </a:rPr>
              <a:t>ka süslemeler de vardır. </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solidFill>
                  <a:schemeClr val="tx1"/>
                </a:solidFill>
                <a:effectLst/>
                <a:latin typeface="Calibri" panose="020F0502020204030204" pitchFamily="34" charset="0"/>
                <a:ea typeface="Calibri" panose="020F0502020204030204" pitchFamily="34" charset="0"/>
              </a:rPr>
              <a:t>imdi en kullanı</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solidFill>
                  <a:schemeClr val="tx1"/>
                </a:solidFill>
                <a:effectLst/>
                <a:latin typeface="Calibri" panose="020F0502020204030204" pitchFamily="34" charset="0"/>
                <a:ea typeface="Calibri" panose="020F0502020204030204" pitchFamily="34" charset="0"/>
              </a:rPr>
              <a:t>lı olanlara, </a:t>
            </a:r>
            <a:r>
              <a:rPr lang="tr-TR" sz="1800" dirty="0" err="1">
                <a:solidFill>
                  <a:schemeClr val="tx1"/>
                </a:solidFill>
                <a:effectLst/>
                <a:latin typeface="Calibri" panose="020F0502020204030204" pitchFamily="34" charset="0"/>
                <a:ea typeface="Calibri" panose="020F0502020204030204" pitchFamily="34" charset="0"/>
              </a:rPr>
              <a:t>border</a:t>
            </a:r>
            <a:r>
              <a:rPr lang="tr-TR" sz="1800" dirty="0">
                <a:solidFill>
                  <a:schemeClr val="tx1"/>
                </a:solidFill>
                <a:effectLst/>
                <a:latin typeface="Calibri" panose="020F0502020204030204" pitchFamily="34" charset="0"/>
                <a:ea typeface="Calibri" panose="020F0502020204030204" pitchFamily="34" charset="0"/>
              </a:rPr>
              <a:t>, </a:t>
            </a:r>
            <a:r>
              <a:rPr lang="tr-TR" sz="1800" dirty="0" err="1">
                <a:solidFill>
                  <a:schemeClr val="tx1"/>
                </a:solidFill>
                <a:effectLst/>
                <a:latin typeface="Calibri" panose="020F0502020204030204" pitchFamily="34" charset="0"/>
                <a:ea typeface="Calibri" panose="020F0502020204030204" pitchFamily="34" charset="0"/>
              </a:rPr>
              <a:t>borderRadius</a:t>
            </a:r>
            <a:r>
              <a:rPr lang="tr-TR" sz="1800" dirty="0">
                <a:solidFill>
                  <a:schemeClr val="tx1"/>
                </a:solidFill>
                <a:effectLst/>
                <a:latin typeface="Calibri" panose="020F0502020204030204" pitchFamily="34" charset="0"/>
                <a:ea typeface="Calibri" panose="020F0502020204030204" pitchFamily="34" charset="0"/>
              </a:rPr>
              <a:t> ve </a:t>
            </a:r>
            <a:r>
              <a:rPr lang="tr-TR" sz="1800" dirty="0" err="1">
                <a:solidFill>
                  <a:schemeClr val="tx1"/>
                </a:solidFill>
                <a:effectLst/>
                <a:latin typeface="Calibri" panose="020F0502020204030204" pitchFamily="34" charset="0"/>
                <a:ea typeface="Calibri" panose="020F0502020204030204" pitchFamily="34" charset="0"/>
              </a:rPr>
              <a:t>BoxShape'e</a:t>
            </a:r>
            <a:r>
              <a:rPr lang="tr-TR" sz="1800" dirty="0">
                <a:solidFill>
                  <a:schemeClr val="tx1"/>
                </a:solidFill>
                <a:effectLst/>
                <a:latin typeface="Calibri" panose="020F0502020204030204" pitchFamily="34" charset="0"/>
                <a:ea typeface="Calibri" panose="020F0502020204030204" pitchFamily="34" charset="0"/>
              </a:rPr>
              <a:t> bakalım</a:t>
            </a:r>
            <a:endParaRPr lang="tr-TR" dirty="0">
              <a:solidFill>
                <a:schemeClr val="tx1"/>
              </a:solidFill>
            </a:endParaRPr>
          </a:p>
        </p:txBody>
      </p:sp>
    </p:spTree>
    <p:extLst>
      <p:ext uri="{BB962C8B-B14F-4D97-AF65-F5344CB8AC3E}">
        <p14:creationId xmlns:p14="http://schemas.microsoft.com/office/powerpoint/2010/main" val="59928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E9A987-0A9A-ACAD-DEA9-64881BA1D8E1}"/>
              </a:ext>
            </a:extLst>
          </p:cNvPr>
          <p:cNvSpPr>
            <a:spLocks noGrp="1"/>
          </p:cNvSpPr>
          <p:nvPr>
            <p:ph type="title"/>
          </p:nvPr>
        </p:nvSpPr>
        <p:spPr>
          <a:xfrm>
            <a:off x="913795" y="609600"/>
            <a:ext cx="10353762" cy="1164772"/>
          </a:xfrm>
        </p:spPr>
        <p:txBody>
          <a:bodyPr>
            <a:normAutofit/>
          </a:bodyPr>
          <a:lstStyle/>
          <a:p>
            <a:pPr>
              <a:lnSpc>
                <a:spcPct val="90000"/>
              </a:lnSpc>
            </a:pPr>
            <a:r>
              <a:rPr lang="tr-TR" sz="3700" b="1" spc="-10">
                <a:effectLst/>
                <a:latin typeface="Arial" panose="020B0604020202020204" pitchFamily="34" charset="0"/>
                <a:ea typeface="Arial" panose="020B0604020202020204" pitchFamily="34" charset="0"/>
              </a:rPr>
              <a:t>Kenar</a:t>
            </a:r>
            <a:br>
              <a:rPr lang="tr-TR" sz="3700" b="1">
                <a:effectLst/>
                <a:latin typeface="Arial" panose="020B0604020202020204" pitchFamily="34" charset="0"/>
                <a:ea typeface="Arial" panose="020B0604020202020204" pitchFamily="34" charset="0"/>
              </a:rPr>
            </a:br>
            <a:endParaRPr lang="tr-TR" sz="3700"/>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İçerik Yer Tutucusu 2">
            <a:extLst>
              <a:ext uri="{FF2B5EF4-FFF2-40B4-BE49-F238E27FC236}">
                <a16:creationId xmlns:a16="http://schemas.microsoft.com/office/drawing/2014/main" id="{878A5402-9FBB-81D0-9E88-8251AA5DD50B}"/>
              </a:ext>
            </a:extLst>
          </p:cNvPr>
          <p:cNvSpPr>
            <a:spLocks noGrp="1"/>
          </p:cNvSpPr>
          <p:nvPr>
            <p:ph idx="1"/>
          </p:nvPr>
        </p:nvSpPr>
        <p:spPr>
          <a:xfrm>
            <a:off x="793399" y="2046513"/>
            <a:ext cx="2743619" cy="1601039"/>
          </a:xfrm>
        </p:spPr>
        <p:txBody>
          <a:bodyPr>
            <a:normAutofit fontScale="92500"/>
          </a:bodyPr>
          <a:lstStyle/>
          <a:p>
            <a:pPr>
              <a:lnSpc>
                <a:spcPct val="90000"/>
              </a:lnSpc>
            </a:pPr>
            <a:r>
              <a:rPr lang="tr-TR" sz="1400" dirty="0">
                <a:effectLst/>
                <a:latin typeface="Calibri" panose="020F0502020204030204" pitchFamily="34" charset="0"/>
                <a:ea typeface="Calibri" panose="020F0502020204030204" pitchFamily="34" charset="0"/>
              </a:rPr>
              <a:t>Tıpkı</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gölgeler</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için</a:t>
            </a:r>
            <a:r>
              <a:rPr lang="tr-TR" sz="1400" spc="140" dirty="0">
                <a:effectLst/>
                <a:latin typeface="Calibri" panose="020F0502020204030204" pitchFamily="34" charset="0"/>
                <a:ea typeface="Calibri" panose="020F0502020204030204" pitchFamily="34" charset="0"/>
              </a:rPr>
              <a:t> </a:t>
            </a:r>
            <a:r>
              <a:rPr lang="tr-TR" sz="1400" dirty="0" err="1">
                <a:effectLst/>
                <a:latin typeface="Calibri" panose="020F0502020204030204" pitchFamily="34" charset="0"/>
                <a:ea typeface="Calibri" panose="020F0502020204030204" pitchFamily="34" charset="0"/>
              </a:rPr>
              <a:t>BoxDecoration</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kullandı</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effectLst/>
                <a:latin typeface="Calibri" panose="020F0502020204030204" pitchFamily="34" charset="0"/>
                <a:ea typeface="Calibri" panose="020F0502020204030204" pitchFamily="34" charset="0"/>
              </a:rPr>
              <a:t>ınız</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gibi,</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bunları</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bir</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kaba</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kenarlık</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koymak için</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de</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kullanabilirsiniz.</a:t>
            </a:r>
            <a:r>
              <a:rPr lang="tr-TR" sz="1400" spc="135" dirty="0">
                <a:effectLst/>
                <a:latin typeface="Calibri" panose="020F0502020204030204" pitchFamily="34" charset="0"/>
                <a:ea typeface="Calibri" panose="020F0502020204030204" pitchFamily="34" charset="0"/>
              </a:rPr>
              <a:t> </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İş</a:t>
            </a:r>
            <a:r>
              <a:rPr lang="tr-TR" sz="1400" dirty="0">
                <a:effectLst/>
                <a:latin typeface="Calibri" panose="020F0502020204030204" pitchFamily="34" charset="0"/>
                <a:ea typeface="Calibri" panose="020F0502020204030204" pitchFamily="34" charset="0"/>
              </a:rPr>
              <a:t>te</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dört</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farklı</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geni</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li</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effectLst/>
                <a:latin typeface="Calibri" panose="020F0502020204030204" pitchFamily="34" charset="0"/>
                <a:ea typeface="Calibri" panose="020F0502020204030204" pitchFamily="34" charset="0"/>
              </a:rPr>
              <a:t>e</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sahip</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kırmızı</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bir</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kenarlık</a:t>
            </a:r>
            <a:r>
              <a:rPr lang="tr-TR" sz="1400" spc="13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ekil</a:t>
            </a:r>
            <a:r>
              <a:rPr lang="tr-TR" sz="1400" spc="135" dirty="0">
                <a:effectLst/>
                <a:latin typeface="Calibri" panose="020F0502020204030204" pitchFamily="34" charset="0"/>
                <a:ea typeface="Calibri" panose="020F0502020204030204" pitchFamily="34" charset="0"/>
              </a:rPr>
              <a:t> </a:t>
            </a:r>
            <a:r>
              <a:rPr lang="tr-TR" sz="1400" u="none" strike="noStrike" dirty="0">
                <a:effectLst/>
                <a:latin typeface="Calibri" panose="020F0502020204030204" pitchFamily="34" charset="0"/>
                <a:ea typeface="Calibri" panose="020F0502020204030204" pitchFamily="34" charset="0"/>
                <a:hlinkClick r:id="rId4"/>
              </a:rPr>
              <a:t>8-</a:t>
            </a:r>
            <a:r>
              <a:rPr lang="tr-TR" sz="1400" u="none" strike="noStrike" spc="-25" dirty="0">
                <a:effectLst/>
                <a:latin typeface="Calibri" panose="020F0502020204030204" pitchFamily="34" charset="0"/>
                <a:ea typeface="Calibri" panose="020F0502020204030204" pitchFamily="34" charset="0"/>
                <a:hlinkClick r:id="rId4"/>
              </a:rPr>
              <a:t>7)</a:t>
            </a:r>
            <a:r>
              <a:rPr lang="tr-TR" sz="1400" spc="-25" dirty="0">
                <a:effectLst/>
                <a:latin typeface="Calibri" panose="020F0502020204030204" pitchFamily="34" charset="0"/>
                <a:ea typeface="Calibri" panose="020F0502020204030204" pitchFamily="34" charset="0"/>
              </a:rPr>
              <a:t>:</a:t>
            </a:r>
            <a:endParaRPr lang="tr-TR" sz="1400" dirty="0">
              <a:effectLst/>
              <a:latin typeface="Calibri" panose="020F0502020204030204" pitchFamily="34" charset="0"/>
              <a:ea typeface="Calibri" panose="020F0502020204030204" pitchFamily="34" charset="0"/>
            </a:endParaRPr>
          </a:p>
          <a:p>
            <a:pPr>
              <a:lnSpc>
                <a:spcPct val="90000"/>
              </a:lnSpc>
            </a:pPr>
            <a:r>
              <a:rPr lang="tr-TR" sz="1400" dirty="0">
                <a:effectLst/>
                <a:latin typeface="SimSun-ExtB" panose="02010609060101010101" pitchFamily="49" charset="-122"/>
                <a:ea typeface="Calibri" panose="020F0502020204030204" pitchFamily="34" charset="0"/>
              </a:rPr>
              <a:t> </a:t>
            </a:r>
            <a:endParaRPr lang="tr-TR" sz="1400" dirty="0">
              <a:effectLst/>
              <a:latin typeface="Calibri" panose="020F0502020204030204" pitchFamily="34" charset="0"/>
              <a:ea typeface="Calibri" panose="020F0502020204030204" pitchFamily="34" charset="0"/>
            </a:endParaRPr>
          </a:p>
          <a:p>
            <a:pPr>
              <a:lnSpc>
                <a:spcPct val="90000"/>
              </a:lnSpc>
            </a:pPr>
            <a:endParaRPr lang="tr-TR" sz="1400" dirty="0"/>
          </a:p>
        </p:txBody>
      </p:sp>
      <p:sp>
        <p:nvSpPr>
          <p:cNvPr id="5" name="Metin kutusu 4">
            <a:extLst>
              <a:ext uri="{FF2B5EF4-FFF2-40B4-BE49-F238E27FC236}">
                <a16:creationId xmlns:a16="http://schemas.microsoft.com/office/drawing/2014/main" id="{0C00AE6B-1DBB-59EA-26D4-F8B2941E85BF}"/>
              </a:ext>
            </a:extLst>
          </p:cNvPr>
          <p:cNvSpPr txBox="1"/>
          <p:nvPr/>
        </p:nvSpPr>
        <p:spPr>
          <a:xfrm>
            <a:off x="913795" y="3647552"/>
            <a:ext cx="6283651" cy="2792559"/>
          </a:xfrm>
          <a:prstGeom prst="rect">
            <a:avLst/>
          </a:prstGeom>
          <a:noFill/>
        </p:spPr>
        <p:txBody>
          <a:bodyPr wrap="square">
            <a:spAutoFit/>
          </a:bodyPr>
          <a:lstStyle/>
          <a:p>
            <a:pPr marR="2517140">
              <a:lnSpc>
                <a:spcPct val="90000"/>
              </a:lnSpc>
              <a:spcAft>
                <a:spcPts val="180"/>
              </a:spcAft>
            </a:pPr>
            <a:r>
              <a:rPr lang="tr-TR" sz="1400" dirty="0" err="1">
                <a:effectLst/>
                <a:latin typeface="Times New Roman" panose="02020603050405020304" pitchFamily="18" charset="0"/>
                <a:ea typeface="Times New Roman" panose="02020603050405020304" pitchFamily="18" charset="0"/>
              </a:rPr>
              <a:t>decoration</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BoxDecoration</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Colors.purple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a:t>
            </a:r>
            <a:r>
              <a:rPr lang="tr-TR" sz="1400" dirty="0">
                <a:effectLst/>
                <a:latin typeface="Times New Roman" panose="02020603050405020304" pitchFamily="18" charset="0"/>
                <a:ea typeface="Times New Roman" panose="02020603050405020304" pitchFamily="18" charset="0"/>
              </a:rPr>
              <a:t>(     top: </a:t>
            </a:r>
            <a:r>
              <a:rPr lang="tr-TR" sz="1400" dirty="0" err="1">
                <a:effectLst/>
                <a:latin typeface="Times New Roman" panose="02020603050405020304" pitchFamily="18" charset="0"/>
                <a:ea typeface="Times New Roman" panose="02020603050405020304" pitchFamily="18" charset="0"/>
              </a:rPr>
              <a:t>BorderSide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width</a:t>
            </a:r>
            <a:r>
              <a:rPr lang="tr-TR" sz="1400" dirty="0">
                <a:effectLst/>
                <a:latin typeface="Times New Roman" panose="02020603050405020304" pitchFamily="18" charset="0"/>
                <a:ea typeface="Times New Roman" panose="02020603050405020304" pitchFamily="18" charset="0"/>
              </a:rPr>
              <a:t>: 10,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Colors.red</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marR="2656840">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right</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BorderSide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width</a:t>
            </a:r>
            <a:r>
              <a:rPr lang="tr-TR" sz="1400" dirty="0">
                <a:effectLst/>
                <a:latin typeface="Times New Roman" panose="02020603050405020304" pitchFamily="18" charset="0"/>
                <a:ea typeface="Times New Roman" panose="02020603050405020304" pitchFamily="18" charset="0"/>
              </a:rPr>
              <a:t>: 20,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Colors.red</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marR="2656840">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bottom</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BorderSide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width</a:t>
            </a:r>
            <a:r>
              <a:rPr lang="tr-TR" sz="1400" dirty="0">
                <a:effectLst/>
                <a:latin typeface="Times New Roman" panose="02020603050405020304" pitchFamily="18" charset="0"/>
                <a:ea typeface="Times New Roman" panose="02020603050405020304" pitchFamily="18" charset="0"/>
              </a:rPr>
              <a:t>: 30,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Colors.red</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marR="2790190">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left</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BorderSide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width</a:t>
            </a:r>
            <a:r>
              <a:rPr lang="tr-TR" sz="1400" dirty="0">
                <a:effectLst/>
                <a:latin typeface="Times New Roman" panose="02020603050405020304" pitchFamily="18" charset="0"/>
                <a:ea typeface="Times New Roman" panose="02020603050405020304" pitchFamily="18" charset="0"/>
              </a:rPr>
              <a:t>: 40,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Colors.red</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9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p:txBody>
      </p:sp>
      <p:pic>
        <p:nvPicPr>
          <p:cNvPr id="6" name="Image 32">
            <a:extLst>
              <a:ext uri="{FF2B5EF4-FFF2-40B4-BE49-F238E27FC236}">
                <a16:creationId xmlns:a16="http://schemas.microsoft.com/office/drawing/2014/main" id="{50DB0549-3038-4C73-264A-00BB17CC1B73}"/>
              </a:ext>
            </a:extLst>
          </p:cNvPr>
          <p:cNvPicPr>
            <a:picLocks/>
          </p:cNvPicPr>
          <p:nvPr/>
        </p:nvPicPr>
        <p:blipFill>
          <a:blip r:embed="rId5" cstate="print"/>
          <a:stretch>
            <a:fillRect/>
          </a:stretch>
        </p:blipFill>
        <p:spPr>
          <a:xfrm>
            <a:off x="5572794" y="2060902"/>
            <a:ext cx="1527810" cy="1572260"/>
          </a:xfrm>
          <a:prstGeom prst="rect">
            <a:avLst/>
          </a:prstGeom>
        </p:spPr>
      </p:pic>
      <p:sp>
        <p:nvSpPr>
          <p:cNvPr id="9" name="Metin kutusu 8">
            <a:extLst>
              <a:ext uri="{FF2B5EF4-FFF2-40B4-BE49-F238E27FC236}">
                <a16:creationId xmlns:a16="http://schemas.microsoft.com/office/drawing/2014/main" id="{89D3B3D5-0891-48C7-B07F-02B7CCAE3BBF}"/>
              </a:ext>
            </a:extLst>
          </p:cNvPr>
          <p:cNvSpPr txBox="1"/>
          <p:nvPr/>
        </p:nvSpPr>
        <p:spPr>
          <a:xfrm>
            <a:off x="4947663" y="3805925"/>
            <a:ext cx="3163578" cy="646331"/>
          </a:xfrm>
          <a:prstGeom prst="rect">
            <a:avLst/>
          </a:prstGeom>
          <a:noFill/>
        </p:spPr>
        <p:txBody>
          <a:bodyPr wrap="square">
            <a:spAutoFit/>
          </a:bodyPr>
          <a:lstStyle/>
          <a:p>
            <a:r>
              <a:rPr lang="tr-TR" sz="1800" b="1" i="1" spc="-10" dirty="0">
                <a:effectLst/>
                <a:latin typeface="Arial" panose="020B0604020202020204" pitchFamily="34" charset="0"/>
                <a:ea typeface="Calibri" panose="020F0502020204030204" pitchFamily="34" charset="0"/>
                <a:cs typeface="Calibri" panose="020F0502020204030204" pitchFamily="34" charset="0"/>
              </a:rPr>
              <a:t>Ş</a:t>
            </a:r>
            <a:r>
              <a:rPr lang="tr-TR" sz="1800" b="1" i="1" spc="-10" dirty="0">
                <a:effectLst/>
                <a:latin typeface="Calibri" panose="020F0502020204030204" pitchFamily="34" charset="0"/>
                <a:ea typeface="Calibri" panose="020F0502020204030204" pitchFamily="34" charset="0"/>
              </a:rPr>
              <a:t>ekil</a:t>
            </a:r>
            <a:r>
              <a:rPr lang="tr-TR" sz="1800" b="1" i="1" spc="-35" dirty="0">
                <a:effectLst/>
                <a:latin typeface="Calibri" panose="020F0502020204030204" pitchFamily="34" charset="0"/>
                <a:ea typeface="Calibri" panose="020F0502020204030204" pitchFamily="34" charset="0"/>
              </a:rPr>
              <a:t> </a:t>
            </a:r>
            <a:r>
              <a:rPr lang="tr-TR" sz="1800" b="1" i="1" spc="-10" dirty="0">
                <a:effectLst/>
                <a:latin typeface="Calibri" panose="020F0502020204030204" pitchFamily="34" charset="0"/>
                <a:ea typeface="Calibri" panose="020F0502020204030204" pitchFamily="34" charset="0"/>
              </a:rPr>
              <a:t>8-7.</a:t>
            </a:r>
            <a:r>
              <a:rPr lang="tr-TR" sz="1800" b="1" i="1" spc="-20"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Farklı geni</a:t>
            </a:r>
            <a:r>
              <a:rPr lang="tr-TR" sz="1800" i="1" spc="-10" dirty="0">
                <a:effectLst/>
                <a:latin typeface="Arial" panose="020B0604020202020204" pitchFamily="34" charset="0"/>
                <a:ea typeface="Calibri" panose="020F0502020204030204" pitchFamily="34" charset="0"/>
                <a:cs typeface="Calibri" panose="020F0502020204030204" pitchFamily="34" charset="0"/>
              </a:rPr>
              <a:t>ş</a:t>
            </a:r>
            <a:r>
              <a:rPr lang="tr-TR" sz="1800" i="1" spc="-10" dirty="0">
                <a:effectLst/>
                <a:latin typeface="Calibri" panose="020F0502020204030204" pitchFamily="34" charset="0"/>
                <a:ea typeface="Calibri" panose="020F0502020204030204" pitchFamily="34" charset="0"/>
              </a:rPr>
              <a:t>liklere</a:t>
            </a:r>
            <a:r>
              <a:rPr lang="tr-TR" sz="1800" i="1" spc="-25"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sahip</a:t>
            </a:r>
            <a:r>
              <a:rPr lang="tr-TR" sz="1800" i="1" spc="-5"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kenarlıklar</a:t>
            </a:r>
            <a:endParaRPr lang="tr-TR" dirty="0"/>
          </a:p>
        </p:txBody>
      </p:sp>
      <p:sp>
        <p:nvSpPr>
          <p:cNvPr id="12" name="Metin kutusu 11">
            <a:extLst>
              <a:ext uri="{FF2B5EF4-FFF2-40B4-BE49-F238E27FC236}">
                <a16:creationId xmlns:a16="http://schemas.microsoft.com/office/drawing/2014/main" id="{C83929F1-B12B-3F53-7065-F67DD6AA178D}"/>
              </a:ext>
            </a:extLst>
          </p:cNvPr>
          <p:cNvSpPr txBox="1"/>
          <p:nvPr/>
        </p:nvSpPr>
        <p:spPr>
          <a:xfrm>
            <a:off x="7805310" y="2060902"/>
            <a:ext cx="4284713" cy="3952492"/>
          </a:xfrm>
          <a:prstGeom prst="rect">
            <a:avLst/>
          </a:prstGeom>
          <a:noFill/>
        </p:spPr>
        <p:txBody>
          <a:bodyPr wrap="square">
            <a:spAutoFit/>
          </a:bodyPr>
          <a:lstStyle/>
          <a:p>
            <a:pPr marL="236220" indent="227965">
              <a:lnSpc>
                <a:spcPct val="112000"/>
              </a:lnSpc>
            </a:pPr>
            <a:r>
              <a:rPr lang="tr-TR" sz="1400" dirty="0" err="1">
                <a:effectLst/>
                <a:latin typeface="Calibri" panose="020F0502020204030204" pitchFamily="34" charset="0"/>
                <a:ea typeface="Calibri" panose="020F0502020204030204" pitchFamily="34" charset="0"/>
              </a:rPr>
              <a:t>Flutter'ın</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farklı</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geni</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liklere</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ve</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hatta</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farklı</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renklerde</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kenarlıklara</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sahip</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olmamıza</a:t>
            </a:r>
            <a:r>
              <a:rPr lang="tr-TR" sz="1400" spc="14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izin vermesi</a:t>
            </a:r>
            <a:r>
              <a:rPr lang="tr-TR" sz="1400" spc="-6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güzel</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olsa</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da,</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bunu</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ne</a:t>
            </a:r>
            <a:r>
              <a:rPr lang="tr-TR" sz="1400" spc="-6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sıklıkla</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kullanacaksınız?</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Genellikle</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dört</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taraf</a:t>
            </a:r>
            <a:r>
              <a:rPr lang="tr-TR" sz="1400" spc="-6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da</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tek</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tip olacaktır.</a:t>
            </a:r>
            <a:r>
              <a:rPr lang="tr-TR" sz="1400" spc="-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Bu</a:t>
            </a:r>
            <a:r>
              <a:rPr lang="tr-TR" sz="1400" spc="-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yüzden</a:t>
            </a:r>
            <a:r>
              <a:rPr lang="tr-TR" sz="1400" spc="-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genellikle</a:t>
            </a:r>
            <a:r>
              <a:rPr lang="tr-TR" sz="1400" spc="-5" dirty="0">
                <a:effectLst/>
                <a:latin typeface="Calibri" panose="020F0502020204030204" pitchFamily="34" charset="0"/>
                <a:ea typeface="Calibri" panose="020F0502020204030204" pitchFamily="34" charset="0"/>
              </a:rPr>
              <a:t> </a:t>
            </a:r>
            <a:r>
              <a:rPr lang="tr-TR" sz="1400" dirty="0" err="1">
                <a:effectLst/>
                <a:latin typeface="Calibri" panose="020F0502020204030204" pitchFamily="34" charset="0"/>
                <a:ea typeface="Calibri" panose="020F0502020204030204" pitchFamily="34" charset="0"/>
              </a:rPr>
              <a:t>Border.all</a:t>
            </a:r>
            <a:r>
              <a:rPr lang="tr-TR" sz="1400" dirty="0">
                <a:effectLst/>
                <a:latin typeface="Calibri" panose="020F0502020204030204" pitchFamily="34" charset="0"/>
                <a:ea typeface="Calibri" panose="020F0502020204030204" pitchFamily="34" charset="0"/>
              </a:rPr>
              <a:t>()</a:t>
            </a:r>
            <a:r>
              <a:rPr lang="tr-TR" sz="1400" spc="-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kısaltmasını</a:t>
            </a:r>
            <a:r>
              <a:rPr lang="tr-TR" sz="1400" spc="-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kullanırız:</a:t>
            </a:r>
          </a:p>
          <a:p>
            <a:pPr marL="236220" indent="227965">
              <a:lnSpc>
                <a:spcPct val="112000"/>
              </a:lnSpc>
            </a:pPr>
            <a:endParaRPr lang="tr-TR" sz="1400" dirty="0">
              <a:latin typeface="Calibri" panose="020F0502020204030204" pitchFamily="34" charset="0"/>
              <a:ea typeface="Calibri" panose="020F0502020204030204" pitchFamily="34" charset="0"/>
            </a:endParaRPr>
          </a:p>
          <a:p>
            <a:pPr marL="236220" indent="227965">
              <a:lnSpc>
                <a:spcPct val="112000"/>
              </a:lnSpc>
            </a:pPr>
            <a:endParaRPr lang="tr-TR" sz="1400" dirty="0">
              <a:effectLst/>
              <a:latin typeface="Calibri" panose="020F0502020204030204" pitchFamily="34" charset="0"/>
              <a:ea typeface="Calibri" panose="020F0502020204030204" pitchFamily="34" charset="0"/>
            </a:endParaRPr>
          </a:p>
          <a:p>
            <a:pPr marR="2650490">
              <a:lnSpc>
                <a:spcPct val="110000"/>
              </a:lnSpc>
              <a:spcAft>
                <a:spcPts val="180"/>
              </a:spcAft>
            </a:pPr>
            <a:r>
              <a:rPr lang="tr-TR" sz="1400" dirty="0" err="1">
                <a:effectLst/>
                <a:latin typeface="Times New Roman" panose="02020603050405020304" pitchFamily="18" charset="0"/>
                <a:ea typeface="Times New Roman" panose="02020603050405020304" pitchFamily="18" charset="0"/>
              </a:rPr>
              <a:t>decoration</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BoxDecoration</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Colors.purple</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Border.all</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width</a:t>
            </a:r>
            <a:r>
              <a:rPr lang="tr-TR" sz="1400" dirty="0">
                <a:effectLst/>
                <a:latin typeface="Times New Roman" panose="02020603050405020304" pitchFamily="18" charset="0"/>
                <a:ea typeface="Times New Roman" panose="02020603050405020304" pitchFamily="18" charset="0"/>
              </a:rPr>
              <a:t>: 10,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Colors.red</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110000"/>
              </a:lnSpc>
              <a:spcAft>
                <a:spcPts val="995"/>
              </a:spcAft>
            </a:pP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9089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F9AE12-3CEF-90D0-C036-52C5E3C8AECA}"/>
              </a:ext>
            </a:extLst>
          </p:cNvPr>
          <p:cNvSpPr>
            <a:spLocks noGrp="1"/>
          </p:cNvSpPr>
          <p:nvPr>
            <p:ph type="title"/>
          </p:nvPr>
        </p:nvSpPr>
        <p:spPr/>
        <p:txBody>
          <a:bodyPr/>
          <a:lstStyle/>
          <a:p>
            <a:r>
              <a:rPr lang="tr-TR" dirty="0"/>
              <a:t>Kenar Yarıçapı</a:t>
            </a:r>
          </a:p>
        </p:txBody>
      </p:sp>
      <p:sp>
        <p:nvSpPr>
          <p:cNvPr id="3" name="İçerik Yer Tutucusu 2">
            <a:extLst>
              <a:ext uri="{FF2B5EF4-FFF2-40B4-BE49-F238E27FC236}">
                <a16:creationId xmlns:a16="http://schemas.microsoft.com/office/drawing/2014/main" id="{142D9033-7C9D-A587-660F-B84A1B0A6BDD}"/>
              </a:ext>
            </a:extLst>
          </p:cNvPr>
          <p:cNvSpPr>
            <a:spLocks noGrp="1"/>
          </p:cNvSpPr>
          <p:nvPr>
            <p:ph idx="1"/>
          </p:nvPr>
        </p:nvSpPr>
        <p:spPr>
          <a:xfrm>
            <a:off x="913795" y="1732449"/>
            <a:ext cx="5595160" cy="4058751"/>
          </a:xfrm>
        </p:spPr>
        <p:txBody>
          <a:bodyPr/>
          <a:lstStyle/>
          <a:p>
            <a:pPr marL="7620" marR="499110">
              <a:lnSpc>
                <a:spcPct val="106000"/>
              </a:lnSpc>
              <a:spcBef>
                <a:spcPts val="970"/>
              </a:spcBef>
            </a:pPr>
            <a:r>
              <a:rPr lang="tr-TR" sz="1800" dirty="0">
                <a:solidFill>
                  <a:schemeClr val="tx1"/>
                </a:solidFill>
                <a:effectLst/>
                <a:latin typeface="Calibri" panose="020F0502020204030204" pitchFamily="34" charset="0"/>
                <a:ea typeface="Calibri" panose="020F0502020204030204" pitchFamily="34" charset="0"/>
              </a:rPr>
              <a:t>Yuvarlatılmı</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 </a:t>
            </a:r>
            <a:r>
              <a:rPr lang="tr-TR" sz="1800" dirty="0">
                <a:solidFill>
                  <a:schemeClr val="tx1"/>
                </a:solidFill>
                <a:effectLst/>
                <a:latin typeface="Calibri" panose="020F0502020204030204" pitchFamily="34" charset="0"/>
                <a:ea typeface="Calibri" panose="020F0502020204030204" pitchFamily="34" charset="0"/>
              </a:rPr>
              <a:t>kö</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solidFill>
                  <a:schemeClr val="tx1"/>
                </a:solidFill>
                <a:effectLst/>
                <a:latin typeface="Calibri" panose="020F0502020204030204" pitchFamily="34" charset="0"/>
                <a:ea typeface="Calibri" panose="020F0502020204030204" pitchFamily="34" charset="0"/>
              </a:rPr>
              <a:t>eler favori bir görünümdür. Kenarlı</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ı olmasa bile bir Konteyneri</a:t>
            </a:r>
            <a:r>
              <a:rPr lang="tr-TR" sz="1800" spc="400"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yuvarlak hale getirebilirsiniz (</a:t>
            </a:r>
            <a:r>
              <a:rPr lang="tr-TR" sz="18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spc="-10" dirty="0">
                <a:solidFill>
                  <a:schemeClr val="tx1"/>
                </a:solidFill>
                <a:effectLst/>
                <a:latin typeface="Calibri" panose="020F0502020204030204" pitchFamily="34" charset="0"/>
                <a:ea typeface="Calibri" panose="020F0502020204030204" pitchFamily="34" charset="0"/>
              </a:rPr>
              <a:t>ekil</a:t>
            </a:r>
            <a:r>
              <a:rPr lang="tr-TR" sz="1800" spc="-15" dirty="0">
                <a:solidFill>
                  <a:schemeClr val="tx1"/>
                </a:solidFill>
                <a:effectLst/>
                <a:latin typeface="Calibri" panose="020F0502020204030204" pitchFamily="34" charset="0"/>
                <a:ea typeface="Calibri" panose="020F0502020204030204" pitchFamily="34" charset="0"/>
              </a:rPr>
              <a:t> </a:t>
            </a:r>
            <a:r>
              <a:rPr lang="tr-TR" sz="1800" u="none" strike="noStrike" spc="-10" dirty="0">
                <a:solidFill>
                  <a:schemeClr val="tx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8-8</a:t>
            </a:r>
            <a:r>
              <a:rPr lang="tr-TR" sz="1800" spc="-10" dirty="0">
                <a:solidFill>
                  <a:schemeClr val="tx1"/>
                </a:solidFill>
                <a:effectLst/>
                <a:latin typeface="Calibri" panose="020F0502020204030204" pitchFamily="34" charset="0"/>
                <a:ea typeface="Calibri" panose="020F0502020204030204" pitchFamily="34" charset="0"/>
              </a:rPr>
              <a:t>).</a:t>
            </a:r>
            <a:r>
              <a:rPr lang="tr-TR" sz="1800" spc="-1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Bunu</a:t>
            </a:r>
            <a:r>
              <a:rPr lang="tr-TR" sz="1800" spc="-15" dirty="0">
                <a:solidFill>
                  <a:schemeClr val="tx1"/>
                </a:solidFill>
                <a:effectLst/>
                <a:latin typeface="Calibri" panose="020F0502020204030204" pitchFamily="34" charset="0"/>
                <a:ea typeface="Calibri" panose="020F0502020204030204" pitchFamily="34" charset="0"/>
              </a:rPr>
              <a:t> </a:t>
            </a:r>
            <a:r>
              <a:rPr lang="tr-TR" sz="1800" spc="-10" dirty="0" err="1">
                <a:solidFill>
                  <a:schemeClr val="tx1"/>
                </a:solidFill>
                <a:effectLst/>
                <a:latin typeface="Calibri" panose="020F0502020204030204" pitchFamily="34" charset="0"/>
                <a:ea typeface="Calibri" panose="020F0502020204030204" pitchFamily="34" charset="0"/>
              </a:rPr>
              <a:t>BorderRadius</a:t>
            </a:r>
            <a:r>
              <a:rPr lang="tr-TR" sz="1800" spc="-1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ile</a:t>
            </a:r>
            <a:r>
              <a:rPr lang="tr-TR" sz="1800" spc="-1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yaparsınız:</a:t>
            </a:r>
            <a:endParaRPr lang="tr-TR" sz="1800" dirty="0">
              <a:solidFill>
                <a:schemeClr val="tx1"/>
              </a:solidFill>
              <a:effectLst/>
              <a:latin typeface="Calibri" panose="020F0502020204030204" pitchFamily="34" charset="0"/>
              <a:ea typeface="Calibri" panose="020F0502020204030204" pitchFamily="34" charset="0"/>
            </a:endParaRPr>
          </a:p>
          <a:p>
            <a:pPr marR="1824990">
              <a:lnSpc>
                <a:spcPct val="110000"/>
              </a:lnSpc>
              <a:spcAft>
                <a:spcPts val="180"/>
              </a:spcAft>
            </a:pPr>
            <a:r>
              <a:rPr lang="tr-TR" sz="1800" dirty="0" err="1">
                <a:solidFill>
                  <a:schemeClr val="tx1"/>
                </a:solidFill>
                <a:effectLst/>
                <a:latin typeface="Times New Roman" panose="02020603050405020304" pitchFamily="18" charset="0"/>
                <a:ea typeface="Times New Roman" panose="02020603050405020304" pitchFamily="18" charset="0"/>
              </a:rPr>
              <a:t>decoration</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BoxDecoration</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color</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Colors.purple</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borderRadius</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BorderRadius.only</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topLeft</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Radius.circular</a:t>
            </a:r>
            <a:r>
              <a:rPr lang="tr-TR" sz="1800" dirty="0">
                <a:solidFill>
                  <a:schemeClr val="tx1"/>
                </a:solidFill>
                <a:effectLst/>
                <a:latin typeface="Times New Roman" panose="02020603050405020304" pitchFamily="18" charset="0"/>
                <a:ea typeface="Times New Roman" panose="02020603050405020304" pitchFamily="18" charset="0"/>
              </a:rPr>
              <a:t>(20.0),     </a:t>
            </a:r>
            <a:r>
              <a:rPr lang="tr-TR" sz="1800" dirty="0" err="1">
                <a:solidFill>
                  <a:schemeClr val="tx1"/>
                </a:solidFill>
                <a:effectLst/>
                <a:latin typeface="Times New Roman" panose="02020603050405020304" pitchFamily="18" charset="0"/>
                <a:ea typeface="Times New Roman" panose="02020603050405020304" pitchFamily="18" charset="0"/>
              </a:rPr>
              <a:t>topRight</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Radius.circular</a:t>
            </a:r>
            <a:r>
              <a:rPr lang="tr-TR" sz="1800" dirty="0">
                <a:solidFill>
                  <a:schemeClr val="tx1"/>
                </a:solidFill>
                <a:effectLst/>
                <a:latin typeface="Times New Roman" panose="02020603050405020304" pitchFamily="18" charset="0"/>
                <a:ea typeface="Times New Roman" panose="02020603050405020304" pitchFamily="18" charset="0"/>
              </a:rPr>
              <a:t>(60.0),</a:t>
            </a:r>
            <a:endParaRPr lang="tr-TR" sz="1800" dirty="0">
              <a:solidFill>
                <a:schemeClr val="tx1"/>
              </a:solidFill>
              <a:effectLst/>
              <a:latin typeface="Calibri" panose="020F0502020204030204" pitchFamily="34" charset="0"/>
              <a:ea typeface="Calibri" panose="020F0502020204030204" pitchFamily="34" charset="0"/>
            </a:endParaRPr>
          </a:p>
          <a:p>
            <a:pPr>
              <a:lnSpc>
                <a:spcPct val="110000"/>
              </a:lnSpc>
              <a:spcAft>
                <a:spcPts val="180"/>
              </a:spcAft>
            </a:pPr>
            <a:r>
              <a:rPr lang="tr-TR" sz="1800" dirty="0">
                <a:solidFill>
                  <a:schemeClr val="tx1"/>
                </a:solidFill>
                <a:effectLst/>
                <a:latin typeface="Times New Roman" panose="02020603050405020304" pitchFamily="18" charset="0"/>
                <a:ea typeface="Times New Roman" panose="02020603050405020304" pitchFamily="18" charset="0"/>
              </a:rPr>
              <a:t>  ),</a:t>
            </a:r>
            <a:endParaRPr lang="tr-TR" sz="1800" dirty="0">
              <a:solidFill>
                <a:schemeClr val="tx1"/>
              </a:solidFill>
              <a:effectLst/>
              <a:latin typeface="Calibri" panose="020F0502020204030204" pitchFamily="34" charset="0"/>
              <a:ea typeface="Calibri" panose="020F0502020204030204" pitchFamily="34" charset="0"/>
            </a:endParaRPr>
          </a:p>
          <a:p>
            <a:pPr>
              <a:lnSpc>
                <a:spcPct val="110000"/>
              </a:lnSpc>
              <a:spcAft>
                <a:spcPts val="935"/>
              </a:spcAft>
            </a:pPr>
            <a:r>
              <a:rPr lang="tr-TR" sz="1800" dirty="0">
                <a:solidFill>
                  <a:schemeClr val="tx1"/>
                </a:solidFill>
                <a:effectLst/>
                <a:latin typeface="Times New Roman" panose="02020603050405020304" pitchFamily="18" charset="0"/>
                <a:ea typeface="Times New Roman" panose="02020603050405020304" pitchFamily="18" charset="0"/>
              </a:rPr>
              <a:t>),</a:t>
            </a:r>
            <a:endParaRPr lang="tr-TR" sz="1800" dirty="0">
              <a:solidFill>
                <a:schemeClr val="tx1"/>
              </a:solidFill>
              <a:effectLst/>
              <a:latin typeface="Calibri" panose="020F0502020204030204" pitchFamily="34" charset="0"/>
              <a:ea typeface="Calibri" panose="020F0502020204030204" pitchFamily="34" charset="0"/>
            </a:endParaRPr>
          </a:p>
          <a:p>
            <a:endParaRPr lang="tr-TR" dirty="0">
              <a:solidFill>
                <a:schemeClr val="tx1"/>
              </a:solidFill>
            </a:endParaRPr>
          </a:p>
        </p:txBody>
      </p:sp>
      <p:pic>
        <p:nvPicPr>
          <p:cNvPr id="4" name="Image 33">
            <a:extLst>
              <a:ext uri="{FF2B5EF4-FFF2-40B4-BE49-F238E27FC236}">
                <a16:creationId xmlns:a16="http://schemas.microsoft.com/office/drawing/2014/main" id="{CD67C3CF-515D-7891-A06C-2D2F38A67A37}"/>
              </a:ext>
            </a:extLst>
          </p:cNvPr>
          <p:cNvPicPr>
            <a:picLocks/>
          </p:cNvPicPr>
          <p:nvPr/>
        </p:nvPicPr>
        <p:blipFill>
          <a:blip r:embed="rId3" cstate="print"/>
          <a:stretch>
            <a:fillRect/>
          </a:stretch>
        </p:blipFill>
        <p:spPr>
          <a:xfrm>
            <a:off x="7868817" y="1732449"/>
            <a:ext cx="1527810" cy="1572260"/>
          </a:xfrm>
          <a:prstGeom prst="rect">
            <a:avLst/>
          </a:prstGeom>
        </p:spPr>
      </p:pic>
      <p:sp>
        <p:nvSpPr>
          <p:cNvPr id="6" name="Metin kutusu 5">
            <a:extLst>
              <a:ext uri="{FF2B5EF4-FFF2-40B4-BE49-F238E27FC236}">
                <a16:creationId xmlns:a16="http://schemas.microsoft.com/office/drawing/2014/main" id="{9969B39A-B944-B200-A98A-176E0EAC73F7}"/>
              </a:ext>
            </a:extLst>
          </p:cNvPr>
          <p:cNvSpPr txBox="1"/>
          <p:nvPr/>
        </p:nvSpPr>
        <p:spPr>
          <a:xfrm>
            <a:off x="7039477" y="3553292"/>
            <a:ext cx="3186489" cy="666849"/>
          </a:xfrm>
          <a:prstGeom prst="rect">
            <a:avLst/>
          </a:prstGeom>
          <a:noFill/>
        </p:spPr>
        <p:txBody>
          <a:bodyPr wrap="square">
            <a:spAutoFit/>
          </a:bodyPr>
          <a:lstStyle/>
          <a:p>
            <a:pPr marL="7620">
              <a:spcBef>
                <a:spcPts val="1035"/>
              </a:spcBef>
            </a:pPr>
            <a:r>
              <a:rPr lang="tr-TR" sz="1600" b="1" i="1" dirty="0">
                <a:effectLst/>
                <a:latin typeface="Arial" panose="020B0604020202020204" pitchFamily="34" charset="0"/>
                <a:ea typeface="Calibri" panose="020F0502020204030204" pitchFamily="34" charset="0"/>
                <a:cs typeface="Calibri" panose="020F0502020204030204" pitchFamily="34" charset="0"/>
              </a:rPr>
              <a:t>Ş</a:t>
            </a:r>
            <a:r>
              <a:rPr lang="tr-TR" sz="1600" b="1" i="1" dirty="0">
                <a:effectLst/>
                <a:latin typeface="Calibri" panose="020F0502020204030204" pitchFamily="34" charset="0"/>
                <a:ea typeface="Calibri" panose="020F0502020204030204" pitchFamily="34" charset="0"/>
              </a:rPr>
              <a:t>ekil</a:t>
            </a:r>
            <a:r>
              <a:rPr lang="tr-TR" sz="1600" b="1" i="1" spc="-15" dirty="0">
                <a:effectLst/>
                <a:latin typeface="Calibri" panose="020F0502020204030204" pitchFamily="34" charset="0"/>
                <a:ea typeface="Calibri" panose="020F0502020204030204" pitchFamily="34" charset="0"/>
              </a:rPr>
              <a:t> </a:t>
            </a:r>
            <a:r>
              <a:rPr lang="tr-TR" sz="1600" b="1" i="1" dirty="0">
                <a:effectLst/>
                <a:latin typeface="Calibri" panose="020F0502020204030204" pitchFamily="34" charset="0"/>
                <a:ea typeface="Calibri" panose="020F0502020204030204" pitchFamily="34" charset="0"/>
              </a:rPr>
              <a:t>8-8.</a:t>
            </a:r>
            <a:r>
              <a:rPr lang="tr-TR" sz="1600" b="1" i="1" spc="-15" dirty="0">
                <a:effectLst/>
                <a:latin typeface="Calibri" panose="020F0502020204030204" pitchFamily="34" charset="0"/>
                <a:ea typeface="Calibri" panose="020F0502020204030204" pitchFamily="34" charset="0"/>
              </a:rPr>
              <a:t> </a:t>
            </a:r>
            <a:r>
              <a:rPr lang="tr-TR" sz="1600" i="1" dirty="0">
                <a:effectLst/>
                <a:latin typeface="Arial" panose="020B0604020202020204" pitchFamily="34" charset="0"/>
                <a:ea typeface="Calibri" panose="020F0502020204030204" pitchFamily="34" charset="0"/>
                <a:cs typeface="Calibri" panose="020F0502020204030204" pitchFamily="34" charset="0"/>
              </a:rPr>
              <a:t>İ</a:t>
            </a:r>
            <a:r>
              <a:rPr lang="tr-TR" sz="1600" i="1" dirty="0">
                <a:effectLst/>
                <a:latin typeface="Calibri" panose="020F0502020204030204" pitchFamily="34" charset="0"/>
                <a:ea typeface="Calibri" panose="020F0502020204030204" pitchFamily="34" charset="0"/>
              </a:rPr>
              <a:t>ki kö</a:t>
            </a:r>
            <a:r>
              <a:rPr lang="tr-TR" sz="1600" i="1" dirty="0">
                <a:effectLst/>
                <a:latin typeface="Arial" panose="020B0604020202020204" pitchFamily="34" charset="0"/>
                <a:ea typeface="Calibri" panose="020F0502020204030204" pitchFamily="34" charset="0"/>
                <a:cs typeface="Calibri" panose="020F0502020204030204" pitchFamily="34" charset="0"/>
              </a:rPr>
              <a:t>ş</a:t>
            </a:r>
            <a:r>
              <a:rPr lang="tr-TR" sz="1600" i="1" dirty="0">
                <a:effectLst/>
                <a:latin typeface="Calibri" panose="020F0502020204030204" pitchFamily="34" charset="0"/>
                <a:ea typeface="Calibri" panose="020F0502020204030204" pitchFamily="34" charset="0"/>
              </a:rPr>
              <a:t>ede</a:t>
            </a:r>
            <a:r>
              <a:rPr lang="tr-TR" sz="1600" i="1" spc="-15" dirty="0">
                <a:effectLst/>
                <a:latin typeface="Calibri" panose="020F0502020204030204" pitchFamily="34" charset="0"/>
                <a:ea typeface="Calibri" panose="020F0502020204030204" pitchFamily="34" charset="0"/>
              </a:rPr>
              <a:t> </a:t>
            </a:r>
            <a:r>
              <a:rPr lang="tr-TR" sz="1600" i="1" spc="-10" dirty="0" err="1">
                <a:effectLst/>
                <a:latin typeface="Calibri" panose="020F0502020204030204" pitchFamily="34" charset="0"/>
                <a:ea typeface="Calibri" panose="020F0502020204030204" pitchFamily="34" charset="0"/>
              </a:rPr>
              <a:t>BorderRadius</a:t>
            </a:r>
            <a:endParaRPr lang="tr-TR" sz="1600" dirty="0">
              <a:effectLst/>
              <a:latin typeface="Calibri" panose="020F0502020204030204" pitchFamily="34" charset="0"/>
              <a:ea typeface="Calibri" panose="020F0502020204030204" pitchFamily="34" charset="0"/>
            </a:endParaRPr>
          </a:p>
          <a:p>
            <a:pPr>
              <a:spcBef>
                <a:spcPts val="360"/>
              </a:spcBef>
            </a:pPr>
            <a:r>
              <a:rPr lang="tr-TR" sz="1800" i="1" dirty="0">
                <a:effectLst/>
                <a:latin typeface="Calibri" panose="020F0502020204030204" pitchFamily="34" charset="0"/>
                <a:ea typeface="Calibri" panose="020F0502020204030204" pitchFamily="34" charset="0"/>
              </a:rPr>
              <a:t> </a:t>
            </a:r>
            <a:endParaRPr lang="tr-TR"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1816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783E91E-3E5F-EB30-D0CE-15BCFF1B5F86}"/>
              </a:ext>
            </a:extLst>
          </p:cNvPr>
          <p:cNvSpPr>
            <a:spLocks noGrp="1"/>
          </p:cNvSpPr>
          <p:nvPr>
            <p:ph idx="1"/>
          </p:nvPr>
        </p:nvSpPr>
        <p:spPr>
          <a:xfrm>
            <a:off x="717149" y="1266354"/>
            <a:ext cx="5506670" cy="4955458"/>
          </a:xfrm>
        </p:spPr>
        <p:txBody>
          <a:bodyPr>
            <a:normAutofit/>
          </a:bodyPr>
          <a:lstStyle/>
          <a:p>
            <a:pPr marL="7620" indent="227965">
              <a:lnSpc>
                <a:spcPct val="112000"/>
              </a:lnSpc>
            </a:pPr>
            <a:r>
              <a:rPr lang="tr-TR" sz="1800" dirty="0">
                <a:solidFill>
                  <a:schemeClr val="tx1"/>
                </a:solidFill>
                <a:effectLst/>
                <a:latin typeface="Calibri" panose="020F0502020204030204" pitchFamily="34" charset="0"/>
                <a:ea typeface="Calibri" panose="020F0502020204030204" pitchFamily="34" charset="0"/>
              </a:rPr>
              <a:t>Sadece</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bir</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err="1">
                <a:solidFill>
                  <a:schemeClr val="tx1"/>
                </a:solidFill>
                <a:effectLst/>
                <a:latin typeface="Calibri" panose="020F0502020204030204" pitchFamily="34" charset="0"/>
                <a:ea typeface="Calibri" panose="020F0502020204030204" pitchFamily="34" charset="0"/>
              </a:rPr>
              <a:t>topLeft</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ve</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err="1">
                <a:solidFill>
                  <a:schemeClr val="tx1"/>
                </a:solidFill>
                <a:effectLst/>
                <a:latin typeface="Calibri" panose="020F0502020204030204" pitchFamily="34" charset="0"/>
                <a:ea typeface="Calibri" panose="020F0502020204030204" pitchFamily="34" charset="0"/>
              </a:rPr>
              <a:t>topRight</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yarıçapı</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verdik,</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ancak</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bir</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de</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err="1">
                <a:solidFill>
                  <a:schemeClr val="tx1"/>
                </a:solidFill>
                <a:effectLst/>
                <a:latin typeface="Calibri" panose="020F0502020204030204" pitchFamily="34" charset="0"/>
                <a:ea typeface="Calibri" panose="020F0502020204030204" pitchFamily="34" charset="0"/>
              </a:rPr>
              <a:t>bottomLeft</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ve</a:t>
            </a:r>
            <a:r>
              <a:rPr lang="tr-TR" sz="1800" spc="-40" dirty="0">
                <a:solidFill>
                  <a:schemeClr val="tx1"/>
                </a:solidFill>
                <a:effectLst/>
                <a:latin typeface="Calibri" panose="020F0502020204030204" pitchFamily="34" charset="0"/>
                <a:ea typeface="Calibri" panose="020F0502020204030204" pitchFamily="34" charset="0"/>
              </a:rPr>
              <a:t> </a:t>
            </a:r>
            <a:r>
              <a:rPr lang="tr-TR" sz="1800" dirty="0" err="1">
                <a:solidFill>
                  <a:schemeClr val="tx1"/>
                </a:solidFill>
                <a:effectLst/>
                <a:latin typeface="Calibri" panose="020F0502020204030204" pitchFamily="34" charset="0"/>
                <a:ea typeface="Calibri" panose="020F0502020204030204" pitchFamily="34" charset="0"/>
              </a:rPr>
              <a:t>bottomRight</a:t>
            </a:r>
            <a:r>
              <a:rPr lang="tr-TR" sz="1800" dirty="0">
                <a:solidFill>
                  <a:schemeClr val="tx1"/>
                </a:solidFill>
                <a:effectLst/>
                <a:latin typeface="Calibri" panose="020F0502020204030204" pitchFamily="34" charset="0"/>
                <a:ea typeface="Calibri" panose="020F0502020204030204" pitchFamily="34" charset="0"/>
              </a:rPr>
              <a:t> özelli</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i var. Esnekli</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i takdir etmemize ra</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men, bunu kullanmak tipik de</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ildir. Normalde dördünü de aynı </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solidFill>
                  <a:schemeClr val="tx1"/>
                </a:solidFill>
                <a:effectLst/>
                <a:latin typeface="Calibri" panose="020F0502020204030204" pitchFamily="34" charset="0"/>
                <a:ea typeface="Calibri" panose="020F0502020204030204" pitchFamily="34" charset="0"/>
              </a:rPr>
              <a:t>ekilde belirtiriz (</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solidFill>
                  <a:schemeClr val="tx1"/>
                </a:solidFill>
                <a:effectLst/>
                <a:latin typeface="Calibri" panose="020F0502020204030204" pitchFamily="34" charset="0"/>
                <a:ea typeface="Calibri" panose="020F0502020204030204" pitchFamily="34" charset="0"/>
              </a:rPr>
              <a:t>ekil </a:t>
            </a:r>
            <a:r>
              <a:rPr lang="tr-TR" sz="1800" u="none" strike="noStrike" dirty="0">
                <a:solidFill>
                  <a:schemeClr val="tx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8-9</a:t>
            </a:r>
            <a:r>
              <a:rPr lang="tr-TR" sz="1800" dirty="0">
                <a:solidFill>
                  <a:schemeClr val="tx1"/>
                </a:solidFill>
                <a:effectLst/>
                <a:latin typeface="Calibri" panose="020F0502020204030204" pitchFamily="34" charset="0"/>
                <a:ea typeface="Calibri" panose="020F0502020204030204" pitchFamily="34" charset="0"/>
              </a:rPr>
              <a:t>):</a:t>
            </a:r>
          </a:p>
          <a:p>
            <a:pPr marR="2034540">
              <a:lnSpc>
                <a:spcPct val="110000"/>
              </a:lnSpc>
              <a:spcAft>
                <a:spcPts val="180"/>
              </a:spcAft>
            </a:pPr>
            <a:r>
              <a:rPr lang="tr-TR" sz="1800" dirty="0" err="1">
                <a:solidFill>
                  <a:schemeClr val="tx1"/>
                </a:solidFill>
                <a:effectLst/>
                <a:latin typeface="Times New Roman" panose="02020603050405020304" pitchFamily="18" charset="0"/>
                <a:ea typeface="Times New Roman" panose="02020603050405020304" pitchFamily="18" charset="0"/>
              </a:rPr>
              <a:t>decoration</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BoxDecoration</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color</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Colors.purple</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borderRadius</a:t>
            </a: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BorderRadius.all</a:t>
            </a:r>
            <a:r>
              <a:rPr lang="tr-TR" sz="1800" dirty="0">
                <a:solidFill>
                  <a:schemeClr val="tx1"/>
                </a:solidFill>
                <a:effectLst/>
                <a:latin typeface="Times New Roman" panose="02020603050405020304" pitchFamily="18" charset="0"/>
                <a:ea typeface="Times New Roman" panose="02020603050405020304" pitchFamily="18" charset="0"/>
              </a:rPr>
              <a:t>(</a:t>
            </a:r>
            <a:endParaRPr lang="tr-TR" sz="1800" dirty="0">
              <a:solidFill>
                <a:schemeClr val="tx1"/>
              </a:solidFill>
              <a:effectLst/>
              <a:latin typeface="Calibri" panose="020F0502020204030204" pitchFamily="34" charset="0"/>
              <a:ea typeface="Calibri" panose="020F0502020204030204" pitchFamily="34" charset="0"/>
            </a:endParaRPr>
          </a:p>
          <a:p>
            <a:pPr>
              <a:lnSpc>
                <a:spcPct val="110000"/>
              </a:lnSpc>
              <a:spcAft>
                <a:spcPts val="180"/>
              </a:spcAft>
            </a:pPr>
            <a:r>
              <a:rPr lang="tr-TR" sz="1800" dirty="0">
                <a:solidFill>
                  <a:schemeClr val="tx1"/>
                </a:solidFill>
                <a:effectLst/>
                <a:latin typeface="Times New Roman" panose="02020603050405020304" pitchFamily="18" charset="0"/>
                <a:ea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rPr>
              <a:t>Radius.circular</a:t>
            </a:r>
            <a:r>
              <a:rPr lang="tr-TR" sz="1800" dirty="0">
                <a:solidFill>
                  <a:schemeClr val="tx1"/>
                </a:solidFill>
                <a:effectLst/>
                <a:latin typeface="Times New Roman" panose="02020603050405020304" pitchFamily="18" charset="0"/>
                <a:ea typeface="Times New Roman" panose="02020603050405020304" pitchFamily="18" charset="0"/>
              </a:rPr>
              <a:t>(20.0),</a:t>
            </a:r>
            <a:endParaRPr lang="tr-TR" sz="1800" dirty="0">
              <a:solidFill>
                <a:schemeClr val="tx1"/>
              </a:solidFill>
              <a:effectLst/>
              <a:latin typeface="Calibri" panose="020F0502020204030204" pitchFamily="34" charset="0"/>
              <a:ea typeface="Calibri" panose="020F0502020204030204" pitchFamily="34" charset="0"/>
            </a:endParaRPr>
          </a:p>
          <a:p>
            <a:pPr>
              <a:lnSpc>
                <a:spcPct val="110000"/>
              </a:lnSpc>
              <a:spcAft>
                <a:spcPts val="180"/>
              </a:spcAft>
            </a:pPr>
            <a:r>
              <a:rPr lang="tr-TR" sz="1800" dirty="0">
                <a:solidFill>
                  <a:schemeClr val="tx1"/>
                </a:solidFill>
                <a:effectLst/>
                <a:latin typeface="Times New Roman" panose="02020603050405020304" pitchFamily="18" charset="0"/>
                <a:ea typeface="Times New Roman" panose="02020603050405020304" pitchFamily="18" charset="0"/>
              </a:rPr>
              <a:t>  ),</a:t>
            </a:r>
            <a:endParaRPr lang="tr-TR" sz="1800" dirty="0">
              <a:solidFill>
                <a:schemeClr val="tx1"/>
              </a:solidFill>
              <a:effectLst/>
              <a:latin typeface="Calibri" panose="020F0502020204030204" pitchFamily="34" charset="0"/>
              <a:ea typeface="Calibri" panose="020F0502020204030204" pitchFamily="34" charset="0"/>
            </a:endParaRPr>
          </a:p>
          <a:p>
            <a:pPr>
              <a:lnSpc>
                <a:spcPct val="110000"/>
              </a:lnSpc>
              <a:spcAft>
                <a:spcPts val="1005"/>
              </a:spcAft>
            </a:pPr>
            <a:r>
              <a:rPr lang="tr-TR" sz="1800" dirty="0">
                <a:solidFill>
                  <a:schemeClr val="tx1"/>
                </a:solidFill>
                <a:effectLst/>
                <a:latin typeface="Times New Roman" panose="02020603050405020304" pitchFamily="18" charset="0"/>
                <a:ea typeface="Times New Roman" panose="02020603050405020304" pitchFamily="18" charset="0"/>
              </a:rPr>
              <a:t>),</a:t>
            </a:r>
            <a:endParaRPr lang="tr-TR" sz="1800" dirty="0">
              <a:solidFill>
                <a:schemeClr val="tx1"/>
              </a:solidFill>
              <a:effectLst/>
              <a:latin typeface="Calibri" panose="020F0502020204030204" pitchFamily="34" charset="0"/>
              <a:ea typeface="Calibri" panose="020F0502020204030204" pitchFamily="34" charset="0"/>
            </a:endParaRPr>
          </a:p>
          <a:p>
            <a:endParaRPr lang="tr-TR" dirty="0">
              <a:solidFill>
                <a:schemeClr val="tx1"/>
              </a:solidFill>
            </a:endParaRPr>
          </a:p>
        </p:txBody>
      </p:sp>
      <p:pic>
        <p:nvPicPr>
          <p:cNvPr id="4" name="Image 34">
            <a:extLst>
              <a:ext uri="{FF2B5EF4-FFF2-40B4-BE49-F238E27FC236}">
                <a16:creationId xmlns:a16="http://schemas.microsoft.com/office/drawing/2014/main" id="{D985FA6B-B408-105D-A8C0-DEADCD173D72}"/>
              </a:ext>
            </a:extLst>
          </p:cNvPr>
          <p:cNvPicPr>
            <a:picLocks/>
          </p:cNvPicPr>
          <p:nvPr/>
        </p:nvPicPr>
        <p:blipFill>
          <a:blip r:embed="rId3" cstate="print"/>
          <a:stretch>
            <a:fillRect/>
          </a:stretch>
        </p:blipFill>
        <p:spPr>
          <a:xfrm>
            <a:off x="7917979" y="1266354"/>
            <a:ext cx="1527810" cy="1572260"/>
          </a:xfrm>
          <a:prstGeom prst="rect">
            <a:avLst/>
          </a:prstGeom>
        </p:spPr>
      </p:pic>
      <p:sp>
        <p:nvSpPr>
          <p:cNvPr id="7" name="Metin kutusu 6">
            <a:extLst>
              <a:ext uri="{FF2B5EF4-FFF2-40B4-BE49-F238E27FC236}">
                <a16:creationId xmlns:a16="http://schemas.microsoft.com/office/drawing/2014/main" id="{90F672B6-DE01-BA29-8EE0-473C449E8BDE}"/>
              </a:ext>
            </a:extLst>
          </p:cNvPr>
          <p:cNvSpPr txBox="1"/>
          <p:nvPr/>
        </p:nvSpPr>
        <p:spPr>
          <a:xfrm>
            <a:off x="7242715" y="3313472"/>
            <a:ext cx="2878337" cy="646331"/>
          </a:xfrm>
          <a:prstGeom prst="rect">
            <a:avLst/>
          </a:prstGeom>
          <a:noFill/>
        </p:spPr>
        <p:txBody>
          <a:bodyPr wrap="square">
            <a:spAutoFit/>
          </a:bodyPr>
          <a:lstStyle/>
          <a:p>
            <a:pPr marL="236220">
              <a:spcBef>
                <a:spcPts val="1035"/>
              </a:spcBef>
            </a:pPr>
            <a:r>
              <a:rPr lang="tr-TR" sz="1800" b="1" i="1" spc="-10" dirty="0">
                <a:effectLst/>
                <a:latin typeface="Arial" panose="020B0604020202020204" pitchFamily="34" charset="0"/>
                <a:ea typeface="Calibri" panose="020F0502020204030204" pitchFamily="34" charset="0"/>
                <a:cs typeface="Calibri" panose="020F0502020204030204" pitchFamily="34" charset="0"/>
              </a:rPr>
              <a:t>Ş</a:t>
            </a:r>
            <a:r>
              <a:rPr lang="tr-TR" sz="1800" b="1" i="1" spc="-10" dirty="0">
                <a:effectLst/>
                <a:latin typeface="Calibri" panose="020F0502020204030204" pitchFamily="34" charset="0"/>
                <a:ea typeface="Calibri" panose="020F0502020204030204" pitchFamily="34" charset="0"/>
              </a:rPr>
              <a:t>ekil</a:t>
            </a:r>
            <a:r>
              <a:rPr lang="tr-TR" sz="1800" b="1" i="1" spc="-15" dirty="0">
                <a:effectLst/>
                <a:latin typeface="Calibri" panose="020F0502020204030204" pitchFamily="34" charset="0"/>
                <a:ea typeface="Calibri" panose="020F0502020204030204" pitchFamily="34" charset="0"/>
              </a:rPr>
              <a:t> </a:t>
            </a:r>
            <a:r>
              <a:rPr lang="tr-TR" sz="1800" b="1" i="1" spc="-10" dirty="0">
                <a:effectLst/>
                <a:latin typeface="Calibri" panose="020F0502020204030204" pitchFamily="34" charset="0"/>
                <a:ea typeface="Calibri" panose="020F0502020204030204" pitchFamily="34" charset="0"/>
              </a:rPr>
              <a:t>8-9. </a:t>
            </a:r>
            <a:r>
              <a:rPr lang="tr-TR" sz="1800" i="1" spc="-10" dirty="0">
                <a:effectLst/>
                <a:latin typeface="Calibri" panose="020F0502020204030204" pitchFamily="34" charset="0"/>
                <a:ea typeface="Calibri" panose="020F0502020204030204" pitchFamily="34" charset="0"/>
              </a:rPr>
              <a:t>Dört</a:t>
            </a:r>
            <a:r>
              <a:rPr lang="tr-TR" sz="1800" i="1" spc="5"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kö</a:t>
            </a:r>
            <a:r>
              <a:rPr lang="tr-TR" sz="1800" i="1" spc="-10" dirty="0">
                <a:effectLst/>
                <a:latin typeface="Arial" panose="020B0604020202020204" pitchFamily="34" charset="0"/>
                <a:ea typeface="Calibri" panose="020F0502020204030204" pitchFamily="34" charset="0"/>
                <a:cs typeface="Calibri" panose="020F0502020204030204" pitchFamily="34" charset="0"/>
              </a:rPr>
              <a:t>ş</a:t>
            </a:r>
            <a:r>
              <a:rPr lang="tr-TR" sz="1800" i="1" spc="-10" dirty="0">
                <a:effectLst/>
                <a:latin typeface="Calibri" panose="020F0502020204030204" pitchFamily="34" charset="0"/>
                <a:ea typeface="Calibri" panose="020F0502020204030204" pitchFamily="34" charset="0"/>
              </a:rPr>
              <a:t>enin</a:t>
            </a:r>
            <a:r>
              <a:rPr lang="tr-TR" sz="1800" i="1" spc="-20"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tamamında</a:t>
            </a:r>
            <a:r>
              <a:rPr lang="tr-TR" sz="1800" i="1" spc="5" dirty="0">
                <a:effectLst/>
                <a:latin typeface="Calibri" panose="020F0502020204030204" pitchFamily="34" charset="0"/>
                <a:ea typeface="Calibri" panose="020F0502020204030204" pitchFamily="34" charset="0"/>
              </a:rPr>
              <a:t> </a:t>
            </a:r>
            <a:r>
              <a:rPr lang="tr-TR" sz="1800" i="1" spc="-10" dirty="0" err="1">
                <a:effectLst/>
                <a:latin typeface="Calibri" panose="020F0502020204030204" pitchFamily="34" charset="0"/>
                <a:ea typeface="Calibri" panose="020F0502020204030204" pitchFamily="34" charset="0"/>
              </a:rPr>
              <a:t>BorderRadius</a:t>
            </a:r>
            <a:endParaRPr lang="tr-TR"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4348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7A34A-D4BE-AAA7-D1FC-CE53A96C8BE3}"/>
              </a:ext>
            </a:extLst>
          </p:cNvPr>
          <p:cNvSpPr>
            <a:spLocks noGrp="1"/>
          </p:cNvSpPr>
          <p:nvPr>
            <p:ph type="title"/>
          </p:nvPr>
        </p:nvSpPr>
        <p:spPr/>
        <p:txBody>
          <a:bodyPr/>
          <a:lstStyle/>
          <a:p>
            <a:r>
              <a:rPr lang="tr-TR" dirty="0"/>
              <a:t>Kutu Şekli</a:t>
            </a:r>
          </a:p>
        </p:txBody>
      </p:sp>
      <p:sp>
        <p:nvSpPr>
          <p:cNvPr id="3" name="İçerik Yer Tutucusu 2">
            <a:extLst>
              <a:ext uri="{FF2B5EF4-FFF2-40B4-BE49-F238E27FC236}">
                <a16:creationId xmlns:a16="http://schemas.microsoft.com/office/drawing/2014/main" id="{8F07C6C5-CFA0-3137-B04A-C55A07A9D6D7}"/>
              </a:ext>
            </a:extLst>
          </p:cNvPr>
          <p:cNvSpPr>
            <a:spLocks noGrp="1"/>
          </p:cNvSpPr>
          <p:nvPr>
            <p:ph idx="1"/>
          </p:nvPr>
        </p:nvSpPr>
        <p:spPr>
          <a:xfrm>
            <a:off x="815472" y="1732449"/>
            <a:ext cx="6067109" cy="4058751"/>
          </a:xfrm>
        </p:spPr>
        <p:txBody>
          <a:bodyPr>
            <a:normAutofit/>
          </a:bodyPr>
          <a:lstStyle/>
          <a:p>
            <a:pPr marL="236220" marR="169545">
              <a:lnSpc>
                <a:spcPct val="106000"/>
              </a:lnSpc>
              <a:spcBef>
                <a:spcPts val="970"/>
              </a:spcBef>
            </a:pPr>
            <a:r>
              <a:rPr lang="tr-TR" sz="1400" dirty="0">
                <a:solidFill>
                  <a:schemeClr val="tx1"/>
                </a:solidFill>
                <a:effectLst/>
                <a:latin typeface="Calibri" panose="020F0502020204030204" pitchFamily="34" charset="0"/>
                <a:ea typeface="Calibri" panose="020F0502020204030204" pitchFamily="34" charset="0"/>
              </a:rPr>
              <a:t>Kaplarınız</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her</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zaman</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dikdörtgen</a:t>
            </a:r>
            <a:r>
              <a:rPr lang="tr-TR" sz="1400" spc="-5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olmak</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zorunda</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de</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solidFill>
                  <a:schemeClr val="tx1"/>
                </a:solidFill>
                <a:effectLst/>
                <a:latin typeface="Calibri" panose="020F0502020204030204" pitchFamily="34" charset="0"/>
                <a:ea typeface="Calibri" panose="020F0502020204030204" pitchFamily="34" charset="0"/>
              </a:rPr>
              <a:t>ildir.</a:t>
            </a:r>
            <a:r>
              <a:rPr lang="tr-TR" sz="1400" spc="-5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Ba</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ka</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bir</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ekil</a:t>
            </a:r>
            <a:r>
              <a:rPr lang="tr-TR" sz="1400" spc="-5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olması gerekti</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solidFill>
                  <a:schemeClr val="tx1"/>
                </a:solidFill>
                <a:effectLst/>
                <a:latin typeface="Calibri" panose="020F0502020204030204" pitchFamily="34" charset="0"/>
                <a:ea typeface="Calibri" panose="020F0502020204030204" pitchFamily="34" charset="0"/>
              </a:rPr>
              <a:t>inde, </a:t>
            </a:r>
            <a:r>
              <a:rPr lang="tr-TR" sz="1400" dirty="0" err="1">
                <a:solidFill>
                  <a:schemeClr val="tx1"/>
                </a:solidFill>
                <a:effectLst/>
                <a:latin typeface="Calibri" panose="020F0502020204030204" pitchFamily="34" charset="0"/>
                <a:ea typeface="Calibri" panose="020F0502020204030204" pitchFamily="34" charset="0"/>
              </a:rPr>
              <a:t>BoxShape</a:t>
            </a:r>
            <a:r>
              <a:rPr lang="tr-TR" sz="1400" dirty="0">
                <a:solidFill>
                  <a:schemeClr val="tx1"/>
                </a:solidFill>
                <a:effectLst/>
                <a:latin typeface="Calibri" panose="020F0502020204030204" pitchFamily="34" charset="0"/>
                <a:ea typeface="Calibri" panose="020F0502020204030204" pitchFamily="34" charset="0"/>
              </a:rPr>
              <a:t> veya </a:t>
            </a:r>
            <a:r>
              <a:rPr lang="tr-TR" sz="1400" dirty="0" err="1">
                <a:solidFill>
                  <a:schemeClr val="tx1"/>
                </a:solidFill>
                <a:effectLst/>
                <a:latin typeface="Calibri" panose="020F0502020204030204" pitchFamily="34" charset="0"/>
                <a:ea typeface="Calibri" panose="020F0502020204030204" pitchFamily="34" charset="0"/>
              </a:rPr>
              <a:t>CustomPainter</a:t>
            </a:r>
            <a:r>
              <a:rPr lang="tr-TR" sz="1400" dirty="0">
                <a:solidFill>
                  <a:schemeClr val="tx1"/>
                </a:solidFill>
                <a:effectLst/>
                <a:latin typeface="Calibri" panose="020F0502020204030204" pitchFamily="34" charset="0"/>
                <a:ea typeface="Calibri" panose="020F0502020204030204" pitchFamily="34" charset="0"/>
              </a:rPr>
              <a:t> ile bunu yapabilirsiniz.</a:t>
            </a:r>
          </a:p>
          <a:p>
            <a:pPr marL="236220">
              <a:lnSpc>
                <a:spcPct val="106000"/>
              </a:lnSpc>
              <a:spcBef>
                <a:spcPts val="10"/>
              </a:spcBef>
            </a:pPr>
            <a:r>
              <a:rPr lang="tr-TR" sz="1400" dirty="0" err="1">
                <a:solidFill>
                  <a:schemeClr val="tx1"/>
                </a:solidFill>
                <a:effectLst/>
                <a:latin typeface="Calibri" panose="020F0502020204030204" pitchFamily="34" charset="0"/>
                <a:ea typeface="Calibri" panose="020F0502020204030204" pitchFamily="34" charset="0"/>
              </a:rPr>
              <a:t>BoxShape'in</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kullanımı</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çok</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daha</a:t>
            </a:r>
            <a:r>
              <a:rPr lang="tr-TR" sz="1400" spc="-5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kolaydır,</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ancak</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ekil</a:t>
            </a:r>
            <a:r>
              <a:rPr lang="tr-TR" sz="1400" spc="-50" dirty="0">
                <a:solidFill>
                  <a:schemeClr val="tx1"/>
                </a:solidFill>
                <a:effectLst/>
                <a:latin typeface="Calibri" panose="020F0502020204030204" pitchFamily="34" charset="0"/>
                <a:ea typeface="Calibri" panose="020F0502020204030204" pitchFamily="34" charset="0"/>
              </a:rPr>
              <a:t> </a:t>
            </a:r>
            <a:r>
              <a:rPr lang="tr-TR" sz="1400" u="none" strike="noStrike" dirty="0">
                <a:solidFill>
                  <a:schemeClr val="tx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8-10</a:t>
            </a:r>
            <a:r>
              <a:rPr lang="tr-TR" sz="1400" dirty="0">
                <a:solidFill>
                  <a:schemeClr val="tx1"/>
                </a:solidFill>
                <a:effectLst/>
                <a:latin typeface="Calibri" panose="020F0502020204030204" pitchFamily="34" charset="0"/>
                <a:ea typeface="Calibri" panose="020F0502020204030204" pitchFamily="34" charset="0"/>
              </a:rPr>
              <a:t>'da</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oldu</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solidFill>
                  <a:schemeClr val="tx1"/>
                </a:solidFill>
                <a:effectLst/>
                <a:latin typeface="Calibri" panose="020F0502020204030204" pitchFamily="34" charset="0"/>
                <a:ea typeface="Calibri" panose="020F0502020204030204" pitchFamily="34" charset="0"/>
              </a:rPr>
              <a:t>u</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gibi</a:t>
            </a:r>
            <a:r>
              <a:rPr lang="tr-TR" sz="1400" spc="-5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yalnızca</a:t>
            </a:r>
            <a:r>
              <a:rPr lang="tr-TR" sz="1400" spc="-5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daireleri destekler (tabii ki varsayılan dikdörtgene ek olarak):</a:t>
            </a:r>
          </a:p>
          <a:p>
            <a:pPr>
              <a:lnSpc>
                <a:spcPct val="110000"/>
              </a:lnSpc>
              <a:spcAft>
                <a:spcPts val="180"/>
              </a:spcAft>
            </a:pPr>
            <a:r>
              <a:rPr lang="tr-TR" sz="1400" dirty="0" err="1">
                <a:solidFill>
                  <a:schemeClr val="tx1"/>
                </a:solidFill>
                <a:effectLst/>
                <a:latin typeface="Times New Roman" panose="02020603050405020304" pitchFamily="18" charset="0"/>
                <a:ea typeface="Times New Roman" panose="02020603050405020304" pitchFamily="18" charset="0"/>
              </a:rPr>
              <a:t>Container</a:t>
            </a:r>
            <a:r>
              <a:rPr lang="tr-TR" sz="1400" dirty="0">
                <a:solidFill>
                  <a:schemeClr val="tx1"/>
                </a:solidFill>
                <a:effectLst/>
                <a:latin typeface="Times New Roman" panose="02020603050405020304" pitchFamily="18" charset="0"/>
                <a:ea typeface="Times New Roman" panose="02020603050405020304" pitchFamily="18" charset="0"/>
              </a:rPr>
              <a:t>(</a:t>
            </a:r>
            <a:endParaRPr lang="tr-TR" sz="1400" dirty="0">
              <a:solidFill>
                <a:schemeClr val="tx1"/>
              </a:solidFill>
              <a:effectLst/>
              <a:latin typeface="Calibri" panose="020F0502020204030204" pitchFamily="34" charset="0"/>
              <a:ea typeface="Calibri" panose="020F0502020204030204" pitchFamily="34" charset="0"/>
            </a:endParaRPr>
          </a:p>
          <a:p>
            <a:pPr marR="2143125">
              <a:lnSpc>
                <a:spcPct val="110000"/>
              </a:lnSpc>
              <a:spcAft>
                <a:spcPts val="180"/>
              </a:spcAft>
            </a:pPr>
            <a:r>
              <a:rPr lang="tr-TR" sz="1400" dirty="0">
                <a:solidFill>
                  <a:schemeClr val="tx1"/>
                </a:solidFill>
                <a:effectLst/>
                <a:latin typeface="Times New Roman" panose="02020603050405020304" pitchFamily="18" charset="0"/>
                <a:ea typeface="Times New Roman" panose="02020603050405020304" pitchFamily="18" charset="0"/>
              </a:rPr>
              <a:t>  </a:t>
            </a:r>
            <a:r>
              <a:rPr lang="tr-TR" sz="1400" dirty="0" err="1">
                <a:solidFill>
                  <a:schemeClr val="tx1"/>
                </a:solidFill>
                <a:effectLst/>
                <a:latin typeface="Times New Roman" panose="02020603050405020304" pitchFamily="18" charset="0"/>
                <a:ea typeface="Times New Roman" panose="02020603050405020304" pitchFamily="18" charset="0"/>
              </a:rPr>
              <a:t>decoration</a:t>
            </a:r>
            <a:r>
              <a:rPr lang="tr-TR" sz="1400" dirty="0">
                <a:solidFill>
                  <a:schemeClr val="tx1"/>
                </a:solidFill>
                <a:effectLst/>
                <a:latin typeface="Times New Roman" panose="02020603050405020304" pitchFamily="18" charset="0"/>
                <a:ea typeface="Times New Roman" panose="02020603050405020304" pitchFamily="18" charset="0"/>
              </a:rPr>
              <a:t>: </a:t>
            </a:r>
            <a:r>
              <a:rPr lang="tr-TR" sz="1400" dirty="0" err="1">
                <a:solidFill>
                  <a:schemeClr val="tx1"/>
                </a:solidFill>
                <a:effectLst/>
                <a:latin typeface="Times New Roman" panose="02020603050405020304" pitchFamily="18" charset="0"/>
                <a:ea typeface="Times New Roman" panose="02020603050405020304" pitchFamily="18" charset="0"/>
              </a:rPr>
              <a:t>BoxDecoration</a:t>
            </a:r>
            <a:r>
              <a:rPr lang="tr-TR" sz="1400" dirty="0">
                <a:solidFill>
                  <a:schemeClr val="tx1"/>
                </a:solidFill>
                <a:effectLst/>
                <a:latin typeface="Times New Roman" panose="02020603050405020304" pitchFamily="18" charset="0"/>
                <a:ea typeface="Times New Roman" panose="02020603050405020304" pitchFamily="18" charset="0"/>
              </a:rPr>
              <a:t>(     </a:t>
            </a:r>
            <a:r>
              <a:rPr lang="tr-TR" sz="1400" dirty="0" err="1">
                <a:solidFill>
                  <a:schemeClr val="tx1"/>
                </a:solidFill>
                <a:effectLst/>
                <a:latin typeface="Times New Roman" panose="02020603050405020304" pitchFamily="18" charset="0"/>
                <a:ea typeface="Times New Roman" panose="02020603050405020304" pitchFamily="18" charset="0"/>
              </a:rPr>
              <a:t>shape</a:t>
            </a:r>
            <a:r>
              <a:rPr lang="tr-TR" sz="1400" dirty="0">
                <a:solidFill>
                  <a:schemeClr val="tx1"/>
                </a:solidFill>
                <a:effectLst/>
                <a:latin typeface="Times New Roman" panose="02020603050405020304" pitchFamily="18" charset="0"/>
                <a:ea typeface="Times New Roman" panose="02020603050405020304" pitchFamily="18" charset="0"/>
              </a:rPr>
              <a:t>: </a:t>
            </a:r>
            <a:r>
              <a:rPr lang="tr-TR" sz="1400" dirty="0" err="1">
                <a:solidFill>
                  <a:schemeClr val="tx1"/>
                </a:solidFill>
                <a:effectLst/>
                <a:latin typeface="Times New Roman" panose="02020603050405020304" pitchFamily="18" charset="0"/>
                <a:ea typeface="Times New Roman" panose="02020603050405020304" pitchFamily="18" charset="0"/>
              </a:rPr>
              <a:t>BoxShape.circle</a:t>
            </a:r>
            <a:r>
              <a:rPr lang="tr-TR" sz="1400" dirty="0">
                <a:solidFill>
                  <a:schemeClr val="tx1"/>
                </a:solidFill>
                <a:effectLst/>
                <a:latin typeface="Times New Roman" panose="02020603050405020304" pitchFamily="18" charset="0"/>
                <a:ea typeface="Times New Roman" panose="02020603050405020304" pitchFamily="18" charset="0"/>
              </a:rPr>
              <a:t>,     </a:t>
            </a:r>
            <a:r>
              <a:rPr lang="tr-TR" sz="1400" dirty="0" err="1">
                <a:solidFill>
                  <a:schemeClr val="tx1"/>
                </a:solidFill>
                <a:effectLst/>
                <a:latin typeface="Times New Roman" panose="02020603050405020304" pitchFamily="18" charset="0"/>
                <a:ea typeface="Times New Roman" panose="02020603050405020304" pitchFamily="18" charset="0"/>
              </a:rPr>
              <a:t>color</a:t>
            </a:r>
            <a:r>
              <a:rPr lang="tr-TR" sz="1400" dirty="0">
                <a:solidFill>
                  <a:schemeClr val="tx1"/>
                </a:solidFill>
                <a:effectLst/>
                <a:latin typeface="Times New Roman" panose="02020603050405020304" pitchFamily="18" charset="0"/>
                <a:ea typeface="Times New Roman" panose="02020603050405020304" pitchFamily="18" charset="0"/>
              </a:rPr>
              <a:t>: </a:t>
            </a:r>
            <a:r>
              <a:rPr lang="tr-TR" sz="1400" dirty="0" err="1">
                <a:solidFill>
                  <a:schemeClr val="tx1"/>
                </a:solidFill>
                <a:effectLst/>
                <a:latin typeface="Times New Roman" panose="02020603050405020304" pitchFamily="18" charset="0"/>
                <a:ea typeface="Times New Roman" panose="02020603050405020304" pitchFamily="18" charset="0"/>
              </a:rPr>
              <a:t>Colors.deepOrange</a:t>
            </a:r>
            <a:r>
              <a:rPr lang="tr-TR" sz="1400" dirty="0">
                <a:solidFill>
                  <a:schemeClr val="tx1"/>
                </a:solidFill>
                <a:effectLst/>
                <a:latin typeface="Times New Roman" panose="02020603050405020304" pitchFamily="18" charset="0"/>
                <a:ea typeface="Times New Roman" panose="02020603050405020304" pitchFamily="18" charset="0"/>
              </a:rPr>
              <a:t>,</a:t>
            </a:r>
            <a:endParaRPr lang="tr-TR" sz="1400" dirty="0">
              <a:solidFill>
                <a:schemeClr val="tx1"/>
              </a:solidFill>
              <a:effectLst/>
              <a:latin typeface="Calibri" panose="020F0502020204030204" pitchFamily="34" charset="0"/>
              <a:ea typeface="Calibri" panose="020F0502020204030204" pitchFamily="34" charset="0"/>
            </a:endParaRPr>
          </a:p>
          <a:p>
            <a:pPr>
              <a:lnSpc>
                <a:spcPct val="110000"/>
              </a:lnSpc>
              <a:spcAft>
                <a:spcPts val="180"/>
              </a:spcAft>
            </a:pPr>
            <a:r>
              <a:rPr lang="tr-TR" sz="1400" dirty="0">
                <a:solidFill>
                  <a:schemeClr val="tx1"/>
                </a:solidFill>
                <a:effectLst/>
                <a:latin typeface="Times New Roman" panose="02020603050405020304" pitchFamily="18" charset="0"/>
                <a:ea typeface="Times New Roman" panose="02020603050405020304" pitchFamily="18" charset="0"/>
              </a:rPr>
              <a:t>  ),</a:t>
            </a:r>
            <a:endParaRPr lang="tr-TR" sz="1400" dirty="0">
              <a:solidFill>
                <a:schemeClr val="tx1"/>
              </a:solidFill>
              <a:effectLst/>
              <a:latin typeface="Calibri" panose="020F0502020204030204" pitchFamily="34" charset="0"/>
              <a:ea typeface="Calibri" panose="020F0502020204030204" pitchFamily="34" charset="0"/>
            </a:endParaRPr>
          </a:p>
          <a:p>
            <a:pPr>
              <a:lnSpc>
                <a:spcPct val="110000"/>
              </a:lnSpc>
              <a:spcAft>
                <a:spcPts val="180"/>
              </a:spcAft>
            </a:pPr>
            <a:r>
              <a:rPr lang="tr-TR" sz="1400" dirty="0">
                <a:solidFill>
                  <a:schemeClr val="tx1"/>
                </a:solidFill>
                <a:effectLst/>
                <a:latin typeface="Times New Roman" panose="02020603050405020304" pitchFamily="18" charset="0"/>
                <a:ea typeface="Times New Roman" panose="02020603050405020304" pitchFamily="18" charset="0"/>
              </a:rPr>
              <a:t>),</a:t>
            </a:r>
            <a:endParaRPr lang="tr-TR" sz="1400" dirty="0">
              <a:solidFill>
                <a:schemeClr val="tx1"/>
              </a:solidFill>
              <a:effectLst/>
              <a:latin typeface="Calibri" panose="020F0502020204030204" pitchFamily="34" charset="0"/>
              <a:ea typeface="Calibri" panose="020F0502020204030204" pitchFamily="34" charset="0"/>
            </a:endParaRPr>
          </a:p>
          <a:p>
            <a:pPr marL="236220">
              <a:spcBef>
                <a:spcPts val="215"/>
              </a:spcBef>
            </a:pPr>
            <a:r>
              <a:rPr lang="tr-TR" sz="1400" dirty="0">
                <a:solidFill>
                  <a:schemeClr val="tx1"/>
                </a:solidFill>
                <a:effectLst/>
                <a:latin typeface="SimSun-ExtB" panose="02010609060101010101" pitchFamily="49" charset="-122"/>
                <a:ea typeface="Calibri" panose="020F0502020204030204" pitchFamily="34" charset="0"/>
              </a:rPr>
              <a:t> </a:t>
            </a:r>
            <a:endParaRPr lang="tr-TR" sz="1400" dirty="0">
              <a:solidFill>
                <a:schemeClr val="tx1"/>
              </a:solidFill>
              <a:effectLst/>
              <a:latin typeface="Calibri" panose="020F0502020204030204" pitchFamily="34" charset="0"/>
              <a:ea typeface="Calibri" panose="020F0502020204030204" pitchFamily="34" charset="0"/>
            </a:endParaRPr>
          </a:p>
          <a:p>
            <a:endParaRPr lang="tr-TR" sz="1400" dirty="0">
              <a:solidFill>
                <a:schemeClr val="tx1"/>
              </a:solidFill>
            </a:endParaRPr>
          </a:p>
        </p:txBody>
      </p:sp>
      <p:pic>
        <p:nvPicPr>
          <p:cNvPr id="4" name="Image 35">
            <a:extLst>
              <a:ext uri="{FF2B5EF4-FFF2-40B4-BE49-F238E27FC236}">
                <a16:creationId xmlns:a16="http://schemas.microsoft.com/office/drawing/2014/main" id="{76FF574C-245D-62AF-809C-C653F9BF8A57}"/>
              </a:ext>
            </a:extLst>
          </p:cNvPr>
          <p:cNvPicPr>
            <a:picLocks/>
          </p:cNvPicPr>
          <p:nvPr/>
        </p:nvPicPr>
        <p:blipFill>
          <a:blip r:embed="rId3" cstate="print"/>
          <a:stretch>
            <a:fillRect/>
          </a:stretch>
        </p:blipFill>
        <p:spPr>
          <a:xfrm>
            <a:off x="8600349" y="1732449"/>
            <a:ext cx="1547946" cy="1536065"/>
          </a:xfrm>
          <a:prstGeom prst="rect">
            <a:avLst/>
          </a:prstGeom>
        </p:spPr>
      </p:pic>
      <p:sp>
        <p:nvSpPr>
          <p:cNvPr id="6" name="Metin kutusu 5">
            <a:extLst>
              <a:ext uri="{FF2B5EF4-FFF2-40B4-BE49-F238E27FC236}">
                <a16:creationId xmlns:a16="http://schemas.microsoft.com/office/drawing/2014/main" id="{A905E54B-34B7-5857-C5FC-D46AF02447D8}"/>
              </a:ext>
            </a:extLst>
          </p:cNvPr>
          <p:cNvSpPr txBox="1"/>
          <p:nvPr/>
        </p:nvSpPr>
        <p:spPr>
          <a:xfrm>
            <a:off x="7423355" y="3589487"/>
            <a:ext cx="3640576" cy="646331"/>
          </a:xfrm>
          <a:prstGeom prst="rect">
            <a:avLst/>
          </a:prstGeom>
          <a:noFill/>
        </p:spPr>
        <p:txBody>
          <a:bodyPr wrap="square">
            <a:spAutoFit/>
          </a:bodyPr>
          <a:lstStyle/>
          <a:p>
            <a:pPr marL="7620">
              <a:spcBef>
                <a:spcPts val="1075"/>
              </a:spcBef>
            </a:pPr>
            <a:r>
              <a:rPr lang="tr-TR" sz="1800" b="1" i="1" dirty="0">
                <a:effectLst/>
                <a:latin typeface="Arial" panose="020B0604020202020204" pitchFamily="34" charset="0"/>
                <a:ea typeface="Calibri" panose="020F0502020204030204" pitchFamily="34" charset="0"/>
                <a:cs typeface="Calibri" panose="020F0502020204030204" pitchFamily="34" charset="0"/>
              </a:rPr>
              <a:t>Ş</a:t>
            </a:r>
            <a:r>
              <a:rPr lang="tr-TR" sz="1800" b="1" i="1" dirty="0">
                <a:effectLst/>
                <a:latin typeface="Calibri" panose="020F0502020204030204" pitchFamily="34" charset="0"/>
                <a:ea typeface="Calibri" panose="020F0502020204030204" pitchFamily="34" charset="0"/>
              </a:rPr>
              <a:t>ekil</a:t>
            </a:r>
            <a:r>
              <a:rPr lang="tr-TR" sz="1800" b="1" i="1" spc="-50" dirty="0">
                <a:effectLst/>
                <a:latin typeface="Calibri" panose="020F0502020204030204" pitchFamily="34" charset="0"/>
                <a:ea typeface="Calibri" panose="020F0502020204030204" pitchFamily="34" charset="0"/>
              </a:rPr>
              <a:t> </a:t>
            </a:r>
            <a:r>
              <a:rPr lang="tr-TR" sz="1800" b="1" i="1" dirty="0">
                <a:effectLst/>
                <a:latin typeface="Calibri" panose="020F0502020204030204" pitchFamily="34" charset="0"/>
                <a:ea typeface="Calibri" panose="020F0502020204030204" pitchFamily="34" charset="0"/>
              </a:rPr>
              <a:t>8-10.</a:t>
            </a:r>
            <a:r>
              <a:rPr lang="tr-TR" sz="1800" b="1" i="1" spc="-50" dirty="0">
                <a:effectLst/>
                <a:latin typeface="Calibri" panose="020F0502020204030204" pitchFamily="34" charset="0"/>
                <a:ea typeface="Calibri" panose="020F0502020204030204" pitchFamily="34" charset="0"/>
              </a:rPr>
              <a:t> </a:t>
            </a:r>
            <a:r>
              <a:rPr lang="tr-TR" sz="1800" i="1" dirty="0" err="1">
                <a:effectLst/>
                <a:latin typeface="Calibri" panose="020F0502020204030204" pitchFamily="34" charset="0"/>
                <a:ea typeface="Calibri" panose="020F0502020204030204" pitchFamily="34" charset="0"/>
              </a:rPr>
              <a:t>BoxShape.circle</a:t>
            </a:r>
            <a:r>
              <a:rPr lang="tr-TR" sz="1800" i="1" spc="-35" dirty="0">
                <a:effectLst/>
                <a:latin typeface="Calibri" panose="020F0502020204030204" pitchFamily="34" charset="0"/>
                <a:ea typeface="Calibri" panose="020F0502020204030204" pitchFamily="34" charset="0"/>
              </a:rPr>
              <a:t> </a:t>
            </a:r>
            <a:r>
              <a:rPr lang="tr-TR" sz="1800" i="1" dirty="0">
                <a:effectLst/>
                <a:latin typeface="Calibri" panose="020F0502020204030204" pitchFamily="34" charset="0"/>
                <a:ea typeface="Calibri" panose="020F0502020204030204" pitchFamily="34" charset="0"/>
              </a:rPr>
              <a:t>Konteynerinizi</a:t>
            </a:r>
            <a:r>
              <a:rPr lang="tr-TR" sz="1800" i="1" spc="-35" dirty="0">
                <a:effectLst/>
                <a:latin typeface="Calibri" panose="020F0502020204030204" pitchFamily="34" charset="0"/>
                <a:ea typeface="Calibri" panose="020F0502020204030204" pitchFamily="34" charset="0"/>
              </a:rPr>
              <a:t> </a:t>
            </a:r>
            <a:r>
              <a:rPr lang="tr-TR" sz="1800" i="1" dirty="0">
                <a:effectLst/>
                <a:latin typeface="Calibri" panose="020F0502020204030204" pitchFamily="34" charset="0"/>
                <a:ea typeface="Calibri" panose="020F0502020204030204" pitchFamily="34" charset="0"/>
              </a:rPr>
              <a:t>yuvarlak</a:t>
            </a:r>
            <a:r>
              <a:rPr lang="tr-TR" sz="1800" i="1" spc="-55" dirty="0">
                <a:effectLst/>
                <a:latin typeface="Calibri" panose="020F0502020204030204" pitchFamily="34" charset="0"/>
                <a:ea typeface="Calibri" panose="020F0502020204030204" pitchFamily="34" charset="0"/>
              </a:rPr>
              <a:t> </a:t>
            </a:r>
            <a:r>
              <a:rPr lang="tr-TR" sz="1800" i="1" spc="-10" dirty="0">
                <a:effectLst/>
                <a:latin typeface="Calibri" panose="020F0502020204030204" pitchFamily="34" charset="0"/>
                <a:ea typeface="Calibri" panose="020F0502020204030204" pitchFamily="34" charset="0"/>
              </a:rPr>
              <a:t>yapar</a:t>
            </a:r>
            <a:endParaRPr lang="tr-TR"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7214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1EAF08-36B4-ADD3-01CE-4256922A9E5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416F9E2-2CD3-90C3-3244-707969DBC75D}"/>
              </a:ext>
            </a:extLst>
          </p:cNvPr>
          <p:cNvSpPr>
            <a:spLocks noGrp="1"/>
          </p:cNvSpPr>
          <p:nvPr>
            <p:ph idx="1"/>
          </p:nvPr>
        </p:nvSpPr>
        <p:spPr>
          <a:xfrm>
            <a:off x="913795" y="1732450"/>
            <a:ext cx="3196089" cy="1522028"/>
          </a:xfrm>
        </p:spPr>
        <p:txBody>
          <a:bodyPr>
            <a:normAutofit/>
          </a:bodyPr>
          <a:lstStyle/>
          <a:p>
            <a:pPr marL="0" indent="0">
              <a:buNone/>
            </a:pPr>
            <a:r>
              <a:rPr lang="tr-TR" sz="1400" dirty="0" err="1">
                <a:solidFill>
                  <a:schemeClr val="tx1"/>
                </a:solidFill>
                <a:effectLst/>
                <a:latin typeface="Calibri" panose="020F0502020204030204" pitchFamily="34" charset="0"/>
                <a:ea typeface="Calibri" panose="020F0502020204030204" pitchFamily="34" charset="0"/>
              </a:rPr>
              <a:t>CustomPainter</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çok</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daha</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karma</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ıktır,</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ancak</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sonsuz</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ekillere</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izin</a:t>
            </a:r>
            <a:r>
              <a:rPr lang="tr-TR" sz="1400" spc="-5" dirty="0">
                <a:solidFill>
                  <a:schemeClr val="tx1"/>
                </a:solidFill>
                <a:effectLst/>
                <a:latin typeface="Calibri" panose="020F0502020204030204" pitchFamily="34" charset="0"/>
                <a:ea typeface="Calibri" panose="020F0502020204030204" pitchFamily="34" charset="0"/>
              </a:rPr>
              <a:t> </a:t>
            </a:r>
            <a:r>
              <a:rPr lang="tr-TR" sz="1400" spc="-10" dirty="0" err="1">
                <a:solidFill>
                  <a:schemeClr val="tx1"/>
                </a:solidFill>
                <a:effectLst/>
                <a:latin typeface="Calibri" panose="020F0502020204030204" pitchFamily="34" charset="0"/>
                <a:ea typeface="Calibri" panose="020F0502020204030204" pitchFamily="34" charset="0"/>
              </a:rPr>
              <a:t>verir.</a:t>
            </a:r>
            <a:r>
              <a:rPr lang="tr-TR" sz="1400" dirty="0" err="1">
                <a:solidFill>
                  <a:schemeClr val="tx1"/>
                </a:solidFill>
                <a:effectLst/>
                <a:latin typeface="Calibri" panose="020F0502020204030204" pitchFamily="34" charset="0"/>
                <a:ea typeface="Calibri" panose="020F0502020204030204" pitchFamily="34" charset="0"/>
              </a:rPr>
              <a:t>CustomPainter'ın</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ekil</a:t>
            </a:r>
            <a:r>
              <a:rPr lang="tr-TR" sz="1400" spc="5" dirty="0">
                <a:solidFill>
                  <a:schemeClr val="tx1"/>
                </a:solidFill>
                <a:effectLst/>
                <a:latin typeface="Calibri" panose="020F0502020204030204" pitchFamily="34" charset="0"/>
                <a:ea typeface="Calibri" panose="020F0502020204030204" pitchFamily="34" charset="0"/>
              </a:rPr>
              <a:t> </a:t>
            </a:r>
            <a:r>
              <a:rPr lang="tr-TR" sz="1400" u="none" strike="noStrike" dirty="0">
                <a:solidFill>
                  <a:schemeClr val="tx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8-11</a:t>
            </a:r>
            <a:r>
              <a:rPr lang="tr-TR" sz="1400" dirty="0">
                <a:solidFill>
                  <a:schemeClr val="tx1"/>
                </a:solidFill>
                <a:effectLst/>
                <a:latin typeface="Calibri" panose="020F0502020204030204" pitchFamily="34" charset="0"/>
                <a:ea typeface="Calibri" panose="020F0502020204030204" pitchFamily="34" charset="0"/>
              </a:rPr>
              <a:t>)</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ayrıntılarına</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çok</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fazla</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girmek</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dikkat</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da</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solidFill>
                  <a:schemeClr val="tx1"/>
                </a:solidFill>
                <a:effectLst/>
                <a:latin typeface="Calibri" panose="020F0502020204030204" pitchFamily="34" charset="0"/>
                <a:ea typeface="Calibri" panose="020F0502020204030204" pitchFamily="34" charset="0"/>
              </a:rPr>
              <a:t>ıtıcı</a:t>
            </a:r>
            <a:r>
              <a:rPr lang="tr-TR" sz="1400" spc="5" dirty="0">
                <a:solidFill>
                  <a:schemeClr val="tx1"/>
                </a:solidFill>
                <a:effectLst/>
                <a:latin typeface="Calibri" panose="020F0502020204030204" pitchFamily="34" charset="0"/>
                <a:ea typeface="Calibri" panose="020F0502020204030204" pitchFamily="34" charset="0"/>
              </a:rPr>
              <a:t> </a:t>
            </a:r>
            <a:r>
              <a:rPr lang="tr-TR" sz="1400" spc="-10" dirty="0" err="1">
                <a:solidFill>
                  <a:schemeClr val="tx1"/>
                </a:solidFill>
                <a:effectLst/>
                <a:latin typeface="Calibri" panose="020F0502020204030204" pitchFamily="34" charset="0"/>
                <a:ea typeface="Calibri" panose="020F0502020204030204" pitchFamily="34" charset="0"/>
              </a:rPr>
              <a:t>olacaktır,</a:t>
            </a:r>
            <a:r>
              <a:rPr lang="tr-TR" sz="1400" dirty="0" err="1">
                <a:solidFill>
                  <a:schemeClr val="tx1"/>
                </a:solidFill>
                <a:effectLst/>
                <a:latin typeface="Calibri" panose="020F0502020204030204" pitchFamily="34" charset="0"/>
                <a:ea typeface="Calibri" panose="020F0502020204030204" pitchFamily="34" charset="0"/>
              </a:rPr>
              <a:t>ancak</a:t>
            </a:r>
            <a:r>
              <a:rPr lang="tr-TR" sz="1400" spc="-1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i</a:t>
            </a:r>
            <a:r>
              <a:rPr lang="tr-TR" sz="14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solidFill>
                  <a:schemeClr val="tx1"/>
                </a:solidFill>
                <a:effectLst/>
                <a:latin typeface="Calibri" panose="020F0502020204030204" pitchFamily="34" charset="0"/>
                <a:ea typeface="Calibri" panose="020F0502020204030204" pitchFamily="34" charset="0"/>
              </a:rPr>
              <a:t>te</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hızlı</a:t>
            </a:r>
            <a:r>
              <a:rPr lang="tr-TR" sz="1400" spc="-1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bir</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örnek,</a:t>
            </a:r>
            <a:r>
              <a:rPr lang="tr-TR" sz="1400" spc="-10" dirty="0">
                <a:solidFill>
                  <a:schemeClr val="tx1"/>
                </a:solidFill>
                <a:effectLst/>
                <a:latin typeface="Calibri" panose="020F0502020204030204" pitchFamily="34" charset="0"/>
                <a:ea typeface="Calibri" panose="020F0502020204030204" pitchFamily="34" charset="0"/>
              </a:rPr>
              <a:t> </a:t>
            </a:r>
            <a:r>
              <a:rPr lang="tr-TR" sz="1400" dirty="0">
                <a:solidFill>
                  <a:schemeClr val="tx1"/>
                </a:solidFill>
                <a:effectLst/>
                <a:latin typeface="Calibri" panose="020F0502020204030204" pitchFamily="34" charset="0"/>
                <a:ea typeface="Calibri" panose="020F0502020204030204" pitchFamily="34" charset="0"/>
              </a:rPr>
              <a:t>bir</a:t>
            </a:r>
            <a:r>
              <a:rPr lang="tr-TR" sz="1400" spc="-5" dirty="0">
                <a:solidFill>
                  <a:schemeClr val="tx1"/>
                </a:solidFill>
                <a:effectLst/>
                <a:latin typeface="Calibri" panose="020F0502020204030204" pitchFamily="34" charset="0"/>
                <a:ea typeface="Calibri" panose="020F0502020204030204" pitchFamily="34" charset="0"/>
              </a:rPr>
              <a:t> </a:t>
            </a:r>
            <a:r>
              <a:rPr lang="tr-TR" sz="1400" dirty="0" err="1">
                <a:solidFill>
                  <a:schemeClr val="tx1"/>
                </a:solidFill>
                <a:effectLst/>
                <a:latin typeface="Calibri" panose="020F0502020204030204" pitchFamily="34" charset="0"/>
                <a:ea typeface="Calibri" panose="020F0502020204030204" pitchFamily="34" charset="0"/>
              </a:rPr>
              <a:t>Superman</a:t>
            </a:r>
            <a:r>
              <a:rPr lang="tr-TR" sz="1400" spc="-10" dirty="0">
                <a:solidFill>
                  <a:schemeClr val="tx1"/>
                </a:solidFill>
                <a:effectLst/>
                <a:latin typeface="Calibri" panose="020F0502020204030204" pitchFamily="34" charset="0"/>
                <a:ea typeface="Calibri" panose="020F0502020204030204" pitchFamily="34" charset="0"/>
              </a:rPr>
              <a:t> kalkanı</a:t>
            </a:r>
            <a:endParaRPr lang="tr-TR" sz="1400" dirty="0">
              <a:solidFill>
                <a:schemeClr val="tx1"/>
              </a:solidFill>
            </a:endParaRPr>
          </a:p>
        </p:txBody>
      </p:sp>
      <p:sp>
        <p:nvSpPr>
          <p:cNvPr id="5" name="Metin kutusu 4">
            <a:extLst>
              <a:ext uri="{FF2B5EF4-FFF2-40B4-BE49-F238E27FC236}">
                <a16:creationId xmlns:a16="http://schemas.microsoft.com/office/drawing/2014/main" id="{432908A6-457D-3A55-C430-BC48A08479D8}"/>
              </a:ext>
            </a:extLst>
          </p:cNvPr>
          <p:cNvSpPr txBox="1"/>
          <p:nvPr/>
        </p:nvSpPr>
        <p:spPr>
          <a:xfrm>
            <a:off x="3991897" y="1737303"/>
            <a:ext cx="5034118" cy="5120697"/>
          </a:xfrm>
          <a:prstGeom prst="rect">
            <a:avLst/>
          </a:prstGeom>
          <a:noFill/>
        </p:spPr>
        <p:txBody>
          <a:bodyPr wrap="square">
            <a:spAutoFit/>
          </a:bodyPr>
          <a:lstStyle/>
          <a:p>
            <a:pPr marR="2496185">
              <a:lnSpc>
                <a:spcPct val="110000"/>
              </a:lnSpc>
              <a:spcAft>
                <a:spcPts val="180"/>
              </a:spcAft>
            </a:pPr>
            <a:r>
              <a:rPr lang="tr-TR" sz="1400" dirty="0" err="1">
                <a:effectLst/>
                <a:latin typeface="Times New Roman" panose="02020603050405020304" pitchFamily="18" charset="0"/>
                <a:ea typeface="Times New Roman" panose="02020603050405020304" pitchFamily="18" charset="0"/>
              </a:rPr>
              <a:t>Container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child</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CustomPaint</a:t>
            </a:r>
            <a:r>
              <a:rPr lang="tr-TR" sz="1400" dirty="0">
                <a:effectLst/>
                <a:latin typeface="Times New Roman" panose="02020603050405020304" pitchFamily="18" charset="0"/>
                <a:ea typeface="Times New Roman" panose="02020603050405020304" pitchFamily="18" charset="0"/>
              </a:rPr>
              <a:t>(     size: Size(200, 200),</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painter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SupermanShieldPainter</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110000"/>
              </a:lnSpc>
              <a:spcAft>
                <a:spcPts val="995"/>
              </a:spcAft>
            </a:pP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err="1">
                <a:effectLst/>
                <a:latin typeface="Times New Roman" panose="02020603050405020304" pitchFamily="18" charset="0"/>
                <a:ea typeface="Times New Roman" panose="02020603050405020304" pitchFamily="18" charset="0"/>
              </a:rPr>
              <a:t>class</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SupermanShieldPainter</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extends</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CustomPainter</a:t>
            </a: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@override</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void</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paint</a:t>
            </a:r>
            <a:r>
              <a:rPr lang="tr-TR" sz="1400" dirty="0">
                <a:effectLst/>
                <a:latin typeface="Times New Roman" panose="02020603050405020304" pitchFamily="18" charset="0"/>
                <a:ea typeface="Times New Roman" panose="02020603050405020304" pitchFamily="18" charset="0"/>
              </a:rPr>
              <a:t>(</a:t>
            </a:r>
            <a:r>
              <a:rPr lang="tr-TR" sz="1400" dirty="0" err="1">
                <a:effectLst/>
                <a:latin typeface="Times New Roman" panose="02020603050405020304" pitchFamily="18" charset="0"/>
                <a:ea typeface="Times New Roman" panose="02020603050405020304" pitchFamily="18" charset="0"/>
              </a:rPr>
              <a:t>Canvas</a:t>
            </a: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canvas</a:t>
            </a:r>
            <a:r>
              <a:rPr lang="tr-TR" sz="1400" dirty="0">
                <a:effectLst/>
                <a:latin typeface="Times New Roman" panose="02020603050405020304" pitchFamily="18" charset="0"/>
                <a:ea typeface="Times New Roman" panose="02020603050405020304" pitchFamily="18" charset="0"/>
              </a:rPr>
              <a:t>, Size size) {     </a:t>
            </a:r>
            <a:r>
              <a:rPr lang="tr-TR" sz="1400" dirty="0" err="1">
                <a:effectLst/>
                <a:latin typeface="Times New Roman" panose="02020603050405020304" pitchFamily="18" charset="0"/>
                <a:ea typeface="Times New Roman" panose="02020603050405020304" pitchFamily="18" charset="0"/>
              </a:rPr>
              <a:t>canvas.drawPath</a:t>
            </a:r>
            <a:r>
              <a:rPr lang="tr-TR" sz="1400" dirty="0">
                <a:effectLst/>
                <a:latin typeface="Times New Roman" panose="02020603050405020304" pitchFamily="18" charset="0"/>
                <a:ea typeface="Times New Roman" panose="02020603050405020304" pitchFamily="18" charset="0"/>
              </a:rPr>
              <a:t>(</a:t>
            </a:r>
            <a:r>
              <a:rPr lang="tr-TR" sz="1400" dirty="0" err="1">
                <a:effectLst/>
                <a:latin typeface="Times New Roman" panose="02020603050405020304" pitchFamily="18" charset="0"/>
                <a:ea typeface="Times New Roman" panose="02020603050405020304" pitchFamily="18" charset="0"/>
              </a:rPr>
              <a:t>Path</a:t>
            </a:r>
            <a:r>
              <a:rPr lang="tr-TR" sz="1400" dirty="0">
                <a:effectLst/>
                <a:latin typeface="Times New Roman" panose="02020603050405020304" pitchFamily="18" charset="0"/>
                <a:ea typeface="Times New Roman" panose="02020603050405020304" pitchFamily="18" charset="0"/>
              </a:rPr>
              <a:t>()</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moveTo</a:t>
            </a:r>
            <a:r>
              <a:rPr lang="tr-TR" sz="1400" dirty="0">
                <a:effectLst/>
                <a:latin typeface="Times New Roman" panose="02020603050405020304" pitchFamily="18" charset="0"/>
                <a:ea typeface="Times New Roman" panose="02020603050405020304" pitchFamily="18" charset="0"/>
              </a:rPr>
              <a:t>(25, 0)</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lineTo</a:t>
            </a:r>
            <a:r>
              <a:rPr lang="tr-TR" sz="1400" dirty="0">
                <a:effectLst/>
                <a:latin typeface="Times New Roman" panose="02020603050405020304" pitchFamily="18" charset="0"/>
                <a:ea typeface="Times New Roman" panose="02020603050405020304" pitchFamily="18" charset="0"/>
              </a:rPr>
              <a:t>(125, 0)</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lineTo</a:t>
            </a:r>
            <a:r>
              <a:rPr lang="tr-TR" sz="1400" dirty="0">
                <a:effectLst/>
                <a:latin typeface="Times New Roman" panose="02020603050405020304" pitchFamily="18" charset="0"/>
                <a:ea typeface="Times New Roman" panose="02020603050405020304" pitchFamily="18" charset="0"/>
              </a:rPr>
              <a:t>(150,25)</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lineTo</a:t>
            </a:r>
            <a:r>
              <a:rPr lang="tr-TR" sz="1400" dirty="0">
                <a:effectLst/>
                <a:latin typeface="Times New Roman" panose="02020603050405020304" pitchFamily="18" charset="0"/>
                <a:ea typeface="Times New Roman" panose="02020603050405020304" pitchFamily="18" charset="0"/>
              </a:rPr>
              <a:t>(75, 125)</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lineTo</a:t>
            </a:r>
            <a:r>
              <a:rPr lang="tr-TR" sz="1400" dirty="0">
                <a:effectLst/>
                <a:latin typeface="Times New Roman" panose="02020603050405020304" pitchFamily="18" charset="0"/>
                <a:ea typeface="Times New Roman" panose="02020603050405020304" pitchFamily="18" charset="0"/>
              </a:rPr>
              <a:t>(0,25)</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lineTo</a:t>
            </a:r>
            <a:r>
              <a:rPr lang="tr-TR" sz="1400" dirty="0">
                <a:effectLst/>
                <a:latin typeface="Times New Roman" panose="02020603050405020304" pitchFamily="18" charset="0"/>
                <a:ea typeface="Times New Roman" panose="02020603050405020304" pitchFamily="18" charset="0"/>
              </a:rPr>
              <a:t>(25,0),</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Paint()</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style</a:t>
            </a:r>
            <a:r>
              <a:rPr lang="tr-TR" sz="1400" dirty="0">
                <a:effectLst/>
                <a:latin typeface="Times New Roman" panose="02020603050405020304" pitchFamily="18" charset="0"/>
                <a:ea typeface="Times New Roman" panose="02020603050405020304" pitchFamily="18" charset="0"/>
              </a:rPr>
              <a:t>=</a:t>
            </a:r>
            <a:r>
              <a:rPr lang="tr-TR" sz="1400" dirty="0" err="1">
                <a:effectLst/>
                <a:latin typeface="Times New Roman" panose="02020603050405020304" pitchFamily="18" charset="0"/>
                <a:ea typeface="Times New Roman" panose="02020603050405020304" pitchFamily="18" charset="0"/>
              </a:rPr>
              <a:t>PaintingStyle.fill</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r>
              <a:rPr lang="tr-TR" sz="1400" dirty="0" err="1">
                <a:effectLst/>
                <a:latin typeface="Times New Roman" panose="02020603050405020304" pitchFamily="18" charset="0"/>
                <a:ea typeface="Times New Roman" panose="02020603050405020304" pitchFamily="18" charset="0"/>
              </a:rPr>
              <a:t>color</a:t>
            </a:r>
            <a:r>
              <a:rPr lang="tr-TR" sz="1400" dirty="0">
                <a:effectLst/>
                <a:latin typeface="Times New Roman" panose="02020603050405020304" pitchFamily="18" charset="0"/>
                <a:ea typeface="Times New Roman" panose="02020603050405020304" pitchFamily="18" charset="0"/>
              </a:rPr>
              <a:t> = </a:t>
            </a:r>
            <a:r>
              <a:rPr lang="tr-TR" sz="1400" dirty="0" err="1">
                <a:effectLst/>
                <a:latin typeface="Times New Roman" panose="02020603050405020304" pitchFamily="18" charset="0"/>
                <a:ea typeface="Times New Roman" panose="02020603050405020304" pitchFamily="18" charset="0"/>
              </a:rPr>
              <a:t>Colors.red</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a:p>
            <a:pPr>
              <a:lnSpc>
                <a:spcPct val="110000"/>
              </a:lnSpc>
              <a:spcAft>
                <a:spcPts val="180"/>
              </a:spcAft>
            </a:pPr>
            <a:r>
              <a:rPr lang="tr-TR" sz="1400" dirty="0">
                <a:effectLst/>
                <a:latin typeface="Times New Roman" panose="02020603050405020304" pitchFamily="18" charset="0"/>
                <a:ea typeface="Times New Roman" panose="02020603050405020304" pitchFamily="18" charset="0"/>
              </a:rPr>
              <a:t>  }</a:t>
            </a:r>
            <a:endParaRPr lang="tr-TR" sz="1400" dirty="0">
              <a:effectLst/>
              <a:latin typeface="Calibri" panose="020F0502020204030204" pitchFamily="34" charset="0"/>
              <a:ea typeface="Calibri" panose="020F0502020204030204" pitchFamily="34" charset="0"/>
            </a:endParaRPr>
          </a:p>
        </p:txBody>
      </p:sp>
      <p:pic>
        <p:nvPicPr>
          <p:cNvPr id="6" name="Image 36">
            <a:extLst>
              <a:ext uri="{FF2B5EF4-FFF2-40B4-BE49-F238E27FC236}">
                <a16:creationId xmlns:a16="http://schemas.microsoft.com/office/drawing/2014/main" id="{66FEA22A-8B8B-403D-DA54-5C80C8D1D941}"/>
              </a:ext>
            </a:extLst>
          </p:cNvPr>
          <p:cNvPicPr>
            <a:picLocks/>
          </p:cNvPicPr>
          <p:nvPr/>
        </p:nvPicPr>
        <p:blipFill>
          <a:blip r:embed="rId3" cstate="print"/>
          <a:stretch>
            <a:fillRect/>
          </a:stretch>
        </p:blipFill>
        <p:spPr>
          <a:xfrm>
            <a:off x="1380163" y="4297651"/>
            <a:ext cx="1526540" cy="1341120"/>
          </a:xfrm>
          <a:prstGeom prst="rect">
            <a:avLst/>
          </a:prstGeom>
        </p:spPr>
      </p:pic>
      <p:sp>
        <p:nvSpPr>
          <p:cNvPr id="8" name="Metin kutusu 7">
            <a:extLst>
              <a:ext uri="{FF2B5EF4-FFF2-40B4-BE49-F238E27FC236}">
                <a16:creationId xmlns:a16="http://schemas.microsoft.com/office/drawing/2014/main" id="{7ECDB1C5-400A-FC8E-2F9B-4BFB1CD1B822}"/>
              </a:ext>
            </a:extLst>
          </p:cNvPr>
          <p:cNvSpPr txBox="1"/>
          <p:nvPr/>
        </p:nvSpPr>
        <p:spPr>
          <a:xfrm>
            <a:off x="432620" y="5943393"/>
            <a:ext cx="3196089" cy="305007"/>
          </a:xfrm>
          <a:prstGeom prst="rect">
            <a:avLst/>
          </a:prstGeom>
          <a:noFill/>
        </p:spPr>
        <p:txBody>
          <a:bodyPr wrap="square">
            <a:spAutoFit/>
          </a:bodyPr>
          <a:lstStyle/>
          <a:p>
            <a:r>
              <a:rPr lang="tr-TR" sz="1400" b="1" i="1" spc="-10" dirty="0">
                <a:effectLst/>
                <a:latin typeface="Arial" panose="020B0604020202020204" pitchFamily="34" charset="0"/>
                <a:ea typeface="Calibri" panose="020F0502020204030204" pitchFamily="34" charset="0"/>
                <a:cs typeface="Calibri" panose="020F0502020204030204" pitchFamily="34" charset="0"/>
              </a:rPr>
              <a:t>Ş</a:t>
            </a:r>
            <a:r>
              <a:rPr lang="tr-TR" sz="1400" b="1" i="1" spc="-10" dirty="0">
                <a:effectLst/>
                <a:latin typeface="Calibri" panose="020F0502020204030204" pitchFamily="34" charset="0"/>
                <a:ea typeface="Calibri" panose="020F0502020204030204" pitchFamily="34" charset="0"/>
              </a:rPr>
              <a:t>ekil 8-11.</a:t>
            </a:r>
            <a:r>
              <a:rPr lang="tr-TR" sz="1400" b="1" i="1" spc="-5" dirty="0">
                <a:effectLst/>
                <a:latin typeface="Calibri" panose="020F0502020204030204" pitchFamily="34" charset="0"/>
                <a:ea typeface="Calibri" panose="020F0502020204030204" pitchFamily="34" charset="0"/>
              </a:rPr>
              <a:t> </a:t>
            </a:r>
            <a:r>
              <a:rPr lang="tr-TR" sz="1400" i="1" spc="-10" dirty="0">
                <a:effectLst/>
                <a:latin typeface="Calibri" panose="020F0502020204030204" pitchFamily="34" charset="0"/>
                <a:ea typeface="Calibri" panose="020F0502020204030204" pitchFamily="34" charset="0"/>
              </a:rPr>
              <a:t>Bir</a:t>
            </a:r>
            <a:r>
              <a:rPr lang="tr-TR" sz="1400" i="1" spc="10" dirty="0">
                <a:effectLst/>
                <a:latin typeface="Calibri" panose="020F0502020204030204" pitchFamily="34" charset="0"/>
                <a:ea typeface="Calibri" panose="020F0502020204030204" pitchFamily="34" charset="0"/>
              </a:rPr>
              <a:t> </a:t>
            </a:r>
            <a:r>
              <a:rPr lang="tr-TR" sz="1400" i="1" spc="-10" dirty="0" err="1">
                <a:effectLst/>
                <a:latin typeface="Calibri" panose="020F0502020204030204" pitchFamily="34" charset="0"/>
                <a:ea typeface="Calibri" panose="020F0502020204030204" pitchFamily="34" charset="0"/>
              </a:rPr>
              <a:t>CustomPainter</a:t>
            </a:r>
            <a:r>
              <a:rPr lang="tr-TR" sz="1400" i="1" spc="-15" dirty="0">
                <a:effectLst/>
                <a:latin typeface="Calibri" panose="020F0502020204030204" pitchFamily="34" charset="0"/>
                <a:ea typeface="Calibri" panose="020F0502020204030204" pitchFamily="34" charset="0"/>
              </a:rPr>
              <a:t> </a:t>
            </a:r>
            <a:r>
              <a:rPr lang="tr-TR" sz="1400" i="1" spc="-10" dirty="0">
                <a:effectLst/>
                <a:latin typeface="Calibri" panose="020F0502020204030204" pitchFamily="34" charset="0"/>
                <a:ea typeface="Calibri" panose="020F0502020204030204" pitchFamily="34" charset="0"/>
              </a:rPr>
              <a:t>Kullanma</a:t>
            </a:r>
            <a:endParaRPr lang="tr-TR" sz="1400" dirty="0"/>
          </a:p>
        </p:txBody>
      </p:sp>
    </p:spTree>
    <p:extLst>
      <p:ext uri="{BB962C8B-B14F-4D97-AF65-F5344CB8AC3E}">
        <p14:creationId xmlns:p14="http://schemas.microsoft.com/office/powerpoint/2010/main" val="76521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10B46D-2F77-3EAC-2F11-E39D27EF78DC}"/>
              </a:ext>
            </a:extLst>
          </p:cNvPr>
          <p:cNvSpPr>
            <a:spLocks noGrp="1"/>
          </p:cNvSpPr>
          <p:nvPr>
            <p:ph type="title"/>
          </p:nvPr>
        </p:nvSpPr>
        <p:spPr/>
        <p:txBody>
          <a:bodyPr>
            <a:normAutofit/>
          </a:bodyPr>
          <a:lstStyle/>
          <a:p>
            <a:r>
              <a:rPr lang="tr-TR" sz="2400" b="1" spc="-10" dirty="0" err="1">
                <a:solidFill>
                  <a:schemeClr val="tx1"/>
                </a:solidFill>
                <a:effectLst/>
                <a:latin typeface="Arial" panose="020B0604020202020204" pitchFamily="34" charset="0"/>
                <a:ea typeface="Arial" panose="020B0604020202020204" pitchFamily="34" charset="0"/>
              </a:rPr>
              <a:t>Widget'ları</a:t>
            </a:r>
            <a:r>
              <a:rPr lang="tr-TR" sz="2400" b="1" spc="-15" dirty="0">
                <a:solidFill>
                  <a:schemeClr val="tx1"/>
                </a:solidFill>
                <a:effectLst/>
                <a:latin typeface="Arial" panose="020B0604020202020204" pitchFamily="34" charset="0"/>
                <a:ea typeface="Arial" panose="020B0604020202020204" pitchFamily="34" charset="0"/>
              </a:rPr>
              <a:t> </a:t>
            </a:r>
            <a:r>
              <a:rPr lang="tr-TR" sz="2400" b="1" spc="-10" dirty="0">
                <a:solidFill>
                  <a:schemeClr val="tx1"/>
                </a:solidFill>
                <a:effectLst/>
                <a:latin typeface="Arial" panose="020B0604020202020204" pitchFamily="34" charset="0"/>
                <a:ea typeface="Arial" panose="020B0604020202020204" pitchFamily="34" charset="0"/>
              </a:rPr>
              <a:t>istifleme</a:t>
            </a:r>
            <a:endParaRPr lang="tr-TR" sz="2400" dirty="0">
              <a:solidFill>
                <a:schemeClr val="tx1"/>
              </a:solidFill>
            </a:endParaRPr>
          </a:p>
        </p:txBody>
      </p:sp>
      <p:sp>
        <p:nvSpPr>
          <p:cNvPr id="3" name="İçerik Yer Tutucusu 2">
            <a:extLst>
              <a:ext uri="{FF2B5EF4-FFF2-40B4-BE49-F238E27FC236}">
                <a16:creationId xmlns:a16="http://schemas.microsoft.com/office/drawing/2014/main" id="{1A853F19-6FE4-D985-AFEE-ABD2830CEB29}"/>
              </a:ext>
            </a:extLst>
          </p:cNvPr>
          <p:cNvSpPr>
            <a:spLocks noGrp="1"/>
          </p:cNvSpPr>
          <p:nvPr>
            <p:ph idx="1"/>
          </p:nvPr>
        </p:nvSpPr>
        <p:spPr>
          <a:xfrm>
            <a:off x="432014" y="1580050"/>
            <a:ext cx="3540218" cy="4648686"/>
          </a:xfrm>
        </p:spPr>
        <p:txBody>
          <a:bodyPr>
            <a:normAutofit/>
          </a:bodyPr>
          <a:lstStyle/>
          <a:p>
            <a:r>
              <a:rPr lang="tr-TR" sz="1600" dirty="0" err="1"/>
              <a:t>Stack</a:t>
            </a:r>
            <a:r>
              <a:rPr lang="tr-TR" sz="1600" dirty="0"/>
              <a:t> </a:t>
            </a:r>
            <a:r>
              <a:rPr lang="tr-TR" sz="1600" dirty="0" err="1"/>
              <a:t>widget'ı</a:t>
            </a:r>
            <a:r>
              <a:rPr lang="tr-TR" sz="1600" dirty="0"/>
              <a:t>, </a:t>
            </a:r>
            <a:r>
              <a:rPr lang="tr-TR" sz="1600" dirty="0" err="1"/>
              <a:t>Flutter'da</a:t>
            </a:r>
            <a:r>
              <a:rPr lang="tr-TR" sz="1600" dirty="0"/>
              <a:t> birden fazla öğeyi aynı x ve y konumunda üst üste yerleştirmek için kullanılır. İçine eklenen </a:t>
            </a:r>
            <a:r>
              <a:rPr lang="tr-TR" sz="1600" dirty="0" err="1"/>
              <a:t>widget'lar</a:t>
            </a:r>
            <a:r>
              <a:rPr lang="tr-TR" sz="1600" dirty="0"/>
              <a:t> sıralı olarak dizilir ve en son eklenen en üstte görünerek alttakileri kısmen veya tamamen örtebilir. Bu yapı, özellikle arka plan üzerine metin veya simgeler eklemek gibi tasarım ihtiyaçları için idealdir. </a:t>
            </a:r>
            <a:r>
              <a:rPr lang="tr-TR" sz="1600" dirty="0" err="1"/>
              <a:t>Material</a:t>
            </a:r>
            <a:r>
              <a:rPr lang="tr-TR" sz="1600" dirty="0"/>
              <a:t> </a:t>
            </a:r>
            <a:r>
              <a:rPr lang="tr-TR" sz="1600" dirty="0" err="1"/>
              <a:t>Design'daki</a:t>
            </a:r>
            <a:r>
              <a:rPr lang="tr-TR" sz="1600" dirty="0"/>
              <a:t> kart yapıları, metinlerin arka plan görüntüleriyle birleştiği düzenlerde </a:t>
            </a:r>
            <a:r>
              <a:rPr lang="tr-TR" sz="1600" dirty="0" err="1"/>
              <a:t>Stack</a:t>
            </a:r>
            <a:r>
              <a:rPr lang="tr-TR" sz="1600" dirty="0"/>
              <a:t> </a:t>
            </a:r>
            <a:r>
              <a:rPr lang="tr-TR" sz="1600" dirty="0" err="1"/>
              <a:t>widget'ından</a:t>
            </a:r>
            <a:r>
              <a:rPr lang="tr-TR" sz="1600" dirty="0"/>
              <a:t> faydalanır. Örneğin, bir profil kartında kişinin fotoğrafını, adını ve bilgilerini üst üste bindirerek şık bir tasarım oluşturmak mümkündür.</a:t>
            </a:r>
          </a:p>
        </p:txBody>
      </p:sp>
      <p:pic>
        <p:nvPicPr>
          <p:cNvPr id="5" name="Image 39">
            <a:extLst>
              <a:ext uri="{FF2B5EF4-FFF2-40B4-BE49-F238E27FC236}">
                <a16:creationId xmlns:a16="http://schemas.microsoft.com/office/drawing/2014/main" id="{CDDA7433-E8F1-1EA5-F099-1FE6CFA785FC}"/>
              </a:ext>
            </a:extLst>
          </p:cNvPr>
          <p:cNvPicPr>
            <a:picLocks/>
          </p:cNvPicPr>
          <p:nvPr/>
        </p:nvPicPr>
        <p:blipFill>
          <a:blip r:embed="rId2" cstate="print"/>
          <a:stretch>
            <a:fillRect/>
          </a:stretch>
        </p:blipFill>
        <p:spPr>
          <a:xfrm>
            <a:off x="9753072" y="1535266"/>
            <a:ext cx="1996266" cy="1893734"/>
          </a:xfrm>
          <a:prstGeom prst="rect">
            <a:avLst/>
          </a:prstGeom>
        </p:spPr>
      </p:pic>
      <p:sp>
        <p:nvSpPr>
          <p:cNvPr id="7" name="Metin kutusu 6">
            <a:extLst>
              <a:ext uri="{FF2B5EF4-FFF2-40B4-BE49-F238E27FC236}">
                <a16:creationId xmlns:a16="http://schemas.microsoft.com/office/drawing/2014/main" id="{11B56816-CB29-78CD-7A1C-1BCEFB780705}"/>
              </a:ext>
            </a:extLst>
          </p:cNvPr>
          <p:cNvSpPr txBox="1"/>
          <p:nvPr/>
        </p:nvSpPr>
        <p:spPr>
          <a:xfrm>
            <a:off x="4375355" y="1535266"/>
            <a:ext cx="4296698" cy="5037469"/>
          </a:xfrm>
          <a:prstGeom prst="rect">
            <a:avLst/>
          </a:prstGeom>
          <a:noFill/>
        </p:spPr>
        <p:txBody>
          <a:bodyPr wrap="square">
            <a:spAutoFit/>
          </a:bodyPr>
          <a:lstStyle/>
          <a:p>
            <a:pPr marR="2830195">
              <a:lnSpc>
                <a:spcPct val="110000"/>
              </a:lnSpc>
              <a:spcAft>
                <a:spcPts val="180"/>
              </a:spcAft>
            </a:pPr>
            <a:r>
              <a:rPr lang="tr-TR" sz="1200" dirty="0" err="1">
                <a:effectLst/>
                <a:latin typeface="Times New Roman" panose="02020603050405020304" pitchFamily="18" charset="0"/>
                <a:ea typeface="Times New Roman" panose="02020603050405020304" pitchFamily="18" charset="0"/>
              </a:rPr>
              <a:t>Card</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child</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Stack</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children</a:t>
            </a:r>
            <a:r>
              <a:rPr lang="tr-TR" sz="1200" dirty="0">
                <a:effectLst/>
                <a:latin typeface="Times New Roman" panose="02020603050405020304" pitchFamily="18" charset="0"/>
                <a:ea typeface="Times New Roman" panose="02020603050405020304" pitchFamily="18" charset="0"/>
              </a:rPr>
              <a:t>: &lt;</a:t>
            </a:r>
            <a:r>
              <a:rPr lang="tr-TR" sz="1200" dirty="0" err="1">
                <a:effectLst/>
                <a:latin typeface="Times New Roman" panose="02020603050405020304" pitchFamily="18" charset="0"/>
                <a:ea typeface="Times New Roman" panose="02020603050405020304" pitchFamily="18" charset="0"/>
              </a:rPr>
              <a:t>Widget</a:t>
            </a:r>
            <a:r>
              <a:rPr lang="tr-TR" sz="1200" dirty="0">
                <a:effectLst/>
                <a:latin typeface="Times New Roman" panose="02020603050405020304" pitchFamily="18" charset="0"/>
                <a:ea typeface="Times New Roman" panose="02020603050405020304" pitchFamily="18" charset="0"/>
              </a:rPr>
              <a:t>&gt;[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Image.asset</a:t>
            </a:r>
            <a:r>
              <a:rPr lang="tr-TR" sz="1200" dirty="0">
                <a:effectLst/>
                <a:latin typeface="Times New Roman" panose="02020603050405020304" pitchFamily="18" charset="0"/>
                <a:ea typeface="Times New Roman" panose="02020603050405020304" pitchFamily="18" charset="0"/>
              </a:rPr>
              <a:t>("6.jpg"),</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Column</a:t>
            </a: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children</a:t>
            </a:r>
            <a:r>
              <a:rPr lang="tr-TR" sz="1200" dirty="0">
                <a:effectLst/>
                <a:latin typeface="Times New Roman" panose="02020603050405020304" pitchFamily="18" charset="0"/>
                <a:ea typeface="Times New Roman" panose="02020603050405020304" pitchFamily="18" charset="0"/>
              </a:rPr>
              <a:t>: &lt;</a:t>
            </a:r>
            <a:r>
              <a:rPr lang="tr-TR" sz="1200" dirty="0" err="1">
                <a:effectLst/>
                <a:latin typeface="Times New Roman" panose="02020603050405020304" pitchFamily="18" charset="0"/>
                <a:ea typeface="Times New Roman" panose="02020603050405020304" pitchFamily="18" charset="0"/>
              </a:rPr>
              <a:t>Widget</a:t>
            </a:r>
            <a:r>
              <a:rPr lang="tr-TR" sz="1200" dirty="0">
                <a:effectLst/>
                <a:latin typeface="Times New Roman" panose="02020603050405020304" pitchFamily="18" charset="0"/>
                <a:ea typeface="Times New Roman" panose="02020603050405020304" pitchFamily="18" charset="0"/>
              </a:rPr>
              <a:t>&gt;[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Text</a:t>
            </a: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Sandeep</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Patel</a:t>
            </a: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style</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Theme.of</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context</a:t>
            </a:r>
            <a:r>
              <a:rPr lang="tr-TR" sz="1200" dirty="0">
                <a:effectLst/>
                <a:latin typeface="Times New Roman" panose="02020603050405020304" pitchFamily="18" charset="0"/>
                <a:ea typeface="Times New Roman" panose="02020603050405020304" pitchFamily="18" charset="0"/>
              </a:rPr>
              <a:t>).textTheme.display1</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copyWith</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color</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Colors.white</a:t>
            </a: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endParaRPr lang="tr-TR" sz="1200" dirty="0">
              <a:effectLst/>
              <a:latin typeface="Calibri" panose="020F0502020204030204" pitchFamily="34" charset="0"/>
              <a:ea typeface="Calibri" panose="020F0502020204030204" pitchFamily="34" charset="0"/>
            </a:endParaRPr>
          </a:p>
          <a:p>
            <a:pPr marR="874395">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Expanded</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child</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Container</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Text</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Email</a:t>
            </a:r>
            <a:r>
              <a:rPr lang="tr-TR" sz="1200" dirty="0">
                <a:effectLst/>
                <a:latin typeface="Times New Roman" panose="02020603050405020304" pitchFamily="18" charset="0"/>
                <a:ea typeface="Times New Roman" panose="02020603050405020304" pitchFamily="18" charset="0"/>
              </a:rPr>
              <a:t>: s.patel@us.com",</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style</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Theme.of</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context</a:t>
            </a:r>
            <a:r>
              <a:rPr lang="tr-TR" sz="1200" dirty="0">
                <a:effectLst/>
                <a:latin typeface="Times New Roman" panose="02020603050405020304" pitchFamily="18" charset="0"/>
                <a:ea typeface="Times New Roman" panose="02020603050405020304" pitchFamily="18" charset="0"/>
              </a:rPr>
              <a:t>)].textTheme.body2</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copyWith</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color</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Colors.white</a:t>
            </a: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Text</a:t>
            </a:r>
            <a:r>
              <a:rPr lang="tr-TR" sz="1200" dirty="0">
                <a:effectLst/>
                <a:latin typeface="Times New Roman" panose="02020603050405020304" pitchFamily="18" charset="0"/>
                <a:ea typeface="Times New Roman" panose="02020603050405020304" pitchFamily="18" charset="0"/>
              </a:rPr>
              <a:t>("Phone: +1 (555) 786-3512",</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style</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Theme.of</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context</a:t>
            </a:r>
            <a:r>
              <a:rPr lang="tr-TR" sz="1200" dirty="0">
                <a:effectLst/>
                <a:latin typeface="Times New Roman" panose="02020603050405020304" pitchFamily="18" charset="0"/>
                <a:ea typeface="Times New Roman" panose="02020603050405020304" pitchFamily="18" charset="0"/>
              </a:rPr>
              <a:t>).textTheme.body2</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copyWith</a:t>
            </a:r>
            <a:r>
              <a:rPr lang="tr-TR" sz="1200" dirty="0">
                <a:effectLst/>
                <a:latin typeface="Times New Roman" panose="02020603050405020304" pitchFamily="18" charset="0"/>
                <a:ea typeface="Times New Roman" panose="02020603050405020304" pitchFamily="18" charset="0"/>
              </a:rPr>
              <a:t>(</a:t>
            </a:r>
            <a:r>
              <a:rPr lang="tr-TR" sz="1200" dirty="0" err="1">
                <a:effectLst/>
                <a:latin typeface="Times New Roman" panose="02020603050405020304" pitchFamily="18" charset="0"/>
                <a:ea typeface="Times New Roman" panose="02020603050405020304" pitchFamily="18" charset="0"/>
              </a:rPr>
              <a:t>color</a:t>
            </a:r>
            <a:r>
              <a:rPr lang="tr-TR" sz="1200" dirty="0">
                <a:effectLst/>
                <a:latin typeface="Times New Roman" panose="02020603050405020304" pitchFamily="18" charset="0"/>
                <a:ea typeface="Times New Roman" panose="02020603050405020304" pitchFamily="18" charset="0"/>
              </a:rPr>
              <a:t>: </a:t>
            </a:r>
            <a:r>
              <a:rPr lang="tr-TR" sz="1200" dirty="0" err="1">
                <a:effectLst/>
                <a:latin typeface="Times New Roman" panose="02020603050405020304" pitchFamily="18" charset="0"/>
                <a:ea typeface="Times New Roman" panose="02020603050405020304" pitchFamily="18" charset="0"/>
              </a:rPr>
              <a:t>Colors.white</a:t>
            </a: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endParaRPr lang="tr-TR" sz="1200" dirty="0">
              <a:effectLst/>
              <a:latin typeface="Calibri" panose="020F0502020204030204" pitchFamily="34" charset="0"/>
              <a:ea typeface="Calibri" panose="020F0502020204030204" pitchFamily="34" charset="0"/>
            </a:endParaRPr>
          </a:p>
          <a:p>
            <a:pPr>
              <a:lnSpc>
                <a:spcPct val="110000"/>
              </a:lnSpc>
              <a:spcAft>
                <a:spcPts val="180"/>
              </a:spcAft>
            </a:pPr>
            <a:r>
              <a:rPr lang="tr-TR" sz="1200" dirty="0">
                <a:effectLst/>
                <a:latin typeface="Times New Roman" panose="02020603050405020304" pitchFamily="18" charset="0"/>
                <a:ea typeface="Times New Roman" panose="02020603050405020304" pitchFamily="18" charset="0"/>
              </a:rPr>
              <a:t>  ),</a:t>
            </a:r>
            <a:endParaRPr lang="tr-TR" sz="1200" dirty="0">
              <a:effectLst/>
              <a:latin typeface="Calibri" panose="020F0502020204030204" pitchFamily="34" charset="0"/>
              <a:ea typeface="Calibri" panose="020F0502020204030204" pitchFamily="34" charset="0"/>
            </a:endParaRPr>
          </a:p>
          <a:p>
            <a:pPr>
              <a:lnSpc>
                <a:spcPct val="110000"/>
              </a:lnSpc>
              <a:spcAft>
                <a:spcPts val="995"/>
              </a:spcAft>
            </a:pPr>
            <a:r>
              <a:rPr lang="tr-TR" sz="1200" dirty="0">
                <a:effectLst/>
                <a:latin typeface="Times New Roman" panose="02020603050405020304" pitchFamily="18" charset="0"/>
                <a:ea typeface="Times New Roman" panose="02020603050405020304" pitchFamily="18" charset="0"/>
              </a:rPr>
              <a:t>),</a:t>
            </a:r>
            <a:endParaRPr lang="tr-TR"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731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513411-B348-AFC9-04ED-9477F98D7B97}"/>
              </a:ext>
            </a:extLst>
          </p:cNvPr>
          <p:cNvSpPr>
            <a:spLocks noGrp="1"/>
          </p:cNvSpPr>
          <p:nvPr>
            <p:ph type="title"/>
          </p:nvPr>
        </p:nvSpPr>
        <p:spPr/>
        <p:txBody>
          <a:bodyPr>
            <a:normAutofit/>
          </a:bodyPr>
          <a:lstStyle/>
          <a:p>
            <a:r>
              <a:rPr lang="tr-TR" sz="2400" b="1" spc="-10" dirty="0">
                <a:solidFill>
                  <a:schemeClr val="tx1"/>
                </a:solidFill>
                <a:effectLst/>
                <a:latin typeface="Arial" panose="020B0604020202020204" pitchFamily="34" charset="0"/>
                <a:ea typeface="Arial" panose="020B0604020202020204" pitchFamily="34" charset="0"/>
              </a:rPr>
              <a:t>Konumlandırılmış</a:t>
            </a:r>
            <a:r>
              <a:rPr lang="tr-TR" sz="2400" b="1" spc="45" dirty="0">
                <a:solidFill>
                  <a:schemeClr val="tx1"/>
                </a:solidFill>
                <a:effectLst/>
                <a:latin typeface="Arial" panose="020B0604020202020204" pitchFamily="34" charset="0"/>
                <a:ea typeface="Arial" panose="020B0604020202020204" pitchFamily="34" charset="0"/>
              </a:rPr>
              <a:t> </a:t>
            </a:r>
            <a:r>
              <a:rPr lang="tr-TR" sz="2400" b="1" spc="-10" dirty="0" err="1">
                <a:solidFill>
                  <a:schemeClr val="tx1"/>
                </a:solidFill>
                <a:effectLst/>
                <a:latin typeface="Arial" panose="020B0604020202020204" pitchFamily="34" charset="0"/>
                <a:ea typeface="Arial" panose="020B0604020202020204" pitchFamily="34" charset="0"/>
              </a:rPr>
              <a:t>widget</a:t>
            </a:r>
            <a:endParaRPr lang="tr-TR" sz="2400" dirty="0">
              <a:solidFill>
                <a:schemeClr val="tx1"/>
              </a:solidFill>
            </a:endParaRPr>
          </a:p>
        </p:txBody>
      </p:sp>
      <p:sp>
        <p:nvSpPr>
          <p:cNvPr id="3" name="İçerik Yer Tutucusu 2">
            <a:extLst>
              <a:ext uri="{FF2B5EF4-FFF2-40B4-BE49-F238E27FC236}">
                <a16:creationId xmlns:a16="http://schemas.microsoft.com/office/drawing/2014/main" id="{1EF18EBA-5FBC-550E-41EC-A633BBBFB873}"/>
              </a:ext>
            </a:extLst>
          </p:cNvPr>
          <p:cNvSpPr>
            <a:spLocks noGrp="1"/>
          </p:cNvSpPr>
          <p:nvPr>
            <p:ph idx="1"/>
          </p:nvPr>
        </p:nvSpPr>
        <p:spPr>
          <a:xfrm>
            <a:off x="913795" y="1722617"/>
            <a:ext cx="2065379" cy="4058751"/>
          </a:xfrm>
        </p:spPr>
        <p:txBody>
          <a:bodyPr>
            <a:normAutofit/>
          </a:bodyPr>
          <a:lstStyle/>
          <a:p>
            <a:r>
              <a:rPr lang="tr-TR" sz="1600" dirty="0">
                <a:solidFill>
                  <a:schemeClr val="tx1"/>
                </a:solidFill>
                <a:effectLst/>
                <a:latin typeface="Calibri" panose="020F0502020204030204" pitchFamily="34" charset="0"/>
                <a:ea typeface="Calibri" panose="020F0502020204030204" pitchFamily="34" charset="0"/>
              </a:rPr>
              <a:t>Önceki</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örne</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solidFill>
                  <a:schemeClr val="tx1"/>
                </a:solidFill>
                <a:effectLst/>
                <a:latin typeface="Calibri" panose="020F0502020204030204" pitchFamily="34" charset="0"/>
                <a:ea typeface="Calibri" panose="020F0502020204030204" pitchFamily="34" charset="0"/>
              </a:rPr>
              <a:t>imizde,</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bir</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Sütun</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alt</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ö</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solidFill>
                  <a:schemeClr val="tx1"/>
                </a:solidFill>
                <a:effectLst/>
                <a:latin typeface="Calibri" panose="020F0502020204030204" pitchFamily="34" charset="0"/>
                <a:ea typeface="Calibri" panose="020F0502020204030204" pitchFamily="34" charset="0"/>
              </a:rPr>
              <a:t>elerini</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ortaladı</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solidFill>
                  <a:schemeClr val="tx1"/>
                </a:solidFill>
                <a:effectLst/>
                <a:latin typeface="Calibri" panose="020F0502020204030204" pitchFamily="34" charset="0"/>
                <a:ea typeface="Calibri" panose="020F0502020204030204" pitchFamily="34" charset="0"/>
              </a:rPr>
              <a:t>ı</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ve</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Geni</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letilmi</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spc="-1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de</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Metinleri</a:t>
            </a:r>
            <a:r>
              <a:rPr lang="tr-TR" sz="1600" spc="-25" dirty="0">
                <a:solidFill>
                  <a:schemeClr val="tx1"/>
                </a:solidFill>
                <a:effectLst/>
                <a:latin typeface="Calibri" panose="020F0502020204030204" pitchFamily="34" charset="0"/>
                <a:ea typeface="Calibri" panose="020F0502020204030204" pitchFamily="34" charset="0"/>
              </a:rPr>
              <a:t> </a:t>
            </a:r>
            <a:r>
              <a:rPr lang="tr-TR" sz="1600" dirty="0">
                <a:solidFill>
                  <a:schemeClr val="tx1"/>
                </a:solidFill>
                <a:effectLst/>
                <a:latin typeface="Calibri" panose="020F0502020204030204" pitchFamily="34" charset="0"/>
                <a:ea typeface="Calibri" panose="020F0502020204030204" pitchFamily="34" charset="0"/>
              </a:rPr>
              <a:t>en üste ve en alta itti</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solidFill>
                  <a:schemeClr val="tx1"/>
                </a:solidFill>
                <a:effectLst/>
                <a:latin typeface="Calibri" panose="020F0502020204030204" pitchFamily="34" charset="0"/>
                <a:ea typeface="Calibri" panose="020F0502020204030204" pitchFamily="34" charset="0"/>
              </a:rPr>
              <a:t>i için metinler düzgün bir </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ekilde yerle</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tirilmi</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tir. Ancak her </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eyi do</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solidFill>
                  <a:schemeClr val="tx1"/>
                </a:solidFill>
                <a:effectLst/>
                <a:latin typeface="Calibri" panose="020F0502020204030204" pitchFamily="34" charset="0"/>
                <a:ea typeface="Calibri" panose="020F0502020204030204" pitchFamily="34" charset="0"/>
              </a:rPr>
              <a:t>rudan Yı</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solidFill>
                  <a:schemeClr val="tx1"/>
                </a:solidFill>
                <a:effectLst/>
                <a:latin typeface="Calibri" panose="020F0502020204030204" pitchFamily="34" charset="0"/>
                <a:ea typeface="Calibri" panose="020F0502020204030204" pitchFamily="34" charset="0"/>
              </a:rPr>
              <a:t>ın'a yerle</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tirseydik, </a:t>
            </a:r>
            <a:r>
              <a:rPr lang="tr-TR" sz="16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solidFill>
                  <a:schemeClr val="tx1"/>
                </a:solidFill>
                <a:effectLst/>
                <a:latin typeface="Calibri" panose="020F0502020204030204" pitchFamily="34" charset="0"/>
                <a:ea typeface="Calibri" panose="020F0502020204030204" pitchFamily="34" charset="0"/>
              </a:rPr>
              <a:t>ekil </a:t>
            </a:r>
            <a:r>
              <a:rPr lang="tr-TR" sz="1600" u="none" strike="noStrike" dirty="0">
                <a:solidFill>
                  <a:schemeClr val="tx1"/>
                </a:solidFill>
                <a:effectLst/>
                <a:latin typeface="Calibri" panose="020F0502020204030204" pitchFamily="34" charset="0"/>
                <a:ea typeface="Calibri" panose="020F0502020204030204" pitchFamily="34" charset="0"/>
                <a:hlinkClick r:id="rId2" action="ppaction://hlinkfile">
                  <a:extLst>
                    <a:ext uri="{A12FA001-AC4F-418D-AE19-62706E023703}">
                      <ahyp:hlinkClr xmlns:ahyp="http://schemas.microsoft.com/office/drawing/2018/hyperlinkcolor" val="tx"/>
                    </a:ext>
                  </a:extLst>
                </a:hlinkClick>
              </a:rPr>
              <a:t>8-13</a:t>
            </a:r>
            <a:r>
              <a:rPr lang="tr-TR" sz="1600" dirty="0">
                <a:solidFill>
                  <a:schemeClr val="tx1"/>
                </a:solidFill>
                <a:effectLst/>
                <a:latin typeface="Calibri" panose="020F0502020204030204" pitchFamily="34" charset="0"/>
                <a:ea typeface="Calibri" panose="020F0502020204030204" pitchFamily="34" charset="0"/>
              </a:rPr>
              <a:t>'teki gibi görünürdü.</a:t>
            </a:r>
          </a:p>
          <a:p>
            <a:endParaRPr lang="tr-TR" sz="1600" dirty="0">
              <a:solidFill>
                <a:schemeClr val="tx1"/>
              </a:solidFill>
            </a:endParaRPr>
          </a:p>
        </p:txBody>
      </p:sp>
      <p:pic>
        <p:nvPicPr>
          <p:cNvPr id="4" name="Image 40">
            <a:extLst>
              <a:ext uri="{FF2B5EF4-FFF2-40B4-BE49-F238E27FC236}">
                <a16:creationId xmlns:a16="http://schemas.microsoft.com/office/drawing/2014/main" id="{E7D322CB-10AB-97A4-2EC9-BFE3C353B4BB}"/>
              </a:ext>
            </a:extLst>
          </p:cNvPr>
          <p:cNvPicPr>
            <a:picLocks/>
          </p:cNvPicPr>
          <p:nvPr/>
        </p:nvPicPr>
        <p:blipFill>
          <a:blip r:embed="rId3" cstate="print"/>
          <a:stretch>
            <a:fillRect/>
          </a:stretch>
        </p:blipFill>
        <p:spPr>
          <a:xfrm>
            <a:off x="3888693" y="1722617"/>
            <a:ext cx="2201454" cy="2023473"/>
          </a:xfrm>
          <a:prstGeom prst="rect">
            <a:avLst/>
          </a:prstGeom>
        </p:spPr>
      </p:pic>
      <p:sp>
        <p:nvSpPr>
          <p:cNvPr id="6" name="Metin kutusu 5">
            <a:extLst>
              <a:ext uri="{FF2B5EF4-FFF2-40B4-BE49-F238E27FC236}">
                <a16:creationId xmlns:a16="http://schemas.microsoft.com/office/drawing/2014/main" id="{80F8E7E6-1429-845A-557E-CAB511650C3A}"/>
              </a:ext>
            </a:extLst>
          </p:cNvPr>
          <p:cNvSpPr txBox="1"/>
          <p:nvPr/>
        </p:nvSpPr>
        <p:spPr>
          <a:xfrm>
            <a:off x="3888693" y="3841953"/>
            <a:ext cx="2065379" cy="1815882"/>
          </a:xfrm>
          <a:prstGeom prst="rect">
            <a:avLst/>
          </a:prstGeom>
          <a:noFill/>
        </p:spPr>
        <p:txBody>
          <a:bodyPr wrap="square">
            <a:spAutoFit/>
          </a:bodyPr>
          <a:lstStyle/>
          <a:p>
            <a:r>
              <a:rPr lang="tr-TR" sz="1400" dirty="0">
                <a:effectLst/>
                <a:latin typeface="Calibri" panose="020F0502020204030204" pitchFamily="34" charset="0"/>
                <a:ea typeface="Calibri" panose="020F0502020204030204" pitchFamily="34" charset="0"/>
              </a:rPr>
              <a:t>Bir </a:t>
            </a:r>
            <a:r>
              <a:rPr lang="tr-TR" sz="1400" dirty="0" err="1">
                <a:effectLst/>
                <a:latin typeface="Calibri" panose="020F0502020204030204" pitchFamily="34" charset="0"/>
                <a:ea typeface="Calibri" panose="020F0502020204030204" pitchFamily="34" charset="0"/>
              </a:rPr>
              <a:t>Stack</a:t>
            </a:r>
            <a:r>
              <a:rPr lang="tr-TR" sz="1400" dirty="0">
                <a:effectLst/>
                <a:latin typeface="Calibri" panose="020F0502020204030204" pitchFamily="34" charset="0"/>
                <a:ea typeface="Calibri" panose="020F0502020204030204" pitchFamily="34" charset="0"/>
              </a:rPr>
              <a:t> kullandı</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effectLst/>
                <a:latin typeface="Calibri" panose="020F0502020204030204" pitchFamily="34" charset="0"/>
                <a:ea typeface="Calibri" panose="020F0502020204030204" pitchFamily="34" charset="0"/>
              </a:rPr>
              <a:t>ınızda, içindeki her </a:t>
            </a:r>
            <a:r>
              <a:rPr lang="tr-TR" sz="1400" dirty="0" err="1">
                <a:effectLst/>
                <a:latin typeface="Calibri" panose="020F0502020204030204" pitchFamily="34" charset="0"/>
                <a:ea typeface="Calibri" panose="020F0502020204030204" pitchFamily="34" charset="0"/>
              </a:rPr>
              <a:t>widget</a:t>
            </a:r>
            <a:r>
              <a:rPr lang="tr-TR" sz="1400" dirty="0">
                <a:effectLst/>
                <a:latin typeface="Calibri" panose="020F0502020204030204" pitchFamily="34" charset="0"/>
                <a:ea typeface="Calibri" panose="020F0502020204030204" pitchFamily="34" charset="0"/>
              </a:rPr>
              <a:t> sol üst kö</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ede kalmaya çalı</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acaktır. Bu iç </a:t>
            </a:r>
            <a:r>
              <a:rPr lang="tr-TR" sz="1400" dirty="0" err="1">
                <a:effectLst/>
                <a:latin typeface="Calibri" panose="020F0502020204030204" pitchFamily="34" charset="0"/>
                <a:ea typeface="Calibri" panose="020F0502020204030204" pitchFamily="34" charset="0"/>
              </a:rPr>
              <a:t>widget'ları</a:t>
            </a:r>
            <a:r>
              <a:rPr lang="tr-TR" sz="1400" dirty="0">
                <a:effectLst/>
                <a:latin typeface="Calibri" panose="020F0502020204030204" pitchFamily="34" charset="0"/>
                <a:ea typeface="Calibri" panose="020F0502020204030204" pitchFamily="34" charset="0"/>
              </a:rPr>
              <a:t> bir </a:t>
            </a:r>
            <a:r>
              <a:rPr lang="tr-TR" sz="1400" dirty="0" err="1">
                <a:effectLst/>
                <a:latin typeface="Calibri" panose="020F0502020204030204" pitchFamily="34" charset="0"/>
                <a:ea typeface="Calibri" panose="020F0502020204030204" pitchFamily="34" charset="0"/>
              </a:rPr>
              <a:t>Positioned</a:t>
            </a:r>
            <a:r>
              <a:rPr lang="tr-TR" sz="1400" dirty="0">
                <a:effectLst/>
                <a:latin typeface="Calibri" panose="020F0502020204030204" pitchFamily="34" charset="0"/>
                <a:ea typeface="Calibri" panose="020F0502020204030204" pitchFamily="34" charset="0"/>
              </a:rPr>
              <a:t> </a:t>
            </a:r>
            <a:r>
              <a:rPr lang="tr-TR" sz="1400" dirty="0" err="1">
                <a:effectLst/>
                <a:latin typeface="Calibri" panose="020F0502020204030204" pitchFamily="34" charset="0"/>
                <a:ea typeface="Calibri" panose="020F0502020204030204" pitchFamily="34" charset="0"/>
              </a:rPr>
              <a:t>widget'ına</a:t>
            </a:r>
            <a:r>
              <a:rPr lang="tr-TR" sz="1400" dirty="0">
                <a:effectLst/>
                <a:latin typeface="Calibri" panose="020F0502020204030204" pitchFamily="34" charset="0"/>
                <a:ea typeface="Calibri" panose="020F0502020204030204" pitchFamily="34" charset="0"/>
              </a:rPr>
              <a:t> sararak bir </a:t>
            </a:r>
            <a:r>
              <a:rPr lang="tr-TR" sz="1400" dirty="0" err="1">
                <a:effectLst/>
                <a:latin typeface="Calibri" panose="020F0502020204030204" pitchFamily="34" charset="0"/>
                <a:ea typeface="Calibri" panose="020F0502020204030204" pitchFamily="34" charset="0"/>
              </a:rPr>
              <a:t>Stack</a:t>
            </a:r>
            <a:r>
              <a:rPr lang="tr-TR" sz="1400" dirty="0">
                <a:effectLst/>
                <a:latin typeface="Calibri" panose="020F0502020204030204" pitchFamily="34" charset="0"/>
                <a:ea typeface="Calibri" panose="020F0502020204030204" pitchFamily="34" charset="0"/>
              </a:rPr>
              <a:t> içinde istedi</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effectLst/>
                <a:latin typeface="Calibri" panose="020F0502020204030204" pitchFamily="34" charset="0"/>
                <a:ea typeface="Calibri" panose="020F0502020204030204" pitchFamily="34" charset="0"/>
              </a:rPr>
              <a:t>imiz yere </a:t>
            </a:r>
            <a:r>
              <a:rPr lang="tr-TR" sz="1400" spc="-10" dirty="0">
                <a:effectLst/>
                <a:latin typeface="Calibri" panose="020F0502020204030204" pitchFamily="34" charset="0"/>
                <a:ea typeface="Calibri" panose="020F0502020204030204" pitchFamily="34" charset="0"/>
              </a:rPr>
              <a:t>yerle</a:t>
            </a:r>
            <a:r>
              <a:rPr lang="tr-TR" sz="1400" spc="-1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spc="-10" dirty="0">
                <a:effectLst/>
                <a:latin typeface="Calibri" panose="020F0502020204030204" pitchFamily="34" charset="0"/>
                <a:ea typeface="Calibri" panose="020F0502020204030204" pitchFamily="34" charset="0"/>
              </a:rPr>
              <a:t>tirebiliriz.</a:t>
            </a:r>
            <a:endParaRPr lang="tr-TR" sz="1400" dirty="0"/>
          </a:p>
        </p:txBody>
      </p:sp>
      <p:sp>
        <p:nvSpPr>
          <p:cNvPr id="8" name="Metin kutusu 7">
            <a:extLst>
              <a:ext uri="{FF2B5EF4-FFF2-40B4-BE49-F238E27FC236}">
                <a16:creationId xmlns:a16="http://schemas.microsoft.com/office/drawing/2014/main" id="{6E4219BF-7CA2-9A3D-DB30-1279E4AB7793}"/>
              </a:ext>
            </a:extLst>
          </p:cNvPr>
          <p:cNvSpPr txBox="1"/>
          <p:nvPr/>
        </p:nvSpPr>
        <p:spPr>
          <a:xfrm>
            <a:off x="3888693" y="5781368"/>
            <a:ext cx="2065379" cy="1077218"/>
          </a:xfrm>
          <a:prstGeom prst="rect">
            <a:avLst/>
          </a:prstGeom>
          <a:noFill/>
        </p:spPr>
        <p:txBody>
          <a:bodyPr wrap="square">
            <a:spAutoFit/>
          </a:bodyPr>
          <a:lstStyle/>
          <a:p>
            <a:pPr marL="7620">
              <a:lnSpc>
                <a:spcPts val="1230"/>
              </a:lnSpc>
              <a:spcBef>
                <a:spcPts val="245"/>
              </a:spcBef>
            </a:pPr>
            <a:r>
              <a:rPr lang="tr-TR" sz="1200" dirty="0">
                <a:effectLst/>
                <a:latin typeface="Calibri" panose="020F0502020204030204" pitchFamily="34" charset="0"/>
                <a:ea typeface="Calibri" panose="020F0502020204030204" pitchFamily="34" charset="0"/>
              </a:rPr>
              <a:t>Yı</a:t>
            </a:r>
            <a:r>
              <a:rPr lang="tr-TR" sz="12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200" dirty="0">
                <a:effectLst/>
                <a:latin typeface="Calibri" panose="020F0502020204030204" pitchFamily="34" charset="0"/>
                <a:ea typeface="Calibri" panose="020F0502020204030204" pitchFamily="34" charset="0"/>
              </a:rPr>
              <a:t>ın</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içinde</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konumlandırmak</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için</a:t>
            </a:r>
            <a:r>
              <a:rPr lang="tr-TR" sz="1200" spc="125" dirty="0">
                <a:effectLst/>
                <a:latin typeface="Calibri" panose="020F0502020204030204" pitchFamily="34" charset="0"/>
                <a:ea typeface="Calibri" panose="020F0502020204030204" pitchFamily="34" charset="0"/>
              </a:rPr>
              <a:t> </a:t>
            </a:r>
            <a:r>
              <a:rPr lang="tr-TR" sz="1200" dirty="0" err="1">
                <a:effectLst/>
                <a:latin typeface="Calibri" panose="020F0502020204030204" pitchFamily="34" charset="0"/>
                <a:ea typeface="Calibri" panose="020F0502020204030204" pitchFamily="34" charset="0"/>
              </a:rPr>
              <a:t>Container</a:t>
            </a:r>
            <a:r>
              <a:rPr lang="tr-TR" sz="1200" dirty="0">
                <a:effectLst/>
                <a:latin typeface="Calibri" panose="020F0502020204030204" pitchFamily="34" charset="0"/>
                <a:ea typeface="Calibri" panose="020F0502020204030204" pitchFamily="34" charset="0"/>
              </a:rPr>
              <a:t>,</a:t>
            </a:r>
            <a:r>
              <a:rPr lang="tr-TR" sz="1200" spc="125" dirty="0">
                <a:effectLst/>
                <a:latin typeface="Calibri" panose="020F0502020204030204" pitchFamily="34" charset="0"/>
                <a:ea typeface="Calibri" panose="020F0502020204030204" pitchFamily="34" charset="0"/>
              </a:rPr>
              <a:t> </a:t>
            </a:r>
            <a:r>
              <a:rPr lang="tr-TR" sz="1200" dirty="0" err="1">
                <a:effectLst/>
                <a:latin typeface="Calibri" panose="020F0502020204030204" pitchFamily="34" charset="0"/>
                <a:ea typeface="Calibri" panose="020F0502020204030204" pitchFamily="34" charset="0"/>
              </a:rPr>
              <a:t>Align</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ve</a:t>
            </a:r>
            <a:r>
              <a:rPr lang="tr-TR" sz="1200" spc="125" dirty="0">
                <a:effectLst/>
                <a:latin typeface="Calibri" panose="020F0502020204030204" pitchFamily="34" charset="0"/>
                <a:ea typeface="Calibri" panose="020F0502020204030204" pitchFamily="34" charset="0"/>
              </a:rPr>
              <a:t> </a:t>
            </a:r>
            <a:r>
              <a:rPr lang="tr-TR" sz="1200" dirty="0" err="1">
                <a:effectLst/>
                <a:latin typeface="Calibri" panose="020F0502020204030204" pitchFamily="34" charset="0"/>
                <a:ea typeface="Calibri" panose="020F0502020204030204" pitchFamily="34" charset="0"/>
              </a:rPr>
              <a:t>Padding</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gibi</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ba</a:t>
            </a:r>
            <a:r>
              <a:rPr lang="tr-TR" sz="12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200" dirty="0">
                <a:effectLst/>
                <a:latin typeface="Calibri" panose="020F0502020204030204" pitchFamily="34" charset="0"/>
                <a:ea typeface="Calibri" panose="020F0502020204030204" pitchFamily="34" charset="0"/>
              </a:rPr>
              <a:t>ka</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teknikler</a:t>
            </a:r>
            <a:r>
              <a:rPr lang="tr-TR" sz="1200" spc="125" dirty="0">
                <a:effectLst/>
                <a:latin typeface="Calibri" panose="020F0502020204030204" pitchFamily="34" charset="0"/>
                <a:ea typeface="Calibri" panose="020F0502020204030204" pitchFamily="34" charset="0"/>
              </a:rPr>
              <a:t> </a:t>
            </a:r>
            <a:r>
              <a:rPr lang="tr-TR" sz="1200" dirty="0">
                <a:effectLst/>
                <a:latin typeface="Calibri" panose="020F0502020204030204" pitchFamily="34" charset="0"/>
                <a:ea typeface="Calibri" panose="020F0502020204030204" pitchFamily="34" charset="0"/>
              </a:rPr>
              <a:t>de</a:t>
            </a:r>
            <a:r>
              <a:rPr lang="tr-TR" sz="1200" spc="125" dirty="0">
                <a:effectLst/>
                <a:latin typeface="Calibri" panose="020F0502020204030204" pitchFamily="34" charset="0"/>
                <a:ea typeface="Calibri" panose="020F0502020204030204" pitchFamily="34" charset="0"/>
              </a:rPr>
              <a:t> </a:t>
            </a:r>
            <a:r>
              <a:rPr lang="tr-TR" sz="1200" spc="-10" dirty="0">
                <a:effectLst/>
                <a:latin typeface="Calibri" panose="020F0502020204030204" pitchFamily="34" charset="0"/>
                <a:ea typeface="Calibri" panose="020F0502020204030204" pitchFamily="34" charset="0"/>
              </a:rPr>
              <a:t>vardır.</a:t>
            </a:r>
            <a:endParaRPr lang="tr-TR" sz="1200" dirty="0">
              <a:effectLst/>
              <a:latin typeface="Calibri" panose="020F0502020204030204" pitchFamily="34" charset="0"/>
              <a:ea typeface="Calibri" panose="020F0502020204030204" pitchFamily="34" charset="0"/>
            </a:endParaRPr>
          </a:p>
          <a:p>
            <a:r>
              <a:rPr lang="tr-TR" sz="1200" dirty="0">
                <a:effectLst/>
                <a:latin typeface="Calibri" panose="020F0502020204030204" pitchFamily="34" charset="0"/>
                <a:ea typeface="Calibri" panose="020F0502020204030204" pitchFamily="34" charset="0"/>
              </a:rPr>
              <a:t>Ancak</a:t>
            </a:r>
            <a:r>
              <a:rPr lang="tr-TR" sz="1200" spc="-5" dirty="0">
                <a:effectLst/>
                <a:latin typeface="Calibri" panose="020F0502020204030204" pitchFamily="34" charset="0"/>
                <a:ea typeface="Calibri" panose="020F0502020204030204" pitchFamily="34" charset="0"/>
              </a:rPr>
              <a:t> </a:t>
            </a:r>
            <a:r>
              <a:rPr lang="tr-TR" sz="1200" dirty="0" err="1">
                <a:effectLst/>
                <a:latin typeface="Calibri" panose="020F0502020204030204" pitchFamily="34" charset="0"/>
                <a:ea typeface="Calibri" panose="020F0502020204030204" pitchFamily="34" charset="0"/>
              </a:rPr>
              <a:t>Position</a:t>
            </a:r>
            <a:r>
              <a:rPr lang="tr-TR" sz="1200" dirty="0">
                <a:effectLst/>
                <a:latin typeface="Calibri" panose="020F0502020204030204" pitchFamily="34" charset="0"/>
                <a:ea typeface="Calibri" panose="020F0502020204030204" pitchFamily="34" charset="0"/>
              </a:rPr>
              <a:t>, </a:t>
            </a:r>
            <a:r>
              <a:rPr lang="tr-TR" sz="1200" dirty="0" err="1">
                <a:effectLst/>
                <a:latin typeface="Calibri" panose="020F0502020204030204" pitchFamily="34" charset="0"/>
                <a:ea typeface="Calibri" panose="020F0502020204030204" pitchFamily="34" charset="0"/>
              </a:rPr>
              <a:t>Stack</a:t>
            </a:r>
            <a:r>
              <a:rPr lang="tr-TR" sz="1200" dirty="0">
                <a:effectLst/>
                <a:latin typeface="Calibri" panose="020F0502020204030204" pitchFamily="34" charset="0"/>
                <a:ea typeface="Calibri" panose="020F0502020204030204" pitchFamily="34" charset="0"/>
              </a:rPr>
              <a:t> ile harika </a:t>
            </a:r>
            <a:r>
              <a:rPr lang="tr-TR" sz="1200" spc="-10" dirty="0">
                <a:effectLst/>
                <a:latin typeface="Calibri" panose="020F0502020204030204" pitchFamily="34" charset="0"/>
                <a:ea typeface="Calibri" panose="020F0502020204030204" pitchFamily="34" charset="0"/>
              </a:rPr>
              <a:t>çalı</a:t>
            </a:r>
            <a:r>
              <a:rPr lang="tr-TR" sz="1200" spc="-1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200" spc="-10" dirty="0">
                <a:effectLst/>
                <a:latin typeface="Calibri" panose="020F0502020204030204" pitchFamily="34" charset="0"/>
                <a:ea typeface="Calibri" panose="020F0502020204030204" pitchFamily="34" charset="0"/>
              </a:rPr>
              <a:t>ır</a:t>
            </a:r>
            <a:endParaRPr lang="tr-TR" sz="1200" dirty="0"/>
          </a:p>
        </p:txBody>
      </p:sp>
      <p:sp>
        <p:nvSpPr>
          <p:cNvPr id="10" name="Metin kutusu 9">
            <a:extLst>
              <a:ext uri="{FF2B5EF4-FFF2-40B4-BE49-F238E27FC236}">
                <a16:creationId xmlns:a16="http://schemas.microsoft.com/office/drawing/2014/main" id="{3126A549-73D1-1EF4-CC40-8738DCB250AC}"/>
              </a:ext>
            </a:extLst>
          </p:cNvPr>
          <p:cNvSpPr txBox="1"/>
          <p:nvPr/>
        </p:nvSpPr>
        <p:spPr>
          <a:xfrm>
            <a:off x="7600334" y="4468655"/>
            <a:ext cx="3224982" cy="767839"/>
          </a:xfrm>
          <a:prstGeom prst="rect">
            <a:avLst/>
          </a:prstGeom>
          <a:noFill/>
        </p:spPr>
        <p:txBody>
          <a:bodyPr wrap="square">
            <a:spAutoFit/>
          </a:bodyPr>
          <a:lstStyle/>
          <a:p>
            <a:pPr marR="169545">
              <a:lnSpc>
                <a:spcPct val="106000"/>
              </a:lnSpc>
              <a:spcBef>
                <a:spcPts val="1040"/>
              </a:spcBef>
            </a:pPr>
            <a:r>
              <a:rPr lang="tr-TR" sz="1400" dirty="0">
                <a:effectLst/>
                <a:latin typeface="Lucida Sans Unicode" panose="020B0602030504020204" pitchFamily="34" charset="0"/>
                <a:ea typeface="Calibri" panose="020F0502020204030204" pitchFamily="34" charset="0"/>
                <a:cs typeface="Calibri" panose="020F0502020204030204" pitchFamily="34" charset="0"/>
              </a:rPr>
              <a:t>İ</a:t>
            </a:r>
            <a:r>
              <a:rPr lang="tr-TR" sz="1400" dirty="0">
                <a:effectLst/>
                <a:latin typeface="Calibri" panose="020F0502020204030204" pitchFamily="34" charset="0"/>
                <a:ea typeface="Calibri" panose="020F0502020204030204" pitchFamily="34" charset="0"/>
              </a:rPr>
              <a:t>yi bir önlem için bir </a:t>
            </a:r>
            <a:r>
              <a:rPr lang="tr-TR" sz="1400" dirty="0" err="1">
                <a:effectLst/>
                <a:latin typeface="Calibri" panose="020F0502020204030204" pitchFamily="34" charset="0"/>
                <a:ea typeface="Calibri" panose="020F0502020204030204" pitchFamily="34" charset="0"/>
              </a:rPr>
              <a:t>FlutterLogo</a:t>
            </a:r>
            <a:r>
              <a:rPr lang="tr-TR" sz="1400" dirty="0">
                <a:effectLst/>
                <a:latin typeface="Calibri" panose="020F0502020204030204" pitchFamily="34" charset="0"/>
                <a:ea typeface="Calibri" panose="020F0502020204030204" pitchFamily="34" charset="0"/>
              </a:rPr>
              <a:t> ekledik. </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imdi </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ekil </a:t>
            </a:r>
            <a:r>
              <a:rPr lang="tr-TR" sz="1400" u="none" strike="noStrike" dirty="0">
                <a:effectLst/>
                <a:latin typeface="Calibri" panose="020F0502020204030204" pitchFamily="34" charset="0"/>
                <a:ea typeface="Calibri" panose="020F0502020204030204" pitchFamily="34" charset="0"/>
                <a:hlinkClick r:id="rId4" action="ppaction://hlinkfile">
                  <a:extLst>
                    <a:ext uri="{A12FA001-AC4F-418D-AE19-62706E023703}">
                      <ahyp:hlinkClr xmlns:ahyp="http://schemas.microsoft.com/office/drawing/2018/hyperlinkcolor" val="tx"/>
                    </a:ext>
                  </a:extLst>
                </a:hlinkClick>
              </a:rPr>
              <a:t>8-14</a:t>
            </a:r>
            <a:r>
              <a:rPr lang="tr-TR" sz="1400" dirty="0">
                <a:effectLst/>
                <a:latin typeface="Calibri" panose="020F0502020204030204" pitchFamily="34" charset="0"/>
                <a:ea typeface="Calibri" panose="020F0502020204030204" pitchFamily="34" charset="0"/>
              </a:rPr>
              <a:t>'e benziyor. Çok daha </a:t>
            </a:r>
            <a:r>
              <a:rPr lang="tr-TR" sz="1400" spc="-10" dirty="0">
                <a:effectLst/>
                <a:latin typeface="Calibri" panose="020F0502020204030204" pitchFamily="34" charset="0"/>
                <a:ea typeface="Calibri" panose="020F0502020204030204" pitchFamily="34" charset="0"/>
              </a:rPr>
              <a:t>güzel!</a:t>
            </a:r>
            <a:endParaRPr lang="tr-TR" sz="1400" dirty="0">
              <a:effectLst/>
              <a:latin typeface="Calibri" panose="020F0502020204030204" pitchFamily="34" charset="0"/>
              <a:ea typeface="Calibri" panose="020F0502020204030204" pitchFamily="34" charset="0"/>
            </a:endParaRPr>
          </a:p>
        </p:txBody>
      </p:sp>
      <p:sp>
        <p:nvSpPr>
          <p:cNvPr id="12" name="Metin kutusu 11">
            <a:extLst>
              <a:ext uri="{FF2B5EF4-FFF2-40B4-BE49-F238E27FC236}">
                <a16:creationId xmlns:a16="http://schemas.microsoft.com/office/drawing/2014/main" id="{6EDFB859-C201-624A-D4B0-05B40B907D3D}"/>
              </a:ext>
            </a:extLst>
          </p:cNvPr>
          <p:cNvSpPr txBox="1"/>
          <p:nvPr/>
        </p:nvSpPr>
        <p:spPr>
          <a:xfrm>
            <a:off x="7600335" y="5314061"/>
            <a:ext cx="3224982" cy="1005916"/>
          </a:xfrm>
          <a:prstGeom prst="rect">
            <a:avLst/>
          </a:prstGeom>
          <a:noFill/>
        </p:spPr>
        <p:txBody>
          <a:bodyPr wrap="square">
            <a:spAutoFit/>
          </a:bodyPr>
          <a:lstStyle/>
          <a:p>
            <a:pPr marL="7620" marR="169545" indent="227965">
              <a:lnSpc>
                <a:spcPct val="106000"/>
              </a:lnSpc>
            </a:pPr>
            <a:r>
              <a:rPr lang="tr-TR" sz="1400" dirty="0" err="1">
                <a:effectLst/>
                <a:latin typeface="Calibri" panose="020F0502020204030204" pitchFamily="34" charset="0"/>
                <a:ea typeface="Calibri" panose="020F0502020204030204" pitchFamily="34" charset="0"/>
              </a:rPr>
              <a:t>Positioned</a:t>
            </a:r>
            <a:r>
              <a:rPr lang="tr-TR" sz="1400" spc="-55" dirty="0">
                <a:effectLst/>
                <a:latin typeface="Calibri" panose="020F0502020204030204" pitchFamily="34" charset="0"/>
                <a:ea typeface="Calibri" panose="020F0502020204030204" pitchFamily="34" charset="0"/>
              </a:rPr>
              <a:t> </a:t>
            </a:r>
            <a:r>
              <a:rPr lang="tr-TR" sz="1400" dirty="0" err="1">
                <a:effectLst/>
                <a:latin typeface="Calibri" panose="020F0502020204030204" pitchFamily="34" charset="0"/>
                <a:ea typeface="Calibri" panose="020F0502020204030204" pitchFamily="34" charset="0"/>
              </a:rPr>
              <a:t>widget'ı</a:t>
            </a:r>
            <a:r>
              <a:rPr lang="tr-TR" sz="1400" dirty="0">
                <a:effectLst/>
                <a:latin typeface="Calibri" panose="020F0502020204030204" pitchFamily="34" charset="0"/>
                <a:ea typeface="Calibri" panose="020F0502020204030204" pitchFamily="34" charset="0"/>
              </a:rPr>
              <a:t>,</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üst,</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alt,</a:t>
            </a:r>
            <a:r>
              <a:rPr lang="tr-TR" sz="1400" spc="-5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sol</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ve/veya</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sa</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spc="-110" dirty="0">
                <a:effectLst/>
                <a:latin typeface="Lucida Sans Unicode" panose="020B0602030504020204" pitchFamily="34" charset="0"/>
                <a:ea typeface="Calibri" panose="020F0502020204030204" pitchFamily="34" charset="0"/>
                <a:cs typeface="Calibri" panose="020F0502020204030204" pitchFamily="34" charset="0"/>
              </a:rPr>
              <a:t> </a:t>
            </a:r>
            <a:r>
              <a:rPr lang="tr-TR" sz="1400" dirty="0">
                <a:effectLst/>
                <a:latin typeface="Calibri" panose="020F0502020204030204" pitchFamily="34" charset="0"/>
                <a:ea typeface="Calibri" panose="020F0502020204030204" pitchFamily="34" charset="0"/>
              </a:rPr>
              <a:t>konumları</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belirterek</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alt</a:t>
            </a:r>
            <a:r>
              <a:rPr lang="tr-TR" sz="1400" spc="-50"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ö</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effectLst/>
                <a:latin typeface="Calibri" panose="020F0502020204030204" pitchFamily="34" charset="0"/>
                <a:ea typeface="Calibri" panose="020F0502020204030204" pitchFamily="34" charset="0"/>
              </a:rPr>
              <a:t>esini</a:t>
            </a:r>
            <a:r>
              <a:rPr lang="tr-TR" sz="1400" spc="-55" dirty="0">
                <a:effectLst/>
                <a:latin typeface="Calibri" panose="020F0502020204030204" pitchFamily="34" charset="0"/>
                <a:ea typeface="Calibri" panose="020F0502020204030204" pitchFamily="34" charset="0"/>
              </a:rPr>
              <a:t> </a:t>
            </a:r>
            <a:r>
              <a:rPr lang="tr-TR" sz="1400" dirty="0">
                <a:effectLst/>
                <a:latin typeface="Calibri" panose="020F0502020204030204" pitchFamily="34" charset="0"/>
                <a:ea typeface="Calibri" panose="020F0502020204030204" pitchFamily="34" charset="0"/>
              </a:rPr>
              <a:t>dört kö</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400" dirty="0">
                <a:effectLst/>
                <a:latin typeface="Calibri" panose="020F0502020204030204" pitchFamily="34" charset="0"/>
                <a:ea typeface="Calibri" panose="020F0502020204030204" pitchFamily="34" charset="0"/>
              </a:rPr>
              <a:t>eden birinden sabit bir uzaklı</a:t>
            </a:r>
            <a:r>
              <a:rPr lang="tr-TR" sz="14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400" dirty="0">
                <a:effectLst/>
                <a:latin typeface="Calibri" panose="020F0502020204030204" pitchFamily="34" charset="0"/>
                <a:ea typeface="Calibri" panose="020F0502020204030204" pitchFamily="34" charset="0"/>
              </a:rPr>
              <a:t>a getirir.</a:t>
            </a:r>
          </a:p>
        </p:txBody>
      </p:sp>
      <p:pic>
        <p:nvPicPr>
          <p:cNvPr id="13" name="Image 42" descr="metin, insan yüzü, adam, insan, ekran görüntüsü içeren bir resim&#10;&#10;Yapay zeka tarafından oluşturulan içerik yanlış olabilir.">
            <a:extLst>
              <a:ext uri="{FF2B5EF4-FFF2-40B4-BE49-F238E27FC236}">
                <a16:creationId xmlns:a16="http://schemas.microsoft.com/office/drawing/2014/main" id="{8769E837-D3C6-3435-C5BD-CA0C25F51C2D}"/>
              </a:ext>
            </a:extLst>
          </p:cNvPr>
          <p:cNvPicPr>
            <a:picLocks/>
          </p:cNvPicPr>
          <p:nvPr/>
        </p:nvPicPr>
        <p:blipFill>
          <a:blip r:embed="rId5" cstate="print"/>
          <a:stretch>
            <a:fillRect/>
          </a:stretch>
        </p:blipFill>
        <p:spPr>
          <a:xfrm>
            <a:off x="7600334" y="1689432"/>
            <a:ext cx="2201454" cy="2023473"/>
          </a:xfrm>
          <a:prstGeom prst="rect">
            <a:avLst/>
          </a:prstGeom>
        </p:spPr>
      </p:pic>
    </p:spTree>
    <p:extLst>
      <p:ext uri="{BB962C8B-B14F-4D97-AF65-F5344CB8AC3E}">
        <p14:creationId xmlns:p14="http://schemas.microsoft.com/office/powerpoint/2010/main" val="242558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83EAB87-20EE-33C7-A458-75F1073B7056}"/>
              </a:ext>
            </a:extLst>
          </p:cNvPr>
          <p:cNvSpPr>
            <a:spLocks noGrp="1"/>
          </p:cNvSpPr>
          <p:nvPr>
            <p:ph type="ctrTitle"/>
          </p:nvPr>
        </p:nvSpPr>
        <p:spPr>
          <a:xfrm>
            <a:off x="3224980" y="319818"/>
            <a:ext cx="5742039" cy="1205803"/>
          </a:xfrm>
        </p:spPr>
        <p:txBody>
          <a:bodyPr>
            <a:normAutofit/>
          </a:bodyPr>
          <a:lstStyle/>
          <a:p>
            <a:r>
              <a:rPr lang="tr-TR" sz="4000" dirty="0"/>
              <a:t>Bölüm 8</a:t>
            </a:r>
            <a:br>
              <a:rPr lang="tr-TR" sz="4000" dirty="0"/>
            </a:br>
            <a:r>
              <a:rPr lang="tr-TR" sz="2800" dirty="0"/>
              <a:t>İçindekiler</a:t>
            </a:r>
          </a:p>
        </p:txBody>
      </p:sp>
      <p:sp>
        <p:nvSpPr>
          <p:cNvPr id="5" name="Alt Başlık 4">
            <a:extLst>
              <a:ext uri="{FF2B5EF4-FFF2-40B4-BE49-F238E27FC236}">
                <a16:creationId xmlns:a16="http://schemas.microsoft.com/office/drawing/2014/main" id="{51ACF526-9479-B6AB-5696-B5D86C272B35}"/>
              </a:ext>
            </a:extLst>
          </p:cNvPr>
          <p:cNvSpPr>
            <a:spLocks noGrp="1"/>
          </p:cNvSpPr>
          <p:nvPr>
            <p:ph type="subTitle" idx="1"/>
          </p:nvPr>
        </p:nvSpPr>
        <p:spPr>
          <a:xfrm>
            <a:off x="629265" y="1728316"/>
            <a:ext cx="10992464" cy="4033387"/>
          </a:xfrm>
        </p:spPr>
        <p:txBody>
          <a:bodyPr>
            <a:noAutofit/>
          </a:bodyPr>
          <a:lstStyle/>
          <a:p>
            <a:pPr algn="l"/>
            <a:r>
              <a:rPr lang="tr-TR" sz="1400" dirty="0"/>
              <a:t>Çırpınma Tarzlarında Düşünme                   </a:t>
            </a:r>
            <a:r>
              <a:rPr lang="tr-TR" sz="1400" dirty="0" err="1"/>
              <a:t>Widgetları</a:t>
            </a:r>
            <a:r>
              <a:rPr lang="tr-TR" sz="1400" dirty="0"/>
              <a:t> İstifleme</a:t>
            </a:r>
          </a:p>
          <a:p>
            <a:pPr algn="l"/>
            <a:r>
              <a:rPr lang="tr-TR" sz="1400" dirty="0"/>
              <a:t>Renkler hakkında bir kelime                          Konumlandırılmış </a:t>
            </a:r>
            <a:r>
              <a:rPr lang="tr-TR" sz="1400" dirty="0" err="1"/>
              <a:t>Widget</a:t>
            </a:r>
            <a:endParaRPr lang="tr-TR" sz="1400" dirty="0"/>
          </a:p>
          <a:p>
            <a:pPr algn="l"/>
            <a:r>
              <a:rPr lang="tr-TR" sz="1400" dirty="0"/>
              <a:t>Metin Biçimlendirme                                     Kart </a:t>
            </a:r>
            <a:r>
              <a:rPr lang="tr-TR" sz="1400" dirty="0" err="1"/>
              <a:t>Widgetı</a:t>
            </a:r>
            <a:endParaRPr lang="tr-TR" sz="1400" dirty="0"/>
          </a:p>
          <a:p>
            <a:pPr algn="l"/>
            <a:r>
              <a:rPr lang="tr-TR" sz="1400" dirty="0"/>
              <a:t>Metin Stili                                                       Temalar</a:t>
            </a:r>
          </a:p>
          <a:p>
            <a:pPr algn="l"/>
            <a:r>
              <a:rPr lang="tr-TR" sz="1400" dirty="0"/>
              <a:t>Özel Yazı Tipleri                                            Tema Özelliklerini Uygulama</a:t>
            </a:r>
          </a:p>
          <a:p>
            <a:pPr algn="l"/>
            <a:r>
              <a:rPr lang="tr-TR" sz="1400" dirty="0"/>
              <a:t>Kutu Dekorasyonları                                      Sonuç</a:t>
            </a:r>
          </a:p>
          <a:p>
            <a:pPr algn="l"/>
            <a:r>
              <a:rPr lang="tr-TR" sz="1400" dirty="0"/>
              <a:t>Kenarlık</a:t>
            </a:r>
          </a:p>
          <a:p>
            <a:pPr algn="l"/>
            <a:r>
              <a:rPr lang="tr-TR" sz="1400" dirty="0"/>
              <a:t>Kenar Yarıçapı</a:t>
            </a:r>
          </a:p>
          <a:p>
            <a:pPr algn="l"/>
            <a:r>
              <a:rPr lang="tr-TR" sz="1400" dirty="0"/>
              <a:t>Kutu Şekli</a:t>
            </a:r>
          </a:p>
        </p:txBody>
      </p:sp>
    </p:spTree>
    <p:extLst>
      <p:ext uri="{BB962C8B-B14F-4D97-AF65-F5344CB8AC3E}">
        <p14:creationId xmlns:p14="http://schemas.microsoft.com/office/powerpoint/2010/main" val="3724827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0B81F0-9164-DBCF-9CA3-4B892A466E53}"/>
              </a:ext>
            </a:extLst>
          </p:cNvPr>
          <p:cNvSpPr>
            <a:spLocks noGrp="1"/>
          </p:cNvSpPr>
          <p:nvPr>
            <p:ph type="title"/>
          </p:nvPr>
        </p:nvSpPr>
        <p:spPr>
          <a:xfrm>
            <a:off x="913795" y="348343"/>
            <a:ext cx="10353762" cy="970450"/>
          </a:xfrm>
        </p:spPr>
        <p:txBody>
          <a:bodyPr>
            <a:normAutofit/>
          </a:bodyPr>
          <a:lstStyle/>
          <a:p>
            <a:r>
              <a:rPr lang="tr-TR" sz="2400" b="1" dirty="0">
                <a:solidFill>
                  <a:schemeClr val="tx1"/>
                </a:solidFill>
                <a:effectLst/>
                <a:latin typeface="Arial" panose="020B0604020202020204" pitchFamily="34" charset="0"/>
                <a:ea typeface="Arial" panose="020B0604020202020204" pitchFamily="34" charset="0"/>
              </a:rPr>
              <a:t>Kart</a:t>
            </a:r>
            <a:r>
              <a:rPr lang="tr-TR" sz="2400" b="1" spc="-5" dirty="0">
                <a:solidFill>
                  <a:schemeClr val="tx1"/>
                </a:solidFill>
                <a:effectLst/>
                <a:latin typeface="Arial" panose="020B0604020202020204" pitchFamily="34" charset="0"/>
                <a:ea typeface="Arial" panose="020B0604020202020204" pitchFamily="34" charset="0"/>
              </a:rPr>
              <a:t> </a:t>
            </a:r>
            <a:r>
              <a:rPr lang="tr-TR" sz="2400" b="1" spc="-10" dirty="0" err="1">
                <a:solidFill>
                  <a:schemeClr val="tx1"/>
                </a:solidFill>
                <a:effectLst/>
                <a:latin typeface="Arial" panose="020B0604020202020204" pitchFamily="34" charset="0"/>
                <a:ea typeface="Arial" panose="020B0604020202020204" pitchFamily="34" charset="0"/>
              </a:rPr>
              <a:t>Widget'ı</a:t>
            </a:r>
            <a:endParaRPr lang="tr-TR" sz="2400" dirty="0">
              <a:solidFill>
                <a:schemeClr val="tx1"/>
              </a:solidFill>
            </a:endParaRPr>
          </a:p>
        </p:txBody>
      </p:sp>
      <p:sp>
        <p:nvSpPr>
          <p:cNvPr id="3" name="İçerik Yer Tutucusu 2">
            <a:extLst>
              <a:ext uri="{FF2B5EF4-FFF2-40B4-BE49-F238E27FC236}">
                <a16:creationId xmlns:a16="http://schemas.microsoft.com/office/drawing/2014/main" id="{0343A0F2-E159-6126-D269-AF8EEBD74DBD}"/>
              </a:ext>
            </a:extLst>
          </p:cNvPr>
          <p:cNvSpPr>
            <a:spLocks noGrp="1"/>
          </p:cNvSpPr>
          <p:nvPr>
            <p:ph idx="1"/>
          </p:nvPr>
        </p:nvSpPr>
        <p:spPr>
          <a:xfrm>
            <a:off x="913795" y="1732449"/>
            <a:ext cx="4051495" cy="4058751"/>
          </a:xfrm>
        </p:spPr>
        <p:txBody>
          <a:bodyPr>
            <a:normAutofit/>
          </a:bodyPr>
          <a:lstStyle/>
          <a:p>
            <a:r>
              <a:rPr lang="tr-TR" sz="1600" dirty="0" err="1"/>
              <a:t>Flutter'da</a:t>
            </a:r>
            <a:r>
              <a:rPr lang="tr-TR" sz="1600" dirty="0"/>
              <a:t> </a:t>
            </a:r>
            <a:r>
              <a:rPr lang="tr-TR" sz="1600" dirty="0" err="1"/>
              <a:t>Card</a:t>
            </a:r>
            <a:r>
              <a:rPr lang="tr-TR" sz="1600" dirty="0"/>
              <a:t> </a:t>
            </a:r>
            <a:r>
              <a:rPr lang="tr-TR" sz="1600" dirty="0" err="1"/>
              <a:t>widget'ı</a:t>
            </a:r>
            <a:r>
              <a:rPr lang="tr-TR" sz="1600" dirty="0"/>
              <a:t>, </a:t>
            </a:r>
            <a:r>
              <a:rPr lang="tr-TR" sz="1600" dirty="0" err="1"/>
              <a:t>Material</a:t>
            </a:r>
            <a:r>
              <a:rPr lang="tr-TR" sz="1600" dirty="0"/>
              <a:t> Design görünümünü ve hissini sağlamak için kullanılır. Arka plan rengi (</a:t>
            </a:r>
            <a:r>
              <a:rPr lang="tr-TR" sz="1600" dirty="0" err="1"/>
              <a:t>color</a:t>
            </a:r>
            <a:r>
              <a:rPr lang="tr-TR" sz="1600" dirty="0"/>
              <a:t>), gölge boyutu (</a:t>
            </a:r>
            <a:r>
              <a:rPr lang="tr-TR" sz="1600" dirty="0" err="1"/>
              <a:t>elevation</a:t>
            </a:r>
            <a:r>
              <a:rPr lang="tr-TR" sz="1600" dirty="0"/>
              <a:t>), kenarlık (</a:t>
            </a:r>
            <a:r>
              <a:rPr lang="tr-TR" sz="1600" dirty="0" err="1"/>
              <a:t>borderOnForeground</a:t>
            </a:r>
            <a:r>
              <a:rPr lang="tr-TR" sz="1600" dirty="0"/>
              <a:t>) ve dış boşluk (</a:t>
            </a:r>
            <a:r>
              <a:rPr lang="tr-TR" sz="1600" dirty="0" err="1"/>
              <a:t>margin</a:t>
            </a:r>
            <a:r>
              <a:rPr lang="tr-TR" sz="1600" dirty="0"/>
              <a:t>) gibi özellikler sunarak standart bir tasarım oluşturmayı kolaylaştırır. Bu özellikler bir </a:t>
            </a:r>
            <a:r>
              <a:rPr lang="tr-TR" sz="1600" dirty="0" err="1"/>
              <a:t>Container</a:t>
            </a:r>
            <a:r>
              <a:rPr lang="tr-TR" sz="1600" dirty="0"/>
              <a:t> ile de uygulanabilir, ancak </a:t>
            </a:r>
            <a:r>
              <a:rPr lang="tr-TR" sz="1600" dirty="0" err="1"/>
              <a:t>Card</a:t>
            </a:r>
            <a:r>
              <a:rPr lang="tr-TR" sz="1600" dirty="0"/>
              <a:t> kullanmak </a:t>
            </a:r>
            <a:r>
              <a:rPr lang="tr-TR" sz="1600" dirty="0" err="1"/>
              <a:t>Material</a:t>
            </a:r>
            <a:r>
              <a:rPr lang="tr-TR" sz="1600" dirty="0"/>
              <a:t> Design prensiplerine uygun ve daha pratik bir çözümdür.</a:t>
            </a:r>
          </a:p>
        </p:txBody>
      </p:sp>
      <p:sp>
        <p:nvSpPr>
          <p:cNvPr id="5" name="Metin kutusu 4">
            <a:extLst>
              <a:ext uri="{FF2B5EF4-FFF2-40B4-BE49-F238E27FC236}">
                <a16:creationId xmlns:a16="http://schemas.microsoft.com/office/drawing/2014/main" id="{668F75DE-CD45-0E24-9D25-4B7F5E0154C1}"/>
              </a:ext>
            </a:extLst>
          </p:cNvPr>
          <p:cNvSpPr txBox="1"/>
          <p:nvPr/>
        </p:nvSpPr>
        <p:spPr>
          <a:xfrm>
            <a:off x="5574890" y="1869532"/>
            <a:ext cx="6096000" cy="1314719"/>
          </a:xfrm>
          <a:prstGeom prst="rect">
            <a:avLst/>
          </a:prstGeom>
          <a:noFill/>
        </p:spPr>
        <p:txBody>
          <a:bodyPr wrap="square">
            <a:spAutoFit/>
          </a:bodyPr>
          <a:lstStyle/>
          <a:p>
            <a:pPr marL="6350" marR="537210" indent="-6350">
              <a:lnSpc>
                <a:spcPct val="110000"/>
              </a:lnSpc>
              <a:spcAft>
                <a:spcPts val="180"/>
              </a:spcAft>
            </a:pPr>
            <a:r>
              <a:rPr lang="tr-TR" sz="1800" kern="100" dirty="0" err="1">
                <a:effectLst/>
                <a:latin typeface="Times New Roman" panose="02020603050405020304" pitchFamily="18" charset="0"/>
                <a:ea typeface="Times New Roman" panose="02020603050405020304" pitchFamily="18" charset="0"/>
              </a:rPr>
              <a:t>Card</a:t>
            </a:r>
            <a:r>
              <a:rPr lang="tr-TR" sz="1800" kern="100" dirty="0">
                <a:effectLst/>
                <a:latin typeface="Times New Roman" panose="02020603050405020304" pitchFamily="18" charset="0"/>
                <a:ea typeface="Times New Roman" panose="02020603050405020304" pitchFamily="18" charset="0"/>
              </a:rPr>
              <a:t>(   </a:t>
            </a:r>
            <a:r>
              <a:rPr lang="tr-TR" sz="1800" kern="100" dirty="0" err="1">
                <a:effectLst/>
                <a:latin typeface="Times New Roman" panose="02020603050405020304" pitchFamily="18" charset="0"/>
                <a:ea typeface="Times New Roman" panose="02020603050405020304" pitchFamily="18" charset="0"/>
              </a:rPr>
              <a:t>elevation</a:t>
            </a:r>
            <a:r>
              <a:rPr lang="tr-TR" sz="1800" kern="100" dirty="0">
                <a:effectLst/>
                <a:latin typeface="Times New Roman" panose="02020603050405020304" pitchFamily="18" charset="0"/>
                <a:ea typeface="Times New Roman" panose="02020603050405020304" pitchFamily="18" charset="0"/>
              </a:rPr>
              <a:t>: 20.0,   </a:t>
            </a:r>
            <a:r>
              <a:rPr lang="tr-TR" sz="1800" kern="100" dirty="0" err="1">
                <a:effectLst/>
                <a:latin typeface="Times New Roman" panose="02020603050405020304" pitchFamily="18" charset="0"/>
                <a:ea typeface="Times New Roman" panose="02020603050405020304" pitchFamily="18" charset="0"/>
              </a:rPr>
              <a:t>child</a:t>
            </a:r>
            <a:r>
              <a:rPr lang="tr-TR" sz="1800" kern="100" dirty="0">
                <a:effectLst/>
                <a:latin typeface="Times New Roman" panose="02020603050405020304" pitchFamily="18" charset="0"/>
                <a:ea typeface="Times New Roman" panose="02020603050405020304" pitchFamily="18" charset="0"/>
              </a:rPr>
              <a:t>: </a:t>
            </a:r>
            <a:r>
              <a:rPr lang="tr-TR" sz="1800" kern="100" dirty="0" err="1">
                <a:effectLst/>
                <a:latin typeface="Times New Roman" panose="02020603050405020304" pitchFamily="18" charset="0"/>
                <a:ea typeface="Times New Roman" panose="02020603050405020304" pitchFamily="18" charset="0"/>
              </a:rPr>
              <a:t>Text</a:t>
            </a:r>
            <a:r>
              <a:rPr lang="tr-TR" sz="1800" kern="100" dirty="0">
                <a:effectLst/>
                <a:latin typeface="Times New Roman" panose="02020603050405020304" pitchFamily="18" charset="0"/>
                <a:ea typeface="Times New Roman" panose="02020603050405020304" pitchFamily="18" charset="0"/>
              </a:rPr>
              <a:t>("</a:t>
            </a:r>
            <a:r>
              <a:rPr lang="tr-TR" sz="1800" kern="100" dirty="0" err="1">
                <a:effectLst/>
                <a:latin typeface="Times New Roman" panose="02020603050405020304" pitchFamily="18" charset="0"/>
                <a:ea typeface="Times New Roman" panose="02020603050405020304" pitchFamily="18" charset="0"/>
              </a:rPr>
              <a:t>This</a:t>
            </a:r>
            <a:r>
              <a:rPr lang="tr-TR" sz="1800" kern="100" dirty="0">
                <a:effectLst/>
                <a:latin typeface="Times New Roman" panose="02020603050405020304" pitchFamily="18" charset="0"/>
                <a:ea typeface="Times New Roman" panose="02020603050405020304" pitchFamily="18" charset="0"/>
              </a:rPr>
              <a:t> is </a:t>
            </a:r>
            <a:r>
              <a:rPr lang="tr-TR" sz="1800" kern="100" dirty="0" err="1">
                <a:effectLst/>
                <a:latin typeface="Times New Roman" panose="02020603050405020304" pitchFamily="18" charset="0"/>
                <a:ea typeface="Times New Roman" panose="02020603050405020304" pitchFamily="18" charset="0"/>
              </a:rPr>
              <a:t>text</a:t>
            </a:r>
            <a:r>
              <a:rPr lang="tr-TR" sz="1800" kern="100" dirty="0">
                <a:effectLst/>
                <a:latin typeface="Times New Roman" panose="02020603050405020304" pitchFamily="18" charset="0"/>
                <a:ea typeface="Times New Roman" panose="02020603050405020304" pitchFamily="18" charset="0"/>
              </a:rPr>
              <a:t> in a </a:t>
            </a:r>
            <a:r>
              <a:rPr lang="tr-TR" sz="1800" kern="100" dirty="0" err="1">
                <a:effectLst/>
                <a:latin typeface="Times New Roman" panose="02020603050405020304" pitchFamily="18" charset="0"/>
                <a:ea typeface="Times New Roman" panose="02020603050405020304" pitchFamily="18" charset="0"/>
              </a:rPr>
              <a:t>card</a:t>
            </a:r>
            <a:r>
              <a:rPr lang="tr-TR" sz="1800" kern="100" dirty="0">
                <a:effectLst/>
                <a:latin typeface="Times New Roman" panose="02020603050405020304" pitchFamily="18" charset="0"/>
                <a:ea typeface="Times New Roman" panose="02020603050405020304" pitchFamily="18" charset="0"/>
              </a:rPr>
              <a:t>",           </a:t>
            </a:r>
            <a:r>
              <a:rPr lang="tr-TR" sz="1800" kern="100" dirty="0" err="1">
                <a:effectLst/>
                <a:latin typeface="Times New Roman" panose="02020603050405020304" pitchFamily="18" charset="0"/>
                <a:ea typeface="Times New Roman" panose="02020603050405020304" pitchFamily="18" charset="0"/>
              </a:rPr>
              <a:t>style</a:t>
            </a:r>
            <a:r>
              <a:rPr lang="tr-TR" sz="1800" kern="100" dirty="0">
                <a:effectLst/>
                <a:latin typeface="Times New Roman" panose="02020603050405020304" pitchFamily="18" charset="0"/>
                <a:ea typeface="Times New Roman" panose="02020603050405020304" pitchFamily="18" charset="0"/>
              </a:rPr>
              <a:t>: </a:t>
            </a:r>
            <a:r>
              <a:rPr lang="tr-TR" sz="1800" kern="100" dirty="0" err="1">
                <a:effectLst/>
                <a:latin typeface="Times New Roman" panose="02020603050405020304" pitchFamily="18" charset="0"/>
                <a:ea typeface="Times New Roman" panose="02020603050405020304" pitchFamily="18" charset="0"/>
              </a:rPr>
              <a:t>Theme.of</a:t>
            </a:r>
            <a:r>
              <a:rPr lang="tr-TR" sz="1800" kern="100" dirty="0">
                <a:effectLst/>
                <a:latin typeface="Times New Roman" panose="02020603050405020304" pitchFamily="18" charset="0"/>
                <a:ea typeface="Times New Roman" panose="02020603050405020304" pitchFamily="18" charset="0"/>
              </a:rPr>
              <a:t>(</a:t>
            </a:r>
            <a:r>
              <a:rPr lang="tr-TR" sz="1800" kern="100" dirty="0" err="1">
                <a:effectLst/>
                <a:latin typeface="Times New Roman" panose="02020603050405020304" pitchFamily="18" charset="0"/>
                <a:ea typeface="Times New Roman" panose="02020603050405020304" pitchFamily="18" charset="0"/>
              </a:rPr>
              <a:t>context</a:t>
            </a:r>
            <a:r>
              <a:rPr lang="tr-TR" sz="1800" kern="100" dirty="0">
                <a:effectLst/>
                <a:latin typeface="Times New Roman" panose="02020603050405020304" pitchFamily="18" charset="0"/>
                <a:ea typeface="Times New Roman" panose="02020603050405020304" pitchFamily="18" charset="0"/>
              </a:rPr>
              <a:t>).textTheme.display3),</a:t>
            </a:r>
          </a:p>
          <a:p>
            <a:pPr marL="6350" indent="-6350">
              <a:lnSpc>
                <a:spcPct val="110000"/>
              </a:lnSpc>
              <a:spcAft>
                <a:spcPts val="180"/>
              </a:spcAft>
            </a:pPr>
            <a:r>
              <a:rPr lang="tr-TR" sz="1800" kern="1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1371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6B35DA-A84D-6A3A-85CD-97C08DEE0B37}"/>
              </a:ext>
            </a:extLst>
          </p:cNvPr>
          <p:cNvSpPr>
            <a:spLocks noGrp="1"/>
          </p:cNvSpPr>
          <p:nvPr>
            <p:ph type="title"/>
          </p:nvPr>
        </p:nvSpPr>
        <p:spPr/>
        <p:txBody>
          <a:bodyPr>
            <a:normAutofit/>
          </a:bodyPr>
          <a:lstStyle/>
          <a:p>
            <a:r>
              <a:rPr lang="tr-TR" sz="2400" b="1" spc="-10" dirty="0">
                <a:solidFill>
                  <a:schemeClr val="tx1"/>
                </a:solidFill>
                <a:effectLst/>
                <a:latin typeface="Arial" panose="020B0604020202020204" pitchFamily="34" charset="0"/>
                <a:ea typeface="Arial" panose="020B0604020202020204" pitchFamily="34" charset="0"/>
              </a:rPr>
              <a:t>Temalar</a:t>
            </a:r>
            <a:endParaRPr lang="tr-TR" sz="2400" dirty="0">
              <a:solidFill>
                <a:schemeClr val="tx1"/>
              </a:solidFill>
            </a:endParaRPr>
          </a:p>
        </p:txBody>
      </p:sp>
      <p:sp>
        <p:nvSpPr>
          <p:cNvPr id="4" name="Rectangle 1">
            <a:extLst>
              <a:ext uri="{FF2B5EF4-FFF2-40B4-BE49-F238E27FC236}">
                <a16:creationId xmlns:a16="http://schemas.microsoft.com/office/drawing/2014/main" id="{DBF7B6AA-7885-1828-6334-0D2553F5B3AC}"/>
              </a:ext>
            </a:extLst>
          </p:cNvPr>
          <p:cNvSpPr>
            <a:spLocks noGrp="1" noChangeArrowheads="1"/>
          </p:cNvSpPr>
          <p:nvPr>
            <p:ph idx="1"/>
          </p:nvPr>
        </p:nvSpPr>
        <p:spPr bwMode="auto">
          <a:xfrm>
            <a:off x="913795" y="1585568"/>
            <a:ext cx="340256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sz="1600" dirty="0" err="1"/>
              <a:t>Flutter'da</a:t>
            </a:r>
            <a:r>
              <a:rPr lang="tr-TR" sz="1600" dirty="0"/>
              <a:t> tutarlı bir stil kullanımı, uygulamanın kaliteli ve düzenli görünmesini sağlar. Bunu başarmanın en iyi yollarından biri, bir </a:t>
            </a:r>
            <a:r>
              <a:rPr lang="tr-TR" sz="1600" b="1" dirty="0"/>
              <a:t>Tema (</a:t>
            </a:r>
            <a:r>
              <a:rPr lang="tr-TR" sz="1600" b="1" dirty="0" err="1"/>
              <a:t>Theme</a:t>
            </a:r>
            <a:r>
              <a:rPr lang="tr-TR" sz="1600" b="1" dirty="0"/>
              <a:t>)</a:t>
            </a:r>
            <a:r>
              <a:rPr lang="tr-TR" sz="1600" dirty="0"/>
              <a:t> kullanmaktır. Tema, mantıksal olarak gruplandırılmış stillerden oluşur ve uygulamanın her yerinde tutarlı bir görünüm sağlar. </a:t>
            </a:r>
            <a:r>
              <a:rPr lang="tr-TR" sz="1600" dirty="0" err="1"/>
              <a:t>Flutter'da</a:t>
            </a:r>
            <a:r>
              <a:rPr lang="tr-TR" sz="1600" dirty="0"/>
              <a:t> </a:t>
            </a:r>
            <a:r>
              <a:rPr lang="tr-TR" sz="1600" b="1" dirty="0" err="1"/>
              <a:t>MaterialApp</a:t>
            </a:r>
            <a:r>
              <a:rPr lang="tr-TR" sz="1600" dirty="0"/>
              <a:t> içindeki tema tanımlanarak tüm alt bileşenlere otomatik olarak uygulanabilir. Bu sayede tek bir noktadan değişiklik yaparak uygulamanın genel stilini kolayca yönetebilirsiniz.</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6" name="Metin kutusu 5">
            <a:extLst>
              <a:ext uri="{FF2B5EF4-FFF2-40B4-BE49-F238E27FC236}">
                <a16:creationId xmlns:a16="http://schemas.microsoft.com/office/drawing/2014/main" id="{47393EDD-D011-0AE6-6875-F782BFAFF59F}"/>
              </a:ext>
            </a:extLst>
          </p:cNvPr>
          <p:cNvSpPr txBox="1"/>
          <p:nvPr/>
        </p:nvSpPr>
        <p:spPr>
          <a:xfrm>
            <a:off x="4513006" y="1580050"/>
            <a:ext cx="7865807" cy="2124299"/>
          </a:xfrm>
          <a:prstGeom prst="rect">
            <a:avLst/>
          </a:prstGeom>
          <a:noFill/>
        </p:spPr>
        <p:txBody>
          <a:bodyPr wrap="square">
            <a:spAutoFit/>
          </a:bodyPr>
          <a:lstStyle/>
          <a:p>
            <a:pPr marL="6350" indent="-6350">
              <a:lnSpc>
                <a:spcPct val="110000"/>
              </a:lnSpc>
              <a:spcAft>
                <a:spcPts val="180"/>
              </a:spcAft>
            </a:pPr>
            <a:r>
              <a:rPr lang="tr-TR" sz="1400" kern="100" dirty="0" err="1">
                <a:effectLst/>
                <a:latin typeface="Times New Roman" panose="02020603050405020304" pitchFamily="18" charset="0"/>
                <a:ea typeface="Times New Roman" panose="02020603050405020304" pitchFamily="18" charset="0"/>
              </a:rPr>
              <a:t>class</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MyApp</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extends</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StatelessWidget</a:t>
            </a:r>
            <a:r>
              <a:rPr lang="tr-TR" sz="1400" kern="100" dirty="0">
                <a:effectLst/>
                <a:latin typeface="Times New Roman" panose="02020603050405020304" pitchFamily="18" charset="0"/>
                <a:ea typeface="Times New Roman" panose="02020603050405020304" pitchFamily="18" charset="0"/>
              </a:rPr>
              <a:t> {</a:t>
            </a:r>
          </a:p>
          <a:p>
            <a:pPr marL="6350" indent="-6350">
              <a:lnSpc>
                <a:spcPct val="110000"/>
              </a:lnSpc>
              <a:spcAft>
                <a:spcPts val="180"/>
              </a:spcAft>
            </a:pPr>
            <a:r>
              <a:rPr lang="tr-TR" sz="1400" kern="100" dirty="0">
                <a:effectLst/>
                <a:latin typeface="Times New Roman" panose="02020603050405020304" pitchFamily="18" charset="0"/>
                <a:ea typeface="Times New Roman" panose="02020603050405020304" pitchFamily="18" charset="0"/>
              </a:rPr>
              <a:t>  @override</a:t>
            </a:r>
          </a:p>
          <a:p>
            <a:pPr marL="6350" marR="697865" indent="-6350">
              <a:lnSpc>
                <a:spcPct val="110000"/>
              </a:lnSpc>
              <a:spcAft>
                <a:spcPts val="180"/>
              </a:spcAft>
            </a:pP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Widget</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build</a:t>
            </a:r>
            <a:r>
              <a:rPr lang="tr-TR" sz="1400" kern="100" dirty="0">
                <a:effectLst/>
                <a:latin typeface="Times New Roman" panose="02020603050405020304" pitchFamily="18" charset="0"/>
                <a:ea typeface="Times New Roman" panose="02020603050405020304" pitchFamily="18" charset="0"/>
              </a:rPr>
              <a:t>(</a:t>
            </a:r>
            <a:r>
              <a:rPr lang="tr-TR" sz="1400" kern="100" dirty="0" err="1">
                <a:effectLst/>
                <a:latin typeface="Times New Roman" panose="02020603050405020304" pitchFamily="18" charset="0"/>
                <a:ea typeface="Times New Roman" panose="02020603050405020304" pitchFamily="18" charset="0"/>
              </a:rPr>
              <a:t>BuildContext</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context</a:t>
            </a:r>
            <a:r>
              <a:rPr lang="tr-TR" sz="1400" kern="100" dirty="0">
                <a:effectLst/>
                <a:latin typeface="Times New Roman" panose="02020603050405020304" pitchFamily="18" charset="0"/>
                <a:ea typeface="Times New Roman" panose="02020603050405020304" pitchFamily="18" charset="0"/>
              </a:rPr>
              <a:t>) {     </a:t>
            </a:r>
            <a:r>
              <a:rPr lang="tr-TR" sz="1400" kern="100" dirty="0" err="1">
                <a:effectLst/>
                <a:latin typeface="Times New Roman" panose="02020603050405020304" pitchFamily="18" charset="0"/>
                <a:ea typeface="Times New Roman" panose="02020603050405020304" pitchFamily="18" charset="0"/>
              </a:rPr>
              <a:t>return</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MaterialApp</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title</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Ch</a:t>
            </a:r>
            <a:r>
              <a:rPr lang="tr-TR" sz="1400" kern="100" dirty="0">
                <a:effectLst/>
                <a:latin typeface="Times New Roman" panose="02020603050405020304" pitchFamily="18" charset="0"/>
                <a:ea typeface="Times New Roman" panose="02020603050405020304" pitchFamily="18" charset="0"/>
              </a:rPr>
              <a:t> 8 - </a:t>
            </a:r>
            <a:r>
              <a:rPr lang="tr-TR" sz="1400" kern="100" dirty="0" err="1">
                <a:effectLst/>
                <a:latin typeface="Times New Roman" panose="02020603050405020304" pitchFamily="18" charset="0"/>
                <a:ea typeface="Times New Roman" panose="02020603050405020304" pitchFamily="18" charset="0"/>
              </a:rPr>
              <a:t>Styling</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Text</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theme</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ThemeData</a:t>
            </a:r>
            <a:r>
              <a:rPr lang="tr-TR" sz="1400" kern="100" dirty="0">
                <a:effectLst/>
                <a:latin typeface="Times New Roman" panose="02020603050405020304" pitchFamily="18" charset="0"/>
                <a:ea typeface="Times New Roman" panose="02020603050405020304" pitchFamily="18" charset="0"/>
              </a:rPr>
              <a:t>(</a:t>
            </a:r>
            <a:r>
              <a:rPr lang="tr-TR" sz="1400" kern="100" dirty="0" err="1">
                <a:effectLst/>
                <a:latin typeface="Times New Roman" panose="02020603050405020304" pitchFamily="18" charset="0"/>
                <a:ea typeface="Times New Roman" panose="02020603050405020304" pitchFamily="18" charset="0"/>
              </a:rPr>
              <a:t>primarySwatch</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Colors.yellow</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home</a:t>
            </a:r>
            <a:r>
              <a:rPr lang="tr-TR" sz="1400" kern="100" dirty="0">
                <a:effectLst/>
                <a:latin typeface="Times New Roman" panose="02020603050405020304" pitchFamily="18" charset="0"/>
                <a:ea typeface="Times New Roman" panose="02020603050405020304" pitchFamily="18" charset="0"/>
              </a:rPr>
              <a:t>: </a:t>
            </a:r>
            <a:r>
              <a:rPr lang="tr-TR" sz="1400" kern="100" dirty="0" err="1">
                <a:effectLst/>
                <a:latin typeface="Times New Roman" panose="02020603050405020304" pitchFamily="18" charset="0"/>
                <a:ea typeface="Times New Roman" panose="02020603050405020304" pitchFamily="18" charset="0"/>
              </a:rPr>
              <a:t>HomeWidget</a:t>
            </a:r>
            <a:r>
              <a:rPr lang="tr-TR" sz="1400" kern="100" dirty="0">
                <a:effectLst/>
                <a:latin typeface="Times New Roman" panose="02020603050405020304" pitchFamily="18" charset="0"/>
                <a:ea typeface="Times New Roman" panose="02020603050405020304" pitchFamily="18" charset="0"/>
              </a:rPr>
              <a:t>(),</a:t>
            </a:r>
          </a:p>
          <a:p>
            <a:pPr marL="6350" indent="-6350">
              <a:lnSpc>
                <a:spcPct val="110000"/>
              </a:lnSpc>
              <a:spcAft>
                <a:spcPts val="180"/>
              </a:spcAft>
            </a:pPr>
            <a:r>
              <a:rPr lang="tr-TR" sz="1400" kern="100" dirty="0">
                <a:effectLst/>
                <a:latin typeface="Times New Roman" panose="02020603050405020304" pitchFamily="18" charset="0"/>
                <a:ea typeface="Times New Roman" panose="02020603050405020304" pitchFamily="18" charset="0"/>
              </a:rPr>
              <a:t>    );</a:t>
            </a:r>
          </a:p>
          <a:p>
            <a:pPr marL="6350" indent="-6350">
              <a:lnSpc>
                <a:spcPct val="110000"/>
              </a:lnSpc>
              <a:spcAft>
                <a:spcPts val="180"/>
              </a:spcAft>
            </a:pPr>
            <a:r>
              <a:rPr lang="tr-TR" sz="1400" kern="100" dirty="0">
                <a:effectLst/>
                <a:latin typeface="Times New Roman" panose="02020603050405020304" pitchFamily="18" charset="0"/>
                <a:ea typeface="Times New Roman" panose="02020603050405020304" pitchFamily="18" charset="0"/>
              </a:rPr>
              <a:t>  }</a:t>
            </a:r>
          </a:p>
          <a:p>
            <a:pPr marL="6350" indent="-6350">
              <a:lnSpc>
                <a:spcPct val="110000"/>
              </a:lnSpc>
              <a:spcAft>
                <a:spcPts val="180"/>
              </a:spcAft>
            </a:pPr>
            <a:r>
              <a:rPr lang="tr-TR" sz="1400" kern="100" dirty="0">
                <a:effectLst/>
                <a:latin typeface="Times New Roman" panose="02020603050405020304" pitchFamily="18" charset="0"/>
                <a:ea typeface="Times New Roman" panose="02020603050405020304" pitchFamily="18" charset="0"/>
              </a:rPr>
              <a:t>}</a:t>
            </a:r>
          </a:p>
          <a:p>
            <a:pPr marL="657225" indent="-6350">
              <a:lnSpc>
                <a:spcPct val="107000"/>
              </a:lnSpc>
              <a:spcAft>
                <a:spcPts val="1170"/>
              </a:spcAft>
            </a:pPr>
            <a:r>
              <a:rPr lang="tr-TR" sz="1400" kern="100" dirty="0">
                <a:effectLst/>
                <a:latin typeface="Calibri" panose="020F0502020204030204" pitchFamily="34" charset="0"/>
                <a:ea typeface="Calibri" panose="020F0502020204030204" pitchFamily="34" charset="0"/>
              </a:rPr>
              <a:t> </a:t>
            </a:r>
            <a:endParaRPr lang="tr-TR" sz="1400" kern="100" dirty="0">
              <a:effectLst/>
              <a:latin typeface="Times New Roman" panose="02020603050405020304" pitchFamily="18" charset="0"/>
              <a:ea typeface="Times New Roman" panose="02020603050405020304" pitchFamily="18" charset="0"/>
            </a:endParaRPr>
          </a:p>
        </p:txBody>
      </p:sp>
      <p:sp>
        <p:nvSpPr>
          <p:cNvPr id="8" name="Rectangle 2">
            <a:hlinkClick r:id="rId2"/>
            <a:extLst>
              <a:ext uri="{FF2B5EF4-FFF2-40B4-BE49-F238E27FC236}">
                <a16:creationId xmlns:a16="http://schemas.microsoft.com/office/drawing/2014/main" id="{6F46A444-254C-C7A1-DC30-84E623CF990B}"/>
              </a:ext>
            </a:extLst>
          </p:cNvPr>
          <p:cNvSpPr>
            <a:spLocks noChangeArrowheads="1"/>
          </p:cNvSpPr>
          <p:nvPr/>
        </p:nvSpPr>
        <p:spPr bwMode="auto">
          <a:xfrm>
            <a:off x="5976055" y="33307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6878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1A4EF5-846B-E4C2-1DFF-22FB741ACF96}"/>
              </a:ext>
            </a:extLst>
          </p:cNvPr>
          <p:cNvSpPr>
            <a:spLocks noGrp="1"/>
          </p:cNvSpPr>
          <p:nvPr>
            <p:ph type="title"/>
          </p:nvPr>
        </p:nvSpPr>
        <p:spPr/>
        <p:txBody>
          <a:bodyPr/>
          <a:lstStyle/>
          <a:p>
            <a:endParaRPr lang="tr-TR"/>
          </a:p>
        </p:txBody>
      </p:sp>
      <p:graphicFrame>
        <p:nvGraphicFramePr>
          <p:cNvPr id="7" name="İçerik Yer Tutucusu 6">
            <a:extLst>
              <a:ext uri="{FF2B5EF4-FFF2-40B4-BE49-F238E27FC236}">
                <a16:creationId xmlns:a16="http://schemas.microsoft.com/office/drawing/2014/main" id="{299346E5-F6F2-8B51-B907-12328F73DA7E}"/>
              </a:ext>
            </a:extLst>
          </p:cNvPr>
          <p:cNvGraphicFramePr>
            <a:graphicFrameLocks noGrp="1"/>
          </p:cNvGraphicFramePr>
          <p:nvPr>
            <p:ph idx="1"/>
            <p:extLst>
              <p:ext uri="{D42A27DB-BD31-4B8C-83A1-F6EECF244321}">
                <p14:modId xmlns:p14="http://schemas.microsoft.com/office/powerpoint/2010/main" val="3200281663"/>
              </p:ext>
            </p:extLst>
          </p:nvPr>
        </p:nvGraphicFramePr>
        <p:xfrm>
          <a:off x="5107451" y="1847642"/>
          <a:ext cx="5029608" cy="2950500"/>
        </p:xfrm>
        <a:graphic>
          <a:graphicData uri="http://schemas.openxmlformats.org/drawingml/2006/table">
            <a:tbl>
              <a:tblPr firstRow="1" firstCol="1" lastRow="1" lastCol="1" bandRow="1" bandCol="1">
                <a:tableStyleId>{9D7B26C5-4107-4FEC-AEDC-1716B250A1EF}</a:tableStyleId>
              </a:tblPr>
              <a:tblGrid>
                <a:gridCol w="1458421">
                  <a:extLst>
                    <a:ext uri="{9D8B030D-6E8A-4147-A177-3AD203B41FA5}">
                      <a16:colId xmlns:a16="http://schemas.microsoft.com/office/drawing/2014/main" val="31048212"/>
                    </a:ext>
                  </a:extLst>
                </a:gridCol>
                <a:gridCol w="1613189">
                  <a:extLst>
                    <a:ext uri="{9D8B030D-6E8A-4147-A177-3AD203B41FA5}">
                      <a16:colId xmlns:a16="http://schemas.microsoft.com/office/drawing/2014/main" val="2407989013"/>
                    </a:ext>
                  </a:extLst>
                </a:gridCol>
                <a:gridCol w="1957998">
                  <a:extLst>
                    <a:ext uri="{9D8B030D-6E8A-4147-A177-3AD203B41FA5}">
                      <a16:colId xmlns:a16="http://schemas.microsoft.com/office/drawing/2014/main" val="989407890"/>
                    </a:ext>
                  </a:extLst>
                </a:gridCol>
              </a:tblGrid>
              <a:tr h="330799">
                <a:tc>
                  <a:txBody>
                    <a:bodyPr/>
                    <a:lstStyle/>
                    <a:p>
                      <a:pPr>
                        <a:spcBef>
                          <a:spcPts val="515"/>
                        </a:spcBef>
                      </a:pPr>
                      <a:r>
                        <a:rPr lang="tr-TR" sz="900" u="none" strike="noStrike" spc="-10" dirty="0" err="1">
                          <a:solidFill>
                            <a:schemeClr val="tx1"/>
                          </a:solidFill>
                          <a:effectLst/>
                          <a:hlinkClick r:id="rId2">
                            <a:extLst>
                              <a:ext uri="{A12FA001-AC4F-418D-AE19-62706E023703}">
                                <ahyp:hlinkClr xmlns:ahyp="http://schemas.microsoft.com/office/drawing/2018/hyperlinkcolor" val="tx"/>
                              </a:ext>
                            </a:extLst>
                          </a:hlinkClick>
                        </a:rPr>
                        <a:t>accentColor</a:t>
                      </a:r>
                      <a:endParaRPr lang="tr-TR" sz="1100" dirty="0">
                        <a:solidFill>
                          <a:schemeClr val="tx1"/>
                        </a:solidFill>
                        <a:effectLst/>
                        <a:latin typeface="Arial MT"/>
                        <a:ea typeface="Arial MT"/>
                        <a:cs typeface="Arial MT"/>
                      </a:endParaRPr>
                    </a:p>
                  </a:txBody>
                  <a:tcPr marL="0" marR="0" marT="0" marB="0"/>
                </a:tc>
                <a:tc>
                  <a:txBody>
                    <a:bodyPr/>
                    <a:lstStyle/>
                    <a:p>
                      <a:pPr marL="228600">
                        <a:spcBef>
                          <a:spcPts val="515"/>
                        </a:spcBef>
                      </a:pPr>
                      <a:r>
                        <a:rPr lang="tr-TR" sz="900" u="none" strike="noStrike" spc="-10">
                          <a:solidFill>
                            <a:schemeClr val="tx1"/>
                          </a:solidFill>
                          <a:effectLst/>
                          <a:hlinkClick r:id="rId3">
                            <a:extLst>
                              <a:ext uri="{A12FA001-AC4F-418D-AE19-62706E023703}">
                                <ahyp:hlinkClr xmlns:ahyp="http://schemas.microsoft.com/office/drawing/2018/hyperlinkcolor" val="tx"/>
                              </a:ext>
                            </a:extLst>
                          </a:hlinkClick>
                        </a:rPr>
                        <a:t>backgroundColor</a:t>
                      </a:r>
                      <a:endParaRPr lang="tr-TR" sz="1100">
                        <a:solidFill>
                          <a:schemeClr val="tx1"/>
                        </a:solidFill>
                        <a:effectLst/>
                        <a:latin typeface="Arial MT"/>
                        <a:ea typeface="Arial MT"/>
                        <a:cs typeface="Arial MT"/>
                      </a:endParaRPr>
                    </a:p>
                  </a:txBody>
                  <a:tcPr marL="0" marR="0" marT="0" marB="0"/>
                </a:tc>
                <a:tc>
                  <a:txBody>
                    <a:bodyPr/>
                    <a:lstStyle/>
                    <a:p>
                      <a:pPr marL="213995">
                        <a:spcBef>
                          <a:spcPts val="515"/>
                        </a:spcBef>
                      </a:pPr>
                      <a:r>
                        <a:rPr lang="tr-TR" sz="900" u="none" strike="noStrike" spc="-10">
                          <a:solidFill>
                            <a:schemeClr val="tx1"/>
                          </a:solidFill>
                          <a:effectLst/>
                          <a:hlinkClick r:id="rId4">
                            <a:extLst>
                              <a:ext uri="{A12FA001-AC4F-418D-AE19-62706E023703}">
                                <ahyp:hlinkClr xmlns:ahyp="http://schemas.microsoft.com/office/drawing/2018/hyperlinkcolor" val="tx"/>
                              </a:ext>
                            </a:extLst>
                          </a:hlinkClick>
                        </a:rPr>
                        <a:t>bottomAppBarColor</a:t>
                      </a:r>
                      <a:endParaRPr lang="tr-TR" sz="110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3188488981"/>
                  </a:ext>
                </a:extLst>
              </a:tr>
              <a:tr h="322711">
                <a:tc>
                  <a:txBody>
                    <a:bodyPr/>
                    <a:lstStyle/>
                    <a:p>
                      <a:pPr>
                        <a:spcBef>
                          <a:spcPts val="465"/>
                        </a:spcBef>
                      </a:pPr>
                      <a:r>
                        <a:rPr lang="tr-TR" sz="900" u="none" strike="noStrike" spc="-10">
                          <a:solidFill>
                            <a:schemeClr val="tx1"/>
                          </a:solidFill>
                          <a:effectLst/>
                          <a:hlinkClick r:id="rId5">
                            <a:extLst>
                              <a:ext uri="{A12FA001-AC4F-418D-AE19-62706E023703}">
                                <ahyp:hlinkClr xmlns:ahyp="http://schemas.microsoft.com/office/drawing/2018/hyperlinkcolor" val="tx"/>
                              </a:ext>
                            </a:extLst>
                          </a:hlinkClick>
                        </a:rPr>
                        <a:t>buttonColor</a:t>
                      </a:r>
                      <a:endParaRPr lang="tr-TR" sz="1100">
                        <a:solidFill>
                          <a:schemeClr val="tx1"/>
                        </a:solidFill>
                        <a:effectLst/>
                        <a:latin typeface="Arial MT"/>
                        <a:ea typeface="Arial MT"/>
                        <a:cs typeface="Arial MT"/>
                      </a:endParaRPr>
                    </a:p>
                  </a:txBody>
                  <a:tcPr marL="0" marR="0" marT="0" marB="0"/>
                </a:tc>
                <a:tc>
                  <a:txBody>
                    <a:bodyPr/>
                    <a:lstStyle/>
                    <a:p>
                      <a:pPr marL="228600">
                        <a:spcBef>
                          <a:spcPts val="465"/>
                        </a:spcBef>
                      </a:pPr>
                      <a:r>
                        <a:rPr lang="tr-TR" sz="900" u="none" strike="noStrike" spc="-10">
                          <a:solidFill>
                            <a:schemeClr val="tx1"/>
                          </a:solidFill>
                          <a:effectLst/>
                          <a:hlinkClick r:id="rId6">
                            <a:extLst>
                              <a:ext uri="{A12FA001-AC4F-418D-AE19-62706E023703}">
                                <ahyp:hlinkClr xmlns:ahyp="http://schemas.microsoft.com/office/drawing/2018/hyperlinkcolor" val="tx"/>
                              </a:ext>
                            </a:extLst>
                          </a:hlinkClick>
                        </a:rPr>
                        <a:t>canvasColor</a:t>
                      </a:r>
                      <a:endParaRPr lang="tr-TR" sz="1100">
                        <a:solidFill>
                          <a:schemeClr val="tx1"/>
                        </a:solidFill>
                        <a:effectLst/>
                        <a:latin typeface="Arial MT"/>
                        <a:ea typeface="Arial MT"/>
                        <a:cs typeface="Arial MT"/>
                      </a:endParaRPr>
                    </a:p>
                  </a:txBody>
                  <a:tcPr marL="0" marR="0" marT="0" marB="0"/>
                </a:tc>
                <a:tc>
                  <a:txBody>
                    <a:bodyPr/>
                    <a:lstStyle/>
                    <a:p>
                      <a:pPr marL="213995">
                        <a:spcBef>
                          <a:spcPts val="465"/>
                        </a:spcBef>
                      </a:pPr>
                      <a:r>
                        <a:rPr lang="tr-TR" sz="900" u="none" strike="noStrike" spc="-10">
                          <a:solidFill>
                            <a:schemeClr val="tx1"/>
                          </a:solidFill>
                          <a:effectLst/>
                          <a:hlinkClick r:id="rId7">
                            <a:extLst>
                              <a:ext uri="{A12FA001-AC4F-418D-AE19-62706E023703}">
                                <ahyp:hlinkClr xmlns:ahyp="http://schemas.microsoft.com/office/drawing/2018/hyperlinkcolor" val="tx"/>
                              </a:ext>
                            </a:extLst>
                          </a:hlinkClick>
                        </a:rPr>
                        <a:t>cardColor</a:t>
                      </a:r>
                      <a:endParaRPr lang="tr-TR" sz="110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2315784809"/>
                  </a:ext>
                </a:extLst>
              </a:tr>
              <a:tr h="322711">
                <a:tc>
                  <a:txBody>
                    <a:bodyPr/>
                    <a:lstStyle/>
                    <a:p>
                      <a:pPr>
                        <a:spcBef>
                          <a:spcPts val="465"/>
                        </a:spcBef>
                      </a:pPr>
                      <a:r>
                        <a:rPr lang="tr-TR" sz="900" u="none" strike="noStrike" spc="-10">
                          <a:solidFill>
                            <a:schemeClr val="tx1"/>
                          </a:solidFill>
                          <a:effectLst/>
                          <a:hlinkClick r:id="rId8">
                            <a:extLst>
                              <a:ext uri="{A12FA001-AC4F-418D-AE19-62706E023703}">
                                <ahyp:hlinkClr xmlns:ahyp="http://schemas.microsoft.com/office/drawing/2018/hyperlinkcolor" val="tx"/>
                              </a:ext>
                            </a:extLst>
                          </a:hlinkClick>
                        </a:rPr>
                        <a:t>colorScheme</a:t>
                      </a:r>
                      <a:endParaRPr lang="tr-TR" sz="1100">
                        <a:solidFill>
                          <a:schemeClr val="tx1"/>
                        </a:solidFill>
                        <a:effectLst/>
                        <a:latin typeface="Arial MT"/>
                        <a:ea typeface="Arial MT"/>
                        <a:cs typeface="Arial MT"/>
                      </a:endParaRPr>
                    </a:p>
                  </a:txBody>
                  <a:tcPr marL="0" marR="0" marT="0" marB="0"/>
                </a:tc>
                <a:tc>
                  <a:txBody>
                    <a:bodyPr/>
                    <a:lstStyle/>
                    <a:p>
                      <a:pPr marL="228600">
                        <a:spcBef>
                          <a:spcPts val="465"/>
                        </a:spcBef>
                      </a:pPr>
                      <a:r>
                        <a:rPr lang="tr-TR" sz="900" u="none" strike="noStrike" spc="-10">
                          <a:solidFill>
                            <a:schemeClr val="tx1"/>
                          </a:solidFill>
                          <a:effectLst/>
                          <a:hlinkClick r:id="rId9">
                            <a:extLst>
                              <a:ext uri="{A12FA001-AC4F-418D-AE19-62706E023703}">
                                <ahyp:hlinkClr xmlns:ahyp="http://schemas.microsoft.com/office/drawing/2018/hyperlinkcolor" val="tx"/>
                              </a:ext>
                            </a:extLst>
                          </a:hlinkClick>
                        </a:rPr>
                        <a:t>cursorColor</a:t>
                      </a:r>
                      <a:endParaRPr lang="tr-TR" sz="1100">
                        <a:solidFill>
                          <a:schemeClr val="tx1"/>
                        </a:solidFill>
                        <a:effectLst/>
                        <a:latin typeface="Arial MT"/>
                        <a:ea typeface="Arial MT"/>
                        <a:cs typeface="Arial MT"/>
                      </a:endParaRPr>
                    </a:p>
                  </a:txBody>
                  <a:tcPr marL="0" marR="0" marT="0" marB="0"/>
                </a:tc>
                <a:tc>
                  <a:txBody>
                    <a:bodyPr/>
                    <a:lstStyle/>
                    <a:p>
                      <a:pPr marL="215265">
                        <a:spcBef>
                          <a:spcPts val="465"/>
                        </a:spcBef>
                      </a:pPr>
                      <a:r>
                        <a:rPr lang="tr-TR" sz="900" u="none" strike="noStrike" spc="-10">
                          <a:solidFill>
                            <a:schemeClr val="tx1"/>
                          </a:solidFill>
                          <a:effectLst/>
                          <a:hlinkClick r:id="rId10">
                            <a:extLst>
                              <a:ext uri="{A12FA001-AC4F-418D-AE19-62706E023703}">
                                <ahyp:hlinkClr xmlns:ahyp="http://schemas.microsoft.com/office/drawing/2018/hyperlinkcolor" val="tx"/>
                              </a:ext>
                            </a:extLst>
                          </a:hlinkClick>
                        </a:rPr>
                        <a:t>dialogBackgroundColor</a:t>
                      </a:r>
                      <a:endParaRPr lang="tr-TR" sz="110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2470042668"/>
                  </a:ext>
                </a:extLst>
              </a:tr>
              <a:tr h="321902">
                <a:tc>
                  <a:txBody>
                    <a:bodyPr/>
                    <a:lstStyle/>
                    <a:p>
                      <a:pPr>
                        <a:spcBef>
                          <a:spcPts val="465"/>
                        </a:spcBef>
                      </a:pPr>
                      <a:r>
                        <a:rPr lang="tr-TR" sz="900" u="none" strike="noStrike" spc="-10" dirty="0" err="1">
                          <a:solidFill>
                            <a:schemeClr val="tx1"/>
                          </a:solidFill>
                          <a:effectLst/>
                          <a:hlinkClick r:id="rId11">
                            <a:extLst>
                              <a:ext uri="{A12FA001-AC4F-418D-AE19-62706E023703}">
                                <ahyp:hlinkClr xmlns:ahyp="http://schemas.microsoft.com/office/drawing/2018/hyperlinkcolor" val="tx"/>
                              </a:ext>
                            </a:extLst>
                          </a:hlinkClick>
                        </a:rPr>
                        <a:t>disabledColor</a:t>
                      </a:r>
                      <a:endParaRPr lang="tr-TR" sz="1100" dirty="0">
                        <a:solidFill>
                          <a:schemeClr val="tx1"/>
                        </a:solidFill>
                        <a:effectLst/>
                        <a:latin typeface="Arial MT"/>
                        <a:ea typeface="Arial MT"/>
                        <a:cs typeface="Arial MT"/>
                      </a:endParaRPr>
                    </a:p>
                  </a:txBody>
                  <a:tcPr marL="0" marR="0" marT="0" marB="0"/>
                </a:tc>
                <a:tc>
                  <a:txBody>
                    <a:bodyPr/>
                    <a:lstStyle/>
                    <a:p>
                      <a:pPr marL="228600">
                        <a:spcBef>
                          <a:spcPts val="465"/>
                        </a:spcBef>
                      </a:pPr>
                      <a:r>
                        <a:rPr lang="tr-TR" sz="900" u="none" strike="noStrike" spc="-10">
                          <a:solidFill>
                            <a:schemeClr val="tx1"/>
                          </a:solidFill>
                          <a:effectLst/>
                          <a:hlinkClick r:id="rId12">
                            <a:extLst>
                              <a:ext uri="{A12FA001-AC4F-418D-AE19-62706E023703}">
                                <ahyp:hlinkClr xmlns:ahyp="http://schemas.microsoft.com/office/drawing/2018/hyperlinkcolor" val="tx"/>
                              </a:ext>
                            </a:extLst>
                          </a:hlinkClick>
                        </a:rPr>
                        <a:t>dividerColor</a:t>
                      </a:r>
                      <a:endParaRPr lang="tr-TR" sz="1100">
                        <a:solidFill>
                          <a:schemeClr val="tx1"/>
                        </a:solidFill>
                        <a:effectLst/>
                        <a:latin typeface="Arial MT"/>
                        <a:ea typeface="Arial MT"/>
                        <a:cs typeface="Arial MT"/>
                      </a:endParaRPr>
                    </a:p>
                  </a:txBody>
                  <a:tcPr marL="0" marR="0" marT="0" marB="0"/>
                </a:tc>
                <a:tc>
                  <a:txBody>
                    <a:bodyPr/>
                    <a:lstStyle/>
                    <a:p>
                      <a:pPr marL="215265">
                        <a:spcBef>
                          <a:spcPts val="465"/>
                        </a:spcBef>
                      </a:pPr>
                      <a:r>
                        <a:rPr lang="tr-TR" sz="900" u="none" strike="noStrike" spc="-10">
                          <a:solidFill>
                            <a:schemeClr val="tx1"/>
                          </a:solidFill>
                          <a:effectLst/>
                          <a:hlinkClick r:id="rId13">
                            <a:extLst>
                              <a:ext uri="{A12FA001-AC4F-418D-AE19-62706E023703}">
                                <ahyp:hlinkClr xmlns:ahyp="http://schemas.microsoft.com/office/drawing/2018/hyperlinkcolor" val="tx"/>
                              </a:ext>
                            </a:extLst>
                          </a:hlinkClick>
                        </a:rPr>
                        <a:t>errorColor</a:t>
                      </a:r>
                      <a:endParaRPr lang="tr-TR" sz="110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548735330"/>
                  </a:ext>
                </a:extLst>
              </a:tr>
              <a:tr h="322711">
                <a:tc>
                  <a:txBody>
                    <a:bodyPr/>
                    <a:lstStyle/>
                    <a:p>
                      <a:pPr>
                        <a:spcBef>
                          <a:spcPts val="465"/>
                        </a:spcBef>
                      </a:pPr>
                      <a:r>
                        <a:rPr lang="tr-TR" sz="900" u="none" strike="noStrike" spc="-10">
                          <a:solidFill>
                            <a:schemeClr val="tx1"/>
                          </a:solidFill>
                          <a:effectLst/>
                          <a:hlinkClick r:id="rId14">
                            <a:extLst>
                              <a:ext uri="{A12FA001-AC4F-418D-AE19-62706E023703}">
                                <ahyp:hlinkClr xmlns:ahyp="http://schemas.microsoft.com/office/drawing/2018/hyperlinkcolor" val="tx"/>
                              </a:ext>
                            </a:extLst>
                          </a:hlinkClick>
                        </a:rPr>
                        <a:t>highlightColor</a:t>
                      </a:r>
                      <a:endParaRPr lang="tr-TR" sz="1100">
                        <a:solidFill>
                          <a:schemeClr val="tx1"/>
                        </a:solidFill>
                        <a:effectLst/>
                        <a:latin typeface="Arial MT"/>
                        <a:ea typeface="Arial MT"/>
                        <a:cs typeface="Arial MT"/>
                      </a:endParaRPr>
                    </a:p>
                  </a:txBody>
                  <a:tcPr marL="0" marR="0" marT="0" marB="0"/>
                </a:tc>
                <a:tc>
                  <a:txBody>
                    <a:bodyPr/>
                    <a:lstStyle/>
                    <a:p>
                      <a:pPr marL="229235">
                        <a:spcBef>
                          <a:spcPts val="465"/>
                        </a:spcBef>
                      </a:pPr>
                      <a:r>
                        <a:rPr lang="tr-TR" sz="900" u="none" strike="noStrike" spc="-10" dirty="0" err="1">
                          <a:solidFill>
                            <a:schemeClr val="tx1"/>
                          </a:solidFill>
                          <a:effectLst/>
                          <a:hlinkClick r:id="rId15">
                            <a:extLst>
                              <a:ext uri="{A12FA001-AC4F-418D-AE19-62706E023703}">
                                <ahyp:hlinkClr xmlns:ahyp="http://schemas.microsoft.com/office/drawing/2018/hyperlinkcolor" val="tx"/>
                              </a:ext>
                            </a:extLst>
                          </a:hlinkClick>
                        </a:rPr>
                        <a:t>hintColor</a:t>
                      </a:r>
                      <a:endParaRPr lang="tr-TR" sz="1100" dirty="0">
                        <a:solidFill>
                          <a:schemeClr val="tx1"/>
                        </a:solidFill>
                        <a:effectLst/>
                        <a:latin typeface="Arial MT"/>
                        <a:ea typeface="Arial MT"/>
                        <a:cs typeface="Arial MT"/>
                      </a:endParaRPr>
                    </a:p>
                  </a:txBody>
                  <a:tcPr marL="0" marR="0" marT="0" marB="0"/>
                </a:tc>
                <a:tc>
                  <a:txBody>
                    <a:bodyPr/>
                    <a:lstStyle/>
                    <a:p>
                      <a:pPr marL="215265">
                        <a:spcBef>
                          <a:spcPts val="465"/>
                        </a:spcBef>
                      </a:pPr>
                      <a:r>
                        <a:rPr lang="tr-TR" sz="900" u="none" strike="noStrike" spc="-10" dirty="0" err="1">
                          <a:solidFill>
                            <a:schemeClr val="tx1"/>
                          </a:solidFill>
                          <a:effectLst/>
                          <a:hlinkClick r:id="rId16">
                            <a:extLst>
                              <a:ext uri="{A12FA001-AC4F-418D-AE19-62706E023703}">
                                <ahyp:hlinkClr xmlns:ahyp="http://schemas.microsoft.com/office/drawing/2018/hyperlinkcolor" val="tx"/>
                              </a:ext>
                            </a:extLst>
                          </a:hlinkClick>
                        </a:rPr>
                        <a:t>indicatorColor</a:t>
                      </a:r>
                      <a:endParaRPr lang="tr-TR" sz="1100" dirty="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4068578185"/>
                  </a:ext>
                </a:extLst>
              </a:tr>
              <a:tr h="322711">
                <a:tc>
                  <a:txBody>
                    <a:bodyPr/>
                    <a:lstStyle/>
                    <a:p>
                      <a:pPr>
                        <a:spcBef>
                          <a:spcPts val="465"/>
                        </a:spcBef>
                      </a:pPr>
                      <a:r>
                        <a:rPr lang="tr-TR" sz="900" u="none" strike="noStrike" spc="-10">
                          <a:solidFill>
                            <a:schemeClr val="tx1"/>
                          </a:solidFill>
                          <a:effectLst/>
                          <a:hlinkClick r:id="rId17">
                            <a:extLst>
                              <a:ext uri="{A12FA001-AC4F-418D-AE19-62706E023703}">
                                <ahyp:hlinkClr xmlns:ahyp="http://schemas.microsoft.com/office/drawing/2018/hyperlinkcolor" val="tx"/>
                              </a:ext>
                            </a:extLst>
                          </a:hlinkClick>
                        </a:rPr>
                        <a:t>primaryColor</a:t>
                      </a:r>
                      <a:endParaRPr lang="tr-TR" sz="1100">
                        <a:solidFill>
                          <a:schemeClr val="tx1"/>
                        </a:solidFill>
                        <a:effectLst/>
                        <a:latin typeface="Arial MT"/>
                        <a:ea typeface="Arial MT"/>
                        <a:cs typeface="Arial MT"/>
                      </a:endParaRPr>
                    </a:p>
                  </a:txBody>
                  <a:tcPr marL="0" marR="0" marT="0" marB="0"/>
                </a:tc>
                <a:tc>
                  <a:txBody>
                    <a:bodyPr/>
                    <a:lstStyle/>
                    <a:p>
                      <a:pPr marL="229235">
                        <a:spcBef>
                          <a:spcPts val="465"/>
                        </a:spcBef>
                      </a:pPr>
                      <a:r>
                        <a:rPr lang="tr-TR" sz="900" u="none" strike="noStrike" spc="-10">
                          <a:solidFill>
                            <a:schemeClr val="tx1"/>
                          </a:solidFill>
                          <a:effectLst/>
                          <a:hlinkClick r:id="rId18">
                            <a:extLst>
                              <a:ext uri="{A12FA001-AC4F-418D-AE19-62706E023703}">
                                <ahyp:hlinkClr xmlns:ahyp="http://schemas.microsoft.com/office/drawing/2018/hyperlinkcolor" val="tx"/>
                              </a:ext>
                            </a:extLst>
                          </a:hlinkClick>
                        </a:rPr>
                        <a:t>primaryColorDark</a:t>
                      </a:r>
                      <a:endParaRPr lang="tr-TR" sz="1100">
                        <a:solidFill>
                          <a:schemeClr val="tx1"/>
                        </a:solidFill>
                        <a:effectLst/>
                        <a:latin typeface="Arial MT"/>
                        <a:ea typeface="Arial MT"/>
                        <a:cs typeface="Arial MT"/>
                      </a:endParaRPr>
                    </a:p>
                  </a:txBody>
                  <a:tcPr marL="0" marR="0" marT="0" marB="0"/>
                </a:tc>
                <a:tc>
                  <a:txBody>
                    <a:bodyPr/>
                    <a:lstStyle/>
                    <a:p>
                      <a:pPr marL="215265">
                        <a:spcBef>
                          <a:spcPts val="465"/>
                        </a:spcBef>
                      </a:pPr>
                      <a:r>
                        <a:rPr lang="tr-TR" sz="900" u="none" strike="noStrike" spc="-10" dirty="0" err="1">
                          <a:solidFill>
                            <a:schemeClr val="tx1"/>
                          </a:solidFill>
                          <a:effectLst/>
                          <a:hlinkClick r:id="rId19">
                            <a:extLst>
                              <a:ext uri="{A12FA001-AC4F-418D-AE19-62706E023703}">
                                <ahyp:hlinkClr xmlns:ahyp="http://schemas.microsoft.com/office/drawing/2018/hyperlinkcolor" val="tx"/>
                              </a:ext>
                            </a:extLst>
                          </a:hlinkClick>
                        </a:rPr>
                        <a:t>primaryColorLight</a:t>
                      </a:r>
                      <a:endParaRPr lang="tr-TR" sz="1100" dirty="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143315229"/>
                  </a:ext>
                </a:extLst>
              </a:tr>
              <a:tr h="321902">
                <a:tc>
                  <a:txBody>
                    <a:bodyPr/>
                    <a:lstStyle/>
                    <a:p>
                      <a:pPr>
                        <a:spcBef>
                          <a:spcPts val="465"/>
                        </a:spcBef>
                      </a:pPr>
                      <a:r>
                        <a:rPr lang="tr-TR" sz="900" u="none" strike="noStrike" spc="-10">
                          <a:solidFill>
                            <a:schemeClr val="tx1"/>
                          </a:solidFill>
                          <a:effectLst/>
                          <a:hlinkClick r:id="rId20">
                            <a:extLst>
                              <a:ext uri="{A12FA001-AC4F-418D-AE19-62706E023703}">
                                <ahyp:hlinkClr xmlns:ahyp="http://schemas.microsoft.com/office/drawing/2018/hyperlinkcolor" val="tx"/>
                              </a:ext>
                            </a:extLst>
                          </a:hlinkClick>
                        </a:rPr>
                        <a:t>scaffoldBackgroundColor</a:t>
                      </a:r>
                      <a:endParaRPr lang="tr-TR" sz="1100">
                        <a:solidFill>
                          <a:schemeClr val="tx1"/>
                        </a:solidFill>
                        <a:effectLst/>
                        <a:latin typeface="Arial MT"/>
                        <a:ea typeface="Arial MT"/>
                        <a:cs typeface="Arial MT"/>
                      </a:endParaRPr>
                    </a:p>
                  </a:txBody>
                  <a:tcPr marL="0" marR="0" marT="0" marB="0"/>
                </a:tc>
                <a:tc>
                  <a:txBody>
                    <a:bodyPr/>
                    <a:lstStyle/>
                    <a:p>
                      <a:pPr marL="229235">
                        <a:spcBef>
                          <a:spcPts val="465"/>
                        </a:spcBef>
                      </a:pPr>
                      <a:r>
                        <a:rPr lang="tr-TR" sz="900" u="none" strike="noStrike" spc="-10">
                          <a:solidFill>
                            <a:schemeClr val="tx1"/>
                          </a:solidFill>
                          <a:effectLst/>
                          <a:hlinkClick r:id="rId21">
                            <a:extLst>
                              <a:ext uri="{A12FA001-AC4F-418D-AE19-62706E023703}">
                                <ahyp:hlinkClr xmlns:ahyp="http://schemas.microsoft.com/office/drawing/2018/hyperlinkcolor" val="tx"/>
                              </a:ext>
                            </a:extLst>
                          </a:hlinkClick>
                        </a:rPr>
                        <a:t>secondaryHeaderColor</a:t>
                      </a:r>
                      <a:endParaRPr lang="tr-TR" sz="1100">
                        <a:solidFill>
                          <a:schemeClr val="tx1"/>
                        </a:solidFill>
                        <a:effectLst/>
                        <a:latin typeface="Arial MT"/>
                        <a:ea typeface="Arial MT"/>
                        <a:cs typeface="Arial MT"/>
                      </a:endParaRPr>
                    </a:p>
                  </a:txBody>
                  <a:tcPr marL="0" marR="0" marT="0" marB="0"/>
                </a:tc>
                <a:tc>
                  <a:txBody>
                    <a:bodyPr/>
                    <a:lstStyle/>
                    <a:p>
                      <a:pPr marL="215900">
                        <a:spcBef>
                          <a:spcPts val="465"/>
                        </a:spcBef>
                      </a:pPr>
                      <a:r>
                        <a:rPr lang="tr-TR" sz="900" u="none" strike="noStrike" spc="-10">
                          <a:solidFill>
                            <a:schemeClr val="tx1"/>
                          </a:solidFill>
                          <a:effectLst/>
                          <a:hlinkClick r:id="rId22">
                            <a:extLst>
                              <a:ext uri="{A12FA001-AC4F-418D-AE19-62706E023703}">
                                <ahyp:hlinkClr xmlns:ahyp="http://schemas.microsoft.com/office/drawing/2018/hyperlinkcolor" val="tx"/>
                              </a:ext>
                            </a:extLst>
                          </a:hlinkClick>
                        </a:rPr>
                        <a:t>selectedRowColor</a:t>
                      </a:r>
                      <a:endParaRPr lang="tr-TR" sz="110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4211838238"/>
                  </a:ext>
                </a:extLst>
              </a:tr>
              <a:tr h="321902">
                <a:tc>
                  <a:txBody>
                    <a:bodyPr/>
                    <a:lstStyle/>
                    <a:p>
                      <a:pPr>
                        <a:spcBef>
                          <a:spcPts val="465"/>
                        </a:spcBef>
                      </a:pPr>
                      <a:r>
                        <a:rPr lang="tr-TR" sz="900" u="none" strike="noStrike" spc="-10">
                          <a:solidFill>
                            <a:schemeClr val="tx1"/>
                          </a:solidFill>
                          <a:effectLst/>
                          <a:hlinkClick r:id="rId23">
                            <a:extLst>
                              <a:ext uri="{A12FA001-AC4F-418D-AE19-62706E023703}">
                                <ahyp:hlinkClr xmlns:ahyp="http://schemas.microsoft.com/office/drawing/2018/hyperlinkcolor" val="tx"/>
                              </a:ext>
                            </a:extLst>
                          </a:hlinkClick>
                        </a:rPr>
                        <a:t>splashColor</a:t>
                      </a:r>
                      <a:endParaRPr lang="tr-TR" sz="1100">
                        <a:solidFill>
                          <a:schemeClr val="tx1"/>
                        </a:solidFill>
                        <a:effectLst/>
                        <a:latin typeface="Arial MT"/>
                        <a:ea typeface="Arial MT"/>
                        <a:cs typeface="Arial MT"/>
                      </a:endParaRPr>
                    </a:p>
                  </a:txBody>
                  <a:tcPr marL="0" marR="0" marT="0" marB="0"/>
                </a:tc>
                <a:tc>
                  <a:txBody>
                    <a:bodyPr/>
                    <a:lstStyle/>
                    <a:p>
                      <a:pPr marL="229235">
                        <a:spcBef>
                          <a:spcPts val="465"/>
                        </a:spcBef>
                      </a:pPr>
                      <a:r>
                        <a:rPr lang="tr-TR" sz="900" u="none" strike="noStrike" spc="-10">
                          <a:solidFill>
                            <a:schemeClr val="tx1"/>
                          </a:solidFill>
                          <a:effectLst/>
                          <a:hlinkClick r:id="rId24">
                            <a:extLst>
                              <a:ext uri="{A12FA001-AC4F-418D-AE19-62706E023703}">
                                <ahyp:hlinkClr xmlns:ahyp="http://schemas.microsoft.com/office/drawing/2018/hyperlinkcolor" val="tx"/>
                              </a:ext>
                            </a:extLst>
                          </a:hlinkClick>
                        </a:rPr>
                        <a:t>textSelectionColor</a:t>
                      </a:r>
                      <a:endParaRPr lang="tr-TR" sz="1100">
                        <a:solidFill>
                          <a:schemeClr val="tx1"/>
                        </a:solidFill>
                        <a:effectLst/>
                        <a:latin typeface="Arial MT"/>
                        <a:ea typeface="Arial MT"/>
                        <a:cs typeface="Arial MT"/>
                      </a:endParaRPr>
                    </a:p>
                  </a:txBody>
                  <a:tcPr marL="0" marR="0" marT="0" marB="0"/>
                </a:tc>
                <a:tc>
                  <a:txBody>
                    <a:bodyPr/>
                    <a:lstStyle/>
                    <a:p>
                      <a:pPr marL="215900">
                        <a:spcBef>
                          <a:spcPts val="465"/>
                        </a:spcBef>
                      </a:pPr>
                      <a:r>
                        <a:rPr lang="tr-TR" sz="900" u="none" strike="noStrike" spc="-10">
                          <a:solidFill>
                            <a:schemeClr val="tx1"/>
                          </a:solidFill>
                          <a:effectLst/>
                          <a:hlinkClick r:id="rId25">
                            <a:extLst>
                              <a:ext uri="{A12FA001-AC4F-418D-AE19-62706E023703}">
                                <ahyp:hlinkClr xmlns:ahyp="http://schemas.microsoft.com/office/drawing/2018/hyperlinkcolor" val="tx"/>
                              </a:ext>
                            </a:extLst>
                          </a:hlinkClick>
                        </a:rPr>
                        <a:t>textSelectionHandleColor</a:t>
                      </a:r>
                      <a:endParaRPr lang="tr-TR" sz="110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2237291929"/>
                  </a:ext>
                </a:extLst>
              </a:tr>
              <a:tr h="363151">
                <a:tc>
                  <a:txBody>
                    <a:bodyPr/>
                    <a:lstStyle/>
                    <a:p>
                      <a:pPr>
                        <a:spcBef>
                          <a:spcPts val="465"/>
                        </a:spcBef>
                      </a:pPr>
                      <a:r>
                        <a:rPr lang="tr-TR" sz="900" u="none" strike="noStrike" spc="-10">
                          <a:solidFill>
                            <a:schemeClr val="tx1"/>
                          </a:solidFill>
                          <a:effectLst/>
                          <a:hlinkClick r:id="rId26">
                            <a:extLst>
                              <a:ext uri="{A12FA001-AC4F-418D-AE19-62706E023703}">
                                <ahyp:hlinkClr xmlns:ahyp="http://schemas.microsoft.com/office/drawing/2018/hyperlinkcolor" val="tx"/>
                              </a:ext>
                            </a:extLst>
                          </a:hlinkClick>
                        </a:rPr>
                        <a:t>toggleableActiveColor</a:t>
                      </a:r>
                      <a:endParaRPr lang="tr-TR" sz="1100">
                        <a:solidFill>
                          <a:schemeClr val="tx1"/>
                        </a:solidFill>
                        <a:effectLst/>
                        <a:latin typeface="Arial MT"/>
                        <a:ea typeface="Arial MT"/>
                        <a:cs typeface="Arial MT"/>
                      </a:endParaRPr>
                    </a:p>
                  </a:txBody>
                  <a:tcPr marL="0" marR="0" marT="0" marB="0"/>
                </a:tc>
                <a:tc>
                  <a:txBody>
                    <a:bodyPr/>
                    <a:lstStyle/>
                    <a:p>
                      <a:pPr marL="229235">
                        <a:spcBef>
                          <a:spcPts val="465"/>
                        </a:spcBef>
                      </a:pPr>
                      <a:r>
                        <a:rPr lang="tr-TR" sz="900" u="none" strike="noStrike" spc="-10" dirty="0" err="1">
                          <a:solidFill>
                            <a:schemeClr val="tx1"/>
                          </a:solidFill>
                          <a:effectLst/>
                          <a:hlinkClick r:id="rId27">
                            <a:extLst>
                              <a:ext uri="{A12FA001-AC4F-418D-AE19-62706E023703}">
                                <ahyp:hlinkClr xmlns:ahyp="http://schemas.microsoft.com/office/drawing/2018/hyperlinkcolor" val="tx"/>
                              </a:ext>
                            </a:extLst>
                          </a:hlinkClick>
                        </a:rPr>
                        <a:t>unselectedWidgetColor</a:t>
                      </a:r>
                      <a:endParaRPr lang="tr-TR" sz="1100" dirty="0">
                        <a:solidFill>
                          <a:schemeClr val="tx1"/>
                        </a:solidFill>
                        <a:effectLst/>
                        <a:latin typeface="Arial MT"/>
                        <a:ea typeface="Arial MT"/>
                        <a:cs typeface="Arial MT"/>
                      </a:endParaRPr>
                    </a:p>
                  </a:txBody>
                  <a:tcPr marL="0" marR="0" marT="0" marB="0"/>
                </a:tc>
                <a:tc>
                  <a:txBody>
                    <a:bodyPr/>
                    <a:lstStyle/>
                    <a:p>
                      <a:pPr>
                        <a:spcBef>
                          <a:spcPts val="465"/>
                        </a:spcBef>
                      </a:pPr>
                      <a:r>
                        <a:rPr lang="tr-TR" sz="800" dirty="0">
                          <a:solidFill>
                            <a:schemeClr val="tx1"/>
                          </a:solidFill>
                          <a:effectLst/>
                        </a:rPr>
                        <a:t> </a:t>
                      </a:r>
                      <a:endParaRPr lang="tr-TR" sz="1100" dirty="0">
                        <a:solidFill>
                          <a:schemeClr val="tx1"/>
                        </a:solidFill>
                        <a:effectLst/>
                        <a:latin typeface="Arial MT"/>
                        <a:ea typeface="Arial MT"/>
                        <a:cs typeface="Arial MT"/>
                      </a:endParaRPr>
                    </a:p>
                  </a:txBody>
                  <a:tcPr marL="0" marR="0" marT="0" marB="0"/>
                </a:tc>
                <a:extLst>
                  <a:ext uri="{0D108BD9-81ED-4DB2-BD59-A6C34878D82A}">
                    <a16:rowId xmlns:a16="http://schemas.microsoft.com/office/drawing/2014/main" val="1020369533"/>
                  </a:ext>
                </a:extLst>
              </a:tr>
            </a:tbl>
          </a:graphicData>
        </a:graphic>
      </p:graphicFrame>
      <p:sp>
        <p:nvSpPr>
          <p:cNvPr id="5" name="Metin kutusu 4">
            <a:extLst>
              <a:ext uri="{FF2B5EF4-FFF2-40B4-BE49-F238E27FC236}">
                <a16:creationId xmlns:a16="http://schemas.microsoft.com/office/drawing/2014/main" id="{DB5A9188-C724-28A4-47AE-E7914A5F450F}"/>
              </a:ext>
            </a:extLst>
          </p:cNvPr>
          <p:cNvSpPr txBox="1"/>
          <p:nvPr/>
        </p:nvSpPr>
        <p:spPr>
          <a:xfrm>
            <a:off x="913795" y="2188205"/>
            <a:ext cx="3264915" cy="2168992"/>
          </a:xfrm>
          <a:prstGeom prst="rect">
            <a:avLst/>
          </a:prstGeom>
          <a:noFill/>
        </p:spPr>
        <p:txBody>
          <a:bodyPr wrap="square">
            <a:spAutoFit/>
          </a:bodyPr>
          <a:lstStyle/>
          <a:p>
            <a:pPr marL="7620" marR="321310" indent="227965">
              <a:lnSpc>
                <a:spcPct val="106000"/>
              </a:lnSpc>
              <a:spcBef>
                <a:spcPts val="210"/>
              </a:spcBef>
            </a:pPr>
            <a:r>
              <a:rPr lang="tr-TR" sz="1600" dirty="0">
                <a:effectLst/>
                <a:latin typeface="Calibri" panose="020F0502020204030204" pitchFamily="34" charset="0"/>
                <a:ea typeface="Calibri" panose="020F0502020204030204" pitchFamily="34" charset="0"/>
              </a:rPr>
              <a:t>Temalarla ba</a:t>
            </a:r>
            <a:r>
              <a:rPr lang="tr-TR" sz="16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effectLst/>
                <a:latin typeface="Calibri" panose="020F0502020204030204" pitchFamily="34" charset="0"/>
                <a:ea typeface="Calibri" panose="020F0502020204030204" pitchFamily="34" charset="0"/>
              </a:rPr>
              <a:t>ka bir </a:t>
            </a:r>
            <a:r>
              <a:rPr lang="tr-TR" sz="16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600" dirty="0">
                <a:effectLst/>
                <a:latin typeface="Calibri" panose="020F0502020204030204" pitchFamily="34" charset="0"/>
                <a:ea typeface="Calibri" panose="020F0502020204030204" pitchFamily="34" charset="0"/>
              </a:rPr>
              <a:t>ey yapmıyorsanız, </a:t>
            </a:r>
            <a:r>
              <a:rPr lang="tr-TR" sz="1600" dirty="0" err="1">
                <a:effectLst/>
                <a:latin typeface="Calibri" panose="020F0502020204030204" pitchFamily="34" charset="0"/>
                <a:ea typeface="Calibri" panose="020F0502020204030204" pitchFamily="34" charset="0"/>
              </a:rPr>
              <a:t>primarySwatch</a:t>
            </a:r>
            <a:r>
              <a:rPr lang="tr-TR" sz="1600" dirty="0">
                <a:effectLst/>
                <a:latin typeface="Calibri" panose="020F0502020204030204" pitchFamily="34" charset="0"/>
                <a:ea typeface="Calibri" panose="020F0502020204030204" pitchFamily="34" charset="0"/>
              </a:rPr>
              <a:t> rengini ayarlamak isteyeceksiniz.</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Bunu</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yaparken</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aslında</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di</a:t>
            </a:r>
            <a:r>
              <a:rPr lang="tr-TR" sz="16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effectLst/>
                <a:latin typeface="Calibri" panose="020F0502020204030204" pitchFamily="34" charset="0"/>
                <a:ea typeface="Calibri" panose="020F0502020204030204" pitchFamily="34" charset="0"/>
              </a:rPr>
              <a:t>er</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tüm</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renkleri</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de</a:t>
            </a:r>
            <a:r>
              <a:rPr lang="tr-TR" sz="1600" spc="-5" dirty="0">
                <a:effectLst/>
                <a:latin typeface="Calibri" panose="020F0502020204030204" pitchFamily="34" charset="0"/>
                <a:ea typeface="Calibri" panose="020F0502020204030204" pitchFamily="34" charset="0"/>
              </a:rPr>
              <a:t> </a:t>
            </a:r>
            <a:r>
              <a:rPr lang="tr-TR" sz="1600" dirty="0">
                <a:effectLst/>
                <a:latin typeface="Calibri" panose="020F0502020204030204" pitchFamily="34" charset="0"/>
                <a:ea typeface="Calibri" panose="020F0502020204030204" pitchFamily="34" charset="0"/>
              </a:rPr>
              <a:t>ayarlamı</a:t>
            </a:r>
            <a:r>
              <a:rPr lang="tr-TR" sz="16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600" spc="-90" dirty="0">
                <a:effectLst/>
                <a:latin typeface="Lucida Sans Unicode" panose="020B0602030504020204" pitchFamily="34" charset="0"/>
                <a:ea typeface="Calibri" panose="020F0502020204030204" pitchFamily="34" charset="0"/>
                <a:cs typeface="Calibri" panose="020F0502020204030204" pitchFamily="34" charset="0"/>
              </a:rPr>
              <a:t> </a:t>
            </a:r>
            <a:r>
              <a:rPr lang="tr-TR" sz="1600" dirty="0">
                <a:effectLst/>
                <a:latin typeface="Calibri" panose="020F0502020204030204" pitchFamily="34" charset="0"/>
                <a:ea typeface="Calibri" panose="020F0502020204030204" pitchFamily="34" charset="0"/>
              </a:rPr>
              <a:t>olursunuz. </a:t>
            </a:r>
            <a:r>
              <a:rPr lang="tr-TR" sz="1600" dirty="0" err="1">
                <a:effectLst/>
                <a:latin typeface="Calibri" panose="020F0502020204030204" pitchFamily="34" charset="0"/>
                <a:ea typeface="Calibri" panose="020F0502020204030204" pitchFamily="34" charset="0"/>
              </a:rPr>
              <a:t>PrimarySwatch</a:t>
            </a:r>
            <a:r>
              <a:rPr lang="tr-TR" sz="1600" dirty="0">
                <a:effectLst/>
                <a:latin typeface="Calibri" panose="020F0502020204030204" pitchFamily="34" charset="0"/>
                <a:ea typeface="Calibri" panose="020F0502020204030204" pitchFamily="34" charset="0"/>
              </a:rPr>
              <a:t> ayarlandı</a:t>
            </a:r>
            <a:r>
              <a:rPr lang="tr-TR" sz="1600" dirty="0">
                <a:effectLst/>
                <a:latin typeface="Lucida Sans Unicode" panose="020B0602030504020204" pitchFamily="34" charset="0"/>
                <a:ea typeface="Calibri" panose="020F0502020204030204" pitchFamily="34" charset="0"/>
                <a:cs typeface="Calibri" panose="020F0502020204030204" pitchFamily="34" charset="0"/>
              </a:rPr>
              <a:t>ğ</a:t>
            </a:r>
            <a:r>
              <a:rPr lang="tr-TR" sz="1600" dirty="0">
                <a:effectLst/>
                <a:latin typeface="Calibri" panose="020F0502020204030204" pitchFamily="34" charset="0"/>
                <a:ea typeface="Calibri" panose="020F0502020204030204" pitchFamily="34" charset="0"/>
              </a:rPr>
              <a:t>ında, bunların hepsi de otomatik olarak ayarlanır:</a:t>
            </a:r>
          </a:p>
        </p:txBody>
      </p:sp>
      <p:sp>
        <p:nvSpPr>
          <p:cNvPr id="8" name="Metin kutusu 7">
            <a:extLst>
              <a:ext uri="{FF2B5EF4-FFF2-40B4-BE49-F238E27FC236}">
                <a16:creationId xmlns:a16="http://schemas.microsoft.com/office/drawing/2014/main" id="{D7BBB918-DC0A-A348-E73D-3BC8ADD24454}"/>
              </a:ext>
            </a:extLst>
          </p:cNvPr>
          <p:cNvSpPr txBox="1"/>
          <p:nvPr/>
        </p:nvSpPr>
        <p:spPr>
          <a:xfrm>
            <a:off x="913795" y="5209004"/>
            <a:ext cx="9026013" cy="954107"/>
          </a:xfrm>
          <a:prstGeom prst="rect">
            <a:avLst/>
          </a:prstGeom>
          <a:noFill/>
        </p:spPr>
        <p:txBody>
          <a:bodyPr wrap="square">
            <a:spAutoFit/>
          </a:bodyPr>
          <a:lstStyle/>
          <a:p>
            <a:r>
              <a:rPr lang="tr-TR" sz="1400" dirty="0" err="1"/>
              <a:t>Flutter'da</a:t>
            </a:r>
            <a:r>
              <a:rPr lang="tr-TR" sz="1400" dirty="0"/>
              <a:t> </a:t>
            </a:r>
            <a:r>
              <a:rPr lang="tr-TR" sz="1400" b="1" dirty="0" err="1"/>
              <a:t>ThemeData</a:t>
            </a:r>
            <a:r>
              <a:rPr lang="tr-TR" sz="1400" dirty="0"/>
              <a:t>, renkler, animasyonlar ve bileşenlerin stillerini tek bir yerden yönetmeyi sağlar. </a:t>
            </a:r>
            <a:r>
              <a:rPr lang="tr-TR" sz="1400" b="1" dirty="0" err="1"/>
              <a:t>primarySwatch</a:t>
            </a:r>
            <a:r>
              <a:rPr lang="tr-TR" sz="1400" dirty="0"/>
              <a:t> gibi temel ayarlar varsayılan olarak uyumlu görünür, ancak isteğe bağlı olarak özelleştirilebilir. </a:t>
            </a:r>
            <a:r>
              <a:rPr lang="tr-TR" sz="1400" b="1" dirty="0" err="1"/>
              <a:t>textTheme</a:t>
            </a:r>
            <a:r>
              <a:rPr lang="tr-TR" sz="1400" b="1" dirty="0"/>
              <a:t>, </a:t>
            </a:r>
            <a:r>
              <a:rPr lang="tr-TR" sz="1400" b="1" dirty="0" err="1"/>
              <a:t>appBarTheme</a:t>
            </a:r>
            <a:r>
              <a:rPr lang="tr-TR" sz="1400" b="1" dirty="0"/>
              <a:t>, </a:t>
            </a:r>
            <a:r>
              <a:rPr lang="tr-TR" sz="1400" b="1" dirty="0" err="1"/>
              <a:t>sliderTheme</a:t>
            </a:r>
            <a:r>
              <a:rPr lang="tr-TR" sz="1400" dirty="0"/>
              <a:t> gibi alt temalar ilgili bileşenlere otomatik uygulanarak tutarlı bir tasarım oluşturur</a:t>
            </a:r>
          </a:p>
        </p:txBody>
      </p:sp>
    </p:spTree>
    <p:extLst>
      <p:ext uri="{BB962C8B-B14F-4D97-AF65-F5344CB8AC3E}">
        <p14:creationId xmlns:p14="http://schemas.microsoft.com/office/powerpoint/2010/main" val="307476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C65BC0-766F-D2CC-CAB8-DD8090E83888}"/>
              </a:ext>
            </a:extLst>
          </p:cNvPr>
          <p:cNvSpPr>
            <a:spLocks noGrp="1"/>
          </p:cNvSpPr>
          <p:nvPr>
            <p:ph type="title"/>
          </p:nvPr>
        </p:nvSpPr>
        <p:spPr/>
        <p:txBody>
          <a:bodyPr>
            <a:normAutofit/>
          </a:bodyPr>
          <a:lstStyle/>
          <a:p>
            <a:r>
              <a:rPr lang="tr-TR" sz="2400" spc="-10" dirty="0">
                <a:solidFill>
                  <a:schemeClr val="tx1"/>
                </a:solidFill>
                <a:effectLst/>
                <a:latin typeface="Calibri" panose="020F0502020204030204" pitchFamily="34" charset="0"/>
                <a:ea typeface="Calibri" panose="020F0502020204030204" pitchFamily="34" charset="0"/>
              </a:rPr>
              <a:t>Tema</a:t>
            </a:r>
            <a:r>
              <a:rPr lang="tr-TR" sz="2400" spc="-75" dirty="0">
                <a:solidFill>
                  <a:schemeClr val="tx1"/>
                </a:solidFill>
                <a:effectLst/>
                <a:latin typeface="Calibri" panose="020F0502020204030204" pitchFamily="34" charset="0"/>
                <a:ea typeface="Calibri" panose="020F0502020204030204" pitchFamily="34" charset="0"/>
              </a:rPr>
              <a:t> </a:t>
            </a:r>
            <a:r>
              <a:rPr lang="tr-TR" sz="2400" spc="-10" dirty="0">
                <a:solidFill>
                  <a:schemeClr val="tx1"/>
                </a:solidFill>
                <a:effectLst/>
                <a:latin typeface="Calibri" panose="020F0502020204030204" pitchFamily="34" charset="0"/>
                <a:ea typeface="Calibri" panose="020F0502020204030204" pitchFamily="34" charset="0"/>
              </a:rPr>
              <a:t>özelliklerini</a:t>
            </a:r>
            <a:r>
              <a:rPr lang="tr-TR" sz="2400" spc="-90" dirty="0">
                <a:solidFill>
                  <a:schemeClr val="tx1"/>
                </a:solidFill>
                <a:effectLst/>
                <a:latin typeface="Calibri" panose="020F0502020204030204" pitchFamily="34" charset="0"/>
                <a:ea typeface="Calibri" panose="020F0502020204030204" pitchFamily="34" charset="0"/>
              </a:rPr>
              <a:t> </a:t>
            </a:r>
            <a:r>
              <a:rPr lang="tr-TR" sz="2400" spc="-10" dirty="0">
                <a:solidFill>
                  <a:schemeClr val="tx1"/>
                </a:solidFill>
                <a:effectLst/>
                <a:latin typeface="Calibri" panose="020F0502020204030204" pitchFamily="34" charset="0"/>
                <a:ea typeface="Calibri" panose="020F0502020204030204" pitchFamily="34" charset="0"/>
              </a:rPr>
              <a:t>uygulama</a:t>
            </a:r>
            <a:endParaRPr lang="tr-TR" sz="2400" dirty="0">
              <a:solidFill>
                <a:schemeClr val="tx1"/>
              </a:solidFill>
            </a:endParaRPr>
          </a:p>
        </p:txBody>
      </p:sp>
      <p:sp>
        <p:nvSpPr>
          <p:cNvPr id="3" name="İçerik Yer Tutucusu 2">
            <a:extLst>
              <a:ext uri="{FF2B5EF4-FFF2-40B4-BE49-F238E27FC236}">
                <a16:creationId xmlns:a16="http://schemas.microsoft.com/office/drawing/2014/main" id="{8CED7E74-86A4-EBA6-35D2-086BA861C8FA}"/>
              </a:ext>
            </a:extLst>
          </p:cNvPr>
          <p:cNvSpPr>
            <a:spLocks noGrp="1"/>
          </p:cNvSpPr>
          <p:nvPr>
            <p:ph idx="1"/>
          </p:nvPr>
        </p:nvSpPr>
        <p:spPr>
          <a:xfrm>
            <a:off x="913795" y="2061827"/>
            <a:ext cx="4493947" cy="3399992"/>
          </a:xfrm>
        </p:spPr>
        <p:txBody>
          <a:bodyPr/>
          <a:lstStyle/>
          <a:p>
            <a:r>
              <a:rPr lang="tr-TR" dirty="0" err="1"/>
              <a:t>Flutter'da</a:t>
            </a:r>
            <a:r>
              <a:rPr lang="tr-TR" dirty="0"/>
              <a:t> temalar otomatik olarak tüm </a:t>
            </a:r>
            <a:r>
              <a:rPr lang="tr-TR" dirty="0" err="1"/>
              <a:t>widget'lara</a:t>
            </a:r>
            <a:r>
              <a:rPr lang="tr-TR" dirty="0"/>
              <a:t> uygulanır, ekstra bir işlem yapmanız gerekmez. Ancak belirli bir Metin </a:t>
            </a:r>
            <a:r>
              <a:rPr lang="tr-TR" dirty="0" err="1"/>
              <a:t>widget'ına</a:t>
            </a:r>
            <a:r>
              <a:rPr lang="tr-TR" dirty="0"/>
              <a:t> özel bir stil vermek isterseniz, </a:t>
            </a:r>
            <a:r>
              <a:rPr lang="tr-TR" b="1" dirty="0" err="1"/>
              <a:t>TextStyle</a:t>
            </a:r>
            <a:r>
              <a:rPr lang="tr-TR" dirty="0"/>
              <a:t> nesnesini kullanabilirsiniz. Temadan stil almak için </a:t>
            </a:r>
            <a:r>
              <a:rPr lang="tr-TR" b="1" dirty="0" err="1"/>
              <a:t>Theme.of</a:t>
            </a:r>
            <a:r>
              <a:rPr lang="tr-TR" b="1" dirty="0"/>
              <a:t>(</a:t>
            </a:r>
            <a:r>
              <a:rPr lang="tr-TR" b="1" dirty="0" err="1"/>
              <a:t>context</a:t>
            </a:r>
            <a:r>
              <a:rPr lang="tr-TR" b="1" dirty="0"/>
              <a:t>).</a:t>
            </a:r>
            <a:r>
              <a:rPr lang="tr-TR" b="1" dirty="0" err="1"/>
              <a:t>textTheme</a:t>
            </a:r>
            <a:r>
              <a:rPr lang="tr-TR" dirty="0"/>
              <a:t> ile başlık, alt başlık gibi belirlenmiş metin stillerine erişebilirsiniz.</a:t>
            </a:r>
          </a:p>
        </p:txBody>
      </p:sp>
      <p:sp>
        <p:nvSpPr>
          <p:cNvPr id="5" name="Metin kutusu 4">
            <a:extLst>
              <a:ext uri="{FF2B5EF4-FFF2-40B4-BE49-F238E27FC236}">
                <a16:creationId xmlns:a16="http://schemas.microsoft.com/office/drawing/2014/main" id="{82676B7B-AEF3-B0A9-153D-861ECDE44CD2}"/>
              </a:ext>
            </a:extLst>
          </p:cNvPr>
          <p:cNvSpPr txBox="1"/>
          <p:nvPr/>
        </p:nvSpPr>
        <p:spPr>
          <a:xfrm>
            <a:off x="6090676" y="3076155"/>
            <a:ext cx="6096000" cy="1371337"/>
          </a:xfrm>
          <a:prstGeom prst="rect">
            <a:avLst/>
          </a:prstGeom>
          <a:noFill/>
        </p:spPr>
        <p:txBody>
          <a:bodyPr wrap="square">
            <a:spAutoFit/>
          </a:bodyPr>
          <a:lstStyle/>
          <a:p>
            <a:pPr>
              <a:lnSpc>
                <a:spcPct val="110000"/>
              </a:lnSpc>
              <a:spcAft>
                <a:spcPts val="180"/>
              </a:spcAft>
            </a:pPr>
            <a:r>
              <a:rPr lang="tr-TR" sz="1800" dirty="0" err="1">
                <a:effectLst/>
                <a:latin typeface="Times New Roman" panose="02020603050405020304" pitchFamily="18" charset="0"/>
                <a:ea typeface="Times New Roman" panose="02020603050405020304" pitchFamily="18" charset="0"/>
              </a:rPr>
              <a:t>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title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style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Theme.of</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context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textTheme.title</a:t>
            </a:r>
            <a:r>
              <a:rPr lang="tr-TR" sz="1800" dirty="0">
                <a:effectLst/>
                <a:latin typeface="Times New Roman" panose="02020603050405020304" pitchFamily="18" charset="0"/>
                <a:ea typeface="Times New Roman" panose="02020603050405020304" pitchFamily="18" charset="0"/>
              </a:rPr>
              <a:t>),</a:t>
            </a:r>
            <a:endParaRPr lang="tr-TR" sz="1800" dirty="0">
              <a:effectLst/>
              <a:latin typeface="Calibri" panose="020F0502020204030204" pitchFamily="34" charset="0"/>
              <a:ea typeface="Calibri" panose="020F0502020204030204" pitchFamily="34" charset="0"/>
            </a:endParaRPr>
          </a:p>
          <a:p>
            <a:pPr>
              <a:lnSpc>
                <a:spcPct val="110000"/>
              </a:lnSpc>
              <a:spcAft>
                <a:spcPts val="180"/>
              </a:spcAft>
            </a:pPr>
            <a:r>
              <a:rPr lang="tr-TR" sz="1800" dirty="0" err="1">
                <a:effectLst/>
                <a:latin typeface="Times New Roman" panose="02020603050405020304" pitchFamily="18" charset="0"/>
                <a:ea typeface="Times New Roman" panose="02020603050405020304" pitchFamily="18" charset="0"/>
              </a:rPr>
              <a:t>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subtitle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style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Theme.of</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context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textTheme.subtitle</a:t>
            </a:r>
            <a:r>
              <a:rPr lang="tr-TR" sz="1800" dirty="0">
                <a:effectLst/>
                <a:latin typeface="Times New Roman" panose="02020603050405020304" pitchFamily="18" charset="0"/>
                <a:ea typeface="Times New Roman" panose="02020603050405020304" pitchFamily="18" charset="0"/>
              </a:rPr>
              <a:t>),</a:t>
            </a:r>
            <a:endParaRPr lang="tr-TR" sz="1800" dirty="0">
              <a:effectLst/>
              <a:latin typeface="Calibri" panose="020F0502020204030204" pitchFamily="34" charset="0"/>
              <a:ea typeface="Calibri" panose="020F0502020204030204" pitchFamily="34" charset="0"/>
            </a:endParaRPr>
          </a:p>
          <a:p>
            <a:pPr>
              <a:lnSpc>
                <a:spcPct val="110000"/>
              </a:lnSpc>
              <a:spcAft>
                <a:spcPts val="180"/>
              </a:spcAft>
            </a:pPr>
            <a:r>
              <a:rPr lang="tr-TR" sz="1800" dirty="0" err="1">
                <a:effectLst/>
                <a:latin typeface="Times New Roman" panose="02020603050405020304" pitchFamily="18" charset="0"/>
                <a:ea typeface="Times New Roman" panose="02020603050405020304" pitchFamily="18" charset="0"/>
              </a:rPr>
              <a:t>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headline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style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Theme.of</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context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textTheme.headline</a:t>
            </a:r>
            <a:r>
              <a:rPr lang="tr-TR" sz="1800" dirty="0">
                <a:effectLst/>
                <a:latin typeface="Times New Roman" panose="02020603050405020304" pitchFamily="18" charset="0"/>
                <a:ea typeface="Times New Roman" panose="02020603050405020304" pitchFamily="18" charset="0"/>
              </a:rPr>
              <a:t>),</a:t>
            </a:r>
            <a:endParaRPr lang="tr-TR" sz="1800" dirty="0">
              <a:effectLst/>
              <a:latin typeface="Calibri" panose="020F0502020204030204" pitchFamily="34" charset="0"/>
              <a:ea typeface="Calibri" panose="020F0502020204030204" pitchFamily="34" charset="0"/>
            </a:endParaRPr>
          </a:p>
          <a:p>
            <a:pPr>
              <a:lnSpc>
                <a:spcPct val="110000"/>
              </a:lnSpc>
              <a:spcAft>
                <a:spcPts val="995"/>
              </a:spcAft>
            </a:pPr>
            <a:r>
              <a:rPr lang="tr-TR" sz="1800" dirty="0" err="1">
                <a:effectLst/>
                <a:latin typeface="Times New Roman" panose="02020603050405020304" pitchFamily="18" charset="0"/>
                <a:ea typeface="Times New Roman" panose="02020603050405020304" pitchFamily="18" charset="0"/>
              </a:rPr>
              <a:t>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subhead</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style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Theme.of</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context</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textTheme.subhead</a:t>
            </a:r>
            <a:r>
              <a:rPr lang="tr-TR" sz="1800" dirty="0">
                <a:effectLst/>
                <a:latin typeface="Times New Roman" panose="02020603050405020304" pitchFamily="18" charset="0"/>
                <a:ea typeface="Times New Roman" panose="02020603050405020304" pitchFamily="18" charset="0"/>
              </a:rPr>
              <a:t>),</a:t>
            </a:r>
            <a:endParaRPr lang="tr-TR"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388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831AAF-6463-F5C0-C6EE-AA658B4BF4D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A6420F3-7F41-1133-1403-1523B3AE10BE}"/>
              </a:ext>
            </a:extLst>
          </p:cNvPr>
          <p:cNvSpPr>
            <a:spLocks noGrp="1"/>
          </p:cNvSpPr>
          <p:nvPr>
            <p:ph idx="1"/>
          </p:nvPr>
        </p:nvSpPr>
        <p:spPr>
          <a:xfrm>
            <a:off x="913795" y="1732449"/>
            <a:ext cx="10353762" cy="4884661"/>
          </a:xfrm>
        </p:spPr>
        <p:txBody>
          <a:bodyPr>
            <a:noAutofit/>
          </a:bodyPr>
          <a:lstStyle/>
          <a:p>
            <a:pPr marL="158185" indent="0">
              <a:lnSpc>
                <a:spcPts val="1305"/>
              </a:lnSpc>
              <a:spcBef>
                <a:spcPts val="895"/>
              </a:spcBef>
              <a:buNone/>
            </a:pPr>
            <a:r>
              <a:rPr lang="tr-TR" sz="1100" dirty="0">
                <a:solidFill>
                  <a:schemeClr val="tx1"/>
                </a:solidFill>
                <a:effectLst/>
                <a:latin typeface="Calibri" panose="020F0502020204030204" pitchFamily="34" charset="0"/>
                <a:ea typeface="Calibri" panose="020F0502020204030204" pitchFamily="34" charset="0"/>
              </a:rPr>
              <a:t>Aralarından</a:t>
            </a:r>
            <a:r>
              <a:rPr lang="tr-TR" sz="1100" spc="-35" dirty="0">
                <a:solidFill>
                  <a:schemeClr val="tx1"/>
                </a:solidFill>
                <a:effectLst/>
                <a:latin typeface="Calibri" panose="020F0502020204030204" pitchFamily="34" charset="0"/>
                <a:ea typeface="Calibri" panose="020F0502020204030204" pitchFamily="34" charset="0"/>
              </a:rPr>
              <a:t> </a:t>
            </a:r>
            <a:r>
              <a:rPr lang="tr-TR" sz="1100" dirty="0">
                <a:solidFill>
                  <a:schemeClr val="tx1"/>
                </a:solidFill>
                <a:effectLst/>
                <a:latin typeface="Calibri" panose="020F0502020204030204" pitchFamily="34" charset="0"/>
                <a:ea typeface="Calibri" panose="020F0502020204030204" pitchFamily="34" charset="0"/>
              </a:rPr>
              <a:t>seçim</a:t>
            </a:r>
            <a:r>
              <a:rPr lang="tr-TR" sz="1100" spc="-10" dirty="0">
                <a:solidFill>
                  <a:schemeClr val="tx1"/>
                </a:solidFill>
                <a:effectLst/>
                <a:latin typeface="Calibri" panose="020F0502020204030204" pitchFamily="34" charset="0"/>
                <a:ea typeface="Calibri" panose="020F0502020204030204" pitchFamily="34" charset="0"/>
              </a:rPr>
              <a:t> </a:t>
            </a:r>
            <a:r>
              <a:rPr lang="tr-TR" sz="1100" dirty="0">
                <a:solidFill>
                  <a:schemeClr val="tx1"/>
                </a:solidFill>
                <a:effectLst/>
                <a:latin typeface="Calibri" panose="020F0502020204030204" pitchFamily="34" charset="0"/>
                <a:ea typeface="Calibri" panose="020F0502020204030204" pitchFamily="34" charset="0"/>
              </a:rPr>
              <a:t>yapabilece</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dirty="0">
                <a:solidFill>
                  <a:schemeClr val="tx1"/>
                </a:solidFill>
                <a:effectLst/>
                <a:latin typeface="Calibri" panose="020F0502020204030204" pitchFamily="34" charset="0"/>
                <a:ea typeface="Calibri" panose="020F0502020204030204" pitchFamily="34" charset="0"/>
              </a:rPr>
              <a:t>iniz</a:t>
            </a:r>
            <a:r>
              <a:rPr lang="tr-TR" sz="1100" spc="-10" dirty="0">
                <a:solidFill>
                  <a:schemeClr val="tx1"/>
                </a:solidFill>
                <a:effectLst/>
                <a:latin typeface="Calibri" panose="020F0502020204030204" pitchFamily="34" charset="0"/>
                <a:ea typeface="Calibri" panose="020F0502020204030204" pitchFamily="34" charset="0"/>
              </a:rPr>
              <a:t> </a:t>
            </a:r>
            <a:r>
              <a:rPr lang="tr-TR" sz="1100" dirty="0">
                <a:solidFill>
                  <a:schemeClr val="tx1"/>
                </a:solidFill>
                <a:effectLst/>
                <a:latin typeface="Calibri" panose="020F0502020204030204" pitchFamily="34" charset="0"/>
                <a:ea typeface="Calibri" panose="020F0502020204030204" pitchFamily="34" charset="0"/>
              </a:rPr>
              <a:t>Tablo</a:t>
            </a:r>
            <a:r>
              <a:rPr lang="tr-TR" sz="1100" spc="-5" dirty="0">
                <a:solidFill>
                  <a:schemeClr val="tx1"/>
                </a:solidFill>
                <a:effectLst/>
                <a:latin typeface="Calibri" panose="020F0502020204030204" pitchFamily="34" charset="0"/>
                <a:ea typeface="Calibri" panose="020F0502020204030204" pitchFamily="34" charset="0"/>
              </a:rPr>
              <a:t> </a:t>
            </a:r>
            <a:r>
              <a:rPr lang="tr-TR" sz="1100" u="none" strike="noStrike" dirty="0">
                <a:solidFill>
                  <a:schemeClr val="tx1"/>
                </a:solidFill>
                <a:effectLst/>
                <a:latin typeface="Calibri" panose="020F0502020204030204" pitchFamily="34" charset="0"/>
                <a:ea typeface="Calibri" panose="020F0502020204030204" pitchFamily="34" charset="0"/>
                <a:hlinkClick r:id="rId2" action="ppaction://hlinkfile">
                  <a:extLst>
                    <a:ext uri="{A12FA001-AC4F-418D-AE19-62706E023703}">
                      <ahyp:hlinkClr xmlns:ahyp="http://schemas.microsoft.com/office/drawing/2018/hyperlinkcolor" val="tx"/>
                    </a:ext>
                  </a:extLst>
                </a:hlinkClick>
              </a:rPr>
              <a:t>8-1</a:t>
            </a:r>
            <a:r>
              <a:rPr lang="tr-TR" sz="1100" dirty="0">
                <a:solidFill>
                  <a:schemeClr val="tx1"/>
                </a:solidFill>
                <a:effectLst/>
                <a:latin typeface="Calibri" panose="020F0502020204030204" pitchFamily="34" charset="0"/>
                <a:ea typeface="Calibri" panose="020F0502020204030204" pitchFamily="34" charset="0"/>
              </a:rPr>
              <a:t>'deki</a:t>
            </a:r>
            <a:r>
              <a:rPr lang="tr-TR" sz="1100" spc="-10" dirty="0">
                <a:solidFill>
                  <a:schemeClr val="tx1"/>
                </a:solidFill>
                <a:effectLst/>
                <a:latin typeface="Calibri" panose="020F0502020204030204" pitchFamily="34" charset="0"/>
                <a:ea typeface="Calibri" panose="020F0502020204030204" pitchFamily="34" charset="0"/>
              </a:rPr>
              <a:t> </a:t>
            </a:r>
            <a:r>
              <a:rPr lang="tr-TR" sz="1100" dirty="0">
                <a:solidFill>
                  <a:schemeClr val="tx1"/>
                </a:solidFill>
                <a:effectLst/>
                <a:latin typeface="Calibri" panose="020F0502020204030204" pitchFamily="34" charset="0"/>
                <a:ea typeface="Calibri" panose="020F0502020204030204" pitchFamily="34" charset="0"/>
              </a:rPr>
              <a:t>Malzeme</a:t>
            </a:r>
            <a:r>
              <a:rPr lang="tr-TR" sz="1100" spc="-10" dirty="0">
                <a:solidFill>
                  <a:schemeClr val="tx1"/>
                </a:solidFill>
                <a:effectLst/>
                <a:latin typeface="Calibri" panose="020F0502020204030204" pitchFamily="34" charset="0"/>
                <a:ea typeface="Calibri" panose="020F0502020204030204" pitchFamily="34" charset="0"/>
              </a:rPr>
              <a:t> </a:t>
            </a:r>
            <a:r>
              <a:rPr lang="tr-TR" sz="1100" dirty="0">
                <a:solidFill>
                  <a:schemeClr val="tx1"/>
                </a:solidFill>
                <a:effectLst/>
                <a:latin typeface="Calibri" panose="020F0502020204030204" pitchFamily="34" charset="0"/>
                <a:ea typeface="Calibri" panose="020F0502020204030204" pitchFamily="34" charset="0"/>
              </a:rPr>
              <a:t>metin</a:t>
            </a:r>
            <a:r>
              <a:rPr lang="tr-TR" sz="1100" spc="-10" dirty="0">
                <a:solidFill>
                  <a:schemeClr val="tx1"/>
                </a:solidFill>
                <a:effectLst/>
                <a:latin typeface="Calibri" panose="020F0502020204030204" pitchFamily="34" charset="0"/>
                <a:ea typeface="Calibri" panose="020F0502020204030204" pitchFamily="34" charset="0"/>
              </a:rPr>
              <a:t> Temalarına da sahipsiniz.</a:t>
            </a:r>
            <a:endParaRPr lang="tr-TR" sz="1100" dirty="0">
              <a:solidFill>
                <a:schemeClr val="tx1"/>
              </a:solidFill>
              <a:effectLst/>
              <a:latin typeface="Calibri" panose="020F0502020204030204" pitchFamily="34" charset="0"/>
              <a:ea typeface="Calibri" panose="020F0502020204030204" pitchFamily="34" charset="0"/>
            </a:endParaRPr>
          </a:p>
          <a:p>
            <a:pPr marL="158185" indent="0">
              <a:lnSpc>
                <a:spcPts val="1020"/>
              </a:lnSpc>
              <a:buNone/>
            </a:pPr>
            <a:endParaRPr lang="tr-TR" sz="1100" dirty="0">
              <a:solidFill>
                <a:schemeClr val="tx1"/>
              </a:solidFill>
              <a:effectLst/>
              <a:latin typeface="Calibri" panose="020F0502020204030204" pitchFamily="34" charset="0"/>
              <a:ea typeface="Calibri" panose="020F0502020204030204" pitchFamily="34" charset="0"/>
            </a:endParaRPr>
          </a:p>
          <a:p>
            <a:pPr marL="6985">
              <a:spcBef>
                <a:spcPts val="460"/>
              </a:spcBef>
              <a:tabLst>
                <a:tab pos="981710" algn="l"/>
              </a:tabLst>
            </a:pPr>
            <a:br>
              <a:rPr lang="tr-TR" sz="1100" dirty="0">
                <a:solidFill>
                  <a:schemeClr val="tx1"/>
                </a:solidFill>
                <a:effectLst/>
                <a:latin typeface="Calibri" panose="020F0502020204030204" pitchFamily="34" charset="0"/>
                <a:ea typeface="Calibri" panose="020F0502020204030204" pitchFamily="34" charset="0"/>
              </a:rPr>
            </a:br>
            <a:r>
              <a:rPr lang="tr-TR" sz="1100" spc="-10" dirty="0">
                <a:solidFill>
                  <a:schemeClr val="tx1"/>
                </a:solidFill>
                <a:effectLst/>
                <a:latin typeface="Arial MT"/>
                <a:ea typeface="Calibri" panose="020F0502020204030204" pitchFamily="34" charset="0"/>
              </a:rPr>
              <a:t>Body1</a:t>
            </a:r>
            <a:r>
              <a:rPr lang="tr-TR" sz="1100" dirty="0">
                <a:solidFill>
                  <a:schemeClr val="tx1"/>
                </a:solidFill>
                <a:effectLst/>
                <a:latin typeface="Arial MT"/>
                <a:ea typeface="Calibri" panose="020F0502020204030204" pitchFamily="34" charset="0"/>
              </a:rPr>
              <a:t>	Gördüğünüz</a:t>
            </a:r>
            <a:r>
              <a:rPr lang="tr-TR" sz="1100" spc="-2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metnin</a:t>
            </a:r>
            <a:r>
              <a:rPr lang="tr-TR" sz="1100" spc="-2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çoğu.</a:t>
            </a:r>
            <a:r>
              <a:rPr lang="tr-TR" sz="1100" spc="-3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Açıkça</a:t>
            </a:r>
            <a:r>
              <a:rPr lang="tr-TR" sz="1100" spc="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bir stil</a:t>
            </a:r>
            <a:r>
              <a:rPr lang="tr-TR" sz="1100" spc="-2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uygulamazsanız</a:t>
            </a:r>
            <a:r>
              <a:rPr lang="tr-TR" sz="1100" spc="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bu</a:t>
            </a:r>
            <a:r>
              <a:rPr lang="tr-TR" sz="1100" spc="-2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varsayılan</a:t>
            </a:r>
            <a:r>
              <a:rPr lang="tr-TR" sz="1100" spc="-25" dirty="0">
                <a:solidFill>
                  <a:schemeClr val="tx1"/>
                </a:solidFill>
                <a:effectLst/>
                <a:latin typeface="Arial MT"/>
                <a:ea typeface="Calibri" panose="020F0502020204030204" pitchFamily="34" charset="0"/>
              </a:rPr>
              <a:t> </a:t>
            </a:r>
            <a:r>
              <a:rPr lang="tr-TR" sz="1100" spc="-20" dirty="0">
                <a:solidFill>
                  <a:schemeClr val="tx1"/>
                </a:solidFill>
                <a:effectLst/>
                <a:latin typeface="Arial MT"/>
                <a:ea typeface="Calibri" panose="020F0502020204030204" pitchFamily="34" charset="0"/>
              </a:rPr>
              <a:t>stil</a:t>
            </a:r>
            <a:endParaRPr lang="tr-TR" sz="1100" dirty="0">
              <a:solidFill>
                <a:schemeClr val="tx1"/>
              </a:solidFill>
              <a:effectLst/>
              <a:latin typeface="Calibri" panose="020F0502020204030204" pitchFamily="34" charset="0"/>
              <a:ea typeface="Calibri" panose="020F0502020204030204" pitchFamily="34" charset="0"/>
            </a:endParaRPr>
          </a:p>
          <a:p>
            <a:pPr marL="982345">
              <a:spcBef>
                <a:spcPts val="275"/>
              </a:spcBef>
            </a:pPr>
            <a:r>
              <a:rPr lang="tr-TR" sz="1100" spc="-10" dirty="0">
                <a:solidFill>
                  <a:schemeClr val="tx1"/>
                </a:solidFill>
                <a:effectLst/>
                <a:latin typeface="Arial MT"/>
                <a:ea typeface="Calibri" panose="020F0502020204030204" pitchFamily="34" charset="0"/>
              </a:rPr>
              <a:t>olacaktır</a:t>
            </a:r>
            <a:endParaRPr lang="tr-TR" sz="1100" dirty="0">
              <a:solidFill>
                <a:schemeClr val="tx1"/>
              </a:solidFill>
              <a:effectLst/>
              <a:latin typeface="Calibri" panose="020F0502020204030204" pitchFamily="34" charset="0"/>
              <a:ea typeface="Calibri" panose="020F0502020204030204" pitchFamily="34" charset="0"/>
            </a:endParaRPr>
          </a:p>
          <a:p>
            <a:pPr marL="7620">
              <a:spcBef>
                <a:spcPts val="655"/>
              </a:spcBef>
              <a:tabLst>
                <a:tab pos="981710" algn="l"/>
              </a:tabLst>
            </a:pPr>
            <a:r>
              <a:rPr lang="tr-TR" sz="1100" spc="-10" dirty="0">
                <a:solidFill>
                  <a:schemeClr val="tx1"/>
                </a:solidFill>
                <a:effectLst/>
                <a:latin typeface="Arial MT"/>
                <a:ea typeface="Calibri" panose="020F0502020204030204" pitchFamily="34" charset="0"/>
              </a:rPr>
              <a:t>Body2</a:t>
            </a:r>
            <a:r>
              <a:rPr lang="tr-TR" sz="1100" dirty="0">
                <a:solidFill>
                  <a:schemeClr val="tx1"/>
                </a:solidFill>
                <a:effectLst/>
                <a:latin typeface="Arial MT"/>
                <a:ea typeface="Calibri" panose="020F0502020204030204" pitchFamily="34" charset="0"/>
              </a:rPr>
              <a:t>	Biraz</a:t>
            </a:r>
            <a:r>
              <a:rPr lang="tr-TR" sz="1100" spc="-5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daha</a:t>
            </a:r>
            <a:r>
              <a:rPr lang="tr-TR" sz="1100" spc="-5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kal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n</a:t>
            </a:r>
            <a:r>
              <a:rPr lang="tr-TR" sz="1100" spc="-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g</a:t>
            </a:r>
            <a:r>
              <a:rPr lang="tr-TR" sz="1100" dirty="0">
                <a:solidFill>
                  <a:schemeClr val="tx1"/>
                </a:solidFill>
                <a:effectLst/>
                <a:latin typeface="Calibri" panose="020F0502020204030204" pitchFamily="34" charset="0"/>
                <a:ea typeface="Calibri" panose="020F0502020204030204" pitchFamily="34" charset="0"/>
              </a:rPr>
              <a:t>ö</a:t>
            </a:r>
            <a:r>
              <a:rPr lang="tr-TR" sz="1100" dirty="0">
                <a:solidFill>
                  <a:schemeClr val="tx1"/>
                </a:solidFill>
                <a:effectLst/>
                <a:latin typeface="Arial MT"/>
                <a:ea typeface="Calibri" panose="020F0502020204030204" pitchFamily="34" charset="0"/>
              </a:rPr>
              <a:t>vde</a:t>
            </a:r>
            <a:r>
              <a:rPr lang="tr-TR" sz="1100" spc="-45" dirty="0">
                <a:solidFill>
                  <a:schemeClr val="tx1"/>
                </a:solidFill>
                <a:effectLst/>
                <a:latin typeface="Arial MT"/>
                <a:ea typeface="Calibri" panose="020F0502020204030204" pitchFamily="34" charset="0"/>
              </a:rPr>
              <a:t> </a:t>
            </a:r>
            <a:r>
              <a:rPr lang="tr-TR" sz="1100" spc="-20" dirty="0">
                <a:solidFill>
                  <a:schemeClr val="tx1"/>
                </a:solidFill>
                <a:effectLst/>
                <a:latin typeface="Arial MT"/>
                <a:ea typeface="Calibri" panose="020F0502020204030204" pitchFamily="34" charset="0"/>
              </a:rPr>
              <a:t>metni</a:t>
            </a:r>
            <a:endParaRPr lang="tr-TR" sz="1100" dirty="0">
              <a:solidFill>
                <a:schemeClr val="tx1"/>
              </a:solidFill>
              <a:effectLst/>
              <a:latin typeface="Calibri" panose="020F0502020204030204" pitchFamily="34" charset="0"/>
              <a:ea typeface="Calibri" panose="020F0502020204030204" pitchFamily="34" charset="0"/>
            </a:endParaRPr>
          </a:p>
          <a:p>
            <a:pPr marL="7620" marR="492125">
              <a:lnSpc>
                <a:spcPct val="140000"/>
              </a:lnSpc>
              <a:spcBef>
                <a:spcPts val="710"/>
              </a:spcBef>
              <a:tabLst>
                <a:tab pos="981710" algn="l"/>
              </a:tabLst>
            </a:pPr>
            <a:r>
              <a:rPr lang="tr-TR" sz="1100" spc="-10" dirty="0" err="1">
                <a:solidFill>
                  <a:schemeClr val="tx1"/>
                </a:solidFill>
                <a:effectLst/>
                <a:latin typeface="Arial MT"/>
                <a:ea typeface="Calibri" panose="020F0502020204030204" pitchFamily="34" charset="0"/>
              </a:rPr>
              <a:t>Buttone</a:t>
            </a:r>
            <a:r>
              <a:rPr lang="tr-TR" sz="1100" dirty="0">
                <a:solidFill>
                  <a:schemeClr val="tx1"/>
                </a:solidFill>
                <a:effectLst/>
                <a:latin typeface="Arial MT"/>
                <a:ea typeface="Calibri" panose="020F0502020204030204" pitchFamily="34" charset="0"/>
              </a:rPr>
              <a:t>	</a:t>
            </a:r>
            <a:r>
              <a:rPr lang="tr-TR" sz="1100" spc="-10" dirty="0">
                <a:solidFill>
                  <a:schemeClr val="tx1"/>
                </a:solidFill>
                <a:effectLst/>
                <a:latin typeface="Arial MT"/>
                <a:ea typeface="Calibri" panose="020F0502020204030204" pitchFamily="34" charset="0"/>
              </a:rPr>
              <a:t>D</a:t>
            </a:r>
            <a:r>
              <a:rPr lang="tr-TR" sz="1100" spc="-10" dirty="0">
                <a:solidFill>
                  <a:schemeClr val="tx1"/>
                </a:solidFill>
                <a:effectLst/>
                <a:latin typeface="Calibri" panose="020F0502020204030204" pitchFamily="34" charset="0"/>
                <a:ea typeface="Calibri" panose="020F0502020204030204" pitchFamily="34" charset="0"/>
              </a:rPr>
              <a:t>ü</a:t>
            </a:r>
            <a:r>
              <a:rPr lang="tr-TR" sz="11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spc="-10" dirty="0">
                <a:solidFill>
                  <a:schemeClr val="tx1"/>
                </a:solidFill>
                <a:effectLst/>
                <a:latin typeface="Arial MT"/>
                <a:ea typeface="Calibri" panose="020F0502020204030204" pitchFamily="34" charset="0"/>
              </a:rPr>
              <a:t>melerdeki varsay</a:t>
            </a:r>
            <a:r>
              <a:rPr lang="tr-TR" sz="1100" spc="-10" dirty="0">
                <a:solidFill>
                  <a:schemeClr val="tx1"/>
                </a:solidFill>
                <a:effectLst/>
                <a:latin typeface="Calibri" panose="020F0502020204030204" pitchFamily="34" charset="0"/>
                <a:ea typeface="Calibri" panose="020F0502020204030204" pitchFamily="34" charset="0"/>
              </a:rPr>
              <a:t>ı</a:t>
            </a:r>
            <a:r>
              <a:rPr lang="tr-TR" sz="1100" spc="-10" dirty="0">
                <a:solidFill>
                  <a:schemeClr val="tx1"/>
                </a:solidFill>
                <a:effectLst/>
                <a:latin typeface="Arial MT"/>
                <a:ea typeface="Calibri" panose="020F0502020204030204" pitchFamily="34" charset="0"/>
              </a:rPr>
              <a:t>lan yaz</a:t>
            </a:r>
            <a:r>
              <a:rPr lang="tr-TR" sz="1100" spc="-1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Calibri" panose="020F0502020204030204" pitchFamily="34" charset="0"/>
                <a:ea typeface="Calibri" panose="020F0502020204030204" pitchFamily="34" charset="0"/>
              </a:rPr>
              <a:t> </a:t>
            </a:r>
            <a:r>
              <a:rPr lang="tr-TR" sz="1100" spc="-10" dirty="0">
                <a:solidFill>
                  <a:schemeClr val="tx1"/>
                </a:solidFill>
                <a:effectLst/>
                <a:latin typeface="Arial MT"/>
                <a:ea typeface="Calibri" panose="020F0502020204030204" pitchFamily="34" charset="0"/>
              </a:rPr>
              <a:t>tipi, genellikle b</a:t>
            </a:r>
            <a:r>
              <a:rPr lang="tr-TR" sz="1100" spc="-10" dirty="0">
                <a:solidFill>
                  <a:schemeClr val="tx1"/>
                </a:solidFill>
                <a:effectLst/>
                <a:latin typeface="Calibri" panose="020F0502020204030204" pitchFamily="34" charset="0"/>
                <a:ea typeface="Calibri" panose="020F0502020204030204" pitchFamily="34" charset="0"/>
              </a:rPr>
              <a:t>ü</a:t>
            </a:r>
            <a:r>
              <a:rPr lang="tr-TR" sz="1100" spc="-10" dirty="0">
                <a:solidFill>
                  <a:schemeClr val="tx1"/>
                </a:solidFill>
                <a:effectLst/>
                <a:latin typeface="Arial MT"/>
                <a:ea typeface="Calibri" panose="020F0502020204030204" pitchFamily="34" charset="0"/>
              </a:rPr>
              <a:t>y</a:t>
            </a:r>
            <a:r>
              <a:rPr lang="tr-TR" sz="1100" spc="-10" dirty="0">
                <a:solidFill>
                  <a:schemeClr val="tx1"/>
                </a:solidFill>
                <a:effectLst/>
                <a:latin typeface="Calibri" panose="020F0502020204030204" pitchFamily="34" charset="0"/>
                <a:ea typeface="Calibri" panose="020F0502020204030204" pitchFamily="34" charset="0"/>
              </a:rPr>
              <a:t>ü</a:t>
            </a:r>
            <a:r>
              <a:rPr lang="tr-TR" sz="1100" spc="-10" dirty="0">
                <a:solidFill>
                  <a:schemeClr val="tx1"/>
                </a:solidFill>
                <a:effectLst/>
                <a:latin typeface="Arial MT"/>
                <a:ea typeface="Calibri" panose="020F0502020204030204" pitchFamily="34" charset="0"/>
              </a:rPr>
              <a:t>k harflerle ve biraz yay</a:t>
            </a:r>
            <a:r>
              <a:rPr lang="tr-TR" sz="1100" spc="-10" dirty="0">
                <a:solidFill>
                  <a:schemeClr val="tx1"/>
                </a:solidFill>
                <a:effectLst/>
                <a:latin typeface="Calibri" panose="020F0502020204030204" pitchFamily="34" charset="0"/>
                <a:ea typeface="Calibri" panose="020F0502020204030204" pitchFamily="34" charset="0"/>
              </a:rPr>
              <a:t>ı</a:t>
            </a:r>
            <a:r>
              <a:rPr lang="tr-TR" sz="1100" spc="-10" dirty="0">
                <a:solidFill>
                  <a:schemeClr val="tx1"/>
                </a:solidFill>
                <a:effectLst/>
                <a:latin typeface="Arial MT"/>
                <a:ea typeface="Calibri" panose="020F0502020204030204" pitchFamily="34" charset="0"/>
              </a:rPr>
              <a:t>lm</a:t>
            </a:r>
            <a:r>
              <a:rPr lang="tr-TR" sz="1100" spc="-10" dirty="0">
                <a:solidFill>
                  <a:schemeClr val="tx1"/>
                </a:solidFill>
                <a:effectLst/>
                <a:latin typeface="Calibri" panose="020F0502020204030204" pitchFamily="34" charset="0"/>
                <a:ea typeface="Calibri" panose="020F0502020204030204" pitchFamily="34" charset="0"/>
              </a:rPr>
              <a:t>ı</a:t>
            </a:r>
            <a:r>
              <a:rPr lang="tr-TR" sz="11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 </a:t>
            </a:r>
            <a:r>
              <a:rPr lang="tr-TR" sz="1100" spc="-10" dirty="0" err="1">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Caption</a:t>
            </a:r>
            <a:r>
              <a:rPr lang="tr-TR" sz="1100" dirty="0">
                <a:solidFill>
                  <a:schemeClr val="tx1"/>
                </a:solidFill>
                <a:effectLst/>
                <a:latin typeface="Arial MT"/>
                <a:ea typeface="Calibri" panose="020F0502020204030204" pitchFamily="34" charset="0"/>
              </a:rPr>
              <a:t>	Foto</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dirty="0">
                <a:solidFill>
                  <a:schemeClr val="tx1"/>
                </a:solidFill>
                <a:effectLst/>
                <a:latin typeface="Arial MT"/>
                <a:ea typeface="Calibri" panose="020F0502020204030204" pitchFamily="34" charset="0"/>
              </a:rPr>
              <a:t>raf ba</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klar</a:t>
            </a:r>
            <a:r>
              <a:rPr lang="tr-TR" sz="1100" dirty="0">
                <a:solidFill>
                  <a:schemeClr val="tx1"/>
                </a:solidFill>
                <a:effectLst/>
                <a:latin typeface="Calibri" panose="020F0502020204030204" pitchFamily="34" charset="0"/>
                <a:ea typeface="Calibri" panose="020F0502020204030204" pitchFamily="34" charset="0"/>
              </a:rPr>
              <a:t>ı </a:t>
            </a:r>
            <a:r>
              <a:rPr lang="tr-TR" sz="1100" dirty="0">
                <a:solidFill>
                  <a:schemeClr val="tx1"/>
                </a:solidFill>
                <a:effectLst/>
                <a:latin typeface="Arial MT"/>
                <a:ea typeface="Calibri" panose="020F0502020204030204" pitchFamily="34" charset="0"/>
              </a:rPr>
              <a:t>i</a:t>
            </a:r>
            <a:r>
              <a:rPr lang="tr-TR" sz="1100" dirty="0">
                <a:solidFill>
                  <a:schemeClr val="tx1"/>
                </a:solidFill>
                <a:effectLst/>
                <a:latin typeface="Calibri" panose="020F0502020204030204" pitchFamily="34" charset="0"/>
                <a:ea typeface="Calibri" panose="020F0502020204030204" pitchFamily="34" charset="0"/>
              </a:rPr>
              <a:t>ç</a:t>
            </a:r>
            <a:r>
              <a:rPr lang="tr-TR" sz="1100" dirty="0">
                <a:solidFill>
                  <a:schemeClr val="tx1"/>
                </a:solidFill>
                <a:effectLst/>
                <a:latin typeface="Arial MT"/>
                <a:ea typeface="Calibri" panose="020F0502020204030204" pitchFamily="34" charset="0"/>
              </a:rPr>
              <a:t>in</a:t>
            </a:r>
            <a:endParaRPr lang="tr-TR" sz="1100" dirty="0">
              <a:solidFill>
                <a:schemeClr val="tx1"/>
              </a:solidFill>
              <a:effectLst/>
              <a:latin typeface="Calibri" panose="020F0502020204030204" pitchFamily="34" charset="0"/>
              <a:ea typeface="Calibri" panose="020F0502020204030204" pitchFamily="34" charset="0"/>
            </a:endParaRPr>
          </a:p>
          <a:p>
            <a:pPr marL="7620">
              <a:tabLst>
                <a:tab pos="981710" algn="l"/>
              </a:tabLst>
            </a:pPr>
            <a:r>
              <a:rPr lang="tr-TR" sz="1100" spc="-10" dirty="0">
                <a:solidFill>
                  <a:schemeClr val="tx1"/>
                </a:solidFill>
                <a:effectLst/>
                <a:latin typeface="Arial MT"/>
                <a:ea typeface="Calibri" panose="020F0502020204030204" pitchFamily="34" charset="0"/>
              </a:rPr>
              <a:t>Display1</a:t>
            </a:r>
            <a:r>
              <a:rPr lang="tr-TR" sz="1100" dirty="0">
                <a:solidFill>
                  <a:schemeClr val="tx1"/>
                </a:solidFill>
                <a:effectLst/>
                <a:latin typeface="Arial MT"/>
                <a:ea typeface="Calibri" panose="020F0502020204030204" pitchFamily="34" charset="0"/>
              </a:rPr>
              <a:t>	En</a:t>
            </a:r>
            <a:r>
              <a:rPr lang="tr-TR" sz="1100" spc="-3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k</a:t>
            </a:r>
            <a:r>
              <a:rPr lang="tr-TR" sz="1100" dirty="0">
                <a:solidFill>
                  <a:schemeClr val="tx1"/>
                </a:solidFill>
                <a:effectLst/>
                <a:latin typeface="Calibri" panose="020F0502020204030204" pitchFamily="34" charset="0"/>
                <a:ea typeface="Calibri" panose="020F0502020204030204" pitchFamily="34" charset="0"/>
              </a:rPr>
              <a:t>üçü</a:t>
            </a:r>
            <a:r>
              <a:rPr lang="tr-TR" sz="1100" dirty="0">
                <a:solidFill>
                  <a:schemeClr val="tx1"/>
                </a:solidFill>
                <a:effectLst/>
                <a:latin typeface="Arial MT"/>
                <a:ea typeface="Calibri" panose="020F0502020204030204" pitchFamily="34" charset="0"/>
              </a:rPr>
              <a:t>k</a:t>
            </a:r>
            <a:r>
              <a:rPr lang="tr-TR" sz="1100" spc="-3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ba</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k</a:t>
            </a:r>
            <a:r>
              <a:rPr lang="tr-TR" sz="1100" spc="-3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(di</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dirty="0">
                <a:solidFill>
                  <a:schemeClr val="tx1"/>
                </a:solidFill>
                <a:effectLst/>
                <a:latin typeface="Arial MT"/>
                <a:ea typeface="Calibri" panose="020F0502020204030204" pitchFamily="34" charset="0"/>
              </a:rPr>
              <a:t>er</a:t>
            </a:r>
            <a:r>
              <a:rPr lang="tr-TR" sz="1100" spc="-3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ad</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yla</a:t>
            </a:r>
            <a:r>
              <a:rPr lang="tr-TR" sz="1100" spc="-3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ba</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k4)</a:t>
            </a:r>
            <a:endParaRPr lang="tr-TR" sz="1100" dirty="0">
              <a:solidFill>
                <a:schemeClr val="tx1"/>
              </a:solidFill>
              <a:effectLst/>
              <a:latin typeface="Calibri" panose="020F0502020204030204" pitchFamily="34" charset="0"/>
              <a:ea typeface="Calibri" panose="020F0502020204030204" pitchFamily="34" charset="0"/>
            </a:endParaRPr>
          </a:p>
          <a:p>
            <a:pPr marL="7620" marR="1510665">
              <a:lnSpc>
                <a:spcPct val="140000"/>
              </a:lnSpc>
              <a:spcBef>
                <a:spcPts val="5"/>
              </a:spcBef>
              <a:tabLst>
                <a:tab pos="981710" algn="l"/>
              </a:tabLst>
            </a:pPr>
            <a:r>
              <a:rPr lang="tr-TR" sz="1100" dirty="0">
                <a:solidFill>
                  <a:schemeClr val="tx1"/>
                </a:solidFill>
                <a:effectLst/>
                <a:latin typeface="Arial MT"/>
                <a:ea typeface="Calibri" panose="020F0502020204030204" pitchFamily="34" charset="0"/>
              </a:rPr>
              <a:t>display2                    3. en büyük manşet (diğer adıyla manşet3)</a:t>
            </a:r>
            <a:endParaRPr lang="tr-TR" sz="1100" dirty="0">
              <a:solidFill>
                <a:schemeClr val="tx1"/>
              </a:solidFill>
              <a:effectLst/>
              <a:latin typeface="Calibri" panose="020F0502020204030204" pitchFamily="34" charset="0"/>
              <a:ea typeface="Calibri" panose="020F0502020204030204" pitchFamily="34" charset="0"/>
            </a:endParaRPr>
          </a:p>
          <a:p>
            <a:pPr marL="7620" marR="1510665">
              <a:lnSpc>
                <a:spcPct val="140000"/>
              </a:lnSpc>
              <a:spcBef>
                <a:spcPts val="5"/>
              </a:spcBef>
              <a:tabLst>
                <a:tab pos="981710" algn="l"/>
              </a:tabLst>
            </a:pPr>
            <a:r>
              <a:rPr lang="tr-TR" sz="1100" dirty="0">
                <a:solidFill>
                  <a:schemeClr val="tx1"/>
                </a:solidFill>
                <a:effectLst/>
                <a:latin typeface="Arial MT"/>
                <a:ea typeface="Calibri" panose="020F0502020204030204" pitchFamily="34" charset="0"/>
              </a:rPr>
              <a:t>display3                    2. en büyük manşeti (diğer adıyla manşet2)</a:t>
            </a:r>
            <a:endParaRPr lang="tr-TR" sz="1100" dirty="0">
              <a:solidFill>
                <a:schemeClr val="tx1"/>
              </a:solidFill>
              <a:effectLst/>
              <a:latin typeface="Calibri" panose="020F0502020204030204" pitchFamily="34" charset="0"/>
              <a:ea typeface="Calibri" panose="020F0502020204030204" pitchFamily="34" charset="0"/>
            </a:endParaRPr>
          </a:p>
          <a:p>
            <a:pPr marL="7620" marR="1510665">
              <a:lnSpc>
                <a:spcPct val="140000"/>
              </a:lnSpc>
              <a:spcBef>
                <a:spcPts val="5"/>
              </a:spcBef>
              <a:tabLst>
                <a:tab pos="981710" algn="l"/>
              </a:tabLst>
            </a:pPr>
            <a:r>
              <a:rPr lang="tr-TR" sz="1100" dirty="0">
                <a:solidFill>
                  <a:schemeClr val="tx1"/>
                </a:solidFill>
                <a:effectLst/>
                <a:latin typeface="Arial MT"/>
                <a:ea typeface="Calibri" panose="020F0502020204030204" pitchFamily="34" charset="0"/>
              </a:rPr>
              <a:t>display4                    En büyük manşet (diğer adıyla manşet1)</a:t>
            </a:r>
            <a:endParaRPr lang="tr-TR" sz="1100" dirty="0">
              <a:solidFill>
                <a:schemeClr val="tx1"/>
              </a:solidFill>
              <a:effectLst/>
              <a:latin typeface="Calibri" panose="020F0502020204030204" pitchFamily="34" charset="0"/>
              <a:ea typeface="Calibri" panose="020F0502020204030204" pitchFamily="34" charset="0"/>
            </a:endParaRPr>
          </a:p>
          <a:p>
            <a:pPr marL="7620" marR="1510665">
              <a:lnSpc>
                <a:spcPct val="140000"/>
              </a:lnSpc>
              <a:spcBef>
                <a:spcPts val="5"/>
              </a:spcBef>
              <a:tabLst>
                <a:tab pos="981710" algn="l"/>
              </a:tabLst>
            </a:pPr>
            <a:r>
              <a:rPr lang="tr-TR" sz="1100" dirty="0" err="1">
                <a:solidFill>
                  <a:schemeClr val="tx1"/>
                </a:solidFill>
                <a:effectLst/>
                <a:latin typeface="Arial MT"/>
                <a:ea typeface="Calibri" panose="020F0502020204030204" pitchFamily="34" charset="0"/>
              </a:rPr>
              <a:t>Headline</a:t>
            </a:r>
            <a:r>
              <a:rPr lang="tr-TR" sz="1100" dirty="0">
                <a:solidFill>
                  <a:schemeClr val="tx1"/>
                </a:solidFill>
                <a:effectLst/>
                <a:latin typeface="Arial MT"/>
                <a:ea typeface="Calibri" panose="020F0502020204030204" pitchFamily="34" charset="0"/>
              </a:rPr>
              <a:t>	Alt</a:t>
            </a:r>
            <a:r>
              <a:rPr lang="tr-TR" sz="1100" spc="-1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ba</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klar</a:t>
            </a:r>
            <a:r>
              <a:rPr lang="tr-TR" sz="1100" spc="-1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i</a:t>
            </a:r>
            <a:r>
              <a:rPr lang="tr-TR" sz="1100" dirty="0">
                <a:solidFill>
                  <a:schemeClr val="tx1"/>
                </a:solidFill>
                <a:effectLst/>
                <a:latin typeface="Calibri" panose="020F0502020204030204" pitchFamily="34" charset="0"/>
                <a:ea typeface="Calibri" panose="020F0502020204030204" pitchFamily="34" charset="0"/>
              </a:rPr>
              <a:t>ç</a:t>
            </a:r>
            <a:r>
              <a:rPr lang="tr-TR" sz="1100" dirty="0">
                <a:solidFill>
                  <a:schemeClr val="tx1"/>
                </a:solidFill>
                <a:effectLst/>
                <a:latin typeface="Arial MT"/>
                <a:ea typeface="Calibri" panose="020F0502020204030204" pitchFamily="34" charset="0"/>
              </a:rPr>
              <a:t>in.</a:t>
            </a:r>
            <a:r>
              <a:rPr lang="tr-TR" sz="1100" spc="-1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Genellikle</a:t>
            </a:r>
            <a:r>
              <a:rPr lang="tr-TR" sz="1100" spc="-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bir</a:t>
            </a:r>
            <a:r>
              <a:rPr lang="tr-TR" sz="1100" spc="-15"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ba</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n</a:t>
            </a:r>
            <a:r>
              <a:rPr lang="tr-TR" sz="1100" spc="-1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hemen</a:t>
            </a:r>
            <a:r>
              <a:rPr lang="tr-TR" sz="1100" spc="-10" dirty="0">
                <a:solidFill>
                  <a:schemeClr val="tx1"/>
                </a:solidFill>
                <a:effectLst/>
                <a:latin typeface="Arial MT"/>
                <a:ea typeface="Calibri" panose="020F0502020204030204" pitchFamily="34" charset="0"/>
              </a:rPr>
              <a:t> </a:t>
            </a:r>
            <a:r>
              <a:rPr lang="tr-TR" sz="1100" dirty="0">
                <a:solidFill>
                  <a:schemeClr val="tx1"/>
                </a:solidFill>
                <a:effectLst/>
                <a:latin typeface="Arial MT"/>
                <a:ea typeface="Calibri" panose="020F0502020204030204" pitchFamily="34" charset="0"/>
              </a:rPr>
              <a:t>alt</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nda.</a:t>
            </a:r>
            <a:endParaRPr lang="tr-TR" sz="1100" dirty="0">
              <a:solidFill>
                <a:schemeClr val="tx1"/>
              </a:solidFill>
              <a:effectLst/>
              <a:latin typeface="Calibri" panose="020F0502020204030204" pitchFamily="34" charset="0"/>
              <a:ea typeface="Calibri" panose="020F0502020204030204" pitchFamily="34" charset="0"/>
            </a:endParaRPr>
          </a:p>
          <a:p>
            <a:pPr marL="7620" marR="1510665">
              <a:lnSpc>
                <a:spcPct val="140000"/>
              </a:lnSpc>
              <a:spcBef>
                <a:spcPts val="5"/>
              </a:spcBef>
              <a:tabLst>
                <a:tab pos="981710" algn="l"/>
              </a:tabLst>
            </a:pPr>
            <a:r>
              <a:rPr lang="tr-TR" sz="1100" dirty="0" err="1">
                <a:solidFill>
                  <a:schemeClr val="tx1"/>
                </a:solidFill>
                <a:effectLst/>
                <a:latin typeface="Arial MT"/>
                <a:ea typeface="Calibri" panose="020F0502020204030204" pitchFamily="34" charset="0"/>
              </a:rPr>
              <a:t>Subhead</a:t>
            </a:r>
            <a:r>
              <a:rPr lang="tr-TR" sz="1100" dirty="0">
                <a:solidFill>
                  <a:schemeClr val="tx1"/>
                </a:solidFill>
                <a:effectLst/>
                <a:latin typeface="Arial MT"/>
                <a:ea typeface="Calibri" panose="020F0502020204030204" pitchFamily="34" charset="0"/>
              </a:rPr>
              <a:t>	(di</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dirty="0">
                <a:solidFill>
                  <a:schemeClr val="tx1"/>
                </a:solidFill>
                <a:effectLst/>
                <a:latin typeface="Arial MT"/>
                <a:ea typeface="Calibri" panose="020F0502020204030204" pitchFamily="34" charset="0"/>
              </a:rPr>
              <a:t>er ad</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yla man</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et6)</a:t>
            </a:r>
            <a:endParaRPr lang="tr-TR" sz="1100" dirty="0">
              <a:solidFill>
                <a:schemeClr val="tx1"/>
              </a:solidFill>
              <a:effectLst/>
              <a:latin typeface="Calibri" panose="020F0502020204030204" pitchFamily="34" charset="0"/>
              <a:ea typeface="Calibri" panose="020F0502020204030204" pitchFamily="34" charset="0"/>
            </a:endParaRPr>
          </a:p>
          <a:p>
            <a:pPr marL="7620" marR="1297305">
              <a:lnSpc>
                <a:spcPct val="140000"/>
              </a:lnSpc>
              <a:tabLst>
                <a:tab pos="981710" algn="l"/>
              </a:tabLst>
            </a:pPr>
            <a:r>
              <a:rPr lang="tr-TR" sz="1100" spc="-10" dirty="0" err="1">
                <a:solidFill>
                  <a:schemeClr val="tx1"/>
                </a:solidFill>
                <a:effectLst/>
                <a:latin typeface="Arial MT"/>
                <a:ea typeface="Calibri" panose="020F0502020204030204" pitchFamily="34" charset="0"/>
              </a:rPr>
              <a:t>Tittle</a:t>
            </a:r>
            <a:r>
              <a:rPr lang="tr-TR" sz="1100" dirty="0">
                <a:solidFill>
                  <a:schemeClr val="tx1"/>
                </a:solidFill>
                <a:effectLst/>
                <a:latin typeface="Calibri" panose="020F0502020204030204" pitchFamily="34" charset="0"/>
                <a:ea typeface="Calibri" panose="020F0502020204030204" pitchFamily="34" charset="0"/>
              </a:rPr>
              <a:t>	</a:t>
            </a:r>
            <a:r>
              <a:rPr lang="tr-TR" sz="1100" spc="-10" dirty="0">
                <a:solidFill>
                  <a:schemeClr val="tx1"/>
                </a:solidFill>
                <a:effectLst/>
                <a:latin typeface="Arial MT"/>
                <a:ea typeface="Calibri" panose="020F0502020204030204" pitchFamily="34" charset="0"/>
              </a:rPr>
              <a:t>Alt ba</a:t>
            </a:r>
            <a:r>
              <a:rPr lang="tr-TR" sz="11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spc="-10" dirty="0">
                <a:solidFill>
                  <a:schemeClr val="tx1"/>
                </a:solidFill>
                <a:effectLst/>
                <a:latin typeface="Arial MT"/>
                <a:ea typeface="Calibri" panose="020F0502020204030204" pitchFamily="34" charset="0"/>
              </a:rPr>
              <a:t>l</a:t>
            </a:r>
            <a:r>
              <a:rPr lang="tr-TR" sz="1100" spc="-10" dirty="0">
                <a:solidFill>
                  <a:schemeClr val="tx1"/>
                </a:solidFill>
                <a:effectLst/>
                <a:latin typeface="Calibri" panose="020F0502020204030204" pitchFamily="34" charset="0"/>
                <a:ea typeface="Calibri" panose="020F0502020204030204" pitchFamily="34" charset="0"/>
              </a:rPr>
              <a:t>ı</a:t>
            </a:r>
            <a:r>
              <a:rPr lang="tr-TR" sz="1100" spc="-10" dirty="0">
                <a:solidFill>
                  <a:schemeClr val="tx1"/>
                </a:solidFill>
                <a:effectLst/>
                <a:latin typeface="Arial MT"/>
                <a:ea typeface="Calibri" panose="020F0502020204030204" pitchFamily="34" charset="0"/>
              </a:rPr>
              <a:t>klar i</a:t>
            </a:r>
            <a:r>
              <a:rPr lang="tr-TR" sz="1100" spc="-10" dirty="0">
                <a:solidFill>
                  <a:schemeClr val="tx1"/>
                </a:solidFill>
                <a:effectLst/>
                <a:latin typeface="Calibri" panose="020F0502020204030204" pitchFamily="34" charset="0"/>
                <a:ea typeface="Calibri" panose="020F0502020204030204" pitchFamily="34" charset="0"/>
              </a:rPr>
              <a:t>ç</a:t>
            </a:r>
            <a:r>
              <a:rPr lang="tr-TR" sz="1100" spc="-10" dirty="0">
                <a:solidFill>
                  <a:schemeClr val="tx1"/>
                </a:solidFill>
                <a:effectLst/>
                <a:latin typeface="Arial MT"/>
                <a:ea typeface="Calibri" panose="020F0502020204030204" pitchFamily="34" charset="0"/>
              </a:rPr>
              <a:t>in. Genellikle bir ba</a:t>
            </a:r>
            <a:r>
              <a:rPr lang="tr-TR" sz="11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spc="-10" dirty="0">
                <a:solidFill>
                  <a:schemeClr val="tx1"/>
                </a:solidFill>
                <a:effectLst/>
                <a:latin typeface="Arial MT"/>
                <a:ea typeface="Calibri" panose="020F0502020204030204" pitchFamily="34" charset="0"/>
              </a:rPr>
              <a:t>l</a:t>
            </a:r>
            <a:r>
              <a:rPr lang="tr-TR" sz="1100" spc="-10" dirty="0">
                <a:solidFill>
                  <a:schemeClr val="tx1"/>
                </a:solidFill>
                <a:effectLst/>
                <a:latin typeface="Calibri" panose="020F0502020204030204" pitchFamily="34" charset="0"/>
                <a:ea typeface="Calibri" panose="020F0502020204030204" pitchFamily="34" charset="0"/>
              </a:rPr>
              <a:t>ı</a:t>
            </a:r>
            <a:r>
              <a:rPr lang="tr-TR" sz="1100" spc="-10" dirty="0">
                <a:solidFill>
                  <a:schemeClr val="tx1"/>
                </a:solidFill>
                <a:effectLst/>
                <a:latin typeface="Arial MT"/>
                <a:ea typeface="Calibri" panose="020F0502020204030204" pitchFamily="34" charset="0"/>
              </a:rPr>
              <a:t>k </a:t>
            </a:r>
            <a:r>
              <a:rPr lang="tr-TR" sz="1100" spc="-10" dirty="0">
                <a:solidFill>
                  <a:schemeClr val="tx1"/>
                </a:solidFill>
                <a:effectLst/>
                <a:latin typeface="Calibri" panose="020F0502020204030204" pitchFamily="34" charset="0"/>
                <a:ea typeface="Calibri" panose="020F0502020204030204" pitchFamily="34" charset="0"/>
              </a:rPr>
              <a:t>ü</a:t>
            </a:r>
            <a:r>
              <a:rPr lang="tr-TR" sz="1100" spc="-10" dirty="0">
                <a:solidFill>
                  <a:schemeClr val="tx1"/>
                </a:solidFill>
                <a:effectLst/>
                <a:latin typeface="Arial MT"/>
                <a:ea typeface="Calibri" panose="020F0502020204030204" pitchFamily="34" charset="0"/>
              </a:rPr>
              <a:t>st</a:t>
            </a:r>
            <a:r>
              <a:rPr lang="tr-TR" sz="1100" spc="-25" dirty="0">
                <a:solidFill>
                  <a:schemeClr val="tx1"/>
                </a:solidFill>
                <a:effectLst/>
                <a:latin typeface="Arial MT"/>
                <a:ea typeface="Calibri" panose="020F0502020204030204" pitchFamily="34" charset="0"/>
              </a:rPr>
              <a:t> </a:t>
            </a:r>
            <a:r>
              <a:rPr lang="tr-TR" sz="1100" spc="-10" dirty="0">
                <a:solidFill>
                  <a:schemeClr val="tx1"/>
                </a:solidFill>
                <a:effectLst/>
                <a:latin typeface="Calibri" panose="020F0502020204030204" pitchFamily="34" charset="0"/>
                <a:ea typeface="Calibri" panose="020F0502020204030204" pitchFamily="34" charset="0"/>
              </a:rPr>
              <a:t>ç</a:t>
            </a:r>
            <a:r>
              <a:rPr lang="tr-TR" sz="1100" spc="-10" dirty="0">
                <a:solidFill>
                  <a:schemeClr val="tx1"/>
                </a:solidFill>
                <a:effectLst/>
                <a:latin typeface="Arial MT"/>
                <a:ea typeface="Calibri" panose="020F0502020204030204" pitchFamily="34" charset="0"/>
              </a:rPr>
              <a:t>izgisinin</a:t>
            </a:r>
            <a:r>
              <a:rPr lang="tr-TR" sz="1100" spc="-25" dirty="0">
                <a:solidFill>
                  <a:schemeClr val="tx1"/>
                </a:solidFill>
                <a:effectLst/>
                <a:latin typeface="Arial MT"/>
                <a:ea typeface="Calibri" panose="020F0502020204030204" pitchFamily="34" charset="0"/>
              </a:rPr>
              <a:t> </a:t>
            </a:r>
            <a:r>
              <a:rPr lang="tr-TR" sz="1100" spc="-10" dirty="0">
                <a:solidFill>
                  <a:schemeClr val="tx1"/>
                </a:solidFill>
                <a:effectLst/>
                <a:latin typeface="Arial MT"/>
                <a:ea typeface="Calibri" panose="020F0502020204030204" pitchFamily="34" charset="0"/>
              </a:rPr>
              <a:t>hemen </a:t>
            </a:r>
            <a:r>
              <a:rPr lang="tr-TR" sz="1100" spc="-10" dirty="0" err="1">
                <a:solidFill>
                  <a:schemeClr val="tx1"/>
                </a:solidFill>
                <a:effectLst/>
                <a:latin typeface="Arial MT"/>
                <a:ea typeface="Calibri" panose="020F0502020204030204" pitchFamily="34" charset="0"/>
              </a:rPr>
              <a:t>overliine</a:t>
            </a:r>
            <a:r>
              <a:rPr lang="tr-TR" sz="1100" dirty="0">
                <a:solidFill>
                  <a:schemeClr val="tx1"/>
                </a:solidFill>
                <a:effectLst/>
                <a:latin typeface="Arial MT"/>
                <a:ea typeface="Calibri" panose="020F0502020204030204" pitchFamily="34" charset="0"/>
              </a:rPr>
              <a:t>	Nadiren kullan</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r. Bir ba</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100" dirty="0">
                <a:solidFill>
                  <a:schemeClr val="tx1"/>
                </a:solidFill>
                <a:effectLst/>
                <a:latin typeface="Arial MT"/>
                <a:ea typeface="Calibri" panose="020F0502020204030204" pitchFamily="34" charset="0"/>
              </a:rPr>
              <a:t>l</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100" dirty="0">
                <a:solidFill>
                  <a:schemeClr val="tx1"/>
                </a:solidFill>
                <a:effectLst/>
                <a:latin typeface="Calibri" panose="020F0502020204030204" pitchFamily="34" charset="0"/>
                <a:ea typeface="Calibri" panose="020F0502020204030204" pitchFamily="34" charset="0"/>
              </a:rPr>
              <a:t>ı </a:t>
            </a:r>
            <a:r>
              <a:rPr lang="tr-TR" sz="1100" dirty="0">
                <a:solidFill>
                  <a:schemeClr val="tx1"/>
                </a:solidFill>
                <a:effectLst/>
                <a:latin typeface="Arial MT"/>
                <a:ea typeface="Calibri" panose="020F0502020204030204" pitchFamily="34" charset="0"/>
              </a:rPr>
              <a:t>tan</a:t>
            </a:r>
            <a:r>
              <a:rPr lang="tr-TR" sz="1100" dirty="0">
                <a:solidFill>
                  <a:schemeClr val="tx1"/>
                </a:solidFill>
                <a:effectLst/>
                <a:latin typeface="Calibri" panose="020F0502020204030204" pitchFamily="34" charset="0"/>
                <a:ea typeface="Calibri" panose="020F0502020204030204" pitchFamily="34" charset="0"/>
              </a:rPr>
              <a:t>ı</a:t>
            </a:r>
            <a:r>
              <a:rPr lang="tr-TR" sz="1100" dirty="0">
                <a:solidFill>
                  <a:schemeClr val="tx1"/>
                </a:solidFill>
                <a:effectLst/>
                <a:latin typeface="Arial MT"/>
                <a:ea typeface="Calibri" panose="020F0502020204030204" pitchFamily="34" charset="0"/>
              </a:rPr>
              <a:t>tmak i</a:t>
            </a:r>
            <a:r>
              <a:rPr lang="tr-TR" sz="1100" dirty="0">
                <a:solidFill>
                  <a:schemeClr val="tx1"/>
                </a:solidFill>
                <a:effectLst/>
                <a:latin typeface="Calibri" panose="020F0502020204030204" pitchFamily="34" charset="0"/>
                <a:ea typeface="Calibri" panose="020F0502020204030204" pitchFamily="34" charset="0"/>
              </a:rPr>
              <a:t>ç</a:t>
            </a:r>
            <a:r>
              <a:rPr lang="tr-TR" sz="1100" dirty="0">
                <a:solidFill>
                  <a:schemeClr val="tx1"/>
                </a:solidFill>
                <a:effectLst/>
                <a:latin typeface="Arial MT"/>
                <a:ea typeface="Calibri" panose="020F0502020204030204" pitchFamily="34" charset="0"/>
              </a:rPr>
              <a:t>in</a:t>
            </a:r>
            <a:endParaRPr lang="tr-TR" sz="1100" dirty="0">
              <a:solidFill>
                <a:schemeClr val="tx1"/>
              </a:solidFill>
              <a:effectLst/>
              <a:latin typeface="Calibri" panose="020F0502020204030204" pitchFamily="34" charset="0"/>
              <a:ea typeface="Calibri" panose="020F0502020204030204" pitchFamily="34" charset="0"/>
            </a:endParaRPr>
          </a:p>
          <a:p>
            <a:pPr marL="36900" indent="0">
              <a:buNone/>
            </a:pPr>
            <a:endParaRPr lang="tr-TR" sz="1100" dirty="0">
              <a:solidFill>
                <a:schemeClr val="tx1"/>
              </a:solidFill>
            </a:endParaRPr>
          </a:p>
        </p:txBody>
      </p:sp>
      <p:pic>
        <p:nvPicPr>
          <p:cNvPr id="13" name="Image 52">
            <a:extLst>
              <a:ext uri="{FF2B5EF4-FFF2-40B4-BE49-F238E27FC236}">
                <a16:creationId xmlns:a16="http://schemas.microsoft.com/office/drawing/2014/main" id="{B814060E-7959-3146-47EF-853B7D6720AA}"/>
              </a:ext>
            </a:extLst>
          </p:cNvPr>
          <p:cNvPicPr>
            <a:picLocks/>
          </p:cNvPicPr>
          <p:nvPr/>
        </p:nvPicPr>
        <p:blipFill>
          <a:blip r:embed="rId3" cstate="print"/>
          <a:stretch>
            <a:fillRect/>
          </a:stretch>
        </p:blipFill>
        <p:spPr>
          <a:xfrm>
            <a:off x="9767395" y="1969135"/>
            <a:ext cx="2135505" cy="4279265"/>
          </a:xfrm>
          <a:prstGeom prst="rect">
            <a:avLst/>
          </a:prstGeom>
        </p:spPr>
      </p:pic>
    </p:spTree>
    <p:extLst>
      <p:ext uri="{BB962C8B-B14F-4D97-AF65-F5344CB8AC3E}">
        <p14:creationId xmlns:p14="http://schemas.microsoft.com/office/powerpoint/2010/main" val="364566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3CFCE9-0D91-1D13-CCB2-56DA36D376BA}"/>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6C06F3C3-C4E5-AE5E-043A-555E08FA1801}"/>
              </a:ext>
            </a:extLst>
          </p:cNvPr>
          <p:cNvSpPr>
            <a:spLocks noGrp="1"/>
          </p:cNvSpPr>
          <p:nvPr>
            <p:ph idx="1"/>
          </p:nvPr>
        </p:nvSpPr>
        <p:spPr/>
        <p:txBody>
          <a:bodyPr/>
          <a:lstStyle/>
          <a:p>
            <a:r>
              <a:rPr lang="tr-TR" dirty="0" err="1"/>
              <a:t>Flutter'da</a:t>
            </a:r>
            <a:r>
              <a:rPr lang="tr-TR" dirty="0"/>
              <a:t> stil seçenekleri oldukça geniştir ve </a:t>
            </a:r>
            <a:r>
              <a:rPr lang="tr-TR" dirty="0" err="1"/>
              <a:t>CSS'ye</a:t>
            </a:r>
            <a:r>
              <a:rPr lang="tr-TR" dirty="0"/>
              <a:t> benzer olsa da daha ayrıntılıdır ve miras almaz. Bu, bazıları için sınırlayıcı görünse de, temiz ve düzenli bir yapı sunar. Özellikle </a:t>
            </a:r>
            <a:r>
              <a:rPr lang="tr-TR" b="1" dirty="0"/>
              <a:t>Temalar</a:t>
            </a:r>
            <a:r>
              <a:rPr lang="tr-TR" dirty="0"/>
              <a:t> sayesinde, uygulamanın her yerinde tutarlı ve profesyonel bir görünüm sağlanabilir. Şimdi, durum bilgisine sahip </a:t>
            </a:r>
            <a:r>
              <a:rPr lang="tr-TR" dirty="0" err="1"/>
              <a:t>widget'ları</a:t>
            </a:r>
            <a:r>
              <a:rPr lang="tr-TR" dirty="0"/>
              <a:t> öğrenmeye geçelim!</a:t>
            </a:r>
          </a:p>
        </p:txBody>
      </p:sp>
    </p:spTree>
    <p:extLst>
      <p:ext uri="{BB962C8B-B14F-4D97-AF65-F5344CB8AC3E}">
        <p14:creationId xmlns:p14="http://schemas.microsoft.com/office/powerpoint/2010/main" val="242618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FA88E-D23D-1E0A-9EF6-DA7B9E32E67D}"/>
              </a:ext>
            </a:extLst>
          </p:cNvPr>
          <p:cNvSpPr>
            <a:spLocks noGrp="1"/>
          </p:cNvSpPr>
          <p:nvPr>
            <p:ph type="title"/>
          </p:nvPr>
        </p:nvSpPr>
        <p:spPr>
          <a:xfrm>
            <a:off x="1261872" y="251619"/>
            <a:ext cx="9692640" cy="1325562"/>
          </a:xfrm>
        </p:spPr>
        <p:txBody>
          <a:bodyPr>
            <a:normAutofit/>
          </a:bodyPr>
          <a:lstStyle/>
          <a:p>
            <a:r>
              <a:rPr lang="tr-TR" sz="3200" b="1" kern="0" spc="-10" dirty="0" err="1">
                <a:effectLst/>
                <a:latin typeface="Arial" panose="020B0604020202020204" pitchFamily="34" charset="0"/>
                <a:ea typeface="Arial" panose="020B0604020202020204" pitchFamily="34" charset="0"/>
              </a:rPr>
              <a:t>Widget'larınızı</a:t>
            </a:r>
            <a:r>
              <a:rPr lang="tr-TR" sz="3200" b="1" kern="0" spc="-10" dirty="0">
                <a:effectLst/>
                <a:latin typeface="Arial" panose="020B0604020202020204" pitchFamily="34" charset="0"/>
                <a:ea typeface="Arial" panose="020B0604020202020204" pitchFamily="34" charset="0"/>
              </a:rPr>
              <a:t> Şekillendirme</a:t>
            </a:r>
            <a:br>
              <a:rPr lang="tr-TR" sz="3200" b="1" kern="0" dirty="0">
                <a:effectLst/>
                <a:latin typeface="Arial" panose="020B0604020202020204" pitchFamily="34" charset="0"/>
                <a:ea typeface="Arial" panose="020B0604020202020204" pitchFamily="34" charset="0"/>
              </a:rPr>
            </a:br>
            <a:endParaRPr lang="tr-TR" sz="3200" dirty="0"/>
          </a:p>
        </p:txBody>
      </p:sp>
      <p:sp>
        <p:nvSpPr>
          <p:cNvPr id="3" name="İçerik Yer Tutucusu 2">
            <a:extLst>
              <a:ext uri="{FF2B5EF4-FFF2-40B4-BE49-F238E27FC236}">
                <a16:creationId xmlns:a16="http://schemas.microsoft.com/office/drawing/2014/main" id="{69ECFE47-0845-32A6-A3FA-4C760888CFDF}"/>
              </a:ext>
            </a:extLst>
          </p:cNvPr>
          <p:cNvSpPr>
            <a:spLocks noGrp="1"/>
          </p:cNvSpPr>
          <p:nvPr>
            <p:ph idx="1"/>
          </p:nvPr>
        </p:nvSpPr>
        <p:spPr>
          <a:xfrm>
            <a:off x="1341120" y="1567349"/>
            <a:ext cx="8595360" cy="4735128"/>
          </a:xfrm>
        </p:spPr>
        <p:txBody>
          <a:bodyPr>
            <a:normAutofit/>
          </a:bodyPr>
          <a:lstStyle/>
          <a:p>
            <a:r>
              <a:rPr lang="tr-TR" dirty="0"/>
              <a:t>Bu bölüm, </a:t>
            </a:r>
            <a:r>
              <a:rPr lang="tr-TR" dirty="0" err="1"/>
              <a:t>widget'ların</a:t>
            </a:r>
            <a:r>
              <a:rPr lang="tr-TR" dirty="0"/>
              <a:t> stil oluşturma sürecine derinlemesine odaklanır. Önceki bölümlerde stilin temel öğeleri kısaca ele alınmıştı, ancak bu bölümde </a:t>
            </a:r>
            <a:r>
              <a:rPr lang="tr-TR" dirty="0" err="1"/>
              <a:t>widget'ların</a:t>
            </a:r>
            <a:r>
              <a:rPr lang="tr-TR" dirty="0"/>
              <a:t> görünümünü özelleştirmek için daha kapsamlı bir yaklaşım sunulacaktır. Stil, renkler, metin görünümü (yazı tipleri, ağırlıklar, alt çizgiler vb.), kenarlıklar (kalınlıklar, desenler, köşe yarıçapları), arka plan resimleri ve konteynerlere şekil uygulama gibi unsurları içerir.</a:t>
            </a:r>
          </a:p>
          <a:p>
            <a:r>
              <a:rPr lang="tr-TR" dirty="0"/>
              <a:t>Bölümde, kartlar ve yığınlar gibi </a:t>
            </a:r>
            <a:r>
              <a:rPr lang="tr-TR" dirty="0" err="1"/>
              <a:t>widget'lar</a:t>
            </a:r>
            <a:r>
              <a:rPr lang="tr-TR" dirty="0"/>
              <a:t> üzerinden stilin nasıl uygulanacağı detaylıca incelenecek ve temalar kullanılarak varsayılan stillerin toplu şekilde nasıl uygulanacağı üzerine de bilgiler verilecektir. Bu sayede, </a:t>
            </a:r>
            <a:r>
              <a:rPr lang="tr-TR" dirty="0" err="1"/>
              <a:t>widget'ların</a:t>
            </a:r>
            <a:r>
              <a:rPr lang="tr-TR" dirty="0"/>
              <a:t> hem işlevsel hem de görsel açıdan daha etkili hale gelmesi sağlanacaktır.</a:t>
            </a:r>
          </a:p>
          <a:p>
            <a:endParaRPr lang="tr-TR" dirty="0"/>
          </a:p>
        </p:txBody>
      </p:sp>
    </p:spTree>
    <p:extLst>
      <p:ext uri="{BB962C8B-B14F-4D97-AF65-F5344CB8AC3E}">
        <p14:creationId xmlns:p14="http://schemas.microsoft.com/office/powerpoint/2010/main" val="28334182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429C78-12BF-5CAB-CAD4-E5658E487257}"/>
              </a:ext>
            </a:extLst>
          </p:cNvPr>
          <p:cNvSpPr>
            <a:spLocks noGrp="1"/>
          </p:cNvSpPr>
          <p:nvPr>
            <p:ph type="title"/>
          </p:nvPr>
        </p:nvSpPr>
        <p:spPr/>
        <p:txBody>
          <a:bodyPr>
            <a:normAutofit/>
          </a:bodyPr>
          <a:lstStyle/>
          <a:p>
            <a:r>
              <a:rPr lang="tr-TR" b="1" spc="-10" dirty="0" err="1">
                <a:effectLst/>
                <a:latin typeface="Calibri" panose="020F0502020204030204" pitchFamily="34" charset="0"/>
                <a:ea typeface="Calibri" panose="020F0502020204030204" pitchFamily="34" charset="0"/>
              </a:rPr>
              <a:t>Flutter</a:t>
            </a:r>
            <a:r>
              <a:rPr lang="tr-TR" b="1" spc="-10" dirty="0">
                <a:effectLst/>
                <a:latin typeface="Calibri" panose="020F0502020204030204" pitchFamily="34" charset="0"/>
                <a:ea typeface="Calibri" panose="020F0502020204030204" pitchFamily="34" charset="0"/>
              </a:rPr>
              <a:t> Tarzlarında</a:t>
            </a:r>
            <a:r>
              <a:rPr lang="tr-TR" b="1" spc="-85" dirty="0">
                <a:effectLst/>
                <a:latin typeface="Calibri" panose="020F0502020204030204" pitchFamily="34" charset="0"/>
                <a:ea typeface="Calibri" panose="020F0502020204030204" pitchFamily="34" charset="0"/>
              </a:rPr>
              <a:t> </a:t>
            </a:r>
            <a:r>
              <a:rPr lang="tr-TR" b="1" spc="-10" dirty="0">
                <a:effectLst/>
                <a:latin typeface="Calibri" panose="020F0502020204030204" pitchFamily="34" charset="0"/>
                <a:ea typeface="Calibri" panose="020F0502020204030204" pitchFamily="34" charset="0"/>
              </a:rPr>
              <a:t>Düşünme</a:t>
            </a:r>
            <a:endParaRPr lang="tr-TR" b="1" dirty="0"/>
          </a:p>
        </p:txBody>
      </p:sp>
      <p:sp>
        <p:nvSpPr>
          <p:cNvPr id="3" name="İçerik Yer Tutucusu 2">
            <a:extLst>
              <a:ext uri="{FF2B5EF4-FFF2-40B4-BE49-F238E27FC236}">
                <a16:creationId xmlns:a16="http://schemas.microsoft.com/office/drawing/2014/main" id="{C5B33541-6397-E4D0-703E-C5D93F3BE87E}"/>
              </a:ext>
            </a:extLst>
          </p:cNvPr>
          <p:cNvSpPr>
            <a:spLocks noGrp="1"/>
          </p:cNvSpPr>
          <p:nvPr>
            <p:ph idx="1"/>
          </p:nvPr>
        </p:nvSpPr>
        <p:spPr/>
        <p:txBody>
          <a:bodyPr>
            <a:normAutofit/>
          </a:bodyPr>
          <a:lstStyle/>
          <a:p>
            <a:r>
              <a:rPr lang="tr-TR" dirty="0" err="1"/>
              <a:t>Flutter</a:t>
            </a:r>
            <a:r>
              <a:rPr lang="tr-TR" dirty="0"/>
              <a:t>, Android, iOS ve web geliştirmeden bazı fikirler almış olsa da, kendi yöntemini kullanır ve tekniklerini doğrudan kopyalamaz. </a:t>
            </a:r>
            <a:r>
              <a:rPr lang="tr-TR" dirty="0" err="1"/>
              <a:t>Material</a:t>
            </a:r>
            <a:r>
              <a:rPr lang="tr-TR" dirty="0"/>
              <a:t> Design, </a:t>
            </a:r>
            <a:r>
              <a:rPr lang="tr-TR" dirty="0" err="1"/>
              <a:t>Flutter’ın</a:t>
            </a:r>
            <a:r>
              <a:rPr lang="tr-TR" dirty="0"/>
              <a:t> varsayılan görünümüne uyumlu olsa da, bu onun yalnızca bunu kullandığı anlamına gelmez.</a:t>
            </a:r>
          </a:p>
          <a:p>
            <a:r>
              <a:rPr lang="tr-TR" dirty="0" err="1"/>
              <a:t>Flutter’da</a:t>
            </a:r>
            <a:r>
              <a:rPr lang="tr-TR" dirty="0"/>
              <a:t> stil, </a:t>
            </a:r>
            <a:r>
              <a:rPr lang="tr-TR" dirty="0" err="1"/>
              <a:t>CSS’ten</a:t>
            </a:r>
            <a:r>
              <a:rPr lang="tr-TR" dirty="0"/>
              <a:t> farklıdır. </a:t>
            </a:r>
            <a:r>
              <a:rPr lang="tr-TR" dirty="0" err="1"/>
              <a:t>CSS’te</a:t>
            </a:r>
            <a:r>
              <a:rPr lang="tr-TR" dirty="0"/>
              <a:t> özellikler alt öğelere miras alınırken, </a:t>
            </a:r>
            <a:r>
              <a:rPr lang="tr-TR" dirty="0" err="1"/>
              <a:t>Flutter’da</a:t>
            </a:r>
            <a:r>
              <a:rPr lang="tr-TR" dirty="0"/>
              <a:t> stiller miras alınmaz. Bir </a:t>
            </a:r>
            <a:r>
              <a:rPr lang="tr-TR" dirty="0" err="1"/>
              <a:t>widget’ta</a:t>
            </a:r>
            <a:r>
              <a:rPr lang="tr-TR" dirty="0"/>
              <a:t> yazı tipi ayarladığınızda, alt öğeler otomatik olarak bu yazı tipini almaz. Temalar kullanarak toplu stil uygulamaları yapılabilir.</a:t>
            </a:r>
          </a:p>
          <a:p>
            <a:r>
              <a:rPr lang="tr-TR" dirty="0" err="1"/>
              <a:t>Flutter’ın</a:t>
            </a:r>
            <a:r>
              <a:rPr lang="tr-TR" dirty="0"/>
              <a:t> ayrıntılı yapısı, güvenlik ve bütünlük gibi önemli nedenlerden kaynaklanır, bu yüzden bazı şeyler beklediğinizden daha fazla kod gerektirebilir. Bu farkındalıkla ilerlemek önemlidir.</a:t>
            </a:r>
          </a:p>
          <a:p>
            <a:r>
              <a:rPr lang="tr-TR" dirty="0"/>
              <a:t>Not: </a:t>
            </a:r>
            <a:r>
              <a:rPr lang="tr-TR" dirty="0" err="1"/>
              <a:t>Material</a:t>
            </a:r>
            <a:r>
              <a:rPr lang="tr-TR" dirty="0"/>
              <a:t> Design, kullanıcı arayüzünü fiziksel dünyaya benzetmeye çalışan bir kılavuzdur. Detaylar için </a:t>
            </a:r>
            <a:r>
              <a:rPr lang="tr-TR" dirty="0">
                <a:hlinkClick r:id="rId2"/>
              </a:rPr>
              <a:t>Material.io</a:t>
            </a:r>
            <a:r>
              <a:rPr lang="tr-TR" dirty="0"/>
              <a:t> adresine göz atabilirsiniz.</a:t>
            </a:r>
          </a:p>
          <a:p>
            <a:endParaRPr lang="tr-TR" dirty="0"/>
          </a:p>
        </p:txBody>
      </p:sp>
    </p:spTree>
    <p:extLst>
      <p:ext uri="{BB962C8B-B14F-4D97-AF65-F5344CB8AC3E}">
        <p14:creationId xmlns:p14="http://schemas.microsoft.com/office/powerpoint/2010/main" val="14467621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E24C47-71E0-F3F8-7939-DB6E86A57067}"/>
              </a:ext>
            </a:extLst>
          </p:cNvPr>
          <p:cNvSpPr>
            <a:spLocks noGrp="1"/>
          </p:cNvSpPr>
          <p:nvPr>
            <p:ph type="title"/>
          </p:nvPr>
        </p:nvSpPr>
        <p:spPr/>
        <p:txBody>
          <a:bodyPr>
            <a:normAutofit/>
          </a:bodyPr>
          <a:lstStyle/>
          <a:p>
            <a:r>
              <a:rPr lang="tr-TR"/>
              <a:t>Renkler Hakkında Bir Söz</a:t>
            </a:r>
          </a:p>
        </p:txBody>
      </p:sp>
      <p:sp>
        <p:nvSpPr>
          <p:cNvPr id="3" name="İçerik Yer Tutucusu 2">
            <a:extLst>
              <a:ext uri="{FF2B5EF4-FFF2-40B4-BE49-F238E27FC236}">
                <a16:creationId xmlns:a16="http://schemas.microsoft.com/office/drawing/2014/main" id="{B4E7E5E2-FB0B-6DA0-C15D-8B92F62E7B94}"/>
              </a:ext>
            </a:extLst>
          </p:cNvPr>
          <p:cNvSpPr>
            <a:spLocks noGrp="1"/>
          </p:cNvSpPr>
          <p:nvPr>
            <p:ph idx="1"/>
          </p:nvPr>
        </p:nvSpPr>
        <p:spPr/>
        <p:txBody>
          <a:bodyPr>
            <a:normAutofit/>
          </a:bodyPr>
          <a:lstStyle/>
          <a:p>
            <a:pPr marL="236220">
              <a:spcBef>
                <a:spcPts val="930"/>
              </a:spcBef>
            </a:pPr>
            <a:r>
              <a:rPr lang="tr-TR">
                <a:effectLst/>
                <a:latin typeface="Calibri" panose="020F0502020204030204" pitchFamily="34" charset="0"/>
                <a:ea typeface="Calibri" panose="020F0502020204030204" pitchFamily="34" charset="0"/>
              </a:rPr>
              <a:t>Ço</a:t>
            </a:r>
            <a:r>
              <a:rPr lang="tr-TR">
                <a:effectLst/>
                <a:latin typeface="Lucida Sans Unicode" panose="020B0602030504020204" pitchFamily="34" charset="0"/>
                <a:ea typeface="Calibri" panose="020F0502020204030204" pitchFamily="34" charset="0"/>
                <a:cs typeface="Calibri" panose="020F0502020204030204" pitchFamily="34" charset="0"/>
              </a:rPr>
              <a:t>ğ</a:t>
            </a:r>
            <a:r>
              <a:rPr lang="tr-TR">
                <a:effectLst/>
                <a:latin typeface="Calibri" panose="020F0502020204030204" pitchFamily="34" charset="0"/>
                <a:ea typeface="Calibri" panose="020F0502020204030204" pitchFamily="34" charset="0"/>
              </a:rPr>
              <a:t>u </a:t>
            </a:r>
            <a:r>
              <a:rPr lang="tr-TR" err="1">
                <a:effectLst/>
                <a:latin typeface="Calibri" panose="020F0502020204030204" pitchFamily="34" charset="0"/>
                <a:ea typeface="Calibri" panose="020F0502020204030204" pitchFamily="34" charset="0"/>
              </a:rPr>
              <a:t>Flutter</a:t>
            </a:r>
            <a:r>
              <a:rPr lang="tr-TR">
                <a:effectLst/>
                <a:latin typeface="Calibri" panose="020F0502020204030204" pitchFamily="34" charset="0"/>
                <a:ea typeface="Calibri" panose="020F0502020204030204" pitchFamily="34" charset="0"/>
              </a:rPr>
              <a:t> stili çok dar bir </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ekilde uygulanır; yalnızca sıkı bir </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ekilde tanımlanmı</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spc="-85">
                <a:effectLst/>
                <a:latin typeface="Lucida Sans Unicode" panose="020B0602030504020204" pitchFamily="34" charset="0"/>
                <a:ea typeface="Calibri" panose="020F0502020204030204" pitchFamily="34" charset="0"/>
                <a:cs typeface="Calibri" panose="020F0502020204030204" pitchFamily="34" charset="0"/>
              </a:rPr>
              <a:t> </a:t>
            </a:r>
            <a:r>
              <a:rPr lang="tr-TR">
                <a:effectLst/>
                <a:latin typeface="Calibri" panose="020F0502020204030204" pitchFamily="34" charset="0"/>
                <a:ea typeface="Calibri" panose="020F0502020204030204" pitchFamily="34" charset="0"/>
              </a:rPr>
              <a:t>belirli durumlar için anlamlıdır. Öte yandan, renkler neredeyse her yere uygulanır (</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ekil </a:t>
            </a:r>
            <a:r>
              <a:rPr lang="tr-TR" u="none" strike="noStrike">
                <a:effectLst/>
                <a:latin typeface="Calibri" panose="020F0502020204030204" pitchFamily="34" charset="0"/>
                <a:ea typeface="Calibri" panose="020F0502020204030204" pitchFamily="34" charset="0"/>
                <a:hlinkClick r:id="rId2"/>
              </a:rPr>
              <a:t>8-1</a:t>
            </a:r>
            <a:r>
              <a:rPr lang="tr-TR">
                <a:effectLst/>
                <a:latin typeface="Calibri" panose="020F0502020204030204" pitchFamily="34" charset="0"/>
                <a:ea typeface="Calibri" panose="020F0502020204030204" pitchFamily="34" charset="0"/>
              </a:rPr>
              <a:t>).</a:t>
            </a:r>
          </a:p>
          <a:p>
            <a:r>
              <a:rPr lang="tr-TR">
                <a:effectLst/>
                <a:latin typeface="Calibri" panose="020F0502020204030204" pitchFamily="34" charset="0"/>
                <a:ea typeface="Calibri" panose="020F0502020204030204" pitchFamily="34" charset="0"/>
              </a:rPr>
              <a:t>Kenarlıklar, metinler, arka planlar, simgeler, dü</a:t>
            </a:r>
            <a:r>
              <a:rPr lang="tr-TR">
                <a:effectLst/>
                <a:latin typeface="Lucida Sans Unicode" panose="020B0602030504020204" pitchFamily="34" charset="0"/>
                <a:ea typeface="Calibri" panose="020F0502020204030204" pitchFamily="34" charset="0"/>
                <a:cs typeface="Calibri" panose="020F0502020204030204" pitchFamily="34" charset="0"/>
              </a:rPr>
              <a:t>ğ</a:t>
            </a:r>
            <a:r>
              <a:rPr lang="tr-TR">
                <a:effectLst/>
                <a:latin typeface="Calibri" panose="020F0502020204030204" pitchFamily="34" charset="0"/>
                <a:ea typeface="Calibri" panose="020F0502020204030204" pitchFamily="34" charset="0"/>
              </a:rPr>
              <a:t>meler ve gölgelerin hepsinin renkleri vardır. Ve hepsi aynı </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ekilde belirtilir. Örne</a:t>
            </a:r>
            <a:r>
              <a:rPr lang="tr-TR">
                <a:effectLst/>
                <a:latin typeface="Lucida Sans Unicode" panose="020B0602030504020204" pitchFamily="34" charset="0"/>
                <a:ea typeface="Calibri" panose="020F0502020204030204" pitchFamily="34" charset="0"/>
                <a:cs typeface="Calibri" panose="020F0502020204030204" pitchFamily="34" charset="0"/>
              </a:rPr>
              <a:t>ğ</a:t>
            </a:r>
            <a:r>
              <a:rPr lang="tr-TR">
                <a:effectLst/>
                <a:latin typeface="Calibri" panose="020F0502020204030204" pitchFamily="34" charset="0"/>
                <a:ea typeface="Calibri" panose="020F0502020204030204" pitchFamily="34" charset="0"/>
              </a:rPr>
              <a:t>in, burada sarı kenarlıklı kırmızı bir kapta beyaz</a:t>
            </a:r>
            <a:r>
              <a:rPr lang="tr-TR" spc="-4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Metin</a:t>
            </a:r>
            <a:r>
              <a:rPr lang="tr-TR" spc="-4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var</a:t>
            </a:r>
            <a:r>
              <a:rPr lang="tr-TR" spc="-4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ve</a:t>
            </a:r>
            <a:r>
              <a:rPr lang="tr-TR" spc="-4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bu</a:t>
            </a:r>
            <a:r>
              <a:rPr lang="tr-TR" spc="-40">
                <a:effectLst/>
                <a:latin typeface="Calibri" panose="020F0502020204030204" pitchFamily="34" charset="0"/>
                <a:ea typeface="Calibri" panose="020F0502020204030204" pitchFamily="34" charset="0"/>
              </a:rPr>
              <a:t> </a:t>
            </a:r>
            <a:r>
              <a:rPr lang="tr-TR" err="1">
                <a:effectLst/>
                <a:latin typeface="Calibri" panose="020F0502020204030204" pitchFamily="34" charset="0"/>
                <a:ea typeface="Calibri" panose="020F0502020204030204" pitchFamily="34" charset="0"/>
              </a:rPr>
              <a:t>widget'ların</a:t>
            </a:r>
            <a:r>
              <a:rPr lang="tr-TR" spc="-4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tümü</a:t>
            </a:r>
            <a:r>
              <a:rPr lang="tr-TR" spc="-4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a:t>
            </a:r>
            <a:r>
              <a:rPr lang="tr-TR" err="1">
                <a:effectLst/>
                <a:latin typeface="Calibri" panose="020F0502020204030204" pitchFamily="34" charset="0"/>
                <a:ea typeface="Calibri" panose="020F0502020204030204" pitchFamily="34" charset="0"/>
              </a:rPr>
              <a:t>color</a:t>
            </a:r>
            <a:r>
              <a:rPr lang="tr-TR">
                <a:effectLst/>
                <a:latin typeface="Calibri" panose="020F0502020204030204" pitchFamily="34" charset="0"/>
                <a:ea typeface="Calibri" panose="020F0502020204030204" pitchFamily="34" charset="0"/>
              </a:rPr>
              <a:t>:</a:t>
            </a:r>
            <a:r>
              <a:rPr lang="tr-TR" spc="-40">
                <a:effectLst/>
                <a:latin typeface="Calibri" panose="020F0502020204030204" pitchFamily="34" charset="0"/>
                <a:ea typeface="Calibri" panose="020F0502020204030204" pitchFamily="34" charset="0"/>
              </a:rPr>
              <a:t> </a:t>
            </a:r>
            <a:r>
              <a:rPr lang="tr-TR" err="1">
                <a:effectLst/>
                <a:latin typeface="Calibri" panose="020F0502020204030204" pitchFamily="34" charset="0"/>
                <a:ea typeface="Calibri" panose="020F0502020204030204" pitchFamily="34" charset="0"/>
              </a:rPr>
              <a:t>Colors</a:t>
            </a:r>
            <a:r>
              <a:rPr lang="tr-TR">
                <a:effectLst/>
                <a:latin typeface="Calibri" panose="020F0502020204030204" pitchFamily="34" charset="0"/>
                <a:ea typeface="Calibri" panose="020F0502020204030204" pitchFamily="34" charset="0"/>
              </a:rPr>
              <a:t>.</a:t>
            </a:r>
            <a:r>
              <a:rPr lang="tr-TR" spc="-40">
                <a:effectLst/>
                <a:latin typeface="Calibri" panose="020F0502020204030204" pitchFamily="34" charset="0"/>
                <a:ea typeface="Calibri" panose="020F0502020204030204" pitchFamily="34" charset="0"/>
              </a:rPr>
              <a:t> </a:t>
            </a:r>
            <a:r>
              <a:rPr lang="tr-TR" err="1">
                <a:effectLst/>
                <a:latin typeface="Calibri" panose="020F0502020204030204" pitchFamily="34" charset="0"/>
                <a:ea typeface="Calibri" panose="020F0502020204030204" pitchFamily="34" charset="0"/>
              </a:rPr>
              <a:t>somethingOrOther</a:t>
            </a:r>
            <a:r>
              <a:rPr lang="tr-TR">
                <a:effectLst/>
                <a:latin typeface="Calibri" panose="020F0502020204030204" pitchFamily="34" charset="0"/>
                <a:ea typeface="Calibri" panose="020F0502020204030204" pitchFamily="34" charset="0"/>
              </a:rPr>
              <a:t>"</a:t>
            </a:r>
            <a:r>
              <a:rPr lang="tr-TR" spc="-5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sözdizimiyle aynı </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ekilde renklendirilmi</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tir:</a:t>
            </a:r>
            <a:endParaRPr lang="tr-TR" dirty="0"/>
          </a:p>
        </p:txBody>
      </p:sp>
    </p:spTree>
    <p:extLst>
      <p:ext uri="{BB962C8B-B14F-4D97-AF65-F5344CB8AC3E}">
        <p14:creationId xmlns:p14="http://schemas.microsoft.com/office/powerpoint/2010/main" val="10545254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0BB5748-C3C2-3170-3641-31A7C06417EB}"/>
              </a:ext>
            </a:extLst>
          </p:cNvPr>
          <p:cNvSpPr>
            <a:spLocks noGrp="1"/>
          </p:cNvSpPr>
          <p:nvPr>
            <p:ph idx="1"/>
          </p:nvPr>
        </p:nvSpPr>
        <p:spPr>
          <a:xfrm>
            <a:off x="913795" y="2127623"/>
            <a:ext cx="5978072" cy="3567225"/>
          </a:xfrm>
        </p:spPr>
        <p:txBody>
          <a:bodyPr anchor="ctr">
            <a:normAutofit/>
          </a:bodyPr>
          <a:lstStyle/>
          <a:p>
            <a:pPr marR="2821305">
              <a:lnSpc>
                <a:spcPct val="90000"/>
              </a:lnSpc>
              <a:spcAft>
                <a:spcPts val="180"/>
              </a:spcAft>
              <a:buClr>
                <a:srgbClr val="FBB544"/>
              </a:buClr>
            </a:pPr>
            <a:r>
              <a:rPr lang="tr-TR" err="1">
                <a:effectLst/>
                <a:latin typeface="Times New Roman" panose="02020603050405020304" pitchFamily="18" charset="0"/>
                <a:ea typeface="Times New Roman" panose="02020603050405020304" pitchFamily="18" charset="0"/>
              </a:rPr>
              <a:t>child</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Container</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child</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Text</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Colors</a:t>
            </a:r>
            <a:r>
              <a:rPr lang="tr-TR">
                <a:effectLst/>
                <a:latin typeface="Times New Roman" panose="02020603050405020304" pitchFamily="18" charset="0"/>
                <a:ea typeface="Times New Roman" panose="02020603050405020304" pitchFamily="18" charset="0"/>
              </a:rPr>
              <a:t>!',</a:t>
            </a:r>
            <a:endParaRPr lang="tr-TR">
              <a:effectLst/>
              <a:latin typeface="Calibri" panose="020F0502020204030204" pitchFamily="34" charset="0"/>
              <a:ea typeface="Calibri" panose="020F0502020204030204" pitchFamily="34" charset="0"/>
            </a:endParaRPr>
          </a:p>
          <a:p>
            <a:pPr>
              <a:lnSpc>
                <a:spcPct val="90000"/>
              </a:lnSpc>
              <a:spcAft>
                <a:spcPts val="180"/>
              </a:spcAft>
              <a:buClr>
                <a:srgbClr val="FBB544"/>
              </a:buClr>
            </a:pP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style</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TextStyle</a:t>
            </a:r>
            <a:r>
              <a:rPr lang="tr-TR">
                <a:effectLst/>
                <a:latin typeface="Times New Roman" panose="02020603050405020304" pitchFamily="18" charset="0"/>
                <a:ea typeface="Times New Roman" panose="02020603050405020304" pitchFamily="18" charset="0"/>
              </a:rPr>
              <a:t>(</a:t>
            </a:r>
            <a:r>
              <a:rPr lang="tr-TR" err="1">
                <a:effectLst/>
                <a:latin typeface="Times New Roman" panose="02020603050405020304" pitchFamily="18" charset="0"/>
                <a:ea typeface="Times New Roman" panose="02020603050405020304" pitchFamily="18" charset="0"/>
              </a:rPr>
              <a:t>color</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Colors.white</a:t>
            </a:r>
            <a:r>
              <a:rPr lang="tr-TR">
                <a:effectLst/>
                <a:latin typeface="Times New Roman" panose="02020603050405020304" pitchFamily="18" charset="0"/>
                <a:ea typeface="Times New Roman" panose="02020603050405020304" pitchFamily="18" charset="0"/>
              </a:rPr>
              <a:t>,),</a:t>
            </a:r>
            <a:endParaRPr lang="tr-TR">
              <a:effectLst/>
              <a:latin typeface="Calibri" panose="020F0502020204030204" pitchFamily="34" charset="0"/>
              <a:ea typeface="Calibri" panose="020F0502020204030204" pitchFamily="34" charset="0"/>
            </a:endParaRPr>
          </a:p>
          <a:p>
            <a:pPr>
              <a:lnSpc>
                <a:spcPct val="90000"/>
              </a:lnSpc>
              <a:spcAft>
                <a:spcPts val="180"/>
              </a:spcAft>
              <a:buClr>
                <a:srgbClr val="FBB544"/>
              </a:buClr>
            </a:pPr>
            <a:r>
              <a:rPr lang="tr-TR">
                <a:effectLst/>
                <a:latin typeface="Times New Roman" panose="02020603050405020304" pitchFamily="18" charset="0"/>
                <a:ea typeface="Times New Roman" panose="02020603050405020304" pitchFamily="18" charset="0"/>
              </a:rPr>
              <a:t>  ),</a:t>
            </a:r>
            <a:endParaRPr lang="tr-TR">
              <a:effectLst/>
              <a:latin typeface="Calibri" panose="020F0502020204030204" pitchFamily="34" charset="0"/>
              <a:ea typeface="Calibri" panose="020F0502020204030204" pitchFamily="34" charset="0"/>
            </a:endParaRPr>
          </a:p>
          <a:p>
            <a:pPr marR="2262505">
              <a:lnSpc>
                <a:spcPct val="90000"/>
              </a:lnSpc>
              <a:spcAft>
                <a:spcPts val="180"/>
              </a:spcAft>
              <a:buClr>
                <a:srgbClr val="FBB544"/>
              </a:buClr>
            </a:pP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decoration</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BoxDecoration</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color</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Colors.red</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border</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Border.all</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color</a:t>
            </a:r>
            <a:r>
              <a:rPr lang="tr-TR">
                <a:effectLst/>
                <a:latin typeface="Times New Roman" panose="02020603050405020304" pitchFamily="18" charset="0"/>
                <a:ea typeface="Times New Roman" panose="02020603050405020304" pitchFamily="18" charset="0"/>
              </a:rPr>
              <a:t>: </a:t>
            </a:r>
            <a:r>
              <a:rPr lang="tr-TR" err="1">
                <a:effectLst/>
                <a:latin typeface="Times New Roman" panose="02020603050405020304" pitchFamily="18" charset="0"/>
                <a:ea typeface="Times New Roman" panose="02020603050405020304" pitchFamily="18" charset="0"/>
              </a:rPr>
              <a:t>Colors.yellow</a:t>
            </a:r>
            <a:r>
              <a:rPr lang="tr-TR">
                <a:effectLst/>
                <a:latin typeface="Times New Roman" panose="02020603050405020304" pitchFamily="18" charset="0"/>
                <a:ea typeface="Times New Roman" panose="02020603050405020304" pitchFamily="18" charset="0"/>
              </a:rPr>
              <a:t>,</a:t>
            </a:r>
            <a:endParaRPr lang="tr-TR">
              <a:effectLst/>
              <a:latin typeface="Calibri" panose="020F0502020204030204" pitchFamily="34" charset="0"/>
              <a:ea typeface="Calibri" panose="020F0502020204030204" pitchFamily="34" charset="0"/>
            </a:endParaRPr>
          </a:p>
          <a:p>
            <a:pPr>
              <a:lnSpc>
                <a:spcPct val="90000"/>
              </a:lnSpc>
              <a:spcAft>
                <a:spcPts val="180"/>
              </a:spcAft>
              <a:buClr>
                <a:srgbClr val="FBB544"/>
              </a:buClr>
            </a:pPr>
            <a:r>
              <a:rPr lang="tr-TR">
                <a:effectLst/>
                <a:latin typeface="Times New Roman" panose="02020603050405020304" pitchFamily="18" charset="0"/>
                <a:ea typeface="Times New Roman" panose="02020603050405020304" pitchFamily="18" charset="0"/>
              </a:rPr>
              <a:t>      )),</a:t>
            </a:r>
            <a:endParaRPr lang="tr-TR">
              <a:effectLst/>
              <a:latin typeface="Calibri" panose="020F0502020204030204" pitchFamily="34" charset="0"/>
              <a:ea typeface="Calibri" panose="020F0502020204030204" pitchFamily="34" charset="0"/>
            </a:endParaRPr>
          </a:p>
          <a:p>
            <a:pPr>
              <a:lnSpc>
                <a:spcPct val="90000"/>
              </a:lnSpc>
              <a:spcAft>
                <a:spcPts val="180"/>
              </a:spcAft>
              <a:buClr>
                <a:srgbClr val="FBB544"/>
              </a:buClr>
            </a:pPr>
            <a:r>
              <a:rPr lang="tr-TR">
                <a:effectLst/>
                <a:latin typeface="Times New Roman" panose="02020603050405020304" pitchFamily="18" charset="0"/>
                <a:ea typeface="Times New Roman" panose="02020603050405020304" pitchFamily="18" charset="0"/>
              </a:rPr>
              <a:t>),</a:t>
            </a:r>
            <a:endParaRPr lang="tr-TR">
              <a:effectLst/>
              <a:latin typeface="Calibri" panose="020F0502020204030204" pitchFamily="34" charset="0"/>
              <a:ea typeface="Calibri" panose="020F0502020204030204" pitchFamily="34" charset="0"/>
            </a:endParaRPr>
          </a:p>
          <a:p>
            <a:pPr>
              <a:lnSpc>
                <a:spcPct val="90000"/>
              </a:lnSpc>
              <a:buClr>
                <a:srgbClr val="FBB544"/>
              </a:buClr>
            </a:pPr>
            <a:endParaRPr lang="tr-TR"/>
          </a:p>
        </p:txBody>
      </p:sp>
      <p:pic>
        <p:nvPicPr>
          <p:cNvPr id="4" name="Image 11">
            <a:extLst>
              <a:ext uri="{FF2B5EF4-FFF2-40B4-BE49-F238E27FC236}">
                <a16:creationId xmlns:a16="http://schemas.microsoft.com/office/drawing/2014/main" id="{8EF8E47D-45FC-F71D-08B6-CBF9EBE3C5A6}"/>
              </a:ext>
            </a:extLst>
          </p:cNvPr>
          <p:cNvPicPr>
            <a:picLocks/>
          </p:cNvPicPr>
          <p:nvPr/>
        </p:nvPicPr>
        <p:blipFill>
          <a:blip r:embed="rId3" cstate="print"/>
          <a:stretch>
            <a:fillRect/>
          </a:stretch>
        </p:blipFill>
        <p:spPr>
          <a:xfrm>
            <a:off x="5611236" y="1623863"/>
            <a:ext cx="2038261" cy="4531131"/>
          </a:xfrm>
          <a:prstGeom prst="rect">
            <a:avLst/>
          </a:prstGeom>
        </p:spPr>
      </p:pic>
      <p:sp>
        <p:nvSpPr>
          <p:cNvPr id="5" name="Metin kutusu 4">
            <a:extLst>
              <a:ext uri="{FF2B5EF4-FFF2-40B4-BE49-F238E27FC236}">
                <a16:creationId xmlns:a16="http://schemas.microsoft.com/office/drawing/2014/main" id="{1F41826D-14C9-C8AA-E318-0578E0B0976A}"/>
              </a:ext>
            </a:extLst>
          </p:cNvPr>
          <p:cNvSpPr txBox="1"/>
          <p:nvPr/>
        </p:nvSpPr>
        <p:spPr>
          <a:xfrm>
            <a:off x="7990535" y="894303"/>
            <a:ext cx="3735891" cy="5330370"/>
          </a:xfrm>
          <a:prstGeom prst="rect">
            <a:avLst/>
          </a:prstGeom>
          <a:noFill/>
        </p:spPr>
        <p:txBody>
          <a:bodyPr wrap="square" rtlCol="0">
            <a:spAutoFit/>
          </a:bodyPr>
          <a:lstStyle/>
          <a:p>
            <a:r>
              <a:rPr lang="tr-TR" sz="1800" dirty="0">
                <a:effectLst/>
                <a:latin typeface="SimSun-ExtB" panose="02010609060101010101" pitchFamily="49" charset="-122"/>
                <a:ea typeface="Calibri" panose="020F0502020204030204" pitchFamily="34" charset="0"/>
              </a:rPr>
              <a:t> </a:t>
            </a:r>
            <a:endParaRPr lang="tr-TR" sz="1800" dirty="0">
              <a:effectLst/>
              <a:latin typeface="Calibri" panose="020F0502020204030204" pitchFamily="34" charset="0"/>
              <a:ea typeface="Calibri" panose="020F0502020204030204" pitchFamily="34" charset="0"/>
            </a:endParaRPr>
          </a:p>
          <a:p>
            <a:pPr>
              <a:lnSpc>
                <a:spcPct val="110000"/>
              </a:lnSpc>
              <a:spcAft>
                <a:spcPts val="180"/>
              </a:spcAft>
            </a:pPr>
            <a:r>
              <a:rPr lang="tr-TR" sz="1800" dirty="0" err="1">
                <a:effectLst/>
                <a:latin typeface="Times New Roman" panose="02020603050405020304" pitchFamily="18" charset="0"/>
                <a:ea typeface="Times New Roman" panose="02020603050405020304" pitchFamily="18" charset="0"/>
              </a:rPr>
              <a:t>List</a:t>
            </a:r>
            <a:r>
              <a:rPr lang="tr-TR" sz="1800" dirty="0">
                <a:effectLst/>
                <a:latin typeface="Times New Roman" panose="02020603050405020304" pitchFamily="18" charset="0"/>
                <a:ea typeface="Times New Roman" panose="02020603050405020304" pitchFamily="18" charset="0"/>
              </a:rPr>
              <a:t>&lt;</a:t>
            </a:r>
            <a:r>
              <a:rPr lang="tr-TR" sz="1800" dirty="0" err="1">
                <a:effectLst/>
                <a:latin typeface="Times New Roman" panose="02020603050405020304" pitchFamily="18" charset="0"/>
                <a:ea typeface="Times New Roman" panose="02020603050405020304" pitchFamily="18" charset="0"/>
              </a:rPr>
              <a:t>Widget</a:t>
            </a:r>
            <a:r>
              <a:rPr lang="tr-TR" sz="1800" dirty="0">
                <a:effectLst/>
                <a:latin typeface="Times New Roman" panose="02020603050405020304" pitchFamily="18" charset="0"/>
                <a:ea typeface="Times New Roman" panose="02020603050405020304" pitchFamily="18" charset="0"/>
              </a:rPr>
              <a:t>&gt; _</a:t>
            </a:r>
            <a:r>
              <a:rPr lang="tr-TR" sz="1800" dirty="0" err="1">
                <a:effectLst/>
                <a:latin typeface="Times New Roman" panose="02020603050405020304" pitchFamily="18" charset="0"/>
                <a:ea typeface="Times New Roman" panose="02020603050405020304" pitchFamily="18" charset="0"/>
              </a:rPr>
              <a:t>randomColors</a:t>
            </a:r>
            <a:r>
              <a:rPr lang="tr-TR" sz="1800" dirty="0">
                <a:effectLst/>
                <a:latin typeface="Times New Roman" panose="02020603050405020304" pitchFamily="18" charset="0"/>
                <a:ea typeface="Times New Roman" panose="02020603050405020304" pitchFamily="18" charset="0"/>
              </a:rPr>
              <a:t>() {</a:t>
            </a:r>
            <a:endParaRPr lang="tr-TR" sz="1800" dirty="0">
              <a:effectLst/>
              <a:latin typeface="Calibri" panose="020F0502020204030204" pitchFamily="34" charset="0"/>
              <a:ea typeface="Calibri" panose="020F0502020204030204" pitchFamily="34" charset="0"/>
            </a:endParaRPr>
          </a:p>
          <a:p>
            <a:pPr marR="2331085">
              <a:lnSpc>
                <a:spcPct val="110000"/>
              </a:lnSpc>
              <a:spcAft>
                <a:spcPts val="180"/>
              </a:spcAft>
            </a:pP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Random</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rnd</a:t>
            </a:r>
            <a:r>
              <a:rPr lang="tr-TR" sz="1800" dirty="0">
                <a:effectLst/>
                <a:latin typeface="Times New Roman" panose="02020603050405020304" pitchFamily="18" charset="0"/>
                <a:ea typeface="Times New Roman" panose="02020603050405020304" pitchFamily="18" charset="0"/>
              </a:rPr>
              <a:t> = </a:t>
            </a:r>
            <a:r>
              <a:rPr lang="tr-TR" sz="1800" dirty="0" err="1">
                <a:effectLst/>
                <a:latin typeface="Times New Roman" panose="02020603050405020304" pitchFamily="18" charset="0"/>
                <a:ea typeface="Times New Roman" panose="02020603050405020304" pitchFamily="18" charset="0"/>
              </a:rPr>
              <a:t>Random</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return</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List.generate</a:t>
            </a:r>
            <a:r>
              <a:rPr lang="tr-TR" sz="1800" dirty="0">
                <a:effectLst/>
                <a:latin typeface="Times New Roman" panose="02020603050405020304" pitchFamily="18" charset="0"/>
                <a:ea typeface="Times New Roman" panose="02020603050405020304" pitchFamily="18" charset="0"/>
              </a:rPr>
              <a:t>(25,     (</a:t>
            </a:r>
            <a:r>
              <a:rPr lang="tr-TR" sz="1800" dirty="0" err="1">
                <a:effectLst/>
                <a:latin typeface="Times New Roman" panose="02020603050405020304" pitchFamily="18" charset="0"/>
                <a:ea typeface="Times New Roman" panose="02020603050405020304" pitchFamily="18" charset="0"/>
              </a:rPr>
              <a:t>int</a:t>
            </a:r>
            <a:r>
              <a:rPr lang="tr-TR" sz="1800" dirty="0">
                <a:effectLst/>
                <a:latin typeface="Times New Roman" panose="02020603050405020304" pitchFamily="18" charset="0"/>
                <a:ea typeface="Times New Roman" panose="02020603050405020304" pitchFamily="18" charset="0"/>
              </a:rPr>
              <a:t> i) =&gt; </a:t>
            </a:r>
            <a:r>
              <a:rPr lang="tr-TR" sz="1800" dirty="0" err="1">
                <a:effectLst/>
                <a:latin typeface="Times New Roman" panose="02020603050405020304" pitchFamily="18" charset="0"/>
                <a:ea typeface="Times New Roman" panose="02020603050405020304" pitchFamily="18" charset="0"/>
              </a:rPr>
              <a:t>Container</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color</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Color.fromRGBO</a:t>
            </a:r>
            <a:r>
              <a:rPr lang="tr-TR" sz="1800" dirty="0">
                <a:effectLst/>
                <a:latin typeface="Times New Roman" panose="02020603050405020304" pitchFamily="18" charset="0"/>
                <a:ea typeface="Times New Roman" panose="02020603050405020304" pitchFamily="18" charset="0"/>
              </a:rPr>
              <a:t>(</a:t>
            </a:r>
            <a:endParaRPr lang="tr-TR" sz="1800" dirty="0">
              <a:effectLst/>
              <a:latin typeface="Calibri" panose="020F0502020204030204" pitchFamily="34" charset="0"/>
              <a:ea typeface="Calibri" panose="020F0502020204030204" pitchFamily="34" charset="0"/>
            </a:endParaRPr>
          </a:p>
          <a:p>
            <a:pPr>
              <a:lnSpc>
                <a:spcPct val="110000"/>
              </a:lnSpc>
              <a:spcAft>
                <a:spcPts val="180"/>
              </a:spcAft>
            </a:pP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rnd.nextInt</a:t>
            </a:r>
            <a:r>
              <a:rPr lang="tr-TR" sz="1800" dirty="0">
                <a:effectLst/>
                <a:latin typeface="Times New Roman" panose="02020603050405020304" pitchFamily="18" charset="0"/>
                <a:ea typeface="Times New Roman" panose="02020603050405020304" pitchFamily="18" charset="0"/>
              </a:rPr>
              <a:t>(255), </a:t>
            </a:r>
            <a:r>
              <a:rPr lang="tr-TR" sz="1800" dirty="0" err="1">
                <a:effectLst/>
                <a:latin typeface="Times New Roman" panose="02020603050405020304" pitchFamily="18" charset="0"/>
                <a:ea typeface="Times New Roman" panose="02020603050405020304" pitchFamily="18" charset="0"/>
              </a:rPr>
              <a:t>rnd.nextInt</a:t>
            </a:r>
            <a:r>
              <a:rPr lang="tr-TR" sz="1800" dirty="0">
                <a:effectLst/>
                <a:latin typeface="Times New Roman" panose="02020603050405020304" pitchFamily="18" charset="0"/>
                <a:ea typeface="Times New Roman" panose="02020603050405020304" pitchFamily="18" charset="0"/>
              </a:rPr>
              <a:t>(255), </a:t>
            </a:r>
            <a:r>
              <a:rPr lang="tr-TR" sz="1800" dirty="0" err="1">
                <a:effectLst/>
                <a:latin typeface="Times New Roman" panose="02020603050405020304" pitchFamily="18" charset="0"/>
                <a:ea typeface="Times New Roman" panose="02020603050405020304" pitchFamily="18" charset="0"/>
              </a:rPr>
              <a:t>rnd.nextInt</a:t>
            </a:r>
            <a:r>
              <a:rPr lang="tr-TR" sz="1800" dirty="0">
                <a:effectLst/>
                <a:latin typeface="Times New Roman" panose="02020603050405020304" pitchFamily="18" charset="0"/>
                <a:ea typeface="Times New Roman" panose="02020603050405020304" pitchFamily="18" charset="0"/>
              </a:rPr>
              <a:t>(255), 1.0),</a:t>
            </a:r>
            <a:endParaRPr lang="tr-TR" sz="1800" dirty="0">
              <a:effectLst/>
              <a:latin typeface="Calibri" panose="020F0502020204030204" pitchFamily="34" charset="0"/>
              <a:ea typeface="Calibri" panose="020F0502020204030204" pitchFamily="34" charset="0"/>
            </a:endParaRPr>
          </a:p>
          <a:p>
            <a:pPr>
              <a:lnSpc>
                <a:spcPct val="110000"/>
              </a:lnSpc>
              <a:spcAft>
                <a:spcPts val="180"/>
              </a:spcAft>
            </a:pPr>
            <a:r>
              <a:rPr lang="tr-TR" sz="1800" dirty="0">
                <a:effectLst/>
                <a:latin typeface="Times New Roman" panose="02020603050405020304" pitchFamily="18" charset="0"/>
                <a:ea typeface="Times New Roman" panose="02020603050405020304" pitchFamily="18" charset="0"/>
              </a:rPr>
              <a:t>     ));</a:t>
            </a:r>
            <a:endParaRPr lang="tr-TR" sz="1800" dirty="0">
              <a:effectLst/>
              <a:latin typeface="Calibri" panose="020F0502020204030204" pitchFamily="34" charset="0"/>
              <a:ea typeface="Calibri" panose="020F0502020204030204" pitchFamily="34" charset="0"/>
            </a:endParaRPr>
          </a:p>
          <a:p>
            <a:pPr>
              <a:lnSpc>
                <a:spcPct val="110000"/>
              </a:lnSpc>
              <a:spcAft>
                <a:spcPts val="180"/>
              </a:spcAft>
            </a:pPr>
            <a:r>
              <a:rPr lang="tr-TR" sz="1800" dirty="0">
                <a:effectLst/>
                <a:latin typeface="Times New Roman" panose="02020603050405020304" pitchFamily="18" charset="0"/>
                <a:ea typeface="Times New Roman" panose="02020603050405020304" pitchFamily="18" charset="0"/>
              </a:rPr>
              <a:t>}</a:t>
            </a:r>
            <a:endParaRPr lang="tr-TR" sz="1800" dirty="0">
              <a:effectLst/>
              <a:latin typeface="Calibri" panose="020F0502020204030204" pitchFamily="34" charset="0"/>
              <a:ea typeface="Calibri" panose="020F0502020204030204" pitchFamily="34" charset="0"/>
            </a:endParaRPr>
          </a:p>
        </p:txBody>
      </p:sp>
      <p:sp>
        <p:nvSpPr>
          <p:cNvPr id="6" name="Metin kutusu 5">
            <a:extLst>
              <a:ext uri="{FF2B5EF4-FFF2-40B4-BE49-F238E27FC236}">
                <a16:creationId xmlns:a16="http://schemas.microsoft.com/office/drawing/2014/main" id="{E1E61C3B-C798-BEEA-24CA-02981AE291DB}"/>
              </a:ext>
            </a:extLst>
          </p:cNvPr>
          <p:cNvSpPr txBox="1"/>
          <p:nvPr/>
        </p:nvSpPr>
        <p:spPr>
          <a:xfrm>
            <a:off x="7649497" y="171662"/>
            <a:ext cx="3735891" cy="923330"/>
          </a:xfrm>
          <a:prstGeom prst="rect">
            <a:avLst/>
          </a:prstGeom>
          <a:noFill/>
        </p:spPr>
        <p:txBody>
          <a:bodyPr wrap="square" rtlCol="0">
            <a:spAutoFit/>
          </a:bodyPr>
          <a:lstStyle/>
          <a:p>
            <a:pPr marL="235585"/>
            <a:r>
              <a:rPr lang="tr-TR" sz="1800" dirty="0">
                <a:effectLst/>
                <a:latin typeface="Calibri" panose="020F0502020204030204" pitchFamily="34" charset="0"/>
                <a:ea typeface="Calibri" panose="020F0502020204030204" pitchFamily="34" charset="0"/>
              </a:rPr>
              <a:t>Ve</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arka</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plandaki</a:t>
            </a:r>
            <a:r>
              <a:rPr lang="tr-TR" sz="1800" spc="-10" dirty="0">
                <a:effectLst/>
                <a:latin typeface="Calibri" panose="020F0502020204030204" pitchFamily="34" charset="0"/>
                <a:ea typeface="Calibri" panose="020F0502020204030204" pitchFamily="34" charset="0"/>
              </a:rPr>
              <a:t> </a:t>
            </a:r>
            <a:r>
              <a:rPr lang="tr-TR" sz="18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effectLst/>
                <a:latin typeface="Calibri" panose="020F0502020204030204" pitchFamily="34" charset="0"/>
                <a:ea typeface="Calibri" panose="020F0502020204030204" pitchFamily="34" charset="0"/>
              </a:rPr>
              <a:t>u</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renkli</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blokları</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görüyor</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musunuz?</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Onlar</a:t>
            </a:r>
            <a:r>
              <a:rPr lang="tr-TR" sz="1800" spc="-10" dirty="0">
                <a:effectLst/>
                <a:latin typeface="Calibri" panose="020F0502020204030204" pitchFamily="34" charset="0"/>
                <a:ea typeface="Calibri" panose="020F0502020204030204" pitchFamily="34" charset="0"/>
              </a:rPr>
              <a:t> </a:t>
            </a:r>
            <a:r>
              <a:rPr lang="tr-TR" sz="1800" dirty="0">
                <a:effectLst/>
                <a:latin typeface="Calibri" panose="020F0502020204030204" pitchFamily="34" charset="0"/>
                <a:ea typeface="Calibri" panose="020F0502020204030204" pitchFamily="34" charset="0"/>
              </a:rPr>
              <a:t>bu</a:t>
            </a:r>
            <a:r>
              <a:rPr lang="tr-TR" sz="1800" spc="-10" dirty="0">
                <a:effectLst/>
                <a:latin typeface="Calibri" panose="020F0502020204030204" pitchFamily="34" charset="0"/>
                <a:ea typeface="Calibri" panose="020F0502020204030204" pitchFamily="34" charset="0"/>
              </a:rPr>
              <a:t> </a:t>
            </a:r>
            <a:r>
              <a:rPr lang="tr-TR" sz="180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800" dirty="0">
                <a:effectLst/>
                <a:latin typeface="Calibri" panose="020F0502020204030204" pitchFamily="34" charset="0"/>
                <a:ea typeface="Calibri" panose="020F0502020204030204" pitchFamily="34" charset="0"/>
              </a:rPr>
              <a:t>ekilde</a:t>
            </a:r>
            <a:r>
              <a:rPr lang="tr-TR" sz="1800" spc="-5" dirty="0">
                <a:effectLst/>
                <a:latin typeface="Calibri" panose="020F0502020204030204" pitchFamily="34" charset="0"/>
                <a:ea typeface="Calibri" panose="020F0502020204030204" pitchFamily="34" charset="0"/>
              </a:rPr>
              <a:t> </a:t>
            </a:r>
            <a:r>
              <a:rPr lang="tr-TR" sz="1800" spc="-10" dirty="0">
                <a:effectLst/>
                <a:latin typeface="Calibri" panose="020F0502020204030204" pitchFamily="34" charset="0"/>
                <a:ea typeface="Calibri" panose="020F0502020204030204" pitchFamily="34" charset="0"/>
              </a:rPr>
              <a:t>olu</a:t>
            </a:r>
            <a:r>
              <a:rPr lang="tr-TR" sz="1800" spc="-10" dirty="0">
                <a:effectLst/>
                <a:latin typeface="Lucida Sans Unicode" panose="020B0602030504020204" pitchFamily="34" charset="0"/>
                <a:ea typeface="Calibri" panose="020F0502020204030204" pitchFamily="34" charset="0"/>
                <a:cs typeface="Calibri" panose="020F0502020204030204" pitchFamily="34" charset="0"/>
              </a:rPr>
              <a:t>ş</a:t>
            </a:r>
            <a:r>
              <a:rPr lang="tr-TR" sz="1800" spc="-10" dirty="0">
                <a:effectLst/>
                <a:latin typeface="Calibri" panose="020F0502020204030204" pitchFamily="34" charset="0"/>
                <a:ea typeface="Calibri" panose="020F0502020204030204" pitchFamily="34" charset="0"/>
              </a:rPr>
              <a:t>turuldu:</a:t>
            </a:r>
            <a:endParaRPr lang="tr-TR"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149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A86EBB-7741-0BD7-5D37-AF8173E299E8}"/>
              </a:ext>
            </a:extLst>
          </p:cNvPr>
          <p:cNvSpPr>
            <a:spLocks noGrp="1"/>
          </p:cNvSpPr>
          <p:nvPr>
            <p:ph type="title"/>
          </p:nvPr>
        </p:nvSpPr>
        <p:spPr/>
        <p:txBody>
          <a:bodyPr/>
          <a:lstStyle/>
          <a:p>
            <a:r>
              <a:rPr lang="tr-TR" dirty="0"/>
              <a:t>Metin Şekillendirme</a:t>
            </a:r>
          </a:p>
        </p:txBody>
      </p:sp>
      <p:sp>
        <p:nvSpPr>
          <p:cNvPr id="3" name="İçerik Yer Tutucusu 2">
            <a:extLst>
              <a:ext uri="{FF2B5EF4-FFF2-40B4-BE49-F238E27FC236}">
                <a16:creationId xmlns:a16="http://schemas.microsoft.com/office/drawing/2014/main" id="{53181009-6712-D49A-DCC1-81D98A33A497}"/>
              </a:ext>
            </a:extLst>
          </p:cNvPr>
          <p:cNvSpPr>
            <a:spLocks noGrp="1"/>
          </p:cNvSpPr>
          <p:nvPr>
            <p:ph idx="1"/>
          </p:nvPr>
        </p:nvSpPr>
        <p:spPr/>
        <p:txBody>
          <a:bodyPr/>
          <a:lstStyle/>
          <a:p>
            <a:r>
              <a:rPr lang="tr-TR" sz="1800" dirty="0">
                <a:solidFill>
                  <a:schemeClr val="tx1"/>
                </a:solidFill>
                <a:effectLst/>
                <a:latin typeface="Calibri" panose="020F0502020204030204" pitchFamily="34" charset="0"/>
                <a:ea typeface="Calibri" panose="020F0502020204030204" pitchFamily="34" charset="0"/>
              </a:rPr>
              <a:t>Metnin</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görünümü</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ile</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ilgili</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iki</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konu</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vardır:</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err="1">
                <a:solidFill>
                  <a:schemeClr val="tx1"/>
                </a:solidFill>
                <a:effectLst/>
                <a:latin typeface="Calibri" panose="020F0502020204030204" pitchFamily="34" charset="0"/>
                <a:ea typeface="Calibri" panose="020F0502020204030204" pitchFamily="34" charset="0"/>
              </a:rPr>
              <a:t>TextStyle</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ve</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Özel</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Yazı</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Tipleri.</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Bunlarla</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bir</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ya</a:t>
            </a:r>
            <a:r>
              <a:rPr lang="tr-TR" sz="1800" spc="12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da iki</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sayfa</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sonra</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ilgilenece</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iz</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ancak</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bu</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özellikleri</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ayarlamanın</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daha</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iyi</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bir</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yolunu</a:t>
            </a:r>
            <a:r>
              <a:rPr lang="tr-TR" sz="1800" spc="-45"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ele alaca</a:t>
            </a:r>
            <a:r>
              <a:rPr lang="tr-TR" sz="180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dirty="0">
                <a:solidFill>
                  <a:schemeClr val="tx1"/>
                </a:solidFill>
                <a:effectLst/>
                <a:latin typeface="Calibri" panose="020F0502020204030204" pitchFamily="34" charset="0"/>
                <a:ea typeface="Calibri" panose="020F0502020204030204" pitchFamily="34" charset="0"/>
              </a:rPr>
              <a:t>ımız</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bölümün</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sonuna</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kadar</a:t>
            </a:r>
            <a:r>
              <a:rPr lang="tr-TR" sz="1800" spc="16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izlemeye</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devam</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edin</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a:t>
            </a:r>
            <a:r>
              <a:rPr lang="tr-TR" sz="1800" spc="-30" dirty="0">
                <a:solidFill>
                  <a:schemeClr val="tx1"/>
                </a:solidFill>
                <a:effectLst/>
                <a:latin typeface="Calibri" panose="020F0502020204030204" pitchFamily="34" charset="0"/>
                <a:ea typeface="Calibri" panose="020F0502020204030204" pitchFamily="34" charset="0"/>
              </a:rPr>
              <a:t> </a:t>
            </a:r>
            <a:r>
              <a:rPr lang="tr-TR" sz="1800" dirty="0">
                <a:solidFill>
                  <a:schemeClr val="tx1"/>
                </a:solidFill>
                <a:effectLst/>
                <a:latin typeface="Calibri" panose="020F0502020204030204" pitchFamily="34" charset="0"/>
                <a:ea typeface="Calibri" panose="020F0502020204030204" pitchFamily="34" charset="0"/>
              </a:rPr>
              <a:t>Temalar.</a:t>
            </a:r>
          </a:p>
          <a:p>
            <a:endParaRPr lang="tr-TR" sz="1800" dirty="0">
              <a:solidFill>
                <a:schemeClr val="tx1"/>
              </a:solidFill>
              <a:effectLst/>
              <a:latin typeface="Calibri" panose="020F0502020204030204" pitchFamily="34" charset="0"/>
              <a:ea typeface="Calibri" panose="020F0502020204030204" pitchFamily="34" charset="0"/>
            </a:endParaRPr>
          </a:p>
          <a:p>
            <a:endParaRPr lang="tr-TR" sz="1800" dirty="0">
              <a:solidFill>
                <a:schemeClr val="tx1"/>
              </a:solidFill>
              <a:effectLst/>
              <a:latin typeface="Calibri" panose="020F0502020204030204" pitchFamily="34" charset="0"/>
              <a:ea typeface="Calibri" panose="020F0502020204030204" pitchFamily="34" charset="0"/>
            </a:endParaRPr>
          </a:p>
          <a:p>
            <a:pPr marL="0" indent="0">
              <a:spcBef>
                <a:spcPts val="5"/>
              </a:spcBef>
              <a:buNone/>
            </a:pPr>
            <a:r>
              <a:rPr lang="tr-TR" sz="1800" b="1" spc="-10" dirty="0">
                <a:solidFill>
                  <a:schemeClr val="tx1"/>
                </a:solidFill>
                <a:effectLst/>
                <a:latin typeface="Arial" panose="020B0604020202020204" pitchFamily="34" charset="0"/>
                <a:ea typeface="Arial" panose="020B0604020202020204" pitchFamily="34" charset="0"/>
              </a:rPr>
              <a:t>    Metin Stili</a:t>
            </a:r>
            <a:endParaRPr lang="tr-TR" sz="1800" b="1" dirty="0">
              <a:solidFill>
                <a:schemeClr val="tx1"/>
              </a:solidFill>
              <a:effectLst/>
              <a:latin typeface="Arial" panose="020B0604020202020204" pitchFamily="34" charset="0"/>
              <a:ea typeface="Arial" panose="020B0604020202020204" pitchFamily="34" charset="0"/>
            </a:endParaRPr>
          </a:p>
          <a:p>
            <a:pPr marL="236220" algn="just">
              <a:spcBef>
                <a:spcPts val="975"/>
              </a:spcBef>
            </a:pPr>
            <a:r>
              <a:rPr lang="tr-TR" sz="1800" spc="-10" dirty="0">
                <a:solidFill>
                  <a:schemeClr val="tx1"/>
                </a:solidFill>
                <a:effectLst/>
                <a:latin typeface="Calibri" panose="020F0502020204030204" pitchFamily="34" charset="0"/>
                <a:ea typeface="Calibri" panose="020F0502020204030204" pitchFamily="34" charset="0"/>
              </a:rPr>
              <a:t>Metin</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err="1">
                <a:solidFill>
                  <a:schemeClr val="tx1"/>
                </a:solidFill>
                <a:effectLst/>
                <a:latin typeface="Calibri" panose="020F0502020204030204" pitchFamily="34" charset="0"/>
                <a:ea typeface="Calibri" panose="020F0502020204030204" pitchFamily="34" charset="0"/>
              </a:rPr>
              <a:t>widget'ları</a:t>
            </a:r>
            <a:r>
              <a:rPr lang="tr-TR" sz="1800" spc="-80"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bir</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err="1">
                <a:solidFill>
                  <a:schemeClr val="tx1"/>
                </a:solidFill>
                <a:effectLst/>
                <a:latin typeface="Calibri" panose="020F0502020204030204" pitchFamily="34" charset="0"/>
                <a:ea typeface="Calibri" panose="020F0502020204030204" pitchFamily="34" charset="0"/>
              </a:rPr>
              <a:t>TextStyle</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nesnesi</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alan</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bir</a:t>
            </a:r>
            <a:r>
              <a:rPr lang="tr-TR" sz="1800" spc="-45" dirty="0">
                <a:solidFill>
                  <a:schemeClr val="tx1"/>
                </a:solidFill>
                <a:effectLst/>
                <a:latin typeface="Calibri" panose="020F0502020204030204" pitchFamily="34" charset="0"/>
                <a:ea typeface="Calibri" panose="020F0502020204030204" pitchFamily="34" charset="0"/>
              </a:rPr>
              <a:t> </a:t>
            </a:r>
            <a:r>
              <a:rPr lang="tr-TR" sz="1800" i="1" spc="-10" dirty="0">
                <a:solidFill>
                  <a:schemeClr val="tx1"/>
                </a:solidFill>
                <a:effectLst/>
                <a:latin typeface="Calibri" panose="020F0502020204030204" pitchFamily="34" charset="0"/>
                <a:ea typeface="Calibri" panose="020F0502020204030204" pitchFamily="34" charset="0"/>
              </a:rPr>
              <a:t>stil</a:t>
            </a:r>
            <a:r>
              <a:rPr lang="tr-TR" sz="1800" i="1" spc="-40"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özelli</a:t>
            </a:r>
            <a:r>
              <a:rPr lang="tr-TR" sz="18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ğ</a:t>
            </a:r>
            <a:r>
              <a:rPr lang="tr-TR" sz="1800" spc="-10" dirty="0">
                <a:solidFill>
                  <a:schemeClr val="tx1"/>
                </a:solidFill>
                <a:effectLst/>
                <a:latin typeface="Calibri" panose="020F0502020204030204" pitchFamily="34" charset="0"/>
                <a:ea typeface="Calibri" panose="020F0502020204030204" pitchFamily="34" charset="0"/>
              </a:rPr>
              <a:t>ine</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sahiptir</a:t>
            </a:r>
            <a:r>
              <a:rPr lang="tr-TR" sz="1800" spc="-45" dirty="0">
                <a:solidFill>
                  <a:schemeClr val="tx1"/>
                </a:solidFill>
                <a:effectLst/>
                <a:latin typeface="Calibri" panose="020F0502020204030204" pitchFamily="34" charset="0"/>
                <a:ea typeface="Calibri" panose="020F0502020204030204" pitchFamily="34" charset="0"/>
              </a:rPr>
              <a:t> </a:t>
            </a:r>
            <a:r>
              <a:rPr lang="tr-TR" sz="1800" spc="-10" dirty="0">
                <a:solidFill>
                  <a:schemeClr val="tx1"/>
                </a:solidFill>
                <a:effectLst/>
                <a:latin typeface="Calibri" panose="020F0502020204030204" pitchFamily="34" charset="0"/>
                <a:ea typeface="Calibri" panose="020F0502020204030204" pitchFamily="34" charset="0"/>
              </a:rPr>
              <a:t>(</a:t>
            </a:r>
            <a:r>
              <a:rPr lang="tr-TR" sz="1800" spc="-10"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Ş</a:t>
            </a:r>
            <a:r>
              <a:rPr lang="tr-TR" sz="1800" spc="-10" dirty="0">
                <a:solidFill>
                  <a:schemeClr val="tx1"/>
                </a:solidFill>
                <a:effectLst/>
                <a:latin typeface="Calibri" panose="020F0502020204030204" pitchFamily="34" charset="0"/>
                <a:ea typeface="Calibri" panose="020F0502020204030204" pitchFamily="34" charset="0"/>
              </a:rPr>
              <a:t>ekil</a:t>
            </a:r>
            <a:r>
              <a:rPr lang="tr-TR" sz="1800" spc="-45" dirty="0">
                <a:solidFill>
                  <a:schemeClr val="tx1"/>
                </a:solidFill>
                <a:effectLst/>
                <a:latin typeface="Calibri" panose="020F0502020204030204" pitchFamily="34" charset="0"/>
                <a:ea typeface="Calibri" panose="020F0502020204030204" pitchFamily="34" charset="0"/>
              </a:rPr>
              <a:t> </a:t>
            </a:r>
            <a:r>
              <a:rPr lang="tr-TR" sz="1800" u="none" strike="noStrike" spc="-10" dirty="0">
                <a:solidFill>
                  <a:srgbClr val="E98052"/>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8-</a:t>
            </a:r>
            <a:r>
              <a:rPr lang="tr-TR" sz="1800" u="none" strike="noStrike" spc="-25" dirty="0">
                <a:solidFill>
                  <a:schemeClr val="tx1"/>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2</a:t>
            </a:r>
            <a:r>
              <a:rPr lang="tr-TR" sz="1800" spc="-25" dirty="0">
                <a:solidFill>
                  <a:schemeClr val="tx1"/>
                </a:solidFill>
                <a:effectLst/>
                <a:latin typeface="Calibri" panose="020F0502020204030204" pitchFamily="34" charset="0"/>
                <a:ea typeface="Calibri" panose="020F0502020204030204" pitchFamily="34" charset="0"/>
              </a:rPr>
              <a:t>).</a:t>
            </a:r>
            <a:endParaRPr lang="tr-TR" sz="1800" dirty="0">
              <a:solidFill>
                <a:schemeClr val="tx1"/>
              </a:solidFill>
              <a:effectLst/>
              <a:latin typeface="Calibri" panose="020F0502020204030204" pitchFamily="34" charset="0"/>
              <a:ea typeface="Calibri" panose="020F0502020204030204" pitchFamily="34" charset="0"/>
            </a:endParaRPr>
          </a:p>
          <a:p>
            <a:pPr algn="just"/>
            <a:r>
              <a:rPr lang="tr-TR" sz="1800" dirty="0">
                <a:solidFill>
                  <a:schemeClr val="tx1"/>
                </a:solidFill>
                <a:effectLst/>
                <a:latin typeface="Calibri" panose="020F0502020204030204" pitchFamily="34" charset="0"/>
                <a:ea typeface="Calibri" panose="020F0502020204030204" pitchFamily="34" charset="0"/>
              </a:rPr>
              <a:t> </a:t>
            </a:r>
          </a:p>
          <a:p>
            <a:endParaRPr lang="tr-TR" dirty="0">
              <a:solidFill>
                <a:schemeClr val="tx1"/>
              </a:solidFill>
            </a:endParaRPr>
          </a:p>
        </p:txBody>
      </p:sp>
    </p:spTree>
    <p:extLst>
      <p:ext uri="{BB962C8B-B14F-4D97-AF65-F5344CB8AC3E}">
        <p14:creationId xmlns:p14="http://schemas.microsoft.com/office/powerpoint/2010/main" val="76995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7EE6FE3-3E0D-5D4C-240E-018F7DA2E17F}"/>
              </a:ext>
            </a:extLst>
          </p:cNvPr>
          <p:cNvSpPr txBox="1"/>
          <p:nvPr/>
        </p:nvSpPr>
        <p:spPr>
          <a:xfrm>
            <a:off x="200967" y="643466"/>
            <a:ext cx="5618477" cy="5571067"/>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buFont typeface="Wingdings 2" charset="2"/>
            </a:pP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Flutter'da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stil</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özelliğini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bir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TextStyle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widget'ına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ayarlayarak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metin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özelliklerini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özelleştirebilirsiniz</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TextStyle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yaklaşık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20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farklı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özellik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sunar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ancak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en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kullanışlı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olanlar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şunlardır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a:t>
            </a:r>
          </a:p>
          <a:p>
            <a:pPr>
              <a:lnSpc>
                <a:spcPct val="90000"/>
              </a:lnSpc>
              <a:spcBef>
                <a:spcPct val="20000"/>
              </a:spcBef>
              <a:spcAft>
                <a:spcPts val="600"/>
              </a:spcAft>
              <a:buClr>
                <a:schemeClr val="tx2"/>
              </a:buClr>
              <a:buSzPct val="70000"/>
              <a:buFont typeface="Wingdings 2" charset="2"/>
              <a:buChar char="•"/>
            </a:pPr>
            <a:r>
              <a:rPr lang="en-US" sz="1200" b="1" dirty="0">
                <a:ln>
                  <a:solidFill>
                    <a:srgbClr val="404040">
                      <a:alpha val="10000"/>
                    </a:srgbClr>
                  </a:solidFill>
                </a:ln>
                <a:solidFill>
                  <a:srgbClr val="DADADA"/>
                </a:solidFill>
                <a:effectLst>
                  <a:outerShdw blurRad="9525" dist="25400" dir="14640000" algn="tl" rotWithShape="0">
                    <a:schemeClr val="bg1">
                      <a:alpha val="30000"/>
                    </a:schemeClr>
                  </a:outerShdw>
                </a:effectLst>
              </a:rPr>
              <a:t>color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Geçerli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16+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milyon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renkten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biri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a:t>
            </a:r>
          </a:p>
          <a:p>
            <a:pPr>
              <a:lnSpc>
                <a:spcPct val="90000"/>
              </a:lnSpc>
              <a:spcBef>
                <a:spcPct val="20000"/>
              </a:spcBef>
              <a:spcAft>
                <a:spcPts val="600"/>
              </a:spcAft>
              <a:buClr>
                <a:schemeClr val="tx2"/>
              </a:buClr>
              <a:buSzPct val="70000"/>
              <a:buFont typeface="Wingdings 2" charset="2"/>
              <a:buChar char="•"/>
            </a:pPr>
            <a:r>
              <a:rPr lang="en-US" sz="1200" b="1" dirty="0">
                <a:ln>
                  <a:solidFill>
                    <a:srgbClr val="404040">
                      <a:alpha val="10000"/>
                    </a:srgbClr>
                  </a:solidFill>
                </a:ln>
                <a:solidFill>
                  <a:srgbClr val="DADADA"/>
                </a:solidFill>
                <a:effectLst>
                  <a:outerShdw blurRad="9525" dist="25400" dir="14640000" algn="tl" rotWithShape="0">
                    <a:schemeClr val="bg1">
                      <a:alpha val="30000"/>
                    </a:schemeClr>
                  </a:outerShdw>
                </a:effectLst>
              </a:rPr>
              <a:t>decoration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TextDecoration.underline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overline, strikethrough, none.</a:t>
            </a:r>
          </a:p>
          <a:p>
            <a:pPr>
              <a:lnSpc>
                <a:spcPct val="90000"/>
              </a:lnSpc>
              <a:spcBef>
                <a:spcPct val="20000"/>
              </a:spcBef>
              <a:spcAft>
                <a:spcPts val="600"/>
              </a:spcAft>
              <a:buClr>
                <a:schemeClr val="tx2"/>
              </a:buClr>
              <a:buSzPct val="70000"/>
              <a:buFont typeface="Wingdings 2" charset="2"/>
              <a:buChar char="•"/>
            </a:pPr>
            <a:r>
              <a:rPr lang="en-US" sz="1200" b="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fontSize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Karakterlerin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piksel</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cinsinden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boyutunu</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belirler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Varsayılan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boyut</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14.0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pikseldir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a:t>
            </a:r>
          </a:p>
          <a:p>
            <a:pPr>
              <a:lnSpc>
                <a:spcPct val="90000"/>
              </a:lnSpc>
              <a:spcBef>
                <a:spcPct val="20000"/>
              </a:spcBef>
              <a:spcAft>
                <a:spcPts val="600"/>
              </a:spcAft>
              <a:buClr>
                <a:schemeClr val="tx2"/>
              </a:buClr>
              <a:buSzPct val="70000"/>
              <a:buFont typeface="Wingdings 2" charset="2"/>
              <a:buChar char="•"/>
            </a:pPr>
            <a:r>
              <a:rPr lang="en-US" sz="1200" b="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fontStyle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FontStyle.italic</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veya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normal.</a:t>
            </a:r>
          </a:p>
          <a:p>
            <a:pPr>
              <a:lnSpc>
                <a:spcPct val="90000"/>
              </a:lnSpc>
              <a:spcBef>
                <a:spcPct val="20000"/>
              </a:spcBef>
              <a:spcAft>
                <a:spcPts val="600"/>
              </a:spcAft>
              <a:buClr>
                <a:schemeClr val="tx2"/>
              </a:buClr>
              <a:buSzPct val="70000"/>
              <a:buFont typeface="Wingdings 2" charset="2"/>
              <a:buChar char="•"/>
            </a:pPr>
            <a:r>
              <a:rPr lang="en-US" sz="1200" b="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fontWeight</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FontWeight.w100-w900.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Ayrıca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kalın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(w700)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veya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normal (w400)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seçenekleri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de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vardır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a:t>
            </a:r>
          </a:p>
          <a:p>
            <a:pPr>
              <a:lnSpc>
                <a:spcPct val="90000"/>
              </a:lnSpc>
              <a:spcBef>
                <a:spcPct val="20000"/>
              </a:spcBef>
              <a:spcAft>
                <a:spcPts val="600"/>
              </a:spcAft>
              <a:buClr>
                <a:schemeClr val="tx2"/>
              </a:buClr>
              <a:buSzPct val="70000"/>
              <a:buFont typeface="Wingdings 2" charset="2"/>
              <a:buChar char="•"/>
            </a:pPr>
            <a:r>
              <a:rPr lang="en-US" sz="1200" b="1"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fontFamily</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Bir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yazı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tipi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ailesi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belirler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Flutter,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yerleşik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yazı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tipleri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(Courier, Times New Roman, serif vb.)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sunar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Ancak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cihazın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türüne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bağlı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olarak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daha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fazla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yazı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tipi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olabilir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En iyi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uygulama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özel</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bir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yazı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tipi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kullanmadığınız</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sürece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varsayılan</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yazı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tipi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ailesine</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sadık</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kalmaktır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a:t>
            </a:r>
          </a:p>
          <a:p>
            <a:pPr>
              <a:lnSpc>
                <a:spcPct val="90000"/>
              </a:lnSpc>
              <a:spcBef>
                <a:spcPct val="20000"/>
              </a:spcBef>
              <a:spcAft>
                <a:spcPts val="600"/>
              </a:spcAft>
              <a:buClr>
                <a:schemeClr val="tx2"/>
              </a:buClr>
              <a:buSzPct val="70000"/>
              <a:buFont typeface="Wingdings 2" charset="2"/>
            </a:pP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Bir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özel</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yazı</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tipi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kullanma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hakkında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daha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fazla</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bilgi</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2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verilecektir</a:t>
            </a:r>
            <a:r>
              <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rPr>
              <a:t>.</a:t>
            </a:r>
          </a:p>
          <a:p>
            <a:pPr>
              <a:lnSpc>
                <a:spcPct val="90000"/>
              </a:lnSpc>
              <a:spcBef>
                <a:spcPct val="20000"/>
              </a:spcBef>
              <a:spcAft>
                <a:spcPts val="600"/>
              </a:spcAft>
              <a:buClr>
                <a:schemeClr val="tx2"/>
              </a:buClr>
              <a:buSzPct val="70000"/>
              <a:buFont typeface="Wingdings 2" charset="2"/>
            </a:pPr>
            <a:endParaRPr lang="en-US" sz="12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4" name="Resim 3">
            <a:extLst>
              <a:ext uri="{FF2B5EF4-FFF2-40B4-BE49-F238E27FC236}">
                <a16:creationId xmlns:a16="http://schemas.microsoft.com/office/drawing/2014/main" id="{F1F07080-71EA-5F95-E19D-881CA434D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73554" y="643466"/>
            <a:ext cx="4916466" cy="5571067"/>
          </a:xfrm>
          <a:prstGeom prst="rect">
            <a:avLst/>
          </a:prstGeom>
          <a:noFill/>
        </p:spPr>
      </p:pic>
    </p:spTree>
    <p:extLst>
      <p:ext uri="{BB962C8B-B14F-4D97-AF65-F5344CB8AC3E}">
        <p14:creationId xmlns:p14="http://schemas.microsoft.com/office/powerpoint/2010/main" val="42296944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7B5C4-9632-C7EE-A428-BDE2BC53607E}"/>
              </a:ext>
            </a:extLst>
          </p:cNvPr>
          <p:cNvSpPr>
            <a:spLocks noGrp="1"/>
          </p:cNvSpPr>
          <p:nvPr>
            <p:ph type="title"/>
          </p:nvPr>
        </p:nvSpPr>
        <p:spPr>
          <a:xfrm>
            <a:off x="913795" y="609600"/>
            <a:ext cx="5978072" cy="1329596"/>
          </a:xfrm>
        </p:spPr>
        <p:txBody>
          <a:bodyPr>
            <a:normAutofit/>
          </a:bodyPr>
          <a:lstStyle/>
          <a:p>
            <a:r>
              <a:rPr lang="tr-TR" b="1">
                <a:effectLst/>
                <a:latin typeface="Arial" panose="020B0604020202020204" pitchFamily="34" charset="0"/>
                <a:ea typeface="Arial" panose="020B0604020202020204" pitchFamily="34" charset="0"/>
              </a:rPr>
              <a:t>Özel</a:t>
            </a:r>
            <a:r>
              <a:rPr lang="tr-TR" b="1" spc="-45">
                <a:effectLst/>
                <a:latin typeface="Arial" panose="020B0604020202020204" pitchFamily="34" charset="0"/>
                <a:ea typeface="Arial" panose="020B0604020202020204" pitchFamily="34" charset="0"/>
              </a:rPr>
              <a:t> </a:t>
            </a:r>
            <a:r>
              <a:rPr lang="tr-TR" b="1">
                <a:effectLst/>
                <a:latin typeface="Arial" panose="020B0604020202020204" pitchFamily="34" charset="0"/>
                <a:ea typeface="Arial" panose="020B0604020202020204" pitchFamily="34" charset="0"/>
              </a:rPr>
              <a:t>yazı</a:t>
            </a:r>
            <a:r>
              <a:rPr lang="tr-TR" b="1" spc="-30">
                <a:effectLst/>
                <a:latin typeface="Arial" panose="020B0604020202020204" pitchFamily="34" charset="0"/>
                <a:ea typeface="Arial" panose="020B0604020202020204" pitchFamily="34" charset="0"/>
              </a:rPr>
              <a:t> </a:t>
            </a:r>
            <a:r>
              <a:rPr lang="tr-TR" b="1" spc="-10">
                <a:effectLst/>
                <a:latin typeface="Arial" panose="020B0604020202020204" pitchFamily="34" charset="0"/>
                <a:ea typeface="Arial" panose="020B0604020202020204" pitchFamily="34" charset="0"/>
              </a:rPr>
              <a:t>tipleri</a:t>
            </a:r>
            <a:br>
              <a:rPr lang="tr-TR" b="1">
                <a:effectLst/>
                <a:latin typeface="Arial" panose="020B0604020202020204" pitchFamily="34" charset="0"/>
                <a:ea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AB1C3A93-83FA-F8A5-5204-3C9452B412FB}"/>
              </a:ext>
            </a:extLst>
          </p:cNvPr>
          <p:cNvSpPr>
            <a:spLocks noGrp="1"/>
          </p:cNvSpPr>
          <p:nvPr>
            <p:ph idx="1"/>
          </p:nvPr>
        </p:nvSpPr>
        <p:spPr>
          <a:xfrm>
            <a:off x="913795" y="2127623"/>
            <a:ext cx="5978072" cy="3567225"/>
          </a:xfrm>
        </p:spPr>
        <p:txBody>
          <a:bodyPr anchor="ctr">
            <a:normAutofit/>
          </a:bodyPr>
          <a:lstStyle/>
          <a:p>
            <a:pPr marL="236220">
              <a:lnSpc>
                <a:spcPct val="90000"/>
              </a:lnSpc>
              <a:spcBef>
                <a:spcPts val="980"/>
              </a:spcBef>
              <a:buClr>
                <a:srgbClr val="A53E51"/>
              </a:buClr>
            </a:pPr>
            <a:r>
              <a:rPr lang="tr-TR">
                <a:effectLst/>
                <a:latin typeface="Calibri" panose="020F0502020204030204" pitchFamily="34" charset="0"/>
                <a:ea typeface="Calibri" panose="020F0502020204030204" pitchFamily="34" charset="0"/>
              </a:rPr>
              <a:t>Bazı</a:t>
            </a:r>
            <a:r>
              <a:rPr lang="tr-TR" spc="9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tasarımcılar</a:t>
            </a:r>
            <a:r>
              <a:rPr lang="tr-TR" spc="9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sahne</a:t>
            </a:r>
            <a:r>
              <a:rPr lang="tr-TR" spc="9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tasarlarken</a:t>
            </a:r>
            <a:r>
              <a:rPr lang="tr-TR" spc="9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özel</a:t>
            </a:r>
            <a:r>
              <a:rPr lang="tr-TR" spc="10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yazı</a:t>
            </a:r>
            <a:r>
              <a:rPr lang="tr-TR" spc="9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tiplerine</a:t>
            </a:r>
            <a:r>
              <a:rPr lang="tr-TR" spc="9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ihtiyaç</a:t>
            </a:r>
            <a:r>
              <a:rPr lang="tr-TR" spc="9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duyarlar.</a:t>
            </a:r>
            <a:r>
              <a:rPr lang="tr-TR" spc="90">
                <a:effectLst/>
                <a:latin typeface="Calibri" panose="020F0502020204030204" pitchFamily="34" charset="0"/>
                <a:ea typeface="Calibri" panose="020F0502020204030204" pitchFamily="34" charset="0"/>
              </a:rPr>
              <a:t> </a:t>
            </a:r>
            <a:r>
              <a:rPr lang="tr-TR" err="1">
                <a:effectLst/>
                <a:latin typeface="Calibri" panose="020F0502020204030204" pitchFamily="34" charset="0"/>
                <a:ea typeface="Calibri" panose="020F0502020204030204" pitchFamily="34" charset="0"/>
              </a:rPr>
              <a:t>Flutter</a:t>
            </a:r>
            <a:r>
              <a:rPr lang="tr-TR" spc="10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ile</a:t>
            </a:r>
            <a:r>
              <a:rPr lang="tr-TR" spc="95">
                <a:effectLst/>
                <a:latin typeface="Calibri" panose="020F0502020204030204" pitchFamily="34" charset="0"/>
                <a:ea typeface="Calibri" panose="020F0502020204030204" pitchFamily="34" charset="0"/>
              </a:rPr>
              <a:t> </a:t>
            </a:r>
            <a:r>
              <a:rPr lang="tr-TR" spc="-20">
                <a:effectLst/>
                <a:latin typeface="Calibri" panose="020F0502020204030204" pitchFamily="34" charset="0"/>
                <a:ea typeface="Calibri" panose="020F0502020204030204" pitchFamily="34" charset="0"/>
              </a:rPr>
              <a:t>özel</a:t>
            </a:r>
            <a:endParaRPr lang="tr-TR">
              <a:effectLst/>
              <a:latin typeface="Calibri" panose="020F0502020204030204" pitchFamily="34" charset="0"/>
              <a:ea typeface="Calibri" panose="020F0502020204030204" pitchFamily="34" charset="0"/>
            </a:endParaRPr>
          </a:p>
          <a:p>
            <a:pPr marL="236220">
              <a:lnSpc>
                <a:spcPct val="90000"/>
              </a:lnSpc>
              <a:spcBef>
                <a:spcPts val="200"/>
              </a:spcBef>
              <a:buClr>
                <a:srgbClr val="A53E51"/>
              </a:buClr>
            </a:pPr>
            <a:r>
              <a:rPr lang="tr-TR">
                <a:effectLst/>
                <a:latin typeface="Calibri" panose="020F0502020204030204" pitchFamily="34" charset="0"/>
                <a:ea typeface="Calibri" panose="020F0502020204030204" pitchFamily="34" charset="0"/>
              </a:rPr>
              <a:t>fontları</a:t>
            </a:r>
            <a:r>
              <a:rPr lang="tr-TR" spc="-3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kolay</a:t>
            </a:r>
            <a:r>
              <a:rPr lang="tr-TR" spc="-2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oldu</a:t>
            </a:r>
            <a:r>
              <a:rPr lang="tr-TR">
                <a:effectLst/>
                <a:latin typeface="Lucida Sans Unicode" panose="020B0602030504020204" pitchFamily="34" charset="0"/>
                <a:ea typeface="Calibri" panose="020F0502020204030204" pitchFamily="34" charset="0"/>
                <a:cs typeface="Calibri" panose="020F0502020204030204" pitchFamily="34" charset="0"/>
              </a:rPr>
              <a:t>ğ</a:t>
            </a:r>
            <a:r>
              <a:rPr lang="tr-TR">
                <a:effectLst/>
                <a:latin typeface="Calibri" panose="020F0502020204030204" pitchFamily="34" charset="0"/>
                <a:ea typeface="Calibri" panose="020F0502020204030204" pitchFamily="34" charset="0"/>
              </a:rPr>
              <a:t>u</a:t>
            </a:r>
            <a:r>
              <a:rPr lang="tr-TR" spc="-3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ve</a:t>
            </a:r>
            <a:r>
              <a:rPr lang="tr-TR" spc="-2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platformlar</a:t>
            </a:r>
            <a:r>
              <a:rPr lang="tr-TR" spc="-3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arası</a:t>
            </a:r>
            <a:r>
              <a:rPr lang="tr-TR" spc="-2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çalı</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tıkları</a:t>
            </a:r>
            <a:r>
              <a:rPr lang="tr-TR" spc="-3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ortaya</a:t>
            </a:r>
            <a:r>
              <a:rPr lang="tr-TR" spc="-2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çıktı.</a:t>
            </a:r>
            <a:r>
              <a:rPr lang="tr-TR" spc="-30">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Üç</a:t>
            </a:r>
            <a:r>
              <a:rPr lang="tr-TR" spc="-2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adımdan</a:t>
            </a:r>
            <a:r>
              <a:rPr lang="tr-TR" spc="-25">
                <a:effectLst/>
                <a:latin typeface="Calibri" panose="020F0502020204030204" pitchFamily="34" charset="0"/>
                <a:ea typeface="Calibri" panose="020F0502020204030204" pitchFamily="34" charset="0"/>
              </a:rPr>
              <a:t> </a:t>
            </a:r>
            <a:r>
              <a:rPr lang="tr-TR" spc="-10">
                <a:effectLst/>
                <a:latin typeface="Calibri" panose="020F0502020204030204" pitchFamily="34" charset="0"/>
                <a:ea typeface="Calibri" panose="020F0502020204030204" pitchFamily="34" charset="0"/>
              </a:rPr>
              <a:t>olu</a:t>
            </a:r>
            <a:r>
              <a:rPr lang="tr-TR" spc="-10">
                <a:effectLst/>
                <a:latin typeface="Lucida Sans Unicode" panose="020B0602030504020204" pitchFamily="34" charset="0"/>
                <a:ea typeface="Calibri" panose="020F0502020204030204" pitchFamily="34" charset="0"/>
                <a:cs typeface="Calibri" panose="020F0502020204030204" pitchFamily="34" charset="0"/>
              </a:rPr>
              <a:t>ş</a:t>
            </a:r>
            <a:r>
              <a:rPr lang="tr-TR" spc="-10">
                <a:effectLst/>
                <a:latin typeface="Calibri" panose="020F0502020204030204" pitchFamily="34" charset="0"/>
                <a:ea typeface="Calibri" panose="020F0502020204030204" pitchFamily="34" charset="0"/>
              </a:rPr>
              <a:t>uyor:</a:t>
            </a:r>
            <a:endParaRPr lang="tr-TR">
              <a:effectLst/>
              <a:latin typeface="Calibri" panose="020F0502020204030204" pitchFamily="34" charset="0"/>
              <a:ea typeface="Calibri" panose="020F0502020204030204" pitchFamily="34" charset="0"/>
            </a:endParaRPr>
          </a:p>
          <a:p>
            <a:pPr>
              <a:lnSpc>
                <a:spcPct val="90000"/>
              </a:lnSpc>
              <a:buClr>
                <a:srgbClr val="A53E51"/>
              </a:buClr>
            </a:pPr>
            <a:endParaRPr lang="tr-TR"/>
          </a:p>
          <a:p>
            <a:pPr marL="342900" marR="673735" lvl="0" indent="-342900">
              <a:lnSpc>
                <a:spcPct val="90000"/>
              </a:lnSpc>
              <a:spcBef>
                <a:spcPts val="715"/>
              </a:spcBef>
              <a:buClr>
                <a:srgbClr val="A53E51"/>
              </a:buClr>
              <a:buFont typeface="+mj-lt"/>
              <a:buAutoNum type="arabicPeriod"/>
            </a:pPr>
            <a:r>
              <a:rPr lang="tr-TR" dirty="0"/>
              <a:t> </a:t>
            </a:r>
            <a:r>
              <a:rPr lang="tr-TR" err="1">
                <a:effectLst/>
                <a:latin typeface="Calibri" panose="020F0502020204030204" pitchFamily="34" charset="0"/>
                <a:ea typeface="Calibri" panose="020F0502020204030204" pitchFamily="34" charset="0"/>
              </a:rPr>
              <a:t>ttf</a:t>
            </a:r>
            <a:r>
              <a:rPr lang="tr-TR">
                <a:effectLst/>
                <a:latin typeface="Calibri" panose="020F0502020204030204" pitchFamily="34" charset="0"/>
                <a:ea typeface="Calibri" panose="020F0502020204030204" pitchFamily="34" charset="0"/>
              </a:rPr>
              <a:t>,</a:t>
            </a:r>
            <a:r>
              <a:rPr lang="tr-TR" spc="-35">
                <a:effectLst/>
                <a:latin typeface="Calibri" panose="020F0502020204030204" pitchFamily="34" charset="0"/>
                <a:ea typeface="Calibri" panose="020F0502020204030204" pitchFamily="34" charset="0"/>
              </a:rPr>
              <a:t> </a:t>
            </a:r>
            <a:r>
              <a:rPr lang="tr-TR" err="1">
                <a:effectLst/>
                <a:latin typeface="Calibri" panose="020F0502020204030204" pitchFamily="34" charset="0"/>
                <a:ea typeface="Calibri" panose="020F0502020204030204" pitchFamily="34" charset="0"/>
              </a:rPr>
              <a:t>woff</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veya</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woff2</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biçimindeki</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özel</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yazı</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tipi</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dosyalarını</a:t>
            </a:r>
            <a:r>
              <a:rPr lang="tr-TR" spc="-35">
                <a:effectLst/>
                <a:latin typeface="Calibri" panose="020F0502020204030204" pitchFamily="34" charset="0"/>
                <a:ea typeface="Calibri" panose="020F0502020204030204" pitchFamily="34" charset="0"/>
              </a:rPr>
              <a:t> </a:t>
            </a:r>
            <a:r>
              <a:rPr lang="tr-TR">
                <a:effectLst/>
                <a:latin typeface="Calibri" panose="020F0502020204030204" pitchFamily="34" charset="0"/>
                <a:ea typeface="Calibri" panose="020F0502020204030204" pitchFamily="34" charset="0"/>
              </a:rPr>
              <a:t>indirin. Bunlar geleneksel olarak </a:t>
            </a:r>
            <a:r>
              <a:rPr lang="tr-TR" err="1">
                <a:effectLst/>
                <a:latin typeface="Calibri" panose="020F0502020204030204" pitchFamily="34" charset="0"/>
                <a:ea typeface="Calibri" panose="020F0502020204030204" pitchFamily="34" charset="0"/>
              </a:rPr>
              <a:t>fonts</a:t>
            </a:r>
            <a:r>
              <a:rPr lang="tr-TR">
                <a:effectLst/>
                <a:latin typeface="Calibri" panose="020F0502020204030204" pitchFamily="34" charset="0"/>
                <a:ea typeface="Calibri" panose="020F0502020204030204" pitchFamily="34" charset="0"/>
              </a:rPr>
              <a:t> adlı kök düzey bir klasörde saklanır, ancak adı size ba</a:t>
            </a:r>
            <a:r>
              <a:rPr lang="tr-TR">
                <a:effectLst/>
                <a:latin typeface="Lucida Sans Unicode" panose="020B0602030504020204" pitchFamily="34" charset="0"/>
                <a:ea typeface="Calibri" panose="020F0502020204030204" pitchFamily="34" charset="0"/>
                <a:cs typeface="Calibri" panose="020F0502020204030204" pitchFamily="34" charset="0"/>
              </a:rPr>
              <a:t>ğ</a:t>
            </a:r>
            <a:r>
              <a:rPr lang="tr-TR">
                <a:effectLst/>
                <a:latin typeface="Calibri" panose="020F0502020204030204" pitchFamily="34" charset="0"/>
                <a:ea typeface="Calibri" panose="020F0502020204030204" pitchFamily="34" charset="0"/>
              </a:rPr>
              <a:t>lıdır (</a:t>
            </a:r>
            <a:r>
              <a:rPr lang="tr-TR">
                <a:effectLst/>
                <a:latin typeface="Lucida Sans Unicode" panose="020B0602030504020204" pitchFamily="34" charset="0"/>
                <a:ea typeface="Calibri" panose="020F0502020204030204" pitchFamily="34" charset="0"/>
                <a:cs typeface="Calibri" panose="020F0502020204030204" pitchFamily="34" charset="0"/>
              </a:rPr>
              <a:t>Ş</a:t>
            </a:r>
            <a:r>
              <a:rPr lang="tr-TR">
                <a:effectLst/>
                <a:latin typeface="Calibri" panose="020F0502020204030204" pitchFamily="34" charset="0"/>
                <a:ea typeface="Calibri" panose="020F0502020204030204" pitchFamily="34" charset="0"/>
              </a:rPr>
              <a:t>ekil </a:t>
            </a:r>
            <a:r>
              <a:rPr lang="tr-TR" u="none" strike="noStrike">
                <a:effectLst/>
                <a:latin typeface="Calibri" panose="020F0502020204030204" pitchFamily="34" charset="0"/>
                <a:ea typeface="Calibri" panose="020F0502020204030204" pitchFamily="34" charset="0"/>
                <a:hlinkClick r:id="rId3"/>
              </a:rPr>
              <a:t>8-3</a:t>
            </a:r>
            <a:r>
              <a:rPr lang="tr-TR">
                <a:effectLst/>
                <a:latin typeface="Calibri" panose="020F0502020204030204" pitchFamily="34" charset="0"/>
                <a:ea typeface="Calibri" panose="020F0502020204030204" pitchFamily="34" charset="0"/>
              </a:rPr>
              <a:t>).</a:t>
            </a:r>
          </a:p>
          <a:p>
            <a:pPr>
              <a:lnSpc>
                <a:spcPct val="90000"/>
              </a:lnSpc>
              <a:buClr>
                <a:srgbClr val="A53E51"/>
              </a:buClr>
            </a:pPr>
            <a:r>
              <a:rPr lang="tr-TR">
                <a:effectLst/>
                <a:latin typeface="Calibri" panose="020F0502020204030204" pitchFamily="34" charset="0"/>
                <a:ea typeface="Calibri" panose="020F0502020204030204" pitchFamily="34" charset="0"/>
              </a:rPr>
              <a:t> </a:t>
            </a:r>
            <a:endParaRPr lang="tr-TR"/>
          </a:p>
        </p:txBody>
      </p:sp>
      <p:pic>
        <p:nvPicPr>
          <p:cNvPr id="4" name="Image 23" descr="metin, ekran görüntüsü, yazı tipi içeren bir resim&#10;&#10;Yapay zeka tarafından oluşturulan içerik yanlış olabilir.">
            <a:extLst>
              <a:ext uri="{FF2B5EF4-FFF2-40B4-BE49-F238E27FC236}">
                <a16:creationId xmlns:a16="http://schemas.microsoft.com/office/drawing/2014/main" id="{B0EEB064-64D4-F180-CB24-41E4F391FED0}"/>
              </a:ext>
            </a:extLst>
          </p:cNvPr>
          <p:cNvPicPr>
            <a:picLocks/>
          </p:cNvPicPr>
          <p:nvPr/>
        </p:nvPicPr>
        <p:blipFill>
          <a:blip r:embed="rId4" cstate="print"/>
          <a:stretch>
            <a:fillRect/>
          </a:stretch>
        </p:blipFill>
        <p:spPr>
          <a:xfrm>
            <a:off x="7714656" y="1750851"/>
            <a:ext cx="3995592" cy="3356297"/>
          </a:xfrm>
          <a:prstGeom prst="rect">
            <a:avLst/>
          </a:prstGeom>
        </p:spPr>
      </p:pic>
    </p:spTree>
    <p:extLst>
      <p:ext uri="{BB962C8B-B14F-4D97-AF65-F5344CB8AC3E}">
        <p14:creationId xmlns:p14="http://schemas.microsoft.com/office/powerpoint/2010/main" val="2897528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Kurşun Rengi</Template>
  <TotalTime>152</TotalTime>
  <Words>2672</Words>
  <Application>Microsoft Office PowerPoint</Application>
  <PresentationFormat>Geniş ekran</PresentationFormat>
  <Paragraphs>240</Paragraphs>
  <Slides>25</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25</vt:i4>
      </vt:variant>
    </vt:vector>
  </HeadingPairs>
  <TitlesOfParts>
    <vt:vector size="35" baseType="lpstr">
      <vt:lpstr>SimSun-ExtB</vt:lpstr>
      <vt:lpstr>Arial</vt:lpstr>
      <vt:lpstr>Arial MT</vt:lpstr>
      <vt:lpstr>Calibri</vt:lpstr>
      <vt:lpstr>Calisto MT</vt:lpstr>
      <vt:lpstr>Cambria</vt:lpstr>
      <vt:lpstr>Lucida Sans Unicode</vt:lpstr>
      <vt:lpstr>Times New Roman</vt:lpstr>
      <vt:lpstr>Wingdings 2</vt:lpstr>
      <vt:lpstr>Kurşun Rengi</vt:lpstr>
      <vt:lpstr> Bölüm 8</vt:lpstr>
      <vt:lpstr>Bölüm 8 İçindekiler</vt:lpstr>
      <vt:lpstr>Widget'larınızı Şekillendirme </vt:lpstr>
      <vt:lpstr>Flutter Tarzlarında Düşünme</vt:lpstr>
      <vt:lpstr>Renkler Hakkında Bir Söz</vt:lpstr>
      <vt:lpstr>PowerPoint Sunusu</vt:lpstr>
      <vt:lpstr>Metin Şekillendirme</vt:lpstr>
      <vt:lpstr>PowerPoint Sunusu</vt:lpstr>
      <vt:lpstr>Özel yazı tipleri </vt:lpstr>
      <vt:lpstr>PowerPoint Sunusu</vt:lpstr>
      <vt:lpstr>Kutu Dekorasyonları </vt:lpstr>
      <vt:lpstr>PowerPoint Sunusu</vt:lpstr>
      <vt:lpstr>Kenar </vt:lpstr>
      <vt:lpstr>Kenar Yarıçapı</vt:lpstr>
      <vt:lpstr>PowerPoint Sunusu</vt:lpstr>
      <vt:lpstr>Kutu Şekli</vt:lpstr>
      <vt:lpstr>PowerPoint Sunusu</vt:lpstr>
      <vt:lpstr>Widget'ları istifleme</vt:lpstr>
      <vt:lpstr>Konumlandırılmış widget</vt:lpstr>
      <vt:lpstr>Kart Widget'ı</vt:lpstr>
      <vt:lpstr>Temalar</vt:lpstr>
      <vt:lpstr>PowerPoint Sunusu</vt:lpstr>
      <vt:lpstr>Tema özelliklerini uygulama</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EREN ASLAN</dc:creator>
  <cp:lastModifiedBy>EREN ASLAN</cp:lastModifiedBy>
  <cp:revision>3</cp:revision>
  <dcterms:created xsi:type="dcterms:W3CDTF">2025-02-27T13:33:52Z</dcterms:created>
  <dcterms:modified xsi:type="dcterms:W3CDTF">2025-03-06T19:14:24Z</dcterms:modified>
</cp:coreProperties>
</file>