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2" r:id="rId36"/>
    <p:sldId id="293" r:id="rId37"/>
    <p:sldId id="298" r:id="rId38"/>
    <p:sldId id="299" r:id="rId39"/>
    <p:sldId id="294" r:id="rId40"/>
    <p:sldId id="295" r:id="rId41"/>
    <p:sldId id="296" r:id="rId42"/>
    <p:sldId id="297" r:id="rId4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248F1-9BF0-DEDC-C0BA-6C328B760566}" v="40" dt="2025-02-25T15:41:26.946"/>
    <p1510:client id="{7D5C37B0-2D6F-5188-F4CC-D6761B55C82C}" v="1" dt="2025-02-25T12:14:56.459"/>
    <p1510:client id="{88665EFA-0FEE-8386-00AC-87559F30BC91}" v="828" dt="2025-02-25T11:21:53.6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ĞİT ALTUNDAĞ" userId="S::2022481014@cumhuriyet.edu.tr::4f1bcd5e-95c1-4d4c-b67c-a8ec80add678" providerId="AD" clId="Web-{7D5C37B0-2D6F-5188-F4CC-D6761B55C82C}"/>
    <pc:docChg chg="modSld">
      <pc:chgData name="YİĞİT ALTUNDAĞ" userId="S::2022481014@cumhuriyet.edu.tr::4f1bcd5e-95c1-4d4c-b67c-a8ec80add678" providerId="AD" clId="Web-{7D5C37B0-2D6F-5188-F4CC-D6761B55C82C}" dt="2025-02-25T12:14:56.459" v="0" actId="1076"/>
      <pc:docMkLst>
        <pc:docMk/>
      </pc:docMkLst>
      <pc:sldChg chg="modSp">
        <pc:chgData name="YİĞİT ALTUNDAĞ" userId="S::2022481014@cumhuriyet.edu.tr::4f1bcd5e-95c1-4d4c-b67c-a8ec80add678" providerId="AD" clId="Web-{7D5C37B0-2D6F-5188-F4CC-D6761B55C82C}" dt="2025-02-25T12:14:56.459" v="0" actId="1076"/>
        <pc:sldMkLst>
          <pc:docMk/>
          <pc:sldMk cId="2839659730" sldId="296"/>
        </pc:sldMkLst>
        <pc:spChg chg="mod">
          <ac:chgData name="YİĞİT ALTUNDAĞ" userId="S::2022481014@cumhuriyet.edu.tr::4f1bcd5e-95c1-4d4c-b67c-a8ec80add678" providerId="AD" clId="Web-{7D5C37B0-2D6F-5188-F4CC-D6761B55C82C}" dt="2025-02-25T12:14:56.459" v="0" actId="1076"/>
          <ac:spMkLst>
            <pc:docMk/>
            <pc:sldMk cId="2839659730" sldId="296"/>
            <ac:spMk id="3" creationId="{427E0C93-2815-11CF-14AE-ABF7E92F501C}"/>
          </ac:spMkLst>
        </pc:spChg>
      </pc:sldChg>
    </pc:docChg>
  </pc:docChgLst>
  <pc:docChgLst>
    <pc:chgData name="YİĞİT ALTUNDAĞ" userId="S::2022481014@cumhuriyet.edu.tr::4f1bcd5e-95c1-4d4c-b67c-a8ec80add678" providerId="AD" clId="Web-{1FB248F1-9BF0-DEDC-C0BA-6C328B760566}"/>
    <pc:docChg chg="addSld modSld">
      <pc:chgData name="YİĞİT ALTUNDAĞ" userId="S::2022481014@cumhuriyet.edu.tr::4f1bcd5e-95c1-4d4c-b67c-a8ec80add678" providerId="AD" clId="Web-{1FB248F1-9BF0-DEDC-C0BA-6C328B760566}" dt="2025-02-25T15:41:24.477" v="36" actId="20577"/>
      <pc:docMkLst>
        <pc:docMk/>
      </pc:docMkLst>
      <pc:sldChg chg="modSp">
        <pc:chgData name="YİĞİT ALTUNDAĞ" userId="S::2022481014@cumhuriyet.edu.tr::4f1bcd5e-95c1-4d4c-b67c-a8ec80add678" providerId="AD" clId="Web-{1FB248F1-9BF0-DEDC-C0BA-6C328B760566}" dt="2025-02-25T15:36:54.999" v="0" actId="20577"/>
        <pc:sldMkLst>
          <pc:docMk/>
          <pc:sldMk cId="3495369370" sldId="292"/>
        </pc:sldMkLst>
        <pc:spChg chg="mod">
          <ac:chgData name="YİĞİT ALTUNDAĞ" userId="S::2022481014@cumhuriyet.edu.tr::4f1bcd5e-95c1-4d4c-b67c-a8ec80add678" providerId="AD" clId="Web-{1FB248F1-9BF0-DEDC-C0BA-6C328B760566}" dt="2025-02-25T15:36:54.999" v="0" actId="20577"/>
          <ac:spMkLst>
            <pc:docMk/>
            <pc:sldMk cId="3495369370" sldId="292"/>
            <ac:spMk id="3" creationId="{7FDE5FB4-774E-3833-8041-DE98C1C7CCAC}"/>
          </ac:spMkLst>
        </pc:spChg>
      </pc:sldChg>
      <pc:sldChg chg="addSp delSp modSp">
        <pc:chgData name="YİĞİT ALTUNDAĞ" userId="S::2022481014@cumhuriyet.edu.tr::4f1bcd5e-95c1-4d4c-b67c-a8ec80add678" providerId="AD" clId="Web-{1FB248F1-9BF0-DEDC-C0BA-6C328B760566}" dt="2025-02-25T15:40:44.413" v="21" actId="14100"/>
        <pc:sldMkLst>
          <pc:docMk/>
          <pc:sldMk cId="3454005522" sldId="293"/>
        </pc:sldMkLst>
        <pc:spChg chg="mod">
          <ac:chgData name="YİĞİT ALTUNDAĞ" userId="S::2022481014@cumhuriyet.edu.tr::4f1bcd5e-95c1-4d4c-b67c-a8ec80add678" providerId="AD" clId="Web-{1FB248F1-9BF0-DEDC-C0BA-6C328B760566}" dt="2025-02-25T15:40:10.584" v="11" actId="1076"/>
          <ac:spMkLst>
            <pc:docMk/>
            <pc:sldMk cId="3454005522" sldId="293"/>
            <ac:spMk id="2" creationId="{5829F559-3006-D5E2-A6B9-C53D9A87F54D}"/>
          </ac:spMkLst>
        </pc:spChg>
        <pc:spChg chg="del">
          <ac:chgData name="YİĞİT ALTUNDAĞ" userId="S::2022481014@cumhuriyet.edu.tr::4f1bcd5e-95c1-4d4c-b67c-a8ec80add678" providerId="AD" clId="Web-{1FB248F1-9BF0-DEDC-C0BA-6C328B760566}" dt="2025-02-25T15:39:54.990" v="2"/>
          <ac:spMkLst>
            <pc:docMk/>
            <pc:sldMk cId="3454005522" sldId="293"/>
            <ac:spMk id="3" creationId="{CA594D37-3D46-D733-7F31-B3042D9B6464}"/>
          </ac:spMkLst>
        </pc:spChg>
        <pc:picChg chg="add mod ord">
          <ac:chgData name="YİĞİT ALTUNDAĞ" userId="S::2022481014@cumhuriyet.edu.tr::4f1bcd5e-95c1-4d4c-b67c-a8ec80add678" providerId="AD" clId="Web-{1FB248F1-9BF0-DEDC-C0BA-6C328B760566}" dt="2025-02-25T15:40:44.413" v="21" actId="14100"/>
          <ac:picMkLst>
            <pc:docMk/>
            <pc:sldMk cId="3454005522" sldId="293"/>
            <ac:picMk id="4" creationId="{74F6E818-4E86-1E92-A842-6ACB1112FED9}"/>
          </ac:picMkLst>
        </pc:picChg>
        <pc:picChg chg="add mod">
          <ac:chgData name="YİĞİT ALTUNDAĞ" userId="S::2022481014@cumhuriyet.edu.tr::4f1bcd5e-95c1-4d4c-b67c-a8ec80add678" providerId="AD" clId="Web-{1FB248F1-9BF0-DEDC-C0BA-6C328B760566}" dt="2025-02-25T15:40:42.366" v="20" actId="14100"/>
          <ac:picMkLst>
            <pc:docMk/>
            <pc:sldMk cId="3454005522" sldId="293"/>
            <ac:picMk id="5" creationId="{E2BEAFB4-6EDE-2058-D92A-8894F0307E59}"/>
          </ac:picMkLst>
        </pc:picChg>
      </pc:sldChg>
      <pc:sldChg chg="addSp delSp modSp new">
        <pc:chgData name="YİĞİT ALTUNDAĞ" userId="S::2022481014@cumhuriyet.edu.tr::4f1bcd5e-95c1-4d4c-b67c-a8ec80add678" providerId="AD" clId="Web-{1FB248F1-9BF0-DEDC-C0BA-6C328B760566}" dt="2025-02-25T15:41:23.258" v="32" actId="20577"/>
        <pc:sldMkLst>
          <pc:docMk/>
          <pc:sldMk cId="4060286156" sldId="298"/>
        </pc:sldMkLst>
        <pc:spChg chg="mod">
          <ac:chgData name="YİĞİT ALTUNDAĞ" userId="S::2022481014@cumhuriyet.edu.tr::4f1bcd5e-95c1-4d4c-b67c-a8ec80add678" providerId="AD" clId="Web-{1FB248F1-9BF0-DEDC-C0BA-6C328B760566}" dt="2025-02-25T15:41:23.258" v="32" actId="20577"/>
          <ac:spMkLst>
            <pc:docMk/>
            <pc:sldMk cId="4060286156" sldId="298"/>
            <ac:spMk id="2" creationId="{8B63622D-8FE4-9327-0506-B811750F042E}"/>
          </ac:spMkLst>
        </pc:spChg>
        <pc:spChg chg="del">
          <ac:chgData name="YİĞİT ALTUNDAĞ" userId="S::2022481014@cumhuriyet.edu.tr::4f1bcd5e-95c1-4d4c-b67c-a8ec80add678" providerId="AD" clId="Web-{1FB248F1-9BF0-DEDC-C0BA-6C328B760566}" dt="2025-02-25T15:40:57.179" v="23"/>
          <ac:spMkLst>
            <pc:docMk/>
            <pc:sldMk cId="4060286156" sldId="298"/>
            <ac:spMk id="3" creationId="{C34C44AC-24A6-6F85-B365-69F240B46D0E}"/>
          </ac:spMkLst>
        </pc:spChg>
        <pc:picChg chg="add mod ord">
          <ac:chgData name="YİĞİT ALTUNDAĞ" userId="S::2022481014@cumhuriyet.edu.tr::4f1bcd5e-95c1-4d4c-b67c-a8ec80add678" providerId="AD" clId="Web-{1FB248F1-9BF0-DEDC-C0BA-6C328B760566}" dt="2025-02-25T15:40:58.789" v="24" actId="14100"/>
          <ac:picMkLst>
            <pc:docMk/>
            <pc:sldMk cId="4060286156" sldId="298"/>
            <ac:picMk id="4" creationId="{8D829BC3-CAC1-CBFE-6624-9C9F569FB6BD}"/>
          </ac:picMkLst>
        </pc:picChg>
      </pc:sldChg>
      <pc:sldChg chg="modSp new">
        <pc:chgData name="YİĞİT ALTUNDAĞ" userId="S::2022481014@cumhuriyet.edu.tr::4f1bcd5e-95c1-4d4c-b67c-a8ec80add678" providerId="AD" clId="Web-{1FB248F1-9BF0-DEDC-C0BA-6C328B760566}" dt="2025-02-25T15:41:24.477" v="36" actId="20577"/>
        <pc:sldMkLst>
          <pc:docMk/>
          <pc:sldMk cId="4020567939" sldId="299"/>
        </pc:sldMkLst>
        <pc:spChg chg="mod">
          <ac:chgData name="YİĞİT ALTUNDAĞ" userId="S::2022481014@cumhuriyet.edu.tr::4f1bcd5e-95c1-4d4c-b67c-a8ec80add678" providerId="AD" clId="Web-{1FB248F1-9BF0-DEDC-C0BA-6C328B760566}" dt="2025-02-25T15:41:24.087" v="34" actId="20577"/>
          <ac:spMkLst>
            <pc:docMk/>
            <pc:sldMk cId="4020567939" sldId="299"/>
            <ac:spMk id="2" creationId="{84EC7577-E440-038E-AB60-210F34F3C0C4}"/>
          </ac:spMkLst>
        </pc:spChg>
        <pc:spChg chg="mod">
          <ac:chgData name="YİĞİT ALTUNDAĞ" userId="S::2022481014@cumhuriyet.edu.tr::4f1bcd5e-95c1-4d4c-b67c-a8ec80add678" providerId="AD" clId="Web-{1FB248F1-9BF0-DEDC-C0BA-6C328B760566}" dt="2025-02-25T15:41:24.477" v="36" actId="20577"/>
          <ac:spMkLst>
            <pc:docMk/>
            <pc:sldMk cId="4020567939" sldId="299"/>
            <ac:spMk id="3" creationId="{60F730EE-E95B-C3E6-5DF0-4CA3EAAED01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2/25/2025</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5338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2/25/2025</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6411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2/25/2025</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97542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2/25/2025</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69450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2/25/2025</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2423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2/25/2025</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45669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2/25/2025</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6783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2/25/2025</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77976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2/25/2025</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795077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2/25/2025</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592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2/25/2025</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6722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2/25/2025</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002271132"/>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A4374D-F270-4C02-88D7-B751FD9BD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a:extLst>
              <a:ext uri="{FF2B5EF4-FFF2-40B4-BE49-F238E27FC236}">
                <a16:creationId xmlns:a16="http://schemas.microsoft.com/office/drawing/2014/main" id="{05714A28-B783-DDBB-CE56-542EB5ED9C32}"/>
              </a:ext>
            </a:extLst>
          </p:cNvPr>
          <p:cNvPicPr>
            <a:picLocks noChangeAspect="1"/>
          </p:cNvPicPr>
          <p:nvPr/>
        </p:nvPicPr>
        <p:blipFill>
          <a:blip r:embed="rId2">
            <a:alphaModFix amt="60000"/>
          </a:blip>
          <a:srcRect t="19666" r="-2" b="-2"/>
          <a:stretch/>
        </p:blipFill>
        <p:spPr>
          <a:xfrm>
            <a:off x="20" y="10"/>
            <a:ext cx="12191979" cy="6857989"/>
          </a:xfrm>
          <a:prstGeom prst="rect">
            <a:avLst/>
          </a:prstGeom>
        </p:spPr>
      </p:pic>
      <p:sp>
        <p:nvSpPr>
          <p:cNvPr id="13" name="Rectangle 12">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alpha val="95000"/>
            </a:schemeClr>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639336" y="2016433"/>
            <a:ext cx="9023763" cy="2232544"/>
          </a:xfrm>
        </p:spPr>
        <p:txBody>
          <a:bodyPr anchor="ctr">
            <a:normAutofit/>
          </a:bodyPr>
          <a:lstStyle/>
          <a:p>
            <a:pPr algn="ctr"/>
            <a:r>
              <a:rPr lang="en-GB" sz="4000" dirty="0"/>
              <a:t>Mobil </a:t>
            </a:r>
            <a:r>
              <a:rPr lang="en-GB" sz="4000" dirty="0" err="1"/>
              <a:t>Programlama</a:t>
            </a:r>
            <a:r>
              <a:rPr lang="en-GB" sz="4000" dirty="0"/>
              <a:t> </a:t>
            </a:r>
            <a:r>
              <a:rPr lang="en-GB" sz="4000" dirty="0" err="1"/>
              <a:t>Sunumu</a:t>
            </a:r>
            <a:br>
              <a:rPr lang="en-GB" sz="7200" dirty="0"/>
            </a:br>
            <a:r>
              <a:rPr lang="en-GB" sz="4000" dirty="0"/>
              <a:t>(Chapter 4, 7-14)</a:t>
            </a:r>
          </a:p>
          <a:p>
            <a:pPr algn="ctr"/>
            <a:endParaRPr lang="en-GB" sz="7200" dirty="0"/>
          </a:p>
        </p:txBody>
      </p:sp>
      <p:sp>
        <p:nvSpPr>
          <p:cNvPr id="15" name="Rectangle: Rounded Corners 14">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Subtitle 2"/>
          <p:cNvSpPr>
            <a:spLocks noGrp="1"/>
          </p:cNvSpPr>
          <p:nvPr>
            <p:ph type="subTitle" idx="1"/>
          </p:nvPr>
        </p:nvSpPr>
        <p:spPr>
          <a:xfrm>
            <a:off x="2566988" y="3675270"/>
            <a:ext cx="7058025" cy="581025"/>
          </a:xfrm>
        </p:spPr>
        <p:txBody>
          <a:bodyPr vert="horz" lIns="91440" tIns="45720" rIns="91440" bIns="45720" rtlCol="0" anchor="ctr">
            <a:noAutofit/>
          </a:bodyPr>
          <a:lstStyle/>
          <a:p>
            <a:pPr algn="ctr">
              <a:lnSpc>
                <a:spcPct val="100000"/>
              </a:lnSpc>
            </a:pPr>
            <a:endParaRPr lang="en-GB" sz="2000" dirty="0">
              <a:solidFill>
                <a:srgbClr val="FFFFFF"/>
              </a:solidFill>
            </a:endParaRPr>
          </a:p>
          <a:p>
            <a:pPr algn="ctr">
              <a:lnSpc>
                <a:spcPct val="100000"/>
              </a:lnSpc>
            </a:pPr>
            <a:r>
              <a:rPr lang="en-GB" sz="2000" err="1">
                <a:solidFill>
                  <a:srgbClr val="FFFFFF"/>
                </a:solidFill>
              </a:rPr>
              <a:t>Hazırlayan</a:t>
            </a:r>
            <a:r>
              <a:rPr lang="en-GB" sz="2000" dirty="0">
                <a:solidFill>
                  <a:srgbClr val="FFFFFF"/>
                </a:solidFill>
              </a:rPr>
              <a:t>: Yiğit Altundağ</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995AF-44D6-9B04-078F-072D95AD5269}"/>
              </a:ext>
            </a:extLst>
          </p:cNvPr>
          <p:cNvSpPr>
            <a:spLocks noGrp="1"/>
          </p:cNvSpPr>
          <p:nvPr>
            <p:ph type="title"/>
          </p:nvPr>
        </p:nvSpPr>
        <p:spPr/>
        <p:txBody>
          <a:bodyPr/>
          <a:lstStyle/>
          <a:p>
            <a:r>
              <a:rPr lang="en-GB" dirty="0" err="1"/>
              <a:t>keyboardType</a:t>
            </a:r>
          </a:p>
        </p:txBody>
      </p:sp>
      <p:pic>
        <p:nvPicPr>
          <p:cNvPr id="4" name="Content Placeholder 3" descr="A black text on a white background&#10;&#10;AI-generated content may be incorrect.">
            <a:extLst>
              <a:ext uri="{FF2B5EF4-FFF2-40B4-BE49-F238E27FC236}">
                <a16:creationId xmlns:a16="http://schemas.microsoft.com/office/drawing/2014/main" id="{8A0254D4-9DE9-34E6-81BE-2F105F13B3FD}"/>
              </a:ext>
            </a:extLst>
          </p:cNvPr>
          <p:cNvPicPr>
            <a:picLocks noGrp="1" noChangeAspect="1"/>
          </p:cNvPicPr>
          <p:nvPr>
            <p:ph idx="1"/>
          </p:nvPr>
        </p:nvPicPr>
        <p:blipFill>
          <a:blip r:embed="rId2"/>
          <a:stretch>
            <a:fillRect/>
          </a:stretch>
        </p:blipFill>
        <p:spPr>
          <a:xfrm>
            <a:off x="3047410" y="2007154"/>
            <a:ext cx="3930097" cy="980522"/>
          </a:xfrm>
        </p:spPr>
      </p:pic>
      <p:pic>
        <p:nvPicPr>
          <p:cNvPr id="5" name="Picture 4">
            <a:extLst>
              <a:ext uri="{FF2B5EF4-FFF2-40B4-BE49-F238E27FC236}">
                <a16:creationId xmlns:a16="http://schemas.microsoft.com/office/drawing/2014/main" id="{0BB0382C-90C1-EC53-4CF5-88EC17AE26DB}"/>
              </a:ext>
            </a:extLst>
          </p:cNvPr>
          <p:cNvPicPr>
            <a:picLocks noChangeAspect="1"/>
          </p:cNvPicPr>
          <p:nvPr/>
        </p:nvPicPr>
        <p:blipFill>
          <a:blip r:embed="rId3"/>
          <a:stretch>
            <a:fillRect/>
          </a:stretch>
        </p:blipFill>
        <p:spPr>
          <a:xfrm>
            <a:off x="1119394" y="2993335"/>
            <a:ext cx="6032776" cy="2549939"/>
          </a:xfrm>
          <a:prstGeom prst="rect">
            <a:avLst/>
          </a:prstGeom>
        </p:spPr>
      </p:pic>
    </p:spTree>
    <p:extLst>
      <p:ext uri="{BB962C8B-B14F-4D97-AF65-F5344CB8AC3E}">
        <p14:creationId xmlns:p14="http://schemas.microsoft.com/office/powerpoint/2010/main" val="2591205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F31D8-E0D1-3F5E-FEA8-284FF86BDDD5}"/>
              </a:ext>
            </a:extLst>
          </p:cNvPr>
          <p:cNvSpPr>
            <a:spLocks noGrp="1"/>
          </p:cNvSpPr>
          <p:nvPr>
            <p:ph type="title"/>
          </p:nvPr>
        </p:nvSpPr>
        <p:spPr/>
        <p:txBody>
          <a:bodyPr/>
          <a:lstStyle/>
          <a:p>
            <a:r>
              <a:rPr lang="en-GB" dirty="0" err="1"/>
              <a:t>keyboardType</a:t>
            </a:r>
          </a:p>
        </p:txBody>
      </p:sp>
      <p:pic>
        <p:nvPicPr>
          <p:cNvPr id="4" name="Content Placeholder 3" descr="A screenshot of a computer&#10;&#10;AI-generated content may be incorrect.">
            <a:extLst>
              <a:ext uri="{FF2B5EF4-FFF2-40B4-BE49-F238E27FC236}">
                <a16:creationId xmlns:a16="http://schemas.microsoft.com/office/drawing/2014/main" id="{9C920535-9781-797F-32AA-D172976F8D86}"/>
              </a:ext>
            </a:extLst>
          </p:cNvPr>
          <p:cNvPicPr>
            <a:picLocks noGrp="1" noChangeAspect="1"/>
          </p:cNvPicPr>
          <p:nvPr>
            <p:ph idx="1"/>
          </p:nvPr>
        </p:nvPicPr>
        <p:blipFill>
          <a:blip r:embed="rId2"/>
          <a:stretch>
            <a:fillRect/>
          </a:stretch>
        </p:blipFill>
        <p:spPr>
          <a:xfrm>
            <a:off x="1121012" y="2053951"/>
            <a:ext cx="6015934" cy="3824494"/>
          </a:xfrm>
        </p:spPr>
      </p:pic>
    </p:spTree>
    <p:extLst>
      <p:ext uri="{BB962C8B-B14F-4D97-AF65-F5344CB8AC3E}">
        <p14:creationId xmlns:p14="http://schemas.microsoft.com/office/powerpoint/2010/main" val="3654696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73A27-FD65-9DF0-26F2-2784FCE5EEAD}"/>
              </a:ext>
            </a:extLst>
          </p:cNvPr>
          <p:cNvSpPr>
            <a:spLocks noGrp="1"/>
          </p:cNvSpPr>
          <p:nvPr>
            <p:ph type="title"/>
          </p:nvPr>
        </p:nvSpPr>
        <p:spPr/>
        <p:txBody>
          <a:bodyPr/>
          <a:lstStyle/>
          <a:p>
            <a:r>
              <a:rPr lang="en-GB" dirty="0" err="1"/>
              <a:t>inputFormatters</a:t>
            </a:r>
          </a:p>
        </p:txBody>
      </p:sp>
      <p:sp>
        <p:nvSpPr>
          <p:cNvPr id="3" name="Content Placeholder 2">
            <a:extLst>
              <a:ext uri="{FF2B5EF4-FFF2-40B4-BE49-F238E27FC236}">
                <a16:creationId xmlns:a16="http://schemas.microsoft.com/office/drawing/2014/main" id="{5B3C87CF-3579-AB9A-EF15-EBAA7F0243E7}"/>
              </a:ext>
            </a:extLst>
          </p:cNvPr>
          <p:cNvSpPr>
            <a:spLocks noGrp="1"/>
          </p:cNvSpPr>
          <p:nvPr>
            <p:ph idx="1"/>
          </p:nvPr>
        </p:nvSpPr>
        <p:spPr/>
        <p:txBody>
          <a:bodyPr vert="horz" lIns="91440" tIns="45720" rIns="91440" bIns="45720" rtlCol="0" anchor="t">
            <a:normAutofit/>
          </a:bodyPr>
          <a:lstStyle/>
          <a:p>
            <a:r>
              <a:rPr lang="en-GB" err="1">
                <a:latin typeface="Avenir Next LT Pro"/>
              </a:rPr>
              <a:t>inputFormatters</a:t>
            </a:r>
            <a:r>
              <a:rPr lang="en-GB" dirty="0">
                <a:ea typeface="+mn-lt"/>
                <a:cs typeface="+mn-lt"/>
              </a:rPr>
              <a:t>, </a:t>
            </a:r>
            <a:r>
              <a:rPr lang="en-GB" err="1">
                <a:ea typeface="+mn-lt"/>
                <a:cs typeface="+mn-lt"/>
              </a:rPr>
              <a:t>Flutter’daki</a:t>
            </a:r>
            <a:r>
              <a:rPr lang="en-GB" dirty="0">
                <a:ea typeface="+mn-lt"/>
                <a:cs typeface="+mn-lt"/>
              </a:rPr>
              <a:t> </a:t>
            </a:r>
            <a:r>
              <a:rPr lang="en-GB" err="1">
                <a:latin typeface="Avenir Next LT Pro"/>
              </a:rPr>
              <a:t>TextField</a:t>
            </a:r>
            <a:r>
              <a:rPr lang="en-GB" dirty="0">
                <a:ea typeface="+mn-lt"/>
                <a:cs typeface="+mn-lt"/>
              </a:rPr>
              <a:t> </a:t>
            </a:r>
            <a:r>
              <a:rPr lang="en-GB" err="1">
                <a:ea typeface="+mn-lt"/>
                <a:cs typeface="+mn-lt"/>
              </a:rPr>
              <a:t>veya</a:t>
            </a:r>
            <a:r>
              <a:rPr lang="en-GB" dirty="0">
                <a:ea typeface="+mn-lt"/>
                <a:cs typeface="+mn-lt"/>
              </a:rPr>
              <a:t> </a:t>
            </a:r>
            <a:r>
              <a:rPr lang="en-GB" err="1">
                <a:latin typeface="Avenir Next LT Pro"/>
              </a:rPr>
              <a:t>TextFormField</a:t>
            </a:r>
            <a:r>
              <a:rPr lang="en-GB" dirty="0">
                <a:ea typeface="+mn-lt"/>
                <a:cs typeface="+mn-lt"/>
              </a:rPr>
              <a:t> </a:t>
            </a:r>
            <a:r>
              <a:rPr lang="en-GB" err="1">
                <a:ea typeface="+mn-lt"/>
                <a:cs typeface="+mn-lt"/>
              </a:rPr>
              <a:t>içinde</a:t>
            </a:r>
            <a:r>
              <a:rPr lang="en-GB" dirty="0">
                <a:ea typeface="+mn-lt"/>
                <a:cs typeface="+mn-lt"/>
              </a:rPr>
              <a:t> </a:t>
            </a:r>
            <a:r>
              <a:rPr lang="en-GB" err="1">
                <a:ea typeface="+mn-lt"/>
                <a:cs typeface="+mn-lt"/>
              </a:rPr>
              <a:t>kullanıcının</a:t>
            </a:r>
            <a:r>
              <a:rPr lang="en-GB" dirty="0">
                <a:ea typeface="+mn-lt"/>
                <a:cs typeface="+mn-lt"/>
              </a:rPr>
              <a:t> </a:t>
            </a:r>
            <a:r>
              <a:rPr lang="en-GB" err="1">
                <a:ea typeface="+mn-lt"/>
                <a:cs typeface="+mn-lt"/>
              </a:rPr>
              <a:t>girdiği</a:t>
            </a:r>
            <a:r>
              <a:rPr lang="en-GB" dirty="0">
                <a:ea typeface="+mn-lt"/>
                <a:cs typeface="+mn-lt"/>
              </a:rPr>
              <a:t> </a:t>
            </a:r>
            <a:r>
              <a:rPr lang="en-GB" err="1">
                <a:ea typeface="+mn-lt"/>
                <a:cs typeface="+mn-lt"/>
              </a:rPr>
              <a:t>veriyi</a:t>
            </a:r>
            <a:r>
              <a:rPr lang="en-GB" dirty="0">
                <a:ea typeface="+mn-lt"/>
                <a:cs typeface="+mn-lt"/>
              </a:rPr>
              <a:t> </a:t>
            </a:r>
            <a:r>
              <a:rPr lang="en-GB" err="1">
                <a:ea typeface="+mn-lt"/>
                <a:cs typeface="+mn-lt"/>
              </a:rPr>
              <a:t>kısıtlamak</a:t>
            </a:r>
            <a:r>
              <a:rPr lang="en-GB" dirty="0">
                <a:ea typeface="+mn-lt"/>
                <a:cs typeface="+mn-lt"/>
              </a:rPr>
              <a:t> </a:t>
            </a:r>
            <a:r>
              <a:rPr lang="en-GB" err="1">
                <a:ea typeface="+mn-lt"/>
                <a:cs typeface="+mn-lt"/>
              </a:rPr>
              <a:t>veya</a:t>
            </a:r>
            <a:r>
              <a:rPr lang="en-GB" dirty="0">
                <a:ea typeface="+mn-lt"/>
                <a:cs typeface="+mn-lt"/>
              </a:rPr>
              <a:t> </a:t>
            </a:r>
            <a:r>
              <a:rPr lang="en-GB" err="1">
                <a:ea typeface="+mn-lt"/>
                <a:cs typeface="+mn-lt"/>
              </a:rPr>
              <a:t>değiştirmek</a:t>
            </a:r>
            <a:r>
              <a:rPr lang="en-GB" dirty="0">
                <a:ea typeface="+mn-lt"/>
                <a:cs typeface="+mn-lt"/>
              </a:rPr>
              <a:t> </a:t>
            </a:r>
            <a:r>
              <a:rPr lang="en-GB" err="1">
                <a:ea typeface="+mn-lt"/>
                <a:cs typeface="+mn-lt"/>
              </a:rPr>
              <a:t>için</a:t>
            </a:r>
            <a:r>
              <a:rPr lang="en-GB" dirty="0">
                <a:ea typeface="+mn-lt"/>
                <a:cs typeface="+mn-lt"/>
              </a:rPr>
              <a:t> </a:t>
            </a:r>
            <a:r>
              <a:rPr lang="en-GB" err="1">
                <a:ea typeface="+mn-lt"/>
                <a:cs typeface="+mn-lt"/>
              </a:rPr>
              <a:t>kullanılan</a:t>
            </a:r>
            <a:r>
              <a:rPr lang="en-GB" dirty="0">
                <a:ea typeface="+mn-lt"/>
                <a:cs typeface="+mn-lt"/>
              </a:rPr>
              <a:t> </a:t>
            </a:r>
            <a:r>
              <a:rPr lang="en-GB" err="1">
                <a:ea typeface="+mn-lt"/>
                <a:cs typeface="+mn-lt"/>
              </a:rPr>
              <a:t>bir</a:t>
            </a:r>
            <a:r>
              <a:rPr lang="en-GB" dirty="0">
                <a:ea typeface="+mn-lt"/>
                <a:cs typeface="+mn-lt"/>
              </a:rPr>
              <a:t> </a:t>
            </a:r>
            <a:r>
              <a:rPr lang="en-GB" err="1">
                <a:ea typeface="+mn-lt"/>
                <a:cs typeface="+mn-lt"/>
              </a:rPr>
              <a:t>özelliktir</a:t>
            </a:r>
            <a:r>
              <a:rPr lang="en-GB" dirty="0">
                <a:ea typeface="+mn-lt"/>
                <a:cs typeface="+mn-lt"/>
              </a:rPr>
              <a:t>. </a:t>
            </a:r>
            <a:r>
              <a:rPr lang="en-GB" err="1">
                <a:ea typeface="+mn-lt"/>
                <a:cs typeface="+mn-lt"/>
              </a:rPr>
              <a:t>Kullanıcının</a:t>
            </a:r>
            <a:r>
              <a:rPr lang="en-GB" dirty="0">
                <a:ea typeface="+mn-lt"/>
                <a:cs typeface="+mn-lt"/>
              </a:rPr>
              <a:t> </a:t>
            </a:r>
            <a:r>
              <a:rPr lang="en-GB" err="1">
                <a:ea typeface="+mn-lt"/>
                <a:cs typeface="+mn-lt"/>
              </a:rPr>
              <a:t>belirli</a:t>
            </a:r>
            <a:r>
              <a:rPr lang="en-GB" dirty="0">
                <a:ea typeface="+mn-lt"/>
                <a:cs typeface="+mn-lt"/>
              </a:rPr>
              <a:t> </a:t>
            </a:r>
            <a:r>
              <a:rPr lang="en-GB" err="1">
                <a:ea typeface="+mn-lt"/>
                <a:cs typeface="+mn-lt"/>
              </a:rPr>
              <a:t>formatta</a:t>
            </a:r>
            <a:r>
              <a:rPr lang="en-GB" dirty="0">
                <a:ea typeface="+mn-lt"/>
                <a:cs typeface="+mn-lt"/>
              </a:rPr>
              <a:t> </a:t>
            </a:r>
            <a:r>
              <a:rPr lang="en-GB" err="1">
                <a:ea typeface="+mn-lt"/>
                <a:cs typeface="+mn-lt"/>
              </a:rPr>
              <a:t>giriş</a:t>
            </a:r>
            <a:r>
              <a:rPr lang="en-GB" dirty="0">
                <a:ea typeface="+mn-lt"/>
                <a:cs typeface="+mn-lt"/>
              </a:rPr>
              <a:t> </a:t>
            </a:r>
            <a:r>
              <a:rPr lang="en-GB" err="1">
                <a:ea typeface="+mn-lt"/>
                <a:cs typeface="+mn-lt"/>
              </a:rPr>
              <a:t>yapmasını</a:t>
            </a:r>
            <a:r>
              <a:rPr lang="en-GB" dirty="0">
                <a:ea typeface="+mn-lt"/>
                <a:cs typeface="+mn-lt"/>
              </a:rPr>
              <a:t> </a:t>
            </a:r>
            <a:r>
              <a:rPr lang="en-GB" err="1">
                <a:ea typeface="+mn-lt"/>
                <a:cs typeface="+mn-lt"/>
              </a:rPr>
              <a:t>sağlamak</a:t>
            </a:r>
            <a:r>
              <a:rPr lang="en-GB" dirty="0">
                <a:ea typeface="+mn-lt"/>
                <a:cs typeface="+mn-lt"/>
              </a:rPr>
              <a:t> </a:t>
            </a:r>
            <a:r>
              <a:rPr lang="en-GB" err="1">
                <a:ea typeface="+mn-lt"/>
                <a:cs typeface="+mn-lt"/>
              </a:rPr>
              <a:t>için</a:t>
            </a:r>
            <a:r>
              <a:rPr lang="en-GB" dirty="0">
                <a:ea typeface="+mn-lt"/>
                <a:cs typeface="+mn-lt"/>
              </a:rPr>
              <a:t> </a:t>
            </a:r>
            <a:r>
              <a:rPr lang="en-GB" err="1">
                <a:ea typeface="+mn-lt"/>
                <a:cs typeface="+mn-lt"/>
              </a:rPr>
              <a:t>kullanılır</a:t>
            </a:r>
            <a:r>
              <a:rPr lang="en-GB" dirty="0">
                <a:ea typeface="+mn-lt"/>
                <a:cs typeface="+mn-lt"/>
              </a:rPr>
              <a:t>.</a:t>
            </a:r>
            <a:endParaRPr lang="en-GB" dirty="0"/>
          </a:p>
        </p:txBody>
      </p:sp>
    </p:spTree>
    <p:extLst>
      <p:ext uri="{BB962C8B-B14F-4D97-AF65-F5344CB8AC3E}">
        <p14:creationId xmlns:p14="http://schemas.microsoft.com/office/powerpoint/2010/main" val="2976552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82113-09EB-DF69-9C2A-B3A8B6B389C7}"/>
              </a:ext>
            </a:extLst>
          </p:cNvPr>
          <p:cNvSpPr>
            <a:spLocks noGrp="1"/>
          </p:cNvSpPr>
          <p:nvPr>
            <p:ph type="title"/>
          </p:nvPr>
        </p:nvSpPr>
        <p:spPr/>
        <p:txBody>
          <a:bodyPr/>
          <a:lstStyle/>
          <a:p>
            <a:r>
              <a:rPr lang="en-GB" dirty="0" err="1"/>
              <a:t>InputFormatters</a:t>
            </a:r>
            <a:r>
              <a:rPr lang="en-GB" dirty="0"/>
              <a:t> </a:t>
            </a:r>
            <a:r>
              <a:rPr lang="en-GB" dirty="0" err="1"/>
              <a:t>Türleri</a:t>
            </a:r>
            <a:r>
              <a:rPr lang="en-GB" dirty="0"/>
              <a:t> </a:t>
            </a:r>
          </a:p>
        </p:txBody>
      </p:sp>
      <p:sp>
        <p:nvSpPr>
          <p:cNvPr id="3" name="Content Placeholder 2">
            <a:extLst>
              <a:ext uri="{FF2B5EF4-FFF2-40B4-BE49-F238E27FC236}">
                <a16:creationId xmlns:a16="http://schemas.microsoft.com/office/drawing/2014/main" id="{1666FBA9-C18F-D918-82EC-75F3E4402631}"/>
              </a:ext>
            </a:extLst>
          </p:cNvPr>
          <p:cNvSpPr>
            <a:spLocks noGrp="1"/>
          </p:cNvSpPr>
          <p:nvPr>
            <p:ph idx="1"/>
          </p:nvPr>
        </p:nvSpPr>
        <p:spPr/>
        <p:txBody>
          <a:bodyPr vert="horz" lIns="91440" tIns="45720" rIns="91440" bIns="45720" rtlCol="0" anchor="t">
            <a:normAutofit/>
          </a:bodyPr>
          <a:lstStyle/>
          <a:p>
            <a:r>
              <a:rPr lang="en-GB" u="sng" err="1">
                <a:ea typeface="+mn-lt"/>
                <a:cs typeface="+mn-lt"/>
              </a:rPr>
              <a:t>BlacklistıingTextInputFormatter</a:t>
            </a:r>
            <a:r>
              <a:rPr lang="en-GB" u="sng" dirty="0">
                <a:ea typeface="+mn-lt"/>
                <a:cs typeface="+mn-lt"/>
              </a:rPr>
              <a:t>:</a:t>
            </a:r>
            <a:r>
              <a:rPr lang="en-GB" dirty="0">
                <a:ea typeface="+mn-lt"/>
                <a:cs typeface="+mn-lt"/>
              </a:rPr>
              <a:t> </a:t>
            </a:r>
            <a:r>
              <a:rPr lang="en-GB" err="1">
                <a:ea typeface="+mn-lt"/>
                <a:cs typeface="+mn-lt"/>
              </a:rPr>
              <a:t>Belirli</a:t>
            </a:r>
            <a:r>
              <a:rPr lang="en-GB" dirty="0">
                <a:ea typeface="+mn-lt"/>
                <a:cs typeface="+mn-lt"/>
              </a:rPr>
              <a:t> </a:t>
            </a:r>
            <a:r>
              <a:rPr lang="en-GB" err="1">
                <a:ea typeface="+mn-lt"/>
                <a:cs typeface="+mn-lt"/>
              </a:rPr>
              <a:t>karakterlerin</a:t>
            </a:r>
            <a:r>
              <a:rPr lang="en-GB" dirty="0">
                <a:ea typeface="+mn-lt"/>
                <a:cs typeface="+mn-lt"/>
              </a:rPr>
              <a:t> </a:t>
            </a:r>
            <a:r>
              <a:rPr lang="en-GB" err="1">
                <a:ea typeface="+mn-lt"/>
                <a:cs typeface="+mn-lt"/>
              </a:rPr>
              <a:t>girilmesini</a:t>
            </a:r>
            <a:r>
              <a:rPr lang="en-GB" dirty="0">
                <a:ea typeface="+mn-lt"/>
                <a:cs typeface="+mn-lt"/>
              </a:rPr>
              <a:t> </a:t>
            </a:r>
            <a:r>
              <a:rPr lang="en-GB" err="1">
                <a:ea typeface="+mn-lt"/>
                <a:cs typeface="+mn-lt"/>
              </a:rPr>
              <a:t>yasaklar</a:t>
            </a:r>
            <a:r>
              <a:rPr lang="en-GB" dirty="0">
                <a:ea typeface="+mn-lt"/>
                <a:cs typeface="+mn-lt"/>
              </a:rPr>
              <a:t>. </a:t>
            </a:r>
            <a:r>
              <a:rPr lang="en-GB" err="1">
                <a:ea typeface="+mn-lt"/>
                <a:cs typeface="+mn-lt"/>
              </a:rPr>
              <a:t>Kullanıcı</a:t>
            </a:r>
            <a:r>
              <a:rPr lang="en-GB" dirty="0">
                <a:ea typeface="+mn-lt"/>
                <a:cs typeface="+mn-lt"/>
              </a:rPr>
              <a:t> </a:t>
            </a:r>
            <a:r>
              <a:rPr lang="en-GB" err="1">
                <a:ea typeface="+mn-lt"/>
                <a:cs typeface="+mn-lt"/>
              </a:rPr>
              <a:t>yazdığında</a:t>
            </a:r>
            <a:r>
              <a:rPr lang="en-GB" dirty="0">
                <a:ea typeface="+mn-lt"/>
                <a:cs typeface="+mn-lt"/>
              </a:rPr>
              <a:t> </a:t>
            </a:r>
            <a:r>
              <a:rPr lang="en-GB" err="1">
                <a:ea typeface="+mn-lt"/>
                <a:cs typeface="+mn-lt"/>
              </a:rPr>
              <a:t>görünmezler</a:t>
            </a:r>
            <a:r>
              <a:rPr lang="en-GB" dirty="0">
                <a:ea typeface="+mn-lt"/>
                <a:cs typeface="+mn-lt"/>
              </a:rPr>
              <a:t>. </a:t>
            </a:r>
          </a:p>
          <a:p>
            <a:r>
              <a:rPr lang="en-GB" u="sng" err="1">
                <a:ea typeface="+mn-lt"/>
                <a:cs typeface="+mn-lt"/>
              </a:rPr>
              <a:t>WhitelistingTextInputFormatter</a:t>
            </a:r>
            <a:r>
              <a:rPr lang="en-GB" u="sng" dirty="0">
                <a:ea typeface="+mn-lt"/>
                <a:cs typeface="+mn-lt"/>
              </a:rPr>
              <a:t>:</a:t>
            </a:r>
            <a:r>
              <a:rPr lang="en-GB" dirty="0">
                <a:ea typeface="+mn-lt"/>
                <a:cs typeface="+mn-lt"/>
              </a:rPr>
              <a:t>  </a:t>
            </a:r>
            <a:r>
              <a:rPr lang="en-GB" err="1">
                <a:ea typeface="+mn-lt"/>
                <a:cs typeface="+mn-lt"/>
              </a:rPr>
              <a:t>Yalnızca</a:t>
            </a:r>
            <a:r>
              <a:rPr lang="en-GB" dirty="0">
                <a:ea typeface="+mn-lt"/>
                <a:cs typeface="+mn-lt"/>
              </a:rPr>
              <a:t> </a:t>
            </a:r>
            <a:r>
              <a:rPr lang="en-GB" err="1">
                <a:ea typeface="+mn-lt"/>
                <a:cs typeface="+mn-lt"/>
              </a:rPr>
              <a:t>bu</a:t>
            </a:r>
            <a:r>
              <a:rPr lang="en-GB" dirty="0">
                <a:ea typeface="+mn-lt"/>
                <a:cs typeface="+mn-lt"/>
              </a:rPr>
              <a:t> </a:t>
            </a:r>
            <a:r>
              <a:rPr lang="en-GB" err="1">
                <a:ea typeface="+mn-lt"/>
                <a:cs typeface="+mn-lt"/>
              </a:rPr>
              <a:t>karakterlerin</a:t>
            </a:r>
            <a:r>
              <a:rPr lang="en-GB" dirty="0">
                <a:ea typeface="+mn-lt"/>
                <a:cs typeface="+mn-lt"/>
              </a:rPr>
              <a:t> </a:t>
            </a:r>
            <a:r>
              <a:rPr lang="en-GB" err="1">
                <a:ea typeface="+mn-lt"/>
                <a:cs typeface="+mn-lt"/>
              </a:rPr>
              <a:t>girilmesine</a:t>
            </a:r>
            <a:r>
              <a:rPr lang="en-GB" dirty="0">
                <a:ea typeface="+mn-lt"/>
                <a:cs typeface="+mn-lt"/>
              </a:rPr>
              <a:t> </a:t>
            </a:r>
            <a:r>
              <a:rPr lang="en-GB" err="1">
                <a:ea typeface="+mn-lt"/>
                <a:cs typeface="+mn-lt"/>
              </a:rPr>
              <a:t>izin</a:t>
            </a:r>
            <a:r>
              <a:rPr lang="en-GB" dirty="0">
                <a:ea typeface="+mn-lt"/>
                <a:cs typeface="+mn-lt"/>
              </a:rPr>
              <a:t> </a:t>
            </a:r>
            <a:r>
              <a:rPr lang="en-GB" err="1">
                <a:ea typeface="+mn-lt"/>
                <a:cs typeface="+mn-lt"/>
              </a:rPr>
              <a:t>verir</a:t>
            </a:r>
            <a:r>
              <a:rPr lang="en-GB" dirty="0">
                <a:ea typeface="+mn-lt"/>
                <a:cs typeface="+mn-lt"/>
              </a:rPr>
              <a:t>. Bu </a:t>
            </a:r>
            <a:r>
              <a:rPr lang="en-GB" err="1">
                <a:ea typeface="+mn-lt"/>
                <a:cs typeface="+mn-lt"/>
              </a:rPr>
              <a:t>listenin</a:t>
            </a:r>
            <a:r>
              <a:rPr lang="en-GB" dirty="0">
                <a:ea typeface="+mn-lt"/>
                <a:cs typeface="+mn-lt"/>
              </a:rPr>
              <a:t> </a:t>
            </a:r>
            <a:r>
              <a:rPr lang="en-GB" err="1">
                <a:ea typeface="+mn-lt"/>
                <a:cs typeface="+mn-lt"/>
              </a:rPr>
              <a:t>dışındaki</a:t>
            </a:r>
            <a:r>
              <a:rPr lang="en-GB" dirty="0">
                <a:ea typeface="+mn-lt"/>
                <a:cs typeface="+mn-lt"/>
              </a:rPr>
              <a:t> </a:t>
            </a:r>
            <a:r>
              <a:rPr lang="en-GB" err="1">
                <a:ea typeface="+mn-lt"/>
                <a:cs typeface="+mn-lt"/>
              </a:rPr>
              <a:t>hiçbir</a:t>
            </a:r>
            <a:r>
              <a:rPr lang="en-GB" dirty="0">
                <a:ea typeface="+mn-lt"/>
                <a:cs typeface="+mn-lt"/>
              </a:rPr>
              <a:t> </a:t>
            </a:r>
            <a:r>
              <a:rPr lang="en-GB" err="1">
                <a:ea typeface="+mn-lt"/>
                <a:cs typeface="+mn-lt"/>
              </a:rPr>
              <a:t>şey</a:t>
            </a:r>
            <a:r>
              <a:rPr lang="en-GB" dirty="0">
                <a:ea typeface="+mn-lt"/>
                <a:cs typeface="+mn-lt"/>
              </a:rPr>
              <a:t> </a:t>
            </a:r>
            <a:r>
              <a:rPr lang="en-GB" err="1">
                <a:ea typeface="+mn-lt"/>
                <a:cs typeface="+mn-lt"/>
              </a:rPr>
              <a:t>görünmez</a:t>
            </a:r>
            <a:r>
              <a:rPr lang="en-GB" dirty="0">
                <a:ea typeface="+mn-lt"/>
                <a:cs typeface="+mn-lt"/>
              </a:rPr>
              <a:t>. </a:t>
            </a:r>
          </a:p>
          <a:p>
            <a:r>
              <a:rPr lang="en-GB" u="sng" dirty="0" err="1">
                <a:ea typeface="+mn-lt"/>
                <a:cs typeface="+mn-lt"/>
              </a:rPr>
              <a:t>LengthLimitingTextInputFormatter</a:t>
            </a:r>
            <a:r>
              <a:rPr lang="en-GB" u="sng" dirty="0">
                <a:ea typeface="+mn-lt"/>
                <a:cs typeface="+mn-lt"/>
              </a:rPr>
              <a:t>:</a:t>
            </a:r>
            <a:r>
              <a:rPr lang="en-GB" dirty="0">
                <a:ea typeface="+mn-lt"/>
                <a:cs typeface="+mn-lt"/>
              </a:rPr>
              <a:t>  X </a:t>
            </a:r>
            <a:r>
              <a:rPr lang="en-GB" dirty="0" err="1">
                <a:ea typeface="+mn-lt"/>
                <a:cs typeface="+mn-lt"/>
              </a:rPr>
              <a:t>karakterden</a:t>
            </a:r>
            <a:r>
              <a:rPr lang="en-GB" dirty="0">
                <a:ea typeface="+mn-lt"/>
                <a:cs typeface="+mn-lt"/>
              </a:rPr>
              <a:t> </a:t>
            </a:r>
            <a:r>
              <a:rPr lang="en-GB" dirty="0" err="1">
                <a:ea typeface="+mn-lt"/>
                <a:cs typeface="+mn-lt"/>
              </a:rPr>
              <a:t>fazla</a:t>
            </a:r>
            <a:r>
              <a:rPr lang="en-GB" dirty="0">
                <a:ea typeface="+mn-lt"/>
                <a:cs typeface="+mn-lt"/>
              </a:rPr>
              <a:t> </a:t>
            </a:r>
            <a:r>
              <a:rPr lang="en-GB" dirty="0" err="1">
                <a:ea typeface="+mn-lt"/>
                <a:cs typeface="+mn-lt"/>
              </a:rPr>
              <a:t>yazılamıyor</a:t>
            </a:r>
            <a:r>
              <a:rPr lang="en-GB" dirty="0">
                <a:ea typeface="+mn-lt"/>
                <a:cs typeface="+mn-lt"/>
              </a:rPr>
              <a:t>. </a:t>
            </a:r>
            <a:endParaRPr lang="en-GB" dirty="0"/>
          </a:p>
        </p:txBody>
      </p:sp>
    </p:spTree>
    <p:extLst>
      <p:ext uri="{BB962C8B-B14F-4D97-AF65-F5344CB8AC3E}">
        <p14:creationId xmlns:p14="http://schemas.microsoft.com/office/powerpoint/2010/main" val="1406328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6838569"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4DD202-D1FB-2314-1192-AD03CA23C133}"/>
              </a:ext>
            </a:extLst>
          </p:cNvPr>
          <p:cNvSpPr>
            <a:spLocks noGrp="1"/>
          </p:cNvSpPr>
          <p:nvPr>
            <p:ph type="title"/>
          </p:nvPr>
        </p:nvSpPr>
        <p:spPr>
          <a:xfrm>
            <a:off x="841246" y="978619"/>
            <a:ext cx="5991244" cy="1106424"/>
          </a:xfrm>
        </p:spPr>
        <p:txBody>
          <a:bodyPr>
            <a:normAutofit/>
          </a:bodyPr>
          <a:lstStyle/>
          <a:p>
            <a:r>
              <a:rPr lang="en-GB" sz="3200"/>
              <a:t>inputFormatters</a:t>
            </a:r>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8" y="2093976"/>
            <a:ext cx="5846683"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0E347DE-D2B7-1D4A-85A5-4890A2757E5A}"/>
              </a:ext>
            </a:extLst>
          </p:cNvPr>
          <p:cNvSpPr>
            <a:spLocks noGrp="1"/>
          </p:cNvSpPr>
          <p:nvPr>
            <p:ph idx="1"/>
          </p:nvPr>
        </p:nvSpPr>
        <p:spPr>
          <a:xfrm>
            <a:off x="841248" y="2252870"/>
            <a:ext cx="5993892" cy="3560251"/>
          </a:xfrm>
        </p:spPr>
        <p:txBody>
          <a:bodyPr vert="horz" lIns="91440" tIns="45720" rIns="91440" bIns="45720" rtlCol="0">
            <a:normAutofit/>
          </a:bodyPr>
          <a:lstStyle/>
          <a:p>
            <a:r>
              <a:rPr lang="en-GB" sz="1800">
                <a:ea typeface="+mn-lt"/>
                <a:cs typeface="+mn-lt"/>
              </a:rPr>
              <a:t>Bu ilk ikisi, istediğiniz (beyaz liste) veya istemediğiniz (kara liste) kalıpları belirtmek için düzenli ifadeleri kullanmanıza olanak tanır. İşte bir örnek:</a:t>
            </a:r>
          </a:p>
          <a:p>
            <a:endParaRPr lang="en-GB" sz="1800"/>
          </a:p>
          <a:p>
            <a:r>
              <a:rPr lang="en-GB" sz="1800">
                <a:ea typeface="+mn-lt"/>
                <a:cs typeface="+mn-lt"/>
              </a:rPr>
              <a:t>WhitelistingTextInputFormatter'da yalnızca 0-9 arası sayılara, bir boşluğa veya bir tire işaretine izin veriyoruz. Ardından LengthLimitingTextInputFormatter en fazla 16 karaktere izin veriyor.</a:t>
            </a:r>
            <a:endParaRPr lang="en-GB" sz="1800"/>
          </a:p>
        </p:txBody>
      </p:sp>
      <p:pic>
        <p:nvPicPr>
          <p:cNvPr id="4" name="Picture 3" descr="A screen shot of a computer code&#10;&#10;AI-generated content may be incorrect.">
            <a:extLst>
              <a:ext uri="{FF2B5EF4-FFF2-40B4-BE49-F238E27FC236}">
                <a16:creationId xmlns:a16="http://schemas.microsoft.com/office/drawing/2014/main" id="{423F61C0-144C-F8FD-CB6E-54C2296B94DE}"/>
              </a:ext>
            </a:extLst>
          </p:cNvPr>
          <p:cNvPicPr>
            <a:picLocks noChangeAspect="1"/>
          </p:cNvPicPr>
          <p:nvPr/>
        </p:nvPicPr>
        <p:blipFill>
          <a:blip r:embed="rId2"/>
          <a:stretch>
            <a:fillRect/>
          </a:stretch>
        </p:blipFill>
        <p:spPr>
          <a:xfrm>
            <a:off x="7249118" y="2258132"/>
            <a:ext cx="4694004" cy="2009238"/>
          </a:xfrm>
          <a:prstGeom prst="rect">
            <a:avLst/>
          </a:prstGeom>
        </p:spPr>
      </p:pic>
    </p:spTree>
    <p:extLst>
      <p:ext uri="{BB962C8B-B14F-4D97-AF65-F5344CB8AC3E}">
        <p14:creationId xmlns:p14="http://schemas.microsoft.com/office/powerpoint/2010/main" val="4192052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CF43E-7FAB-26C5-67BB-38389E76CFB8}"/>
              </a:ext>
            </a:extLst>
          </p:cNvPr>
          <p:cNvSpPr>
            <a:spLocks noGrp="1"/>
          </p:cNvSpPr>
          <p:nvPr>
            <p:ph type="title"/>
          </p:nvPr>
        </p:nvSpPr>
        <p:spPr/>
        <p:txBody>
          <a:bodyPr/>
          <a:lstStyle/>
          <a:p>
            <a:r>
              <a:rPr lang="en-GB" dirty="0" err="1"/>
              <a:t>CheckBox</a:t>
            </a:r>
          </a:p>
        </p:txBody>
      </p:sp>
      <p:sp>
        <p:nvSpPr>
          <p:cNvPr id="3" name="Content Placeholder 2">
            <a:extLst>
              <a:ext uri="{FF2B5EF4-FFF2-40B4-BE49-F238E27FC236}">
                <a16:creationId xmlns:a16="http://schemas.microsoft.com/office/drawing/2014/main" id="{F1EF5618-67A2-3EF3-0147-8264A4B4CDA4}"/>
              </a:ext>
            </a:extLst>
          </p:cNvPr>
          <p:cNvSpPr>
            <a:spLocks noGrp="1"/>
          </p:cNvSpPr>
          <p:nvPr>
            <p:ph idx="1"/>
          </p:nvPr>
        </p:nvSpPr>
        <p:spPr/>
        <p:txBody>
          <a:bodyPr vert="horz" lIns="91440" tIns="45720" rIns="91440" bIns="45720" rtlCol="0" anchor="t">
            <a:normAutofit fontScale="92500" lnSpcReduction="20000"/>
          </a:bodyPr>
          <a:lstStyle/>
          <a:p>
            <a:r>
              <a:rPr lang="en-GB" err="1">
                <a:ea typeface="+mn-lt"/>
                <a:cs typeface="+mn-lt"/>
              </a:rPr>
              <a:t>Flutter'da</a:t>
            </a:r>
            <a:r>
              <a:rPr lang="en-GB" dirty="0">
                <a:ea typeface="+mn-lt"/>
                <a:cs typeface="+mn-lt"/>
              </a:rPr>
              <a:t> </a:t>
            </a:r>
            <a:r>
              <a:rPr lang="en-GB" dirty="0">
                <a:latin typeface="Avenir Next LT Pro"/>
              </a:rPr>
              <a:t>Checkbox</a:t>
            </a:r>
            <a:r>
              <a:rPr lang="en-GB" dirty="0">
                <a:ea typeface="+mn-lt"/>
                <a:cs typeface="+mn-lt"/>
              </a:rPr>
              <a:t>, </a:t>
            </a:r>
            <a:r>
              <a:rPr lang="en-GB" err="1">
                <a:ea typeface="+mn-lt"/>
                <a:cs typeface="+mn-lt"/>
              </a:rPr>
              <a:t>kullanıcının</a:t>
            </a:r>
            <a:r>
              <a:rPr lang="en-GB" dirty="0">
                <a:ea typeface="+mn-lt"/>
                <a:cs typeface="+mn-lt"/>
              </a:rPr>
              <a:t> </a:t>
            </a:r>
            <a:r>
              <a:rPr lang="en-GB" err="1">
                <a:ea typeface="+mn-lt"/>
                <a:cs typeface="+mn-lt"/>
              </a:rPr>
              <a:t>bir</a:t>
            </a:r>
            <a:r>
              <a:rPr lang="en-GB" dirty="0">
                <a:ea typeface="+mn-lt"/>
                <a:cs typeface="+mn-lt"/>
              </a:rPr>
              <a:t> </a:t>
            </a:r>
            <a:r>
              <a:rPr lang="en-GB" err="1">
                <a:ea typeface="+mn-lt"/>
                <a:cs typeface="+mn-lt"/>
              </a:rPr>
              <a:t>seçeneği</a:t>
            </a:r>
            <a:r>
              <a:rPr lang="en-GB" dirty="0">
                <a:ea typeface="+mn-lt"/>
                <a:cs typeface="+mn-lt"/>
              </a:rPr>
              <a:t> </a:t>
            </a:r>
            <a:r>
              <a:rPr lang="en-GB" err="1">
                <a:ea typeface="+mn-lt"/>
                <a:cs typeface="+mn-lt"/>
              </a:rPr>
              <a:t>işaretleyip</a:t>
            </a:r>
            <a:r>
              <a:rPr lang="en-GB" dirty="0">
                <a:ea typeface="+mn-lt"/>
                <a:cs typeface="+mn-lt"/>
              </a:rPr>
              <a:t> </a:t>
            </a:r>
            <a:r>
              <a:rPr lang="en-GB" err="1">
                <a:ea typeface="+mn-lt"/>
                <a:cs typeface="+mn-lt"/>
              </a:rPr>
              <a:t>işaretlememesine</a:t>
            </a:r>
            <a:r>
              <a:rPr lang="en-GB" dirty="0">
                <a:ea typeface="+mn-lt"/>
                <a:cs typeface="+mn-lt"/>
              </a:rPr>
              <a:t> </a:t>
            </a:r>
            <a:r>
              <a:rPr lang="en-GB" err="1">
                <a:ea typeface="+mn-lt"/>
                <a:cs typeface="+mn-lt"/>
              </a:rPr>
              <a:t>olanak</a:t>
            </a:r>
            <a:r>
              <a:rPr lang="en-GB" dirty="0">
                <a:ea typeface="+mn-lt"/>
                <a:cs typeface="+mn-lt"/>
              </a:rPr>
              <a:t> </a:t>
            </a:r>
            <a:r>
              <a:rPr lang="en-GB" err="1">
                <a:ea typeface="+mn-lt"/>
                <a:cs typeface="+mn-lt"/>
              </a:rPr>
              <a:t>tanıyan</a:t>
            </a:r>
            <a:r>
              <a:rPr lang="en-GB" dirty="0">
                <a:ea typeface="+mn-lt"/>
                <a:cs typeface="+mn-lt"/>
              </a:rPr>
              <a:t> </a:t>
            </a:r>
            <a:r>
              <a:rPr lang="en-GB" err="1">
                <a:ea typeface="+mn-lt"/>
                <a:cs typeface="+mn-lt"/>
              </a:rPr>
              <a:t>bir</a:t>
            </a:r>
            <a:r>
              <a:rPr lang="en-GB" dirty="0">
                <a:ea typeface="+mn-lt"/>
                <a:cs typeface="+mn-lt"/>
              </a:rPr>
              <a:t> </a:t>
            </a:r>
            <a:r>
              <a:rPr lang="en-GB" err="1">
                <a:ea typeface="+mn-lt"/>
                <a:cs typeface="+mn-lt"/>
              </a:rPr>
              <a:t>bileşendir</a:t>
            </a:r>
            <a:r>
              <a:rPr lang="en-GB" dirty="0">
                <a:ea typeface="+mn-lt"/>
                <a:cs typeface="+mn-lt"/>
              </a:rPr>
              <a:t>. "Evet / </a:t>
            </a:r>
            <a:r>
              <a:rPr lang="en-GB" err="1">
                <a:ea typeface="+mn-lt"/>
                <a:cs typeface="+mn-lt"/>
              </a:rPr>
              <a:t>Hayır</a:t>
            </a:r>
            <a:r>
              <a:rPr lang="en-GB" dirty="0">
                <a:ea typeface="+mn-lt"/>
                <a:cs typeface="+mn-lt"/>
              </a:rPr>
              <a:t>", "Kabul </a:t>
            </a:r>
            <a:r>
              <a:rPr lang="en-GB" err="1">
                <a:ea typeface="+mn-lt"/>
                <a:cs typeface="+mn-lt"/>
              </a:rPr>
              <a:t>Ediyorum</a:t>
            </a:r>
            <a:r>
              <a:rPr lang="en-GB" dirty="0">
                <a:ea typeface="+mn-lt"/>
                <a:cs typeface="+mn-lt"/>
              </a:rPr>
              <a:t>", "</a:t>
            </a:r>
            <a:r>
              <a:rPr lang="en-GB" err="1">
                <a:ea typeface="+mn-lt"/>
                <a:cs typeface="+mn-lt"/>
              </a:rPr>
              <a:t>Seçenekleri</a:t>
            </a:r>
            <a:r>
              <a:rPr lang="en-GB" dirty="0">
                <a:ea typeface="+mn-lt"/>
                <a:cs typeface="+mn-lt"/>
              </a:rPr>
              <a:t> </a:t>
            </a:r>
            <a:r>
              <a:rPr lang="en-GB" err="1">
                <a:ea typeface="+mn-lt"/>
                <a:cs typeface="+mn-lt"/>
              </a:rPr>
              <a:t>işaretle</a:t>
            </a:r>
            <a:r>
              <a:rPr lang="en-GB" dirty="0">
                <a:ea typeface="+mn-lt"/>
                <a:cs typeface="+mn-lt"/>
              </a:rPr>
              <a:t>" </a:t>
            </a:r>
            <a:r>
              <a:rPr lang="en-GB" err="1">
                <a:ea typeface="+mn-lt"/>
                <a:cs typeface="+mn-lt"/>
              </a:rPr>
              <a:t>gibi</a:t>
            </a:r>
            <a:r>
              <a:rPr lang="en-GB" dirty="0">
                <a:ea typeface="+mn-lt"/>
                <a:cs typeface="+mn-lt"/>
              </a:rPr>
              <a:t> </a:t>
            </a:r>
            <a:r>
              <a:rPr lang="en-GB" err="1">
                <a:ea typeface="+mn-lt"/>
                <a:cs typeface="+mn-lt"/>
              </a:rPr>
              <a:t>durumlar</a:t>
            </a:r>
            <a:r>
              <a:rPr lang="en-GB" dirty="0">
                <a:ea typeface="+mn-lt"/>
                <a:cs typeface="+mn-lt"/>
              </a:rPr>
              <a:t> </a:t>
            </a:r>
            <a:r>
              <a:rPr lang="en-GB" err="1">
                <a:ea typeface="+mn-lt"/>
                <a:cs typeface="+mn-lt"/>
              </a:rPr>
              <a:t>için</a:t>
            </a:r>
            <a:r>
              <a:rPr lang="en-GB" dirty="0">
                <a:ea typeface="+mn-lt"/>
                <a:cs typeface="+mn-lt"/>
              </a:rPr>
              <a:t> </a:t>
            </a:r>
            <a:r>
              <a:rPr lang="en-GB" err="1">
                <a:ea typeface="+mn-lt"/>
                <a:cs typeface="+mn-lt"/>
              </a:rPr>
              <a:t>kullanılır</a:t>
            </a:r>
            <a:r>
              <a:rPr lang="en-GB" dirty="0">
                <a:ea typeface="+mn-lt"/>
                <a:cs typeface="+mn-lt"/>
              </a:rPr>
              <a:t>.</a:t>
            </a:r>
            <a:endParaRPr lang="en-GB" dirty="0"/>
          </a:p>
          <a:p>
            <a:r>
              <a:rPr lang="en-GB" dirty="0">
                <a:ea typeface="+mn-lt"/>
                <a:cs typeface="+mn-lt"/>
              </a:rPr>
              <a:t>Flutter </a:t>
            </a:r>
            <a:r>
              <a:rPr lang="en-GB" dirty="0" err="1">
                <a:ea typeface="+mn-lt"/>
                <a:cs typeface="+mn-lt"/>
              </a:rPr>
              <a:t>onay</a:t>
            </a:r>
            <a:r>
              <a:rPr lang="en-GB" dirty="0">
                <a:ea typeface="+mn-lt"/>
                <a:cs typeface="+mn-lt"/>
              </a:rPr>
              <a:t> </a:t>
            </a:r>
            <a:r>
              <a:rPr lang="en-GB" dirty="0" err="1">
                <a:ea typeface="+mn-lt"/>
                <a:cs typeface="+mn-lt"/>
              </a:rPr>
              <a:t>kutuları</a:t>
            </a:r>
            <a:r>
              <a:rPr lang="en-GB" dirty="0">
                <a:ea typeface="+mn-lt"/>
                <a:cs typeface="+mn-lt"/>
              </a:rPr>
              <a:t> (</a:t>
            </a:r>
            <a:r>
              <a:rPr lang="en-GB" dirty="0" err="1">
                <a:ea typeface="+mn-lt"/>
                <a:cs typeface="+mn-lt"/>
              </a:rPr>
              <a:t>Şekil</a:t>
            </a:r>
            <a:r>
              <a:rPr lang="en-GB" dirty="0">
                <a:ea typeface="+mn-lt"/>
                <a:cs typeface="+mn-lt"/>
              </a:rPr>
              <a:t> 4-10) </a:t>
            </a:r>
            <a:r>
              <a:rPr lang="en-GB" dirty="0" err="1">
                <a:ea typeface="+mn-lt"/>
                <a:cs typeface="+mn-lt"/>
              </a:rPr>
              <a:t>bir</a:t>
            </a:r>
            <a:r>
              <a:rPr lang="en-GB" dirty="0">
                <a:ea typeface="+mn-lt"/>
                <a:cs typeface="+mn-lt"/>
              </a:rPr>
              <a:t> </a:t>
            </a:r>
            <a:r>
              <a:rPr lang="en-GB" dirty="0" err="1">
                <a:ea typeface="+mn-lt"/>
                <a:cs typeface="+mn-lt"/>
              </a:rPr>
              <a:t>boolean</a:t>
            </a:r>
            <a:r>
              <a:rPr lang="en-GB" dirty="0">
                <a:ea typeface="+mn-lt"/>
                <a:cs typeface="+mn-lt"/>
              </a:rPr>
              <a:t> </a:t>
            </a:r>
            <a:r>
              <a:rPr lang="en-GB" dirty="0" err="1">
                <a:ea typeface="+mn-lt"/>
                <a:cs typeface="+mn-lt"/>
              </a:rPr>
              <a:t>değer</a:t>
            </a:r>
            <a:r>
              <a:rPr lang="en-GB" dirty="0">
                <a:ea typeface="+mn-lt"/>
                <a:cs typeface="+mn-lt"/>
              </a:rPr>
              <a:t> </a:t>
            </a:r>
            <a:r>
              <a:rPr lang="en-GB" dirty="0" err="1">
                <a:ea typeface="+mn-lt"/>
                <a:cs typeface="+mn-lt"/>
              </a:rPr>
              <a:t>özelliğine</a:t>
            </a:r>
            <a:r>
              <a:rPr lang="en-GB" dirty="0">
                <a:ea typeface="+mn-lt"/>
                <a:cs typeface="+mn-lt"/>
              </a:rPr>
              <a:t> </a:t>
            </a:r>
            <a:r>
              <a:rPr lang="en-GB" dirty="0" err="1">
                <a:ea typeface="+mn-lt"/>
                <a:cs typeface="+mn-lt"/>
              </a:rPr>
              <a:t>ve</a:t>
            </a:r>
            <a:r>
              <a:rPr lang="en-GB" dirty="0">
                <a:ea typeface="+mn-lt"/>
                <a:cs typeface="+mn-lt"/>
              </a:rPr>
              <a:t> her </a:t>
            </a:r>
            <a:r>
              <a:rPr lang="en-GB" dirty="0" err="1">
                <a:ea typeface="+mn-lt"/>
                <a:cs typeface="+mn-lt"/>
              </a:rPr>
              <a:t>değişiklikten</a:t>
            </a:r>
            <a:r>
              <a:rPr lang="en-GB" dirty="0">
                <a:ea typeface="+mn-lt"/>
                <a:cs typeface="+mn-lt"/>
              </a:rPr>
              <a:t> </a:t>
            </a:r>
            <a:r>
              <a:rPr lang="en-GB" dirty="0" err="1">
                <a:ea typeface="+mn-lt"/>
                <a:cs typeface="+mn-lt"/>
              </a:rPr>
              <a:t>sonra</a:t>
            </a:r>
            <a:r>
              <a:rPr lang="en-GB" dirty="0">
                <a:ea typeface="+mn-lt"/>
                <a:cs typeface="+mn-lt"/>
              </a:rPr>
              <a:t> </a:t>
            </a:r>
            <a:r>
              <a:rPr lang="en-GB" dirty="0" err="1">
                <a:ea typeface="+mn-lt"/>
                <a:cs typeface="+mn-lt"/>
              </a:rPr>
              <a:t>ateşlenen</a:t>
            </a:r>
            <a:r>
              <a:rPr lang="en-GB" dirty="0">
                <a:ea typeface="+mn-lt"/>
                <a:cs typeface="+mn-lt"/>
              </a:rPr>
              <a:t> </a:t>
            </a:r>
            <a:r>
              <a:rPr lang="en-GB" dirty="0" err="1">
                <a:ea typeface="+mn-lt"/>
                <a:cs typeface="+mn-lt"/>
              </a:rPr>
              <a:t>bir</a:t>
            </a:r>
            <a:r>
              <a:rPr lang="en-GB" dirty="0">
                <a:ea typeface="+mn-lt"/>
                <a:cs typeface="+mn-lt"/>
              </a:rPr>
              <a:t> </a:t>
            </a:r>
            <a:r>
              <a:rPr lang="en-GB" dirty="0" err="1">
                <a:ea typeface="+mn-lt"/>
                <a:cs typeface="+mn-lt"/>
              </a:rPr>
              <a:t>onChanged</a:t>
            </a:r>
            <a:r>
              <a:rPr lang="en-GB" dirty="0">
                <a:ea typeface="+mn-lt"/>
                <a:cs typeface="+mn-lt"/>
              </a:rPr>
              <a:t> </a:t>
            </a:r>
            <a:r>
              <a:rPr lang="en-GB" dirty="0" err="1">
                <a:ea typeface="+mn-lt"/>
                <a:cs typeface="+mn-lt"/>
              </a:rPr>
              <a:t>yöntemine</a:t>
            </a:r>
            <a:r>
              <a:rPr lang="en-GB" dirty="0">
                <a:ea typeface="+mn-lt"/>
                <a:cs typeface="+mn-lt"/>
              </a:rPr>
              <a:t> </a:t>
            </a:r>
            <a:r>
              <a:rPr lang="en-GB" dirty="0" err="1">
                <a:ea typeface="+mn-lt"/>
                <a:cs typeface="+mn-lt"/>
              </a:rPr>
              <a:t>sahiptir</a:t>
            </a:r>
            <a:r>
              <a:rPr lang="en-GB" dirty="0">
                <a:ea typeface="+mn-lt"/>
                <a:cs typeface="+mn-lt"/>
              </a:rPr>
              <a:t>. </a:t>
            </a:r>
            <a:r>
              <a:rPr lang="en-GB" dirty="0" err="1">
                <a:ea typeface="+mn-lt"/>
                <a:cs typeface="+mn-lt"/>
              </a:rPr>
              <a:t>Diğer</a:t>
            </a:r>
            <a:r>
              <a:rPr lang="en-GB" dirty="0">
                <a:ea typeface="+mn-lt"/>
                <a:cs typeface="+mn-lt"/>
              </a:rPr>
              <a:t> </a:t>
            </a:r>
            <a:r>
              <a:rPr lang="en-GB" dirty="0" err="1">
                <a:ea typeface="+mn-lt"/>
                <a:cs typeface="+mn-lt"/>
              </a:rPr>
              <a:t>tüm</a:t>
            </a:r>
            <a:r>
              <a:rPr lang="en-GB" dirty="0">
                <a:ea typeface="+mn-lt"/>
                <a:cs typeface="+mn-lt"/>
              </a:rPr>
              <a:t> </a:t>
            </a:r>
            <a:r>
              <a:rPr lang="en-GB" dirty="0" err="1">
                <a:ea typeface="+mn-lt"/>
                <a:cs typeface="+mn-lt"/>
              </a:rPr>
              <a:t>girdi</a:t>
            </a:r>
            <a:r>
              <a:rPr lang="en-GB" dirty="0">
                <a:ea typeface="+mn-lt"/>
                <a:cs typeface="+mn-lt"/>
              </a:rPr>
              <a:t> </a:t>
            </a:r>
            <a:r>
              <a:rPr lang="en-GB" dirty="0" err="1">
                <a:ea typeface="+mn-lt"/>
                <a:cs typeface="+mn-lt"/>
              </a:rPr>
              <a:t>widget'ları</a:t>
            </a:r>
            <a:r>
              <a:rPr lang="en-GB" dirty="0">
                <a:ea typeface="+mn-lt"/>
                <a:cs typeface="+mn-lt"/>
              </a:rPr>
              <a:t> </a:t>
            </a:r>
            <a:r>
              <a:rPr lang="en-GB" dirty="0" err="1">
                <a:ea typeface="+mn-lt"/>
                <a:cs typeface="+mn-lt"/>
              </a:rPr>
              <a:t>gibi</a:t>
            </a:r>
            <a:r>
              <a:rPr lang="en-GB" dirty="0">
                <a:ea typeface="+mn-lt"/>
                <a:cs typeface="+mn-lt"/>
              </a:rPr>
              <a:t>, </a:t>
            </a:r>
            <a:r>
              <a:rPr lang="en-GB" dirty="0" err="1">
                <a:ea typeface="+mn-lt"/>
                <a:cs typeface="+mn-lt"/>
              </a:rPr>
              <a:t>onChanged</a:t>
            </a:r>
            <a:r>
              <a:rPr lang="en-GB" dirty="0">
                <a:ea typeface="+mn-lt"/>
                <a:cs typeface="+mn-lt"/>
              </a:rPr>
              <a:t> </a:t>
            </a:r>
            <a:r>
              <a:rPr lang="en-GB" dirty="0" err="1">
                <a:ea typeface="+mn-lt"/>
                <a:cs typeface="+mn-lt"/>
              </a:rPr>
              <a:t>yöntemi</a:t>
            </a:r>
            <a:r>
              <a:rPr lang="en-GB" dirty="0">
                <a:ea typeface="+mn-lt"/>
                <a:cs typeface="+mn-lt"/>
              </a:rPr>
              <a:t> de </a:t>
            </a:r>
            <a:r>
              <a:rPr lang="en-GB" dirty="0" err="1">
                <a:ea typeface="+mn-lt"/>
                <a:cs typeface="+mn-lt"/>
              </a:rPr>
              <a:t>kullanıcının</a:t>
            </a:r>
            <a:r>
              <a:rPr lang="en-GB" dirty="0">
                <a:ea typeface="+mn-lt"/>
                <a:cs typeface="+mn-lt"/>
              </a:rPr>
              <a:t> </a:t>
            </a:r>
            <a:r>
              <a:rPr lang="en-GB" dirty="0" err="1">
                <a:ea typeface="+mn-lt"/>
                <a:cs typeface="+mn-lt"/>
              </a:rPr>
              <a:t>ayarladığı</a:t>
            </a:r>
            <a:r>
              <a:rPr lang="en-GB" dirty="0">
                <a:ea typeface="+mn-lt"/>
                <a:cs typeface="+mn-lt"/>
              </a:rPr>
              <a:t> </a:t>
            </a:r>
            <a:r>
              <a:rPr lang="en-GB" dirty="0" err="1">
                <a:ea typeface="+mn-lt"/>
                <a:cs typeface="+mn-lt"/>
              </a:rPr>
              <a:t>değeri</a:t>
            </a:r>
            <a:r>
              <a:rPr lang="en-GB" dirty="0">
                <a:ea typeface="+mn-lt"/>
                <a:cs typeface="+mn-lt"/>
              </a:rPr>
              <a:t> </a:t>
            </a:r>
            <a:r>
              <a:rPr lang="en-GB" dirty="0" err="1">
                <a:ea typeface="+mn-lt"/>
                <a:cs typeface="+mn-lt"/>
              </a:rPr>
              <a:t>alır</a:t>
            </a:r>
            <a:r>
              <a:rPr lang="en-GB" dirty="0">
                <a:ea typeface="+mn-lt"/>
                <a:cs typeface="+mn-lt"/>
              </a:rPr>
              <a:t>. </a:t>
            </a:r>
            <a:r>
              <a:rPr lang="en-GB" dirty="0" err="1">
                <a:ea typeface="+mn-lt"/>
                <a:cs typeface="+mn-lt"/>
              </a:rPr>
              <a:t>Dolayısıyla</a:t>
            </a:r>
            <a:r>
              <a:rPr lang="en-GB" dirty="0">
                <a:ea typeface="+mn-lt"/>
                <a:cs typeface="+mn-lt"/>
              </a:rPr>
              <a:t>, Onay </a:t>
            </a:r>
            <a:r>
              <a:rPr lang="en-GB" dirty="0" err="1">
                <a:ea typeface="+mn-lt"/>
                <a:cs typeface="+mn-lt"/>
              </a:rPr>
              <a:t>Kutuları</a:t>
            </a:r>
            <a:r>
              <a:rPr lang="en-GB" dirty="0">
                <a:ea typeface="+mn-lt"/>
                <a:cs typeface="+mn-lt"/>
              </a:rPr>
              <a:t> </a:t>
            </a:r>
            <a:r>
              <a:rPr lang="en-GB" dirty="0" err="1">
                <a:ea typeface="+mn-lt"/>
                <a:cs typeface="+mn-lt"/>
              </a:rPr>
              <a:t>söz</a:t>
            </a:r>
            <a:r>
              <a:rPr lang="en-GB" dirty="0">
                <a:ea typeface="+mn-lt"/>
                <a:cs typeface="+mn-lt"/>
              </a:rPr>
              <a:t> </a:t>
            </a:r>
            <a:r>
              <a:rPr lang="en-GB" dirty="0" err="1">
                <a:ea typeface="+mn-lt"/>
                <a:cs typeface="+mn-lt"/>
              </a:rPr>
              <a:t>konusu</a:t>
            </a:r>
            <a:r>
              <a:rPr lang="en-GB" dirty="0">
                <a:ea typeface="+mn-lt"/>
                <a:cs typeface="+mn-lt"/>
              </a:rPr>
              <a:t> </a:t>
            </a:r>
            <a:r>
              <a:rPr lang="en-GB" dirty="0" err="1">
                <a:ea typeface="+mn-lt"/>
                <a:cs typeface="+mn-lt"/>
              </a:rPr>
              <a:t>olduğunda</a:t>
            </a:r>
            <a:r>
              <a:rPr lang="en-GB" dirty="0">
                <a:ea typeface="+mn-lt"/>
                <a:cs typeface="+mn-lt"/>
              </a:rPr>
              <a:t>, </a:t>
            </a:r>
            <a:r>
              <a:rPr lang="en-GB" dirty="0" err="1">
                <a:ea typeface="+mn-lt"/>
                <a:cs typeface="+mn-lt"/>
              </a:rPr>
              <a:t>bu</a:t>
            </a:r>
            <a:r>
              <a:rPr lang="en-GB" dirty="0">
                <a:ea typeface="+mn-lt"/>
                <a:cs typeface="+mn-lt"/>
              </a:rPr>
              <a:t> </a:t>
            </a:r>
            <a:r>
              <a:rPr lang="en-GB" dirty="0" err="1">
                <a:ea typeface="+mn-lt"/>
                <a:cs typeface="+mn-lt"/>
              </a:rPr>
              <a:t>değer</a:t>
            </a:r>
            <a:r>
              <a:rPr lang="en-GB" dirty="0">
                <a:ea typeface="+mn-lt"/>
                <a:cs typeface="+mn-lt"/>
              </a:rPr>
              <a:t> </a:t>
            </a:r>
            <a:r>
              <a:rPr lang="en-GB" dirty="0" err="1">
                <a:ea typeface="+mn-lt"/>
                <a:cs typeface="+mn-lt"/>
              </a:rPr>
              <a:t>bir</a:t>
            </a:r>
            <a:r>
              <a:rPr lang="en-GB" dirty="0">
                <a:ea typeface="+mn-lt"/>
                <a:cs typeface="+mn-lt"/>
              </a:rPr>
              <a:t> </a:t>
            </a:r>
            <a:r>
              <a:rPr lang="en-GB" dirty="0" err="1">
                <a:ea typeface="+mn-lt"/>
                <a:cs typeface="+mn-lt"/>
              </a:rPr>
              <a:t>bool'dur</a:t>
            </a:r>
            <a:r>
              <a:rPr lang="en-GB" dirty="0">
                <a:ea typeface="+mn-lt"/>
                <a:cs typeface="+mn-lt"/>
              </a:rPr>
              <a:t>. </a:t>
            </a:r>
            <a:endParaRPr lang="en-GB" dirty="0"/>
          </a:p>
        </p:txBody>
      </p:sp>
    </p:spTree>
    <p:extLst>
      <p:ext uri="{BB962C8B-B14F-4D97-AF65-F5344CB8AC3E}">
        <p14:creationId xmlns:p14="http://schemas.microsoft.com/office/powerpoint/2010/main" val="1932925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51003-8B3E-F620-DA35-50194EC0A12D}"/>
              </a:ext>
            </a:extLst>
          </p:cNvPr>
          <p:cNvSpPr>
            <a:spLocks noGrp="1"/>
          </p:cNvSpPr>
          <p:nvPr>
            <p:ph type="title"/>
          </p:nvPr>
        </p:nvSpPr>
        <p:spPr>
          <a:xfrm>
            <a:off x="563395" y="548640"/>
            <a:ext cx="10168128" cy="1179576"/>
          </a:xfrm>
        </p:spPr>
        <p:txBody>
          <a:bodyPr/>
          <a:lstStyle/>
          <a:p>
            <a:r>
              <a:rPr lang="en-GB" dirty="0" err="1"/>
              <a:t>CheckBox</a:t>
            </a:r>
            <a:r>
              <a:rPr lang="en-GB" dirty="0"/>
              <a:t> </a:t>
            </a:r>
          </a:p>
        </p:txBody>
      </p:sp>
      <p:pic>
        <p:nvPicPr>
          <p:cNvPr id="4" name="Content Placeholder 3" descr="A screenshot of a computer code&#10;&#10;AI-generated content may be incorrect.">
            <a:extLst>
              <a:ext uri="{FF2B5EF4-FFF2-40B4-BE49-F238E27FC236}">
                <a16:creationId xmlns:a16="http://schemas.microsoft.com/office/drawing/2014/main" id="{0ADA5E26-1BBF-D09B-C111-A04825E8DB39}"/>
              </a:ext>
            </a:extLst>
          </p:cNvPr>
          <p:cNvPicPr>
            <a:picLocks noGrp="1" noChangeAspect="1"/>
          </p:cNvPicPr>
          <p:nvPr>
            <p:ph idx="1"/>
          </p:nvPr>
        </p:nvPicPr>
        <p:blipFill>
          <a:blip r:embed="rId2"/>
          <a:stretch>
            <a:fillRect/>
          </a:stretch>
        </p:blipFill>
        <p:spPr>
          <a:xfrm>
            <a:off x="560146" y="1738113"/>
            <a:ext cx="6386713" cy="3307654"/>
          </a:xfrm>
        </p:spPr>
      </p:pic>
      <p:pic>
        <p:nvPicPr>
          <p:cNvPr id="5" name="Picture 4" descr="A white background with black text&#10;&#10;AI-generated content may be incorrect.">
            <a:extLst>
              <a:ext uri="{FF2B5EF4-FFF2-40B4-BE49-F238E27FC236}">
                <a16:creationId xmlns:a16="http://schemas.microsoft.com/office/drawing/2014/main" id="{74CCC3AA-F2C1-4575-21B0-EC3F356F6991}"/>
              </a:ext>
            </a:extLst>
          </p:cNvPr>
          <p:cNvPicPr>
            <a:picLocks noChangeAspect="1"/>
          </p:cNvPicPr>
          <p:nvPr/>
        </p:nvPicPr>
        <p:blipFill>
          <a:blip r:embed="rId3"/>
          <a:stretch>
            <a:fillRect/>
          </a:stretch>
        </p:blipFill>
        <p:spPr>
          <a:xfrm>
            <a:off x="561837" y="5055912"/>
            <a:ext cx="6385892" cy="1428612"/>
          </a:xfrm>
          <a:prstGeom prst="rect">
            <a:avLst/>
          </a:prstGeom>
        </p:spPr>
      </p:pic>
    </p:spTree>
    <p:extLst>
      <p:ext uri="{BB962C8B-B14F-4D97-AF65-F5344CB8AC3E}">
        <p14:creationId xmlns:p14="http://schemas.microsoft.com/office/powerpoint/2010/main" val="4160676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4C1B-262C-54B1-3F98-96D47DE08727}"/>
              </a:ext>
            </a:extLst>
          </p:cNvPr>
          <p:cNvSpPr>
            <a:spLocks noGrp="1"/>
          </p:cNvSpPr>
          <p:nvPr>
            <p:ph type="title"/>
          </p:nvPr>
        </p:nvSpPr>
        <p:spPr/>
        <p:txBody>
          <a:bodyPr/>
          <a:lstStyle/>
          <a:p>
            <a:r>
              <a:rPr lang="en-GB" dirty="0">
                <a:ea typeface="+mj-lt"/>
                <a:cs typeface="+mj-lt"/>
              </a:rPr>
              <a:t>Radio </a:t>
            </a:r>
            <a:r>
              <a:rPr lang="en-GB" dirty="0" err="1">
                <a:ea typeface="+mj-lt"/>
                <a:cs typeface="+mj-lt"/>
              </a:rPr>
              <a:t>ve</a:t>
            </a:r>
            <a:r>
              <a:rPr lang="en-GB" dirty="0">
                <a:ea typeface="+mj-lt"/>
                <a:cs typeface="+mj-lt"/>
              </a:rPr>
              <a:t> </a:t>
            </a:r>
            <a:r>
              <a:rPr lang="en-GB" dirty="0" err="1">
                <a:ea typeface="+mj-lt"/>
                <a:cs typeface="+mj-lt"/>
              </a:rPr>
              <a:t>RadioButton</a:t>
            </a:r>
            <a:endParaRPr lang="en-US" dirty="0" err="1"/>
          </a:p>
        </p:txBody>
      </p:sp>
      <p:sp>
        <p:nvSpPr>
          <p:cNvPr id="3" name="Content Placeholder 2">
            <a:extLst>
              <a:ext uri="{FF2B5EF4-FFF2-40B4-BE49-F238E27FC236}">
                <a16:creationId xmlns:a16="http://schemas.microsoft.com/office/drawing/2014/main" id="{7528A768-3622-224D-D73A-4BD3E485271E}"/>
              </a:ext>
            </a:extLst>
          </p:cNvPr>
          <p:cNvSpPr>
            <a:spLocks noGrp="1"/>
          </p:cNvSpPr>
          <p:nvPr>
            <p:ph idx="1"/>
          </p:nvPr>
        </p:nvSpPr>
        <p:spPr/>
        <p:txBody>
          <a:bodyPr vert="horz" lIns="91440" tIns="45720" rIns="91440" bIns="45720" rtlCol="0" anchor="t">
            <a:normAutofit fontScale="77500" lnSpcReduction="20000"/>
          </a:bodyPr>
          <a:lstStyle/>
          <a:p>
            <a:r>
              <a:rPr lang="en-GB" err="1">
                <a:ea typeface="+mn-lt"/>
                <a:cs typeface="+mn-lt"/>
              </a:rPr>
              <a:t>Flutter’da</a:t>
            </a:r>
            <a:r>
              <a:rPr lang="en-GB" dirty="0">
                <a:ea typeface="+mn-lt"/>
                <a:cs typeface="+mn-lt"/>
              </a:rPr>
              <a:t> </a:t>
            </a:r>
            <a:r>
              <a:rPr lang="en-GB" dirty="0">
                <a:latin typeface="Avenir Next LT Pro"/>
              </a:rPr>
              <a:t>Radio</a:t>
            </a:r>
            <a:r>
              <a:rPr lang="en-GB" dirty="0">
                <a:ea typeface="+mn-lt"/>
                <a:cs typeface="+mn-lt"/>
              </a:rPr>
              <a:t> </a:t>
            </a:r>
            <a:r>
              <a:rPr lang="en-GB" err="1">
                <a:ea typeface="+mn-lt"/>
                <a:cs typeface="+mn-lt"/>
              </a:rPr>
              <a:t>ve</a:t>
            </a:r>
            <a:r>
              <a:rPr lang="en-GB" dirty="0">
                <a:ea typeface="+mn-lt"/>
                <a:cs typeface="+mn-lt"/>
              </a:rPr>
              <a:t> </a:t>
            </a:r>
            <a:r>
              <a:rPr lang="en-GB" err="1">
                <a:latin typeface="Avenir Next LT Pro"/>
              </a:rPr>
              <a:t>RadioListTile</a:t>
            </a:r>
            <a:r>
              <a:rPr lang="en-GB" dirty="0">
                <a:ea typeface="+mn-lt"/>
                <a:cs typeface="+mn-lt"/>
              </a:rPr>
              <a:t>, </a:t>
            </a:r>
            <a:r>
              <a:rPr lang="en-GB" err="1">
                <a:ea typeface="+mn-lt"/>
                <a:cs typeface="+mn-lt"/>
              </a:rPr>
              <a:t>kullanıcının</a:t>
            </a:r>
            <a:r>
              <a:rPr lang="en-GB" dirty="0">
                <a:ea typeface="+mn-lt"/>
                <a:cs typeface="+mn-lt"/>
              </a:rPr>
              <a:t> </a:t>
            </a:r>
            <a:r>
              <a:rPr lang="en-GB" err="1">
                <a:ea typeface="+mn-lt"/>
                <a:cs typeface="+mn-lt"/>
              </a:rPr>
              <a:t>tek</a:t>
            </a:r>
            <a:r>
              <a:rPr lang="en-GB" dirty="0">
                <a:ea typeface="+mn-lt"/>
                <a:cs typeface="+mn-lt"/>
              </a:rPr>
              <a:t> </a:t>
            </a:r>
            <a:r>
              <a:rPr lang="en-GB" err="1">
                <a:ea typeface="+mn-lt"/>
                <a:cs typeface="+mn-lt"/>
              </a:rPr>
              <a:t>bir</a:t>
            </a:r>
            <a:r>
              <a:rPr lang="en-GB" dirty="0">
                <a:ea typeface="+mn-lt"/>
                <a:cs typeface="+mn-lt"/>
              </a:rPr>
              <a:t> </a:t>
            </a:r>
            <a:r>
              <a:rPr lang="en-GB" err="1">
                <a:ea typeface="+mn-lt"/>
                <a:cs typeface="+mn-lt"/>
              </a:rPr>
              <a:t>seçenek</a:t>
            </a:r>
            <a:r>
              <a:rPr lang="en-GB" dirty="0">
                <a:ea typeface="+mn-lt"/>
                <a:cs typeface="+mn-lt"/>
              </a:rPr>
              <a:t> </a:t>
            </a:r>
            <a:r>
              <a:rPr lang="en-GB" err="1">
                <a:ea typeface="+mn-lt"/>
                <a:cs typeface="+mn-lt"/>
              </a:rPr>
              <a:t>seçmesini</a:t>
            </a:r>
            <a:r>
              <a:rPr lang="en-GB" dirty="0">
                <a:ea typeface="+mn-lt"/>
                <a:cs typeface="+mn-lt"/>
              </a:rPr>
              <a:t> </a:t>
            </a:r>
            <a:r>
              <a:rPr lang="en-GB" err="1">
                <a:ea typeface="+mn-lt"/>
                <a:cs typeface="+mn-lt"/>
              </a:rPr>
              <a:t>sağlayan</a:t>
            </a:r>
            <a:r>
              <a:rPr lang="en-GB" dirty="0">
                <a:ea typeface="+mn-lt"/>
                <a:cs typeface="+mn-lt"/>
              </a:rPr>
              <a:t> </a:t>
            </a:r>
            <a:r>
              <a:rPr lang="en-GB" err="1">
                <a:ea typeface="+mn-lt"/>
                <a:cs typeface="+mn-lt"/>
              </a:rPr>
              <a:t>bileşenlerdir</a:t>
            </a:r>
            <a:r>
              <a:rPr lang="en-GB" dirty="0">
                <a:ea typeface="+mn-lt"/>
                <a:cs typeface="+mn-lt"/>
              </a:rPr>
              <a:t>. </a:t>
            </a:r>
            <a:r>
              <a:rPr lang="en-GB" err="1">
                <a:ea typeface="+mn-lt"/>
                <a:cs typeface="+mn-lt"/>
              </a:rPr>
              <a:t>Checkbox'tan</a:t>
            </a:r>
            <a:r>
              <a:rPr lang="en-GB" dirty="0">
                <a:ea typeface="+mn-lt"/>
                <a:cs typeface="+mn-lt"/>
              </a:rPr>
              <a:t> </a:t>
            </a:r>
            <a:r>
              <a:rPr lang="en-GB" err="1">
                <a:ea typeface="+mn-lt"/>
                <a:cs typeface="+mn-lt"/>
              </a:rPr>
              <a:t>farkı</a:t>
            </a:r>
            <a:r>
              <a:rPr lang="en-GB" dirty="0">
                <a:ea typeface="+mn-lt"/>
                <a:cs typeface="+mn-lt"/>
              </a:rPr>
              <a:t>, </a:t>
            </a:r>
            <a:r>
              <a:rPr lang="en-GB" err="1">
                <a:ea typeface="+mn-lt"/>
                <a:cs typeface="+mn-lt"/>
              </a:rPr>
              <a:t>aynı</a:t>
            </a:r>
            <a:r>
              <a:rPr lang="en-GB" dirty="0">
                <a:ea typeface="+mn-lt"/>
                <a:cs typeface="+mn-lt"/>
              </a:rPr>
              <a:t> </a:t>
            </a:r>
            <a:r>
              <a:rPr lang="en-GB" err="1">
                <a:ea typeface="+mn-lt"/>
                <a:cs typeface="+mn-lt"/>
              </a:rPr>
              <a:t>gruptaki</a:t>
            </a:r>
            <a:r>
              <a:rPr lang="en-GB" dirty="0">
                <a:ea typeface="+mn-lt"/>
                <a:cs typeface="+mn-lt"/>
              </a:rPr>
              <a:t> </a:t>
            </a:r>
            <a:r>
              <a:rPr lang="en-GB" dirty="0">
                <a:latin typeface="Avenir Next LT Pro"/>
              </a:rPr>
              <a:t>Radio</a:t>
            </a:r>
            <a:r>
              <a:rPr lang="en-GB" dirty="0">
                <a:ea typeface="+mn-lt"/>
                <a:cs typeface="+mn-lt"/>
              </a:rPr>
              <a:t> </a:t>
            </a:r>
            <a:r>
              <a:rPr lang="en-GB" err="1">
                <a:ea typeface="+mn-lt"/>
                <a:cs typeface="+mn-lt"/>
              </a:rPr>
              <a:t>butonlarından</a:t>
            </a:r>
            <a:r>
              <a:rPr lang="en-GB" dirty="0">
                <a:ea typeface="+mn-lt"/>
                <a:cs typeface="+mn-lt"/>
              </a:rPr>
              <a:t> </a:t>
            </a:r>
            <a:r>
              <a:rPr lang="en-GB" err="1">
                <a:ea typeface="+mn-lt"/>
                <a:cs typeface="+mn-lt"/>
              </a:rPr>
              <a:t>sadece</a:t>
            </a:r>
            <a:r>
              <a:rPr lang="en-GB" dirty="0">
                <a:ea typeface="+mn-lt"/>
                <a:cs typeface="+mn-lt"/>
              </a:rPr>
              <a:t> </a:t>
            </a:r>
            <a:r>
              <a:rPr lang="en-GB" err="1">
                <a:ea typeface="+mn-lt"/>
                <a:cs typeface="+mn-lt"/>
              </a:rPr>
              <a:t>birinin</a:t>
            </a:r>
            <a:r>
              <a:rPr lang="en-GB" dirty="0">
                <a:ea typeface="+mn-lt"/>
                <a:cs typeface="+mn-lt"/>
              </a:rPr>
              <a:t> </a:t>
            </a:r>
            <a:r>
              <a:rPr lang="en-GB" err="1">
                <a:ea typeface="+mn-lt"/>
                <a:cs typeface="+mn-lt"/>
              </a:rPr>
              <a:t>seçilebilmesidir</a:t>
            </a:r>
            <a:r>
              <a:rPr lang="en-GB" dirty="0">
                <a:ea typeface="+mn-lt"/>
                <a:cs typeface="+mn-lt"/>
              </a:rPr>
              <a:t>.</a:t>
            </a:r>
          </a:p>
          <a:p>
            <a:r>
              <a:rPr lang="en-GB" dirty="0" err="1">
                <a:ea typeface="+mn-lt"/>
                <a:cs typeface="+mn-lt"/>
              </a:rPr>
              <a:t>Elbette</a:t>
            </a:r>
            <a:r>
              <a:rPr lang="en-GB" dirty="0">
                <a:ea typeface="+mn-lt"/>
                <a:cs typeface="+mn-lt"/>
              </a:rPr>
              <a:t> </a:t>
            </a:r>
            <a:r>
              <a:rPr lang="en-GB" dirty="0" err="1">
                <a:ea typeface="+mn-lt"/>
                <a:cs typeface="+mn-lt"/>
              </a:rPr>
              <a:t>bir</a:t>
            </a:r>
            <a:r>
              <a:rPr lang="en-GB" dirty="0">
                <a:ea typeface="+mn-lt"/>
                <a:cs typeface="+mn-lt"/>
              </a:rPr>
              <a:t> </a:t>
            </a:r>
            <a:r>
              <a:rPr lang="en-GB" dirty="0" err="1">
                <a:ea typeface="+mn-lt"/>
                <a:cs typeface="+mn-lt"/>
              </a:rPr>
              <a:t>radyo</a:t>
            </a:r>
            <a:r>
              <a:rPr lang="en-GB" dirty="0">
                <a:ea typeface="+mn-lt"/>
                <a:cs typeface="+mn-lt"/>
              </a:rPr>
              <a:t> </a:t>
            </a:r>
            <a:r>
              <a:rPr lang="en-GB" dirty="0" err="1">
                <a:ea typeface="+mn-lt"/>
                <a:cs typeface="+mn-lt"/>
              </a:rPr>
              <a:t>butonundaki</a:t>
            </a:r>
            <a:r>
              <a:rPr lang="en-GB" dirty="0">
                <a:ea typeface="+mn-lt"/>
                <a:cs typeface="+mn-lt"/>
              </a:rPr>
              <a:t> </a:t>
            </a:r>
            <a:r>
              <a:rPr lang="en-GB" dirty="0" err="1">
                <a:ea typeface="+mn-lt"/>
                <a:cs typeface="+mn-lt"/>
              </a:rPr>
              <a:t>sihir</a:t>
            </a:r>
            <a:r>
              <a:rPr lang="en-GB" dirty="0">
                <a:ea typeface="+mn-lt"/>
                <a:cs typeface="+mn-lt"/>
              </a:rPr>
              <a:t>, </a:t>
            </a:r>
            <a:r>
              <a:rPr lang="en-GB" dirty="0" err="1">
                <a:ea typeface="+mn-lt"/>
                <a:cs typeface="+mn-lt"/>
              </a:rPr>
              <a:t>birini</a:t>
            </a:r>
            <a:r>
              <a:rPr lang="en-GB" dirty="0">
                <a:ea typeface="+mn-lt"/>
                <a:cs typeface="+mn-lt"/>
              </a:rPr>
              <a:t> </a:t>
            </a:r>
            <a:r>
              <a:rPr lang="en-GB" dirty="0" err="1">
                <a:ea typeface="+mn-lt"/>
                <a:cs typeface="+mn-lt"/>
              </a:rPr>
              <a:t>seçtiğinizde</a:t>
            </a:r>
            <a:r>
              <a:rPr lang="en-GB" dirty="0">
                <a:ea typeface="+mn-lt"/>
                <a:cs typeface="+mn-lt"/>
              </a:rPr>
              <a:t> </a:t>
            </a:r>
            <a:r>
              <a:rPr lang="en-GB" dirty="0" err="1">
                <a:ea typeface="+mn-lt"/>
                <a:cs typeface="+mn-lt"/>
              </a:rPr>
              <a:t>aynı</a:t>
            </a:r>
            <a:r>
              <a:rPr lang="en-GB" dirty="0">
                <a:ea typeface="+mn-lt"/>
                <a:cs typeface="+mn-lt"/>
              </a:rPr>
              <a:t> </a:t>
            </a:r>
            <a:r>
              <a:rPr lang="en-GB" dirty="0" err="1">
                <a:ea typeface="+mn-lt"/>
                <a:cs typeface="+mn-lt"/>
              </a:rPr>
              <a:t>gruptaki</a:t>
            </a:r>
            <a:r>
              <a:rPr lang="en-GB" dirty="0">
                <a:ea typeface="+mn-lt"/>
                <a:cs typeface="+mn-lt"/>
              </a:rPr>
              <a:t> </a:t>
            </a:r>
            <a:r>
              <a:rPr lang="en-GB" dirty="0" err="1">
                <a:ea typeface="+mn-lt"/>
                <a:cs typeface="+mn-lt"/>
              </a:rPr>
              <a:t>diğerlerinin</a:t>
            </a:r>
            <a:r>
              <a:rPr lang="en-GB" dirty="0">
                <a:ea typeface="+mn-lt"/>
                <a:cs typeface="+mn-lt"/>
              </a:rPr>
              <a:t> </a:t>
            </a:r>
            <a:r>
              <a:rPr lang="en-GB" dirty="0" err="1">
                <a:ea typeface="+mn-lt"/>
                <a:cs typeface="+mn-lt"/>
              </a:rPr>
              <a:t>seçiminin</a:t>
            </a:r>
            <a:r>
              <a:rPr lang="en-GB" dirty="0">
                <a:ea typeface="+mn-lt"/>
                <a:cs typeface="+mn-lt"/>
              </a:rPr>
              <a:t> </a:t>
            </a:r>
            <a:r>
              <a:rPr lang="en-GB" dirty="0" err="1">
                <a:ea typeface="+mn-lt"/>
                <a:cs typeface="+mn-lt"/>
              </a:rPr>
              <a:t>kaldırılmasıdır</a:t>
            </a:r>
            <a:r>
              <a:rPr lang="en-GB" dirty="0">
                <a:ea typeface="+mn-lt"/>
                <a:cs typeface="+mn-lt"/>
              </a:rPr>
              <a:t>. </a:t>
            </a:r>
            <a:r>
              <a:rPr lang="en-GB" dirty="0" err="1">
                <a:ea typeface="+mn-lt"/>
                <a:cs typeface="+mn-lt"/>
              </a:rPr>
              <a:t>Açıkçası</a:t>
            </a:r>
            <a:r>
              <a:rPr lang="en-GB" dirty="0">
                <a:ea typeface="+mn-lt"/>
                <a:cs typeface="+mn-lt"/>
              </a:rPr>
              <a:t> </a:t>
            </a:r>
            <a:r>
              <a:rPr lang="en-GB" dirty="0" err="1">
                <a:ea typeface="+mn-lt"/>
                <a:cs typeface="+mn-lt"/>
              </a:rPr>
              <a:t>onları</a:t>
            </a:r>
            <a:r>
              <a:rPr lang="en-GB" dirty="0">
                <a:ea typeface="+mn-lt"/>
                <a:cs typeface="+mn-lt"/>
              </a:rPr>
              <a:t> </a:t>
            </a:r>
            <a:r>
              <a:rPr lang="en-GB" dirty="0" err="1">
                <a:ea typeface="+mn-lt"/>
                <a:cs typeface="+mn-lt"/>
              </a:rPr>
              <a:t>bir</a:t>
            </a:r>
            <a:r>
              <a:rPr lang="en-GB" dirty="0">
                <a:ea typeface="+mn-lt"/>
                <a:cs typeface="+mn-lt"/>
              </a:rPr>
              <a:t> </a:t>
            </a:r>
            <a:r>
              <a:rPr lang="en-GB" dirty="0" err="1">
                <a:ea typeface="+mn-lt"/>
                <a:cs typeface="+mn-lt"/>
              </a:rPr>
              <a:t>şekilde</a:t>
            </a:r>
            <a:r>
              <a:rPr lang="en-GB" dirty="0">
                <a:ea typeface="+mn-lt"/>
                <a:cs typeface="+mn-lt"/>
              </a:rPr>
              <a:t> </a:t>
            </a:r>
            <a:r>
              <a:rPr lang="en-GB" dirty="0" err="1">
                <a:ea typeface="+mn-lt"/>
                <a:cs typeface="+mn-lt"/>
              </a:rPr>
              <a:t>gruplandırmamız</a:t>
            </a:r>
            <a:r>
              <a:rPr lang="en-GB" dirty="0">
                <a:ea typeface="+mn-lt"/>
                <a:cs typeface="+mn-lt"/>
              </a:rPr>
              <a:t> </a:t>
            </a:r>
            <a:r>
              <a:rPr lang="en-GB" dirty="0" err="1">
                <a:ea typeface="+mn-lt"/>
                <a:cs typeface="+mn-lt"/>
              </a:rPr>
              <a:t>gerekiyor</a:t>
            </a:r>
            <a:r>
              <a:rPr lang="en-GB" dirty="0">
                <a:ea typeface="+mn-lt"/>
                <a:cs typeface="+mn-lt"/>
              </a:rPr>
              <a:t>. </a:t>
            </a:r>
            <a:r>
              <a:rPr lang="en-GB" dirty="0" err="1">
                <a:ea typeface="+mn-lt"/>
                <a:cs typeface="+mn-lt"/>
              </a:rPr>
              <a:t>Flutter'da</a:t>
            </a:r>
            <a:r>
              <a:rPr lang="en-GB" dirty="0">
                <a:ea typeface="+mn-lt"/>
                <a:cs typeface="+mn-lt"/>
              </a:rPr>
              <a:t>, </a:t>
            </a:r>
            <a:r>
              <a:rPr lang="en-GB" dirty="0" err="1">
                <a:ea typeface="+mn-lt"/>
                <a:cs typeface="+mn-lt"/>
              </a:rPr>
              <a:t>groupValue</a:t>
            </a:r>
            <a:r>
              <a:rPr lang="en-GB" dirty="0">
                <a:ea typeface="+mn-lt"/>
                <a:cs typeface="+mn-lt"/>
              </a:rPr>
              <a:t> </a:t>
            </a:r>
            <a:r>
              <a:rPr lang="en-GB" dirty="0" err="1">
                <a:ea typeface="+mn-lt"/>
                <a:cs typeface="+mn-lt"/>
              </a:rPr>
              <a:t>özelliğini</a:t>
            </a:r>
            <a:r>
              <a:rPr lang="en-GB" dirty="0">
                <a:ea typeface="+mn-lt"/>
                <a:cs typeface="+mn-lt"/>
              </a:rPr>
              <a:t> </a:t>
            </a:r>
            <a:r>
              <a:rPr lang="en-GB" dirty="0" err="1">
                <a:ea typeface="+mn-lt"/>
                <a:cs typeface="+mn-lt"/>
              </a:rPr>
              <a:t>aynı</a:t>
            </a:r>
            <a:r>
              <a:rPr lang="en-GB" dirty="0">
                <a:ea typeface="+mn-lt"/>
                <a:cs typeface="+mn-lt"/>
              </a:rPr>
              <a:t> </a:t>
            </a:r>
            <a:r>
              <a:rPr lang="en-GB" dirty="0" err="1">
                <a:ea typeface="+mn-lt"/>
                <a:cs typeface="+mn-lt"/>
              </a:rPr>
              <a:t>yerel</a:t>
            </a:r>
            <a:r>
              <a:rPr lang="en-GB" dirty="0">
                <a:ea typeface="+mn-lt"/>
                <a:cs typeface="+mn-lt"/>
              </a:rPr>
              <a:t> </a:t>
            </a:r>
            <a:r>
              <a:rPr lang="en-GB" dirty="0" err="1">
                <a:ea typeface="+mn-lt"/>
                <a:cs typeface="+mn-lt"/>
              </a:rPr>
              <a:t>değişkene</a:t>
            </a:r>
            <a:r>
              <a:rPr lang="en-GB" dirty="0">
                <a:ea typeface="+mn-lt"/>
                <a:cs typeface="+mn-lt"/>
              </a:rPr>
              <a:t> </a:t>
            </a:r>
            <a:r>
              <a:rPr lang="en-GB" dirty="0" err="1">
                <a:ea typeface="+mn-lt"/>
                <a:cs typeface="+mn-lt"/>
              </a:rPr>
              <a:t>ayarladığınızda</a:t>
            </a:r>
            <a:r>
              <a:rPr lang="en-GB" dirty="0">
                <a:ea typeface="+mn-lt"/>
                <a:cs typeface="+mn-lt"/>
              </a:rPr>
              <a:t> </a:t>
            </a:r>
            <a:r>
              <a:rPr lang="en-GB" dirty="0" err="1">
                <a:ea typeface="+mn-lt"/>
                <a:cs typeface="+mn-lt"/>
              </a:rPr>
              <a:t>Radyo</a:t>
            </a:r>
            <a:r>
              <a:rPr lang="en-GB" dirty="0">
                <a:ea typeface="+mn-lt"/>
                <a:cs typeface="+mn-lt"/>
              </a:rPr>
              <a:t> </a:t>
            </a:r>
            <a:r>
              <a:rPr lang="en-GB" dirty="0" err="1">
                <a:ea typeface="+mn-lt"/>
                <a:cs typeface="+mn-lt"/>
              </a:rPr>
              <a:t>widget'ları</a:t>
            </a:r>
            <a:r>
              <a:rPr lang="en-GB" dirty="0">
                <a:ea typeface="+mn-lt"/>
                <a:cs typeface="+mn-lt"/>
              </a:rPr>
              <a:t> </a:t>
            </a:r>
            <a:r>
              <a:rPr lang="en-GB" dirty="0" err="1">
                <a:ea typeface="+mn-lt"/>
                <a:cs typeface="+mn-lt"/>
              </a:rPr>
              <a:t>gruplanır</a:t>
            </a:r>
            <a:r>
              <a:rPr lang="en-GB" dirty="0">
                <a:ea typeface="+mn-lt"/>
                <a:cs typeface="+mn-lt"/>
              </a:rPr>
              <a:t>. Bu </a:t>
            </a:r>
            <a:r>
              <a:rPr lang="en-GB" dirty="0" err="1">
                <a:ea typeface="+mn-lt"/>
                <a:cs typeface="+mn-lt"/>
              </a:rPr>
              <a:t>değişken</a:t>
            </a:r>
            <a:r>
              <a:rPr lang="en-GB" dirty="0">
                <a:ea typeface="+mn-lt"/>
                <a:cs typeface="+mn-lt"/>
              </a:rPr>
              <a:t>, o </a:t>
            </a:r>
            <a:r>
              <a:rPr lang="en-GB" dirty="0" err="1">
                <a:ea typeface="+mn-lt"/>
                <a:cs typeface="+mn-lt"/>
              </a:rPr>
              <a:t>anda</a:t>
            </a:r>
            <a:r>
              <a:rPr lang="en-GB" dirty="0">
                <a:ea typeface="+mn-lt"/>
                <a:cs typeface="+mn-lt"/>
              </a:rPr>
              <a:t> </a:t>
            </a:r>
            <a:r>
              <a:rPr lang="en-GB" dirty="0" err="1">
                <a:ea typeface="+mn-lt"/>
                <a:cs typeface="+mn-lt"/>
              </a:rPr>
              <a:t>açık</a:t>
            </a:r>
            <a:r>
              <a:rPr lang="en-GB" dirty="0">
                <a:ea typeface="+mn-lt"/>
                <a:cs typeface="+mn-lt"/>
              </a:rPr>
              <a:t> </a:t>
            </a:r>
            <a:r>
              <a:rPr lang="en-GB" dirty="0" err="1">
                <a:ea typeface="+mn-lt"/>
                <a:cs typeface="+mn-lt"/>
              </a:rPr>
              <a:t>olan</a:t>
            </a:r>
            <a:r>
              <a:rPr lang="en-GB" dirty="0">
                <a:ea typeface="+mn-lt"/>
                <a:cs typeface="+mn-lt"/>
              </a:rPr>
              <a:t> </a:t>
            </a:r>
            <a:r>
              <a:rPr lang="en-GB" dirty="0" err="1">
                <a:ea typeface="+mn-lt"/>
                <a:cs typeface="+mn-lt"/>
              </a:rPr>
              <a:t>bir</a:t>
            </a:r>
            <a:r>
              <a:rPr lang="en-GB" dirty="0">
                <a:ea typeface="+mn-lt"/>
                <a:cs typeface="+mn-lt"/>
              </a:rPr>
              <a:t> </a:t>
            </a:r>
            <a:r>
              <a:rPr lang="en-GB" dirty="0" err="1">
                <a:ea typeface="+mn-lt"/>
                <a:cs typeface="+mn-lt"/>
              </a:rPr>
              <a:t>Radyonun</a:t>
            </a:r>
            <a:r>
              <a:rPr lang="en-GB" dirty="0">
                <a:ea typeface="+mn-lt"/>
                <a:cs typeface="+mn-lt"/>
              </a:rPr>
              <a:t> </a:t>
            </a:r>
            <a:r>
              <a:rPr lang="en-GB" dirty="0" err="1">
                <a:ea typeface="+mn-lt"/>
                <a:cs typeface="+mn-lt"/>
              </a:rPr>
              <a:t>değerini</a:t>
            </a:r>
            <a:r>
              <a:rPr lang="en-GB" dirty="0">
                <a:ea typeface="+mn-lt"/>
                <a:cs typeface="+mn-lt"/>
              </a:rPr>
              <a:t> </a:t>
            </a:r>
            <a:r>
              <a:rPr lang="en-GB" dirty="0" err="1">
                <a:ea typeface="+mn-lt"/>
                <a:cs typeface="+mn-lt"/>
              </a:rPr>
              <a:t>tutar</a:t>
            </a:r>
            <a:r>
              <a:rPr lang="en-GB" dirty="0">
                <a:ea typeface="+mn-lt"/>
                <a:cs typeface="+mn-lt"/>
              </a:rPr>
              <a:t>. Her </a:t>
            </a:r>
            <a:r>
              <a:rPr lang="en-GB" dirty="0" err="1">
                <a:ea typeface="+mn-lt"/>
                <a:cs typeface="+mn-lt"/>
              </a:rPr>
              <a:t>Radyo</a:t>
            </a:r>
            <a:r>
              <a:rPr lang="en-GB" dirty="0">
                <a:ea typeface="+mn-lt"/>
                <a:cs typeface="+mn-lt"/>
              </a:rPr>
              <a:t> </a:t>
            </a:r>
            <a:r>
              <a:rPr lang="en-GB" dirty="0" err="1">
                <a:ea typeface="+mn-lt"/>
                <a:cs typeface="+mn-lt"/>
              </a:rPr>
              <a:t>ayrıca</a:t>
            </a:r>
            <a:r>
              <a:rPr lang="en-GB" dirty="0">
                <a:ea typeface="+mn-lt"/>
                <a:cs typeface="+mn-lt"/>
              </a:rPr>
              <a:t>, </a:t>
            </a:r>
            <a:r>
              <a:rPr lang="en-GB" dirty="0" err="1">
                <a:ea typeface="+mn-lt"/>
                <a:cs typeface="+mn-lt"/>
              </a:rPr>
              <a:t>seçili</a:t>
            </a:r>
            <a:r>
              <a:rPr lang="en-GB" dirty="0">
                <a:ea typeface="+mn-lt"/>
                <a:cs typeface="+mn-lt"/>
              </a:rPr>
              <a:t> </a:t>
            </a:r>
            <a:r>
              <a:rPr lang="en-GB" dirty="0" err="1">
                <a:ea typeface="+mn-lt"/>
                <a:cs typeface="+mn-lt"/>
              </a:rPr>
              <a:t>olsun</a:t>
            </a:r>
            <a:r>
              <a:rPr lang="en-GB" dirty="0">
                <a:ea typeface="+mn-lt"/>
                <a:cs typeface="+mn-lt"/>
              </a:rPr>
              <a:t> </a:t>
            </a:r>
            <a:r>
              <a:rPr lang="en-GB" dirty="0" err="1">
                <a:ea typeface="+mn-lt"/>
                <a:cs typeface="+mn-lt"/>
              </a:rPr>
              <a:t>ya</a:t>
            </a:r>
            <a:r>
              <a:rPr lang="en-GB" dirty="0">
                <a:ea typeface="+mn-lt"/>
                <a:cs typeface="+mn-lt"/>
              </a:rPr>
              <a:t> da </a:t>
            </a:r>
            <a:r>
              <a:rPr lang="en-GB" dirty="0" err="1">
                <a:ea typeface="+mn-lt"/>
                <a:cs typeface="+mn-lt"/>
              </a:rPr>
              <a:t>olmasın</a:t>
            </a:r>
            <a:r>
              <a:rPr lang="en-GB" dirty="0">
                <a:ea typeface="+mn-lt"/>
                <a:cs typeface="+mn-lt"/>
              </a:rPr>
              <a:t> </a:t>
            </a:r>
            <a:r>
              <a:rPr lang="en-GB" dirty="0" err="1">
                <a:ea typeface="+mn-lt"/>
                <a:cs typeface="+mn-lt"/>
              </a:rPr>
              <a:t>söz</a:t>
            </a:r>
            <a:r>
              <a:rPr lang="en-GB" dirty="0">
                <a:ea typeface="+mn-lt"/>
                <a:cs typeface="+mn-lt"/>
              </a:rPr>
              <a:t> </a:t>
            </a:r>
            <a:r>
              <a:rPr lang="en-GB" dirty="0" err="1">
                <a:ea typeface="+mn-lt"/>
                <a:cs typeface="+mn-lt"/>
              </a:rPr>
              <a:t>konusu</a:t>
            </a:r>
            <a:r>
              <a:rPr lang="en-GB" dirty="0">
                <a:ea typeface="+mn-lt"/>
                <a:cs typeface="+mn-lt"/>
              </a:rPr>
              <a:t> widget </a:t>
            </a:r>
            <a:r>
              <a:rPr lang="en-GB" dirty="0" err="1">
                <a:ea typeface="+mn-lt"/>
                <a:cs typeface="+mn-lt"/>
              </a:rPr>
              <a:t>ile</a:t>
            </a:r>
            <a:r>
              <a:rPr lang="en-GB" dirty="0">
                <a:ea typeface="+mn-lt"/>
                <a:cs typeface="+mn-lt"/>
              </a:rPr>
              <a:t> </a:t>
            </a:r>
            <a:r>
              <a:rPr lang="en-GB" dirty="0" err="1">
                <a:ea typeface="+mn-lt"/>
                <a:cs typeface="+mn-lt"/>
              </a:rPr>
              <a:t>ilişkili</a:t>
            </a:r>
            <a:r>
              <a:rPr lang="en-GB" dirty="0">
                <a:ea typeface="+mn-lt"/>
                <a:cs typeface="+mn-lt"/>
              </a:rPr>
              <a:t> </a:t>
            </a:r>
            <a:r>
              <a:rPr lang="en-GB" dirty="0" err="1">
                <a:ea typeface="+mn-lt"/>
                <a:cs typeface="+mn-lt"/>
              </a:rPr>
              <a:t>değer</a:t>
            </a:r>
            <a:r>
              <a:rPr lang="en-GB" dirty="0">
                <a:ea typeface="+mn-lt"/>
                <a:cs typeface="+mn-lt"/>
              </a:rPr>
              <a:t> </a:t>
            </a:r>
            <a:r>
              <a:rPr lang="en-GB" dirty="0" err="1">
                <a:ea typeface="+mn-lt"/>
                <a:cs typeface="+mn-lt"/>
              </a:rPr>
              <a:t>olan</a:t>
            </a:r>
            <a:r>
              <a:rPr lang="en-GB" dirty="0">
                <a:ea typeface="+mn-lt"/>
                <a:cs typeface="+mn-lt"/>
              </a:rPr>
              <a:t> </a:t>
            </a:r>
            <a:r>
              <a:rPr lang="en-GB" dirty="0" err="1">
                <a:ea typeface="+mn-lt"/>
                <a:cs typeface="+mn-lt"/>
              </a:rPr>
              <a:t>kendi</a:t>
            </a:r>
            <a:r>
              <a:rPr lang="en-GB" dirty="0">
                <a:ea typeface="+mn-lt"/>
                <a:cs typeface="+mn-lt"/>
              </a:rPr>
              <a:t> </a:t>
            </a:r>
            <a:r>
              <a:rPr lang="en-GB" dirty="0" err="1">
                <a:ea typeface="+mn-lt"/>
                <a:cs typeface="+mn-lt"/>
              </a:rPr>
              <a:t>değer</a:t>
            </a:r>
            <a:r>
              <a:rPr lang="en-GB" dirty="0">
                <a:ea typeface="+mn-lt"/>
                <a:cs typeface="+mn-lt"/>
              </a:rPr>
              <a:t> </a:t>
            </a:r>
            <a:r>
              <a:rPr lang="en-GB" dirty="0" err="1">
                <a:ea typeface="+mn-lt"/>
                <a:cs typeface="+mn-lt"/>
              </a:rPr>
              <a:t>özelliğine</a:t>
            </a:r>
            <a:r>
              <a:rPr lang="en-GB" dirty="0">
                <a:ea typeface="+mn-lt"/>
                <a:cs typeface="+mn-lt"/>
              </a:rPr>
              <a:t> </a:t>
            </a:r>
            <a:r>
              <a:rPr lang="en-GB" dirty="0" err="1">
                <a:ea typeface="+mn-lt"/>
                <a:cs typeface="+mn-lt"/>
              </a:rPr>
              <a:t>sahiptir</a:t>
            </a:r>
            <a:r>
              <a:rPr lang="en-GB" dirty="0">
                <a:ea typeface="+mn-lt"/>
                <a:cs typeface="+mn-lt"/>
              </a:rPr>
              <a:t>. </a:t>
            </a:r>
            <a:r>
              <a:rPr lang="en-GB" dirty="0" err="1">
                <a:ea typeface="+mn-lt"/>
                <a:cs typeface="+mn-lt"/>
              </a:rPr>
              <a:t>onChanged</a:t>
            </a:r>
            <a:r>
              <a:rPr lang="en-GB" dirty="0">
                <a:ea typeface="+mn-lt"/>
                <a:cs typeface="+mn-lt"/>
              </a:rPr>
              <a:t> </a:t>
            </a:r>
            <a:r>
              <a:rPr lang="en-GB" dirty="0" err="1">
                <a:ea typeface="+mn-lt"/>
                <a:cs typeface="+mn-lt"/>
              </a:rPr>
              <a:t>yönteminde</a:t>
            </a:r>
            <a:r>
              <a:rPr lang="en-GB" dirty="0">
                <a:ea typeface="+mn-lt"/>
                <a:cs typeface="+mn-lt"/>
              </a:rPr>
              <a:t>, </a:t>
            </a:r>
            <a:r>
              <a:rPr lang="en-GB" dirty="0" err="1">
                <a:ea typeface="+mn-lt"/>
                <a:cs typeface="+mn-lt"/>
              </a:rPr>
              <a:t>groupValue</a:t>
            </a:r>
            <a:r>
              <a:rPr lang="en-GB" dirty="0">
                <a:ea typeface="+mn-lt"/>
                <a:cs typeface="+mn-lt"/>
              </a:rPr>
              <a:t> </a:t>
            </a:r>
            <a:r>
              <a:rPr lang="en-GB" dirty="0" err="1">
                <a:ea typeface="+mn-lt"/>
                <a:cs typeface="+mn-lt"/>
              </a:rPr>
              <a:t>değişkenini</a:t>
            </a:r>
            <a:r>
              <a:rPr lang="en-GB" dirty="0">
                <a:ea typeface="+mn-lt"/>
                <a:cs typeface="+mn-lt"/>
              </a:rPr>
              <a:t> </a:t>
            </a:r>
            <a:r>
              <a:rPr lang="en-GB" dirty="0" err="1">
                <a:ea typeface="+mn-lt"/>
                <a:cs typeface="+mn-lt"/>
              </a:rPr>
              <a:t>radyonun</a:t>
            </a:r>
            <a:r>
              <a:rPr lang="en-GB" dirty="0">
                <a:ea typeface="+mn-lt"/>
                <a:cs typeface="+mn-lt"/>
              </a:rPr>
              <a:t> </a:t>
            </a:r>
            <a:r>
              <a:rPr lang="en-GB" dirty="0" err="1">
                <a:ea typeface="+mn-lt"/>
                <a:cs typeface="+mn-lt"/>
              </a:rPr>
              <a:t>değerine</a:t>
            </a:r>
            <a:r>
              <a:rPr lang="en-GB" dirty="0">
                <a:ea typeface="+mn-lt"/>
                <a:cs typeface="+mn-lt"/>
              </a:rPr>
              <a:t> </a:t>
            </a:r>
            <a:r>
              <a:rPr lang="en-GB" dirty="0" err="1">
                <a:ea typeface="+mn-lt"/>
                <a:cs typeface="+mn-lt"/>
              </a:rPr>
              <a:t>ayarlayacaksınız</a:t>
            </a:r>
            <a:r>
              <a:rPr lang="en-GB" dirty="0">
                <a:ea typeface="+mn-lt"/>
                <a:cs typeface="+mn-lt"/>
              </a:rPr>
              <a:t>:</a:t>
            </a:r>
            <a:endParaRPr lang="en-GB" dirty="0"/>
          </a:p>
        </p:txBody>
      </p:sp>
    </p:spTree>
    <p:extLst>
      <p:ext uri="{BB962C8B-B14F-4D97-AF65-F5344CB8AC3E}">
        <p14:creationId xmlns:p14="http://schemas.microsoft.com/office/powerpoint/2010/main" val="3689375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FDC58E4-75B8-296E-1865-63218E87F650}"/>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600" dirty="0" err="1"/>
              <a:t>RadioButton</a:t>
            </a:r>
          </a:p>
        </p:txBody>
      </p:sp>
      <p:sp>
        <p:nvSpPr>
          <p:cNvPr id="18" name="Rectangle 17">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A screenshot of a computer code&#10;&#10;AI-generated content may be incorrect.">
            <a:extLst>
              <a:ext uri="{FF2B5EF4-FFF2-40B4-BE49-F238E27FC236}">
                <a16:creationId xmlns:a16="http://schemas.microsoft.com/office/drawing/2014/main" id="{6D2C150D-118A-6663-5286-69387B6A6747}"/>
              </a:ext>
            </a:extLst>
          </p:cNvPr>
          <p:cNvPicPr>
            <a:picLocks noGrp="1" noChangeAspect="1"/>
          </p:cNvPicPr>
          <p:nvPr>
            <p:ph idx="1"/>
          </p:nvPr>
        </p:nvPicPr>
        <p:blipFill>
          <a:blip r:embed="rId2"/>
          <a:stretch>
            <a:fillRect/>
          </a:stretch>
        </p:blipFill>
        <p:spPr>
          <a:xfrm>
            <a:off x="1356244" y="2091095"/>
            <a:ext cx="3817163" cy="4206240"/>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0F89D1E1-7E88-4AA0-3C0D-CE5C4EF93C7F}"/>
              </a:ext>
            </a:extLst>
          </p:cNvPr>
          <p:cNvPicPr>
            <a:picLocks noChangeAspect="1"/>
          </p:cNvPicPr>
          <p:nvPr/>
        </p:nvPicPr>
        <p:blipFill>
          <a:blip r:embed="rId3"/>
          <a:stretch>
            <a:fillRect/>
          </a:stretch>
        </p:blipFill>
        <p:spPr>
          <a:xfrm>
            <a:off x="6211408" y="3014631"/>
            <a:ext cx="5431536" cy="2349139"/>
          </a:xfrm>
          <a:prstGeom prst="rect">
            <a:avLst/>
          </a:prstGeom>
        </p:spPr>
      </p:pic>
    </p:spTree>
    <p:extLst>
      <p:ext uri="{BB962C8B-B14F-4D97-AF65-F5344CB8AC3E}">
        <p14:creationId xmlns:p14="http://schemas.microsoft.com/office/powerpoint/2010/main" val="3189568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3AE767-A0EB-CFC4-588D-DA9E889AD05D}"/>
              </a:ext>
            </a:extLst>
          </p:cNvPr>
          <p:cNvSpPr>
            <a:spLocks noGrp="1"/>
          </p:cNvSpPr>
          <p:nvPr>
            <p:ph type="title"/>
          </p:nvPr>
        </p:nvSpPr>
        <p:spPr>
          <a:xfrm>
            <a:off x="841247" y="978619"/>
            <a:ext cx="3410712" cy="1106424"/>
          </a:xfrm>
        </p:spPr>
        <p:txBody>
          <a:bodyPr>
            <a:normAutofit/>
          </a:bodyPr>
          <a:lstStyle/>
          <a:p>
            <a:r>
              <a:rPr lang="en-GB" sz="2800"/>
              <a:t>Slider</a:t>
            </a:r>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75C6B91-B526-781D-7684-E540BF8E7345}"/>
              </a:ext>
            </a:extLst>
          </p:cNvPr>
          <p:cNvSpPr>
            <a:spLocks noGrp="1"/>
          </p:cNvSpPr>
          <p:nvPr>
            <p:ph idx="1"/>
          </p:nvPr>
        </p:nvSpPr>
        <p:spPr>
          <a:xfrm>
            <a:off x="841248" y="2252870"/>
            <a:ext cx="3412219" cy="3560251"/>
          </a:xfrm>
        </p:spPr>
        <p:txBody>
          <a:bodyPr vert="horz" lIns="91440" tIns="45720" rIns="91440" bIns="45720" rtlCol="0">
            <a:normAutofit/>
          </a:bodyPr>
          <a:lstStyle/>
          <a:p>
            <a:r>
              <a:rPr lang="en-GB" sz="1700"/>
              <a:t>Kullanıcınızın bir üst ve alt sınır arasında sayısal bir değer seçmesini istediğinizde kaydırıcı kullanışlı bir olanaktır</a:t>
            </a:r>
          </a:p>
          <a:p>
            <a:endParaRPr lang="en-GB" sz="1700"/>
          </a:p>
        </p:txBody>
      </p:sp>
      <p:pic>
        <p:nvPicPr>
          <p:cNvPr id="4" name="Picture 3" descr="A screenshot of a computer&#10;&#10;AI-generated content may be incorrect.">
            <a:extLst>
              <a:ext uri="{FF2B5EF4-FFF2-40B4-BE49-F238E27FC236}">
                <a16:creationId xmlns:a16="http://schemas.microsoft.com/office/drawing/2014/main" id="{5E7615C7-C403-2A2F-B059-15998B23DF22}"/>
              </a:ext>
            </a:extLst>
          </p:cNvPr>
          <p:cNvPicPr>
            <a:picLocks noChangeAspect="1"/>
          </p:cNvPicPr>
          <p:nvPr/>
        </p:nvPicPr>
        <p:blipFill>
          <a:blip r:embed="rId2"/>
          <a:stretch>
            <a:fillRect/>
          </a:stretch>
        </p:blipFill>
        <p:spPr>
          <a:xfrm>
            <a:off x="4689944" y="630196"/>
            <a:ext cx="6248224" cy="5110502"/>
          </a:xfrm>
          <a:prstGeom prst="rect">
            <a:avLst/>
          </a:prstGeom>
        </p:spPr>
      </p:pic>
    </p:spTree>
    <p:extLst>
      <p:ext uri="{BB962C8B-B14F-4D97-AF65-F5344CB8AC3E}">
        <p14:creationId xmlns:p14="http://schemas.microsoft.com/office/powerpoint/2010/main" val="2079117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56BCC-F50B-1270-357E-B2CD6D1A9E3D}"/>
              </a:ext>
            </a:extLst>
          </p:cNvPr>
          <p:cNvSpPr>
            <a:spLocks noGrp="1"/>
          </p:cNvSpPr>
          <p:nvPr>
            <p:ph type="title"/>
          </p:nvPr>
        </p:nvSpPr>
        <p:spPr/>
        <p:txBody>
          <a:bodyPr/>
          <a:lstStyle/>
          <a:p>
            <a:r>
              <a:rPr lang="en-GB" dirty="0"/>
              <a:t>İçerikler</a:t>
            </a:r>
          </a:p>
        </p:txBody>
      </p:sp>
      <p:sp>
        <p:nvSpPr>
          <p:cNvPr id="3" name="Content Placeholder 2">
            <a:extLst>
              <a:ext uri="{FF2B5EF4-FFF2-40B4-BE49-F238E27FC236}">
                <a16:creationId xmlns:a16="http://schemas.microsoft.com/office/drawing/2014/main" id="{4B4EBB0F-DD7A-DE6F-EB03-641DD28A6348}"/>
              </a:ext>
            </a:extLst>
          </p:cNvPr>
          <p:cNvSpPr>
            <a:spLocks noGrp="1"/>
          </p:cNvSpPr>
          <p:nvPr>
            <p:ph idx="1"/>
          </p:nvPr>
        </p:nvSpPr>
        <p:spPr>
          <a:xfrm>
            <a:off x="1115568" y="2478024"/>
            <a:ext cx="4981181" cy="3694176"/>
          </a:xfrm>
        </p:spPr>
        <p:txBody>
          <a:bodyPr vert="horz" lIns="91440" tIns="45720" rIns="91440" bIns="45720" rtlCol="0" anchor="t">
            <a:normAutofit/>
          </a:bodyPr>
          <a:lstStyle/>
          <a:p>
            <a:r>
              <a:rPr lang="en-GB" dirty="0" err="1"/>
              <a:t>TextField</a:t>
            </a:r>
            <a:r>
              <a:rPr lang="en-GB" dirty="0"/>
              <a:t>     </a:t>
            </a:r>
          </a:p>
          <a:p>
            <a:r>
              <a:rPr lang="en-GB" err="1">
                <a:ea typeface="+mn-lt"/>
                <a:cs typeface="+mn-lt"/>
              </a:rPr>
              <a:t>InputDecoration</a:t>
            </a:r>
            <a:endParaRPr lang="en-GB">
              <a:ea typeface="+mn-lt"/>
              <a:cs typeface="+mn-lt"/>
            </a:endParaRPr>
          </a:p>
          <a:p>
            <a:r>
              <a:rPr lang="en-GB" dirty="0" err="1">
                <a:ea typeface="+mn-lt"/>
                <a:cs typeface="+mn-lt"/>
              </a:rPr>
              <a:t>KeyboardType</a:t>
            </a:r>
            <a:endParaRPr lang="en-GB">
              <a:ea typeface="+mn-lt"/>
              <a:cs typeface="+mn-lt"/>
            </a:endParaRPr>
          </a:p>
          <a:p>
            <a:r>
              <a:rPr lang="en-GB" err="1"/>
              <a:t>CheckBox</a:t>
            </a:r>
            <a:endParaRPr lang="en-GB"/>
          </a:p>
          <a:p>
            <a:r>
              <a:rPr lang="en-GB" dirty="0"/>
              <a:t>Radio</a:t>
            </a:r>
          </a:p>
          <a:p>
            <a:r>
              <a:rPr lang="en-GB" dirty="0" err="1"/>
              <a:t>DropdownButton</a:t>
            </a:r>
            <a:endParaRPr lang="en-GB"/>
          </a:p>
        </p:txBody>
      </p:sp>
    </p:spTree>
    <p:extLst>
      <p:ext uri="{BB962C8B-B14F-4D97-AF65-F5344CB8AC3E}">
        <p14:creationId xmlns:p14="http://schemas.microsoft.com/office/powerpoint/2010/main" val="850569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B4D5DA-5B8A-6F6D-43CD-1932E41AB17B}"/>
              </a:ext>
            </a:extLst>
          </p:cNvPr>
          <p:cNvSpPr>
            <a:spLocks noGrp="1"/>
          </p:cNvSpPr>
          <p:nvPr>
            <p:ph type="title"/>
          </p:nvPr>
        </p:nvSpPr>
        <p:spPr>
          <a:xfrm>
            <a:off x="371094" y="1161288"/>
            <a:ext cx="3438144" cy="1239012"/>
          </a:xfrm>
        </p:spPr>
        <p:txBody>
          <a:bodyPr anchor="ctr">
            <a:normAutofit/>
          </a:bodyPr>
          <a:lstStyle/>
          <a:p>
            <a:r>
              <a:rPr lang="en-GB" sz="2800"/>
              <a:t>DropdownButton</a:t>
            </a:r>
            <a:endParaRPr lang="en-US" sz="2800"/>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CED10BC-E1CF-9FD1-226E-34C55F29BAE4}"/>
              </a:ext>
            </a:extLst>
          </p:cNvPr>
          <p:cNvSpPr>
            <a:spLocks noGrp="1"/>
          </p:cNvSpPr>
          <p:nvPr>
            <p:ph idx="1"/>
          </p:nvPr>
        </p:nvSpPr>
        <p:spPr>
          <a:xfrm>
            <a:off x="503616" y="2464054"/>
            <a:ext cx="3438906" cy="3207258"/>
          </a:xfrm>
        </p:spPr>
        <p:txBody>
          <a:bodyPr vert="horz" lIns="91440" tIns="45720" rIns="91440" bIns="45720" rtlCol="0" anchor="t">
            <a:noAutofit/>
          </a:bodyPr>
          <a:lstStyle/>
          <a:p>
            <a:r>
              <a:rPr lang="en-GB" sz="2400" err="1">
                <a:ea typeface="+mn-lt"/>
                <a:cs typeface="+mn-lt"/>
              </a:rPr>
              <a:t>Flutter’daki</a:t>
            </a:r>
            <a:r>
              <a:rPr lang="en-GB" sz="2400" dirty="0">
                <a:ea typeface="+mn-lt"/>
                <a:cs typeface="+mn-lt"/>
              </a:rPr>
              <a:t> </a:t>
            </a:r>
            <a:r>
              <a:rPr lang="en-GB" sz="2400" err="1">
                <a:latin typeface="Consolas"/>
              </a:rPr>
              <a:t>DropdownButton</a:t>
            </a:r>
            <a:r>
              <a:rPr lang="en-GB" sz="2400" dirty="0">
                <a:ea typeface="+mn-lt"/>
                <a:cs typeface="+mn-lt"/>
              </a:rPr>
              <a:t>, </a:t>
            </a:r>
            <a:r>
              <a:rPr lang="en-GB" sz="2400" err="1">
                <a:ea typeface="+mn-lt"/>
                <a:cs typeface="+mn-lt"/>
              </a:rPr>
              <a:t>kullanıcının</a:t>
            </a:r>
            <a:r>
              <a:rPr lang="en-GB" sz="2400" dirty="0">
                <a:ea typeface="+mn-lt"/>
                <a:cs typeface="+mn-lt"/>
              </a:rPr>
              <a:t> </a:t>
            </a:r>
            <a:r>
              <a:rPr lang="en-GB" sz="2400" err="1">
                <a:ea typeface="+mn-lt"/>
                <a:cs typeface="+mn-lt"/>
              </a:rPr>
              <a:t>bir</a:t>
            </a:r>
            <a:r>
              <a:rPr lang="en-GB" sz="2400" dirty="0">
                <a:ea typeface="+mn-lt"/>
                <a:cs typeface="+mn-lt"/>
              </a:rPr>
              <a:t> </a:t>
            </a:r>
            <a:r>
              <a:rPr lang="en-GB" sz="2400" err="1">
                <a:ea typeface="+mn-lt"/>
                <a:cs typeface="+mn-lt"/>
              </a:rPr>
              <a:t>listeden</a:t>
            </a:r>
            <a:r>
              <a:rPr lang="en-GB" sz="2400" dirty="0">
                <a:ea typeface="+mn-lt"/>
                <a:cs typeface="+mn-lt"/>
              </a:rPr>
              <a:t> </a:t>
            </a:r>
            <a:r>
              <a:rPr lang="en-GB" sz="2400" err="1">
                <a:ea typeface="+mn-lt"/>
                <a:cs typeface="+mn-lt"/>
              </a:rPr>
              <a:t>tek</a:t>
            </a:r>
            <a:r>
              <a:rPr lang="en-GB" sz="2400" dirty="0">
                <a:ea typeface="+mn-lt"/>
                <a:cs typeface="+mn-lt"/>
              </a:rPr>
              <a:t> </a:t>
            </a:r>
            <a:r>
              <a:rPr lang="en-GB" sz="2400" err="1">
                <a:ea typeface="+mn-lt"/>
                <a:cs typeface="+mn-lt"/>
              </a:rPr>
              <a:t>bir</a:t>
            </a:r>
            <a:r>
              <a:rPr lang="en-GB" sz="2400" dirty="0">
                <a:ea typeface="+mn-lt"/>
                <a:cs typeface="+mn-lt"/>
              </a:rPr>
              <a:t> </a:t>
            </a:r>
            <a:r>
              <a:rPr lang="en-GB" sz="2400" err="1">
                <a:ea typeface="+mn-lt"/>
                <a:cs typeface="+mn-lt"/>
              </a:rPr>
              <a:t>seçenek</a:t>
            </a:r>
            <a:r>
              <a:rPr lang="en-GB" sz="2400" dirty="0">
                <a:ea typeface="+mn-lt"/>
                <a:cs typeface="+mn-lt"/>
              </a:rPr>
              <a:t> </a:t>
            </a:r>
            <a:r>
              <a:rPr lang="en-GB" sz="2400" err="1">
                <a:ea typeface="+mn-lt"/>
                <a:cs typeface="+mn-lt"/>
              </a:rPr>
              <a:t>seçmesini</a:t>
            </a:r>
            <a:r>
              <a:rPr lang="en-GB" sz="2400" dirty="0">
                <a:ea typeface="+mn-lt"/>
                <a:cs typeface="+mn-lt"/>
              </a:rPr>
              <a:t> </a:t>
            </a:r>
            <a:r>
              <a:rPr lang="en-GB" sz="2400" err="1">
                <a:ea typeface="+mn-lt"/>
                <a:cs typeface="+mn-lt"/>
              </a:rPr>
              <a:t>sağlayan</a:t>
            </a:r>
            <a:r>
              <a:rPr lang="en-GB" sz="2400" dirty="0">
                <a:ea typeface="+mn-lt"/>
                <a:cs typeface="+mn-lt"/>
              </a:rPr>
              <a:t> </a:t>
            </a:r>
            <a:r>
              <a:rPr lang="en-GB" sz="2400" err="1">
                <a:ea typeface="+mn-lt"/>
                <a:cs typeface="+mn-lt"/>
              </a:rPr>
              <a:t>açılır</a:t>
            </a:r>
            <a:r>
              <a:rPr lang="en-GB" sz="2400" dirty="0">
                <a:ea typeface="+mn-lt"/>
                <a:cs typeface="+mn-lt"/>
              </a:rPr>
              <a:t> </a:t>
            </a:r>
            <a:r>
              <a:rPr lang="en-GB" sz="2400" err="1">
                <a:ea typeface="+mn-lt"/>
                <a:cs typeface="+mn-lt"/>
              </a:rPr>
              <a:t>menü</a:t>
            </a:r>
            <a:r>
              <a:rPr lang="en-GB" sz="2400" dirty="0">
                <a:ea typeface="+mn-lt"/>
                <a:cs typeface="+mn-lt"/>
              </a:rPr>
              <a:t> </a:t>
            </a:r>
            <a:r>
              <a:rPr lang="en-GB" sz="2400" err="1">
                <a:ea typeface="+mn-lt"/>
                <a:cs typeface="+mn-lt"/>
              </a:rPr>
              <a:t>bileşenidir</a:t>
            </a:r>
            <a:r>
              <a:rPr lang="en-GB" sz="2400" dirty="0">
                <a:ea typeface="+mn-lt"/>
                <a:cs typeface="+mn-lt"/>
              </a:rPr>
              <a:t>. Birden </a:t>
            </a:r>
            <a:r>
              <a:rPr lang="en-GB" sz="2400" err="1">
                <a:ea typeface="+mn-lt"/>
                <a:cs typeface="+mn-lt"/>
              </a:rPr>
              <a:t>fazla</a:t>
            </a:r>
            <a:r>
              <a:rPr lang="en-GB" sz="2400" dirty="0">
                <a:ea typeface="+mn-lt"/>
                <a:cs typeface="+mn-lt"/>
              </a:rPr>
              <a:t> </a:t>
            </a:r>
            <a:r>
              <a:rPr lang="en-GB" sz="2400" err="1">
                <a:ea typeface="+mn-lt"/>
                <a:cs typeface="+mn-lt"/>
              </a:rPr>
              <a:t>seçenek</a:t>
            </a:r>
            <a:r>
              <a:rPr lang="en-GB" sz="2400" dirty="0">
                <a:ea typeface="+mn-lt"/>
                <a:cs typeface="+mn-lt"/>
              </a:rPr>
              <a:t> sunup </a:t>
            </a:r>
            <a:r>
              <a:rPr lang="en-GB" sz="2400" err="1">
                <a:ea typeface="+mn-lt"/>
                <a:cs typeface="+mn-lt"/>
              </a:rPr>
              <a:t>birini</a:t>
            </a:r>
            <a:r>
              <a:rPr lang="en-GB" sz="2400" dirty="0">
                <a:ea typeface="+mn-lt"/>
                <a:cs typeface="+mn-lt"/>
              </a:rPr>
              <a:t> </a:t>
            </a:r>
            <a:r>
              <a:rPr lang="en-GB" sz="2400" err="1">
                <a:ea typeface="+mn-lt"/>
                <a:cs typeface="+mn-lt"/>
              </a:rPr>
              <a:t>seçtirmek</a:t>
            </a:r>
            <a:r>
              <a:rPr lang="en-GB" sz="2400" dirty="0">
                <a:ea typeface="+mn-lt"/>
                <a:cs typeface="+mn-lt"/>
              </a:rPr>
              <a:t> </a:t>
            </a:r>
            <a:r>
              <a:rPr lang="en-GB" sz="2400" err="1">
                <a:ea typeface="+mn-lt"/>
                <a:cs typeface="+mn-lt"/>
              </a:rPr>
              <a:t>için</a:t>
            </a:r>
            <a:r>
              <a:rPr lang="en-GB" sz="2400" dirty="0">
                <a:ea typeface="+mn-lt"/>
                <a:cs typeface="+mn-lt"/>
              </a:rPr>
              <a:t> </a:t>
            </a:r>
            <a:r>
              <a:rPr lang="en-GB" sz="2400" err="1">
                <a:ea typeface="+mn-lt"/>
                <a:cs typeface="+mn-lt"/>
              </a:rPr>
              <a:t>kullanılır</a:t>
            </a:r>
            <a:r>
              <a:rPr lang="en-GB" sz="2400" dirty="0">
                <a:ea typeface="+mn-lt"/>
                <a:cs typeface="+mn-lt"/>
              </a:rPr>
              <a:t>.</a:t>
            </a:r>
            <a:endParaRPr lang="en-GB" sz="2400" dirty="0"/>
          </a:p>
          <a:p>
            <a:endParaRPr lang="en-GB" sz="1700"/>
          </a:p>
        </p:txBody>
      </p:sp>
      <p:pic>
        <p:nvPicPr>
          <p:cNvPr id="4" name="Picture 3" descr="A screenshot of a computer&#10;&#10;AI-generated content may be incorrect.">
            <a:extLst>
              <a:ext uri="{FF2B5EF4-FFF2-40B4-BE49-F238E27FC236}">
                <a16:creationId xmlns:a16="http://schemas.microsoft.com/office/drawing/2014/main" id="{D3F8EA14-188A-2EAF-7521-CA0DB7D9F7D7}"/>
              </a:ext>
            </a:extLst>
          </p:cNvPr>
          <p:cNvPicPr>
            <a:picLocks noChangeAspect="1"/>
          </p:cNvPicPr>
          <p:nvPr/>
        </p:nvPicPr>
        <p:blipFill>
          <a:blip r:embed="rId2"/>
          <a:stretch>
            <a:fillRect/>
          </a:stretch>
        </p:blipFill>
        <p:spPr>
          <a:xfrm>
            <a:off x="4901184" y="1108505"/>
            <a:ext cx="6922008" cy="4741574"/>
          </a:xfrm>
          <a:prstGeom prst="rect">
            <a:avLst/>
          </a:prstGeom>
        </p:spPr>
      </p:pic>
    </p:spTree>
    <p:extLst>
      <p:ext uri="{BB962C8B-B14F-4D97-AF65-F5344CB8AC3E}">
        <p14:creationId xmlns:p14="http://schemas.microsoft.com/office/powerpoint/2010/main" val="2044269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0BCEC2-E739-4C5D-6266-19F193659F36}"/>
              </a:ext>
            </a:extLst>
          </p:cNvPr>
          <p:cNvSpPr>
            <a:spLocks noGrp="1"/>
          </p:cNvSpPr>
          <p:nvPr>
            <p:ph type="title"/>
          </p:nvPr>
        </p:nvSpPr>
        <p:spPr>
          <a:xfrm>
            <a:off x="838199" y="564211"/>
            <a:ext cx="4571999" cy="1165002"/>
          </a:xfrm>
        </p:spPr>
        <p:txBody>
          <a:bodyPr anchor="b">
            <a:normAutofit/>
          </a:bodyPr>
          <a:lstStyle/>
          <a:p>
            <a:r>
              <a:rPr lang="en-GB" sz="3600"/>
              <a:t>DropdownButton </a:t>
            </a:r>
          </a:p>
        </p:txBody>
      </p:sp>
      <p:sp>
        <p:nvSpPr>
          <p:cNvPr id="3" name="Content Placeholder 2">
            <a:extLst>
              <a:ext uri="{FF2B5EF4-FFF2-40B4-BE49-F238E27FC236}">
                <a16:creationId xmlns:a16="http://schemas.microsoft.com/office/drawing/2014/main" id="{F6C9DF04-4290-1188-1BD0-342A2106A6F4}"/>
              </a:ext>
            </a:extLst>
          </p:cNvPr>
          <p:cNvSpPr>
            <a:spLocks noGrp="1"/>
          </p:cNvSpPr>
          <p:nvPr>
            <p:ph idx="1"/>
          </p:nvPr>
        </p:nvSpPr>
        <p:spPr>
          <a:xfrm>
            <a:off x="838199" y="2055327"/>
            <a:ext cx="4571999" cy="3776975"/>
          </a:xfrm>
        </p:spPr>
        <p:txBody>
          <a:bodyPr vert="horz" lIns="91440" tIns="45720" rIns="91440" bIns="45720" rtlCol="0" anchor="t">
            <a:normAutofit/>
          </a:bodyPr>
          <a:lstStyle/>
          <a:p>
            <a:r>
              <a:rPr lang="en-GB" sz="1800" dirty="0" err="1"/>
              <a:t>Diyelim</a:t>
            </a:r>
            <a:r>
              <a:rPr lang="en-GB" sz="1800" dirty="0"/>
              <a:t> ki </a:t>
            </a:r>
            <a:r>
              <a:rPr lang="en-GB" sz="1800" dirty="0" err="1"/>
              <a:t>elimizde</a:t>
            </a:r>
            <a:r>
              <a:rPr lang="en-GB" sz="1800" dirty="0"/>
              <a:t> </a:t>
            </a:r>
            <a:r>
              <a:rPr lang="en-GB" sz="1800" dirty="0" err="1"/>
              <a:t>şöyle</a:t>
            </a:r>
            <a:r>
              <a:rPr lang="en-GB" sz="1800" dirty="0"/>
              <a:t> </a:t>
            </a:r>
            <a:r>
              <a:rPr lang="en-GB" sz="1800" dirty="0" err="1"/>
              <a:t>bir</a:t>
            </a:r>
            <a:r>
              <a:rPr lang="en-GB" sz="1800" dirty="0"/>
              <a:t> emu var</a:t>
            </a:r>
          </a:p>
          <a:p>
            <a:pPr marL="0" indent="0">
              <a:buNone/>
            </a:pPr>
            <a:r>
              <a:rPr lang="en-GB" sz="1800" dirty="0">
                <a:ea typeface="+mn-lt"/>
                <a:cs typeface="+mn-lt"/>
              </a:rPr>
              <a:t> </a:t>
            </a:r>
            <a:r>
              <a:rPr lang="en-GB" sz="1800" dirty="0" err="1">
                <a:ea typeface="+mn-lt"/>
                <a:cs typeface="+mn-lt"/>
              </a:rPr>
              <a:t>enum</a:t>
            </a:r>
            <a:r>
              <a:rPr lang="en-GB" sz="1800" dirty="0">
                <a:ea typeface="+mn-lt"/>
                <a:cs typeface="+mn-lt"/>
              </a:rPr>
              <a:t> </a:t>
            </a:r>
            <a:r>
              <a:rPr lang="en-GB" sz="1800" dirty="0" err="1">
                <a:ea typeface="+mn-lt"/>
                <a:cs typeface="+mn-lt"/>
              </a:rPr>
              <a:t>SearchType</a:t>
            </a:r>
            <a:r>
              <a:rPr lang="en-GB" sz="1800" dirty="0">
                <a:ea typeface="+mn-lt"/>
                <a:cs typeface="+mn-lt"/>
              </a:rPr>
              <a:t> { web, image, news, shopping }</a:t>
            </a:r>
          </a:p>
          <a:p>
            <a:r>
              <a:rPr lang="en-GB" sz="1800" dirty="0" err="1"/>
              <a:t>Sağdaki</a:t>
            </a:r>
            <a:r>
              <a:rPr lang="en-GB" sz="1800" dirty="0"/>
              <a:t> </a:t>
            </a:r>
            <a:r>
              <a:rPr lang="en-GB" sz="1800" dirty="0" err="1"/>
              <a:t>seçeneklerden</a:t>
            </a:r>
            <a:r>
              <a:rPr lang="en-GB" sz="1800" dirty="0"/>
              <a:t> </a:t>
            </a:r>
            <a:r>
              <a:rPr lang="en-GB" sz="1800" dirty="0" err="1"/>
              <a:t>birisine</a:t>
            </a:r>
            <a:r>
              <a:rPr lang="en-GB" sz="1800" dirty="0"/>
              <a:t> </a:t>
            </a:r>
            <a:r>
              <a:rPr lang="en-GB" sz="1800" dirty="0" err="1"/>
              <a:t>dokununca</a:t>
            </a:r>
            <a:r>
              <a:rPr lang="en-GB" sz="1800" dirty="0"/>
              <a:t> </a:t>
            </a:r>
            <a:r>
              <a:rPr lang="en-GB" sz="1800" dirty="0" err="1"/>
              <a:t>aşağıdaki</a:t>
            </a:r>
            <a:r>
              <a:rPr lang="en-GB" sz="1800" dirty="0"/>
              <a:t> </a:t>
            </a:r>
            <a:r>
              <a:rPr lang="en-GB" sz="1800" dirty="0" err="1"/>
              <a:t>gibi</a:t>
            </a:r>
            <a:r>
              <a:rPr lang="en-GB" sz="1800" dirty="0"/>
              <a:t> </a:t>
            </a:r>
            <a:r>
              <a:rPr lang="en-GB" sz="1800" dirty="0" err="1"/>
              <a:t>bir</a:t>
            </a:r>
            <a:r>
              <a:rPr lang="en-GB" sz="1800" dirty="0"/>
              <a:t> </a:t>
            </a:r>
            <a:r>
              <a:rPr lang="en-GB" sz="1800" dirty="0" err="1"/>
              <a:t>görsel</a:t>
            </a:r>
            <a:r>
              <a:rPr lang="en-GB" sz="1800" dirty="0"/>
              <a:t> </a:t>
            </a:r>
            <a:r>
              <a:rPr lang="en-GB" sz="1800" dirty="0" err="1"/>
              <a:t>ortaya</a:t>
            </a:r>
            <a:r>
              <a:rPr lang="en-GB" sz="1800" dirty="0"/>
              <a:t> </a:t>
            </a:r>
            <a:r>
              <a:rPr lang="en-GB" sz="1800" dirty="0" err="1"/>
              <a:t>çıkacaktır</a:t>
            </a:r>
          </a:p>
          <a:p>
            <a:pPr marL="0" indent="0">
              <a:buNone/>
            </a:pPr>
            <a:endParaRPr lang="en-GB" sz="1800" dirty="0"/>
          </a:p>
        </p:txBody>
      </p:sp>
      <p:pic>
        <p:nvPicPr>
          <p:cNvPr id="4" name="Picture 3" descr="A screenshot of a cell phone&#10;&#10;AI-generated content may be incorrect.">
            <a:extLst>
              <a:ext uri="{FF2B5EF4-FFF2-40B4-BE49-F238E27FC236}">
                <a16:creationId xmlns:a16="http://schemas.microsoft.com/office/drawing/2014/main" id="{AADDF45C-7317-A01F-8301-07DAB5E3EA52}"/>
              </a:ext>
            </a:extLst>
          </p:cNvPr>
          <p:cNvPicPr>
            <a:picLocks noChangeAspect="1"/>
          </p:cNvPicPr>
          <p:nvPr/>
        </p:nvPicPr>
        <p:blipFill>
          <a:blip r:embed="rId2"/>
          <a:srcRect t="2880" r="-3" b="-3"/>
          <a:stretch/>
        </p:blipFill>
        <p:spPr>
          <a:xfrm>
            <a:off x="6190488" y="566928"/>
            <a:ext cx="5157216" cy="5286197"/>
          </a:xfrm>
          <a:prstGeom prst="rect">
            <a:avLst/>
          </a:prstGeom>
        </p:spPr>
      </p:pic>
      <p:sp>
        <p:nvSpPr>
          <p:cNvPr id="11" name="Rectangle 10">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screenshot of a computer&#10;&#10;AI-generated content may be incorrect.">
            <a:extLst>
              <a:ext uri="{FF2B5EF4-FFF2-40B4-BE49-F238E27FC236}">
                <a16:creationId xmlns:a16="http://schemas.microsoft.com/office/drawing/2014/main" id="{41B27FA3-DE9E-5781-BCD9-CF4D17BD4108}"/>
              </a:ext>
            </a:extLst>
          </p:cNvPr>
          <p:cNvPicPr>
            <a:picLocks noChangeAspect="1"/>
          </p:cNvPicPr>
          <p:nvPr/>
        </p:nvPicPr>
        <p:blipFill>
          <a:blip r:embed="rId3"/>
          <a:stretch>
            <a:fillRect/>
          </a:stretch>
        </p:blipFill>
        <p:spPr>
          <a:xfrm>
            <a:off x="842824" y="4294188"/>
            <a:ext cx="5006699" cy="1825625"/>
          </a:xfrm>
          <a:prstGeom prst="rect">
            <a:avLst/>
          </a:prstGeom>
        </p:spPr>
      </p:pic>
    </p:spTree>
    <p:extLst>
      <p:ext uri="{BB962C8B-B14F-4D97-AF65-F5344CB8AC3E}">
        <p14:creationId xmlns:p14="http://schemas.microsoft.com/office/powerpoint/2010/main" val="2310787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F58F4-0187-FFB4-53DF-02147E266FE5}"/>
              </a:ext>
            </a:extLst>
          </p:cNvPr>
          <p:cNvSpPr>
            <a:spLocks noGrp="1"/>
          </p:cNvSpPr>
          <p:nvPr>
            <p:ph type="title"/>
          </p:nvPr>
        </p:nvSpPr>
        <p:spPr/>
        <p:txBody>
          <a:bodyPr/>
          <a:lstStyle/>
          <a:p>
            <a:r>
              <a:rPr lang="en-GB" dirty="0" err="1"/>
              <a:t>DropdownButton</a:t>
            </a:r>
          </a:p>
        </p:txBody>
      </p:sp>
      <p:pic>
        <p:nvPicPr>
          <p:cNvPr id="4" name="Content Placeholder 3" descr="A screenshot of a computer code&#10;&#10;AI-generated content may be incorrect.">
            <a:extLst>
              <a:ext uri="{FF2B5EF4-FFF2-40B4-BE49-F238E27FC236}">
                <a16:creationId xmlns:a16="http://schemas.microsoft.com/office/drawing/2014/main" id="{E3A5D579-1C28-CD11-77EE-5C0D69C7BA51}"/>
              </a:ext>
            </a:extLst>
          </p:cNvPr>
          <p:cNvPicPr>
            <a:picLocks noGrp="1" noChangeAspect="1"/>
          </p:cNvPicPr>
          <p:nvPr>
            <p:ph idx="1"/>
          </p:nvPr>
        </p:nvPicPr>
        <p:blipFill>
          <a:blip r:embed="rId2"/>
          <a:stretch>
            <a:fillRect/>
          </a:stretch>
        </p:blipFill>
        <p:spPr>
          <a:xfrm>
            <a:off x="3712022" y="1716024"/>
            <a:ext cx="4964175" cy="4986262"/>
          </a:xfrm>
        </p:spPr>
      </p:pic>
    </p:spTree>
    <p:extLst>
      <p:ext uri="{BB962C8B-B14F-4D97-AF65-F5344CB8AC3E}">
        <p14:creationId xmlns:p14="http://schemas.microsoft.com/office/powerpoint/2010/main" val="4275680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00C649-E352-A6F0-B003-D1B4D65F3C9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F7E5F5-A3E7-627E-2A67-C2AE13A49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DA9B0EA1-40F9-826B-DBC5-73BEF7ED7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a:extLst>
              <a:ext uri="{FF2B5EF4-FFF2-40B4-BE49-F238E27FC236}">
                <a16:creationId xmlns:a16="http://schemas.microsoft.com/office/drawing/2014/main" id="{F8C06A3F-0027-4990-901B-142AA983DE96}"/>
              </a:ext>
            </a:extLst>
          </p:cNvPr>
          <p:cNvPicPr>
            <a:picLocks noChangeAspect="1"/>
          </p:cNvPicPr>
          <p:nvPr/>
        </p:nvPicPr>
        <p:blipFill>
          <a:blip r:embed="rId2">
            <a:alphaModFix amt="60000"/>
          </a:blip>
          <a:srcRect t="19666" r="-2" b="-2"/>
          <a:stretch/>
        </p:blipFill>
        <p:spPr>
          <a:xfrm>
            <a:off x="20" y="10"/>
            <a:ext cx="12191979" cy="6857989"/>
          </a:xfrm>
          <a:prstGeom prst="rect">
            <a:avLst/>
          </a:prstGeom>
        </p:spPr>
      </p:pic>
      <p:sp>
        <p:nvSpPr>
          <p:cNvPr id="13" name="Rectangle 12">
            <a:extLst>
              <a:ext uri="{FF2B5EF4-FFF2-40B4-BE49-F238E27FC236}">
                <a16:creationId xmlns:a16="http://schemas.microsoft.com/office/drawing/2014/main" id="{CC027C46-31B8-ADB3-C105-333EA71A9C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alpha val="95000"/>
            </a:schemeClr>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B4C428-AA63-135E-06F4-B178A50F9B12}"/>
              </a:ext>
            </a:extLst>
          </p:cNvPr>
          <p:cNvSpPr>
            <a:spLocks noGrp="1"/>
          </p:cNvSpPr>
          <p:nvPr>
            <p:ph type="ctrTitle"/>
          </p:nvPr>
        </p:nvSpPr>
        <p:spPr>
          <a:xfrm>
            <a:off x="1639336" y="2016433"/>
            <a:ext cx="9023763" cy="2232544"/>
          </a:xfrm>
        </p:spPr>
        <p:txBody>
          <a:bodyPr anchor="ctr">
            <a:normAutofit/>
          </a:bodyPr>
          <a:lstStyle/>
          <a:p>
            <a:pPr algn="ctr"/>
            <a:r>
              <a:rPr lang="en-GB" sz="4000" dirty="0"/>
              <a:t>Mobil </a:t>
            </a:r>
            <a:r>
              <a:rPr lang="en-GB" sz="4000" dirty="0" err="1"/>
              <a:t>Programlama</a:t>
            </a:r>
            <a:r>
              <a:rPr lang="en-GB" sz="4000" dirty="0"/>
              <a:t> </a:t>
            </a:r>
            <a:r>
              <a:rPr lang="en-GB" sz="4000" dirty="0" err="1"/>
              <a:t>Sunumu</a:t>
            </a:r>
            <a:br>
              <a:rPr lang="en-GB" sz="7200" dirty="0"/>
            </a:br>
            <a:r>
              <a:rPr lang="en-GB" sz="4000" dirty="0"/>
              <a:t>(Chapter 4, 14-21)</a:t>
            </a:r>
          </a:p>
          <a:p>
            <a:pPr algn="ctr"/>
            <a:endParaRPr lang="en-GB" sz="7200" dirty="0"/>
          </a:p>
        </p:txBody>
      </p:sp>
      <p:sp>
        <p:nvSpPr>
          <p:cNvPr id="15" name="Rectangle: Rounded Corners 14">
            <a:extLst>
              <a:ext uri="{FF2B5EF4-FFF2-40B4-BE49-F238E27FC236}">
                <a16:creationId xmlns:a16="http://schemas.microsoft.com/office/drawing/2014/main" id="{DCBA47D1-DD1F-02F3-96A7-E34A022D3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Subtitle 2">
            <a:extLst>
              <a:ext uri="{FF2B5EF4-FFF2-40B4-BE49-F238E27FC236}">
                <a16:creationId xmlns:a16="http://schemas.microsoft.com/office/drawing/2014/main" id="{C08C20F4-C4AE-0B3B-17B0-753FFE2B0FDC}"/>
              </a:ext>
            </a:extLst>
          </p:cNvPr>
          <p:cNvSpPr>
            <a:spLocks noGrp="1"/>
          </p:cNvSpPr>
          <p:nvPr>
            <p:ph type="subTitle" idx="1"/>
          </p:nvPr>
        </p:nvSpPr>
        <p:spPr>
          <a:xfrm>
            <a:off x="2566988" y="3675270"/>
            <a:ext cx="7058025" cy="581025"/>
          </a:xfrm>
        </p:spPr>
        <p:txBody>
          <a:bodyPr vert="horz" lIns="91440" tIns="45720" rIns="91440" bIns="45720" rtlCol="0" anchor="ctr">
            <a:noAutofit/>
          </a:bodyPr>
          <a:lstStyle/>
          <a:p>
            <a:pPr algn="ctr">
              <a:lnSpc>
                <a:spcPct val="100000"/>
              </a:lnSpc>
            </a:pPr>
            <a:endParaRPr lang="en-GB" sz="2000" dirty="0">
              <a:solidFill>
                <a:srgbClr val="FFFFFF"/>
              </a:solidFill>
            </a:endParaRPr>
          </a:p>
          <a:p>
            <a:pPr algn="ctr">
              <a:lnSpc>
                <a:spcPct val="100000"/>
              </a:lnSpc>
            </a:pPr>
            <a:r>
              <a:rPr lang="en-GB" sz="2000" dirty="0" err="1">
                <a:solidFill>
                  <a:srgbClr val="FFFFFF"/>
                </a:solidFill>
              </a:rPr>
              <a:t>Hazırlayan:Efe</a:t>
            </a:r>
            <a:r>
              <a:rPr lang="en-GB" sz="2000" dirty="0">
                <a:solidFill>
                  <a:srgbClr val="FFFFFF"/>
                </a:solidFill>
              </a:rPr>
              <a:t> Can KARA</a:t>
            </a:r>
          </a:p>
        </p:txBody>
      </p:sp>
    </p:spTree>
    <p:extLst>
      <p:ext uri="{BB962C8B-B14F-4D97-AF65-F5344CB8AC3E}">
        <p14:creationId xmlns:p14="http://schemas.microsoft.com/office/powerpoint/2010/main" val="3107564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AEB252-63D8-22E5-0ACA-4CA9110B50EE}"/>
              </a:ext>
            </a:extLst>
          </p:cNvPr>
          <p:cNvSpPr>
            <a:spLocks noGrp="1"/>
          </p:cNvSpPr>
          <p:nvPr>
            <p:ph type="title"/>
          </p:nvPr>
        </p:nvSpPr>
        <p:spPr/>
        <p:txBody>
          <a:bodyPr/>
          <a:lstStyle/>
          <a:p>
            <a:r>
              <a:rPr lang="tr-TR" dirty="0">
                <a:ea typeface="+mj-lt"/>
                <a:cs typeface="+mj-lt"/>
              </a:rPr>
              <a:t>Form </a:t>
            </a:r>
            <a:r>
              <a:rPr lang="tr-TR" dirty="0" err="1">
                <a:ea typeface="+mj-lt"/>
                <a:cs typeface="+mj-lt"/>
              </a:rPr>
              <a:t>Widget'larını</a:t>
            </a:r>
            <a:r>
              <a:rPr lang="tr-TR" dirty="0">
                <a:ea typeface="+mj-lt"/>
                <a:cs typeface="+mj-lt"/>
              </a:rPr>
              <a:t> Bir Araya Getirme</a:t>
            </a:r>
            <a:endParaRPr lang="tr-TR" dirty="0"/>
          </a:p>
        </p:txBody>
      </p:sp>
      <p:sp>
        <p:nvSpPr>
          <p:cNvPr id="3" name="İçerik Yer Tutucusu 2">
            <a:extLst>
              <a:ext uri="{FF2B5EF4-FFF2-40B4-BE49-F238E27FC236}">
                <a16:creationId xmlns:a16="http://schemas.microsoft.com/office/drawing/2014/main" id="{ECD92D04-D117-C48C-96E2-A2A94558451F}"/>
              </a:ext>
            </a:extLst>
          </p:cNvPr>
          <p:cNvSpPr>
            <a:spLocks noGrp="1"/>
          </p:cNvSpPr>
          <p:nvPr>
            <p:ph idx="1"/>
          </p:nvPr>
        </p:nvSpPr>
        <p:spPr/>
        <p:txBody>
          <a:bodyPr vert="horz" lIns="91440" tIns="45720" rIns="91440" bIns="45720" rtlCol="0" anchor="t">
            <a:normAutofit/>
          </a:bodyPr>
          <a:lstStyle/>
          <a:p>
            <a:pPr marL="0" indent="0">
              <a:buNone/>
            </a:pPr>
            <a:r>
              <a:rPr lang="tr-TR" sz="1800" dirty="0">
                <a:ea typeface="+mn-lt"/>
                <a:cs typeface="+mn-lt"/>
              </a:rPr>
              <a:t>İyi görünen ve harika çalışan tüm bu farklı alan türlerine sahip olmamız harika. Ancak, grup olarak bir şekilde kontrol edilebilmeleri için genellikle bunların birlikte gruplanmasını istersiniz. Bunu bir Form </a:t>
            </a:r>
            <a:r>
              <a:rPr lang="tr-TR" sz="1800" dirty="0" err="1">
                <a:ea typeface="+mn-lt"/>
                <a:cs typeface="+mn-lt"/>
              </a:rPr>
              <a:t>widget'ı</a:t>
            </a:r>
            <a:r>
              <a:rPr lang="tr-TR" sz="1800" dirty="0">
                <a:ea typeface="+mn-lt"/>
                <a:cs typeface="+mn-lt"/>
              </a:rPr>
              <a:t> ile yapacaksınız.</a:t>
            </a:r>
            <a:endParaRPr lang="tr-TR" sz="1800"/>
          </a:p>
        </p:txBody>
      </p:sp>
    </p:spTree>
    <p:extLst>
      <p:ext uri="{BB962C8B-B14F-4D97-AF65-F5344CB8AC3E}">
        <p14:creationId xmlns:p14="http://schemas.microsoft.com/office/powerpoint/2010/main" val="2841794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CD5AE6-7BC8-A825-FEA0-8B5ABFA5F1E3}"/>
              </a:ext>
            </a:extLst>
          </p:cNvPr>
          <p:cNvSpPr>
            <a:spLocks noGrp="1"/>
          </p:cNvSpPr>
          <p:nvPr>
            <p:ph type="title"/>
          </p:nvPr>
        </p:nvSpPr>
        <p:spPr/>
        <p:txBody>
          <a:bodyPr/>
          <a:lstStyle/>
          <a:p>
            <a:r>
              <a:rPr lang="tr-TR" dirty="0">
                <a:ea typeface="+mj-lt"/>
                <a:cs typeface="+mj-lt"/>
              </a:rPr>
              <a:t>Form </a:t>
            </a:r>
            <a:r>
              <a:rPr lang="tr-TR" dirty="0" err="1">
                <a:ea typeface="+mj-lt"/>
                <a:cs typeface="+mj-lt"/>
              </a:rPr>
              <a:t>Widget'ı</a:t>
            </a:r>
            <a:endParaRPr lang="tr-TR" dirty="0" err="1"/>
          </a:p>
        </p:txBody>
      </p:sp>
      <p:sp>
        <p:nvSpPr>
          <p:cNvPr id="3" name="İçerik Yer Tutucusu 2">
            <a:extLst>
              <a:ext uri="{FF2B5EF4-FFF2-40B4-BE49-F238E27FC236}">
                <a16:creationId xmlns:a16="http://schemas.microsoft.com/office/drawing/2014/main" id="{67D2DBD2-A597-D289-50B1-2C56F8359E62}"/>
              </a:ext>
            </a:extLst>
          </p:cNvPr>
          <p:cNvSpPr>
            <a:spLocks noGrp="1"/>
          </p:cNvSpPr>
          <p:nvPr>
            <p:ph idx="1"/>
          </p:nvPr>
        </p:nvSpPr>
        <p:spPr>
          <a:xfrm>
            <a:off x="1115568" y="2142382"/>
            <a:ext cx="10168128" cy="4029818"/>
          </a:xfrm>
        </p:spPr>
        <p:txBody>
          <a:bodyPr vert="horz" lIns="91440" tIns="45720" rIns="91440" bIns="45720" rtlCol="0" anchor="t">
            <a:normAutofit/>
          </a:bodyPr>
          <a:lstStyle/>
          <a:p>
            <a:pPr marL="0" indent="0">
              <a:buNone/>
            </a:pPr>
            <a:r>
              <a:rPr lang="tr-TR" sz="1800" err="1">
                <a:ea typeface="+mn-lt"/>
                <a:cs typeface="+mn-lt"/>
              </a:rPr>
              <a:t>HTML'de</a:t>
            </a:r>
            <a:r>
              <a:rPr lang="tr-TR" sz="1800" dirty="0">
                <a:ea typeface="+mn-lt"/>
                <a:cs typeface="+mn-lt"/>
              </a:rPr>
              <a:t> olduğu gibi, Form </a:t>
            </a:r>
            <a:r>
              <a:rPr lang="tr-TR" sz="1800" err="1">
                <a:ea typeface="+mn-lt"/>
                <a:cs typeface="+mn-lt"/>
              </a:rPr>
              <a:t>widget'ı</a:t>
            </a:r>
            <a:r>
              <a:rPr lang="tr-TR" sz="1800" dirty="0">
                <a:ea typeface="+mn-lt"/>
                <a:cs typeface="+mn-lt"/>
              </a:rPr>
              <a:t> olmadan da gayet iyi yaşayabilirsiniz. Görsel bileşeni olmayan kullanışlı bir </a:t>
            </a:r>
            <a:r>
              <a:rPr lang="tr-TR" sz="1800" err="1">
                <a:ea typeface="+mn-lt"/>
                <a:cs typeface="+mn-lt"/>
              </a:rPr>
              <a:t>widget'tır</a:t>
            </a:r>
            <a:r>
              <a:rPr lang="tr-TR" sz="1800" dirty="0">
                <a:ea typeface="+mn-lt"/>
                <a:cs typeface="+mn-lt"/>
              </a:rPr>
              <a:t>. Yani aslında hiçbir zaman cihaz üzerinde işlendiğini görmezsiniz. Tek amacı, tüm girdilerini sarmak ve böylece onları - ve verilerini - bir birim halinde gruplandırmaktır. Bunu bir anahtar kullanarak yapar. Son bölümde anahtarları tanıttığımızı ve birkaç durum dışında anahtarların göz ardı edilebileceğini söylediğimizi hatırlayın. Bu, anahtarlara ihtiyaç duyulan bir yerdir. Eğer bir Form kullanmaya karar verirseniz, </a:t>
            </a:r>
            <a:r>
              <a:rPr lang="tr-TR" sz="1800" err="1">
                <a:ea typeface="+mn-lt"/>
                <a:cs typeface="+mn-lt"/>
              </a:rPr>
              <a:t>FormState</a:t>
            </a:r>
            <a:r>
              <a:rPr lang="tr-TR" sz="1800" dirty="0">
                <a:ea typeface="+mn-lt"/>
                <a:cs typeface="+mn-lt"/>
              </a:rPr>
              <a:t> tipinde bir </a:t>
            </a:r>
            <a:r>
              <a:rPr lang="tr-TR" sz="1800" err="1">
                <a:ea typeface="+mn-lt"/>
                <a:cs typeface="+mn-lt"/>
              </a:rPr>
              <a:t>GlobalKey'e</a:t>
            </a:r>
            <a:r>
              <a:rPr lang="tr-TR" sz="1800" dirty="0">
                <a:ea typeface="+mn-lt"/>
                <a:cs typeface="+mn-lt"/>
              </a:rPr>
              <a:t> ihtiyacınız olacaktır:</a:t>
            </a:r>
          </a:p>
          <a:p>
            <a:pPr marL="0" indent="0">
              <a:buNone/>
            </a:pPr>
            <a:r>
              <a:rPr lang="tr-TR" sz="1800" dirty="0">
                <a:ea typeface="+mn-lt"/>
                <a:cs typeface="+mn-lt"/>
              </a:rPr>
              <a:t>   </a:t>
            </a:r>
            <a:r>
              <a:rPr lang="tr-TR" sz="1800" err="1">
                <a:ea typeface="+mn-lt"/>
                <a:cs typeface="+mn-lt"/>
              </a:rPr>
              <a:t>GlobalKey</a:t>
            </a:r>
            <a:r>
              <a:rPr lang="tr-TR" sz="1800" dirty="0">
                <a:ea typeface="+mn-lt"/>
                <a:cs typeface="+mn-lt"/>
              </a:rPr>
              <a:t>&lt;</a:t>
            </a:r>
            <a:r>
              <a:rPr lang="tr-TR" sz="1800" err="1">
                <a:ea typeface="+mn-lt"/>
                <a:cs typeface="+mn-lt"/>
              </a:rPr>
              <a:t>FormState</a:t>
            </a:r>
            <a:r>
              <a:rPr lang="tr-TR" sz="1800" dirty="0">
                <a:ea typeface="+mn-lt"/>
                <a:cs typeface="+mn-lt"/>
              </a:rPr>
              <a:t>&gt; _</a:t>
            </a:r>
            <a:r>
              <a:rPr lang="tr-TR" sz="1800" err="1">
                <a:ea typeface="+mn-lt"/>
                <a:cs typeface="+mn-lt"/>
              </a:rPr>
              <a:t>key</a:t>
            </a:r>
            <a:r>
              <a:rPr lang="tr-TR" sz="1800" dirty="0">
                <a:ea typeface="+mn-lt"/>
                <a:cs typeface="+mn-lt"/>
              </a:rPr>
              <a:t> = </a:t>
            </a:r>
            <a:r>
              <a:rPr lang="tr-TR" sz="1800" err="1">
                <a:ea typeface="+mn-lt"/>
                <a:cs typeface="+mn-lt"/>
              </a:rPr>
              <a:t>GlobalKey</a:t>
            </a:r>
            <a:r>
              <a:rPr lang="tr-TR" sz="1800" dirty="0">
                <a:ea typeface="+mn-lt"/>
                <a:cs typeface="+mn-lt"/>
              </a:rPr>
              <a:t>&lt;</a:t>
            </a:r>
            <a:r>
              <a:rPr lang="tr-TR" sz="1800" err="1">
                <a:ea typeface="+mn-lt"/>
                <a:cs typeface="+mn-lt"/>
              </a:rPr>
              <a:t>FormState</a:t>
            </a:r>
            <a:r>
              <a:rPr lang="tr-TR" sz="1800" dirty="0">
                <a:ea typeface="+mn-lt"/>
                <a:cs typeface="+mn-lt"/>
              </a:rPr>
              <a:t>&gt;();</a:t>
            </a:r>
          </a:p>
          <a:p>
            <a:pPr marL="0" indent="0">
              <a:buNone/>
            </a:pPr>
            <a:r>
              <a:rPr lang="tr-TR" sz="1800" dirty="0">
                <a:ea typeface="+mn-lt"/>
                <a:cs typeface="+mn-lt"/>
              </a:rPr>
              <a:t>Bu anahtarı formunuza bir özellik olarak ayarlayacaksınız:</a:t>
            </a:r>
            <a:endParaRPr lang="tr-TR" dirty="0"/>
          </a:p>
        </p:txBody>
      </p:sp>
    </p:spTree>
    <p:extLst>
      <p:ext uri="{BB962C8B-B14F-4D97-AF65-F5344CB8AC3E}">
        <p14:creationId xmlns:p14="http://schemas.microsoft.com/office/powerpoint/2010/main" val="1997737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3DC9752-5500-E85C-2495-408C7DBC5F7A}"/>
              </a:ext>
            </a:extLst>
          </p:cNvPr>
          <p:cNvSpPr>
            <a:spLocks noGrp="1"/>
          </p:cNvSpPr>
          <p:nvPr>
            <p:ph idx="1"/>
          </p:nvPr>
        </p:nvSpPr>
        <p:spPr>
          <a:xfrm>
            <a:off x="1015782" y="736310"/>
            <a:ext cx="10168128" cy="5807818"/>
          </a:xfrm>
        </p:spPr>
        <p:txBody>
          <a:bodyPr vert="horz" lIns="91440" tIns="45720" rIns="91440" bIns="45720" rtlCol="0" anchor="t">
            <a:normAutofit/>
          </a:bodyPr>
          <a:lstStyle/>
          <a:p>
            <a:pPr marL="0" indent="0">
              <a:buNone/>
            </a:pPr>
            <a:r>
              <a:rPr lang="tr-TR" sz="1800" dirty="0">
                <a:ea typeface="+mn-lt"/>
                <a:cs typeface="+mn-lt"/>
              </a:rPr>
              <a:t>@override</a:t>
            </a:r>
            <a:endParaRPr lang="tr-TR" sz="1800" dirty="0"/>
          </a:p>
          <a:p>
            <a:pPr marL="0" indent="0">
              <a:buNone/>
            </a:pPr>
            <a:r>
              <a:rPr lang="tr-TR" sz="1800" dirty="0" err="1">
                <a:ea typeface="+mn-lt"/>
                <a:cs typeface="+mn-lt"/>
              </a:rPr>
              <a:t>Widget</a:t>
            </a:r>
            <a:r>
              <a:rPr lang="tr-TR" sz="1800" dirty="0">
                <a:ea typeface="+mn-lt"/>
                <a:cs typeface="+mn-lt"/>
              </a:rPr>
              <a:t> </a:t>
            </a:r>
            <a:r>
              <a:rPr lang="tr-TR" sz="1800" dirty="0" err="1">
                <a:ea typeface="+mn-lt"/>
                <a:cs typeface="+mn-lt"/>
              </a:rPr>
              <a:t>build</a:t>
            </a:r>
            <a:r>
              <a:rPr lang="tr-TR" sz="1800" dirty="0">
                <a:ea typeface="+mn-lt"/>
                <a:cs typeface="+mn-lt"/>
              </a:rPr>
              <a:t>(</a:t>
            </a:r>
            <a:r>
              <a:rPr lang="tr-TR" sz="1800" dirty="0" err="1">
                <a:ea typeface="+mn-lt"/>
                <a:cs typeface="+mn-lt"/>
              </a:rPr>
              <a:t>BuildContext</a:t>
            </a:r>
            <a:r>
              <a:rPr lang="tr-TR" sz="1800" dirty="0">
                <a:ea typeface="+mn-lt"/>
                <a:cs typeface="+mn-lt"/>
              </a:rPr>
              <a:t> </a:t>
            </a:r>
            <a:r>
              <a:rPr lang="tr-TR" sz="1800" dirty="0" err="1">
                <a:ea typeface="+mn-lt"/>
                <a:cs typeface="+mn-lt"/>
              </a:rPr>
              <a:t>context</a:t>
            </a:r>
            <a:r>
              <a:rPr lang="tr-TR" sz="1800" dirty="0">
                <a:ea typeface="+mn-lt"/>
                <a:cs typeface="+mn-lt"/>
              </a:rPr>
              <a:t>) {</a:t>
            </a:r>
            <a:endParaRPr lang="tr-TR" sz="1800" dirty="0"/>
          </a:p>
          <a:p>
            <a:pPr marL="0" indent="0">
              <a:buNone/>
            </a:pPr>
            <a:r>
              <a:rPr lang="tr-TR" sz="1800" dirty="0">
                <a:ea typeface="+mn-lt"/>
                <a:cs typeface="+mn-lt"/>
              </a:rPr>
              <a:t>                 </a:t>
            </a:r>
            <a:r>
              <a:rPr lang="tr-TR" sz="1800" dirty="0" err="1">
                <a:ea typeface="+mn-lt"/>
                <a:cs typeface="+mn-lt"/>
              </a:rPr>
              <a:t>return</a:t>
            </a:r>
            <a:r>
              <a:rPr lang="tr-TR" sz="1800" dirty="0">
                <a:ea typeface="+mn-lt"/>
                <a:cs typeface="+mn-lt"/>
              </a:rPr>
              <a:t> Form(</a:t>
            </a:r>
            <a:endParaRPr lang="tr-TR" sz="1800" dirty="0"/>
          </a:p>
          <a:p>
            <a:pPr marL="0" indent="0">
              <a:buNone/>
            </a:pPr>
            <a:r>
              <a:rPr lang="tr-TR" sz="1800" dirty="0">
                <a:ea typeface="+mn-lt"/>
                <a:cs typeface="+mn-lt"/>
              </a:rPr>
              <a:t>                               </a:t>
            </a:r>
            <a:r>
              <a:rPr lang="tr-TR" sz="1800" dirty="0" err="1">
                <a:ea typeface="+mn-lt"/>
                <a:cs typeface="+mn-lt"/>
              </a:rPr>
              <a:t>key</a:t>
            </a:r>
            <a:r>
              <a:rPr lang="tr-TR" sz="1800" dirty="0">
                <a:ea typeface="+mn-lt"/>
                <a:cs typeface="+mn-lt"/>
              </a:rPr>
              <a:t>: _</a:t>
            </a:r>
            <a:r>
              <a:rPr lang="tr-TR" sz="1800" dirty="0" err="1">
                <a:ea typeface="+mn-lt"/>
                <a:cs typeface="+mn-lt"/>
              </a:rPr>
              <a:t>key</a:t>
            </a:r>
            <a:r>
              <a:rPr lang="tr-TR" sz="1800" dirty="0">
                <a:ea typeface="+mn-lt"/>
                <a:cs typeface="+mn-lt"/>
              </a:rPr>
              <a:t>,</a:t>
            </a:r>
            <a:endParaRPr lang="tr-TR" sz="1800" dirty="0"/>
          </a:p>
          <a:p>
            <a:pPr marL="0" indent="0">
              <a:buNone/>
            </a:pPr>
            <a:r>
              <a:rPr lang="tr-TR" sz="1800" dirty="0">
                <a:ea typeface="+mn-lt"/>
                <a:cs typeface="+mn-lt"/>
              </a:rPr>
              <a:t>                               </a:t>
            </a:r>
            <a:r>
              <a:rPr lang="tr-TR" sz="1800" dirty="0" err="1">
                <a:ea typeface="+mn-lt"/>
                <a:cs typeface="+mn-lt"/>
              </a:rPr>
              <a:t>autovalidate</a:t>
            </a:r>
            <a:r>
              <a:rPr lang="tr-TR" sz="1800" dirty="0">
                <a:ea typeface="+mn-lt"/>
                <a:cs typeface="+mn-lt"/>
              </a:rPr>
              <a:t>: </a:t>
            </a:r>
            <a:r>
              <a:rPr lang="tr-TR" sz="1800" dirty="0" err="1">
                <a:ea typeface="+mn-lt"/>
                <a:cs typeface="+mn-lt"/>
              </a:rPr>
              <a:t>true</a:t>
            </a:r>
            <a:r>
              <a:rPr lang="tr-TR" sz="1800" dirty="0">
                <a:ea typeface="+mn-lt"/>
                <a:cs typeface="+mn-lt"/>
              </a:rPr>
              <a:t>,</a:t>
            </a:r>
            <a:endParaRPr lang="tr-TR" sz="1800" dirty="0"/>
          </a:p>
          <a:p>
            <a:pPr marL="0" indent="0">
              <a:buNone/>
            </a:pPr>
            <a:r>
              <a:rPr lang="tr-TR" sz="1800" dirty="0">
                <a:ea typeface="+mn-lt"/>
                <a:cs typeface="+mn-lt"/>
              </a:rPr>
              <a:t>                               </a:t>
            </a:r>
            <a:r>
              <a:rPr lang="tr-TR" sz="1800" dirty="0" err="1">
                <a:ea typeface="+mn-lt"/>
                <a:cs typeface="+mn-lt"/>
              </a:rPr>
              <a:t>child</a:t>
            </a:r>
            <a:r>
              <a:rPr lang="tr-TR" sz="1800" dirty="0">
                <a:ea typeface="+mn-lt"/>
                <a:cs typeface="+mn-lt"/>
              </a:rPr>
              <a:t>: // </a:t>
            </a:r>
            <a:r>
              <a:rPr lang="tr-TR" sz="1800" dirty="0" err="1">
                <a:ea typeface="+mn-lt"/>
                <a:cs typeface="+mn-lt"/>
              </a:rPr>
              <a:t>All</a:t>
            </a:r>
            <a:r>
              <a:rPr lang="tr-TR" sz="1800" dirty="0">
                <a:ea typeface="+mn-lt"/>
                <a:cs typeface="+mn-lt"/>
              </a:rPr>
              <a:t> </a:t>
            </a:r>
            <a:r>
              <a:rPr lang="tr-TR" sz="1800" dirty="0" err="1">
                <a:ea typeface="+mn-lt"/>
                <a:cs typeface="+mn-lt"/>
              </a:rPr>
              <a:t>the</a:t>
            </a:r>
            <a:r>
              <a:rPr lang="tr-TR" sz="1800" dirty="0">
                <a:ea typeface="+mn-lt"/>
                <a:cs typeface="+mn-lt"/>
              </a:rPr>
              <a:t> form </a:t>
            </a:r>
            <a:r>
              <a:rPr lang="tr-TR" sz="1800" dirty="0" err="1">
                <a:ea typeface="+mn-lt"/>
                <a:cs typeface="+mn-lt"/>
              </a:rPr>
              <a:t>fields</a:t>
            </a:r>
            <a:r>
              <a:rPr lang="tr-TR" sz="1800" dirty="0">
                <a:ea typeface="+mn-lt"/>
                <a:cs typeface="+mn-lt"/>
              </a:rPr>
              <a:t> </a:t>
            </a:r>
            <a:r>
              <a:rPr lang="tr-TR" sz="1800" dirty="0" err="1">
                <a:ea typeface="+mn-lt"/>
                <a:cs typeface="+mn-lt"/>
              </a:rPr>
              <a:t>will</a:t>
            </a:r>
            <a:r>
              <a:rPr lang="tr-TR" sz="1800" dirty="0">
                <a:ea typeface="+mn-lt"/>
                <a:cs typeface="+mn-lt"/>
              </a:rPr>
              <a:t> </a:t>
            </a:r>
            <a:r>
              <a:rPr lang="tr-TR" sz="1800" dirty="0" err="1">
                <a:ea typeface="+mn-lt"/>
                <a:cs typeface="+mn-lt"/>
              </a:rPr>
              <a:t>go</a:t>
            </a:r>
            <a:r>
              <a:rPr lang="tr-TR" sz="1800" dirty="0">
                <a:ea typeface="+mn-lt"/>
                <a:cs typeface="+mn-lt"/>
              </a:rPr>
              <a:t> here</a:t>
            </a:r>
            <a:endParaRPr lang="tr-TR" sz="1800" dirty="0"/>
          </a:p>
          <a:p>
            <a:pPr marL="0" indent="0">
              <a:buNone/>
            </a:pPr>
            <a:r>
              <a:rPr lang="tr-TR" sz="1800" dirty="0">
                <a:ea typeface="+mn-lt"/>
                <a:cs typeface="+mn-lt"/>
              </a:rPr>
              <a:t>                );</a:t>
            </a:r>
            <a:endParaRPr lang="tr-TR" sz="1800" dirty="0"/>
          </a:p>
          <a:p>
            <a:pPr marL="0" indent="0">
              <a:buNone/>
            </a:pPr>
            <a:r>
              <a:rPr lang="tr-TR" sz="1800" dirty="0">
                <a:ea typeface="+mn-lt"/>
                <a:cs typeface="+mn-lt"/>
              </a:rPr>
              <a:t>}</a:t>
            </a:r>
          </a:p>
          <a:p>
            <a:pPr>
              <a:buNone/>
            </a:pPr>
            <a:r>
              <a:rPr lang="tr-TR" sz="1800">
                <a:ea typeface="+mn-lt"/>
                <a:cs typeface="+mn-lt"/>
              </a:rPr>
              <a:t>İlk bakışta, Form hiçbir şeyi değiştirmiyor gibi görünüyor. Ancak daha yakından</a:t>
            </a:r>
            <a:endParaRPr lang="tr-TR"/>
          </a:p>
          <a:p>
            <a:pPr marL="0" indent="0">
              <a:buNone/>
            </a:pPr>
            <a:r>
              <a:rPr lang="tr-TR" sz="1800" dirty="0">
                <a:ea typeface="+mn-lt"/>
                <a:cs typeface="+mn-lt"/>
              </a:rPr>
              <a:t>bakıldığında, artık aşağıdakilere erişimimiz olduğu ortaya çıkıyor.</a:t>
            </a:r>
            <a:endParaRPr lang="tr-TR" dirty="0"/>
          </a:p>
        </p:txBody>
      </p:sp>
    </p:spTree>
    <p:extLst>
      <p:ext uri="{BB962C8B-B14F-4D97-AF65-F5344CB8AC3E}">
        <p14:creationId xmlns:p14="http://schemas.microsoft.com/office/powerpoint/2010/main" val="4227918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57A84D5-2C9C-F2CF-D582-A7EF9A26EF87}"/>
              </a:ext>
            </a:extLst>
          </p:cNvPr>
          <p:cNvSpPr>
            <a:spLocks noGrp="1"/>
          </p:cNvSpPr>
          <p:nvPr>
            <p:ph idx="1"/>
          </p:nvPr>
        </p:nvSpPr>
        <p:spPr>
          <a:xfrm>
            <a:off x="1115568" y="772596"/>
            <a:ext cx="10168128" cy="5399604"/>
          </a:xfrm>
        </p:spPr>
        <p:txBody>
          <a:bodyPr vert="horz" lIns="91440" tIns="45720" rIns="91440" bIns="45720" rtlCol="0" anchor="t">
            <a:normAutofit lnSpcReduction="10000"/>
          </a:bodyPr>
          <a:lstStyle/>
          <a:p>
            <a:pPr marL="0" indent="0">
              <a:buNone/>
            </a:pPr>
            <a:r>
              <a:rPr lang="tr-TR" sz="1800" b="1" err="1">
                <a:ea typeface="+mn-lt"/>
                <a:cs typeface="+mn-lt"/>
              </a:rPr>
              <a:t>autovalidate</a:t>
            </a:r>
            <a:r>
              <a:rPr lang="tr-TR" sz="1800" dirty="0">
                <a:ea typeface="+mn-lt"/>
                <a:cs typeface="+mn-lt"/>
              </a:rPr>
              <a:t> - Bir </a:t>
            </a:r>
            <a:r>
              <a:rPr lang="tr-TR" sz="1800" err="1">
                <a:ea typeface="+mn-lt"/>
                <a:cs typeface="+mn-lt"/>
              </a:rPr>
              <a:t>bool</a:t>
            </a:r>
            <a:r>
              <a:rPr lang="tr-TR" sz="1800" dirty="0">
                <a:ea typeface="+mn-lt"/>
                <a:cs typeface="+mn-lt"/>
              </a:rPr>
              <a:t>. True, herhangi bir alan değişir değişmez doğrulamaları çalıştırmak anlamına gelir. </a:t>
            </a:r>
            <a:r>
              <a:rPr lang="tr-TR" sz="1800" err="1">
                <a:ea typeface="+mn-lt"/>
                <a:cs typeface="+mn-lt"/>
              </a:rPr>
              <a:t>False</a:t>
            </a:r>
            <a:r>
              <a:rPr lang="tr-TR" sz="1800" dirty="0">
                <a:ea typeface="+mn-lt"/>
                <a:cs typeface="+mn-lt"/>
              </a:rPr>
              <a:t>, manuel olarak çalıştıracağınız anlamına gelir. (Doğrulamalar hakkında birkaç sayfa sonra konuşacağız). </a:t>
            </a:r>
          </a:p>
          <a:p>
            <a:pPr marL="0" indent="0">
              <a:buNone/>
            </a:pPr>
            <a:r>
              <a:rPr lang="tr-TR" sz="1800" dirty="0">
                <a:ea typeface="+mn-lt"/>
                <a:cs typeface="+mn-lt"/>
              </a:rPr>
              <a:t>Önceki örnekte _</a:t>
            </a:r>
            <a:r>
              <a:rPr lang="tr-TR" sz="1800" dirty="0" err="1">
                <a:ea typeface="+mn-lt"/>
                <a:cs typeface="+mn-lt"/>
              </a:rPr>
              <a:t>key</a:t>
            </a:r>
            <a:r>
              <a:rPr lang="tr-TR" sz="1800" dirty="0">
                <a:ea typeface="+mn-lt"/>
                <a:cs typeface="+mn-lt"/>
              </a:rPr>
              <a:t> olarak adlandırdığımız anahtarın kendisi. Bu _</a:t>
            </a:r>
            <a:r>
              <a:rPr lang="tr-TR" sz="1800" dirty="0" err="1">
                <a:ea typeface="+mn-lt"/>
                <a:cs typeface="+mn-lt"/>
              </a:rPr>
              <a:t>key'in</a:t>
            </a:r>
            <a:r>
              <a:rPr lang="tr-TR" sz="1800" dirty="0">
                <a:ea typeface="+mn-lt"/>
                <a:cs typeface="+mn-lt"/>
              </a:rPr>
              <a:t> bir </a:t>
            </a:r>
            <a:r>
              <a:rPr lang="tr-TR" sz="1800" dirty="0" err="1">
                <a:ea typeface="+mn-lt"/>
                <a:cs typeface="+mn-lt"/>
              </a:rPr>
              <a:t>currentState</a:t>
            </a:r>
            <a:r>
              <a:rPr lang="tr-TR" sz="1800" dirty="0">
                <a:ea typeface="+mn-lt"/>
                <a:cs typeface="+mn-lt"/>
              </a:rPr>
              <a:t> özelliği vardır ve bu da aşağıdaki yöntemlere sahiptir:</a:t>
            </a:r>
            <a:endParaRPr lang="tr-TR" sz="1800"/>
          </a:p>
          <a:p>
            <a:pPr marL="0" indent="0">
              <a:buNone/>
            </a:pPr>
            <a:r>
              <a:rPr lang="tr-TR" sz="1800" b="1" dirty="0">
                <a:ea typeface="+mn-lt"/>
                <a:cs typeface="+mn-lt"/>
              </a:rPr>
              <a:t>i</a:t>
            </a:r>
            <a:r>
              <a:rPr lang="tr-TR" sz="1800" dirty="0">
                <a:ea typeface="+mn-lt"/>
                <a:cs typeface="+mn-lt"/>
              </a:rPr>
              <a:t>. </a:t>
            </a:r>
            <a:r>
              <a:rPr lang="tr-TR" sz="1800" b="1" err="1">
                <a:ea typeface="+mn-lt"/>
                <a:cs typeface="+mn-lt"/>
              </a:rPr>
              <a:t>save</a:t>
            </a:r>
            <a:r>
              <a:rPr lang="tr-TR" sz="1800" dirty="0">
                <a:ea typeface="+mn-lt"/>
                <a:cs typeface="+mn-lt"/>
              </a:rPr>
              <a:t>() - Her birinin </a:t>
            </a:r>
            <a:r>
              <a:rPr lang="tr-TR" sz="1800" err="1">
                <a:ea typeface="+mn-lt"/>
                <a:cs typeface="+mn-lt"/>
              </a:rPr>
              <a:t>onSaved</a:t>
            </a:r>
            <a:r>
              <a:rPr lang="tr-TR" sz="1800" dirty="0">
                <a:ea typeface="+mn-lt"/>
                <a:cs typeface="+mn-lt"/>
              </a:rPr>
              <a:t> öğesini çağırarak form içindeki tüm alanları kaydeder.</a:t>
            </a:r>
            <a:endParaRPr lang="tr-TR" sz="1800" dirty="0"/>
          </a:p>
          <a:p>
            <a:pPr marL="0" indent="0">
              <a:buNone/>
            </a:pPr>
            <a:r>
              <a:rPr lang="tr-TR" sz="1800" b="1" dirty="0">
                <a:ea typeface="+mn-lt"/>
                <a:cs typeface="+mn-lt"/>
              </a:rPr>
              <a:t>ii</a:t>
            </a:r>
            <a:r>
              <a:rPr lang="tr-TR" sz="1800" dirty="0">
                <a:ea typeface="+mn-lt"/>
                <a:cs typeface="+mn-lt"/>
              </a:rPr>
              <a:t>. </a:t>
            </a:r>
            <a:r>
              <a:rPr lang="tr-TR" sz="1800" b="1" dirty="0" err="1">
                <a:ea typeface="+mn-lt"/>
                <a:cs typeface="+mn-lt"/>
              </a:rPr>
              <a:t>validate</a:t>
            </a:r>
            <a:r>
              <a:rPr lang="tr-TR" sz="1800" dirty="0">
                <a:ea typeface="+mn-lt"/>
                <a:cs typeface="+mn-lt"/>
              </a:rPr>
              <a:t>() - Her alanın doğrulama işlevini çalıştırır.</a:t>
            </a:r>
            <a:endParaRPr lang="tr-TR" sz="1800" dirty="0"/>
          </a:p>
          <a:p>
            <a:pPr marL="0" indent="0">
              <a:buNone/>
            </a:pPr>
            <a:r>
              <a:rPr lang="tr-TR" sz="1800" b="1" dirty="0">
                <a:ea typeface="+mn-lt"/>
                <a:cs typeface="+mn-lt"/>
              </a:rPr>
              <a:t>iii</a:t>
            </a:r>
            <a:r>
              <a:rPr lang="tr-TR" sz="1800" dirty="0">
                <a:ea typeface="+mn-lt"/>
                <a:cs typeface="+mn-lt"/>
              </a:rPr>
              <a:t>. </a:t>
            </a:r>
            <a:r>
              <a:rPr lang="tr-TR" sz="1800" b="1" dirty="0">
                <a:ea typeface="+mn-lt"/>
                <a:cs typeface="+mn-lt"/>
              </a:rPr>
              <a:t>reset</a:t>
            </a:r>
            <a:r>
              <a:rPr lang="tr-TR" sz="1800" dirty="0">
                <a:ea typeface="+mn-lt"/>
                <a:cs typeface="+mn-lt"/>
              </a:rPr>
              <a:t>() - Form içindeki her alanı </a:t>
            </a:r>
            <a:r>
              <a:rPr lang="tr-TR" sz="1800" err="1">
                <a:ea typeface="+mn-lt"/>
                <a:cs typeface="+mn-lt"/>
              </a:rPr>
              <a:t>initialValue'ya</a:t>
            </a:r>
            <a:r>
              <a:rPr lang="tr-TR" sz="1800" dirty="0">
                <a:ea typeface="+mn-lt"/>
                <a:cs typeface="+mn-lt"/>
              </a:rPr>
              <a:t> geri sıfırlar</a:t>
            </a:r>
          </a:p>
          <a:p>
            <a:pPr marL="0" indent="0">
              <a:buNone/>
            </a:pPr>
            <a:r>
              <a:rPr lang="tr-TR" sz="1800" dirty="0">
                <a:ea typeface="+mn-lt"/>
                <a:cs typeface="+mn-lt"/>
              </a:rPr>
              <a:t>Tüm bunlarla birlikte, </a:t>
            </a:r>
            <a:r>
              <a:rPr lang="tr-TR" sz="1800" err="1">
                <a:ea typeface="+mn-lt"/>
                <a:cs typeface="+mn-lt"/>
              </a:rPr>
              <a:t>Form'un</a:t>
            </a:r>
            <a:r>
              <a:rPr lang="tr-TR" sz="1800" dirty="0">
                <a:ea typeface="+mn-lt"/>
                <a:cs typeface="+mn-lt"/>
              </a:rPr>
              <a:t> iç içe geçmiş alanları nasıl gruplandırdığını tahmin edebilirsiniz. </a:t>
            </a:r>
            <a:r>
              <a:rPr lang="tr-TR" sz="1800" err="1">
                <a:ea typeface="+mn-lt"/>
                <a:cs typeface="+mn-lt"/>
              </a:rPr>
              <a:t>FormState</a:t>
            </a:r>
            <a:r>
              <a:rPr lang="tr-TR" sz="1800" dirty="0">
                <a:ea typeface="+mn-lt"/>
                <a:cs typeface="+mn-lt"/>
              </a:rPr>
              <a:t> üzerinde bu üç yöntemden birini çağırdığınızda, iç alanları yineler ve her birinde o yöntemi çağırır. Form düzeyindeki tek bir çağrı hepsini ateşler. </a:t>
            </a:r>
            <a:endParaRPr lang="tr-TR">
              <a:ea typeface="+mn-lt"/>
              <a:cs typeface="+mn-lt"/>
            </a:endParaRPr>
          </a:p>
          <a:p>
            <a:pPr marL="0" indent="0">
              <a:buNone/>
            </a:pPr>
            <a:r>
              <a:rPr lang="tr-TR" sz="1800" dirty="0">
                <a:ea typeface="+mn-lt"/>
                <a:cs typeface="+mn-lt"/>
              </a:rPr>
              <a:t>Ama bir saniye bekleyin! Eğer _</a:t>
            </a:r>
            <a:r>
              <a:rPr lang="tr-TR" sz="1800" dirty="0" err="1">
                <a:ea typeface="+mn-lt"/>
                <a:cs typeface="+mn-lt"/>
              </a:rPr>
              <a:t>key.currentState.save</a:t>
            </a:r>
            <a:r>
              <a:rPr lang="tr-TR" sz="1800" dirty="0">
                <a:ea typeface="+mn-lt"/>
                <a:cs typeface="+mn-lt"/>
              </a:rPr>
              <a:t>() bir alanın </a:t>
            </a:r>
            <a:r>
              <a:rPr lang="tr-TR" sz="1800" dirty="0" err="1">
                <a:ea typeface="+mn-lt"/>
                <a:cs typeface="+mn-lt"/>
              </a:rPr>
              <a:t>onSaved</a:t>
            </a:r>
            <a:r>
              <a:rPr lang="tr-TR" sz="1800" dirty="0">
                <a:ea typeface="+mn-lt"/>
                <a:cs typeface="+mn-lt"/>
              </a:rPr>
              <a:t>() metodunu çağırıyorsa, bir </a:t>
            </a:r>
            <a:r>
              <a:rPr lang="tr-TR" sz="1800" dirty="0" err="1">
                <a:ea typeface="+mn-lt"/>
                <a:cs typeface="+mn-lt"/>
              </a:rPr>
              <a:t>onSaved</a:t>
            </a:r>
            <a:r>
              <a:rPr lang="tr-TR" sz="1800" dirty="0">
                <a:ea typeface="+mn-lt"/>
                <a:cs typeface="+mn-lt"/>
              </a:rPr>
              <a:t> metodu sağlamamız gerekir. </a:t>
            </a:r>
            <a:r>
              <a:rPr lang="tr-TR" sz="1800" dirty="0" err="1">
                <a:ea typeface="+mn-lt"/>
                <a:cs typeface="+mn-lt"/>
              </a:rPr>
              <a:t>Validator'ı</a:t>
            </a:r>
            <a:r>
              <a:rPr lang="tr-TR" sz="1800" dirty="0">
                <a:ea typeface="+mn-lt"/>
                <a:cs typeface="+mn-lt"/>
              </a:rPr>
              <a:t> çağıran </a:t>
            </a:r>
            <a:r>
              <a:rPr lang="tr-TR" sz="1800" dirty="0" err="1">
                <a:ea typeface="+mn-lt"/>
                <a:cs typeface="+mn-lt"/>
              </a:rPr>
              <a:t>validate</a:t>
            </a:r>
            <a:r>
              <a:rPr lang="tr-TR" sz="1800" dirty="0">
                <a:ea typeface="+mn-lt"/>
                <a:cs typeface="+mn-lt"/>
              </a:rPr>
              <a:t>() ile aynı. Ancak </a:t>
            </a:r>
            <a:r>
              <a:rPr lang="tr-TR" sz="1800" dirty="0" err="1">
                <a:ea typeface="+mn-lt"/>
                <a:cs typeface="+mn-lt"/>
              </a:rPr>
              <a:t>TextField</a:t>
            </a:r>
            <a:r>
              <a:rPr lang="tr-TR" sz="1800" dirty="0">
                <a:ea typeface="+mn-lt"/>
                <a:cs typeface="+mn-lt"/>
              </a:rPr>
              <a:t>, </a:t>
            </a:r>
            <a:r>
              <a:rPr lang="tr-TR" sz="1800" dirty="0" err="1">
                <a:ea typeface="+mn-lt"/>
                <a:cs typeface="+mn-lt"/>
              </a:rPr>
              <a:t>Dropdown</a:t>
            </a:r>
            <a:r>
              <a:rPr lang="tr-TR" sz="1800" dirty="0">
                <a:ea typeface="+mn-lt"/>
                <a:cs typeface="+mn-lt"/>
              </a:rPr>
              <a:t>, </a:t>
            </a:r>
            <a:r>
              <a:rPr lang="tr-TR" sz="1800" dirty="0" err="1">
                <a:ea typeface="+mn-lt"/>
                <a:cs typeface="+mn-lt"/>
              </a:rPr>
              <a:t>Radio</a:t>
            </a:r>
            <a:r>
              <a:rPr lang="tr-TR" sz="1800" dirty="0">
                <a:ea typeface="+mn-lt"/>
                <a:cs typeface="+mn-lt"/>
              </a:rPr>
              <a:t>, </a:t>
            </a:r>
            <a:r>
              <a:rPr lang="tr-TR" sz="1800" dirty="0" err="1">
                <a:ea typeface="+mn-lt"/>
                <a:cs typeface="+mn-lt"/>
              </a:rPr>
              <a:t>Checkbox</a:t>
            </a:r>
            <a:r>
              <a:rPr lang="tr-TR" sz="1800" dirty="0">
                <a:ea typeface="+mn-lt"/>
                <a:cs typeface="+mn-lt"/>
              </a:rPr>
              <a:t> ve </a:t>
            </a:r>
            <a:r>
              <a:rPr lang="tr-TR" sz="1800" dirty="0" err="1">
                <a:ea typeface="+mn-lt"/>
                <a:cs typeface="+mn-lt"/>
              </a:rPr>
              <a:t>Slider</a:t>
            </a:r>
            <a:r>
              <a:rPr lang="tr-TR" sz="1800" dirty="0">
                <a:ea typeface="+mn-lt"/>
                <a:cs typeface="+mn-lt"/>
              </a:rPr>
              <a:t> </a:t>
            </a:r>
            <a:r>
              <a:rPr lang="tr-TR" sz="1800" dirty="0" err="1">
                <a:ea typeface="+mn-lt"/>
                <a:cs typeface="+mn-lt"/>
              </a:rPr>
              <a:t>widget'larının</a:t>
            </a:r>
            <a:r>
              <a:rPr lang="tr-TR" sz="1800" dirty="0">
                <a:ea typeface="+mn-lt"/>
                <a:cs typeface="+mn-lt"/>
              </a:rPr>
              <a:t> kendileri bu yöntemlere sahip değildir. Şimdi ne yapacağız? Her alanı, bu yöntemlere sahip olan bir </a:t>
            </a:r>
            <a:r>
              <a:rPr lang="tr-TR" sz="1800" dirty="0" err="1">
                <a:ea typeface="+mn-lt"/>
                <a:cs typeface="+mn-lt"/>
              </a:rPr>
              <a:t>FormField</a:t>
            </a:r>
            <a:r>
              <a:rPr lang="tr-TR" sz="1800" dirty="0">
                <a:ea typeface="+mn-lt"/>
                <a:cs typeface="+mn-lt"/>
              </a:rPr>
              <a:t> </a:t>
            </a:r>
            <a:r>
              <a:rPr lang="tr-TR" sz="1800" dirty="0" err="1">
                <a:ea typeface="+mn-lt"/>
                <a:cs typeface="+mn-lt"/>
              </a:rPr>
              <a:t>widget'ına</a:t>
            </a:r>
            <a:r>
              <a:rPr lang="tr-TR" sz="1800" dirty="0">
                <a:ea typeface="+mn-lt"/>
                <a:cs typeface="+mn-lt"/>
              </a:rPr>
              <a:t> sarıyoruz. (Ve tavşan deliği daha da derinleşir.)</a:t>
            </a:r>
            <a:endParaRPr lang="tr-TR"/>
          </a:p>
        </p:txBody>
      </p:sp>
    </p:spTree>
    <p:extLst>
      <p:ext uri="{BB962C8B-B14F-4D97-AF65-F5344CB8AC3E}">
        <p14:creationId xmlns:p14="http://schemas.microsoft.com/office/powerpoint/2010/main" val="1459904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7B2ACE-F352-F642-12A6-B762BEF46FB0}"/>
              </a:ext>
            </a:extLst>
          </p:cNvPr>
          <p:cNvSpPr>
            <a:spLocks noGrp="1"/>
          </p:cNvSpPr>
          <p:nvPr>
            <p:ph type="title"/>
          </p:nvPr>
        </p:nvSpPr>
        <p:spPr>
          <a:xfrm>
            <a:off x="1115568" y="530498"/>
            <a:ext cx="10168128" cy="1179576"/>
          </a:xfrm>
        </p:spPr>
        <p:txBody>
          <a:bodyPr/>
          <a:lstStyle/>
          <a:p>
            <a:r>
              <a:rPr lang="tr-TR" dirty="0" err="1">
                <a:ea typeface="+mj-lt"/>
                <a:cs typeface="+mj-lt"/>
              </a:rPr>
              <a:t>FormField</a:t>
            </a:r>
            <a:r>
              <a:rPr lang="tr-TR" dirty="0">
                <a:ea typeface="+mj-lt"/>
                <a:cs typeface="+mj-lt"/>
              </a:rPr>
              <a:t> </a:t>
            </a:r>
            <a:r>
              <a:rPr lang="tr-TR" dirty="0" err="1">
                <a:ea typeface="+mj-lt"/>
                <a:cs typeface="+mj-lt"/>
              </a:rPr>
              <a:t>Widget'ları</a:t>
            </a:r>
            <a:endParaRPr lang="tr-TR" dirty="0" err="1"/>
          </a:p>
        </p:txBody>
      </p:sp>
      <p:sp>
        <p:nvSpPr>
          <p:cNvPr id="3" name="İçerik Yer Tutucusu 2">
            <a:extLst>
              <a:ext uri="{FF2B5EF4-FFF2-40B4-BE49-F238E27FC236}">
                <a16:creationId xmlns:a16="http://schemas.microsoft.com/office/drawing/2014/main" id="{FBB1D1ED-E4E1-DABC-E6E7-0677FFF6C241}"/>
              </a:ext>
            </a:extLst>
          </p:cNvPr>
          <p:cNvSpPr>
            <a:spLocks noGrp="1"/>
          </p:cNvSpPr>
          <p:nvPr>
            <p:ph idx="1"/>
          </p:nvPr>
        </p:nvSpPr>
        <p:spPr>
          <a:xfrm>
            <a:off x="1115568" y="1561811"/>
            <a:ext cx="10168128" cy="5145603"/>
          </a:xfrm>
        </p:spPr>
        <p:txBody>
          <a:bodyPr vert="horz" lIns="91440" tIns="45720" rIns="91440" bIns="45720" rtlCol="0" anchor="t">
            <a:noAutofit/>
          </a:bodyPr>
          <a:lstStyle/>
          <a:p>
            <a:pPr marL="0" indent="0">
              <a:buNone/>
            </a:pPr>
            <a:r>
              <a:rPr lang="tr-TR" sz="1600" dirty="0">
                <a:ea typeface="+mn-lt"/>
                <a:cs typeface="+mn-lt"/>
              </a:rPr>
              <a:t>Bu </a:t>
            </a:r>
            <a:r>
              <a:rPr lang="tr-TR" sz="1600" err="1">
                <a:ea typeface="+mn-lt"/>
                <a:cs typeface="+mn-lt"/>
              </a:rPr>
              <a:t>widget'ın</a:t>
            </a:r>
            <a:r>
              <a:rPr lang="tr-TR" sz="1600" dirty="0">
                <a:ea typeface="+mn-lt"/>
                <a:cs typeface="+mn-lt"/>
              </a:rPr>
              <a:t> hayattaki tüm amacı, bir iç </a:t>
            </a:r>
            <a:r>
              <a:rPr lang="tr-TR" sz="1600" err="1">
                <a:ea typeface="+mn-lt"/>
                <a:cs typeface="+mn-lt"/>
              </a:rPr>
              <a:t>widget'a</a:t>
            </a:r>
            <a:r>
              <a:rPr lang="tr-TR" sz="1600" dirty="0">
                <a:ea typeface="+mn-lt"/>
                <a:cs typeface="+mn-lt"/>
              </a:rPr>
              <a:t> kaydetme, sıfırlama ve doğrulayıcı olay işleyicileri sağlamaktır. </a:t>
            </a:r>
            <a:r>
              <a:rPr lang="tr-TR" sz="1600" err="1">
                <a:ea typeface="+mn-lt"/>
                <a:cs typeface="+mn-lt"/>
              </a:rPr>
              <a:t>FormField</a:t>
            </a:r>
            <a:r>
              <a:rPr lang="tr-TR" sz="1600" dirty="0">
                <a:ea typeface="+mn-lt"/>
                <a:cs typeface="+mn-lt"/>
              </a:rPr>
              <a:t> bileşeni, bir oluşturucu özelliği kullanarak herhangi bir bileşeni sarabilir:</a:t>
            </a:r>
          </a:p>
          <a:p>
            <a:pPr>
              <a:buNone/>
            </a:pPr>
            <a:r>
              <a:rPr lang="tr-TR" sz="1600" err="1">
                <a:ea typeface="+mn-lt"/>
                <a:cs typeface="+mn-lt"/>
              </a:rPr>
              <a:t>FormField</a:t>
            </a:r>
            <a:r>
              <a:rPr lang="tr-TR" sz="1600" dirty="0">
                <a:ea typeface="+mn-lt"/>
                <a:cs typeface="+mn-lt"/>
              </a:rPr>
              <a:t>&lt;</a:t>
            </a:r>
            <a:r>
              <a:rPr lang="tr-TR" sz="1600" err="1">
                <a:ea typeface="+mn-lt"/>
                <a:cs typeface="+mn-lt"/>
              </a:rPr>
              <a:t>String</a:t>
            </a:r>
            <a:r>
              <a:rPr lang="tr-TR" sz="1600" dirty="0">
                <a:ea typeface="+mn-lt"/>
                <a:cs typeface="+mn-lt"/>
              </a:rPr>
              <a:t>&gt;(</a:t>
            </a:r>
            <a:endParaRPr lang="tr-TR" sz="1600"/>
          </a:p>
          <a:p>
            <a:pPr>
              <a:buNone/>
            </a:pPr>
            <a:r>
              <a:rPr lang="tr-TR" sz="1600" dirty="0">
                <a:ea typeface="+mn-lt"/>
                <a:cs typeface="+mn-lt"/>
              </a:rPr>
              <a:t>                   </a:t>
            </a:r>
            <a:r>
              <a:rPr lang="tr-TR" sz="1600" err="1">
                <a:ea typeface="+mn-lt"/>
                <a:cs typeface="+mn-lt"/>
              </a:rPr>
              <a:t>builder</a:t>
            </a:r>
            <a:r>
              <a:rPr lang="tr-TR" sz="1600" dirty="0">
                <a:ea typeface="+mn-lt"/>
                <a:cs typeface="+mn-lt"/>
              </a:rPr>
              <a:t>: (</a:t>
            </a:r>
            <a:r>
              <a:rPr lang="tr-TR" sz="1600" err="1">
                <a:ea typeface="+mn-lt"/>
                <a:cs typeface="+mn-lt"/>
              </a:rPr>
              <a:t>FormFieldState</a:t>
            </a:r>
            <a:r>
              <a:rPr lang="tr-TR" sz="1600" dirty="0">
                <a:ea typeface="+mn-lt"/>
                <a:cs typeface="+mn-lt"/>
              </a:rPr>
              <a:t>&lt;</a:t>
            </a:r>
            <a:r>
              <a:rPr lang="tr-TR" sz="1600" err="1">
                <a:ea typeface="+mn-lt"/>
                <a:cs typeface="+mn-lt"/>
              </a:rPr>
              <a:t>String</a:t>
            </a:r>
            <a:r>
              <a:rPr lang="tr-TR" sz="1600" dirty="0">
                <a:ea typeface="+mn-lt"/>
                <a:cs typeface="+mn-lt"/>
              </a:rPr>
              <a:t>&gt; </a:t>
            </a:r>
            <a:r>
              <a:rPr lang="tr-TR" sz="1600" err="1">
                <a:ea typeface="+mn-lt"/>
                <a:cs typeface="+mn-lt"/>
              </a:rPr>
              <a:t>state</a:t>
            </a:r>
            <a:r>
              <a:rPr lang="tr-TR" sz="1600" dirty="0">
                <a:ea typeface="+mn-lt"/>
                <a:cs typeface="+mn-lt"/>
              </a:rPr>
              <a:t>) {</a:t>
            </a:r>
            <a:endParaRPr lang="tr-TR" sz="1600"/>
          </a:p>
          <a:p>
            <a:pPr>
              <a:buNone/>
            </a:pPr>
            <a:r>
              <a:rPr lang="tr-TR" sz="1600" dirty="0">
                <a:ea typeface="+mn-lt"/>
                <a:cs typeface="+mn-lt"/>
              </a:rPr>
              <a:t>                                 </a:t>
            </a:r>
            <a:r>
              <a:rPr lang="tr-TR" sz="1600" err="1">
                <a:ea typeface="+mn-lt"/>
                <a:cs typeface="+mn-lt"/>
              </a:rPr>
              <a:t>return</a:t>
            </a:r>
            <a:r>
              <a:rPr lang="tr-TR" sz="1600" dirty="0">
                <a:ea typeface="+mn-lt"/>
                <a:cs typeface="+mn-lt"/>
              </a:rPr>
              <a:t> </a:t>
            </a:r>
            <a:r>
              <a:rPr lang="tr-TR" sz="1600" err="1">
                <a:ea typeface="+mn-lt"/>
                <a:cs typeface="+mn-lt"/>
              </a:rPr>
              <a:t>TextField</a:t>
            </a:r>
            <a:r>
              <a:rPr lang="tr-TR" sz="1600" dirty="0">
                <a:ea typeface="+mn-lt"/>
                <a:cs typeface="+mn-lt"/>
              </a:rPr>
              <a:t>(); // </a:t>
            </a:r>
            <a:r>
              <a:rPr lang="tr-TR" sz="1600" err="1">
                <a:ea typeface="+mn-lt"/>
                <a:cs typeface="+mn-lt"/>
              </a:rPr>
              <a:t>Any</a:t>
            </a:r>
            <a:r>
              <a:rPr lang="tr-TR" sz="1600" dirty="0">
                <a:ea typeface="+mn-lt"/>
                <a:cs typeface="+mn-lt"/>
              </a:rPr>
              <a:t> </a:t>
            </a:r>
            <a:r>
              <a:rPr lang="tr-TR" sz="1600" err="1">
                <a:ea typeface="+mn-lt"/>
                <a:cs typeface="+mn-lt"/>
              </a:rPr>
              <a:t>field</a:t>
            </a:r>
            <a:r>
              <a:rPr lang="tr-TR" sz="1600" dirty="0">
                <a:ea typeface="+mn-lt"/>
                <a:cs typeface="+mn-lt"/>
              </a:rPr>
              <a:t> </a:t>
            </a:r>
            <a:r>
              <a:rPr lang="tr-TR" sz="1600" err="1">
                <a:ea typeface="+mn-lt"/>
                <a:cs typeface="+mn-lt"/>
              </a:rPr>
              <a:t>widget</a:t>
            </a:r>
            <a:r>
              <a:rPr lang="tr-TR" sz="1600" dirty="0">
                <a:ea typeface="+mn-lt"/>
                <a:cs typeface="+mn-lt"/>
              </a:rPr>
              <a:t> </a:t>
            </a:r>
            <a:r>
              <a:rPr lang="tr-TR" sz="1600" err="1">
                <a:ea typeface="+mn-lt"/>
                <a:cs typeface="+mn-lt"/>
              </a:rPr>
              <a:t>like</a:t>
            </a:r>
            <a:r>
              <a:rPr lang="tr-TR" sz="1600" dirty="0">
                <a:ea typeface="+mn-lt"/>
                <a:cs typeface="+mn-lt"/>
              </a:rPr>
              <a:t> </a:t>
            </a:r>
            <a:r>
              <a:rPr lang="tr-TR" sz="1600" err="1">
                <a:ea typeface="+mn-lt"/>
                <a:cs typeface="+mn-lt"/>
              </a:rPr>
              <a:t>DropDownButton</a:t>
            </a:r>
            <a:r>
              <a:rPr lang="tr-TR" sz="1600" dirty="0">
                <a:ea typeface="+mn-lt"/>
                <a:cs typeface="+mn-lt"/>
              </a:rPr>
              <a:t>,</a:t>
            </a:r>
            <a:endParaRPr lang="tr-TR" sz="1600"/>
          </a:p>
          <a:p>
            <a:pPr>
              <a:buNone/>
            </a:pPr>
            <a:r>
              <a:rPr lang="tr-TR" sz="1600" dirty="0">
                <a:ea typeface="+mn-lt"/>
                <a:cs typeface="+mn-lt"/>
              </a:rPr>
              <a:t>                                 // </a:t>
            </a:r>
            <a:r>
              <a:rPr lang="tr-TR" sz="1600" err="1">
                <a:ea typeface="+mn-lt"/>
                <a:cs typeface="+mn-lt"/>
              </a:rPr>
              <a:t>Radio</a:t>
            </a:r>
            <a:r>
              <a:rPr lang="tr-TR" sz="1600" dirty="0">
                <a:ea typeface="+mn-lt"/>
                <a:cs typeface="+mn-lt"/>
              </a:rPr>
              <a:t>, </a:t>
            </a:r>
            <a:r>
              <a:rPr lang="tr-TR" sz="1600" err="1">
                <a:ea typeface="+mn-lt"/>
                <a:cs typeface="+mn-lt"/>
              </a:rPr>
              <a:t>Checkbox</a:t>
            </a:r>
            <a:r>
              <a:rPr lang="tr-TR" sz="1600" dirty="0">
                <a:ea typeface="+mn-lt"/>
                <a:cs typeface="+mn-lt"/>
              </a:rPr>
              <a:t>, </a:t>
            </a:r>
            <a:r>
              <a:rPr lang="tr-TR" sz="1600" err="1">
                <a:ea typeface="+mn-lt"/>
                <a:cs typeface="+mn-lt"/>
              </a:rPr>
              <a:t>or</a:t>
            </a:r>
            <a:r>
              <a:rPr lang="tr-TR" sz="1600" dirty="0">
                <a:ea typeface="+mn-lt"/>
                <a:cs typeface="+mn-lt"/>
              </a:rPr>
              <a:t> </a:t>
            </a:r>
            <a:r>
              <a:rPr lang="tr-TR" sz="1600" err="1">
                <a:ea typeface="+mn-lt"/>
                <a:cs typeface="+mn-lt"/>
              </a:rPr>
              <a:t>Slider</a:t>
            </a:r>
            <a:r>
              <a:rPr lang="tr-TR" sz="1600" dirty="0">
                <a:ea typeface="+mn-lt"/>
                <a:cs typeface="+mn-lt"/>
              </a:rPr>
              <a:t>.</a:t>
            </a:r>
            <a:endParaRPr lang="tr-TR" sz="1600"/>
          </a:p>
          <a:p>
            <a:pPr>
              <a:buNone/>
            </a:pPr>
            <a:r>
              <a:rPr lang="tr-TR" sz="1600" dirty="0">
                <a:ea typeface="+mn-lt"/>
                <a:cs typeface="+mn-lt"/>
              </a:rPr>
              <a:t>                   },</a:t>
            </a:r>
            <a:endParaRPr lang="tr-TR" sz="1600"/>
          </a:p>
          <a:p>
            <a:pPr>
              <a:buNone/>
            </a:pPr>
            <a:r>
              <a:rPr lang="tr-TR" sz="1600" dirty="0">
                <a:ea typeface="+mn-lt"/>
                <a:cs typeface="+mn-lt"/>
              </a:rPr>
              <a:t>                   </a:t>
            </a:r>
            <a:r>
              <a:rPr lang="tr-TR" sz="1600" err="1">
                <a:ea typeface="+mn-lt"/>
                <a:cs typeface="+mn-lt"/>
              </a:rPr>
              <a:t>onSaved</a:t>
            </a:r>
            <a:r>
              <a:rPr lang="tr-TR" sz="1600" dirty="0">
                <a:ea typeface="+mn-lt"/>
                <a:cs typeface="+mn-lt"/>
              </a:rPr>
              <a:t>: (</a:t>
            </a:r>
            <a:r>
              <a:rPr lang="tr-TR" sz="1600" err="1">
                <a:ea typeface="+mn-lt"/>
                <a:cs typeface="+mn-lt"/>
              </a:rPr>
              <a:t>String</a:t>
            </a:r>
            <a:r>
              <a:rPr lang="tr-TR" sz="1600" dirty="0">
                <a:ea typeface="+mn-lt"/>
                <a:cs typeface="+mn-lt"/>
              </a:rPr>
              <a:t> </a:t>
            </a:r>
            <a:r>
              <a:rPr lang="tr-TR" sz="1600" err="1">
                <a:ea typeface="+mn-lt"/>
                <a:cs typeface="+mn-lt"/>
              </a:rPr>
              <a:t>initialValue</a:t>
            </a:r>
            <a:r>
              <a:rPr lang="tr-TR" sz="1600" dirty="0">
                <a:ea typeface="+mn-lt"/>
                <a:cs typeface="+mn-lt"/>
              </a:rPr>
              <a:t>) {</a:t>
            </a:r>
            <a:endParaRPr lang="tr-TR" sz="1600"/>
          </a:p>
          <a:p>
            <a:pPr marL="0" indent="0">
              <a:buNone/>
            </a:pPr>
            <a:r>
              <a:rPr lang="tr-TR" sz="1600" dirty="0">
                <a:ea typeface="+mn-lt"/>
                <a:cs typeface="+mn-lt"/>
              </a:rPr>
              <a:t>                   // </a:t>
            </a:r>
            <a:r>
              <a:rPr lang="tr-TR" sz="1600" err="1">
                <a:ea typeface="+mn-lt"/>
                <a:cs typeface="+mn-lt"/>
              </a:rPr>
              <a:t>Push</a:t>
            </a:r>
            <a:r>
              <a:rPr lang="tr-TR" sz="1600" dirty="0">
                <a:ea typeface="+mn-lt"/>
                <a:cs typeface="+mn-lt"/>
              </a:rPr>
              <a:t> </a:t>
            </a:r>
            <a:r>
              <a:rPr lang="tr-TR" sz="1600" err="1">
                <a:ea typeface="+mn-lt"/>
                <a:cs typeface="+mn-lt"/>
              </a:rPr>
              <a:t>values</a:t>
            </a:r>
            <a:r>
              <a:rPr lang="tr-TR" sz="1600" dirty="0">
                <a:ea typeface="+mn-lt"/>
                <a:cs typeface="+mn-lt"/>
              </a:rPr>
              <a:t> </a:t>
            </a:r>
            <a:r>
              <a:rPr lang="tr-TR" sz="1600" err="1">
                <a:ea typeface="+mn-lt"/>
                <a:cs typeface="+mn-lt"/>
              </a:rPr>
              <a:t>to</a:t>
            </a:r>
            <a:r>
              <a:rPr lang="tr-TR" sz="1600" dirty="0">
                <a:ea typeface="+mn-lt"/>
                <a:cs typeface="+mn-lt"/>
              </a:rPr>
              <a:t> a </a:t>
            </a:r>
            <a:r>
              <a:rPr lang="tr-TR" sz="1600" err="1">
                <a:ea typeface="+mn-lt"/>
                <a:cs typeface="+mn-lt"/>
              </a:rPr>
              <a:t>repository</a:t>
            </a:r>
            <a:r>
              <a:rPr lang="tr-TR" sz="1600" dirty="0">
                <a:ea typeface="+mn-lt"/>
                <a:cs typeface="+mn-lt"/>
              </a:rPr>
              <a:t> </a:t>
            </a:r>
            <a:r>
              <a:rPr lang="tr-TR" sz="1600" err="1">
                <a:ea typeface="+mn-lt"/>
                <a:cs typeface="+mn-lt"/>
              </a:rPr>
              <a:t>or</a:t>
            </a:r>
            <a:r>
              <a:rPr lang="tr-TR" sz="1600" dirty="0">
                <a:ea typeface="+mn-lt"/>
                <a:cs typeface="+mn-lt"/>
              </a:rPr>
              <a:t> </a:t>
            </a:r>
            <a:r>
              <a:rPr lang="tr-TR" sz="1600" err="1">
                <a:ea typeface="+mn-lt"/>
                <a:cs typeface="+mn-lt"/>
              </a:rPr>
              <a:t>something</a:t>
            </a:r>
            <a:r>
              <a:rPr lang="tr-TR" sz="1600" dirty="0">
                <a:ea typeface="+mn-lt"/>
                <a:cs typeface="+mn-lt"/>
              </a:rPr>
              <a:t> here.</a:t>
            </a:r>
          </a:p>
          <a:p>
            <a:pPr>
              <a:buNone/>
            </a:pPr>
            <a:r>
              <a:rPr lang="tr-TR" sz="1600" dirty="0">
                <a:ea typeface="+mn-lt"/>
                <a:cs typeface="+mn-lt"/>
              </a:rPr>
              <a:t>                   },</a:t>
            </a:r>
            <a:endParaRPr lang="tr-TR" sz="1600"/>
          </a:p>
          <a:p>
            <a:pPr>
              <a:buNone/>
            </a:pPr>
            <a:r>
              <a:rPr lang="tr-TR" sz="1600" dirty="0">
                <a:ea typeface="+mn-lt"/>
                <a:cs typeface="+mn-lt"/>
              </a:rPr>
              <a:t>                   </a:t>
            </a:r>
            <a:r>
              <a:rPr lang="tr-TR" sz="1600" err="1">
                <a:ea typeface="+mn-lt"/>
                <a:cs typeface="+mn-lt"/>
              </a:rPr>
              <a:t>validator</a:t>
            </a:r>
            <a:r>
              <a:rPr lang="tr-TR" sz="1600" dirty="0">
                <a:ea typeface="+mn-lt"/>
                <a:cs typeface="+mn-lt"/>
              </a:rPr>
              <a:t>: (</a:t>
            </a:r>
            <a:r>
              <a:rPr lang="tr-TR" sz="1600" err="1">
                <a:ea typeface="+mn-lt"/>
                <a:cs typeface="+mn-lt"/>
              </a:rPr>
              <a:t>String</a:t>
            </a:r>
            <a:r>
              <a:rPr lang="tr-TR" sz="1600" dirty="0">
                <a:ea typeface="+mn-lt"/>
                <a:cs typeface="+mn-lt"/>
              </a:rPr>
              <a:t> </a:t>
            </a:r>
            <a:r>
              <a:rPr lang="tr-TR" sz="1600" err="1">
                <a:ea typeface="+mn-lt"/>
                <a:cs typeface="+mn-lt"/>
              </a:rPr>
              <a:t>val</a:t>
            </a:r>
            <a:r>
              <a:rPr lang="tr-TR" sz="1600" dirty="0">
                <a:ea typeface="+mn-lt"/>
                <a:cs typeface="+mn-lt"/>
              </a:rPr>
              <a:t>) {</a:t>
            </a:r>
            <a:endParaRPr lang="tr-TR" sz="1600"/>
          </a:p>
          <a:p>
            <a:pPr>
              <a:buNone/>
            </a:pPr>
            <a:r>
              <a:rPr lang="tr-TR" sz="1600" dirty="0">
                <a:ea typeface="+mn-lt"/>
                <a:cs typeface="+mn-lt"/>
              </a:rPr>
              <a:t>                   // Put </a:t>
            </a:r>
            <a:r>
              <a:rPr lang="tr-TR" sz="1600" err="1">
                <a:ea typeface="+mn-lt"/>
                <a:cs typeface="+mn-lt"/>
              </a:rPr>
              <a:t>validation</a:t>
            </a:r>
            <a:r>
              <a:rPr lang="tr-TR" sz="1600" dirty="0">
                <a:ea typeface="+mn-lt"/>
                <a:cs typeface="+mn-lt"/>
              </a:rPr>
              <a:t> </a:t>
            </a:r>
            <a:r>
              <a:rPr lang="tr-TR" sz="1600" err="1">
                <a:ea typeface="+mn-lt"/>
                <a:cs typeface="+mn-lt"/>
              </a:rPr>
              <a:t>logic</a:t>
            </a:r>
            <a:r>
              <a:rPr lang="tr-TR" sz="1600" dirty="0">
                <a:ea typeface="+mn-lt"/>
                <a:cs typeface="+mn-lt"/>
              </a:rPr>
              <a:t> here (</a:t>
            </a:r>
            <a:r>
              <a:rPr lang="tr-TR" sz="1600" err="1">
                <a:ea typeface="+mn-lt"/>
                <a:cs typeface="+mn-lt"/>
              </a:rPr>
              <a:t>further</a:t>
            </a:r>
            <a:r>
              <a:rPr lang="tr-TR" sz="1600" dirty="0">
                <a:ea typeface="+mn-lt"/>
                <a:cs typeface="+mn-lt"/>
              </a:rPr>
              <a:t> </a:t>
            </a:r>
            <a:r>
              <a:rPr lang="tr-TR" sz="1600" err="1">
                <a:ea typeface="+mn-lt"/>
                <a:cs typeface="+mn-lt"/>
              </a:rPr>
              <a:t>explained</a:t>
            </a:r>
            <a:r>
              <a:rPr lang="tr-TR" sz="1600" dirty="0">
                <a:ea typeface="+mn-lt"/>
                <a:cs typeface="+mn-lt"/>
              </a:rPr>
              <a:t> </a:t>
            </a:r>
            <a:r>
              <a:rPr lang="tr-TR" sz="1600" err="1">
                <a:ea typeface="+mn-lt"/>
                <a:cs typeface="+mn-lt"/>
              </a:rPr>
              <a:t>below</a:t>
            </a:r>
            <a:r>
              <a:rPr lang="tr-TR" sz="1600" dirty="0">
                <a:ea typeface="+mn-lt"/>
                <a:cs typeface="+mn-lt"/>
              </a:rPr>
              <a:t>).</a:t>
            </a:r>
            <a:endParaRPr lang="tr-TR" sz="1600"/>
          </a:p>
          <a:p>
            <a:pPr>
              <a:buNone/>
            </a:pPr>
            <a:r>
              <a:rPr lang="tr-TR" sz="1600" dirty="0">
                <a:ea typeface="+mn-lt"/>
                <a:cs typeface="+mn-lt"/>
              </a:rPr>
              <a:t>                   },</a:t>
            </a:r>
            <a:endParaRPr lang="tr-TR" sz="1600"/>
          </a:p>
          <a:p>
            <a:pPr>
              <a:buNone/>
            </a:pPr>
            <a:r>
              <a:rPr lang="tr-TR" sz="1600" dirty="0">
                <a:ea typeface="+mn-lt"/>
                <a:cs typeface="+mn-lt"/>
              </a:rPr>
              <a:t>),</a:t>
            </a:r>
            <a:endParaRPr lang="tr-TR" sz="1600" dirty="0"/>
          </a:p>
        </p:txBody>
      </p:sp>
    </p:spTree>
    <p:extLst>
      <p:ext uri="{BB962C8B-B14F-4D97-AF65-F5344CB8AC3E}">
        <p14:creationId xmlns:p14="http://schemas.microsoft.com/office/powerpoint/2010/main" val="3168563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3BEAA0F-8614-1889-E208-DCBB7F0238C6}"/>
              </a:ext>
            </a:extLst>
          </p:cNvPr>
          <p:cNvSpPr>
            <a:spLocks noGrp="1"/>
          </p:cNvSpPr>
          <p:nvPr>
            <p:ph idx="1"/>
          </p:nvPr>
        </p:nvSpPr>
        <p:spPr>
          <a:xfrm>
            <a:off x="1115568" y="2323810"/>
            <a:ext cx="10168128" cy="3848390"/>
          </a:xfrm>
        </p:spPr>
        <p:txBody>
          <a:bodyPr vert="horz" lIns="91440" tIns="45720" rIns="91440" bIns="45720" rtlCol="0" anchor="t">
            <a:noAutofit/>
          </a:bodyPr>
          <a:lstStyle/>
          <a:p>
            <a:pPr marL="0" indent="0">
              <a:buNone/>
            </a:pPr>
            <a:r>
              <a:rPr lang="tr-TR" sz="1800" dirty="0">
                <a:ea typeface="+mn-lt"/>
                <a:cs typeface="+mn-lt"/>
              </a:rPr>
              <a:t>Bu yüzden önce her girdi </a:t>
            </a:r>
            <a:r>
              <a:rPr lang="tr-TR" sz="1800" err="1">
                <a:ea typeface="+mn-lt"/>
                <a:cs typeface="+mn-lt"/>
              </a:rPr>
              <a:t>widget'ının</a:t>
            </a:r>
            <a:r>
              <a:rPr lang="tr-TR" sz="1800" dirty="0">
                <a:ea typeface="+mn-lt"/>
                <a:cs typeface="+mn-lt"/>
              </a:rPr>
              <a:t> etrafına bir </a:t>
            </a:r>
            <a:r>
              <a:rPr lang="tr-TR" sz="1800" err="1">
                <a:ea typeface="+mn-lt"/>
                <a:cs typeface="+mn-lt"/>
              </a:rPr>
              <a:t>FormField</a:t>
            </a:r>
            <a:r>
              <a:rPr lang="tr-TR" sz="1800" dirty="0">
                <a:ea typeface="+mn-lt"/>
                <a:cs typeface="+mn-lt"/>
              </a:rPr>
              <a:t> </a:t>
            </a:r>
            <a:r>
              <a:rPr lang="tr-TR" sz="1800" err="1">
                <a:ea typeface="+mn-lt"/>
                <a:cs typeface="+mn-lt"/>
              </a:rPr>
              <a:t>widget'ı</a:t>
            </a:r>
            <a:r>
              <a:rPr lang="tr-TR" sz="1800" dirty="0">
                <a:ea typeface="+mn-lt"/>
                <a:cs typeface="+mn-lt"/>
              </a:rPr>
              <a:t> sarıyoruz ve bunu </a:t>
            </a:r>
            <a:r>
              <a:rPr lang="tr-TR" sz="1800" err="1">
                <a:ea typeface="+mn-lt"/>
                <a:cs typeface="+mn-lt"/>
              </a:rPr>
              <a:t>builder</a:t>
            </a:r>
            <a:r>
              <a:rPr lang="tr-TR" sz="1800" dirty="0">
                <a:ea typeface="+mn-lt"/>
                <a:cs typeface="+mn-lt"/>
              </a:rPr>
              <a:t> adlı bir yöntemle yapıyoruz. Ardından </a:t>
            </a:r>
            <a:r>
              <a:rPr lang="tr-TR" sz="1800" err="1">
                <a:ea typeface="+mn-lt"/>
                <a:cs typeface="+mn-lt"/>
              </a:rPr>
              <a:t>onSaved</a:t>
            </a:r>
            <a:r>
              <a:rPr lang="tr-TR" sz="1800" dirty="0">
                <a:ea typeface="+mn-lt"/>
                <a:cs typeface="+mn-lt"/>
              </a:rPr>
              <a:t> ve </a:t>
            </a:r>
            <a:r>
              <a:rPr lang="tr-TR" sz="1800" err="1">
                <a:ea typeface="+mn-lt"/>
                <a:cs typeface="+mn-lt"/>
              </a:rPr>
              <a:t>validator</a:t>
            </a:r>
            <a:r>
              <a:rPr lang="tr-TR" sz="1800" dirty="0">
                <a:ea typeface="+mn-lt"/>
                <a:cs typeface="+mn-lt"/>
              </a:rPr>
              <a:t> yöntemlerini ekleyebiliriz. </a:t>
            </a:r>
          </a:p>
          <a:p>
            <a:pPr marL="0" indent="0">
              <a:buNone/>
            </a:pPr>
            <a:r>
              <a:rPr lang="tr-TR" sz="1800" b="1" dirty="0">
                <a:ea typeface="+mn-lt"/>
                <a:cs typeface="+mn-lt"/>
              </a:rPr>
              <a:t>İpucu</a:t>
            </a:r>
            <a:r>
              <a:rPr lang="tr-TR" sz="1800" dirty="0">
                <a:ea typeface="+mn-lt"/>
                <a:cs typeface="+mn-lt"/>
              </a:rPr>
              <a:t>: Bir </a:t>
            </a:r>
            <a:r>
              <a:rPr lang="tr-TR" sz="1800" err="1">
                <a:ea typeface="+mn-lt"/>
                <a:cs typeface="+mn-lt"/>
              </a:rPr>
              <a:t>TextField'a</a:t>
            </a:r>
            <a:r>
              <a:rPr lang="tr-TR" sz="1800" dirty="0">
                <a:ea typeface="+mn-lt"/>
                <a:cs typeface="+mn-lt"/>
              </a:rPr>
              <a:t> farklı davranın. Bir Form içinde kullanıyorsanız, onu sarmak yerine bir </a:t>
            </a:r>
            <a:r>
              <a:rPr lang="tr-TR" sz="1800" err="1">
                <a:ea typeface="+mn-lt"/>
                <a:cs typeface="+mn-lt"/>
              </a:rPr>
              <a:t>TextFormField</a:t>
            </a:r>
            <a:r>
              <a:rPr lang="tr-TR" sz="1800" dirty="0">
                <a:ea typeface="+mn-lt"/>
                <a:cs typeface="+mn-lt"/>
              </a:rPr>
              <a:t> </a:t>
            </a:r>
            <a:r>
              <a:rPr lang="tr-TR" sz="1800" err="1">
                <a:ea typeface="+mn-lt"/>
                <a:cs typeface="+mn-lt"/>
              </a:rPr>
              <a:t>widget'ı</a:t>
            </a:r>
            <a:r>
              <a:rPr lang="tr-TR" sz="1800" dirty="0">
                <a:ea typeface="+mn-lt"/>
                <a:cs typeface="+mn-lt"/>
              </a:rPr>
              <a:t> ile değiştirin. Bu yeni </a:t>
            </a:r>
            <a:r>
              <a:rPr lang="tr-TR" sz="1800" err="1">
                <a:ea typeface="+mn-lt"/>
                <a:cs typeface="+mn-lt"/>
              </a:rPr>
              <a:t>widget'ı</a:t>
            </a:r>
            <a:r>
              <a:rPr lang="tr-TR" sz="1800" dirty="0">
                <a:ea typeface="+mn-lt"/>
                <a:cs typeface="+mn-lt"/>
              </a:rPr>
              <a:t> </a:t>
            </a:r>
            <a:r>
              <a:rPr lang="tr-TR" sz="1800" err="1">
                <a:ea typeface="+mn-lt"/>
                <a:cs typeface="+mn-lt"/>
              </a:rPr>
              <a:t>TextField</a:t>
            </a:r>
            <a:r>
              <a:rPr lang="tr-TR" sz="1800" dirty="0">
                <a:ea typeface="+mn-lt"/>
                <a:cs typeface="+mn-lt"/>
              </a:rPr>
              <a:t> ile karıştırmak kolaydır ancak farklıdır. Temel olarak …</a:t>
            </a:r>
          </a:p>
          <a:p>
            <a:pPr marL="0" indent="0">
              <a:buNone/>
            </a:pPr>
            <a:r>
              <a:rPr lang="tr-TR" sz="1800" dirty="0">
                <a:ea typeface="+mn-lt"/>
                <a:cs typeface="+mn-lt"/>
              </a:rPr>
              <a:t>   </a:t>
            </a:r>
            <a:r>
              <a:rPr lang="tr-TR" sz="1800" err="1">
                <a:ea typeface="+mn-lt"/>
                <a:cs typeface="+mn-lt"/>
              </a:rPr>
              <a:t>TextFormField</a:t>
            </a:r>
            <a:r>
              <a:rPr lang="tr-TR" sz="1800" dirty="0">
                <a:ea typeface="+mn-lt"/>
                <a:cs typeface="+mn-lt"/>
              </a:rPr>
              <a:t> = </a:t>
            </a:r>
            <a:r>
              <a:rPr lang="tr-TR" sz="1800" err="1">
                <a:ea typeface="+mn-lt"/>
                <a:cs typeface="+mn-lt"/>
              </a:rPr>
              <a:t>TextField</a:t>
            </a:r>
            <a:r>
              <a:rPr lang="tr-TR" sz="1800" dirty="0">
                <a:ea typeface="+mn-lt"/>
                <a:cs typeface="+mn-lt"/>
              </a:rPr>
              <a:t> + </a:t>
            </a:r>
            <a:r>
              <a:rPr lang="tr-TR" sz="1800" err="1">
                <a:ea typeface="+mn-lt"/>
                <a:cs typeface="+mn-lt"/>
              </a:rPr>
              <a:t>FormField</a:t>
            </a:r>
            <a:endParaRPr lang="tr-TR" sz="1800">
              <a:ea typeface="+mn-lt"/>
              <a:cs typeface="+mn-lt"/>
            </a:endParaRPr>
          </a:p>
          <a:p>
            <a:pPr marL="0" indent="0">
              <a:buNone/>
            </a:pPr>
            <a:endParaRPr lang="tr-TR" sz="1600" dirty="0"/>
          </a:p>
        </p:txBody>
      </p:sp>
    </p:spTree>
    <p:extLst>
      <p:ext uri="{BB962C8B-B14F-4D97-AF65-F5344CB8AC3E}">
        <p14:creationId xmlns:p14="http://schemas.microsoft.com/office/powerpoint/2010/main" val="1773673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F3A40-9EFB-8268-AE29-7485791C0E4A}"/>
              </a:ext>
            </a:extLst>
          </p:cNvPr>
          <p:cNvSpPr>
            <a:spLocks noGrp="1"/>
          </p:cNvSpPr>
          <p:nvPr>
            <p:ph type="title"/>
          </p:nvPr>
        </p:nvSpPr>
        <p:spPr/>
        <p:txBody>
          <a:bodyPr/>
          <a:lstStyle/>
          <a:p>
            <a:r>
              <a:rPr lang="en-GB" dirty="0" err="1"/>
              <a:t>TextField</a:t>
            </a:r>
          </a:p>
        </p:txBody>
      </p:sp>
      <p:sp>
        <p:nvSpPr>
          <p:cNvPr id="3" name="Content Placeholder 2">
            <a:extLst>
              <a:ext uri="{FF2B5EF4-FFF2-40B4-BE49-F238E27FC236}">
                <a16:creationId xmlns:a16="http://schemas.microsoft.com/office/drawing/2014/main" id="{D1227B21-C40B-0414-23EA-BA5343CE8FE4}"/>
              </a:ext>
            </a:extLst>
          </p:cNvPr>
          <p:cNvSpPr>
            <a:spLocks noGrp="1"/>
          </p:cNvSpPr>
          <p:nvPr>
            <p:ph idx="1"/>
          </p:nvPr>
        </p:nvSpPr>
        <p:spPr>
          <a:xfrm>
            <a:off x="441916" y="1716024"/>
            <a:ext cx="10168128" cy="3694176"/>
          </a:xfrm>
        </p:spPr>
        <p:txBody>
          <a:bodyPr vert="horz" lIns="91440" tIns="45720" rIns="91440" bIns="45720" rtlCol="0" anchor="t">
            <a:normAutofit/>
          </a:bodyPr>
          <a:lstStyle/>
          <a:p>
            <a:pPr marL="0" indent="0">
              <a:buNone/>
            </a:pPr>
            <a:r>
              <a:rPr lang="en-GB" sz="2400" err="1">
                <a:ea typeface="+mn-lt"/>
                <a:cs typeface="+mn-lt"/>
              </a:rPr>
              <a:t>Flutter'da</a:t>
            </a:r>
            <a:r>
              <a:rPr lang="en-GB" sz="2400" dirty="0">
                <a:ea typeface="+mn-lt"/>
                <a:cs typeface="+mn-lt"/>
              </a:rPr>
              <a:t> </a:t>
            </a:r>
            <a:r>
              <a:rPr lang="en-GB" sz="2400" err="1">
                <a:latin typeface="Avenir Next LT Pro"/>
              </a:rPr>
              <a:t>TextField</a:t>
            </a:r>
            <a:r>
              <a:rPr lang="en-GB" sz="2400" dirty="0">
                <a:ea typeface="+mn-lt"/>
                <a:cs typeface="+mn-lt"/>
              </a:rPr>
              <a:t>, </a:t>
            </a:r>
            <a:r>
              <a:rPr lang="en-GB" sz="2400" err="1">
                <a:ea typeface="+mn-lt"/>
                <a:cs typeface="+mn-lt"/>
              </a:rPr>
              <a:t>kullanıcıdan</a:t>
            </a:r>
            <a:r>
              <a:rPr lang="en-GB" sz="2400" dirty="0">
                <a:ea typeface="+mn-lt"/>
                <a:cs typeface="+mn-lt"/>
              </a:rPr>
              <a:t> </a:t>
            </a:r>
            <a:r>
              <a:rPr lang="en-GB" sz="2400" err="1">
                <a:ea typeface="+mn-lt"/>
                <a:cs typeface="+mn-lt"/>
              </a:rPr>
              <a:t>metin</a:t>
            </a:r>
            <a:r>
              <a:rPr lang="en-GB" sz="2400" dirty="0">
                <a:ea typeface="+mn-lt"/>
                <a:cs typeface="+mn-lt"/>
              </a:rPr>
              <a:t> </a:t>
            </a:r>
            <a:r>
              <a:rPr lang="en-GB" sz="2400" err="1">
                <a:ea typeface="+mn-lt"/>
                <a:cs typeface="+mn-lt"/>
              </a:rPr>
              <a:t>girişi</a:t>
            </a:r>
            <a:r>
              <a:rPr lang="en-GB" sz="2400" dirty="0">
                <a:ea typeface="+mn-lt"/>
                <a:cs typeface="+mn-lt"/>
              </a:rPr>
              <a:t> </a:t>
            </a:r>
            <a:r>
              <a:rPr lang="en-GB" sz="2400" err="1">
                <a:ea typeface="+mn-lt"/>
                <a:cs typeface="+mn-lt"/>
              </a:rPr>
              <a:t>almak</a:t>
            </a:r>
            <a:r>
              <a:rPr lang="en-GB" sz="2400" dirty="0">
                <a:ea typeface="+mn-lt"/>
                <a:cs typeface="+mn-lt"/>
              </a:rPr>
              <a:t> </a:t>
            </a:r>
            <a:r>
              <a:rPr lang="en-GB" sz="2400" err="1">
                <a:ea typeface="+mn-lt"/>
                <a:cs typeface="+mn-lt"/>
              </a:rPr>
              <a:t>için</a:t>
            </a:r>
            <a:r>
              <a:rPr lang="en-GB" sz="2400" dirty="0">
                <a:ea typeface="+mn-lt"/>
                <a:cs typeface="+mn-lt"/>
              </a:rPr>
              <a:t> </a:t>
            </a:r>
            <a:r>
              <a:rPr lang="en-GB" sz="2400" err="1">
                <a:ea typeface="+mn-lt"/>
                <a:cs typeface="+mn-lt"/>
              </a:rPr>
              <a:t>kullanılan</a:t>
            </a:r>
            <a:r>
              <a:rPr lang="en-GB" sz="2400" dirty="0">
                <a:ea typeface="+mn-lt"/>
                <a:cs typeface="+mn-lt"/>
              </a:rPr>
              <a:t> </a:t>
            </a:r>
            <a:r>
              <a:rPr lang="en-GB" sz="2400" err="1">
                <a:ea typeface="+mn-lt"/>
                <a:cs typeface="+mn-lt"/>
              </a:rPr>
              <a:t>bir</a:t>
            </a:r>
            <a:r>
              <a:rPr lang="en-GB" sz="2400" dirty="0">
                <a:ea typeface="+mn-lt"/>
                <a:cs typeface="+mn-lt"/>
              </a:rPr>
              <a:t> </a:t>
            </a:r>
            <a:r>
              <a:rPr lang="en-GB" sz="2400" err="1">
                <a:ea typeface="+mn-lt"/>
                <a:cs typeface="+mn-lt"/>
              </a:rPr>
              <a:t>bileşendir</a:t>
            </a:r>
            <a:r>
              <a:rPr lang="en-GB" sz="2400" dirty="0">
                <a:ea typeface="+mn-lt"/>
                <a:cs typeface="+mn-lt"/>
              </a:rPr>
              <a:t>. Yani, form </a:t>
            </a:r>
            <a:r>
              <a:rPr lang="en-GB" sz="2400" err="1">
                <a:ea typeface="+mn-lt"/>
                <a:cs typeface="+mn-lt"/>
              </a:rPr>
              <a:t>alanları</a:t>
            </a:r>
            <a:r>
              <a:rPr lang="en-GB" sz="2400" dirty="0">
                <a:ea typeface="+mn-lt"/>
                <a:cs typeface="+mn-lt"/>
              </a:rPr>
              <a:t>, </a:t>
            </a:r>
            <a:r>
              <a:rPr lang="en-GB" sz="2400" err="1">
                <a:ea typeface="+mn-lt"/>
                <a:cs typeface="+mn-lt"/>
              </a:rPr>
              <a:t>arama</a:t>
            </a:r>
            <a:r>
              <a:rPr lang="en-GB" sz="2400" dirty="0">
                <a:ea typeface="+mn-lt"/>
                <a:cs typeface="+mn-lt"/>
              </a:rPr>
              <a:t> </a:t>
            </a:r>
            <a:r>
              <a:rPr lang="en-GB" sz="2400" err="1">
                <a:ea typeface="+mn-lt"/>
                <a:cs typeface="+mn-lt"/>
              </a:rPr>
              <a:t>çubukları</a:t>
            </a:r>
            <a:r>
              <a:rPr lang="en-GB" sz="2400" dirty="0">
                <a:ea typeface="+mn-lt"/>
                <a:cs typeface="+mn-lt"/>
              </a:rPr>
              <a:t> </a:t>
            </a:r>
            <a:r>
              <a:rPr lang="en-GB" sz="2400" err="1">
                <a:ea typeface="+mn-lt"/>
                <a:cs typeface="+mn-lt"/>
              </a:rPr>
              <a:t>veya</a:t>
            </a:r>
            <a:r>
              <a:rPr lang="en-GB" sz="2400" dirty="0">
                <a:ea typeface="+mn-lt"/>
                <a:cs typeface="+mn-lt"/>
              </a:rPr>
              <a:t> </a:t>
            </a:r>
            <a:r>
              <a:rPr lang="en-GB" sz="2400" err="1">
                <a:ea typeface="+mn-lt"/>
                <a:cs typeface="+mn-lt"/>
              </a:rPr>
              <a:t>mesaj</a:t>
            </a:r>
            <a:r>
              <a:rPr lang="en-GB" sz="2400" dirty="0">
                <a:ea typeface="+mn-lt"/>
                <a:cs typeface="+mn-lt"/>
              </a:rPr>
              <a:t> </a:t>
            </a:r>
            <a:r>
              <a:rPr lang="en-GB" sz="2400" err="1">
                <a:ea typeface="+mn-lt"/>
                <a:cs typeface="+mn-lt"/>
              </a:rPr>
              <a:t>yazma</a:t>
            </a:r>
            <a:r>
              <a:rPr lang="en-GB" sz="2400" dirty="0">
                <a:ea typeface="+mn-lt"/>
                <a:cs typeface="+mn-lt"/>
              </a:rPr>
              <a:t> </a:t>
            </a:r>
            <a:r>
              <a:rPr lang="en-GB" sz="2400" err="1">
                <a:ea typeface="+mn-lt"/>
                <a:cs typeface="+mn-lt"/>
              </a:rPr>
              <a:t>kutuları</a:t>
            </a:r>
            <a:r>
              <a:rPr lang="en-GB" sz="2400" dirty="0">
                <a:ea typeface="+mn-lt"/>
                <a:cs typeface="+mn-lt"/>
              </a:rPr>
              <a:t> </a:t>
            </a:r>
            <a:r>
              <a:rPr lang="en-GB" sz="2400" err="1">
                <a:ea typeface="+mn-lt"/>
                <a:cs typeface="+mn-lt"/>
              </a:rPr>
              <a:t>gibi</a:t>
            </a:r>
            <a:r>
              <a:rPr lang="en-GB" sz="2400" dirty="0">
                <a:ea typeface="+mn-lt"/>
                <a:cs typeface="+mn-lt"/>
              </a:rPr>
              <a:t> </a:t>
            </a:r>
            <a:r>
              <a:rPr lang="en-GB" sz="2400" err="1">
                <a:ea typeface="+mn-lt"/>
                <a:cs typeface="+mn-lt"/>
              </a:rPr>
              <a:t>şeyler</a:t>
            </a:r>
            <a:r>
              <a:rPr lang="en-GB" sz="2400" dirty="0">
                <a:ea typeface="+mn-lt"/>
                <a:cs typeface="+mn-lt"/>
              </a:rPr>
              <a:t> </a:t>
            </a:r>
            <a:r>
              <a:rPr lang="en-GB" sz="2400" err="1">
                <a:ea typeface="+mn-lt"/>
                <a:cs typeface="+mn-lt"/>
              </a:rPr>
              <a:t>yapmak</a:t>
            </a:r>
            <a:r>
              <a:rPr lang="en-GB" sz="2400" dirty="0">
                <a:ea typeface="+mn-lt"/>
                <a:cs typeface="+mn-lt"/>
              </a:rPr>
              <a:t> </a:t>
            </a:r>
            <a:r>
              <a:rPr lang="en-GB" sz="2400" err="1">
                <a:ea typeface="+mn-lt"/>
                <a:cs typeface="+mn-lt"/>
              </a:rPr>
              <a:t>için</a:t>
            </a:r>
            <a:r>
              <a:rPr lang="en-GB" sz="2400" dirty="0">
                <a:ea typeface="+mn-lt"/>
                <a:cs typeface="+mn-lt"/>
              </a:rPr>
              <a:t> </a:t>
            </a:r>
            <a:r>
              <a:rPr lang="en-GB" sz="2400" err="1">
                <a:ea typeface="+mn-lt"/>
                <a:cs typeface="+mn-lt"/>
              </a:rPr>
              <a:t>kullanılır</a:t>
            </a:r>
            <a:r>
              <a:rPr lang="en-GB" sz="2400" dirty="0">
                <a:ea typeface="+mn-lt"/>
                <a:cs typeface="+mn-lt"/>
              </a:rPr>
              <a:t>.</a:t>
            </a:r>
          </a:p>
          <a:p>
            <a:pPr marL="0" indent="0">
              <a:buNone/>
            </a:pPr>
            <a:endParaRPr lang="en-US" sz="2400" dirty="0"/>
          </a:p>
        </p:txBody>
      </p:sp>
      <p:pic>
        <p:nvPicPr>
          <p:cNvPr id="4" name="Picture 3" descr="A black text on a white background&#10;&#10;AI-generated content may be incorrect.">
            <a:extLst>
              <a:ext uri="{FF2B5EF4-FFF2-40B4-BE49-F238E27FC236}">
                <a16:creationId xmlns:a16="http://schemas.microsoft.com/office/drawing/2014/main" id="{81751C59-C591-D175-D5B0-09A9E2BA528F}"/>
              </a:ext>
            </a:extLst>
          </p:cNvPr>
          <p:cNvPicPr>
            <a:picLocks noChangeAspect="1"/>
          </p:cNvPicPr>
          <p:nvPr/>
        </p:nvPicPr>
        <p:blipFill>
          <a:blip r:embed="rId2"/>
          <a:stretch>
            <a:fillRect/>
          </a:stretch>
        </p:blipFill>
        <p:spPr>
          <a:xfrm>
            <a:off x="483014" y="3457505"/>
            <a:ext cx="4412145" cy="1102554"/>
          </a:xfrm>
          <a:prstGeom prst="rect">
            <a:avLst/>
          </a:prstGeom>
        </p:spPr>
      </p:pic>
      <p:sp>
        <p:nvSpPr>
          <p:cNvPr id="5" name="TextBox 4">
            <a:extLst>
              <a:ext uri="{FF2B5EF4-FFF2-40B4-BE49-F238E27FC236}">
                <a16:creationId xmlns:a16="http://schemas.microsoft.com/office/drawing/2014/main" id="{6FBB5AB2-F2B7-5380-991B-723006EFF419}"/>
              </a:ext>
            </a:extLst>
          </p:cNvPr>
          <p:cNvSpPr txBox="1"/>
          <p:nvPr/>
        </p:nvSpPr>
        <p:spPr>
          <a:xfrm>
            <a:off x="496413" y="4934688"/>
            <a:ext cx="1011510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ea typeface="+mn-lt"/>
                <a:cs typeface="+mn-lt"/>
              </a:rPr>
              <a:t>Bu </a:t>
            </a:r>
            <a:r>
              <a:rPr lang="en-GB" sz="2400" err="1">
                <a:ea typeface="+mn-lt"/>
                <a:cs typeface="+mn-lt"/>
              </a:rPr>
              <a:t>onChanged</a:t>
            </a:r>
            <a:r>
              <a:rPr lang="en-GB" sz="2400" dirty="0">
                <a:ea typeface="+mn-lt"/>
                <a:cs typeface="+mn-lt"/>
              </a:rPr>
              <a:t> </a:t>
            </a:r>
            <a:r>
              <a:rPr lang="en-GB" sz="2400" err="1">
                <a:ea typeface="+mn-lt"/>
                <a:cs typeface="+mn-lt"/>
              </a:rPr>
              <a:t>özelliği</a:t>
            </a:r>
            <a:r>
              <a:rPr lang="en-GB" sz="2400" dirty="0">
                <a:ea typeface="+mn-lt"/>
                <a:cs typeface="+mn-lt"/>
              </a:rPr>
              <a:t>, her </a:t>
            </a:r>
            <a:r>
              <a:rPr lang="en-GB" sz="2400" err="1">
                <a:ea typeface="+mn-lt"/>
                <a:cs typeface="+mn-lt"/>
              </a:rPr>
              <a:t>tuş</a:t>
            </a:r>
            <a:r>
              <a:rPr lang="en-GB" sz="2400" dirty="0">
                <a:ea typeface="+mn-lt"/>
                <a:cs typeface="+mn-lt"/>
              </a:rPr>
              <a:t> </a:t>
            </a:r>
            <a:r>
              <a:rPr lang="en-GB" sz="2400" err="1">
                <a:ea typeface="+mn-lt"/>
                <a:cs typeface="+mn-lt"/>
              </a:rPr>
              <a:t>vuruşundan</a:t>
            </a:r>
            <a:r>
              <a:rPr lang="en-GB" sz="2400" dirty="0">
                <a:ea typeface="+mn-lt"/>
                <a:cs typeface="+mn-lt"/>
              </a:rPr>
              <a:t> </a:t>
            </a:r>
            <a:r>
              <a:rPr lang="en-GB" sz="2400" err="1">
                <a:ea typeface="+mn-lt"/>
                <a:cs typeface="+mn-lt"/>
              </a:rPr>
              <a:t>sonra</a:t>
            </a:r>
            <a:r>
              <a:rPr lang="en-GB" sz="2400" dirty="0">
                <a:ea typeface="+mn-lt"/>
                <a:cs typeface="+mn-lt"/>
              </a:rPr>
              <a:t> </a:t>
            </a:r>
            <a:r>
              <a:rPr lang="en-GB" sz="2400" err="1">
                <a:ea typeface="+mn-lt"/>
                <a:cs typeface="+mn-lt"/>
              </a:rPr>
              <a:t>tetiklenen</a:t>
            </a:r>
            <a:r>
              <a:rPr lang="en-GB" sz="2400" dirty="0">
                <a:ea typeface="+mn-lt"/>
                <a:cs typeface="+mn-lt"/>
              </a:rPr>
              <a:t> </a:t>
            </a:r>
            <a:r>
              <a:rPr lang="en-GB" sz="2400" err="1">
                <a:ea typeface="+mn-lt"/>
                <a:cs typeface="+mn-lt"/>
              </a:rPr>
              <a:t>bir</a:t>
            </a:r>
            <a:r>
              <a:rPr lang="en-GB" sz="2400" dirty="0">
                <a:ea typeface="+mn-lt"/>
                <a:cs typeface="+mn-lt"/>
              </a:rPr>
              <a:t> </a:t>
            </a:r>
            <a:r>
              <a:rPr lang="en-GB" sz="2400" err="1">
                <a:ea typeface="+mn-lt"/>
                <a:cs typeface="+mn-lt"/>
              </a:rPr>
              <a:t>olay</a:t>
            </a:r>
            <a:r>
              <a:rPr lang="en-GB" sz="2400" dirty="0">
                <a:ea typeface="+mn-lt"/>
                <a:cs typeface="+mn-lt"/>
              </a:rPr>
              <a:t> </a:t>
            </a:r>
            <a:r>
              <a:rPr lang="en-GB" sz="2400" err="1">
                <a:ea typeface="+mn-lt"/>
                <a:cs typeface="+mn-lt"/>
              </a:rPr>
              <a:t>işleyicisidir</a:t>
            </a:r>
            <a:r>
              <a:rPr lang="en-GB" sz="2400" dirty="0">
                <a:ea typeface="+mn-lt"/>
                <a:cs typeface="+mn-lt"/>
              </a:rPr>
              <a:t>. Tek </a:t>
            </a:r>
            <a:r>
              <a:rPr lang="en-GB" sz="2400" err="1">
                <a:ea typeface="+mn-lt"/>
                <a:cs typeface="+mn-lt"/>
              </a:rPr>
              <a:t>bir</a:t>
            </a:r>
            <a:r>
              <a:rPr lang="en-GB" sz="2400" dirty="0">
                <a:ea typeface="+mn-lt"/>
                <a:cs typeface="+mn-lt"/>
              </a:rPr>
              <a:t> </a:t>
            </a:r>
            <a:r>
              <a:rPr lang="en-GB" sz="2400" err="1">
                <a:ea typeface="+mn-lt"/>
                <a:cs typeface="+mn-lt"/>
              </a:rPr>
              <a:t>değer</a:t>
            </a:r>
            <a:r>
              <a:rPr lang="en-GB" sz="2400" dirty="0">
                <a:ea typeface="+mn-lt"/>
                <a:cs typeface="+mn-lt"/>
              </a:rPr>
              <a:t> </a:t>
            </a:r>
            <a:r>
              <a:rPr lang="en-GB" sz="2400" err="1">
                <a:ea typeface="+mn-lt"/>
                <a:cs typeface="+mn-lt"/>
              </a:rPr>
              <a:t>alır</a:t>
            </a:r>
            <a:r>
              <a:rPr lang="en-GB" sz="2400" dirty="0">
                <a:ea typeface="+mn-lt"/>
                <a:cs typeface="+mn-lt"/>
              </a:rPr>
              <a:t> - </a:t>
            </a:r>
            <a:r>
              <a:rPr lang="en-GB" sz="2400" err="1">
                <a:ea typeface="+mn-lt"/>
                <a:cs typeface="+mn-lt"/>
              </a:rPr>
              <a:t>bir</a:t>
            </a:r>
            <a:r>
              <a:rPr lang="en-GB" sz="2400" dirty="0">
                <a:ea typeface="+mn-lt"/>
                <a:cs typeface="+mn-lt"/>
              </a:rPr>
              <a:t> String. Bu, </a:t>
            </a:r>
            <a:r>
              <a:rPr lang="en-GB" sz="2400" err="1">
                <a:ea typeface="+mn-lt"/>
                <a:cs typeface="+mn-lt"/>
              </a:rPr>
              <a:t>kullanıcının</a:t>
            </a:r>
            <a:r>
              <a:rPr lang="en-GB" sz="2400" dirty="0">
                <a:ea typeface="+mn-lt"/>
                <a:cs typeface="+mn-lt"/>
              </a:rPr>
              <a:t> </a:t>
            </a:r>
            <a:r>
              <a:rPr lang="en-GB" sz="2400" err="1">
                <a:ea typeface="+mn-lt"/>
                <a:cs typeface="+mn-lt"/>
              </a:rPr>
              <a:t>yazdığı</a:t>
            </a:r>
            <a:r>
              <a:rPr lang="en-GB" sz="2400" dirty="0">
                <a:ea typeface="+mn-lt"/>
                <a:cs typeface="+mn-lt"/>
              </a:rPr>
              <a:t> </a:t>
            </a:r>
            <a:r>
              <a:rPr lang="en-GB" sz="2400" err="1">
                <a:ea typeface="+mn-lt"/>
                <a:cs typeface="+mn-lt"/>
              </a:rPr>
              <a:t>değerdir</a:t>
            </a:r>
            <a:r>
              <a:rPr lang="en-GB" sz="2400" dirty="0">
                <a:ea typeface="+mn-lt"/>
                <a:cs typeface="+mn-lt"/>
              </a:rPr>
              <a:t>. </a:t>
            </a:r>
            <a:r>
              <a:rPr lang="en-GB" sz="2400" err="1">
                <a:ea typeface="+mn-lt"/>
                <a:cs typeface="+mn-lt"/>
              </a:rPr>
              <a:t>Önceki</a:t>
            </a:r>
            <a:r>
              <a:rPr lang="en-GB" sz="2400" dirty="0">
                <a:ea typeface="+mn-lt"/>
                <a:cs typeface="+mn-lt"/>
              </a:rPr>
              <a:t> </a:t>
            </a:r>
            <a:r>
              <a:rPr lang="en-GB" sz="2400" err="1">
                <a:ea typeface="+mn-lt"/>
                <a:cs typeface="+mn-lt"/>
              </a:rPr>
              <a:t>örnekte</a:t>
            </a:r>
            <a:r>
              <a:rPr lang="en-GB" sz="2400" dirty="0">
                <a:ea typeface="+mn-lt"/>
                <a:cs typeface="+mn-lt"/>
              </a:rPr>
              <a:t>, _</a:t>
            </a:r>
            <a:r>
              <a:rPr lang="en-GB" sz="2400" err="1">
                <a:ea typeface="+mn-lt"/>
                <a:cs typeface="+mn-lt"/>
              </a:rPr>
              <a:t>searchTerm</a:t>
            </a:r>
            <a:r>
              <a:rPr lang="en-GB" sz="2400" dirty="0">
                <a:ea typeface="+mn-lt"/>
                <a:cs typeface="+mn-lt"/>
              </a:rPr>
              <a:t> </a:t>
            </a:r>
            <a:r>
              <a:rPr lang="en-GB" sz="2400" err="1">
                <a:ea typeface="+mn-lt"/>
                <a:cs typeface="+mn-lt"/>
              </a:rPr>
              <a:t>adlı</a:t>
            </a:r>
            <a:r>
              <a:rPr lang="en-GB" sz="2400" dirty="0">
                <a:ea typeface="+mn-lt"/>
                <a:cs typeface="+mn-lt"/>
              </a:rPr>
              <a:t> </a:t>
            </a:r>
            <a:r>
              <a:rPr lang="en-GB" sz="2400" err="1">
                <a:ea typeface="+mn-lt"/>
                <a:cs typeface="+mn-lt"/>
              </a:rPr>
              <a:t>bir</a:t>
            </a:r>
            <a:r>
              <a:rPr lang="en-GB" sz="2400" dirty="0">
                <a:ea typeface="+mn-lt"/>
                <a:cs typeface="+mn-lt"/>
              </a:rPr>
              <a:t> </a:t>
            </a:r>
            <a:r>
              <a:rPr lang="en-GB" sz="2400" err="1">
                <a:ea typeface="+mn-lt"/>
                <a:cs typeface="+mn-lt"/>
              </a:rPr>
              <a:t>lokal</a:t>
            </a:r>
            <a:r>
              <a:rPr lang="en-GB" sz="2400" dirty="0">
                <a:ea typeface="+mn-lt"/>
                <a:cs typeface="+mn-lt"/>
              </a:rPr>
              <a:t> </a:t>
            </a:r>
            <a:r>
              <a:rPr lang="en-GB" sz="2400" err="1">
                <a:ea typeface="+mn-lt"/>
                <a:cs typeface="+mn-lt"/>
              </a:rPr>
              <a:t>değişkeni</a:t>
            </a:r>
            <a:r>
              <a:rPr lang="en-GB" sz="2400" dirty="0">
                <a:ea typeface="+mn-lt"/>
                <a:cs typeface="+mn-lt"/>
              </a:rPr>
              <a:t> </a:t>
            </a:r>
            <a:r>
              <a:rPr lang="en-GB" sz="2400" err="1">
                <a:ea typeface="+mn-lt"/>
                <a:cs typeface="+mn-lt"/>
              </a:rPr>
              <a:t>kullanıcı</a:t>
            </a:r>
            <a:r>
              <a:rPr lang="en-GB" sz="2400" dirty="0">
                <a:ea typeface="+mn-lt"/>
                <a:cs typeface="+mn-lt"/>
              </a:rPr>
              <a:t> ne </a:t>
            </a:r>
            <a:r>
              <a:rPr lang="en-GB" sz="2400" err="1">
                <a:ea typeface="+mn-lt"/>
                <a:cs typeface="+mn-lt"/>
              </a:rPr>
              <a:t>yazarsa</a:t>
            </a:r>
            <a:r>
              <a:rPr lang="en-GB" sz="2400" dirty="0">
                <a:ea typeface="+mn-lt"/>
                <a:cs typeface="+mn-lt"/>
              </a:rPr>
              <a:t> </a:t>
            </a:r>
            <a:r>
              <a:rPr lang="en-GB" sz="2400" err="1">
                <a:ea typeface="+mn-lt"/>
                <a:cs typeface="+mn-lt"/>
              </a:rPr>
              <a:t>ona</a:t>
            </a:r>
            <a:r>
              <a:rPr lang="en-GB" sz="2400" dirty="0">
                <a:ea typeface="+mn-lt"/>
                <a:cs typeface="+mn-lt"/>
              </a:rPr>
              <a:t> </a:t>
            </a:r>
            <a:r>
              <a:rPr lang="en-GB" sz="2400" err="1">
                <a:ea typeface="+mn-lt"/>
                <a:cs typeface="+mn-lt"/>
              </a:rPr>
              <a:t>ayarlıyoruz</a:t>
            </a:r>
            <a:r>
              <a:rPr lang="en-GB" sz="2400" dirty="0">
                <a:ea typeface="+mn-lt"/>
                <a:cs typeface="+mn-lt"/>
              </a:rPr>
              <a:t>.</a:t>
            </a:r>
            <a:endParaRPr lang="en-US" sz="2400"/>
          </a:p>
        </p:txBody>
      </p:sp>
    </p:spTree>
    <p:extLst>
      <p:ext uri="{BB962C8B-B14F-4D97-AF65-F5344CB8AC3E}">
        <p14:creationId xmlns:p14="http://schemas.microsoft.com/office/powerpoint/2010/main" val="223701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64E7CF4-BF2D-E2CE-8D10-362D2F194583}"/>
              </a:ext>
            </a:extLst>
          </p:cNvPr>
          <p:cNvSpPr>
            <a:spLocks noGrp="1"/>
          </p:cNvSpPr>
          <p:nvPr>
            <p:ph idx="1"/>
          </p:nvPr>
        </p:nvSpPr>
        <p:spPr>
          <a:xfrm>
            <a:off x="1115568" y="373454"/>
            <a:ext cx="10168128" cy="5952960"/>
          </a:xfrm>
        </p:spPr>
        <p:txBody>
          <a:bodyPr vert="horz" lIns="91440" tIns="45720" rIns="91440" bIns="45720" rtlCol="0" anchor="t">
            <a:noAutofit/>
          </a:bodyPr>
          <a:lstStyle/>
          <a:p>
            <a:pPr marL="0" indent="0">
              <a:buNone/>
            </a:pPr>
            <a:r>
              <a:rPr lang="tr-TR" sz="1700" err="1"/>
              <a:t>Flutter</a:t>
            </a:r>
            <a:r>
              <a:rPr lang="tr-TR" sz="1700" dirty="0"/>
              <a:t> ekibi, bir </a:t>
            </a:r>
            <a:r>
              <a:rPr lang="tr-TR" sz="1700" err="1"/>
              <a:t>TextField</a:t>
            </a:r>
            <a:r>
              <a:rPr lang="tr-TR" sz="1700" dirty="0"/>
              <a:t> </a:t>
            </a:r>
            <a:r>
              <a:rPr lang="tr-TR" sz="1700" err="1"/>
              <a:t>widget'ına</a:t>
            </a:r>
            <a:r>
              <a:rPr lang="tr-TR" sz="1700" dirty="0"/>
              <a:t> bir </a:t>
            </a:r>
            <a:r>
              <a:rPr lang="tr-TR" sz="1700" err="1"/>
              <a:t>FormField</a:t>
            </a:r>
            <a:r>
              <a:rPr lang="tr-TR" sz="1700" dirty="0"/>
              <a:t> </a:t>
            </a:r>
            <a:r>
              <a:rPr lang="tr-TR" sz="1700" err="1"/>
              <a:t>widget'ı</a:t>
            </a:r>
            <a:r>
              <a:rPr lang="tr-TR" sz="1700" dirty="0"/>
              <a:t> ile birlikte rutin olarak ihtiyaç duyacağımızı biliyordu, bu nedenle bir </a:t>
            </a:r>
            <a:r>
              <a:rPr lang="tr-TR" sz="1700" err="1"/>
              <a:t>TextField'ın</a:t>
            </a:r>
            <a:r>
              <a:rPr lang="tr-TR" sz="1700" dirty="0"/>
              <a:t> tüm özelliklerine sahip olan ancak bir </a:t>
            </a:r>
            <a:r>
              <a:rPr lang="tr-TR" sz="1700" err="1"/>
              <a:t>onSaved</a:t>
            </a:r>
            <a:r>
              <a:rPr lang="tr-TR" sz="1700" dirty="0"/>
              <a:t>, </a:t>
            </a:r>
            <a:r>
              <a:rPr lang="tr-TR" sz="1700" err="1"/>
              <a:t>validator</a:t>
            </a:r>
            <a:r>
              <a:rPr lang="tr-TR" sz="1700" dirty="0"/>
              <a:t> ve reset ekleyen </a:t>
            </a:r>
            <a:r>
              <a:rPr lang="tr-TR" sz="1700" err="1"/>
              <a:t>TextFormField</a:t>
            </a:r>
            <a:r>
              <a:rPr lang="tr-TR" sz="1700" dirty="0"/>
              <a:t> </a:t>
            </a:r>
            <a:r>
              <a:rPr lang="tr-TR" sz="1700" err="1"/>
              <a:t>widget'ını</a:t>
            </a:r>
            <a:r>
              <a:rPr lang="tr-TR" sz="1700" dirty="0"/>
              <a:t> oluşturdular:</a:t>
            </a:r>
            <a:endParaRPr lang="en-US" sz="1700"/>
          </a:p>
          <a:p>
            <a:pPr marL="0" indent="0">
              <a:buNone/>
            </a:pPr>
            <a:r>
              <a:rPr lang="tr-TR" sz="1700" dirty="0"/>
              <a:t>   </a:t>
            </a:r>
            <a:r>
              <a:rPr lang="tr-TR" sz="1700" dirty="0" err="1"/>
              <a:t>TextFormField</a:t>
            </a:r>
            <a:r>
              <a:rPr lang="tr-TR" sz="1700" dirty="0"/>
              <a:t>(</a:t>
            </a:r>
          </a:p>
          <a:p>
            <a:pPr marL="0" indent="0">
              <a:buNone/>
            </a:pPr>
            <a:r>
              <a:rPr lang="tr-TR" sz="1700" dirty="0"/>
              <a:t>                     </a:t>
            </a:r>
            <a:r>
              <a:rPr lang="tr-TR" sz="1700" dirty="0" err="1"/>
              <a:t>onSaved</a:t>
            </a:r>
            <a:r>
              <a:rPr lang="tr-TR" sz="1700" dirty="0"/>
              <a:t>: (</a:t>
            </a:r>
            <a:r>
              <a:rPr lang="tr-TR" sz="1700" dirty="0" err="1"/>
              <a:t>String</a:t>
            </a:r>
            <a:r>
              <a:rPr lang="tr-TR" sz="1700" dirty="0"/>
              <a:t> </a:t>
            </a:r>
            <a:r>
              <a:rPr lang="tr-TR" sz="1700" dirty="0" err="1"/>
              <a:t>val</a:t>
            </a:r>
            <a:r>
              <a:rPr lang="tr-TR" sz="1700" dirty="0"/>
              <a:t>) {</a:t>
            </a:r>
          </a:p>
          <a:p>
            <a:pPr marL="0" indent="0">
              <a:buNone/>
            </a:pPr>
            <a:r>
              <a:rPr lang="tr-TR" sz="1700" dirty="0"/>
              <a:t>                                   </a:t>
            </a:r>
            <a:r>
              <a:rPr lang="tr-TR" sz="1700" dirty="0" err="1"/>
              <a:t>print</a:t>
            </a:r>
            <a:r>
              <a:rPr lang="tr-TR" sz="1700" dirty="0"/>
              <a:t>('</a:t>
            </a:r>
            <a:r>
              <a:rPr lang="tr-TR" sz="1700" dirty="0" err="1"/>
              <a:t>Search</a:t>
            </a:r>
            <a:r>
              <a:rPr lang="tr-TR" sz="1700" dirty="0"/>
              <a:t> </a:t>
            </a:r>
            <a:r>
              <a:rPr lang="tr-TR" sz="1700" dirty="0" err="1"/>
              <a:t>Term</a:t>
            </a:r>
            <a:r>
              <a:rPr lang="tr-TR" sz="1700" dirty="0"/>
              <a:t> </a:t>
            </a:r>
            <a:r>
              <a:rPr lang="tr-TR" sz="1700" dirty="0" err="1"/>
              <a:t>TextField</a:t>
            </a:r>
            <a:r>
              <a:rPr lang="tr-TR" sz="1700" dirty="0"/>
              <a:t>: form </a:t>
            </a:r>
            <a:r>
              <a:rPr lang="tr-TR" sz="1700" dirty="0" err="1"/>
              <a:t>saved</a:t>
            </a:r>
            <a:r>
              <a:rPr lang="tr-TR" sz="1700" dirty="0"/>
              <a:t> $</a:t>
            </a:r>
            <a:r>
              <a:rPr lang="tr-TR" sz="1700" dirty="0" err="1"/>
              <a:t>val</a:t>
            </a:r>
            <a:r>
              <a:rPr lang="tr-TR" sz="1700" dirty="0"/>
              <a:t>');</a:t>
            </a:r>
          </a:p>
          <a:p>
            <a:pPr marL="0" indent="0">
              <a:buNone/>
            </a:pPr>
            <a:r>
              <a:rPr lang="tr-TR" sz="1700" dirty="0"/>
              <a:t>                     },</a:t>
            </a:r>
          </a:p>
          <a:p>
            <a:pPr marL="0" indent="0">
              <a:buNone/>
            </a:pPr>
            <a:r>
              <a:rPr lang="tr-TR" sz="1700" dirty="0"/>
              <a:t>                     </a:t>
            </a:r>
            <a:r>
              <a:rPr lang="tr-TR" sz="1700" dirty="0" err="1"/>
              <a:t>validator</a:t>
            </a:r>
            <a:r>
              <a:rPr lang="tr-TR" sz="1700" dirty="0"/>
              <a:t>: (</a:t>
            </a:r>
            <a:r>
              <a:rPr lang="tr-TR" sz="1700" dirty="0" err="1"/>
              <a:t>String</a:t>
            </a:r>
            <a:r>
              <a:rPr lang="tr-TR" sz="1700" dirty="0"/>
              <a:t> </a:t>
            </a:r>
            <a:r>
              <a:rPr lang="tr-TR" sz="1700" dirty="0" err="1"/>
              <a:t>val</a:t>
            </a:r>
            <a:r>
              <a:rPr lang="tr-TR" sz="1700" dirty="0"/>
              <a:t>) {</a:t>
            </a:r>
          </a:p>
          <a:p>
            <a:pPr marL="0" indent="0">
              <a:buNone/>
            </a:pPr>
            <a:r>
              <a:rPr lang="tr-TR" sz="1700" dirty="0"/>
              <a:t>                                    // Put </a:t>
            </a:r>
            <a:r>
              <a:rPr lang="tr-TR" sz="1700" dirty="0" err="1"/>
              <a:t>your</a:t>
            </a:r>
            <a:r>
              <a:rPr lang="tr-TR" sz="1700" dirty="0"/>
              <a:t> </a:t>
            </a:r>
            <a:r>
              <a:rPr lang="tr-TR" sz="1700" dirty="0" err="1"/>
              <a:t>validation</a:t>
            </a:r>
            <a:r>
              <a:rPr lang="tr-TR" sz="1700" dirty="0"/>
              <a:t> </a:t>
            </a:r>
            <a:r>
              <a:rPr lang="tr-TR" sz="1700" dirty="0" err="1"/>
              <a:t>logic</a:t>
            </a:r>
            <a:r>
              <a:rPr lang="tr-TR" sz="1700" dirty="0"/>
              <a:t> here</a:t>
            </a:r>
          </a:p>
          <a:p>
            <a:pPr marL="0" indent="0">
              <a:buNone/>
            </a:pPr>
            <a:r>
              <a:rPr lang="tr-TR" sz="1700" dirty="0"/>
              <a:t>                     },</a:t>
            </a:r>
          </a:p>
          <a:p>
            <a:pPr marL="0" indent="0">
              <a:buNone/>
            </a:pPr>
            <a:r>
              <a:rPr lang="tr-TR" sz="1700" dirty="0"/>
              <a:t>   ),</a:t>
            </a:r>
          </a:p>
          <a:p>
            <a:pPr marL="0" indent="0">
              <a:buNone/>
            </a:pPr>
            <a:r>
              <a:rPr lang="tr-TR" sz="1700" dirty="0">
                <a:ea typeface="+mn-lt"/>
                <a:cs typeface="+mn-lt"/>
              </a:rPr>
              <a:t>Şimdi daha güzel değil mi? Sonunda işleri kolaylaştırma konusunda bir mola yakaladık. Onay kutuları bu özelliğe sahip değildir. Ne Radyolar ne de Açılır Menüler. </a:t>
            </a:r>
            <a:r>
              <a:rPr lang="tr-TR" sz="1700" err="1">
                <a:ea typeface="+mn-lt"/>
                <a:cs typeface="+mn-lt"/>
              </a:rPr>
              <a:t>TextFields</a:t>
            </a:r>
            <a:r>
              <a:rPr lang="tr-TR" sz="1700" dirty="0">
                <a:ea typeface="+mn-lt"/>
                <a:cs typeface="+mn-lt"/>
              </a:rPr>
              <a:t> dışında hiçbiri. </a:t>
            </a:r>
            <a:endParaRPr lang="tr-TR">
              <a:ea typeface="+mn-lt"/>
              <a:cs typeface="+mn-lt"/>
            </a:endParaRPr>
          </a:p>
          <a:p>
            <a:pPr marL="0" indent="0">
              <a:buNone/>
            </a:pPr>
            <a:r>
              <a:rPr lang="tr-TR" sz="1700" b="1" dirty="0">
                <a:ea typeface="+mn-lt"/>
                <a:cs typeface="+mn-lt"/>
              </a:rPr>
              <a:t>En iyi uygulama: Form içermeyen metin girişleri her zaman bir </a:t>
            </a:r>
            <a:r>
              <a:rPr lang="tr-TR" sz="1700" b="1" err="1">
                <a:ea typeface="+mn-lt"/>
                <a:cs typeface="+mn-lt"/>
              </a:rPr>
              <a:t>TextField</a:t>
            </a:r>
            <a:r>
              <a:rPr lang="tr-TR" sz="1700" b="1" dirty="0">
                <a:ea typeface="+mn-lt"/>
                <a:cs typeface="+mn-lt"/>
              </a:rPr>
              <a:t> olmalıdır. Form içindeki metin girişleri her zaman bir </a:t>
            </a:r>
            <a:r>
              <a:rPr lang="tr-TR" sz="1700" b="1" err="1">
                <a:ea typeface="+mn-lt"/>
                <a:cs typeface="+mn-lt"/>
              </a:rPr>
              <a:t>TextFormField</a:t>
            </a:r>
            <a:r>
              <a:rPr lang="tr-TR" sz="1700" b="1" dirty="0">
                <a:ea typeface="+mn-lt"/>
                <a:cs typeface="+mn-lt"/>
              </a:rPr>
              <a:t> olmalıdır.</a:t>
            </a:r>
            <a:endParaRPr lang="tr-TR" b="1"/>
          </a:p>
        </p:txBody>
      </p:sp>
    </p:spTree>
    <p:extLst>
      <p:ext uri="{BB962C8B-B14F-4D97-AF65-F5344CB8AC3E}">
        <p14:creationId xmlns:p14="http://schemas.microsoft.com/office/powerpoint/2010/main" val="2125419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02BC08-D33D-72BD-2E8D-0589ED6E4A9B}"/>
              </a:ext>
            </a:extLst>
          </p:cNvPr>
          <p:cNvSpPr>
            <a:spLocks noGrp="1"/>
          </p:cNvSpPr>
          <p:nvPr>
            <p:ph type="title"/>
          </p:nvPr>
        </p:nvSpPr>
        <p:spPr/>
        <p:txBody>
          <a:bodyPr/>
          <a:lstStyle/>
          <a:p>
            <a:r>
              <a:rPr lang="tr-TR" dirty="0" err="1">
                <a:ea typeface="+mj-lt"/>
                <a:cs typeface="+mj-lt"/>
              </a:rPr>
              <a:t>onSaved</a:t>
            </a:r>
            <a:endParaRPr lang="tr-TR" dirty="0" err="1"/>
          </a:p>
        </p:txBody>
      </p:sp>
      <p:sp>
        <p:nvSpPr>
          <p:cNvPr id="3" name="İçerik Yer Tutucusu 2">
            <a:extLst>
              <a:ext uri="{FF2B5EF4-FFF2-40B4-BE49-F238E27FC236}">
                <a16:creationId xmlns:a16="http://schemas.microsoft.com/office/drawing/2014/main" id="{6BE52433-8769-DBCD-726C-E9E86E2FF7EE}"/>
              </a:ext>
            </a:extLst>
          </p:cNvPr>
          <p:cNvSpPr>
            <a:spLocks noGrp="1"/>
          </p:cNvSpPr>
          <p:nvPr>
            <p:ph idx="1"/>
          </p:nvPr>
        </p:nvSpPr>
        <p:spPr>
          <a:xfrm>
            <a:off x="1115568" y="1960953"/>
            <a:ext cx="10168128" cy="4211247"/>
          </a:xfrm>
        </p:spPr>
        <p:txBody>
          <a:bodyPr vert="horz" lIns="91440" tIns="45720" rIns="91440" bIns="45720" rtlCol="0" anchor="t">
            <a:normAutofit/>
          </a:bodyPr>
          <a:lstStyle/>
          <a:p>
            <a:pPr marL="0" indent="0">
              <a:buNone/>
            </a:pPr>
            <a:r>
              <a:rPr lang="tr-TR" sz="1800" dirty="0">
                <a:ea typeface="+mn-lt"/>
                <a:cs typeface="+mn-lt"/>
              </a:rPr>
              <a:t>Lütfen Formunuzun bir </a:t>
            </a:r>
            <a:r>
              <a:rPr lang="tr-TR" sz="1800" err="1">
                <a:ea typeface="+mn-lt"/>
                <a:cs typeface="+mn-lt"/>
              </a:rPr>
              <a:t>save</a:t>
            </a:r>
            <a:r>
              <a:rPr lang="tr-TR" sz="1800" dirty="0">
                <a:ea typeface="+mn-lt"/>
                <a:cs typeface="+mn-lt"/>
              </a:rPr>
              <a:t>() metodu olan bir </a:t>
            </a:r>
            <a:r>
              <a:rPr lang="tr-TR" sz="1800" err="1">
                <a:ea typeface="+mn-lt"/>
                <a:cs typeface="+mn-lt"/>
              </a:rPr>
              <a:t>currentState'e</a:t>
            </a:r>
            <a:r>
              <a:rPr lang="tr-TR" sz="1800" dirty="0">
                <a:ea typeface="+mn-lt"/>
                <a:cs typeface="+mn-lt"/>
              </a:rPr>
              <a:t> sahip bir anahtarı olduğunu unutmayın. Hepsini anladınız mı? Hayır mı? Çok net değil mi? Şöyle deneyelim; bir “Kaydet” düğmesine basıldığında, kodunuzu ... çağıracak şekilde yazacaksınız.</a:t>
            </a:r>
          </a:p>
          <a:p>
            <a:pPr marL="0" indent="0">
              <a:buNone/>
            </a:pPr>
            <a:r>
              <a:rPr lang="tr-TR" sz="1800">
                <a:ea typeface="+mn-lt"/>
                <a:cs typeface="+mn-lt"/>
              </a:rPr>
              <a:t>   _</a:t>
            </a:r>
            <a:r>
              <a:rPr lang="tr-TR" sz="1800" err="1">
                <a:ea typeface="+mn-lt"/>
                <a:cs typeface="+mn-lt"/>
              </a:rPr>
              <a:t>key.currentState.save</a:t>
            </a:r>
            <a:r>
              <a:rPr lang="tr-TR" sz="1800">
                <a:ea typeface="+mn-lt"/>
                <a:cs typeface="+mn-lt"/>
              </a:rPr>
              <a:t>();</a:t>
            </a:r>
            <a:endParaRPr lang="tr-TR">
              <a:ea typeface="+mn-lt"/>
              <a:cs typeface="+mn-lt"/>
            </a:endParaRPr>
          </a:p>
          <a:p>
            <a:pPr marL="0" indent="0">
              <a:buNone/>
            </a:pPr>
            <a:r>
              <a:rPr lang="tr-TR" sz="1800" dirty="0">
                <a:ea typeface="+mn-lt"/>
                <a:cs typeface="+mn-lt"/>
              </a:rPr>
              <a:t>... ve bu da bir tane olan her Form Alanı için </a:t>
            </a:r>
            <a:r>
              <a:rPr lang="tr-TR" sz="1800" dirty="0" err="1">
                <a:ea typeface="+mn-lt"/>
                <a:cs typeface="+mn-lt"/>
              </a:rPr>
              <a:t>onSaved</a:t>
            </a:r>
            <a:r>
              <a:rPr lang="tr-TR" sz="1800" dirty="0">
                <a:ea typeface="+mn-lt"/>
                <a:cs typeface="+mn-lt"/>
              </a:rPr>
              <a:t> yöntemini çağırır.</a:t>
            </a:r>
            <a:endParaRPr lang="tr-TR" dirty="0">
              <a:ea typeface="+mn-lt"/>
              <a:cs typeface="+mn-lt"/>
            </a:endParaRPr>
          </a:p>
        </p:txBody>
      </p:sp>
    </p:spTree>
    <p:extLst>
      <p:ext uri="{BB962C8B-B14F-4D97-AF65-F5344CB8AC3E}">
        <p14:creationId xmlns:p14="http://schemas.microsoft.com/office/powerpoint/2010/main" val="39600275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3CC193B-1AA8-26BA-4098-48E8B3EE84AC}"/>
              </a:ext>
            </a:extLst>
          </p:cNvPr>
          <p:cNvSpPr>
            <a:spLocks noGrp="1"/>
          </p:cNvSpPr>
          <p:nvPr>
            <p:ph type="title"/>
          </p:nvPr>
        </p:nvSpPr>
        <p:spPr/>
        <p:txBody>
          <a:bodyPr/>
          <a:lstStyle/>
          <a:p>
            <a:r>
              <a:rPr lang="tr-TR" dirty="0" err="1">
                <a:ea typeface="+mj-lt"/>
                <a:cs typeface="+mj-lt"/>
              </a:rPr>
              <a:t>validator</a:t>
            </a:r>
            <a:endParaRPr lang="tr-TR" dirty="0" err="1"/>
          </a:p>
        </p:txBody>
      </p:sp>
      <p:sp>
        <p:nvSpPr>
          <p:cNvPr id="3" name="İçerik Yer Tutucusu 2">
            <a:extLst>
              <a:ext uri="{FF2B5EF4-FFF2-40B4-BE49-F238E27FC236}">
                <a16:creationId xmlns:a16="http://schemas.microsoft.com/office/drawing/2014/main" id="{0F1989E7-3DE6-9F43-5F7D-B76495DAE5BE}"/>
              </a:ext>
            </a:extLst>
          </p:cNvPr>
          <p:cNvSpPr>
            <a:spLocks noGrp="1"/>
          </p:cNvSpPr>
          <p:nvPr>
            <p:ph idx="1"/>
          </p:nvPr>
        </p:nvSpPr>
        <p:spPr/>
        <p:txBody>
          <a:bodyPr vert="horz" lIns="91440" tIns="45720" rIns="91440" bIns="45720" rtlCol="0" anchor="t">
            <a:normAutofit/>
          </a:bodyPr>
          <a:lstStyle/>
          <a:p>
            <a:pPr marL="0" indent="0">
              <a:buNone/>
            </a:pPr>
            <a:r>
              <a:rPr lang="tr-TR" sz="1800">
                <a:ea typeface="+mn-lt"/>
                <a:cs typeface="+mn-lt"/>
              </a:rPr>
              <a:t>Benzer şekilde, muhtemelen arayabileceğinizi tahmin etmişsinizdir …      </a:t>
            </a:r>
            <a:endParaRPr lang="tr-TR"/>
          </a:p>
          <a:p>
            <a:pPr marL="0" indent="0">
              <a:buNone/>
            </a:pPr>
            <a:r>
              <a:rPr lang="tr-TR" sz="1800" dirty="0">
                <a:ea typeface="+mn-lt"/>
                <a:cs typeface="+mn-lt"/>
              </a:rPr>
              <a:t>   _</a:t>
            </a:r>
            <a:r>
              <a:rPr lang="tr-TR" sz="1800" dirty="0" err="1">
                <a:ea typeface="+mn-lt"/>
                <a:cs typeface="+mn-lt"/>
              </a:rPr>
              <a:t>key.currentState.validate</a:t>
            </a:r>
            <a:r>
              <a:rPr lang="tr-TR" sz="1800" dirty="0">
                <a:ea typeface="+mn-lt"/>
                <a:cs typeface="+mn-lt"/>
              </a:rPr>
              <a:t>(); </a:t>
            </a:r>
            <a:endParaRPr lang="tr-TR" dirty="0"/>
          </a:p>
          <a:p>
            <a:pPr marL="0" indent="0">
              <a:buNone/>
            </a:pPr>
            <a:r>
              <a:rPr lang="tr-TR" sz="1800" dirty="0">
                <a:ea typeface="+mn-lt"/>
                <a:cs typeface="+mn-lt"/>
              </a:rPr>
              <a:t>... ve </a:t>
            </a:r>
            <a:r>
              <a:rPr lang="tr-TR" sz="1800" err="1">
                <a:ea typeface="+mn-lt"/>
                <a:cs typeface="+mn-lt"/>
              </a:rPr>
              <a:t>Flutter</a:t>
            </a:r>
            <a:r>
              <a:rPr lang="tr-TR" sz="1800" dirty="0">
                <a:ea typeface="+mn-lt"/>
                <a:cs typeface="+mn-lt"/>
              </a:rPr>
              <a:t> her </a:t>
            </a:r>
            <a:r>
              <a:rPr lang="tr-TR" sz="1800" err="1">
                <a:ea typeface="+mn-lt"/>
                <a:cs typeface="+mn-lt"/>
              </a:rPr>
              <a:t>FormField'ın</a:t>
            </a:r>
            <a:r>
              <a:rPr lang="tr-TR" sz="1800" dirty="0">
                <a:ea typeface="+mn-lt"/>
                <a:cs typeface="+mn-lt"/>
              </a:rPr>
              <a:t> </a:t>
            </a:r>
            <a:r>
              <a:rPr lang="tr-TR" sz="1800" err="1">
                <a:ea typeface="+mn-lt"/>
                <a:cs typeface="+mn-lt"/>
              </a:rPr>
              <a:t>validator</a:t>
            </a:r>
            <a:r>
              <a:rPr lang="tr-TR" sz="1800" dirty="0">
                <a:ea typeface="+mn-lt"/>
                <a:cs typeface="+mn-lt"/>
              </a:rPr>
              <a:t> metodunu çağıracaktır. Ama dahası da var! Formun </a:t>
            </a:r>
            <a:r>
              <a:rPr lang="tr-TR" sz="1800" err="1">
                <a:ea typeface="+mn-lt"/>
                <a:cs typeface="+mn-lt"/>
              </a:rPr>
              <a:t>autovalidate</a:t>
            </a:r>
            <a:r>
              <a:rPr lang="tr-TR" sz="1800" dirty="0">
                <a:ea typeface="+mn-lt"/>
                <a:cs typeface="+mn-lt"/>
              </a:rPr>
              <a:t> özelliğini </a:t>
            </a:r>
            <a:r>
              <a:rPr lang="tr-TR" sz="1800" err="1">
                <a:ea typeface="+mn-lt"/>
                <a:cs typeface="+mn-lt"/>
              </a:rPr>
              <a:t>true</a:t>
            </a:r>
            <a:r>
              <a:rPr lang="tr-TR" sz="1800" dirty="0">
                <a:ea typeface="+mn-lt"/>
                <a:cs typeface="+mn-lt"/>
              </a:rPr>
              <a:t> olarak ayarlarsanız, kullanıcı değişiklik yaptığında </a:t>
            </a:r>
            <a:r>
              <a:rPr lang="tr-TR" sz="1800" err="1">
                <a:ea typeface="+mn-lt"/>
                <a:cs typeface="+mn-lt"/>
              </a:rPr>
              <a:t>Flutter</a:t>
            </a:r>
            <a:r>
              <a:rPr lang="tr-TR" sz="1800" dirty="0">
                <a:ea typeface="+mn-lt"/>
                <a:cs typeface="+mn-lt"/>
              </a:rPr>
              <a:t> hemen doğrulama yapar.</a:t>
            </a:r>
          </a:p>
          <a:p>
            <a:pPr marL="0" indent="0">
              <a:buNone/>
            </a:pPr>
            <a:r>
              <a:rPr lang="tr-TR" sz="1800" dirty="0">
                <a:ea typeface="+mn-lt"/>
                <a:cs typeface="+mn-lt"/>
              </a:rPr>
              <a:t>Her </a:t>
            </a:r>
            <a:r>
              <a:rPr lang="tr-TR" sz="1800" dirty="0" err="1">
                <a:ea typeface="+mn-lt"/>
                <a:cs typeface="+mn-lt"/>
              </a:rPr>
              <a:t>validator</a:t>
            </a:r>
            <a:r>
              <a:rPr lang="tr-TR" sz="1800" dirty="0">
                <a:ea typeface="+mn-lt"/>
                <a:cs typeface="+mn-lt"/>
              </a:rPr>
              <a:t> fonksiyonu bir değer (doğrulanacak değer) alır ve bir dize döndürür. Girdi değeri geçerliyse </a:t>
            </a:r>
            <a:r>
              <a:rPr lang="tr-TR" sz="1800" dirty="0" err="1">
                <a:ea typeface="+mn-lt"/>
                <a:cs typeface="+mn-lt"/>
              </a:rPr>
              <a:t>null</a:t>
            </a:r>
            <a:r>
              <a:rPr lang="tr-TR" sz="1800" dirty="0">
                <a:ea typeface="+mn-lt"/>
                <a:cs typeface="+mn-lt"/>
              </a:rPr>
              <a:t>, geçersizse gerçek bir dize döndürecek şekilde yazacaksınız. Dönen bu dize, </a:t>
            </a:r>
            <a:r>
              <a:rPr lang="tr-TR" sz="1800" dirty="0" err="1">
                <a:ea typeface="+mn-lt"/>
                <a:cs typeface="+mn-lt"/>
              </a:rPr>
              <a:t>Flutter'ın</a:t>
            </a:r>
            <a:r>
              <a:rPr lang="tr-TR" sz="1800" dirty="0">
                <a:ea typeface="+mn-lt"/>
                <a:cs typeface="+mn-lt"/>
              </a:rPr>
              <a:t> kullanıcınıza göstereceği hata mesajıdır.</a:t>
            </a:r>
            <a:endParaRPr lang="tr-TR" dirty="0"/>
          </a:p>
        </p:txBody>
      </p:sp>
    </p:spTree>
    <p:extLst>
      <p:ext uri="{BB962C8B-B14F-4D97-AF65-F5344CB8AC3E}">
        <p14:creationId xmlns:p14="http://schemas.microsoft.com/office/powerpoint/2010/main" val="2406107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CF9F6DF-DBFA-E4AB-39C8-3E17A7B38708}"/>
              </a:ext>
            </a:extLst>
          </p:cNvPr>
          <p:cNvSpPr>
            <a:spLocks noGrp="1"/>
          </p:cNvSpPr>
          <p:nvPr>
            <p:ph type="title"/>
          </p:nvPr>
        </p:nvSpPr>
        <p:spPr>
          <a:xfrm>
            <a:off x="1016607" y="449679"/>
            <a:ext cx="10168128" cy="1179576"/>
          </a:xfrm>
        </p:spPr>
        <p:txBody>
          <a:bodyPr/>
          <a:lstStyle/>
          <a:p>
            <a:r>
              <a:rPr lang="tr-TR" dirty="0">
                <a:ea typeface="+mj-lt"/>
                <a:cs typeface="+mj-lt"/>
              </a:rPr>
              <a:t>Yazarken </a:t>
            </a:r>
            <a:r>
              <a:rPr lang="tr-TR" dirty="0" err="1">
                <a:ea typeface="+mj-lt"/>
                <a:cs typeface="+mj-lt"/>
              </a:rPr>
              <a:t>validate</a:t>
            </a:r>
            <a:endParaRPr lang="tr-TR" dirty="0" err="1"/>
          </a:p>
        </p:txBody>
      </p:sp>
      <p:sp>
        <p:nvSpPr>
          <p:cNvPr id="3" name="İçerik Yer Tutucusu 2">
            <a:extLst>
              <a:ext uri="{FF2B5EF4-FFF2-40B4-BE49-F238E27FC236}">
                <a16:creationId xmlns:a16="http://schemas.microsoft.com/office/drawing/2014/main" id="{05CD2898-39E7-8CAF-837E-1F5363CE6526}"/>
              </a:ext>
            </a:extLst>
          </p:cNvPr>
          <p:cNvSpPr>
            <a:spLocks noGrp="1"/>
          </p:cNvSpPr>
          <p:nvPr>
            <p:ph idx="1"/>
          </p:nvPr>
        </p:nvSpPr>
        <p:spPr>
          <a:xfrm>
            <a:off x="1145256" y="1488413"/>
            <a:ext cx="10168128" cy="4624409"/>
          </a:xfrm>
        </p:spPr>
        <p:txBody>
          <a:bodyPr vert="horz" lIns="91440" tIns="45720" rIns="91440" bIns="45720" rtlCol="0" anchor="t">
            <a:noAutofit/>
          </a:bodyPr>
          <a:lstStyle/>
          <a:p>
            <a:pPr marL="0" indent="0">
              <a:buNone/>
            </a:pPr>
            <a:r>
              <a:rPr lang="tr-TR" sz="1500" dirty="0">
                <a:ea typeface="+mn-lt"/>
                <a:cs typeface="+mn-lt"/>
              </a:rPr>
              <a:t>Anında doğrulama yapmanın yolunun </a:t>
            </a:r>
            <a:r>
              <a:rPr lang="tr-TR" sz="1500" dirty="0" err="1">
                <a:ea typeface="+mn-lt"/>
                <a:cs typeface="+mn-lt"/>
              </a:rPr>
              <a:t>Form.autovalidate</a:t>
            </a:r>
            <a:r>
              <a:rPr lang="tr-TR" sz="1500" dirty="0">
                <a:ea typeface="+mn-lt"/>
                <a:cs typeface="+mn-lt"/>
              </a:rPr>
              <a:t> öğesini </a:t>
            </a:r>
            <a:r>
              <a:rPr lang="tr-TR" sz="1500" dirty="0" err="1">
                <a:ea typeface="+mn-lt"/>
                <a:cs typeface="+mn-lt"/>
              </a:rPr>
              <a:t>true</a:t>
            </a:r>
            <a:r>
              <a:rPr lang="tr-TR" sz="1500" dirty="0">
                <a:ea typeface="+mn-lt"/>
                <a:cs typeface="+mn-lt"/>
              </a:rPr>
              <a:t> olarak ayarlamak ve </a:t>
            </a:r>
            <a:r>
              <a:rPr lang="tr-TR" sz="1500" dirty="0" err="1">
                <a:ea typeface="+mn-lt"/>
                <a:cs typeface="+mn-lt"/>
              </a:rPr>
              <a:t>TextFormField</a:t>
            </a:r>
            <a:r>
              <a:rPr lang="tr-TR" sz="1500" dirty="0">
                <a:ea typeface="+mn-lt"/>
                <a:cs typeface="+mn-lt"/>
              </a:rPr>
              <a:t> için bir doğrulayıcı yazmak olduğunu unutmayın:</a:t>
            </a:r>
          </a:p>
          <a:p>
            <a:pPr>
              <a:buNone/>
            </a:pPr>
            <a:r>
              <a:rPr lang="tr-TR" sz="1500" dirty="0" err="1">
                <a:ea typeface="+mn-lt"/>
                <a:cs typeface="+mn-lt"/>
              </a:rPr>
              <a:t>return</a:t>
            </a:r>
            <a:r>
              <a:rPr lang="tr-TR" sz="1500" dirty="0">
                <a:ea typeface="+mn-lt"/>
                <a:cs typeface="+mn-lt"/>
              </a:rPr>
              <a:t> Form( </a:t>
            </a:r>
          </a:p>
          <a:p>
            <a:pPr>
              <a:buNone/>
            </a:pPr>
            <a:r>
              <a:rPr lang="tr-TR" sz="1500" dirty="0">
                <a:ea typeface="+mn-lt"/>
                <a:cs typeface="+mn-lt"/>
              </a:rPr>
              <a:t>            </a:t>
            </a:r>
            <a:r>
              <a:rPr lang="tr-TR" sz="1500" dirty="0" err="1">
                <a:ea typeface="+mn-lt"/>
                <a:cs typeface="+mn-lt"/>
              </a:rPr>
              <a:t>autovalidate</a:t>
            </a:r>
            <a:r>
              <a:rPr lang="tr-TR" sz="1500" dirty="0">
                <a:ea typeface="+mn-lt"/>
                <a:cs typeface="+mn-lt"/>
              </a:rPr>
              <a:t>: </a:t>
            </a:r>
            <a:r>
              <a:rPr lang="tr-TR" sz="1500" dirty="0" err="1">
                <a:ea typeface="+mn-lt"/>
                <a:cs typeface="+mn-lt"/>
              </a:rPr>
              <a:t>true</a:t>
            </a:r>
            <a:r>
              <a:rPr lang="tr-TR" sz="1500" dirty="0">
                <a:ea typeface="+mn-lt"/>
                <a:cs typeface="+mn-lt"/>
              </a:rPr>
              <a:t>,</a:t>
            </a:r>
            <a:endParaRPr lang="tr-TR" sz="1500" dirty="0"/>
          </a:p>
          <a:p>
            <a:pPr>
              <a:buNone/>
            </a:pPr>
            <a:r>
              <a:rPr lang="tr-TR" sz="1500" dirty="0">
                <a:ea typeface="+mn-lt"/>
                <a:cs typeface="+mn-lt"/>
              </a:rPr>
              <a:t>            </a:t>
            </a:r>
            <a:r>
              <a:rPr lang="tr-TR" sz="1500" dirty="0" err="1">
                <a:ea typeface="+mn-lt"/>
                <a:cs typeface="+mn-lt"/>
              </a:rPr>
              <a:t>child</a:t>
            </a:r>
            <a:r>
              <a:rPr lang="tr-TR" sz="1500" dirty="0">
                <a:ea typeface="+mn-lt"/>
                <a:cs typeface="+mn-lt"/>
              </a:rPr>
              <a:t>: </a:t>
            </a:r>
            <a:r>
              <a:rPr lang="tr-TR" sz="1500" dirty="0" err="1">
                <a:ea typeface="+mn-lt"/>
                <a:cs typeface="+mn-lt"/>
              </a:rPr>
              <a:t>Container</a:t>
            </a:r>
            <a:r>
              <a:rPr lang="tr-TR" sz="1500" dirty="0">
                <a:ea typeface="+mn-lt"/>
                <a:cs typeface="+mn-lt"/>
              </a:rPr>
              <a:t>(</a:t>
            </a:r>
            <a:endParaRPr lang="tr-TR" sz="1500" dirty="0"/>
          </a:p>
          <a:p>
            <a:pPr>
              <a:buNone/>
            </a:pPr>
            <a:r>
              <a:rPr lang="tr-TR" sz="1500" dirty="0">
                <a:ea typeface="+mn-lt"/>
                <a:cs typeface="+mn-lt"/>
              </a:rPr>
              <a:t>            </a:t>
            </a:r>
            <a:r>
              <a:rPr lang="tr-TR" sz="1500" dirty="0" err="1">
                <a:ea typeface="+mn-lt"/>
                <a:cs typeface="+mn-lt"/>
              </a:rPr>
              <a:t>TextFormField</a:t>
            </a:r>
            <a:r>
              <a:rPr lang="tr-TR" sz="1500" dirty="0">
                <a:ea typeface="+mn-lt"/>
                <a:cs typeface="+mn-lt"/>
              </a:rPr>
              <a:t>(</a:t>
            </a:r>
            <a:endParaRPr lang="tr-TR" sz="1500" dirty="0"/>
          </a:p>
          <a:p>
            <a:pPr>
              <a:buNone/>
            </a:pPr>
            <a:r>
              <a:rPr lang="tr-TR" sz="1500" dirty="0">
                <a:ea typeface="+mn-lt"/>
                <a:cs typeface="+mn-lt"/>
              </a:rPr>
              <a:t>                         </a:t>
            </a:r>
            <a:r>
              <a:rPr lang="tr-TR" sz="1500" dirty="0" err="1">
                <a:ea typeface="+mn-lt"/>
                <a:cs typeface="+mn-lt"/>
              </a:rPr>
              <a:t>validator</a:t>
            </a:r>
            <a:r>
              <a:rPr lang="tr-TR" sz="1500" dirty="0">
                <a:ea typeface="+mn-lt"/>
                <a:cs typeface="+mn-lt"/>
              </a:rPr>
              <a:t>: (</a:t>
            </a:r>
            <a:r>
              <a:rPr lang="tr-TR" sz="1500" dirty="0" err="1">
                <a:ea typeface="+mn-lt"/>
                <a:cs typeface="+mn-lt"/>
              </a:rPr>
              <a:t>String</a:t>
            </a:r>
            <a:r>
              <a:rPr lang="tr-TR" sz="1500" dirty="0">
                <a:ea typeface="+mn-lt"/>
                <a:cs typeface="+mn-lt"/>
              </a:rPr>
              <a:t> </a:t>
            </a:r>
            <a:r>
              <a:rPr lang="tr-TR" sz="1500" dirty="0" err="1">
                <a:ea typeface="+mn-lt"/>
                <a:cs typeface="+mn-lt"/>
              </a:rPr>
              <a:t>val</a:t>
            </a:r>
            <a:r>
              <a:rPr lang="tr-TR" sz="1500" dirty="0">
                <a:ea typeface="+mn-lt"/>
                <a:cs typeface="+mn-lt"/>
              </a:rPr>
              <a:t>) {</a:t>
            </a:r>
            <a:endParaRPr lang="tr-TR" sz="1500" dirty="0"/>
          </a:p>
          <a:p>
            <a:pPr>
              <a:buNone/>
            </a:pPr>
            <a:r>
              <a:rPr lang="tr-TR" sz="1500" dirty="0">
                <a:ea typeface="+mn-lt"/>
                <a:cs typeface="+mn-lt"/>
              </a:rPr>
              <a:t>                                      // </a:t>
            </a:r>
            <a:r>
              <a:rPr lang="tr-TR" sz="1500" dirty="0" err="1">
                <a:ea typeface="+mn-lt"/>
                <a:cs typeface="+mn-lt"/>
              </a:rPr>
              <a:t>Let's</a:t>
            </a:r>
            <a:r>
              <a:rPr lang="tr-TR" sz="1500" dirty="0">
                <a:ea typeface="+mn-lt"/>
                <a:cs typeface="+mn-lt"/>
              </a:rPr>
              <a:t> say </a:t>
            </a:r>
            <a:r>
              <a:rPr lang="tr-TR" sz="1500" dirty="0" err="1">
                <a:ea typeface="+mn-lt"/>
                <a:cs typeface="+mn-lt"/>
              </a:rPr>
              <a:t>that</a:t>
            </a:r>
            <a:r>
              <a:rPr lang="tr-TR" sz="1500" dirty="0">
                <a:ea typeface="+mn-lt"/>
                <a:cs typeface="+mn-lt"/>
              </a:rPr>
              <a:t> an </a:t>
            </a:r>
            <a:r>
              <a:rPr lang="tr-TR" sz="1500" dirty="0" err="1">
                <a:ea typeface="+mn-lt"/>
                <a:cs typeface="+mn-lt"/>
              </a:rPr>
              <a:t>empty</a:t>
            </a:r>
            <a:r>
              <a:rPr lang="tr-TR" sz="1500" dirty="0">
                <a:ea typeface="+mn-lt"/>
                <a:cs typeface="+mn-lt"/>
              </a:rPr>
              <a:t> </a:t>
            </a:r>
            <a:r>
              <a:rPr lang="tr-TR" sz="1500" dirty="0" err="1">
                <a:ea typeface="+mn-lt"/>
                <a:cs typeface="+mn-lt"/>
              </a:rPr>
              <a:t>value</a:t>
            </a:r>
            <a:r>
              <a:rPr lang="tr-TR" sz="1500" dirty="0">
                <a:ea typeface="+mn-lt"/>
                <a:cs typeface="+mn-lt"/>
              </a:rPr>
              <a:t> is </a:t>
            </a:r>
            <a:r>
              <a:rPr lang="tr-TR" sz="1500" dirty="0" err="1">
                <a:ea typeface="+mn-lt"/>
                <a:cs typeface="+mn-lt"/>
              </a:rPr>
              <a:t>invalid</a:t>
            </a:r>
            <a:r>
              <a:rPr lang="tr-TR" sz="1500" dirty="0">
                <a:ea typeface="+mn-lt"/>
                <a:cs typeface="+mn-lt"/>
              </a:rPr>
              <a:t>.</a:t>
            </a:r>
            <a:endParaRPr lang="tr-TR" sz="1500" dirty="0"/>
          </a:p>
          <a:p>
            <a:pPr>
              <a:buNone/>
            </a:pPr>
            <a:r>
              <a:rPr lang="tr-TR" sz="1500" dirty="0">
                <a:ea typeface="+mn-lt"/>
                <a:cs typeface="+mn-lt"/>
              </a:rPr>
              <a:t>                                     </a:t>
            </a:r>
            <a:r>
              <a:rPr lang="tr-TR" sz="1500" dirty="0" err="1">
                <a:ea typeface="+mn-lt"/>
                <a:cs typeface="+mn-lt"/>
              </a:rPr>
              <a:t>if</a:t>
            </a:r>
            <a:r>
              <a:rPr lang="tr-TR" sz="1500" dirty="0">
                <a:ea typeface="+mn-lt"/>
                <a:cs typeface="+mn-lt"/>
              </a:rPr>
              <a:t> (</a:t>
            </a:r>
            <a:r>
              <a:rPr lang="tr-TR" sz="1500" dirty="0" err="1">
                <a:ea typeface="+mn-lt"/>
                <a:cs typeface="+mn-lt"/>
              </a:rPr>
              <a:t>val.isEmpty</a:t>
            </a:r>
            <a:r>
              <a:rPr lang="tr-TR" sz="1500" dirty="0">
                <a:ea typeface="+mn-lt"/>
                <a:cs typeface="+mn-lt"/>
              </a:rPr>
              <a:t>)</a:t>
            </a:r>
            <a:endParaRPr lang="tr-TR" sz="1500" dirty="0"/>
          </a:p>
          <a:p>
            <a:pPr>
              <a:buNone/>
            </a:pPr>
            <a:r>
              <a:rPr lang="tr-TR" sz="1500" dirty="0">
                <a:ea typeface="+mn-lt"/>
                <a:cs typeface="+mn-lt"/>
              </a:rPr>
              <a:t>                                                   </a:t>
            </a:r>
            <a:r>
              <a:rPr lang="tr-TR" sz="1500" dirty="0" err="1">
                <a:ea typeface="+mn-lt"/>
                <a:cs typeface="+mn-lt"/>
              </a:rPr>
              <a:t>return</a:t>
            </a:r>
            <a:r>
              <a:rPr lang="tr-TR" sz="1500" dirty="0">
                <a:ea typeface="+mn-lt"/>
                <a:cs typeface="+mn-lt"/>
              </a:rPr>
              <a:t> '</a:t>
            </a:r>
            <a:r>
              <a:rPr lang="tr-TR" sz="1500" dirty="0" err="1">
                <a:ea typeface="+mn-lt"/>
                <a:cs typeface="+mn-lt"/>
              </a:rPr>
              <a:t>We</a:t>
            </a:r>
            <a:r>
              <a:rPr lang="tr-TR" sz="1500" dirty="0">
                <a:ea typeface="+mn-lt"/>
                <a:cs typeface="+mn-lt"/>
              </a:rPr>
              <a:t> </a:t>
            </a:r>
            <a:r>
              <a:rPr lang="tr-TR" sz="1500" dirty="0" err="1">
                <a:ea typeface="+mn-lt"/>
                <a:cs typeface="+mn-lt"/>
              </a:rPr>
              <a:t>need</a:t>
            </a:r>
            <a:r>
              <a:rPr lang="tr-TR" sz="1500" dirty="0">
                <a:ea typeface="+mn-lt"/>
                <a:cs typeface="+mn-lt"/>
              </a:rPr>
              <a:t> </a:t>
            </a:r>
            <a:r>
              <a:rPr lang="tr-TR" sz="1500" dirty="0" err="1">
                <a:ea typeface="+mn-lt"/>
                <a:cs typeface="+mn-lt"/>
              </a:rPr>
              <a:t>something</a:t>
            </a:r>
            <a:r>
              <a:rPr lang="tr-TR" sz="1500" dirty="0">
                <a:ea typeface="+mn-lt"/>
                <a:cs typeface="+mn-lt"/>
              </a:rPr>
              <a:t> </a:t>
            </a:r>
            <a:r>
              <a:rPr lang="tr-TR" sz="1500" dirty="0" err="1">
                <a:ea typeface="+mn-lt"/>
                <a:cs typeface="+mn-lt"/>
              </a:rPr>
              <a:t>to</a:t>
            </a:r>
            <a:r>
              <a:rPr lang="tr-TR" sz="1500" dirty="0">
                <a:ea typeface="+mn-lt"/>
                <a:cs typeface="+mn-lt"/>
              </a:rPr>
              <a:t> </a:t>
            </a:r>
            <a:r>
              <a:rPr lang="tr-TR" sz="1500" dirty="0" err="1">
                <a:ea typeface="+mn-lt"/>
                <a:cs typeface="+mn-lt"/>
              </a:rPr>
              <a:t>search</a:t>
            </a:r>
            <a:r>
              <a:rPr lang="tr-TR" sz="1500" dirty="0">
                <a:ea typeface="+mn-lt"/>
                <a:cs typeface="+mn-lt"/>
              </a:rPr>
              <a:t> </a:t>
            </a:r>
            <a:r>
              <a:rPr lang="tr-TR" sz="1500" dirty="0" err="1">
                <a:ea typeface="+mn-lt"/>
                <a:cs typeface="+mn-lt"/>
              </a:rPr>
              <a:t>for</a:t>
            </a:r>
            <a:r>
              <a:rPr lang="tr-TR" sz="1500" dirty="0">
                <a:ea typeface="+mn-lt"/>
                <a:cs typeface="+mn-lt"/>
              </a:rPr>
              <a:t>';</a:t>
            </a:r>
            <a:endParaRPr lang="tr-TR" sz="1500" dirty="0"/>
          </a:p>
          <a:p>
            <a:pPr>
              <a:buNone/>
            </a:pPr>
            <a:r>
              <a:rPr lang="tr-TR" sz="1500" dirty="0">
                <a:ea typeface="+mn-lt"/>
                <a:cs typeface="+mn-lt"/>
              </a:rPr>
              <a:t>                                     </a:t>
            </a:r>
            <a:r>
              <a:rPr lang="tr-TR" sz="1500" dirty="0" err="1">
                <a:ea typeface="+mn-lt"/>
                <a:cs typeface="+mn-lt"/>
              </a:rPr>
              <a:t>return</a:t>
            </a:r>
            <a:r>
              <a:rPr lang="tr-TR" sz="1500" dirty="0">
                <a:ea typeface="+mn-lt"/>
                <a:cs typeface="+mn-lt"/>
              </a:rPr>
              <a:t> </a:t>
            </a:r>
            <a:r>
              <a:rPr lang="tr-TR" sz="1500" dirty="0" err="1">
                <a:ea typeface="+mn-lt"/>
                <a:cs typeface="+mn-lt"/>
              </a:rPr>
              <a:t>null</a:t>
            </a:r>
            <a:r>
              <a:rPr lang="tr-TR" sz="1500" dirty="0">
                <a:ea typeface="+mn-lt"/>
                <a:cs typeface="+mn-lt"/>
              </a:rPr>
              <a:t>;</a:t>
            </a:r>
            <a:endParaRPr lang="tr-TR" sz="1500" dirty="0"/>
          </a:p>
          <a:p>
            <a:pPr>
              <a:buNone/>
            </a:pPr>
            <a:r>
              <a:rPr lang="tr-TR" sz="1500" dirty="0">
                <a:ea typeface="+mn-lt"/>
                <a:cs typeface="+mn-lt"/>
              </a:rPr>
              <a:t>                                     },</a:t>
            </a:r>
            <a:endParaRPr lang="tr-TR" sz="1500" dirty="0"/>
          </a:p>
          <a:p>
            <a:pPr>
              <a:buNone/>
            </a:pPr>
            <a:r>
              <a:rPr lang="tr-TR" sz="1500" dirty="0">
                <a:ea typeface="+mn-lt"/>
                <a:cs typeface="+mn-lt"/>
              </a:rPr>
              <a:t>                        ),</a:t>
            </a:r>
            <a:endParaRPr lang="tr-TR" sz="1500" dirty="0"/>
          </a:p>
          <a:p>
            <a:pPr>
              <a:buNone/>
            </a:pPr>
            <a:r>
              <a:rPr lang="tr-TR" sz="1500" dirty="0">
                <a:ea typeface="+mn-lt"/>
                <a:cs typeface="+mn-lt"/>
              </a:rPr>
              <a:t>           ),</a:t>
            </a:r>
            <a:endParaRPr lang="tr-TR" sz="1500" dirty="0"/>
          </a:p>
          <a:p>
            <a:pPr marL="0" indent="0">
              <a:buNone/>
            </a:pPr>
            <a:r>
              <a:rPr lang="tr-TR" sz="1500" dirty="0">
                <a:ea typeface="+mn-lt"/>
                <a:cs typeface="+mn-lt"/>
              </a:rPr>
              <a:t>);</a:t>
            </a:r>
            <a:endParaRPr lang="tr-TR" sz="1500" dirty="0"/>
          </a:p>
          <a:p>
            <a:pPr marL="0" indent="0">
              <a:buNone/>
            </a:pPr>
            <a:endParaRPr lang="tr-TR" sz="1500" dirty="0"/>
          </a:p>
        </p:txBody>
      </p:sp>
    </p:spTree>
    <p:extLst>
      <p:ext uri="{BB962C8B-B14F-4D97-AF65-F5344CB8AC3E}">
        <p14:creationId xmlns:p14="http://schemas.microsoft.com/office/powerpoint/2010/main" val="2918447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CE85478-AF69-3434-59EB-73D0E70AF192}"/>
              </a:ext>
            </a:extLst>
          </p:cNvPr>
          <p:cNvSpPr>
            <a:spLocks noGrp="1"/>
          </p:cNvSpPr>
          <p:nvPr>
            <p:ph idx="1"/>
          </p:nvPr>
        </p:nvSpPr>
        <p:spPr>
          <a:xfrm>
            <a:off x="1115568" y="528492"/>
            <a:ext cx="10168128" cy="6326539"/>
          </a:xfrm>
        </p:spPr>
        <p:txBody>
          <a:bodyPr vert="horz" lIns="91440" tIns="45720" rIns="91440" bIns="45720" rtlCol="0" anchor="t">
            <a:normAutofit/>
          </a:bodyPr>
          <a:lstStyle/>
          <a:p>
            <a:pPr marL="0" indent="0">
              <a:buNone/>
            </a:pPr>
            <a:r>
              <a:rPr lang="tr-TR" sz="1700" dirty="0">
                <a:ea typeface="+mn-lt"/>
                <a:cs typeface="+mn-lt"/>
              </a:rPr>
              <a:t>Açıkçası, bir </a:t>
            </a:r>
            <a:r>
              <a:rPr lang="tr-TR" sz="1700" dirty="0" err="1">
                <a:ea typeface="+mn-lt"/>
                <a:cs typeface="+mn-lt"/>
              </a:rPr>
              <a:t>DropdownButton</a:t>
            </a:r>
            <a:r>
              <a:rPr lang="tr-TR" sz="1700" dirty="0">
                <a:ea typeface="+mn-lt"/>
                <a:cs typeface="+mn-lt"/>
              </a:rPr>
              <a:t>, </a:t>
            </a:r>
            <a:r>
              <a:rPr lang="tr-TR" sz="1700" dirty="0" err="1">
                <a:ea typeface="+mn-lt"/>
                <a:cs typeface="+mn-lt"/>
              </a:rPr>
              <a:t>Radio</a:t>
            </a:r>
            <a:r>
              <a:rPr lang="tr-TR" sz="1700" dirty="0">
                <a:ea typeface="+mn-lt"/>
                <a:cs typeface="+mn-lt"/>
              </a:rPr>
              <a:t>, </a:t>
            </a:r>
            <a:r>
              <a:rPr lang="tr-TR" sz="1700" dirty="0" err="1">
                <a:ea typeface="+mn-lt"/>
                <a:cs typeface="+mn-lt"/>
              </a:rPr>
              <a:t>Checkbox</a:t>
            </a:r>
            <a:r>
              <a:rPr lang="tr-TR" sz="1700" dirty="0">
                <a:ea typeface="+mn-lt"/>
                <a:cs typeface="+mn-lt"/>
              </a:rPr>
              <a:t>, Switch veya </a:t>
            </a:r>
            <a:r>
              <a:rPr lang="tr-TR" sz="1700" dirty="0" err="1">
                <a:ea typeface="+mn-lt"/>
                <a:cs typeface="+mn-lt"/>
              </a:rPr>
              <a:t>Slider'ı</a:t>
            </a:r>
            <a:r>
              <a:rPr lang="tr-TR" sz="1700" dirty="0">
                <a:ea typeface="+mn-lt"/>
                <a:cs typeface="+mn-lt"/>
              </a:rPr>
              <a:t> yazarken doğrulamanın bir anlamı yoktur çünkü içlerine yazmazsınız. Ancak daha az açık bir şekilde, bir </a:t>
            </a:r>
            <a:r>
              <a:rPr lang="tr-TR" sz="1700" dirty="0" err="1">
                <a:ea typeface="+mn-lt"/>
                <a:cs typeface="+mn-lt"/>
              </a:rPr>
              <a:t>FormField</a:t>
            </a:r>
            <a:r>
              <a:rPr lang="tr-TR" sz="1700" dirty="0">
                <a:ea typeface="+mn-lt"/>
                <a:cs typeface="+mn-lt"/>
              </a:rPr>
              <a:t> içindeki bir </a:t>
            </a:r>
            <a:r>
              <a:rPr lang="tr-TR" sz="1700" dirty="0" err="1">
                <a:ea typeface="+mn-lt"/>
                <a:cs typeface="+mn-lt"/>
              </a:rPr>
              <a:t>TextField</a:t>
            </a:r>
            <a:r>
              <a:rPr lang="tr-TR" sz="1700" dirty="0">
                <a:ea typeface="+mn-lt"/>
                <a:cs typeface="+mn-lt"/>
              </a:rPr>
              <a:t> ile çalışmaz. Yalnızca bir </a:t>
            </a:r>
            <a:r>
              <a:rPr lang="tr-TR" sz="1700" dirty="0" err="1">
                <a:ea typeface="+mn-lt"/>
                <a:cs typeface="+mn-lt"/>
              </a:rPr>
              <a:t>TextFormField</a:t>
            </a:r>
            <a:r>
              <a:rPr lang="tr-TR" sz="1700" dirty="0">
                <a:ea typeface="+mn-lt"/>
                <a:cs typeface="+mn-lt"/>
              </a:rPr>
              <a:t> ile çalışır. Garip, değil mi?</a:t>
            </a:r>
          </a:p>
          <a:p>
            <a:pPr marL="0" indent="0">
              <a:buNone/>
            </a:pPr>
            <a:r>
              <a:rPr lang="tr-TR" sz="1700" b="1" dirty="0">
                <a:ea typeface="+mn-lt"/>
                <a:cs typeface="+mn-lt"/>
              </a:rPr>
              <a:t>İpucu</a:t>
            </a:r>
            <a:r>
              <a:rPr lang="tr-TR" sz="1700" dirty="0">
                <a:ea typeface="+mn-lt"/>
                <a:cs typeface="+mn-lt"/>
              </a:rPr>
              <a:t>: Yine, en iyi uygulama bir </a:t>
            </a:r>
            <a:r>
              <a:rPr lang="tr-TR" sz="1700" dirty="0" err="1">
                <a:ea typeface="+mn-lt"/>
                <a:cs typeface="+mn-lt"/>
              </a:rPr>
              <a:t>TextFormField</a:t>
            </a:r>
            <a:r>
              <a:rPr lang="tr-TR" sz="1700" dirty="0">
                <a:ea typeface="+mn-lt"/>
                <a:cs typeface="+mn-lt"/>
              </a:rPr>
              <a:t> kullanmaktır. Ancak </a:t>
            </a:r>
            <a:r>
              <a:rPr lang="tr-TR" sz="1700" dirty="0" err="1">
                <a:ea typeface="+mn-lt"/>
                <a:cs typeface="+mn-lt"/>
              </a:rPr>
              <a:t>FormField</a:t>
            </a:r>
            <a:r>
              <a:rPr lang="tr-TR" sz="1700" dirty="0">
                <a:ea typeface="+mn-lt"/>
                <a:cs typeface="+mn-lt"/>
              </a:rPr>
              <a:t> içinde bir </a:t>
            </a:r>
            <a:r>
              <a:rPr lang="tr-TR" sz="1700" dirty="0" err="1">
                <a:ea typeface="+mn-lt"/>
                <a:cs typeface="+mn-lt"/>
              </a:rPr>
              <a:t>TextField</a:t>
            </a:r>
            <a:r>
              <a:rPr lang="tr-TR" sz="1700" dirty="0">
                <a:ea typeface="+mn-lt"/>
                <a:cs typeface="+mn-lt"/>
              </a:rPr>
              <a:t> kullanmakta ısrar ediyorsanız, </a:t>
            </a:r>
            <a:r>
              <a:rPr lang="tr-TR" sz="1700" dirty="0" err="1">
                <a:ea typeface="+mn-lt"/>
                <a:cs typeface="+mn-lt"/>
              </a:rPr>
              <a:t>errorText'i</a:t>
            </a:r>
            <a:r>
              <a:rPr lang="tr-TR" sz="1700" dirty="0">
                <a:ea typeface="+mn-lt"/>
                <a:cs typeface="+mn-lt"/>
              </a:rPr>
              <a:t> şu şekilde kaba kuvvetle ayarlayabilirsiniz:</a:t>
            </a:r>
          </a:p>
          <a:p>
            <a:pPr marL="0" indent="0">
              <a:buNone/>
            </a:pPr>
            <a:r>
              <a:rPr lang="tr-TR" sz="1700" dirty="0" err="1">
                <a:ea typeface="+mn-lt"/>
                <a:cs typeface="+mn-lt"/>
              </a:rPr>
              <a:t>FormField</a:t>
            </a:r>
            <a:r>
              <a:rPr lang="tr-TR" sz="1700" dirty="0">
                <a:ea typeface="+mn-lt"/>
                <a:cs typeface="+mn-lt"/>
              </a:rPr>
              <a:t>&lt;</a:t>
            </a:r>
            <a:r>
              <a:rPr lang="tr-TR" sz="1700" dirty="0" err="1">
                <a:ea typeface="+mn-lt"/>
                <a:cs typeface="+mn-lt"/>
              </a:rPr>
              <a:t>String</a:t>
            </a:r>
            <a:r>
              <a:rPr lang="tr-TR" sz="1700" dirty="0">
                <a:ea typeface="+mn-lt"/>
                <a:cs typeface="+mn-lt"/>
              </a:rPr>
              <a:t>&gt;(                                                                                                                                                                                                                       </a:t>
            </a:r>
            <a:r>
              <a:rPr lang="tr-TR" sz="1700" dirty="0" err="1">
                <a:ea typeface="+mn-lt"/>
                <a:cs typeface="+mn-lt"/>
              </a:rPr>
              <a:t>builder</a:t>
            </a:r>
            <a:r>
              <a:rPr lang="tr-TR" sz="1700" dirty="0">
                <a:ea typeface="+mn-lt"/>
                <a:cs typeface="+mn-lt"/>
              </a:rPr>
              <a:t>: (</a:t>
            </a:r>
            <a:r>
              <a:rPr lang="tr-TR" sz="1700" dirty="0" err="1">
                <a:ea typeface="+mn-lt"/>
                <a:cs typeface="+mn-lt"/>
              </a:rPr>
              <a:t>FormFieldState</a:t>
            </a:r>
            <a:r>
              <a:rPr lang="tr-TR" sz="1700" dirty="0">
                <a:ea typeface="+mn-lt"/>
                <a:cs typeface="+mn-lt"/>
              </a:rPr>
              <a:t>&lt;</a:t>
            </a:r>
            <a:r>
              <a:rPr lang="tr-TR" sz="1700" dirty="0" err="1">
                <a:ea typeface="+mn-lt"/>
                <a:cs typeface="+mn-lt"/>
              </a:rPr>
              <a:t>String</a:t>
            </a:r>
            <a:r>
              <a:rPr lang="tr-TR" sz="1700" dirty="0">
                <a:ea typeface="+mn-lt"/>
                <a:cs typeface="+mn-lt"/>
              </a:rPr>
              <a:t>&gt; </a:t>
            </a:r>
            <a:r>
              <a:rPr lang="tr-TR" sz="1700" dirty="0" err="1">
                <a:ea typeface="+mn-lt"/>
                <a:cs typeface="+mn-lt"/>
              </a:rPr>
              <a:t>state</a:t>
            </a:r>
            <a:r>
              <a:rPr lang="tr-TR" sz="1700" dirty="0">
                <a:ea typeface="+mn-lt"/>
                <a:cs typeface="+mn-lt"/>
              </a:rPr>
              <a:t>) {                                                                                                          </a:t>
            </a:r>
            <a:r>
              <a:rPr lang="tr-TR" sz="1700" dirty="0" err="1">
                <a:ea typeface="+mn-lt"/>
                <a:cs typeface="+mn-lt"/>
              </a:rPr>
              <a:t>return</a:t>
            </a:r>
            <a:r>
              <a:rPr lang="tr-TR" sz="1700" dirty="0">
                <a:ea typeface="+mn-lt"/>
                <a:cs typeface="+mn-lt"/>
              </a:rPr>
              <a:t> </a:t>
            </a:r>
            <a:r>
              <a:rPr lang="tr-TR" sz="1700" dirty="0" err="1">
                <a:ea typeface="+mn-lt"/>
                <a:cs typeface="+mn-lt"/>
              </a:rPr>
              <a:t>TextField</a:t>
            </a:r>
            <a:r>
              <a:rPr lang="tr-TR" sz="1700" dirty="0">
                <a:ea typeface="+mn-lt"/>
                <a:cs typeface="+mn-lt"/>
              </a:rPr>
              <a:t>(                                                                                                                                          </a:t>
            </a:r>
            <a:r>
              <a:rPr lang="tr-TR" sz="1700" dirty="0" err="1">
                <a:ea typeface="+mn-lt"/>
                <a:cs typeface="+mn-lt"/>
              </a:rPr>
              <a:t>controller</a:t>
            </a:r>
            <a:r>
              <a:rPr lang="tr-TR" sz="1700" dirty="0">
                <a:ea typeface="+mn-lt"/>
                <a:cs typeface="+mn-lt"/>
              </a:rPr>
              <a:t>: _</a:t>
            </a:r>
            <a:r>
              <a:rPr lang="tr-TR" sz="1700" dirty="0" err="1">
                <a:ea typeface="+mn-lt"/>
                <a:cs typeface="+mn-lt"/>
              </a:rPr>
              <a:t>emailController</a:t>
            </a:r>
            <a:r>
              <a:rPr lang="tr-TR" sz="1700" dirty="0">
                <a:ea typeface="+mn-lt"/>
                <a:cs typeface="+mn-lt"/>
              </a:rPr>
              <a:t>,                                                                                                              </a:t>
            </a:r>
            <a:r>
              <a:rPr lang="tr-TR" sz="1700" dirty="0" err="1">
                <a:ea typeface="+mn-lt"/>
                <a:cs typeface="+mn-lt"/>
              </a:rPr>
              <a:t>decoration</a:t>
            </a:r>
            <a:r>
              <a:rPr lang="tr-TR" sz="1700" dirty="0">
                <a:ea typeface="+mn-lt"/>
                <a:cs typeface="+mn-lt"/>
              </a:rPr>
              <a:t>: </a:t>
            </a:r>
            <a:r>
              <a:rPr lang="tr-TR" sz="1700" dirty="0" err="1">
                <a:ea typeface="+mn-lt"/>
                <a:cs typeface="+mn-lt"/>
              </a:rPr>
              <a:t>InputDecoration</a:t>
            </a:r>
            <a:r>
              <a:rPr lang="tr-TR" sz="1700" dirty="0">
                <a:ea typeface="+mn-lt"/>
                <a:cs typeface="+mn-lt"/>
              </a:rPr>
              <a:t>(                                                                                                                // </a:t>
            </a:r>
            <a:r>
              <a:rPr lang="tr-TR" sz="1700" dirty="0" err="1">
                <a:ea typeface="+mn-lt"/>
                <a:cs typeface="+mn-lt"/>
              </a:rPr>
              <a:t>This</a:t>
            </a:r>
            <a:r>
              <a:rPr lang="tr-TR" sz="1700" dirty="0">
                <a:ea typeface="+mn-lt"/>
                <a:cs typeface="+mn-lt"/>
              </a:rPr>
              <a:t> </a:t>
            </a:r>
            <a:r>
              <a:rPr lang="tr-TR" sz="1700" dirty="0" err="1">
                <a:ea typeface="+mn-lt"/>
                <a:cs typeface="+mn-lt"/>
              </a:rPr>
              <a:t>says</a:t>
            </a:r>
            <a:r>
              <a:rPr lang="tr-TR" sz="1700" dirty="0">
                <a:ea typeface="+mn-lt"/>
                <a:cs typeface="+mn-lt"/>
              </a:rPr>
              <a:t> </a:t>
            </a:r>
            <a:r>
              <a:rPr lang="tr-TR" sz="1700" dirty="0" err="1">
                <a:ea typeface="+mn-lt"/>
                <a:cs typeface="+mn-lt"/>
              </a:rPr>
              <a:t>if</a:t>
            </a:r>
            <a:r>
              <a:rPr lang="tr-TR" sz="1700" dirty="0">
                <a:ea typeface="+mn-lt"/>
                <a:cs typeface="+mn-lt"/>
              </a:rPr>
              <a:t> </a:t>
            </a:r>
            <a:r>
              <a:rPr lang="tr-TR" sz="1700" dirty="0" err="1">
                <a:ea typeface="+mn-lt"/>
                <a:cs typeface="+mn-lt"/>
              </a:rPr>
              <a:t>the</a:t>
            </a:r>
            <a:r>
              <a:rPr lang="tr-TR" sz="1700" dirty="0">
                <a:ea typeface="+mn-lt"/>
                <a:cs typeface="+mn-lt"/>
              </a:rPr>
              <a:t> </a:t>
            </a:r>
            <a:r>
              <a:rPr lang="tr-TR" sz="1700" dirty="0" err="1">
                <a:ea typeface="+mn-lt"/>
                <a:cs typeface="+mn-lt"/>
              </a:rPr>
              <a:t>value</a:t>
            </a:r>
            <a:r>
              <a:rPr lang="tr-TR" sz="1700" dirty="0">
                <a:ea typeface="+mn-lt"/>
                <a:cs typeface="+mn-lt"/>
              </a:rPr>
              <a:t> </a:t>
            </a:r>
            <a:r>
              <a:rPr lang="tr-TR" sz="1700" dirty="0" err="1">
                <a:ea typeface="+mn-lt"/>
                <a:cs typeface="+mn-lt"/>
              </a:rPr>
              <a:t>looks</a:t>
            </a:r>
            <a:r>
              <a:rPr lang="tr-TR" sz="1700" dirty="0">
                <a:ea typeface="+mn-lt"/>
                <a:cs typeface="+mn-lt"/>
              </a:rPr>
              <a:t> </a:t>
            </a:r>
            <a:r>
              <a:rPr lang="tr-TR" sz="1700" dirty="0" err="1">
                <a:ea typeface="+mn-lt"/>
                <a:cs typeface="+mn-lt"/>
              </a:rPr>
              <a:t>like</a:t>
            </a:r>
            <a:r>
              <a:rPr lang="tr-TR" sz="1700" dirty="0">
                <a:ea typeface="+mn-lt"/>
                <a:cs typeface="+mn-lt"/>
              </a:rPr>
              <a:t> an </a:t>
            </a:r>
            <a:r>
              <a:rPr lang="tr-TR" sz="1700" dirty="0" err="1">
                <a:ea typeface="+mn-lt"/>
                <a:cs typeface="+mn-lt"/>
              </a:rPr>
              <a:t>email</a:t>
            </a:r>
            <a:r>
              <a:rPr lang="tr-TR" sz="1700" dirty="0">
                <a:ea typeface="+mn-lt"/>
                <a:cs typeface="+mn-lt"/>
              </a:rPr>
              <a:t>                                                                                                                           // set </a:t>
            </a:r>
            <a:r>
              <a:rPr lang="tr-TR" sz="1700" dirty="0" err="1">
                <a:ea typeface="+mn-lt"/>
                <a:cs typeface="+mn-lt"/>
              </a:rPr>
              <a:t>errorText</a:t>
            </a:r>
            <a:r>
              <a:rPr lang="tr-TR" sz="1700" dirty="0">
                <a:ea typeface="+mn-lt"/>
                <a:cs typeface="+mn-lt"/>
              </a:rPr>
              <a:t> </a:t>
            </a:r>
            <a:r>
              <a:rPr lang="tr-TR" sz="1700" dirty="0" err="1">
                <a:ea typeface="+mn-lt"/>
                <a:cs typeface="+mn-lt"/>
              </a:rPr>
              <a:t>to</a:t>
            </a:r>
            <a:r>
              <a:rPr lang="tr-TR" sz="1700" dirty="0">
                <a:ea typeface="+mn-lt"/>
                <a:cs typeface="+mn-lt"/>
              </a:rPr>
              <a:t> </a:t>
            </a:r>
            <a:r>
              <a:rPr lang="tr-TR" sz="1700" dirty="0" err="1">
                <a:ea typeface="+mn-lt"/>
                <a:cs typeface="+mn-lt"/>
              </a:rPr>
              <a:t>null</a:t>
            </a:r>
            <a:r>
              <a:rPr lang="tr-TR" sz="1700" dirty="0">
                <a:ea typeface="+mn-lt"/>
                <a:cs typeface="+mn-lt"/>
              </a:rPr>
              <a:t>. </a:t>
            </a:r>
            <a:r>
              <a:rPr lang="tr-TR" sz="1700" dirty="0" err="1">
                <a:ea typeface="+mn-lt"/>
                <a:cs typeface="+mn-lt"/>
              </a:rPr>
              <a:t>If</a:t>
            </a:r>
            <a:r>
              <a:rPr lang="tr-TR" sz="1700" dirty="0">
                <a:ea typeface="+mn-lt"/>
                <a:cs typeface="+mn-lt"/>
              </a:rPr>
              <a:t> not, </a:t>
            </a:r>
            <a:r>
              <a:rPr lang="tr-TR" sz="1700" dirty="0" err="1">
                <a:ea typeface="+mn-lt"/>
                <a:cs typeface="+mn-lt"/>
              </a:rPr>
              <a:t>display</a:t>
            </a:r>
            <a:r>
              <a:rPr lang="tr-TR" sz="1700" dirty="0">
                <a:ea typeface="+mn-lt"/>
                <a:cs typeface="+mn-lt"/>
              </a:rPr>
              <a:t> an </a:t>
            </a:r>
            <a:r>
              <a:rPr lang="tr-TR" sz="1700" dirty="0" err="1">
                <a:ea typeface="+mn-lt"/>
                <a:cs typeface="+mn-lt"/>
              </a:rPr>
              <a:t>error</a:t>
            </a:r>
            <a:r>
              <a:rPr lang="tr-TR" sz="1700" dirty="0">
                <a:ea typeface="+mn-lt"/>
                <a:cs typeface="+mn-lt"/>
              </a:rPr>
              <a:t> </a:t>
            </a:r>
            <a:r>
              <a:rPr lang="tr-TR" sz="1700" dirty="0" err="1">
                <a:ea typeface="+mn-lt"/>
                <a:cs typeface="+mn-lt"/>
              </a:rPr>
              <a:t>message</a:t>
            </a:r>
            <a:r>
              <a:rPr lang="tr-TR" sz="1700" dirty="0">
                <a:ea typeface="+mn-lt"/>
                <a:cs typeface="+mn-lt"/>
              </a:rPr>
              <a:t>.                                                                                             </a:t>
            </a:r>
            <a:r>
              <a:rPr lang="tr-TR" sz="1700" dirty="0" err="1">
                <a:ea typeface="+mn-lt"/>
                <a:cs typeface="+mn-lt"/>
              </a:rPr>
              <a:t>errorText</a:t>
            </a:r>
            <a:r>
              <a:rPr lang="tr-TR" sz="1700" dirty="0">
                <a:ea typeface="+mn-lt"/>
                <a:cs typeface="+mn-lt"/>
              </a:rPr>
              <a:t>: </a:t>
            </a:r>
            <a:r>
              <a:rPr lang="tr-TR" sz="1700" dirty="0" err="1">
                <a:ea typeface="+mn-lt"/>
                <a:cs typeface="+mn-lt"/>
              </a:rPr>
              <a:t>RegExp</a:t>
            </a:r>
            <a:r>
              <a:rPr lang="tr-TR" sz="1700" dirty="0">
                <a:ea typeface="+mn-lt"/>
                <a:cs typeface="+mn-lt"/>
              </a:rPr>
              <a:t>(r'^[a-zA-Z0-9.]+@[a-zA-Z0-9]+\.[a-</a:t>
            </a:r>
            <a:r>
              <a:rPr lang="tr-TR" sz="1700" dirty="0" err="1">
                <a:ea typeface="+mn-lt"/>
                <a:cs typeface="+mn-lt"/>
              </a:rPr>
              <a:t>zA</a:t>
            </a:r>
            <a:r>
              <a:rPr lang="tr-TR" sz="1700" dirty="0">
                <a:ea typeface="+mn-lt"/>
                <a:cs typeface="+mn-lt"/>
              </a:rPr>
              <a:t>-Z]+')                                   .</a:t>
            </a:r>
            <a:r>
              <a:rPr lang="tr-TR" sz="1700" dirty="0" err="1">
                <a:ea typeface="+mn-lt"/>
                <a:cs typeface="+mn-lt"/>
              </a:rPr>
              <a:t>hasMatch</a:t>
            </a:r>
            <a:r>
              <a:rPr lang="tr-TR" sz="1700" dirty="0">
                <a:ea typeface="+mn-lt"/>
                <a:cs typeface="+mn-lt"/>
              </a:rPr>
              <a:t>(_</a:t>
            </a:r>
            <a:r>
              <a:rPr lang="tr-TR" sz="1700" dirty="0" err="1">
                <a:ea typeface="+mn-lt"/>
                <a:cs typeface="+mn-lt"/>
              </a:rPr>
              <a:t>emailController.text</a:t>
            </a:r>
            <a:r>
              <a:rPr lang="tr-TR" sz="1700" dirty="0">
                <a:ea typeface="+mn-lt"/>
                <a:cs typeface="+mn-lt"/>
              </a:rPr>
              <a:t>)                                                                                                      ? </a:t>
            </a:r>
            <a:r>
              <a:rPr lang="tr-TR" sz="1700" dirty="0" err="1">
                <a:ea typeface="+mn-lt"/>
                <a:cs typeface="+mn-lt"/>
              </a:rPr>
              <a:t>null</a:t>
            </a:r>
            <a:r>
              <a:rPr lang="tr-TR" sz="1700" dirty="0">
                <a:ea typeface="+mn-lt"/>
                <a:cs typeface="+mn-lt"/>
              </a:rPr>
              <a:t>                                                                                                                                                        : "</a:t>
            </a:r>
            <a:r>
              <a:rPr lang="tr-TR" sz="1700" dirty="0" err="1">
                <a:ea typeface="+mn-lt"/>
                <a:cs typeface="+mn-lt"/>
              </a:rPr>
              <a:t>That's</a:t>
            </a:r>
            <a:r>
              <a:rPr lang="tr-TR" sz="1700" dirty="0">
                <a:ea typeface="+mn-lt"/>
                <a:cs typeface="+mn-lt"/>
              </a:rPr>
              <a:t> not an </a:t>
            </a:r>
            <a:r>
              <a:rPr lang="tr-TR" sz="1700" dirty="0" err="1">
                <a:ea typeface="+mn-lt"/>
                <a:cs typeface="+mn-lt"/>
              </a:rPr>
              <a:t>email</a:t>
            </a:r>
            <a:r>
              <a:rPr lang="tr-TR" sz="1700" dirty="0">
                <a:ea typeface="+mn-lt"/>
                <a:cs typeface="+mn-lt"/>
              </a:rPr>
              <a:t> </a:t>
            </a:r>
            <a:r>
              <a:rPr lang="tr-TR" sz="1700" dirty="0" err="1">
                <a:ea typeface="+mn-lt"/>
                <a:cs typeface="+mn-lt"/>
              </a:rPr>
              <a:t>address</a:t>
            </a:r>
            <a:r>
              <a:rPr lang="tr-TR" sz="1700" dirty="0">
                <a:ea typeface="+mn-lt"/>
                <a:cs typeface="+mn-lt"/>
              </a:rPr>
              <a:t>",                                                                                                      ),                                                                                                                                                                               );                                                                                                                                                                                },</a:t>
            </a:r>
          </a:p>
          <a:p>
            <a:pPr marL="0" indent="0">
              <a:buNone/>
            </a:pPr>
            <a:r>
              <a:rPr lang="tr-TR" sz="1700" dirty="0">
                <a:ea typeface="+mn-lt"/>
                <a:cs typeface="+mn-lt"/>
              </a:rPr>
              <a:t>)</a:t>
            </a:r>
            <a:endParaRPr lang="tr-TR" dirty="0"/>
          </a:p>
        </p:txBody>
      </p:sp>
    </p:spTree>
    <p:extLst>
      <p:ext uri="{BB962C8B-B14F-4D97-AF65-F5344CB8AC3E}">
        <p14:creationId xmlns:p14="http://schemas.microsoft.com/office/powerpoint/2010/main" val="38296839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7A3E8A-5C88-A21A-B852-242D12D86773}"/>
              </a:ext>
            </a:extLst>
          </p:cNvPr>
          <p:cNvSpPr>
            <a:spLocks noGrp="1"/>
          </p:cNvSpPr>
          <p:nvPr>
            <p:ph type="title"/>
          </p:nvPr>
        </p:nvSpPr>
        <p:spPr/>
        <p:txBody>
          <a:bodyPr>
            <a:normAutofit fontScale="90000"/>
          </a:bodyPr>
          <a:lstStyle/>
          <a:p>
            <a:r>
              <a:rPr lang="tr-TR" dirty="0">
                <a:ea typeface="+mj-lt"/>
                <a:cs typeface="+mj-lt"/>
              </a:rPr>
              <a:t>Form gönderme denemesinden sonra </a:t>
            </a:r>
            <a:r>
              <a:rPr lang="tr-TR" dirty="0" err="1">
                <a:ea typeface="+mj-lt"/>
                <a:cs typeface="+mj-lt"/>
              </a:rPr>
              <a:t>validate</a:t>
            </a:r>
            <a:endParaRPr lang="tr-TR" dirty="0" err="1"/>
          </a:p>
        </p:txBody>
      </p:sp>
      <p:sp>
        <p:nvSpPr>
          <p:cNvPr id="3" name="İçerik Yer Tutucusu 2">
            <a:extLst>
              <a:ext uri="{FF2B5EF4-FFF2-40B4-BE49-F238E27FC236}">
                <a16:creationId xmlns:a16="http://schemas.microsoft.com/office/drawing/2014/main" id="{7FDE5FB4-774E-3833-8041-DE98C1C7CCAC}"/>
              </a:ext>
            </a:extLst>
          </p:cNvPr>
          <p:cNvSpPr>
            <a:spLocks noGrp="1"/>
          </p:cNvSpPr>
          <p:nvPr>
            <p:ph idx="1"/>
          </p:nvPr>
        </p:nvSpPr>
        <p:spPr/>
        <p:txBody>
          <a:bodyPr vert="horz" lIns="91440" tIns="45720" rIns="91440" bIns="45720" rtlCol="0" anchor="t">
            <a:normAutofit/>
          </a:bodyPr>
          <a:lstStyle/>
          <a:p>
            <a:r>
              <a:rPr lang="tr-TR" dirty="0">
                <a:ea typeface="+mn-lt"/>
                <a:cs typeface="+mn-lt"/>
              </a:rPr>
              <a:t>Kullanıcı veri girmeyi bitirene kadar kodunuzun doğrulanmasını istemediğiniz zamanlar olabilir. Önce </a:t>
            </a:r>
            <a:r>
              <a:rPr lang="tr-TR" dirty="0" err="1">
                <a:ea typeface="+mn-lt"/>
                <a:cs typeface="+mn-lt"/>
              </a:rPr>
              <a:t>autovalidate'i</a:t>
            </a:r>
            <a:r>
              <a:rPr lang="tr-TR" dirty="0">
                <a:ea typeface="+mn-lt"/>
                <a:cs typeface="+mn-lt"/>
              </a:rPr>
              <a:t> </a:t>
            </a:r>
            <a:r>
              <a:rPr lang="tr-TR" dirty="0" err="1">
                <a:ea typeface="+mn-lt"/>
                <a:cs typeface="+mn-lt"/>
              </a:rPr>
              <a:t>false</a:t>
            </a:r>
            <a:r>
              <a:rPr lang="tr-TR" dirty="0">
                <a:ea typeface="+mn-lt"/>
                <a:cs typeface="+mn-lt"/>
              </a:rPr>
              <a:t> olarak ayarlamalısınız. Ardından düğmenin basılı olayında </a:t>
            </a:r>
            <a:r>
              <a:rPr lang="tr-TR" dirty="0" err="1">
                <a:ea typeface="+mn-lt"/>
                <a:cs typeface="+mn-lt"/>
              </a:rPr>
              <a:t>validate</a:t>
            </a:r>
            <a:r>
              <a:rPr lang="tr-TR" dirty="0">
                <a:ea typeface="+mn-lt"/>
                <a:cs typeface="+mn-lt"/>
              </a:rPr>
              <a:t>() işlevini çağırın</a:t>
            </a:r>
            <a:endParaRPr lang="tr-TR" dirty="0"/>
          </a:p>
        </p:txBody>
      </p:sp>
    </p:spTree>
    <p:extLst>
      <p:ext uri="{BB962C8B-B14F-4D97-AF65-F5344CB8AC3E}">
        <p14:creationId xmlns:p14="http://schemas.microsoft.com/office/powerpoint/2010/main" val="34953693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829F559-3006-D5E2-A6B9-C53D9A87F54D}"/>
              </a:ext>
            </a:extLst>
          </p:cNvPr>
          <p:cNvSpPr>
            <a:spLocks noGrp="1"/>
          </p:cNvSpPr>
          <p:nvPr>
            <p:ph type="title"/>
          </p:nvPr>
        </p:nvSpPr>
        <p:spPr>
          <a:xfrm>
            <a:off x="3147053" y="-4093"/>
            <a:ext cx="9045181" cy="711682"/>
          </a:xfrm>
        </p:spPr>
        <p:txBody>
          <a:bodyPr/>
          <a:lstStyle/>
          <a:p>
            <a:r>
              <a:rPr lang="tr-TR" dirty="0">
                <a:ea typeface="+mj-lt"/>
                <a:cs typeface="+mj-lt"/>
              </a:rPr>
              <a:t>Bir Büyük Form Örneği </a:t>
            </a:r>
            <a:endParaRPr lang="en-US" dirty="0"/>
          </a:p>
        </p:txBody>
      </p:sp>
      <p:pic>
        <p:nvPicPr>
          <p:cNvPr id="4" name="Content Placeholder 3" descr="A screen shot of a computer program&#10;&#10;AI-generated content may be incorrect.">
            <a:extLst>
              <a:ext uri="{FF2B5EF4-FFF2-40B4-BE49-F238E27FC236}">
                <a16:creationId xmlns:a16="http://schemas.microsoft.com/office/drawing/2014/main" id="{74F6E818-4E86-1E92-A842-6ACB1112FED9}"/>
              </a:ext>
            </a:extLst>
          </p:cNvPr>
          <p:cNvPicPr>
            <a:picLocks noGrp="1" noChangeAspect="1"/>
          </p:cNvPicPr>
          <p:nvPr>
            <p:ph idx="1"/>
          </p:nvPr>
        </p:nvPicPr>
        <p:blipFill>
          <a:blip r:embed="rId2"/>
          <a:stretch>
            <a:fillRect/>
          </a:stretch>
        </p:blipFill>
        <p:spPr>
          <a:xfrm>
            <a:off x="-1743" y="704137"/>
            <a:ext cx="5909295" cy="6138540"/>
          </a:xfrm>
        </p:spPr>
      </p:pic>
      <p:pic>
        <p:nvPicPr>
          <p:cNvPr id="5" name="Picture 4">
            <a:extLst>
              <a:ext uri="{FF2B5EF4-FFF2-40B4-BE49-F238E27FC236}">
                <a16:creationId xmlns:a16="http://schemas.microsoft.com/office/drawing/2014/main" id="{E2BEAFB4-6EDE-2058-D92A-8894F0307E59}"/>
              </a:ext>
            </a:extLst>
          </p:cNvPr>
          <p:cNvPicPr>
            <a:picLocks noChangeAspect="1"/>
          </p:cNvPicPr>
          <p:nvPr/>
        </p:nvPicPr>
        <p:blipFill>
          <a:blip r:embed="rId3"/>
          <a:stretch>
            <a:fillRect/>
          </a:stretch>
        </p:blipFill>
        <p:spPr>
          <a:xfrm>
            <a:off x="5910596" y="703012"/>
            <a:ext cx="6132596" cy="6160501"/>
          </a:xfrm>
          <a:prstGeom prst="rect">
            <a:avLst/>
          </a:prstGeom>
        </p:spPr>
      </p:pic>
    </p:spTree>
    <p:extLst>
      <p:ext uri="{BB962C8B-B14F-4D97-AF65-F5344CB8AC3E}">
        <p14:creationId xmlns:p14="http://schemas.microsoft.com/office/powerpoint/2010/main" val="3454005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3622D-8FE4-9327-0506-B811750F042E}"/>
              </a:ext>
            </a:extLst>
          </p:cNvPr>
          <p:cNvSpPr>
            <a:spLocks noGrp="1"/>
          </p:cNvSpPr>
          <p:nvPr>
            <p:ph type="title"/>
          </p:nvPr>
        </p:nvSpPr>
        <p:spPr/>
        <p:txBody>
          <a:bodyPr/>
          <a:lstStyle/>
          <a:p>
            <a:r>
              <a:rPr lang="en-GB" dirty="0"/>
              <a:t>Büyük </a:t>
            </a:r>
            <a:r>
              <a:rPr lang="en-GB" dirty="0" err="1"/>
              <a:t>bir</a:t>
            </a:r>
            <a:r>
              <a:rPr lang="en-GB" dirty="0"/>
              <a:t> form </a:t>
            </a:r>
            <a:r>
              <a:rPr lang="en-GB" dirty="0" err="1"/>
              <a:t>örneği</a:t>
            </a:r>
          </a:p>
        </p:txBody>
      </p:sp>
      <p:pic>
        <p:nvPicPr>
          <p:cNvPr id="4" name="Content Placeholder 3" descr="A screenshot of a computer&#10;&#10;AI-generated content may be incorrect.">
            <a:extLst>
              <a:ext uri="{FF2B5EF4-FFF2-40B4-BE49-F238E27FC236}">
                <a16:creationId xmlns:a16="http://schemas.microsoft.com/office/drawing/2014/main" id="{8D829BC3-CAC1-CBFE-6624-9C9F569FB6BD}"/>
              </a:ext>
            </a:extLst>
          </p:cNvPr>
          <p:cNvPicPr>
            <a:picLocks noGrp="1" noChangeAspect="1"/>
          </p:cNvPicPr>
          <p:nvPr>
            <p:ph idx="1"/>
          </p:nvPr>
        </p:nvPicPr>
        <p:blipFill>
          <a:blip r:embed="rId2"/>
          <a:stretch>
            <a:fillRect/>
          </a:stretch>
        </p:blipFill>
        <p:spPr>
          <a:xfrm>
            <a:off x="1079530" y="2673974"/>
            <a:ext cx="9544464" cy="3070363"/>
          </a:xfrm>
        </p:spPr>
      </p:pic>
    </p:spTree>
    <p:extLst>
      <p:ext uri="{BB962C8B-B14F-4D97-AF65-F5344CB8AC3E}">
        <p14:creationId xmlns:p14="http://schemas.microsoft.com/office/powerpoint/2010/main" val="40602861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C7577-E440-038E-AB60-210F34F3C0C4}"/>
              </a:ext>
            </a:extLst>
          </p:cNvPr>
          <p:cNvSpPr>
            <a:spLocks noGrp="1"/>
          </p:cNvSpPr>
          <p:nvPr>
            <p:ph type="title"/>
          </p:nvPr>
        </p:nvSpPr>
        <p:spPr/>
        <p:txBody>
          <a:bodyPr/>
          <a:lstStyle/>
          <a:p>
            <a:r>
              <a:rPr lang="en-GB" dirty="0" err="1"/>
              <a:t>Kapanış</a:t>
            </a:r>
          </a:p>
        </p:txBody>
      </p:sp>
      <p:sp>
        <p:nvSpPr>
          <p:cNvPr id="3" name="Content Placeholder 2">
            <a:extLst>
              <a:ext uri="{FF2B5EF4-FFF2-40B4-BE49-F238E27FC236}">
                <a16:creationId xmlns:a16="http://schemas.microsoft.com/office/drawing/2014/main" id="{60F730EE-E95B-C3E6-5DF0-4CA3EAAED014}"/>
              </a:ext>
            </a:extLst>
          </p:cNvPr>
          <p:cNvSpPr>
            <a:spLocks noGrp="1"/>
          </p:cNvSpPr>
          <p:nvPr>
            <p:ph idx="1"/>
          </p:nvPr>
        </p:nvSpPr>
        <p:spPr/>
        <p:txBody>
          <a:bodyPr vert="horz" lIns="91440" tIns="45720" rIns="91440" bIns="45720" rtlCol="0" anchor="t">
            <a:normAutofit fontScale="92500" lnSpcReduction="10000"/>
          </a:bodyPr>
          <a:lstStyle/>
          <a:p>
            <a:r>
              <a:rPr lang="en-GB">
                <a:ea typeface="+mn-lt"/>
                <a:cs typeface="+mn-lt"/>
              </a:rPr>
              <a:t>Flutter formlarını anlamak biraz zaman alır. Lütfen cesaretiniz kırılmasın. Önceki örneğe birkaç kez daha bakın ve biraz kod yazın. Her şey çok hızlı bir şekilde anlam kazanmaya başlıyor. Formlar konusu sizin için biraz göz korkutucu olsa da, Görüntüler, Simgeler ve Metin çok basitti, değil mi? Bir sonraki bölümde, uygulamamızın canlandığını görmeye başlayacağız çünkü tüm farklı düğme türlerini oluşturmayı ve bunları - ya da herhangi bir widget'ı - dokunmalara ve diğer hareketlere yanıt vermeyi öğreneceğiz</a:t>
            </a:r>
            <a:endParaRPr lang="en-GB"/>
          </a:p>
        </p:txBody>
      </p:sp>
    </p:spTree>
    <p:extLst>
      <p:ext uri="{BB962C8B-B14F-4D97-AF65-F5344CB8AC3E}">
        <p14:creationId xmlns:p14="http://schemas.microsoft.com/office/powerpoint/2010/main" val="40205679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B24003D-4AC2-0CFE-DA91-1A58B50B6372}"/>
              </a:ext>
            </a:extLst>
          </p:cNvPr>
          <p:cNvSpPr>
            <a:spLocks noGrp="1"/>
          </p:cNvSpPr>
          <p:nvPr>
            <p:ph idx="1"/>
          </p:nvPr>
        </p:nvSpPr>
        <p:spPr>
          <a:xfrm>
            <a:off x="1115568" y="1330076"/>
            <a:ext cx="10168128" cy="5277552"/>
          </a:xfrm>
        </p:spPr>
        <p:txBody>
          <a:bodyPr vert="horz" lIns="91440" tIns="45720" rIns="91440" bIns="45720" rtlCol="0" anchor="t">
            <a:normAutofit lnSpcReduction="10000"/>
          </a:bodyPr>
          <a:lstStyle/>
          <a:p>
            <a:pPr marL="0" indent="0">
              <a:buNone/>
            </a:pPr>
            <a:r>
              <a:rPr lang="tr-TR" sz="1800" b="1" dirty="0">
                <a:ea typeface="+mn-lt"/>
                <a:cs typeface="+mn-lt"/>
              </a:rPr>
              <a:t>1) Metin </a:t>
            </a:r>
            <a:r>
              <a:rPr lang="tr-TR" sz="1800" b="1" dirty="0" err="1">
                <a:ea typeface="+mn-lt"/>
                <a:cs typeface="+mn-lt"/>
              </a:rPr>
              <a:t>Widget'ı</a:t>
            </a:r>
            <a:r>
              <a:rPr lang="tr-TR" sz="1800" b="1" dirty="0">
                <a:ea typeface="+mn-lt"/>
                <a:cs typeface="+mn-lt"/>
              </a:rPr>
              <a:t> ile ilgili olarak, metin boyutu, yazı tipi, ağırlığı ve rengi gibi özellikleri nasıl değiştirebilirsiniz? Bu özelliklerin değiştirilmesi hangi bölümde ele alınmaktadır?</a:t>
            </a:r>
            <a:endParaRPr lang="tr-TR" sz="1800"/>
          </a:p>
          <a:p>
            <a:pPr marL="0" indent="0">
              <a:buNone/>
            </a:pPr>
            <a:r>
              <a:rPr lang="tr-TR" sz="1800" dirty="0">
                <a:ea typeface="+mn-lt"/>
                <a:cs typeface="+mn-lt"/>
              </a:rPr>
              <a:t>Metin </a:t>
            </a:r>
            <a:r>
              <a:rPr lang="tr-TR" sz="1800" dirty="0" err="1">
                <a:ea typeface="+mn-lt"/>
                <a:cs typeface="+mn-lt"/>
              </a:rPr>
              <a:t>widget'ının</a:t>
            </a:r>
            <a:r>
              <a:rPr lang="tr-TR" sz="1800" dirty="0">
                <a:ea typeface="+mn-lt"/>
                <a:cs typeface="+mn-lt"/>
              </a:rPr>
              <a:t> boyutu, yazı tipi, ağırlığı ve rengi gibi özellikler, </a:t>
            </a:r>
            <a:r>
              <a:rPr lang="tr-TR" sz="1800" dirty="0" err="1">
                <a:latin typeface="Consolas"/>
              </a:rPr>
              <a:t>TextStyle</a:t>
            </a:r>
            <a:r>
              <a:rPr lang="tr-TR" sz="1800" dirty="0">
                <a:ea typeface="+mn-lt"/>
                <a:cs typeface="+mn-lt"/>
              </a:rPr>
              <a:t> sınıfı kullanılarak değiştirilebilir. Örneğin:</a:t>
            </a:r>
            <a:endParaRPr lang="tr-TR" sz="1800" dirty="0"/>
          </a:p>
          <a:p>
            <a:pPr marL="0" indent="0">
              <a:buNone/>
            </a:pPr>
            <a:r>
              <a:rPr lang="tr-TR" sz="1800" dirty="0">
                <a:latin typeface="Consolas"/>
              </a:rPr>
              <a:t>Text(
  'Hello World',
  style: TextStyle(
    fontSize: 20, // Metin boyutu
    fontWeight: FontWeight.bold, // Yazı ağırlığı
    color: Colors.blue, // Metin rengi
    fontFamily: 'Arial', // Yazı tipi
  ),
);</a:t>
            </a:r>
            <a:endParaRPr lang="tr-TR" dirty="0"/>
          </a:p>
          <a:p>
            <a:pPr>
              <a:buAutoNum type="arabicParenR"/>
            </a:pPr>
            <a:endParaRPr lang="tr-TR" dirty="0"/>
          </a:p>
        </p:txBody>
      </p:sp>
    </p:spTree>
    <p:extLst>
      <p:ext uri="{BB962C8B-B14F-4D97-AF65-F5344CB8AC3E}">
        <p14:creationId xmlns:p14="http://schemas.microsoft.com/office/powerpoint/2010/main" val="3935118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BC026-3155-8CA7-7106-E95E8B619F64}"/>
              </a:ext>
            </a:extLst>
          </p:cNvPr>
          <p:cNvSpPr>
            <a:spLocks noGrp="1"/>
          </p:cNvSpPr>
          <p:nvPr>
            <p:ph type="title"/>
          </p:nvPr>
        </p:nvSpPr>
        <p:spPr/>
        <p:txBody>
          <a:bodyPr/>
          <a:lstStyle/>
          <a:p>
            <a:r>
              <a:rPr lang="en-GB" dirty="0" err="1">
                <a:ea typeface="+mj-lt"/>
                <a:cs typeface="+mj-lt"/>
              </a:rPr>
              <a:t>TextField'ınızı</a:t>
            </a:r>
            <a:r>
              <a:rPr lang="en-GB" dirty="0">
                <a:ea typeface="+mj-lt"/>
                <a:cs typeface="+mj-lt"/>
              </a:rPr>
              <a:t> </a:t>
            </a:r>
            <a:r>
              <a:rPr lang="en-GB" dirty="0" err="1">
                <a:ea typeface="+mj-lt"/>
                <a:cs typeface="+mj-lt"/>
              </a:rPr>
              <a:t>Süslendirme</a:t>
            </a:r>
            <a:r>
              <a:rPr lang="en-GB" dirty="0">
                <a:ea typeface="+mj-lt"/>
                <a:cs typeface="+mj-lt"/>
              </a:rPr>
              <a:t> </a:t>
            </a:r>
            <a:endParaRPr lang="en-US" dirty="0"/>
          </a:p>
        </p:txBody>
      </p:sp>
      <p:sp>
        <p:nvSpPr>
          <p:cNvPr id="3" name="Content Placeholder 2">
            <a:extLst>
              <a:ext uri="{FF2B5EF4-FFF2-40B4-BE49-F238E27FC236}">
                <a16:creationId xmlns:a16="http://schemas.microsoft.com/office/drawing/2014/main" id="{BC56101D-1593-D8C2-2AC1-974AAEFA4D05}"/>
              </a:ext>
            </a:extLst>
          </p:cNvPr>
          <p:cNvSpPr>
            <a:spLocks noGrp="1"/>
          </p:cNvSpPr>
          <p:nvPr>
            <p:ph idx="1"/>
          </p:nvPr>
        </p:nvSpPr>
        <p:spPr/>
        <p:txBody>
          <a:bodyPr vert="horz" lIns="91440" tIns="45720" rIns="91440" bIns="45720" rtlCol="0" anchor="t">
            <a:normAutofit/>
          </a:bodyPr>
          <a:lstStyle/>
          <a:p>
            <a:r>
              <a:rPr lang="en-GB" dirty="0" err="1">
                <a:ea typeface="+mn-lt"/>
                <a:cs typeface="+mn-lt"/>
              </a:rPr>
              <a:t>TextField'ınızı</a:t>
            </a:r>
            <a:r>
              <a:rPr lang="en-GB" dirty="0">
                <a:ea typeface="+mn-lt"/>
                <a:cs typeface="+mn-lt"/>
              </a:rPr>
              <a:t> </a:t>
            </a:r>
            <a:r>
              <a:rPr lang="en-GB" dirty="0" err="1">
                <a:ea typeface="+mn-lt"/>
                <a:cs typeface="+mn-lt"/>
              </a:rPr>
              <a:t>daha</a:t>
            </a:r>
            <a:r>
              <a:rPr lang="en-GB" dirty="0">
                <a:ea typeface="+mn-lt"/>
                <a:cs typeface="+mn-lt"/>
              </a:rPr>
              <a:t> </a:t>
            </a:r>
            <a:r>
              <a:rPr lang="en-GB" dirty="0" err="1">
                <a:ea typeface="+mn-lt"/>
                <a:cs typeface="+mn-lt"/>
              </a:rPr>
              <a:t>kullanışlı</a:t>
            </a:r>
            <a:r>
              <a:rPr lang="en-GB" dirty="0">
                <a:ea typeface="+mn-lt"/>
                <a:cs typeface="+mn-lt"/>
              </a:rPr>
              <a:t> hale </a:t>
            </a:r>
            <a:r>
              <a:rPr lang="en-GB" dirty="0" err="1">
                <a:ea typeface="+mn-lt"/>
                <a:cs typeface="+mn-lt"/>
              </a:rPr>
              <a:t>getirmek</a:t>
            </a:r>
            <a:r>
              <a:rPr lang="en-GB" dirty="0">
                <a:ea typeface="+mn-lt"/>
                <a:cs typeface="+mn-lt"/>
              </a:rPr>
              <a:t> </a:t>
            </a:r>
            <a:r>
              <a:rPr lang="en-GB" dirty="0" err="1">
                <a:ea typeface="+mn-lt"/>
                <a:cs typeface="+mn-lt"/>
              </a:rPr>
              <a:t>için</a:t>
            </a:r>
            <a:r>
              <a:rPr lang="en-GB" dirty="0">
                <a:ea typeface="+mn-lt"/>
                <a:cs typeface="+mn-lt"/>
              </a:rPr>
              <a:t> </a:t>
            </a:r>
            <a:r>
              <a:rPr lang="en-GB" dirty="0" err="1">
                <a:ea typeface="+mn-lt"/>
                <a:cs typeface="+mn-lt"/>
              </a:rPr>
              <a:t>tonlarca</a:t>
            </a:r>
            <a:r>
              <a:rPr lang="en-GB" dirty="0">
                <a:ea typeface="+mn-lt"/>
                <a:cs typeface="+mn-lt"/>
              </a:rPr>
              <a:t> </a:t>
            </a:r>
            <a:r>
              <a:rPr lang="en-GB" dirty="0" err="1">
                <a:ea typeface="+mn-lt"/>
                <a:cs typeface="+mn-lt"/>
              </a:rPr>
              <a:t>seçenek</a:t>
            </a:r>
            <a:r>
              <a:rPr lang="en-GB" dirty="0">
                <a:ea typeface="+mn-lt"/>
                <a:cs typeface="+mn-lt"/>
              </a:rPr>
              <a:t> var - </a:t>
            </a:r>
            <a:r>
              <a:rPr lang="en-GB" dirty="0" err="1">
                <a:ea typeface="+mn-lt"/>
                <a:cs typeface="+mn-lt"/>
              </a:rPr>
              <a:t>sonsuz</a:t>
            </a:r>
            <a:r>
              <a:rPr lang="en-GB" dirty="0">
                <a:ea typeface="+mn-lt"/>
                <a:cs typeface="+mn-lt"/>
              </a:rPr>
              <a:t> </a:t>
            </a:r>
            <a:r>
              <a:rPr lang="en-GB" dirty="0" err="1">
                <a:ea typeface="+mn-lt"/>
                <a:cs typeface="+mn-lt"/>
              </a:rPr>
              <a:t>seçenek</a:t>
            </a:r>
            <a:r>
              <a:rPr lang="en-GB" dirty="0">
                <a:ea typeface="+mn-lt"/>
                <a:cs typeface="+mn-lt"/>
              </a:rPr>
              <a:t> </a:t>
            </a:r>
            <a:r>
              <a:rPr lang="en-GB" dirty="0" err="1">
                <a:ea typeface="+mn-lt"/>
                <a:cs typeface="+mn-lt"/>
              </a:rPr>
              <a:t>değil</a:t>
            </a:r>
            <a:r>
              <a:rPr lang="en-GB" dirty="0">
                <a:ea typeface="+mn-lt"/>
                <a:cs typeface="+mn-lt"/>
              </a:rPr>
              <a:t>, ama </a:t>
            </a:r>
            <a:r>
              <a:rPr lang="en-GB" dirty="0" err="1">
                <a:ea typeface="+mn-lt"/>
                <a:cs typeface="+mn-lt"/>
              </a:rPr>
              <a:t>çok</a:t>
            </a:r>
            <a:r>
              <a:rPr lang="en-GB" dirty="0">
                <a:ea typeface="+mn-lt"/>
                <a:cs typeface="+mn-lt"/>
              </a:rPr>
              <a:t> </a:t>
            </a:r>
            <a:r>
              <a:rPr lang="en-GB" dirty="0" err="1">
                <a:ea typeface="+mn-lt"/>
                <a:cs typeface="+mn-lt"/>
              </a:rPr>
              <a:t>sayıda</a:t>
            </a:r>
            <a:r>
              <a:rPr lang="en-GB" dirty="0">
                <a:ea typeface="+mn-lt"/>
                <a:cs typeface="+mn-lt"/>
              </a:rPr>
              <a:t>. Ve </a:t>
            </a:r>
            <a:r>
              <a:rPr lang="en-GB" dirty="0" err="1">
                <a:ea typeface="+mn-lt"/>
                <a:cs typeface="+mn-lt"/>
              </a:rPr>
              <a:t>bunların</a:t>
            </a:r>
            <a:r>
              <a:rPr lang="en-GB" dirty="0">
                <a:ea typeface="+mn-lt"/>
                <a:cs typeface="+mn-lt"/>
              </a:rPr>
              <a:t> </a:t>
            </a:r>
            <a:r>
              <a:rPr lang="en-GB" dirty="0" err="1">
                <a:ea typeface="+mn-lt"/>
                <a:cs typeface="+mn-lt"/>
              </a:rPr>
              <a:t>hepsi</a:t>
            </a:r>
            <a:r>
              <a:rPr lang="en-GB" dirty="0">
                <a:ea typeface="+mn-lt"/>
                <a:cs typeface="+mn-lt"/>
              </a:rPr>
              <a:t> </a:t>
            </a:r>
            <a:r>
              <a:rPr lang="en-GB" dirty="0" err="1">
                <a:ea typeface="+mn-lt"/>
                <a:cs typeface="+mn-lt"/>
              </a:rPr>
              <a:t>InputDecoration</a:t>
            </a:r>
            <a:r>
              <a:rPr lang="en-GB" dirty="0">
                <a:ea typeface="+mn-lt"/>
                <a:cs typeface="+mn-lt"/>
              </a:rPr>
              <a:t> </a:t>
            </a:r>
            <a:r>
              <a:rPr lang="en-GB" dirty="0" err="1">
                <a:ea typeface="+mn-lt"/>
                <a:cs typeface="+mn-lt"/>
              </a:rPr>
              <a:t>widget'ı</a:t>
            </a:r>
            <a:r>
              <a:rPr lang="en-GB" dirty="0">
                <a:ea typeface="+mn-lt"/>
                <a:cs typeface="+mn-lt"/>
              </a:rPr>
              <a:t> </a:t>
            </a:r>
            <a:r>
              <a:rPr lang="en-GB" dirty="0" err="1">
                <a:ea typeface="+mn-lt"/>
                <a:cs typeface="+mn-lt"/>
              </a:rPr>
              <a:t>aracılığıyla</a:t>
            </a:r>
            <a:r>
              <a:rPr lang="en-GB" dirty="0">
                <a:ea typeface="+mn-lt"/>
                <a:cs typeface="+mn-lt"/>
              </a:rPr>
              <a:t> </a:t>
            </a:r>
            <a:r>
              <a:rPr lang="en-GB" dirty="0" err="1">
                <a:ea typeface="+mn-lt"/>
                <a:cs typeface="+mn-lt"/>
              </a:rPr>
              <a:t>kullanılabilir</a:t>
            </a:r>
            <a:endParaRPr lang="en-GB" dirty="0" err="1"/>
          </a:p>
        </p:txBody>
      </p:sp>
      <p:pic>
        <p:nvPicPr>
          <p:cNvPr id="4" name="Picture 3" descr="A screen shot of a computer&#10;&#10;AI-generated content may be incorrect.">
            <a:extLst>
              <a:ext uri="{FF2B5EF4-FFF2-40B4-BE49-F238E27FC236}">
                <a16:creationId xmlns:a16="http://schemas.microsoft.com/office/drawing/2014/main" id="{AFB1F5CB-925C-ACCF-9E73-0B8E596E87FF}"/>
              </a:ext>
            </a:extLst>
          </p:cNvPr>
          <p:cNvPicPr>
            <a:picLocks noChangeAspect="1"/>
          </p:cNvPicPr>
          <p:nvPr/>
        </p:nvPicPr>
        <p:blipFill>
          <a:blip r:embed="rId2"/>
          <a:stretch>
            <a:fillRect/>
          </a:stretch>
        </p:blipFill>
        <p:spPr>
          <a:xfrm>
            <a:off x="4565857" y="4327869"/>
            <a:ext cx="5324198" cy="2188955"/>
          </a:xfrm>
          <a:prstGeom prst="rect">
            <a:avLst/>
          </a:prstGeom>
        </p:spPr>
      </p:pic>
    </p:spTree>
    <p:extLst>
      <p:ext uri="{BB962C8B-B14F-4D97-AF65-F5344CB8AC3E}">
        <p14:creationId xmlns:p14="http://schemas.microsoft.com/office/powerpoint/2010/main" val="4141434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34073D1-7A41-BB26-5EF5-7609218F18A3}"/>
              </a:ext>
            </a:extLst>
          </p:cNvPr>
          <p:cNvSpPr>
            <a:spLocks noGrp="1"/>
          </p:cNvSpPr>
          <p:nvPr>
            <p:ph idx="1"/>
          </p:nvPr>
        </p:nvSpPr>
        <p:spPr>
          <a:xfrm>
            <a:off x="1115568" y="855064"/>
            <a:ext cx="10168128" cy="5317136"/>
          </a:xfrm>
        </p:spPr>
        <p:txBody>
          <a:bodyPr vert="horz" lIns="91440" tIns="45720" rIns="91440" bIns="45720" rtlCol="0" anchor="t">
            <a:normAutofit/>
          </a:bodyPr>
          <a:lstStyle/>
          <a:p>
            <a:pPr marL="0" indent="0">
              <a:buNone/>
            </a:pPr>
            <a:r>
              <a:rPr lang="tr-TR" sz="1700" b="1" dirty="0">
                <a:ea typeface="+mn-lt"/>
                <a:cs typeface="+mn-lt"/>
              </a:rPr>
              <a:t>2) </a:t>
            </a:r>
            <a:r>
              <a:rPr lang="tr-TR" sz="1700" b="1" dirty="0" err="1">
                <a:ea typeface="+mn-lt"/>
                <a:cs typeface="+mn-lt"/>
              </a:rPr>
              <a:t>Flutter'da</a:t>
            </a:r>
            <a:r>
              <a:rPr lang="tr-TR" sz="1700" b="1" dirty="0">
                <a:ea typeface="+mn-lt"/>
                <a:cs typeface="+mn-lt"/>
              </a:rPr>
              <a:t> gömülü görseller ve ağ üzerinden alınan görseller arasındaki temel farklar nelerdir? Hangi durumlarda gömülü görseller kullanmak daha avantajlıdır?</a:t>
            </a:r>
            <a:endParaRPr lang="tr-TR" sz="1700" dirty="0"/>
          </a:p>
          <a:p>
            <a:pPr marL="0" indent="0">
              <a:buNone/>
            </a:pPr>
            <a:r>
              <a:rPr lang="tr-TR" sz="1700" b="1" dirty="0">
                <a:ea typeface="+mn-lt"/>
                <a:cs typeface="+mn-lt"/>
              </a:rPr>
              <a:t> Gömülü Görseller</a:t>
            </a:r>
            <a:r>
              <a:rPr lang="tr-TR" sz="1700" dirty="0">
                <a:ea typeface="+mn-lt"/>
                <a:cs typeface="+mn-lt"/>
              </a:rPr>
              <a:t>: Uygulamanın içine gömülü olan görsellerdir. Bu görseller, uygulama ile birlikte paketlenir ve uygulama yüklendiğinde hemen kullanılabilir. Gömülü görseller daha hızlıdır çünkü internet bağlantısı gerektirmezler. Ancak, uygulamanın yükleme boyutunu artırırlar. Gömülü görseller, uygulamanın ömrü boyunca değişmeyecek görseller (örneğin, logo veya süslemeler) için idealdir.</a:t>
            </a:r>
            <a:endParaRPr lang="tr-TR" sz="1700"/>
          </a:p>
          <a:p>
            <a:pPr marL="0" indent="0">
              <a:buNone/>
            </a:pPr>
            <a:r>
              <a:rPr lang="tr-TR" sz="1700" b="1" dirty="0">
                <a:ea typeface="+mn-lt"/>
                <a:cs typeface="+mn-lt"/>
              </a:rPr>
              <a:t>     Ağ Üzerinden Alınan Görseller</a:t>
            </a:r>
            <a:r>
              <a:rPr lang="tr-TR" sz="1700" dirty="0">
                <a:ea typeface="+mn-lt"/>
                <a:cs typeface="+mn-lt"/>
              </a:rPr>
              <a:t>: İnternet üzerinden bir URL ile alınan görsellerdir. Bu görseller, uygulama çalışırken indirilir ve dinamik olarak yüklenebilir. Ancak, internet bağlantısı gerektirdikleri için daha yavaştırlar. Ağ üzerinden alınan görseller, sık sık değişen veya kullanıcıya özel görseller için kullanılır.</a:t>
            </a:r>
            <a:endParaRPr lang="tr-TR" sz="1700" dirty="0"/>
          </a:p>
          <a:p>
            <a:pPr marL="0" indent="0">
              <a:buNone/>
            </a:pPr>
            <a:r>
              <a:rPr lang="tr-TR" sz="1700" b="1" dirty="0">
                <a:ea typeface="+mn-lt"/>
                <a:cs typeface="+mn-lt"/>
              </a:rPr>
              <a:t>Gömülü görseller</a:t>
            </a:r>
            <a:r>
              <a:rPr lang="tr-TR" sz="1700" dirty="0">
                <a:ea typeface="+mn-lt"/>
                <a:cs typeface="+mn-lt"/>
              </a:rPr>
              <a:t>, uygulamanın hızlı çalışması gereken ve görsellerin sabit olduğu durumlarda daha avantajlıdır.</a:t>
            </a:r>
            <a:endParaRPr lang="tr-TR" sz="1700" dirty="0"/>
          </a:p>
          <a:p>
            <a:endParaRPr lang="tr-TR" sz="1700" dirty="0"/>
          </a:p>
        </p:txBody>
      </p:sp>
    </p:spTree>
    <p:extLst>
      <p:ext uri="{BB962C8B-B14F-4D97-AF65-F5344CB8AC3E}">
        <p14:creationId xmlns:p14="http://schemas.microsoft.com/office/powerpoint/2010/main" val="26615564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27E0C93-2815-11CF-14AE-ABF7E92F501C}"/>
              </a:ext>
            </a:extLst>
          </p:cNvPr>
          <p:cNvSpPr>
            <a:spLocks noGrp="1"/>
          </p:cNvSpPr>
          <p:nvPr>
            <p:ph idx="1"/>
          </p:nvPr>
        </p:nvSpPr>
        <p:spPr>
          <a:xfrm>
            <a:off x="797251" y="518400"/>
            <a:ext cx="10168128" cy="5952961"/>
          </a:xfrm>
        </p:spPr>
        <p:txBody>
          <a:bodyPr vert="horz" lIns="91440" tIns="45720" rIns="91440" bIns="45720" rtlCol="0" anchor="t">
            <a:normAutofit/>
          </a:bodyPr>
          <a:lstStyle/>
          <a:p>
            <a:pPr marL="0" indent="0">
              <a:buNone/>
            </a:pPr>
            <a:r>
              <a:rPr lang="tr-TR" sz="1700" b="1" dirty="0">
                <a:ea typeface="+mn-lt"/>
                <a:cs typeface="+mn-lt"/>
              </a:rPr>
              <a:t>3) Form </a:t>
            </a:r>
            <a:r>
              <a:rPr lang="tr-TR" sz="1700" b="1" dirty="0" err="1">
                <a:ea typeface="+mn-lt"/>
                <a:cs typeface="+mn-lt"/>
              </a:rPr>
              <a:t>widget'ı</a:t>
            </a:r>
            <a:r>
              <a:rPr lang="tr-TR" sz="1700" b="1" dirty="0">
                <a:ea typeface="+mn-lt"/>
                <a:cs typeface="+mn-lt"/>
              </a:rPr>
              <a:t> kullanırken, form içindeki alanların doğrulama işlemleri nasıl gerçekleştirilir? </a:t>
            </a:r>
            <a:r>
              <a:rPr lang="tr-TR" sz="1700" b="1" dirty="0" err="1">
                <a:latin typeface="Consolas"/>
              </a:rPr>
              <a:t>autovalidate</a:t>
            </a:r>
            <a:r>
              <a:rPr lang="tr-TR" sz="1700" b="1" dirty="0">
                <a:ea typeface="+mn-lt"/>
                <a:cs typeface="+mn-lt"/>
              </a:rPr>
              <a:t> özelliği ne işe yarar ve bu özellik nasıl kullanılır?</a:t>
            </a:r>
            <a:endParaRPr lang="tr-TR" sz="1700" dirty="0"/>
          </a:p>
          <a:p>
            <a:pPr marL="0" indent="0">
              <a:buNone/>
            </a:pPr>
            <a:r>
              <a:rPr lang="tr-TR" sz="1700" dirty="0">
                <a:ea typeface="+mn-lt"/>
                <a:cs typeface="+mn-lt"/>
              </a:rPr>
              <a:t>Form içindeki alanların doğrulama işlemleri, </a:t>
            </a:r>
            <a:r>
              <a:rPr lang="tr-TR" sz="1700" err="1">
                <a:latin typeface="Consolas"/>
              </a:rPr>
              <a:t>validator</a:t>
            </a:r>
            <a:r>
              <a:rPr lang="tr-TR" sz="1700" dirty="0">
                <a:ea typeface="+mn-lt"/>
                <a:cs typeface="+mn-lt"/>
              </a:rPr>
              <a:t> özelliği kullanılarak gerçekleştirilir. Her bir alan için bir </a:t>
            </a:r>
            <a:r>
              <a:rPr lang="tr-TR" sz="1700" err="1">
                <a:latin typeface="Consolas"/>
              </a:rPr>
              <a:t>validator</a:t>
            </a:r>
            <a:r>
              <a:rPr lang="tr-TR" sz="1700" dirty="0">
                <a:ea typeface="+mn-lt"/>
                <a:cs typeface="+mn-lt"/>
              </a:rPr>
              <a:t> fonksiyonu tanımlanır ve bu fonksiyon, alanın değerini kontrol eder. Eğer değer geçerliyse </a:t>
            </a:r>
            <a:r>
              <a:rPr lang="tr-TR" sz="1700" err="1">
                <a:latin typeface="Consolas"/>
              </a:rPr>
              <a:t>null</a:t>
            </a:r>
            <a:r>
              <a:rPr lang="tr-TR" sz="1700" dirty="0">
                <a:ea typeface="+mn-lt"/>
                <a:cs typeface="+mn-lt"/>
              </a:rPr>
              <a:t> döner, geçersizse bir hata mesajı döner. Örneğin:</a:t>
            </a:r>
            <a:endParaRPr lang="tr-TR" sz="1700" dirty="0"/>
          </a:p>
          <a:p>
            <a:pPr marL="0" indent="0">
              <a:buNone/>
            </a:pPr>
            <a:r>
              <a:rPr lang="tr-TR" sz="1700" dirty="0">
                <a:latin typeface="Consolas"/>
              </a:rPr>
              <a:t>TextFormField(
  validator: (String val) {
    if (val.isEmpty) {
      return 'Bu alan boş bırakılamaz';
    }
    return null;
  },
);</a:t>
            </a:r>
          </a:p>
          <a:p>
            <a:pPr marL="0" indent="0">
              <a:buNone/>
            </a:pPr>
            <a:r>
              <a:rPr lang="tr-TR" sz="1700" b="1" dirty="0" err="1">
                <a:latin typeface="Consolas"/>
              </a:rPr>
              <a:t>autovalidate</a:t>
            </a:r>
            <a:r>
              <a:rPr lang="tr-TR" sz="1700" b="1" dirty="0">
                <a:ea typeface="+mn-lt"/>
                <a:cs typeface="+mn-lt"/>
              </a:rPr>
              <a:t> özelliği</a:t>
            </a:r>
            <a:r>
              <a:rPr lang="tr-TR" sz="1700" dirty="0">
                <a:ea typeface="+mn-lt"/>
                <a:cs typeface="+mn-lt"/>
              </a:rPr>
              <a:t>, form alanlarının otomatik olarak doğrulanıp doğrulanmayacağını belirler. Eğer </a:t>
            </a:r>
            <a:r>
              <a:rPr lang="tr-TR" sz="1700" dirty="0" err="1">
                <a:latin typeface="Consolas"/>
              </a:rPr>
              <a:t>autovalidate</a:t>
            </a:r>
            <a:r>
              <a:rPr lang="tr-TR" sz="1700" dirty="0">
                <a:latin typeface="Consolas"/>
              </a:rPr>
              <a:t>: </a:t>
            </a:r>
            <a:r>
              <a:rPr lang="tr-TR" sz="1700" dirty="0" err="1">
                <a:latin typeface="Consolas"/>
              </a:rPr>
              <a:t>true</a:t>
            </a:r>
            <a:r>
              <a:rPr lang="tr-TR" sz="1700" dirty="0">
                <a:ea typeface="+mn-lt"/>
                <a:cs typeface="+mn-lt"/>
              </a:rPr>
              <a:t> olarak ayarlanırsa, kullanıcı herhangi bir alanda değişiklik yaptığında otomatik olarak doğrulama yapılır. Bu özellik, kullanıcının hataları anında görmesini sağlar. Örneğin:</a:t>
            </a:r>
            <a:endParaRPr lang="tr-TR" dirty="0"/>
          </a:p>
        </p:txBody>
      </p:sp>
    </p:spTree>
    <p:extLst>
      <p:ext uri="{BB962C8B-B14F-4D97-AF65-F5344CB8AC3E}">
        <p14:creationId xmlns:p14="http://schemas.microsoft.com/office/powerpoint/2010/main" val="2839659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EC6F8C1-4B47-3AC1-8F99-8B9A2EAAA962}"/>
              </a:ext>
            </a:extLst>
          </p:cNvPr>
          <p:cNvSpPr>
            <a:spLocks noGrp="1"/>
          </p:cNvSpPr>
          <p:nvPr>
            <p:ph idx="1"/>
          </p:nvPr>
        </p:nvSpPr>
        <p:spPr>
          <a:xfrm>
            <a:off x="1115568" y="1099167"/>
            <a:ext cx="10168128" cy="5073033"/>
          </a:xfrm>
        </p:spPr>
        <p:txBody>
          <a:bodyPr vert="horz" lIns="91440" tIns="45720" rIns="91440" bIns="45720" rtlCol="0" anchor="t">
            <a:normAutofit lnSpcReduction="10000"/>
          </a:bodyPr>
          <a:lstStyle/>
          <a:p>
            <a:pPr marL="0" indent="0">
              <a:buNone/>
            </a:pPr>
            <a:r>
              <a:rPr lang="tr-TR" sz="1700" dirty="0">
                <a:latin typeface="Consolas"/>
              </a:rPr>
              <a:t>Form(
  autovalidate: true,
  child: TextFormField(
    validator: (String val) {
      if (val.isEmpty) {
        return 'Bu alan boş bırakılamaz';
      }
      return null;
    },
  ),
);</a:t>
            </a:r>
            <a:endParaRPr lang="tr-TR"/>
          </a:p>
          <a:p>
            <a:pPr marL="0" indent="0">
              <a:buNone/>
            </a:pPr>
            <a:r>
              <a:rPr lang="tr-TR" sz="1700" dirty="0">
                <a:ea typeface="+mn-lt"/>
                <a:cs typeface="+mn-lt"/>
              </a:rPr>
              <a:t>Eğer </a:t>
            </a:r>
            <a:r>
              <a:rPr lang="tr-TR" sz="1700" dirty="0" err="1">
                <a:latin typeface="Consolas"/>
              </a:rPr>
              <a:t>autovalidate</a:t>
            </a:r>
            <a:r>
              <a:rPr lang="tr-TR" sz="1700" dirty="0">
                <a:latin typeface="Consolas"/>
              </a:rPr>
              <a:t>: </a:t>
            </a:r>
            <a:r>
              <a:rPr lang="tr-TR" sz="1700" dirty="0" err="1">
                <a:latin typeface="Consolas"/>
              </a:rPr>
              <a:t>false</a:t>
            </a:r>
            <a:r>
              <a:rPr lang="tr-TR" sz="1700" dirty="0">
                <a:ea typeface="+mn-lt"/>
                <a:cs typeface="+mn-lt"/>
              </a:rPr>
              <a:t> olarak ayarlanırsa, doğrulama işlemi sadece </a:t>
            </a:r>
            <a:r>
              <a:rPr lang="tr-TR" sz="1700" dirty="0" err="1">
                <a:latin typeface="Consolas"/>
              </a:rPr>
              <a:t>validate</a:t>
            </a:r>
            <a:r>
              <a:rPr lang="tr-TR" sz="1700" dirty="0">
                <a:latin typeface="Consolas"/>
              </a:rPr>
              <a:t>()</a:t>
            </a:r>
            <a:r>
              <a:rPr lang="tr-TR" sz="1700" dirty="0">
                <a:ea typeface="+mn-lt"/>
                <a:cs typeface="+mn-lt"/>
              </a:rPr>
              <a:t> metodu çağrıldığında yapılır. Bu genellikle form gönderilirken kullanılır.</a:t>
            </a:r>
            <a:endParaRPr lang="tr-TR" dirty="0"/>
          </a:p>
          <a:p>
            <a:endParaRPr lang="tr-TR" sz="1700" dirty="0">
              <a:latin typeface="Consolas"/>
            </a:endParaRPr>
          </a:p>
        </p:txBody>
      </p:sp>
    </p:spTree>
    <p:extLst>
      <p:ext uri="{BB962C8B-B14F-4D97-AF65-F5344CB8AC3E}">
        <p14:creationId xmlns:p14="http://schemas.microsoft.com/office/powerpoint/2010/main" val="1524885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1C37D-5050-FBBA-1AF4-4DAA91DCF31C}"/>
              </a:ext>
            </a:extLst>
          </p:cNvPr>
          <p:cNvSpPr>
            <a:spLocks noGrp="1"/>
          </p:cNvSpPr>
          <p:nvPr>
            <p:ph type="title"/>
          </p:nvPr>
        </p:nvSpPr>
        <p:spPr/>
        <p:txBody>
          <a:bodyPr/>
          <a:lstStyle/>
          <a:p>
            <a:endParaRPr lang="en-GB"/>
          </a:p>
        </p:txBody>
      </p:sp>
      <p:pic>
        <p:nvPicPr>
          <p:cNvPr id="4" name="Content Placeholder 3" descr="A close-up of a website&#10;&#10;AI-generated content may be incorrect.">
            <a:extLst>
              <a:ext uri="{FF2B5EF4-FFF2-40B4-BE49-F238E27FC236}">
                <a16:creationId xmlns:a16="http://schemas.microsoft.com/office/drawing/2014/main" id="{B642194A-E186-5999-C34B-8C45C72F1570}"/>
              </a:ext>
            </a:extLst>
          </p:cNvPr>
          <p:cNvPicPr>
            <a:picLocks noGrp="1" noChangeAspect="1"/>
          </p:cNvPicPr>
          <p:nvPr>
            <p:ph idx="1"/>
          </p:nvPr>
        </p:nvPicPr>
        <p:blipFill>
          <a:blip r:embed="rId2"/>
          <a:stretch>
            <a:fillRect/>
          </a:stretch>
        </p:blipFill>
        <p:spPr>
          <a:xfrm>
            <a:off x="1687335" y="3049038"/>
            <a:ext cx="8814766" cy="2253973"/>
          </a:xfrm>
        </p:spPr>
      </p:pic>
    </p:spTree>
    <p:extLst>
      <p:ext uri="{BB962C8B-B14F-4D97-AF65-F5344CB8AC3E}">
        <p14:creationId xmlns:p14="http://schemas.microsoft.com/office/powerpoint/2010/main" val="3215480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BD1F7-DA65-54A1-62AA-BAE272BB8A8F}"/>
              </a:ext>
            </a:extLst>
          </p:cNvPr>
          <p:cNvSpPr>
            <a:spLocks noGrp="1"/>
          </p:cNvSpPr>
          <p:nvPr>
            <p:ph type="title"/>
          </p:nvPr>
        </p:nvSpPr>
        <p:spPr/>
        <p:txBody>
          <a:bodyPr/>
          <a:lstStyle/>
          <a:p>
            <a:r>
              <a:rPr lang="en-GB" dirty="0" err="1">
                <a:ea typeface="+mj-lt"/>
                <a:cs typeface="+mj-lt"/>
              </a:rPr>
              <a:t>InputDecoration'lar</a:t>
            </a:r>
            <a:endParaRPr lang="en-GB" dirty="0" err="1"/>
          </a:p>
        </p:txBody>
      </p:sp>
      <p:sp>
        <p:nvSpPr>
          <p:cNvPr id="3" name="Content Placeholder 2">
            <a:extLst>
              <a:ext uri="{FF2B5EF4-FFF2-40B4-BE49-F238E27FC236}">
                <a16:creationId xmlns:a16="http://schemas.microsoft.com/office/drawing/2014/main" id="{6558B9BB-1902-C41F-0E7A-5B6B428BF504}"/>
              </a:ext>
            </a:extLst>
          </p:cNvPr>
          <p:cNvSpPr>
            <a:spLocks noGrp="1"/>
          </p:cNvSpPr>
          <p:nvPr>
            <p:ph idx="1"/>
          </p:nvPr>
        </p:nvSpPr>
        <p:spPr/>
        <p:txBody>
          <a:bodyPr vert="horz" lIns="91440" tIns="45720" rIns="91440" bIns="45720" rtlCol="0" anchor="t">
            <a:normAutofit fontScale="92500" lnSpcReduction="10000"/>
          </a:bodyPr>
          <a:lstStyle/>
          <a:p>
            <a:r>
              <a:rPr lang="en-GB" dirty="0" err="1">
                <a:ea typeface="+mn-lt"/>
                <a:cs typeface="+mn-lt"/>
              </a:rPr>
              <a:t>labelText</a:t>
            </a:r>
            <a:r>
              <a:rPr lang="en-GB" dirty="0">
                <a:ea typeface="+mn-lt"/>
                <a:cs typeface="+mn-lt"/>
              </a:rPr>
              <a:t> - </a:t>
            </a:r>
            <a:r>
              <a:rPr lang="en-GB" dirty="0" err="1">
                <a:ea typeface="+mn-lt"/>
                <a:cs typeface="+mn-lt"/>
              </a:rPr>
              <a:t>TextField'ın</a:t>
            </a:r>
            <a:r>
              <a:rPr lang="en-GB" dirty="0">
                <a:ea typeface="+mn-lt"/>
                <a:cs typeface="+mn-lt"/>
              </a:rPr>
              <a:t> </a:t>
            </a:r>
            <a:r>
              <a:rPr lang="en-GB" dirty="0" err="1">
                <a:ea typeface="+mn-lt"/>
                <a:cs typeface="+mn-lt"/>
              </a:rPr>
              <a:t>üzerinde</a:t>
            </a:r>
            <a:r>
              <a:rPr lang="en-GB" dirty="0">
                <a:ea typeface="+mn-lt"/>
                <a:cs typeface="+mn-lt"/>
              </a:rPr>
              <a:t> </a:t>
            </a:r>
            <a:r>
              <a:rPr lang="en-GB" dirty="0" err="1">
                <a:ea typeface="+mn-lt"/>
                <a:cs typeface="+mn-lt"/>
              </a:rPr>
              <a:t>görünür</a:t>
            </a:r>
            <a:r>
              <a:rPr lang="en-GB" dirty="0">
                <a:ea typeface="+mn-lt"/>
                <a:cs typeface="+mn-lt"/>
              </a:rPr>
              <a:t>. </a:t>
            </a:r>
            <a:r>
              <a:rPr lang="en-GB" dirty="0" err="1">
                <a:ea typeface="+mn-lt"/>
                <a:cs typeface="+mn-lt"/>
              </a:rPr>
              <a:t>Kullanıcıya</a:t>
            </a:r>
            <a:r>
              <a:rPr lang="en-GB" dirty="0">
                <a:ea typeface="+mn-lt"/>
                <a:cs typeface="+mn-lt"/>
              </a:rPr>
              <a:t> </a:t>
            </a:r>
            <a:r>
              <a:rPr lang="en-GB" dirty="0" err="1">
                <a:ea typeface="+mn-lt"/>
                <a:cs typeface="+mn-lt"/>
              </a:rPr>
              <a:t>bu</a:t>
            </a:r>
            <a:r>
              <a:rPr lang="en-GB" dirty="0">
                <a:ea typeface="+mn-lt"/>
                <a:cs typeface="+mn-lt"/>
              </a:rPr>
              <a:t> </a:t>
            </a:r>
            <a:r>
              <a:rPr lang="en-GB" dirty="0" err="1">
                <a:ea typeface="+mn-lt"/>
                <a:cs typeface="+mn-lt"/>
              </a:rPr>
              <a:t>TextField'ın</a:t>
            </a:r>
            <a:r>
              <a:rPr lang="en-GB" dirty="0">
                <a:ea typeface="+mn-lt"/>
                <a:cs typeface="+mn-lt"/>
              </a:rPr>
              <a:t> ne </a:t>
            </a:r>
            <a:r>
              <a:rPr lang="en-GB" dirty="0" err="1">
                <a:ea typeface="+mn-lt"/>
                <a:cs typeface="+mn-lt"/>
              </a:rPr>
              <a:t>için</a:t>
            </a:r>
            <a:r>
              <a:rPr lang="en-GB" dirty="0">
                <a:ea typeface="+mn-lt"/>
                <a:cs typeface="+mn-lt"/>
              </a:rPr>
              <a:t> </a:t>
            </a:r>
            <a:r>
              <a:rPr lang="en-GB" dirty="0" err="1">
                <a:ea typeface="+mn-lt"/>
                <a:cs typeface="+mn-lt"/>
              </a:rPr>
              <a:t>olduğunu</a:t>
            </a:r>
            <a:r>
              <a:rPr lang="en-GB" dirty="0">
                <a:ea typeface="+mn-lt"/>
                <a:cs typeface="+mn-lt"/>
              </a:rPr>
              <a:t> </a:t>
            </a:r>
            <a:r>
              <a:rPr lang="en-GB" dirty="0" err="1">
                <a:ea typeface="+mn-lt"/>
                <a:cs typeface="+mn-lt"/>
              </a:rPr>
              <a:t>söyler</a:t>
            </a:r>
            <a:r>
              <a:rPr lang="en-GB" dirty="0">
                <a:ea typeface="+mn-lt"/>
                <a:cs typeface="+mn-lt"/>
              </a:rPr>
              <a:t>.</a:t>
            </a:r>
          </a:p>
          <a:p>
            <a:r>
              <a:rPr lang="en-GB" err="1">
                <a:ea typeface="+mn-lt"/>
                <a:cs typeface="+mn-lt"/>
              </a:rPr>
              <a:t>hintText</a:t>
            </a:r>
            <a:r>
              <a:rPr lang="en-GB" dirty="0">
                <a:ea typeface="+mn-lt"/>
                <a:cs typeface="+mn-lt"/>
              </a:rPr>
              <a:t> - </a:t>
            </a:r>
            <a:r>
              <a:rPr lang="en-GB" err="1">
                <a:ea typeface="+mn-lt"/>
                <a:cs typeface="+mn-lt"/>
              </a:rPr>
              <a:t>TextField</a:t>
            </a:r>
            <a:r>
              <a:rPr lang="en-GB" dirty="0">
                <a:ea typeface="+mn-lt"/>
                <a:cs typeface="+mn-lt"/>
              </a:rPr>
              <a:t> </a:t>
            </a:r>
            <a:r>
              <a:rPr lang="en-GB" err="1">
                <a:ea typeface="+mn-lt"/>
                <a:cs typeface="+mn-lt"/>
              </a:rPr>
              <a:t>içindeki</a:t>
            </a:r>
            <a:r>
              <a:rPr lang="en-GB" dirty="0">
                <a:ea typeface="+mn-lt"/>
                <a:cs typeface="+mn-lt"/>
              </a:rPr>
              <a:t> </a:t>
            </a:r>
            <a:r>
              <a:rPr lang="en-GB" err="1">
                <a:ea typeface="+mn-lt"/>
                <a:cs typeface="+mn-lt"/>
              </a:rPr>
              <a:t>hafif</a:t>
            </a:r>
            <a:r>
              <a:rPr lang="en-GB" dirty="0">
                <a:ea typeface="+mn-lt"/>
                <a:cs typeface="+mn-lt"/>
              </a:rPr>
              <a:t> </a:t>
            </a:r>
            <a:r>
              <a:rPr lang="en-GB" err="1">
                <a:ea typeface="+mn-lt"/>
                <a:cs typeface="+mn-lt"/>
              </a:rPr>
              <a:t>soluk</a:t>
            </a:r>
            <a:r>
              <a:rPr lang="en-GB" dirty="0">
                <a:ea typeface="+mn-lt"/>
                <a:cs typeface="+mn-lt"/>
              </a:rPr>
              <a:t> </a:t>
            </a:r>
            <a:r>
              <a:rPr lang="en-GB" err="1">
                <a:ea typeface="+mn-lt"/>
                <a:cs typeface="+mn-lt"/>
              </a:rPr>
              <a:t>metin</a:t>
            </a:r>
            <a:r>
              <a:rPr lang="en-GB" dirty="0">
                <a:ea typeface="+mn-lt"/>
                <a:cs typeface="+mn-lt"/>
              </a:rPr>
              <a:t>. </a:t>
            </a:r>
            <a:r>
              <a:rPr lang="en-GB" err="1">
                <a:ea typeface="+mn-lt"/>
                <a:cs typeface="+mn-lt"/>
              </a:rPr>
              <a:t>Kullanıcı</a:t>
            </a:r>
            <a:r>
              <a:rPr lang="en-GB" dirty="0">
                <a:ea typeface="+mn-lt"/>
                <a:cs typeface="+mn-lt"/>
              </a:rPr>
              <a:t> </a:t>
            </a:r>
            <a:r>
              <a:rPr lang="en-GB" err="1">
                <a:ea typeface="+mn-lt"/>
                <a:cs typeface="+mn-lt"/>
              </a:rPr>
              <a:t>yazmaya</a:t>
            </a:r>
            <a:r>
              <a:rPr lang="en-GB" dirty="0">
                <a:ea typeface="+mn-lt"/>
                <a:cs typeface="+mn-lt"/>
              </a:rPr>
              <a:t> </a:t>
            </a:r>
            <a:r>
              <a:rPr lang="en-GB" err="1">
                <a:ea typeface="+mn-lt"/>
                <a:cs typeface="+mn-lt"/>
              </a:rPr>
              <a:t>başladığında</a:t>
            </a:r>
            <a:r>
              <a:rPr lang="en-GB" dirty="0">
                <a:ea typeface="+mn-lt"/>
                <a:cs typeface="+mn-lt"/>
              </a:rPr>
              <a:t> </a:t>
            </a:r>
            <a:r>
              <a:rPr lang="en-GB" err="1">
                <a:ea typeface="+mn-lt"/>
                <a:cs typeface="+mn-lt"/>
              </a:rPr>
              <a:t>kaybolur</a:t>
            </a:r>
            <a:endParaRPr lang="en-GB" dirty="0" err="1">
              <a:ea typeface="+mn-lt"/>
              <a:cs typeface="+mn-lt"/>
            </a:endParaRPr>
          </a:p>
          <a:p>
            <a:r>
              <a:rPr lang="en-GB" dirty="0" err="1">
                <a:ea typeface="+mn-lt"/>
                <a:cs typeface="+mn-lt"/>
              </a:rPr>
              <a:t>errorText</a:t>
            </a:r>
            <a:r>
              <a:rPr lang="en-GB" dirty="0">
                <a:ea typeface="+mn-lt"/>
                <a:cs typeface="+mn-lt"/>
              </a:rPr>
              <a:t> - </a:t>
            </a:r>
            <a:r>
              <a:rPr lang="en-GB" dirty="0" err="1">
                <a:ea typeface="+mn-lt"/>
                <a:cs typeface="+mn-lt"/>
              </a:rPr>
              <a:t>TextField'ın</a:t>
            </a:r>
            <a:r>
              <a:rPr lang="en-GB" dirty="0">
                <a:ea typeface="+mn-lt"/>
                <a:cs typeface="+mn-lt"/>
              </a:rPr>
              <a:t> </a:t>
            </a:r>
            <a:r>
              <a:rPr lang="en-GB" dirty="0" err="1">
                <a:ea typeface="+mn-lt"/>
                <a:cs typeface="+mn-lt"/>
              </a:rPr>
              <a:t>altında</a:t>
            </a:r>
            <a:r>
              <a:rPr lang="en-GB" dirty="0">
                <a:ea typeface="+mn-lt"/>
                <a:cs typeface="+mn-lt"/>
              </a:rPr>
              <a:t> </a:t>
            </a:r>
            <a:r>
              <a:rPr lang="en-GB" dirty="0" err="1">
                <a:ea typeface="+mn-lt"/>
                <a:cs typeface="+mn-lt"/>
              </a:rPr>
              <a:t>görünen</a:t>
            </a:r>
            <a:r>
              <a:rPr lang="en-GB" dirty="0">
                <a:ea typeface="+mn-lt"/>
                <a:cs typeface="+mn-lt"/>
              </a:rPr>
              <a:t> </a:t>
            </a:r>
            <a:r>
              <a:rPr lang="en-GB" dirty="0" err="1">
                <a:ea typeface="+mn-lt"/>
                <a:cs typeface="+mn-lt"/>
              </a:rPr>
              <a:t>hata</a:t>
            </a:r>
            <a:r>
              <a:rPr lang="en-GB" dirty="0">
                <a:ea typeface="+mn-lt"/>
                <a:cs typeface="+mn-lt"/>
              </a:rPr>
              <a:t> </a:t>
            </a:r>
            <a:r>
              <a:rPr lang="en-GB" dirty="0" err="1">
                <a:ea typeface="+mn-lt"/>
                <a:cs typeface="+mn-lt"/>
              </a:rPr>
              <a:t>mesajı</a:t>
            </a:r>
            <a:r>
              <a:rPr lang="en-GB" dirty="0">
                <a:ea typeface="+mn-lt"/>
                <a:cs typeface="+mn-lt"/>
              </a:rPr>
              <a:t>. </a:t>
            </a:r>
            <a:r>
              <a:rPr lang="en-GB" dirty="0" err="1">
                <a:ea typeface="+mn-lt"/>
                <a:cs typeface="+mn-lt"/>
              </a:rPr>
              <a:t>Genellikle</a:t>
            </a:r>
            <a:r>
              <a:rPr lang="en-GB" dirty="0">
                <a:ea typeface="+mn-lt"/>
                <a:cs typeface="+mn-lt"/>
              </a:rPr>
              <a:t> </a:t>
            </a:r>
            <a:r>
              <a:rPr lang="en-GB" dirty="0" err="1">
                <a:ea typeface="+mn-lt"/>
                <a:cs typeface="+mn-lt"/>
              </a:rPr>
              <a:t>kırmızıdır</a:t>
            </a:r>
            <a:r>
              <a:rPr lang="en-GB" dirty="0">
                <a:ea typeface="+mn-lt"/>
                <a:cs typeface="+mn-lt"/>
              </a:rPr>
              <a:t>. </a:t>
            </a:r>
            <a:r>
              <a:rPr lang="en-GB" dirty="0" err="1">
                <a:ea typeface="+mn-lt"/>
                <a:cs typeface="+mn-lt"/>
              </a:rPr>
              <a:t>Doğrulama</a:t>
            </a:r>
            <a:r>
              <a:rPr lang="en-GB" dirty="0">
                <a:ea typeface="+mn-lt"/>
                <a:cs typeface="+mn-lt"/>
              </a:rPr>
              <a:t> </a:t>
            </a:r>
            <a:r>
              <a:rPr lang="en-GB" dirty="0" err="1">
                <a:ea typeface="+mn-lt"/>
                <a:cs typeface="+mn-lt"/>
              </a:rPr>
              <a:t>tarafından</a:t>
            </a:r>
            <a:r>
              <a:rPr lang="en-GB" dirty="0">
                <a:ea typeface="+mn-lt"/>
                <a:cs typeface="+mn-lt"/>
              </a:rPr>
              <a:t> </a:t>
            </a:r>
            <a:r>
              <a:rPr lang="en-GB" dirty="0" err="1">
                <a:ea typeface="+mn-lt"/>
                <a:cs typeface="+mn-lt"/>
              </a:rPr>
              <a:t>otomatik</a:t>
            </a:r>
            <a:r>
              <a:rPr lang="en-GB" dirty="0">
                <a:ea typeface="+mn-lt"/>
                <a:cs typeface="+mn-lt"/>
              </a:rPr>
              <a:t> </a:t>
            </a:r>
            <a:r>
              <a:rPr lang="en-GB" dirty="0" err="1">
                <a:ea typeface="+mn-lt"/>
                <a:cs typeface="+mn-lt"/>
              </a:rPr>
              <a:t>olarak</a:t>
            </a:r>
            <a:r>
              <a:rPr lang="en-GB" dirty="0">
                <a:ea typeface="+mn-lt"/>
                <a:cs typeface="+mn-lt"/>
              </a:rPr>
              <a:t> </a:t>
            </a:r>
            <a:r>
              <a:rPr lang="en-GB" dirty="0" err="1">
                <a:ea typeface="+mn-lt"/>
                <a:cs typeface="+mn-lt"/>
              </a:rPr>
              <a:t>ayarlanır</a:t>
            </a:r>
            <a:r>
              <a:rPr lang="en-GB" dirty="0">
                <a:ea typeface="+mn-lt"/>
                <a:cs typeface="+mn-lt"/>
              </a:rPr>
              <a:t> (</a:t>
            </a:r>
            <a:r>
              <a:rPr lang="en-GB" dirty="0" err="1">
                <a:ea typeface="+mn-lt"/>
                <a:cs typeface="+mn-lt"/>
              </a:rPr>
              <a:t>daha</a:t>
            </a:r>
            <a:r>
              <a:rPr lang="en-GB" dirty="0">
                <a:ea typeface="+mn-lt"/>
                <a:cs typeface="+mn-lt"/>
              </a:rPr>
              <a:t> </a:t>
            </a:r>
            <a:r>
              <a:rPr lang="en-GB" dirty="0" err="1">
                <a:ea typeface="+mn-lt"/>
                <a:cs typeface="+mn-lt"/>
              </a:rPr>
              <a:t>sonra</a:t>
            </a:r>
            <a:r>
              <a:rPr lang="en-GB" dirty="0">
                <a:ea typeface="+mn-lt"/>
                <a:cs typeface="+mn-lt"/>
              </a:rPr>
              <a:t> </a:t>
            </a:r>
            <a:r>
              <a:rPr lang="en-GB" dirty="0" err="1">
                <a:ea typeface="+mn-lt"/>
                <a:cs typeface="+mn-lt"/>
              </a:rPr>
              <a:t>ele</a:t>
            </a:r>
            <a:r>
              <a:rPr lang="en-GB" dirty="0">
                <a:ea typeface="+mn-lt"/>
                <a:cs typeface="+mn-lt"/>
              </a:rPr>
              <a:t> </a:t>
            </a:r>
            <a:r>
              <a:rPr lang="en-GB" dirty="0" err="1">
                <a:ea typeface="+mn-lt"/>
                <a:cs typeface="+mn-lt"/>
              </a:rPr>
              <a:t>alınacaktır</a:t>
            </a:r>
            <a:r>
              <a:rPr lang="en-GB" dirty="0">
                <a:ea typeface="+mn-lt"/>
                <a:cs typeface="+mn-lt"/>
              </a:rPr>
              <a:t>), </a:t>
            </a:r>
            <a:r>
              <a:rPr lang="en-GB" dirty="0" err="1">
                <a:ea typeface="+mn-lt"/>
                <a:cs typeface="+mn-lt"/>
              </a:rPr>
              <a:t>ancak</a:t>
            </a:r>
            <a:r>
              <a:rPr lang="en-GB" dirty="0">
                <a:ea typeface="+mn-lt"/>
                <a:cs typeface="+mn-lt"/>
              </a:rPr>
              <a:t> </a:t>
            </a:r>
            <a:r>
              <a:rPr lang="en-GB" dirty="0" err="1">
                <a:ea typeface="+mn-lt"/>
                <a:cs typeface="+mn-lt"/>
              </a:rPr>
              <a:t>gerekirse</a:t>
            </a:r>
            <a:r>
              <a:rPr lang="en-GB" dirty="0">
                <a:ea typeface="+mn-lt"/>
                <a:cs typeface="+mn-lt"/>
              </a:rPr>
              <a:t> </a:t>
            </a:r>
            <a:r>
              <a:rPr lang="en-GB" dirty="0" err="1">
                <a:ea typeface="+mn-lt"/>
                <a:cs typeface="+mn-lt"/>
              </a:rPr>
              <a:t>manuel</a:t>
            </a:r>
            <a:r>
              <a:rPr lang="en-GB" dirty="0">
                <a:ea typeface="+mn-lt"/>
                <a:cs typeface="+mn-lt"/>
              </a:rPr>
              <a:t> </a:t>
            </a:r>
            <a:r>
              <a:rPr lang="en-GB" dirty="0" err="1">
                <a:ea typeface="+mn-lt"/>
                <a:cs typeface="+mn-lt"/>
              </a:rPr>
              <a:t>olarak</a:t>
            </a:r>
            <a:r>
              <a:rPr lang="en-GB" dirty="0">
                <a:ea typeface="+mn-lt"/>
                <a:cs typeface="+mn-lt"/>
              </a:rPr>
              <a:t> </a:t>
            </a:r>
            <a:r>
              <a:rPr lang="en-GB" dirty="0" err="1">
                <a:ea typeface="+mn-lt"/>
                <a:cs typeface="+mn-lt"/>
              </a:rPr>
              <a:t>ayarlayabilirsiniz</a:t>
            </a:r>
            <a:r>
              <a:rPr lang="en-GB" dirty="0">
                <a:ea typeface="+mn-lt"/>
                <a:cs typeface="+mn-lt"/>
              </a:rPr>
              <a:t>. </a:t>
            </a:r>
            <a:endParaRPr lang="en-GB" dirty="0"/>
          </a:p>
        </p:txBody>
      </p:sp>
    </p:spTree>
    <p:extLst>
      <p:ext uri="{BB962C8B-B14F-4D97-AF65-F5344CB8AC3E}">
        <p14:creationId xmlns:p14="http://schemas.microsoft.com/office/powerpoint/2010/main" val="1089873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62507-35A9-535E-D14B-C9B349ABB2E4}"/>
              </a:ext>
            </a:extLst>
          </p:cNvPr>
          <p:cNvSpPr>
            <a:spLocks noGrp="1"/>
          </p:cNvSpPr>
          <p:nvPr>
            <p:ph type="title"/>
          </p:nvPr>
        </p:nvSpPr>
        <p:spPr/>
        <p:txBody>
          <a:bodyPr/>
          <a:lstStyle/>
          <a:p>
            <a:r>
              <a:rPr lang="en-GB" dirty="0" err="1">
                <a:ea typeface="+mj-lt"/>
                <a:cs typeface="+mj-lt"/>
              </a:rPr>
              <a:t>InputDecoration'lar</a:t>
            </a:r>
            <a:endParaRPr lang="en-US" dirty="0" err="1"/>
          </a:p>
        </p:txBody>
      </p:sp>
      <p:sp>
        <p:nvSpPr>
          <p:cNvPr id="3" name="Content Placeholder 2">
            <a:extLst>
              <a:ext uri="{FF2B5EF4-FFF2-40B4-BE49-F238E27FC236}">
                <a16:creationId xmlns:a16="http://schemas.microsoft.com/office/drawing/2014/main" id="{017405EC-C465-CE7F-84BA-7EC062C811AA}"/>
              </a:ext>
            </a:extLst>
          </p:cNvPr>
          <p:cNvSpPr>
            <a:spLocks noGrp="1"/>
          </p:cNvSpPr>
          <p:nvPr>
            <p:ph idx="1"/>
          </p:nvPr>
        </p:nvSpPr>
        <p:spPr/>
        <p:txBody>
          <a:bodyPr vert="horz" lIns="91440" tIns="45720" rIns="91440" bIns="45720" rtlCol="0" anchor="t">
            <a:normAutofit/>
          </a:bodyPr>
          <a:lstStyle/>
          <a:p>
            <a:r>
              <a:rPr lang="en-GB" err="1">
                <a:ea typeface="+mn-lt"/>
                <a:cs typeface="+mn-lt"/>
              </a:rPr>
              <a:t>prefixText</a:t>
            </a:r>
            <a:r>
              <a:rPr lang="en-GB" dirty="0">
                <a:ea typeface="+mn-lt"/>
                <a:cs typeface="+mn-lt"/>
              </a:rPr>
              <a:t> - </a:t>
            </a:r>
            <a:r>
              <a:rPr lang="en-GB" err="1">
                <a:ea typeface="+mn-lt"/>
                <a:cs typeface="+mn-lt"/>
              </a:rPr>
              <a:t>Kullanıcının</a:t>
            </a:r>
            <a:r>
              <a:rPr lang="en-GB" dirty="0">
                <a:ea typeface="+mn-lt"/>
                <a:cs typeface="+mn-lt"/>
              </a:rPr>
              <a:t> </a:t>
            </a:r>
            <a:r>
              <a:rPr lang="en-GB" err="1">
                <a:ea typeface="+mn-lt"/>
                <a:cs typeface="+mn-lt"/>
              </a:rPr>
              <a:t>yazdığı</a:t>
            </a:r>
            <a:r>
              <a:rPr lang="en-GB" dirty="0">
                <a:ea typeface="+mn-lt"/>
                <a:cs typeface="+mn-lt"/>
              </a:rPr>
              <a:t> </a:t>
            </a:r>
            <a:r>
              <a:rPr lang="en-GB" err="1">
                <a:ea typeface="+mn-lt"/>
                <a:cs typeface="+mn-lt"/>
              </a:rPr>
              <a:t>şeylerin</a:t>
            </a:r>
            <a:r>
              <a:rPr lang="en-GB" dirty="0">
                <a:ea typeface="+mn-lt"/>
                <a:cs typeface="+mn-lt"/>
              </a:rPr>
              <a:t> </a:t>
            </a:r>
            <a:r>
              <a:rPr lang="en-GB" err="1">
                <a:ea typeface="+mn-lt"/>
                <a:cs typeface="+mn-lt"/>
              </a:rPr>
              <a:t>solundaki</a:t>
            </a:r>
            <a:r>
              <a:rPr lang="en-GB" dirty="0">
                <a:ea typeface="+mn-lt"/>
                <a:cs typeface="+mn-lt"/>
              </a:rPr>
              <a:t> </a:t>
            </a:r>
            <a:r>
              <a:rPr lang="en-GB" err="1">
                <a:ea typeface="+mn-lt"/>
                <a:cs typeface="+mn-lt"/>
              </a:rPr>
              <a:t>TextField</a:t>
            </a:r>
            <a:r>
              <a:rPr lang="en-GB" dirty="0">
                <a:ea typeface="+mn-lt"/>
                <a:cs typeface="+mn-lt"/>
              </a:rPr>
              <a:t> </a:t>
            </a:r>
            <a:r>
              <a:rPr lang="en-GB" err="1">
                <a:ea typeface="+mn-lt"/>
                <a:cs typeface="+mn-lt"/>
              </a:rPr>
              <a:t>içindeki</a:t>
            </a:r>
            <a:r>
              <a:rPr lang="en-GB" dirty="0">
                <a:ea typeface="+mn-lt"/>
                <a:cs typeface="+mn-lt"/>
              </a:rPr>
              <a:t> </a:t>
            </a:r>
            <a:r>
              <a:rPr lang="en-GB" err="1">
                <a:ea typeface="+mn-lt"/>
                <a:cs typeface="+mn-lt"/>
              </a:rPr>
              <a:t>metin</a:t>
            </a:r>
            <a:r>
              <a:rPr lang="en-GB" dirty="0">
                <a:ea typeface="+mn-lt"/>
                <a:cs typeface="+mn-lt"/>
              </a:rPr>
              <a:t>.</a:t>
            </a:r>
          </a:p>
          <a:p>
            <a:r>
              <a:rPr lang="en-GB" err="1">
                <a:ea typeface="+mn-lt"/>
                <a:cs typeface="+mn-lt"/>
              </a:rPr>
              <a:t>suffixText</a:t>
            </a:r>
            <a:r>
              <a:rPr lang="en-GB" dirty="0">
                <a:ea typeface="+mn-lt"/>
                <a:cs typeface="+mn-lt"/>
              </a:rPr>
              <a:t> - </a:t>
            </a:r>
            <a:r>
              <a:rPr lang="en-GB" err="1">
                <a:ea typeface="+mn-lt"/>
                <a:cs typeface="+mn-lt"/>
              </a:rPr>
              <a:t>prefixText</a:t>
            </a:r>
            <a:r>
              <a:rPr lang="en-GB" dirty="0">
                <a:ea typeface="+mn-lt"/>
                <a:cs typeface="+mn-lt"/>
              </a:rPr>
              <a:t> </a:t>
            </a:r>
            <a:r>
              <a:rPr lang="en-GB" err="1">
                <a:ea typeface="+mn-lt"/>
                <a:cs typeface="+mn-lt"/>
              </a:rPr>
              <a:t>ile</a:t>
            </a:r>
            <a:r>
              <a:rPr lang="en-GB" dirty="0">
                <a:ea typeface="+mn-lt"/>
                <a:cs typeface="+mn-lt"/>
              </a:rPr>
              <a:t> </a:t>
            </a:r>
            <a:r>
              <a:rPr lang="en-GB" err="1">
                <a:ea typeface="+mn-lt"/>
                <a:cs typeface="+mn-lt"/>
              </a:rPr>
              <a:t>aynı</a:t>
            </a:r>
            <a:r>
              <a:rPr lang="en-GB" dirty="0">
                <a:ea typeface="+mn-lt"/>
                <a:cs typeface="+mn-lt"/>
              </a:rPr>
              <a:t> ama </a:t>
            </a:r>
            <a:r>
              <a:rPr lang="en-GB" err="1">
                <a:ea typeface="+mn-lt"/>
                <a:cs typeface="+mn-lt"/>
              </a:rPr>
              <a:t>en</a:t>
            </a:r>
            <a:r>
              <a:rPr lang="en-GB" dirty="0">
                <a:ea typeface="+mn-lt"/>
                <a:cs typeface="+mn-lt"/>
              </a:rPr>
              <a:t> </a:t>
            </a:r>
            <a:r>
              <a:rPr lang="en-GB" err="1">
                <a:ea typeface="+mn-lt"/>
                <a:cs typeface="+mn-lt"/>
              </a:rPr>
              <a:t>sağda</a:t>
            </a:r>
            <a:r>
              <a:rPr lang="en-GB" dirty="0">
                <a:ea typeface="+mn-lt"/>
                <a:cs typeface="+mn-lt"/>
              </a:rPr>
              <a:t>. </a:t>
            </a:r>
          </a:p>
          <a:p>
            <a:r>
              <a:rPr lang="en-GB" dirty="0">
                <a:ea typeface="+mn-lt"/>
                <a:cs typeface="+mn-lt"/>
              </a:rPr>
              <a:t>icon - </a:t>
            </a:r>
            <a:r>
              <a:rPr lang="en-GB" dirty="0" err="1">
                <a:ea typeface="+mn-lt"/>
                <a:cs typeface="+mn-lt"/>
              </a:rPr>
              <a:t>TextField'ın</a:t>
            </a:r>
            <a:r>
              <a:rPr lang="en-GB" dirty="0">
                <a:ea typeface="+mn-lt"/>
                <a:cs typeface="+mn-lt"/>
              </a:rPr>
              <a:t> </a:t>
            </a:r>
            <a:r>
              <a:rPr lang="en-GB" dirty="0" err="1">
                <a:ea typeface="+mn-lt"/>
                <a:cs typeface="+mn-lt"/>
              </a:rPr>
              <a:t>tamamının</a:t>
            </a:r>
            <a:r>
              <a:rPr lang="en-GB" dirty="0">
                <a:ea typeface="+mn-lt"/>
                <a:cs typeface="+mn-lt"/>
              </a:rPr>
              <a:t> </a:t>
            </a:r>
            <a:r>
              <a:rPr lang="en-GB" dirty="0" err="1">
                <a:ea typeface="+mn-lt"/>
                <a:cs typeface="+mn-lt"/>
              </a:rPr>
              <a:t>soluna</a:t>
            </a:r>
            <a:r>
              <a:rPr lang="en-GB" dirty="0">
                <a:ea typeface="+mn-lt"/>
                <a:cs typeface="+mn-lt"/>
              </a:rPr>
              <a:t> </a:t>
            </a:r>
            <a:r>
              <a:rPr lang="en-GB" dirty="0" err="1">
                <a:ea typeface="+mn-lt"/>
                <a:cs typeface="+mn-lt"/>
              </a:rPr>
              <a:t>bir</a:t>
            </a:r>
            <a:r>
              <a:rPr lang="en-GB" dirty="0">
                <a:ea typeface="+mn-lt"/>
                <a:cs typeface="+mn-lt"/>
              </a:rPr>
              <a:t> </a:t>
            </a:r>
            <a:r>
              <a:rPr lang="en-GB" dirty="0" err="1">
                <a:ea typeface="+mn-lt"/>
                <a:cs typeface="+mn-lt"/>
              </a:rPr>
              <a:t>simge</a:t>
            </a:r>
            <a:r>
              <a:rPr lang="en-GB" dirty="0">
                <a:ea typeface="+mn-lt"/>
                <a:cs typeface="+mn-lt"/>
              </a:rPr>
              <a:t> </a:t>
            </a:r>
            <a:r>
              <a:rPr lang="en-GB" dirty="0" err="1">
                <a:ea typeface="+mn-lt"/>
                <a:cs typeface="+mn-lt"/>
              </a:rPr>
              <a:t>çizer</a:t>
            </a:r>
            <a:r>
              <a:rPr lang="en-GB" dirty="0">
                <a:ea typeface="+mn-lt"/>
                <a:cs typeface="+mn-lt"/>
              </a:rPr>
              <a:t>. </a:t>
            </a:r>
          </a:p>
          <a:p>
            <a:r>
              <a:rPr lang="en-GB" err="1">
                <a:ea typeface="+mn-lt"/>
                <a:cs typeface="+mn-lt"/>
              </a:rPr>
              <a:t>prefixIcon</a:t>
            </a:r>
            <a:r>
              <a:rPr lang="en-GB" dirty="0">
                <a:ea typeface="+mn-lt"/>
                <a:cs typeface="+mn-lt"/>
              </a:rPr>
              <a:t> - Sol </a:t>
            </a:r>
            <a:r>
              <a:rPr lang="en-GB" err="1">
                <a:ea typeface="+mn-lt"/>
                <a:cs typeface="+mn-lt"/>
              </a:rPr>
              <a:t>taraftaki</a:t>
            </a:r>
            <a:r>
              <a:rPr lang="en-GB" dirty="0">
                <a:ea typeface="+mn-lt"/>
                <a:cs typeface="+mn-lt"/>
              </a:rPr>
              <a:t> </a:t>
            </a:r>
            <a:r>
              <a:rPr lang="en-GB" err="1">
                <a:ea typeface="+mn-lt"/>
                <a:cs typeface="+mn-lt"/>
              </a:rPr>
              <a:t>TextField'ın</a:t>
            </a:r>
            <a:r>
              <a:rPr lang="en-GB" dirty="0">
                <a:ea typeface="+mn-lt"/>
                <a:cs typeface="+mn-lt"/>
              </a:rPr>
              <a:t> </a:t>
            </a:r>
            <a:r>
              <a:rPr lang="en-GB" err="1">
                <a:ea typeface="+mn-lt"/>
                <a:cs typeface="+mn-lt"/>
              </a:rPr>
              <a:t>içine</a:t>
            </a:r>
            <a:r>
              <a:rPr lang="en-GB" dirty="0">
                <a:ea typeface="+mn-lt"/>
                <a:cs typeface="+mn-lt"/>
              </a:rPr>
              <a:t> </a:t>
            </a:r>
            <a:r>
              <a:rPr lang="en-GB" err="1">
                <a:ea typeface="+mn-lt"/>
                <a:cs typeface="+mn-lt"/>
              </a:rPr>
              <a:t>bir</a:t>
            </a:r>
            <a:r>
              <a:rPr lang="en-GB" dirty="0">
                <a:ea typeface="+mn-lt"/>
                <a:cs typeface="+mn-lt"/>
              </a:rPr>
              <a:t> </a:t>
            </a:r>
            <a:r>
              <a:rPr lang="en-GB" err="1">
                <a:ea typeface="+mn-lt"/>
                <a:cs typeface="+mn-lt"/>
              </a:rPr>
              <a:t>tane</a:t>
            </a:r>
            <a:r>
              <a:rPr lang="en-GB" dirty="0">
                <a:ea typeface="+mn-lt"/>
                <a:cs typeface="+mn-lt"/>
              </a:rPr>
              <a:t> </a:t>
            </a:r>
            <a:r>
              <a:rPr lang="en-GB" err="1">
                <a:ea typeface="+mn-lt"/>
                <a:cs typeface="+mn-lt"/>
              </a:rPr>
              <a:t>çizer</a:t>
            </a:r>
            <a:r>
              <a:rPr lang="en-GB" dirty="0">
                <a:ea typeface="+mn-lt"/>
                <a:cs typeface="+mn-lt"/>
              </a:rPr>
              <a:t>. </a:t>
            </a:r>
          </a:p>
          <a:p>
            <a:r>
              <a:rPr lang="en-GB" dirty="0" err="1">
                <a:ea typeface="+mn-lt"/>
                <a:cs typeface="+mn-lt"/>
              </a:rPr>
              <a:t>suffixIcon</a:t>
            </a:r>
            <a:r>
              <a:rPr lang="en-GB" dirty="0">
                <a:ea typeface="+mn-lt"/>
                <a:cs typeface="+mn-lt"/>
              </a:rPr>
              <a:t> - </a:t>
            </a:r>
            <a:r>
              <a:rPr lang="en-GB" dirty="0" err="1">
                <a:ea typeface="+mn-lt"/>
                <a:cs typeface="+mn-lt"/>
              </a:rPr>
              <a:t>prefixIcon</a:t>
            </a:r>
            <a:r>
              <a:rPr lang="en-GB" dirty="0">
                <a:ea typeface="+mn-lt"/>
                <a:cs typeface="+mn-lt"/>
              </a:rPr>
              <a:t> </a:t>
            </a:r>
            <a:r>
              <a:rPr lang="en-GB" dirty="0" err="1">
                <a:ea typeface="+mn-lt"/>
                <a:cs typeface="+mn-lt"/>
              </a:rPr>
              <a:t>ile</a:t>
            </a:r>
            <a:r>
              <a:rPr lang="en-GB" dirty="0">
                <a:ea typeface="+mn-lt"/>
                <a:cs typeface="+mn-lt"/>
              </a:rPr>
              <a:t> </a:t>
            </a:r>
            <a:r>
              <a:rPr lang="en-GB" dirty="0" err="1">
                <a:ea typeface="+mn-lt"/>
                <a:cs typeface="+mn-lt"/>
              </a:rPr>
              <a:t>aynıdır</a:t>
            </a:r>
            <a:r>
              <a:rPr lang="en-GB" dirty="0">
                <a:ea typeface="+mn-lt"/>
                <a:cs typeface="+mn-lt"/>
              </a:rPr>
              <a:t> </a:t>
            </a:r>
            <a:r>
              <a:rPr lang="en-GB" dirty="0" err="1">
                <a:ea typeface="+mn-lt"/>
                <a:cs typeface="+mn-lt"/>
              </a:rPr>
              <a:t>ancak</a:t>
            </a:r>
            <a:r>
              <a:rPr lang="en-GB" dirty="0">
                <a:ea typeface="+mn-lt"/>
                <a:cs typeface="+mn-lt"/>
              </a:rPr>
              <a:t> </a:t>
            </a:r>
            <a:r>
              <a:rPr lang="en-GB" dirty="0" err="1">
                <a:ea typeface="+mn-lt"/>
                <a:cs typeface="+mn-lt"/>
              </a:rPr>
              <a:t>en</a:t>
            </a:r>
            <a:r>
              <a:rPr lang="en-GB" dirty="0">
                <a:ea typeface="+mn-lt"/>
                <a:cs typeface="+mn-lt"/>
              </a:rPr>
              <a:t> </a:t>
            </a:r>
            <a:r>
              <a:rPr lang="en-GB" dirty="0" err="1">
                <a:ea typeface="+mn-lt"/>
                <a:cs typeface="+mn-lt"/>
              </a:rPr>
              <a:t>sağdadır</a:t>
            </a:r>
            <a:r>
              <a:rPr lang="en-GB" dirty="0">
                <a:ea typeface="+mn-lt"/>
                <a:cs typeface="+mn-lt"/>
              </a:rPr>
              <a:t>. </a:t>
            </a:r>
          </a:p>
        </p:txBody>
      </p:sp>
    </p:spTree>
    <p:extLst>
      <p:ext uri="{BB962C8B-B14F-4D97-AF65-F5344CB8AC3E}">
        <p14:creationId xmlns:p14="http://schemas.microsoft.com/office/powerpoint/2010/main" val="1909317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5A15-9C75-D762-E54C-6D474FFC4ED4}"/>
              </a:ext>
            </a:extLst>
          </p:cNvPr>
          <p:cNvSpPr>
            <a:spLocks noGrp="1"/>
          </p:cNvSpPr>
          <p:nvPr>
            <p:ph type="title"/>
          </p:nvPr>
        </p:nvSpPr>
        <p:spPr/>
        <p:txBody>
          <a:bodyPr/>
          <a:lstStyle/>
          <a:p>
            <a:r>
              <a:rPr lang="en-GB" sz="2800" err="1">
                <a:latin typeface="Avenir Next LT Pro"/>
              </a:rPr>
              <a:t>obscureText</a:t>
            </a:r>
            <a:endParaRPr lang="en-GB" sz="2800">
              <a:latin typeface="Avenir Next LT Pro"/>
            </a:endParaRPr>
          </a:p>
        </p:txBody>
      </p:sp>
      <p:sp>
        <p:nvSpPr>
          <p:cNvPr id="3" name="Content Placeholder 2">
            <a:extLst>
              <a:ext uri="{FF2B5EF4-FFF2-40B4-BE49-F238E27FC236}">
                <a16:creationId xmlns:a16="http://schemas.microsoft.com/office/drawing/2014/main" id="{3DD40328-3744-2103-D5A6-B873510B2598}"/>
              </a:ext>
            </a:extLst>
          </p:cNvPr>
          <p:cNvSpPr>
            <a:spLocks noGrp="1"/>
          </p:cNvSpPr>
          <p:nvPr>
            <p:ph idx="1"/>
          </p:nvPr>
        </p:nvSpPr>
        <p:spPr>
          <a:xfrm>
            <a:off x="541307" y="2102546"/>
            <a:ext cx="10168128" cy="3694176"/>
          </a:xfrm>
        </p:spPr>
        <p:txBody>
          <a:bodyPr vert="horz" lIns="91440" tIns="45720" rIns="91440" bIns="45720" rtlCol="0" anchor="t">
            <a:normAutofit/>
          </a:bodyPr>
          <a:lstStyle/>
          <a:p>
            <a:r>
              <a:rPr lang="en-GB" err="1">
                <a:latin typeface="Avenir Next LT Pro"/>
              </a:rPr>
              <a:t>obscureText</a:t>
            </a:r>
            <a:r>
              <a:rPr lang="en-GB" dirty="0">
                <a:ea typeface="+mn-lt"/>
                <a:cs typeface="+mn-lt"/>
              </a:rPr>
              <a:t>, </a:t>
            </a:r>
            <a:r>
              <a:rPr lang="en-GB" err="1">
                <a:ea typeface="+mn-lt"/>
                <a:cs typeface="+mn-lt"/>
              </a:rPr>
              <a:t>Flutter'daki</a:t>
            </a:r>
            <a:r>
              <a:rPr lang="en-GB" dirty="0">
                <a:ea typeface="+mn-lt"/>
                <a:cs typeface="+mn-lt"/>
              </a:rPr>
              <a:t> </a:t>
            </a:r>
            <a:r>
              <a:rPr lang="en-GB" err="1">
                <a:latin typeface="Avenir Next LT Pro"/>
              </a:rPr>
              <a:t>TextField</a:t>
            </a:r>
            <a:r>
              <a:rPr lang="en-GB" dirty="0">
                <a:ea typeface="+mn-lt"/>
                <a:cs typeface="+mn-lt"/>
              </a:rPr>
              <a:t> </a:t>
            </a:r>
            <a:r>
              <a:rPr lang="en-GB" err="1">
                <a:ea typeface="+mn-lt"/>
                <a:cs typeface="+mn-lt"/>
              </a:rPr>
              <a:t>veya</a:t>
            </a:r>
            <a:r>
              <a:rPr lang="en-GB" dirty="0">
                <a:ea typeface="+mn-lt"/>
                <a:cs typeface="+mn-lt"/>
              </a:rPr>
              <a:t> </a:t>
            </a:r>
            <a:r>
              <a:rPr lang="en-GB" err="1">
                <a:latin typeface="Avenir Next LT Pro"/>
              </a:rPr>
              <a:t>TextFormField</a:t>
            </a:r>
            <a:r>
              <a:rPr lang="en-GB" dirty="0">
                <a:ea typeface="+mn-lt"/>
                <a:cs typeface="+mn-lt"/>
              </a:rPr>
              <a:t> </a:t>
            </a:r>
            <a:r>
              <a:rPr lang="en-GB" err="1">
                <a:ea typeface="+mn-lt"/>
                <a:cs typeface="+mn-lt"/>
              </a:rPr>
              <a:t>içinde</a:t>
            </a:r>
            <a:r>
              <a:rPr lang="en-GB" dirty="0">
                <a:ea typeface="+mn-lt"/>
                <a:cs typeface="+mn-lt"/>
              </a:rPr>
              <a:t> </a:t>
            </a:r>
            <a:r>
              <a:rPr lang="en-GB" err="1">
                <a:ea typeface="+mn-lt"/>
                <a:cs typeface="+mn-lt"/>
              </a:rPr>
              <a:t>girilen</a:t>
            </a:r>
            <a:r>
              <a:rPr lang="en-GB" dirty="0">
                <a:ea typeface="+mn-lt"/>
                <a:cs typeface="+mn-lt"/>
              </a:rPr>
              <a:t> </a:t>
            </a:r>
            <a:r>
              <a:rPr lang="en-GB" err="1">
                <a:ea typeface="+mn-lt"/>
                <a:cs typeface="+mn-lt"/>
              </a:rPr>
              <a:t>metni</a:t>
            </a:r>
            <a:r>
              <a:rPr lang="en-GB" dirty="0">
                <a:ea typeface="+mn-lt"/>
                <a:cs typeface="+mn-lt"/>
              </a:rPr>
              <a:t> </a:t>
            </a:r>
            <a:r>
              <a:rPr lang="en-GB" err="1">
                <a:ea typeface="+mn-lt"/>
                <a:cs typeface="+mn-lt"/>
              </a:rPr>
              <a:t>gizlemek</a:t>
            </a:r>
            <a:r>
              <a:rPr lang="en-GB" dirty="0">
                <a:ea typeface="+mn-lt"/>
                <a:cs typeface="+mn-lt"/>
              </a:rPr>
              <a:t> </a:t>
            </a:r>
            <a:r>
              <a:rPr lang="en-GB" err="1">
                <a:ea typeface="+mn-lt"/>
                <a:cs typeface="+mn-lt"/>
              </a:rPr>
              <a:t>için</a:t>
            </a:r>
            <a:r>
              <a:rPr lang="en-GB" dirty="0">
                <a:ea typeface="+mn-lt"/>
                <a:cs typeface="+mn-lt"/>
              </a:rPr>
              <a:t> </a:t>
            </a:r>
            <a:r>
              <a:rPr lang="en-GB" err="1">
                <a:ea typeface="+mn-lt"/>
                <a:cs typeface="+mn-lt"/>
              </a:rPr>
              <a:t>kullanılan</a:t>
            </a:r>
            <a:r>
              <a:rPr lang="en-GB" dirty="0">
                <a:ea typeface="+mn-lt"/>
                <a:cs typeface="+mn-lt"/>
              </a:rPr>
              <a:t> </a:t>
            </a:r>
            <a:r>
              <a:rPr lang="en-GB" err="1">
                <a:ea typeface="+mn-lt"/>
                <a:cs typeface="+mn-lt"/>
              </a:rPr>
              <a:t>bir</a:t>
            </a:r>
            <a:r>
              <a:rPr lang="en-GB" dirty="0">
                <a:ea typeface="+mn-lt"/>
                <a:cs typeface="+mn-lt"/>
              </a:rPr>
              <a:t> </a:t>
            </a:r>
            <a:r>
              <a:rPr lang="en-GB" err="1">
                <a:ea typeface="+mn-lt"/>
                <a:cs typeface="+mn-lt"/>
              </a:rPr>
              <a:t>özelliktir</a:t>
            </a:r>
            <a:r>
              <a:rPr lang="en-GB" dirty="0">
                <a:ea typeface="+mn-lt"/>
                <a:cs typeface="+mn-lt"/>
              </a:rPr>
              <a:t>. </a:t>
            </a:r>
            <a:r>
              <a:rPr lang="en-GB" err="1">
                <a:ea typeface="+mn-lt"/>
                <a:cs typeface="+mn-lt"/>
              </a:rPr>
              <a:t>Genellikle</a:t>
            </a:r>
            <a:r>
              <a:rPr lang="en-GB" dirty="0">
                <a:ea typeface="+mn-lt"/>
                <a:cs typeface="+mn-lt"/>
              </a:rPr>
              <a:t> </a:t>
            </a:r>
            <a:r>
              <a:rPr lang="en-GB" err="1">
                <a:ea typeface="+mn-lt"/>
                <a:cs typeface="+mn-lt"/>
              </a:rPr>
              <a:t>şifre</a:t>
            </a:r>
            <a:r>
              <a:rPr lang="en-GB" dirty="0">
                <a:ea typeface="+mn-lt"/>
                <a:cs typeface="+mn-lt"/>
              </a:rPr>
              <a:t> </a:t>
            </a:r>
            <a:r>
              <a:rPr lang="en-GB" err="1">
                <a:ea typeface="+mn-lt"/>
                <a:cs typeface="+mn-lt"/>
              </a:rPr>
              <a:t>girişlerinde</a:t>
            </a:r>
            <a:r>
              <a:rPr lang="en-GB" dirty="0">
                <a:ea typeface="+mn-lt"/>
                <a:cs typeface="+mn-lt"/>
              </a:rPr>
              <a:t> </a:t>
            </a:r>
            <a:r>
              <a:rPr lang="en-GB" err="1">
                <a:ea typeface="+mn-lt"/>
                <a:cs typeface="+mn-lt"/>
              </a:rPr>
              <a:t>kullanılır</a:t>
            </a:r>
            <a:r>
              <a:rPr lang="en-GB" dirty="0">
                <a:ea typeface="+mn-lt"/>
                <a:cs typeface="+mn-lt"/>
              </a:rPr>
              <a:t>.</a:t>
            </a:r>
            <a:endParaRPr lang="en-GB"/>
          </a:p>
        </p:txBody>
      </p:sp>
      <p:pic>
        <p:nvPicPr>
          <p:cNvPr id="5" name="Picture 4" descr="A screen shot of a computer&#10;&#10;AI-generated content may be incorrect.">
            <a:extLst>
              <a:ext uri="{FF2B5EF4-FFF2-40B4-BE49-F238E27FC236}">
                <a16:creationId xmlns:a16="http://schemas.microsoft.com/office/drawing/2014/main" id="{F5BF0305-A736-0107-B400-AF6D78A28EC1}"/>
              </a:ext>
            </a:extLst>
          </p:cNvPr>
          <p:cNvPicPr>
            <a:picLocks noChangeAspect="1"/>
          </p:cNvPicPr>
          <p:nvPr/>
        </p:nvPicPr>
        <p:blipFill>
          <a:blip r:embed="rId2"/>
          <a:stretch>
            <a:fillRect/>
          </a:stretch>
        </p:blipFill>
        <p:spPr>
          <a:xfrm>
            <a:off x="847725" y="3783979"/>
            <a:ext cx="5306115" cy="2481607"/>
          </a:xfrm>
          <a:prstGeom prst="rect">
            <a:avLst/>
          </a:prstGeom>
        </p:spPr>
      </p:pic>
    </p:spTree>
    <p:extLst>
      <p:ext uri="{BB962C8B-B14F-4D97-AF65-F5344CB8AC3E}">
        <p14:creationId xmlns:p14="http://schemas.microsoft.com/office/powerpoint/2010/main" val="2600318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151F-6325-6D60-9EBF-9860AEBAF5BC}"/>
              </a:ext>
            </a:extLst>
          </p:cNvPr>
          <p:cNvSpPr>
            <a:spLocks noGrp="1"/>
          </p:cNvSpPr>
          <p:nvPr>
            <p:ph type="title"/>
          </p:nvPr>
        </p:nvSpPr>
        <p:spPr/>
        <p:txBody>
          <a:bodyPr/>
          <a:lstStyle/>
          <a:p>
            <a:r>
              <a:rPr lang="en-GB" dirty="0" err="1"/>
              <a:t>keyboardType</a:t>
            </a:r>
          </a:p>
        </p:txBody>
      </p:sp>
      <p:pic>
        <p:nvPicPr>
          <p:cNvPr id="4" name="Content Placeholder 3" descr="A screenshot of a computer&#10;&#10;AI-generated content may be incorrect.">
            <a:extLst>
              <a:ext uri="{FF2B5EF4-FFF2-40B4-BE49-F238E27FC236}">
                <a16:creationId xmlns:a16="http://schemas.microsoft.com/office/drawing/2014/main" id="{098019BE-9187-A3A0-2211-C7DBEB069D2D}"/>
              </a:ext>
            </a:extLst>
          </p:cNvPr>
          <p:cNvPicPr>
            <a:picLocks noGrp="1" noChangeAspect="1"/>
          </p:cNvPicPr>
          <p:nvPr>
            <p:ph idx="1"/>
          </p:nvPr>
        </p:nvPicPr>
        <p:blipFill>
          <a:blip r:embed="rId2"/>
          <a:stretch>
            <a:fillRect/>
          </a:stretch>
        </p:blipFill>
        <p:spPr>
          <a:xfrm>
            <a:off x="1111694" y="2436125"/>
            <a:ext cx="5824744" cy="3656495"/>
          </a:xfrm>
        </p:spPr>
      </p:pic>
    </p:spTree>
    <p:extLst>
      <p:ext uri="{BB962C8B-B14F-4D97-AF65-F5344CB8AC3E}">
        <p14:creationId xmlns:p14="http://schemas.microsoft.com/office/powerpoint/2010/main" val="2456655539"/>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AccentBoxVTI</vt:lpstr>
      <vt:lpstr>Mobil Programlama Sunumu (Chapter 4, 7-14) </vt:lpstr>
      <vt:lpstr>İçerikler</vt:lpstr>
      <vt:lpstr>TextField</vt:lpstr>
      <vt:lpstr>TextField'ınızı Süslendirme </vt:lpstr>
      <vt:lpstr>PowerPoint Presentation</vt:lpstr>
      <vt:lpstr>InputDecoration'lar</vt:lpstr>
      <vt:lpstr>InputDecoration'lar</vt:lpstr>
      <vt:lpstr>obscureText</vt:lpstr>
      <vt:lpstr>keyboardType</vt:lpstr>
      <vt:lpstr>keyboardType</vt:lpstr>
      <vt:lpstr>keyboardType</vt:lpstr>
      <vt:lpstr>inputFormatters</vt:lpstr>
      <vt:lpstr>InputFormatters Türleri </vt:lpstr>
      <vt:lpstr>inputFormatters</vt:lpstr>
      <vt:lpstr>CheckBox</vt:lpstr>
      <vt:lpstr>CheckBox </vt:lpstr>
      <vt:lpstr>Radio ve RadioButton</vt:lpstr>
      <vt:lpstr>RadioButton</vt:lpstr>
      <vt:lpstr>Slider</vt:lpstr>
      <vt:lpstr>DropdownButton</vt:lpstr>
      <vt:lpstr>DropdownButton </vt:lpstr>
      <vt:lpstr>DropdownButton</vt:lpstr>
      <vt:lpstr>Mobil Programlama Sunumu (Chapter 4, 14-21) </vt:lpstr>
      <vt:lpstr>Form Widget'larını Bir Araya Getirme</vt:lpstr>
      <vt:lpstr>Form Widget'ı</vt:lpstr>
      <vt:lpstr>PowerPoint Presentation</vt:lpstr>
      <vt:lpstr>PowerPoint Presentation</vt:lpstr>
      <vt:lpstr>FormField Widget'ları</vt:lpstr>
      <vt:lpstr>PowerPoint Presentation</vt:lpstr>
      <vt:lpstr>PowerPoint Presentation</vt:lpstr>
      <vt:lpstr>onSaved</vt:lpstr>
      <vt:lpstr>validator</vt:lpstr>
      <vt:lpstr>Yazarken validate</vt:lpstr>
      <vt:lpstr>PowerPoint Presentation</vt:lpstr>
      <vt:lpstr>Form gönderme denemesinden sonra validate</vt:lpstr>
      <vt:lpstr>Bir Büyük Form Örneği </vt:lpstr>
      <vt:lpstr>Büyük bir form örneği</vt:lpstr>
      <vt:lpstr>Kapanış</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503</cp:revision>
  <dcterms:created xsi:type="dcterms:W3CDTF">2025-02-22T07:01:24Z</dcterms:created>
  <dcterms:modified xsi:type="dcterms:W3CDTF">2025-02-25T15:41:27Z</dcterms:modified>
</cp:coreProperties>
</file>