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4" r:id="rId8"/>
    <p:sldId id="265" r:id="rId9"/>
    <p:sldId id="267" r:id="rId10"/>
    <p:sldId id="268" r:id="rId11"/>
    <p:sldId id="269" r:id="rId12"/>
    <p:sldId id="270"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ED167AB-6B97-4FC4-84A5-DE0171661C12}" type="datetimeFigureOut">
              <a:rPr lang="tr-TR" smtClean="0"/>
              <a:t>1.03.2025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8AACC1-F934-472E-A863-54B63855A24C}"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98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D167AB-6B97-4FC4-84A5-DE0171661C12}" type="datetimeFigureOut">
              <a:rPr lang="tr-TR" smtClean="0"/>
              <a:t>1.03.2025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8AACC1-F934-472E-A863-54B63855A24C}" type="slidenum">
              <a:rPr lang="tr-TR" smtClean="0"/>
              <a:t>‹#›</a:t>
            </a:fld>
            <a:endParaRPr lang="tr-TR"/>
          </a:p>
        </p:txBody>
      </p:sp>
    </p:spTree>
    <p:extLst>
      <p:ext uri="{BB962C8B-B14F-4D97-AF65-F5344CB8AC3E}">
        <p14:creationId xmlns:p14="http://schemas.microsoft.com/office/powerpoint/2010/main" val="208878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D167AB-6B97-4FC4-84A5-DE0171661C12}" type="datetimeFigureOut">
              <a:rPr lang="tr-TR" smtClean="0"/>
              <a:t>1.03.2025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8AACC1-F934-472E-A863-54B63855A24C}" type="slidenum">
              <a:rPr lang="tr-TR" smtClean="0"/>
              <a:t>‹#›</a:t>
            </a:fld>
            <a:endParaRPr lang="tr-TR"/>
          </a:p>
        </p:txBody>
      </p:sp>
    </p:spTree>
    <p:extLst>
      <p:ext uri="{BB962C8B-B14F-4D97-AF65-F5344CB8AC3E}">
        <p14:creationId xmlns:p14="http://schemas.microsoft.com/office/powerpoint/2010/main" val="258036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D167AB-6B97-4FC4-84A5-DE0171661C12}" type="datetimeFigureOut">
              <a:rPr lang="tr-TR" smtClean="0"/>
              <a:t>1.03.2025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8AACC1-F934-472E-A863-54B63855A24C}" type="slidenum">
              <a:rPr lang="tr-TR" smtClean="0"/>
              <a:t>‹#›</a:t>
            </a:fld>
            <a:endParaRPr lang="tr-TR"/>
          </a:p>
        </p:txBody>
      </p:sp>
    </p:spTree>
    <p:extLst>
      <p:ext uri="{BB962C8B-B14F-4D97-AF65-F5344CB8AC3E}">
        <p14:creationId xmlns:p14="http://schemas.microsoft.com/office/powerpoint/2010/main" val="239068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ED167AB-6B97-4FC4-84A5-DE0171661C12}" type="datetimeFigureOut">
              <a:rPr lang="tr-TR" smtClean="0"/>
              <a:t>1.03.2025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8AACC1-F934-472E-A863-54B63855A24C}"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29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ED167AB-6B97-4FC4-84A5-DE0171661C12}" type="datetimeFigureOut">
              <a:rPr lang="tr-TR" smtClean="0"/>
              <a:t>1.03.2025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8AACC1-F934-472E-A863-54B63855A24C}" type="slidenum">
              <a:rPr lang="tr-TR" smtClean="0"/>
              <a:t>‹#›</a:t>
            </a:fld>
            <a:endParaRPr lang="tr-TR"/>
          </a:p>
        </p:txBody>
      </p:sp>
    </p:spTree>
    <p:extLst>
      <p:ext uri="{BB962C8B-B14F-4D97-AF65-F5344CB8AC3E}">
        <p14:creationId xmlns:p14="http://schemas.microsoft.com/office/powerpoint/2010/main" val="393879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ED167AB-6B97-4FC4-84A5-DE0171661C12}" type="datetimeFigureOut">
              <a:rPr lang="tr-TR" smtClean="0"/>
              <a:t>1.03.2025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38AACC1-F934-472E-A863-54B63855A24C}" type="slidenum">
              <a:rPr lang="tr-TR" smtClean="0"/>
              <a:t>‹#›</a:t>
            </a:fld>
            <a:endParaRPr lang="tr-TR"/>
          </a:p>
        </p:txBody>
      </p:sp>
    </p:spTree>
    <p:extLst>
      <p:ext uri="{BB962C8B-B14F-4D97-AF65-F5344CB8AC3E}">
        <p14:creationId xmlns:p14="http://schemas.microsoft.com/office/powerpoint/2010/main" val="404100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ED167AB-6B97-4FC4-84A5-DE0171661C12}" type="datetimeFigureOut">
              <a:rPr lang="tr-TR" smtClean="0"/>
              <a:t>1.03.2025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38AACC1-F934-472E-A863-54B63855A24C}" type="slidenum">
              <a:rPr lang="tr-TR" smtClean="0"/>
              <a:t>‹#›</a:t>
            </a:fld>
            <a:endParaRPr lang="tr-TR"/>
          </a:p>
        </p:txBody>
      </p:sp>
    </p:spTree>
    <p:extLst>
      <p:ext uri="{BB962C8B-B14F-4D97-AF65-F5344CB8AC3E}">
        <p14:creationId xmlns:p14="http://schemas.microsoft.com/office/powerpoint/2010/main" val="225293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D167AB-6B97-4FC4-84A5-DE0171661C12}" type="datetimeFigureOut">
              <a:rPr lang="tr-TR" smtClean="0"/>
              <a:t>1.03.2025</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938AACC1-F934-472E-A863-54B63855A24C}" type="slidenum">
              <a:rPr lang="tr-TR" smtClean="0"/>
              <a:t>‹#›</a:t>
            </a:fld>
            <a:endParaRPr lang="tr-TR"/>
          </a:p>
        </p:txBody>
      </p:sp>
    </p:spTree>
    <p:extLst>
      <p:ext uri="{BB962C8B-B14F-4D97-AF65-F5344CB8AC3E}">
        <p14:creationId xmlns:p14="http://schemas.microsoft.com/office/powerpoint/2010/main" val="50292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D167AB-6B97-4FC4-84A5-DE0171661C12}" type="datetimeFigureOut">
              <a:rPr lang="tr-TR" smtClean="0"/>
              <a:t>1.03.2025</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8AACC1-F934-472E-A863-54B63855A24C}" type="slidenum">
              <a:rPr lang="tr-TR" smtClean="0"/>
              <a:t>‹#›</a:t>
            </a:fld>
            <a:endParaRPr lang="tr-TR"/>
          </a:p>
        </p:txBody>
      </p:sp>
    </p:spTree>
    <p:extLst>
      <p:ext uri="{BB962C8B-B14F-4D97-AF65-F5344CB8AC3E}">
        <p14:creationId xmlns:p14="http://schemas.microsoft.com/office/powerpoint/2010/main" val="242135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ED167AB-6B97-4FC4-84A5-DE0171661C12}" type="datetimeFigureOut">
              <a:rPr lang="tr-TR" smtClean="0"/>
              <a:t>1.03.2025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8AACC1-F934-472E-A863-54B63855A24C}" type="slidenum">
              <a:rPr lang="tr-TR" smtClean="0"/>
              <a:t>‹#›</a:t>
            </a:fld>
            <a:endParaRPr lang="tr-TR"/>
          </a:p>
        </p:txBody>
      </p:sp>
    </p:spTree>
    <p:extLst>
      <p:ext uri="{BB962C8B-B14F-4D97-AF65-F5344CB8AC3E}">
        <p14:creationId xmlns:p14="http://schemas.microsoft.com/office/powerpoint/2010/main" val="74280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D167AB-6B97-4FC4-84A5-DE0171661C12}" type="datetimeFigureOut">
              <a:rPr lang="tr-TR" smtClean="0"/>
              <a:t>1.03.2025</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8AACC1-F934-472E-A863-54B63855A24C}"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836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b.dev/packages/htt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468D20-2D34-8815-C612-3202E8604AB9}"/>
              </a:ext>
            </a:extLst>
          </p:cNvPr>
          <p:cNvSpPr>
            <a:spLocks noGrp="1"/>
          </p:cNvSpPr>
          <p:nvPr>
            <p:ph type="ctrTitle"/>
          </p:nvPr>
        </p:nvSpPr>
        <p:spPr>
          <a:xfrm>
            <a:off x="982980" y="1504949"/>
            <a:ext cx="10058400" cy="1534287"/>
          </a:xfrm>
        </p:spPr>
        <p:txBody>
          <a:bodyPr>
            <a:normAutofit fontScale="90000"/>
          </a:bodyPr>
          <a:lstStyle/>
          <a:p>
            <a:br>
              <a:rPr lang="tr-TR" sz="2400" b="1" kern="100" dirty="0">
                <a:effectLst/>
                <a:latin typeface="Calibri" panose="020F0502020204030204" pitchFamily="34" charset="0"/>
                <a:ea typeface="Calibri" panose="020F0502020204030204" pitchFamily="34" charset="0"/>
                <a:cs typeface="Calibri" panose="020F0502020204030204" pitchFamily="34" charset="0"/>
              </a:rPr>
            </a:br>
            <a:r>
              <a:rPr lang="tr-TR" sz="3100" b="1" kern="100" dirty="0">
                <a:effectLst/>
                <a:latin typeface="Calibri" panose="020F0502020204030204" pitchFamily="34" charset="0"/>
                <a:ea typeface="Calibri" panose="020F0502020204030204" pitchFamily="34" charset="0"/>
                <a:cs typeface="Calibri" panose="020F0502020204030204" pitchFamily="34" charset="0"/>
              </a:rPr>
              <a:t>11.Bölüm</a:t>
            </a:r>
            <a:br>
              <a:rPr lang="tr-TR" sz="3100" b="1" kern="100" dirty="0">
                <a:effectLst/>
                <a:latin typeface="Calibri" panose="020F0502020204030204" pitchFamily="34" charset="0"/>
                <a:ea typeface="Calibri" panose="020F0502020204030204" pitchFamily="34" charset="0"/>
                <a:cs typeface="Calibri" panose="020F0502020204030204" pitchFamily="34" charset="0"/>
              </a:rPr>
            </a:br>
            <a:br>
              <a:rPr lang="tr-TR" sz="3100" b="1" kern="100" dirty="0">
                <a:effectLst/>
                <a:latin typeface="Calibri" panose="020F0502020204030204" pitchFamily="34" charset="0"/>
                <a:ea typeface="Calibri" panose="020F0502020204030204" pitchFamily="34" charset="0"/>
                <a:cs typeface="Calibri" panose="020F0502020204030204" pitchFamily="34" charset="0"/>
              </a:rPr>
            </a:br>
            <a:r>
              <a:rPr lang="tr-TR" sz="3100" b="1" kern="100" dirty="0">
                <a:effectLst/>
                <a:latin typeface="Calibri" panose="020F0502020204030204" pitchFamily="34" charset="0"/>
                <a:ea typeface="Calibri" panose="020F0502020204030204" pitchFamily="34" charset="0"/>
                <a:cs typeface="Calibri" panose="020F0502020204030204" pitchFamily="34" charset="0"/>
              </a:rPr>
              <a:t> </a:t>
            </a:r>
            <a:r>
              <a:rPr lang="tr-TR" sz="3100" b="1" kern="100" dirty="0" err="1">
                <a:effectLst/>
                <a:latin typeface="Calibri" panose="020F0502020204030204" pitchFamily="34" charset="0"/>
                <a:ea typeface="Calibri" panose="020F0502020204030204" pitchFamily="34" charset="0"/>
                <a:cs typeface="Calibri" panose="020F0502020204030204" pitchFamily="34" charset="0"/>
              </a:rPr>
              <a:t>RESTful</a:t>
            </a:r>
            <a:r>
              <a:rPr lang="tr-TR" sz="3100" b="1" kern="100" dirty="0">
                <a:effectLst/>
                <a:latin typeface="Calibri" panose="020F0502020204030204" pitchFamily="34" charset="0"/>
                <a:ea typeface="Calibri" panose="020F0502020204030204" pitchFamily="34" charset="0"/>
                <a:cs typeface="Calibri" panose="020F0502020204030204" pitchFamily="34" charset="0"/>
              </a:rPr>
              <a:t> API Çağrıları Yapmak için HTTP</a:t>
            </a:r>
            <a:br>
              <a:rPr lang="tr-TR" sz="2400" b="1" kern="100" dirty="0">
                <a:effectLst/>
                <a:latin typeface="Calibri" panose="020F0502020204030204" pitchFamily="34" charset="0"/>
                <a:ea typeface="Calibri" panose="020F0502020204030204" pitchFamily="34" charset="0"/>
                <a:cs typeface="Times New Roman" panose="02020603050405020304" pitchFamily="18" charset="0"/>
              </a:rPr>
            </a:br>
            <a:endParaRPr lang="tr-TR" sz="2400" b="1" dirty="0"/>
          </a:p>
        </p:txBody>
      </p:sp>
      <p:sp>
        <p:nvSpPr>
          <p:cNvPr id="3" name="Alt Başlık 2">
            <a:extLst>
              <a:ext uri="{FF2B5EF4-FFF2-40B4-BE49-F238E27FC236}">
                <a16:creationId xmlns:a16="http://schemas.microsoft.com/office/drawing/2014/main" id="{8B2BF7A9-76BB-299A-3BDE-72AD6CF15B9C}"/>
              </a:ext>
            </a:extLst>
          </p:cNvPr>
          <p:cNvSpPr>
            <a:spLocks noGrp="1"/>
          </p:cNvSpPr>
          <p:nvPr>
            <p:ph type="subTitle" idx="1"/>
          </p:nvPr>
        </p:nvSpPr>
        <p:spPr/>
        <p:txBody>
          <a:bodyPr>
            <a:normAutofit/>
          </a:bodyPr>
          <a:lstStyle/>
          <a:p>
            <a:r>
              <a:rPr lang="tr-TR" sz="1800" dirty="0" err="1"/>
              <a:t>Miyase</a:t>
            </a:r>
            <a:r>
              <a:rPr lang="tr-TR" sz="1800" dirty="0"/>
              <a:t> Kübra </a:t>
            </a:r>
            <a:r>
              <a:rPr lang="tr-TR" sz="1800" dirty="0" err="1"/>
              <a:t>özdemir</a:t>
            </a:r>
            <a:endParaRPr lang="tr-TR" sz="1800" dirty="0"/>
          </a:p>
          <a:p>
            <a:r>
              <a:rPr lang="tr-TR" sz="1800" dirty="0"/>
              <a:t>Şevval gizem </a:t>
            </a:r>
            <a:r>
              <a:rPr lang="tr-TR" sz="1800" dirty="0" err="1"/>
              <a:t>günay</a:t>
            </a:r>
            <a:endParaRPr lang="tr-TR" sz="1800" dirty="0"/>
          </a:p>
        </p:txBody>
      </p:sp>
    </p:spTree>
    <p:extLst>
      <p:ext uri="{BB962C8B-B14F-4D97-AF65-F5344CB8AC3E}">
        <p14:creationId xmlns:p14="http://schemas.microsoft.com/office/powerpoint/2010/main" val="401649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E062EEC-BF62-AA28-A1A6-91322CAB96BF}"/>
              </a:ext>
            </a:extLst>
          </p:cNvPr>
          <p:cNvSpPr txBox="1"/>
          <p:nvPr/>
        </p:nvSpPr>
        <p:spPr>
          <a:xfrm>
            <a:off x="752475" y="333375"/>
            <a:ext cx="10972800" cy="6073329"/>
          </a:xfrm>
          <a:prstGeom prst="rect">
            <a:avLst/>
          </a:prstGeom>
          <a:noFill/>
        </p:spPr>
        <p:txBody>
          <a:bodyPr wrap="square" rtlCol="0">
            <a:spAutoFit/>
          </a:bodyPr>
          <a:lstStyle/>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snapshot.hasData</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const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Nothing</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yet.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Please</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wait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ListView.builder</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itemCount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snapshot.data.documents.length</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itemBuilder</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BuildContext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context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 {</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snapshot.data.documents</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snapshot.data.documents</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imageUrl</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snapshot.data.documents</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imageUrl</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Stack</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children</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&lt;</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Widget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Image.network</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imageUrl</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height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300,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width</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300, fit: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BoxFit.cover</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a:latin typeface="Calibri" panose="020F0502020204030204" pitchFamily="34" charset="0"/>
                <a:ea typeface="Calibri" panose="020F0502020204030204" pitchFamily="34" charset="0"/>
                <a:cs typeface="Times New Roman" panose="02020603050405020304" pitchFamily="18" charset="0"/>
              </a:rPr>
              <a:t> </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a:latin typeface="Calibri" panose="020F0502020204030204" pitchFamily="34" charset="0"/>
                <a:ea typeface="Calibri" panose="020F0502020204030204" pitchFamily="34" charset="0"/>
                <a:cs typeface="Times New Roman" panose="02020603050405020304" pitchFamily="18" charset="0"/>
              </a:rPr>
              <a:t> </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200" kern="100" dirty="0">
                <a:latin typeface="Calibri" panose="020F0502020204030204" pitchFamily="34" charset="0"/>
                <a:ea typeface="Calibri" panose="020F0502020204030204" pitchFamily="34" charset="0"/>
                <a:cs typeface="Times New Roman" panose="02020603050405020304" pitchFamily="18" charset="0"/>
              </a:rPr>
              <a:t> </a:t>
            </a: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267032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036CB-C081-17E8-E8E7-D62B9229BF4D}"/>
              </a:ext>
            </a:extLst>
          </p:cNvPr>
          <p:cNvSpPr>
            <a:spLocks noGrp="1"/>
          </p:cNvSpPr>
          <p:nvPr>
            <p:ph type="title"/>
          </p:nvPr>
        </p:nvSpPr>
        <p:spPr/>
        <p:txBody>
          <a:bodyPr/>
          <a:lstStyle/>
          <a:p>
            <a:r>
              <a:rPr lang="tr-TR" sz="1800" b="1" kern="100" dirty="0">
                <a:effectLst/>
                <a:latin typeface="Calibri" panose="020F0502020204030204" pitchFamily="34" charset="0"/>
                <a:ea typeface="Calibri" panose="020F0502020204030204" pitchFamily="34" charset="0"/>
                <a:cs typeface="Calibri" panose="020F0502020204030204" pitchFamily="34" charset="0"/>
              </a:rPr>
              <a:t>Güçlü tipli sınıflar</a:t>
            </a:r>
            <a:r>
              <a:rPr lang="tr-TR" sz="1800" kern="100" dirty="0">
                <a:effectLst/>
                <a:latin typeface="Calibri" panose="020F0502020204030204" pitchFamily="34" charset="0"/>
                <a:ea typeface="Calibri" panose="020F0502020204030204" pitchFamily="34" charset="0"/>
                <a:cs typeface="Calibri" panose="020F0502020204030204" pitchFamily="34" charset="0"/>
              </a:rPr>
              <a:t> (</a:t>
            </a:r>
            <a:r>
              <a:rPr lang="tr-TR" sz="1800" b="1" kern="100" dirty="0" err="1">
                <a:effectLst/>
                <a:latin typeface="Calibri" panose="020F0502020204030204" pitchFamily="34" charset="0"/>
                <a:ea typeface="Calibri" panose="020F0502020204030204" pitchFamily="34" charset="0"/>
                <a:cs typeface="Times New Roman" panose="02020603050405020304" pitchFamily="18" charset="0"/>
              </a:rPr>
              <a:t>Strongly</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kern="100" dirty="0" err="1">
                <a:effectLst/>
                <a:latin typeface="Calibri" panose="020F0502020204030204" pitchFamily="34" charset="0"/>
                <a:ea typeface="Calibri" panose="020F0502020204030204" pitchFamily="34" charset="0"/>
                <a:cs typeface="Times New Roman" panose="02020603050405020304" pitchFamily="18" charset="0"/>
              </a:rPr>
              <a:t>typed</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kern="100" dirty="0" err="1">
                <a:effectLst/>
                <a:latin typeface="Calibri" panose="020F0502020204030204" pitchFamily="34" charset="0"/>
                <a:ea typeface="Calibri" panose="020F0502020204030204" pitchFamily="34" charset="0"/>
                <a:cs typeface="Times New Roman" panose="02020603050405020304" pitchFamily="18" charset="0"/>
              </a:rPr>
              <a:t>classes</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 </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D2C70896-5FF7-34B0-D035-411113838FE3}"/>
              </a:ext>
            </a:extLst>
          </p:cNvPr>
          <p:cNvSpPr>
            <a:spLocks noGrp="1"/>
          </p:cNvSpPr>
          <p:nvPr>
            <p:ph idx="1"/>
          </p:nvPr>
        </p:nvSpPr>
        <p:spPr/>
        <p:txBody>
          <a:bodyPr/>
          <a:lstStyle/>
          <a:p>
            <a:r>
              <a:rPr lang="tr-TR" sz="1800" kern="100" dirty="0">
                <a:effectLst/>
                <a:latin typeface="Calibri" panose="020F0502020204030204" pitchFamily="34" charset="0"/>
                <a:ea typeface="Calibri" panose="020F0502020204030204" pitchFamily="34" charset="0"/>
                <a:cs typeface="Calibri" panose="020F0502020204030204" pitchFamily="34" charset="0"/>
              </a:rPr>
              <a:t>Şu anda bir </a:t>
            </a:r>
            <a:r>
              <a:rPr lang="tr-TR" sz="1800" kern="100" dirty="0" err="1">
                <a:effectLst/>
                <a:latin typeface="Calibri" panose="020F0502020204030204" pitchFamily="34" charset="0"/>
                <a:ea typeface="Calibri" panose="020F0502020204030204" pitchFamily="34" charset="0"/>
                <a:cs typeface="Calibri" panose="020F0502020204030204" pitchFamily="34" charset="0"/>
              </a:rPr>
              <a:t>API'ye</a:t>
            </a:r>
            <a:r>
              <a:rPr lang="tr-TR" sz="1800" kern="100" dirty="0">
                <a:effectLst/>
                <a:latin typeface="Calibri" panose="020F0502020204030204" pitchFamily="34" charset="0"/>
                <a:ea typeface="Calibri" panose="020F0502020204030204" pitchFamily="34" charset="0"/>
                <a:cs typeface="Calibri" panose="020F0502020204030204" pitchFamily="34" charset="0"/>
              </a:rPr>
              <a:t> karşı HTTP istekleri yapmayı biliyorsunuz ve bir yanıt aldığınızda, o veriyi nasıl çözüp kullanacağınızı da öğrenmiş oldunuz. Bu, veriyi güçlü tipli bir sınıfa dönüştürmek için tipli </a:t>
            </a:r>
            <a:r>
              <a:rPr lang="tr-TR" sz="1800" kern="100" dirty="0" err="1">
                <a:effectLst/>
                <a:latin typeface="Calibri" panose="020F0502020204030204" pitchFamily="34" charset="0"/>
                <a:ea typeface="Calibri" panose="020F0502020204030204" pitchFamily="34" charset="0"/>
                <a:cs typeface="Calibri" panose="020F0502020204030204" pitchFamily="34" charset="0"/>
              </a:rPr>
              <a:t>deserialization</a:t>
            </a:r>
            <a:r>
              <a:rPr lang="tr-TR" sz="1800" kern="100" dirty="0">
                <a:effectLst/>
                <a:latin typeface="Calibri" panose="020F0502020204030204" pitchFamily="34" charset="0"/>
                <a:ea typeface="Calibri" panose="020F0502020204030204" pitchFamily="34" charset="0"/>
                <a:cs typeface="Calibri" panose="020F0502020204030204" pitchFamily="34" charset="0"/>
              </a:rPr>
              <a:t> (veri çözümleme) desenini kullanmaya başlamak için harika bir durumdayız.</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Yazılı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deserializasyon</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üç basit adımda gerçekleşir: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İş sınıfını oluşturun.</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 Bir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fromJSON</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yöntemi ve/veya bir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fromJSONArray</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yöntemi yazın.</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HTTP çağrılarından okurken, nesneyi nemlendirmek için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fromJSON</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kullanın.</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54546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DA714C-7AEC-BAB8-2CF1-A3E7BE4172C6}"/>
              </a:ext>
            </a:extLst>
          </p:cNvPr>
          <p:cNvSpPr>
            <a:spLocks noGrp="1"/>
          </p:cNvSpPr>
          <p:nvPr>
            <p:ph type="title"/>
          </p:nvPr>
        </p:nvSpPr>
        <p:spPr>
          <a:xfrm>
            <a:off x="1097280" y="267553"/>
            <a:ext cx="10058400" cy="1723228"/>
          </a:xfrm>
        </p:spPr>
        <p:txBody>
          <a:bodyPr>
            <a:normAutofit/>
          </a:bodyPr>
          <a:lstStyle/>
          <a:p>
            <a: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Bir işletme sınıfı yaratın</a:t>
            </a:r>
            <a:b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Diyelim ki insanlar için veri okuyor ve yazıyoruz. Bir PERSON sınıfı oluşturmalıyız:</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pic>
        <p:nvPicPr>
          <p:cNvPr id="4" name="İçerik Yer Tutucusu 3">
            <a:extLst>
              <a:ext uri="{FF2B5EF4-FFF2-40B4-BE49-F238E27FC236}">
                <a16:creationId xmlns:a16="http://schemas.microsoft.com/office/drawing/2014/main" id="{BAD09C6C-283E-C33A-1532-167329D02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172" y="2071631"/>
            <a:ext cx="5058481" cy="809738"/>
          </a:xfrm>
          <a:prstGeom prst="rect">
            <a:avLst/>
          </a:prstGeom>
        </p:spPr>
      </p:pic>
      <p:pic>
        <p:nvPicPr>
          <p:cNvPr id="5" name="Resim 4">
            <a:extLst>
              <a:ext uri="{FF2B5EF4-FFF2-40B4-BE49-F238E27FC236}">
                <a16:creationId xmlns:a16="http://schemas.microsoft.com/office/drawing/2014/main" id="{038CCCE7-D056-4B5A-7849-497C76B28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862" y="2962219"/>
            <a:ext cx="3419475" cy="2066925"/>
          </a:xfrm>
          <a:prstGeom prst="rect">
            <a:avLst/>
          </a:prstGeom>
        </p:spPr>
      </p:pic>
    </p:spTree>
    <p:extLst>
      <p:ext uri="{BB962C8B-B14F-4D97-AF65-F5344CB8AC3E}">
        <p14:creationId xmlns:p14="http://schemas.microsoft.com/office/powerpoint/2010/main" val="16398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5B956E-D9C7-3F27-2E83-6AA7139BAF8E}"/>
              </a:ext>
            </a:extLst>
          </p:cNvPr>
          <p:cNvSpPr>
            <a:spLocks noGrp="1"/>
          </p:cNvSpPr>
          <p:nvPr>
            <p:ph type="title"/>
          </p:nvPr>
        </p:nvSpPr>
        <p:spPr>
          <a:xfrm>
            <a:off x="982980" y="-351572"/>
            <a:ext cx="10058400" cy="1450757"/>
          </a:xfrm>
        </p:spPr>
        <p:txBody>
          <a:bodyPr>
            <a:normAutofit/>
          </a:bodyPr>
          <a:lstStyle/>
          <a:p>
            <a: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Nesneyi </a:t>
            </a:r>
            <a:r>
              <a:rPr lang="tr-TR" sz="2400" b="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hidratlamak</a:t>
            </a:r>
            <a: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tr-TR" sz="2400" b="1" kern="100" dirty="0" err="1">
                <a:effectLst/>
                <a:latin typeface="Calibri" panose="020F0502020204030204" pitchFamily="34" charset="0"/>
                <a:ea typeface="Calibri" panose="020F0502020204030204" pitchFamily="34" charset="0"/>
                <a:cs typeface="Calibri" panose="020F0502020204030204" pitchFamily="34" charset="0"/>
              </a:rPr>
              <a:t>hydrate</a:t>
            </a:r>
            <a: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için .</a:t>
            </a:r>
            <a:r>
              <a:rPr lang="tr-TR" sz="2400" b="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fromJSON</a:t>
            </a:r>
            <a: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kullanın</a:t>
            </a:r>
            <a:endParaRPr lang="tr-TR" sz="2400" dirty="0"/>
          </a:p>
        </p:txBody>
      </p:sp>
      <p:pic>
        <p:nvPicPr>
          <p:cNvPr id="4" name="İçerik Yer Tutucusu 3">
            <a:extLst>
              <a:ext uri="{FF2B5EF4-FFF2-40B4-BE49-F238E27FC236}">
                <a16:creationId xmlns:a16="http://schemas.microsoft.com/office/drawing/2014/main" id="{01B81ED1-EB71-AD42-E7DB-B8B37EDAE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3090776"/>
            <a:ext cx="7872330" cy="1747924"/>
          </a:xfrm>
          <a:prstGeom prst="rect">
            <a:avLst/>
          </a:prstGeom>
        </p:spPr>
      </p:pic>
      <p:sp>
        <p:nvSpPr>
          <p:cNvPr id="6" name="Metin kutusu 5">
            <a:extLst>
              <a:ext uri="{FF2B5EF4-FFF2-40B4-BE49-F238E27FC236}">
                <a16:creationId xmlns:a16="http://schemas.microsoft.com/office/drawing/2014/main" id="{5D7B4945-01A3-C962-892A-175E45758C2B}"/>
              </a:ext>
            </a:extLst>
          </p:cNvPr>
          <p:cNvSpPr txBox="1"/>
          <p:nvPr/>
        </p:nvSpPr>
        <p:spPr>
          <a:xfrm>
            <a:off x="1104900" y="1866901"/>
            <a:ext cx="9936480" cy="968278"/>
          </a:xfrm>
          <a:prstGeom prst="rect">
            <a:avLst/>
          </a:prstGeom>
          <a:noFill/>
        </p:spPr>
        <p:txBody>
          <a:bodyPr wrap="square">
            <a:spAutoFit/>
          </a:bodyPr>
          <a:lstStyle/>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Hidrat kelimesi tam anlamıyla "su eklemek" anlamına gelir. Bu bağlamda, veri sudur ve biz de veriyi ona ekleyerek yeni bir Kişi nesnesi yaratıyoruz.</a:t>
            </a:r>
            <a:r>
              <a:rPr lang="tr-TR"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metodunu kullanarak bir HTTP servisinden veri okursunuz ve bunu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fromJSON</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şu şekilde geçirirsiniz:</a:t>
            </a:r>
            <a:endParaRPr lang="tr-T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09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B57F51B8-118F-A03C-D842-F3746996E90B}"/>
              </a:ext>
            </a:extLst>
          </p:cNvPr>
          <p:cNvSpPr>
            <a:spLocks noGrp="1"/>
          </p:cNvSpPr>
          <p:nvPr>
            <p:ph idx="1"/>
          </p:nvPr>
        </p:nvSpPr>
        <p:spPr>
          <a:xfrm>
            <a:off x="533400" y="590549"/>
            <a:ext cx="10621963" cy="5648325"/>
          </a:xfrm>
        </p:spPr>
        <p:txBody>
          <a:bodyPr/>
          <a:lstStyle/>
          <a:p>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Bir insan bakım CRUD uygulaması oluşturalım (Şekil11-1).</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6EC3C778-79E9-FB0F-43F4-77A666E89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132419"/>
            <a:ext cx="2247900" cy="4144088"/>
          </a:xfrm>
          <a:prstGeom prst="rect">
            <a:avLst/>
          </a:prstGeom>
        </p:spPr>
      </p:pic>
      <p:sp>
        <p:nvSpPr>
          <p:cNvPr id="7" name="Metin kutusu 6">
            <a:extLst>
              <a:ext uri="{FF2B5EF4-FFF2-40B4-BE49-F238E27FC236}">
                <a16:creationId xmlns:a16="http://schemas.microsoft.com/office/drawing/2014/main" id="{3284E72D-0D72-EDFD-490D-707A3DCAC58F}"/>
              </a:ext>
            </a:extLst>
          </p:cNvPr>
          <p:cNvSpPr txBox="1"/>
          <p:nvPr/>
        </p:nvSpPr>
        <p:spPr>
          <a:xfrm>
            <a:off x="533399" y="5350029"/>
            <a:ext cx="8010525" cy="375552"/>
          </a:xfrm>
          <a:prstGeom prst="rect">
            <a:avLst/>
          </a:prstGeom>
          <a:noFill/>
        </p:spPr>
        <p:txBody>
          <a:bodyPr wrap="square">
            <a:spAutoFit/>
          </a:bodyPr>
          <a:lstStyle/>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Şekil 11-1.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RESTful</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API'den</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verilerini okuyan ve yazan kayıtları tutan bir uygulama</a:t>
            </a:r>
            <a:endParaRPr lang="tr-T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Metin kutusu 8">
            <a:extLst>
              <a:ext uri="{FF2B5EF4-FFF2-40B4-BE49-F238E27FC236}">
                <a16:creationId xmlns:a16="http://schemas.microsoft.com/office/drawing/2014/main" id="{5D6D2568-63FB-556B-44A6-5DB3E2EB05A1}"/>
              </a:ext>
            </a:extLst>
          </p:cNvPr>
          <p:cNvSpPr txBox="1"/>
          <p:nvPr/>
        </p:nvSpPr>
        <p:spPr>
          <a:xfrm>
            <a:off x="3048000" y="1997839"/>
            <a:ext cx="8477250" cy="2031325"/>
          </a:xfrm>
          <a:prstGeom prst="rect">
            <a:avLst/>
          </a:prstGeom>
          <a:noFill/>
        </p:spPr>
        <p:txBody>
          <a:bodyPr wrap="square">
            <a:spAutoFit/>
          </a:bodyPr>
          <a:lstStyle/>
          <a:p>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 uygulama, REST prensiplerine uyan bir HTTP web servisinden bir kişi listesini okuyacaktır; bu, diğer şeylerin yanı sıra, daha önce öğrendiğimiz HTTP GET, POST, PUT ve DELETE yöntemlerini desteklediği anlamına gelir. Ek olarak, tüm kayıtlar, bu kayıtların oluşturulmasının bir parçası olarak sunucuda kendilerine atanan benzersiz bir kimliğe sahip olacak. Kişi listemizi göstermek için önceki resimli sahneyi oluşturacağız. Ayrıca kişinin adını, e-posta adresini ve fotoğrafın çekildiği yeri girebileceğimiz alanlara sahip başka bir sahneye de ihtiyacımız olacak.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569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3FFB1FA6-751D-0FAA-AEB8-BD008EB12DE2}"/>
              </a:ext>
            </a:extLst>
          </p:cNvPr>
          <p:cNvSpPr>
            <a:spLocks noGrp="1"/>
          </p:cNvSpPr>
          <p:nvPr>
            <p:ph idx="1"/>
          </p:nvPr>
        </p:nvSpPr>
        <p:spPr>
          <a:xfrm>
            <a:off x="704850" y="600075"/>
            <a:ext cx="10450830" cy="5269019"/>
          </a:xfrm>
        </p:spPr>
        <p:txBody>
          <a:bodyPr/>
          <a:lstStyle/>
          <a:p>
            <a:r>
              <a:rPr lang="tr-TR" sz="2400" b="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Flutter</a:t>
            </a:r>
            <a: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uygulamasını oluşturun</a:t>
            </a:r>
          </a:p>
          <a:p>
            <a:endParaRPr lang="tr-TR" sz="2400" b="1"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Flutter</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create</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kullanarak yeni bir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Flutter</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uygulaması oluşturun.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main.dart'ı</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açın ve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MaterialApp</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widget'ınızı</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bulun. "Home" özelliğini kaldırın ve buna şunu ekleyin:</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a:p>
            <a:endParaRPr lang="tr-TR" dirty="0"/>
          </a:p>
          <a:p>
            <a:endParaRPr lang="tr-TR" dirty="0"/>
          </a:p>
          <a:p>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Daha sonra iki yeni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StatelessWidget</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oluşturun, biri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PeopleList.dart</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diğeri ise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PeopleUpsert.dart</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adını taşısın. Ayrıntılarını bir dakika içinde dolduracağız. Ancak önce, bir Kişi nesnesini temsil eden bir iş sınıfı oluşturmak iyi bir fikir olabilir.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6" name="Resim 5">
            <a:extLst>
              <a:ext uri="{FF2B5EF4-FFF2-40B4-BE49-F238E27FC236}">
                <a16:creationId xmlns:a16="http://schemas.microsoft.com/office/drawing/2014/main" id="{01F7484B-C867-6636-930F-34AFFE079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2809874"/>
            <a:ext cx="6657975" cy="1579447"/>
          </a:xfrm>
          <a:prstGeom prst="rect">
            <a:avLst/>
          </a:prstGeom>
        </p:spPr>
      </p:pic>
    </p:spTree>
    <p:extLst>
      <p:ext uri="{BB962C8B-B14F-4D97-AF65-F5344CB8AC3E}">
        <p14:creationId xmlns:p14="http://schemas.microsoft.com/office/powerpoint/2010/main" val="113616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C7EA02-588C-FB9F-BC5F-6566F85D0698}"/>
              </a:ext>
            </a:extLst>
          </p:cNvPr>
          <p:cNvSpPr>
            <a:spLocks noGrp="1"/>
          </p:cNvSpPr>
          <p:nvPr>
            <p:ph type="title"/>
          </p:nvPr>
        </p:nvSpPr>
        <p:spPr/>
        <p:txBody>
          <a:bodyPr/>
          <a:lstStyle/>
          <a:p>
            <a:r>
              <a:rPr lang="tr-TR" sz="2400" b="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Flutter'da</a:t>
            </a:r>
            <a: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bir GET isteği</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76A72124-4A41-2AD3-BE20-2A6EE2424F66}"/>
              </a:ext>
            </a:extLst>
          </p:cNvPr>
          <p:cNvSpPr>
            <a:spLocks noGrp="1"/>
          </p:cNvSpPr>
          <p:nvPr>
            <p:ph idx="1"/>
          </p:nvPr>
        </p:nvSpPr>
        <p:spPr/>
        <p:txBody>
          <a:bodyPr/>
          <a:lstStyle/>
          <a:p>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getScaffoldBody</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metoduna geri bakın. Bir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FutureBuilder'ı</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vardır.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Future</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özelliği, yalnızca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Person</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kayıtlarının bir JSON dizisiyle yanıt verecek URL'ye bir GET isteği yapması gereken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fetchPeople</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adlı bir metodu işaret eder:</a:t>
            </a:r>
          </a:p>
          <a:p>
            <a:endParaRPr lang="tr-TR" sz="18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Flutter</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altyapısını oluşturduktan sonra GET isteği oldukça basit, değil mi? Elbette bu çağrıyı ilk kez yaptığınızda, henüz herhangi bir kişi oluşturmadığınız için hiçbir şey görünmeyecektir. Bu  yakında yeterince görünecektir.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652B845D-D4A1-4A2F-8BF4-DB1343D6A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790825"/>
            <a:ext cx="6697980" cy="1818858"/>
          </a:xfrm>
          <a:prstGeom prst="rect">
            <a:avLst/>
          </a:prstGeom>
        </p:spPr>
      </p:pic>
    </p:spTree>
    <p:extLst>
      <p:ext uri="{BB962C8B-B14F-4D97-AF65-F5344CB8AC3E}">
        <p14:creationId xmlns:p14="http://schemas.microsoft.com/office/powerpoint/2010/main" val="240287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6E0ACF-BC53-F571-BAA1-7D78DFA03CA3}"/>
              </a:ext>
            </a:extLst>
          </p:cNvPr>
          <p:cNvSpPr>
            <a:spLocks noGrp="1"/>
          </p:cNvSpPr>
          <p:nvPr>
            <p:ph type="title"/>
          </p:nvPr>
        </p:nvSpPr>
        <p:spPr/>
        <p:txBody>
          <a:bodyPr/>
          <a:lstStyle/>
          <a:p>
            <a:r>
              <a:rPr lang="tr-TR" sz="2400" b="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Flutter'da</a:t>
            </a:r>
            <a:r>
              <a:rPr lang="tr-TR"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bir DELETE isteği</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63ACFC20-6B57-8B25-B0D1-D8EEA7111765}"/>
              </a:ext>
            </a:extLst>
          </p:cNvPr>
          <p:cNvSpPr>
            <a:spLocks noGrp="1"/>
          </p:cNvSpPr>
          <p:nvPr>
            <p:ph idx="1"/>
          </p:nvPr>
        </p:nvSpPr>
        <p:spPr>
          <a:xfrm>
            <a:off x="438150" y="1845734"/>
            <a:ext cx="11277600" cy="4212166"/>
          </a:xfrm>
        </p:spPr>
        <p:txBody>
          <a:bodyPr>
            <a:normAutofit/>
          </a:bodyPr>
          <a:lstStyle/>
          <a:p>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 kişi döşemesinin sağ üst köşesinde bir çöp kutusu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IconButton'ı</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vardır. Üzerine bir dokunuş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deletePerson</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 çağırır ve kurtulmak istediğimiz kişiyi alır. Bu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deletePerson</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yöntemi, o kişiyi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ID'sine</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göre işaret eden bir HTTP DELETE isteği göndermelidir:</a:t>
            </a:r>
          </a:p>
          <a:p>
            <a:endParaRPr lang="tr-TR" sz="18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Silinenlerin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Future'ı</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çözüldükten sonra, sahnenin yeniden oluşturulmasını zorlamak için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setState</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çağırdığımızı ve böylece Kişiler listesini yenilediğimizi unutmayın.</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5F96AFF8-9711-46FD-8887-0CD9AFFA2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84992"/>
            <a:ext cx="5752465" cy="1266825"/>
          </a:xfrm>
          <a:prstGeom prst="rect">
            <a:avLst/>
          </a:prstGeom>
        </p:spPr>
      </p:pic>
      <p:pic>
        <p:nvPicPr>
          <p:cNvPr id="5" name="Resim 4">
            <a:extLst>
              <a:ext uri="{FF2B5EF4-FFF2-40B4-BE49-F238E27FC236}">
                <a16:creationId xmlns:a16="http://schemas.microsoft.com/office/drawing/2014/main" id="{63472F6C-6F55-5AD1-9E41-28964155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42" y="3951817"/>
            <a:ext cx="5752465" cy="1419225"/>
          </a:xfrm>
          <a:prstGeom prst="rect">
            <a:avLst/>
          </a:prstGeom>
        </p:spPr>
      </p:pic>
    </p:spTree>
    <p:extLst>
      <p:ext uri="{BB962C8B-B14F-4D97-AF65-F5344CB8AC3E}">
        <p14:creationId xmlns:p14="http://schemas.microsoft.com/office/powerpoint/2010/main" val="416474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23480A-A3FE-7458-4368-48720F1BBD3D}"/>
              </a:ext>
            </a:extLst>
          </p:cNvPr>
          <p:cNvSpPr>
            <a:spLocks noGrp="1"/>
          </p:cNvSpPr>
          <p:nvPr>
            <p:ph idx="1"/>
          </p:nvPr>
        </p:nvSpPr>
        <p:spPr>
          <a:xfrm>
            <a:off x="561975" y="2124075"/>
            <a:ext cx="10593705" cy="3745019"/>
          </a:xfrm>
        </p:spPr>
        <p:txBody>
          <a:bodyPr/>
          <a:lstStyle/>
          <a:p>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Flutter'da</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bir POST ve PUT isteği Kullanıcı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PeopleUpsert</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sahnesinde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FAB'a</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bastığında, girdiği verileri taahhüt eder ve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updatePersonToPipedream</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çağırırız. Eğer bir </a:t>
            </a:r>
            <a:r>
              <a:rPr lang="tr-TR"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Add</a:t>
            </a:r>
            <a:r>
              <a:rPr lang="tr-T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işlemiyse, bir POST çağrısı yapmak isteriz. Eğer bir Update işlemiyse, bir PUT çağrısı yapmak isteriz:</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89538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8EAC224D-A549-387F-99AF-AC1804B395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9015" y="200025"/>
            <a:ext cx="5000135" cy="6177562"/>
          </a:xfrm>
          <a:prstGeom prst="rect">
            <a:avLst/>
          </a:prstGeom>
        </p:spPr>
      </p:pic>
    </p:spTree>
    <p:extLst>
      <p:ext uri="{BB962C8B-B14F-4D97-AF65-F5344CB8AC3E}">
        <p14:creationId xmlns:p14="http://schemas.microsoft.com/office/powerpoint/2010/main" val="214782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1ECF9C-1146-82C8-84EB-0D9654689655}"/>
              </a:ext>
            </a:extLst>
          </p:cNvPr>
          <p:cNvSpPr>
            <a:spLocks noGrp="1"/>
          </p:cNvSpPr>
          <p:nvPr>
            <p:ph type="title"/>
          </p:nvPr>
        </p:nvSpPr>
        <p:spPr/>
        <p:txBody>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API çağrısı nedir?</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4B4A1234-FA98-CB7E-D937-4E8A445636C6}"/>
              </a:ext>
            </a:extLst>
          </p:cNvPr>
          <p:cNvSpPr>
            <a:spLocks noGrp="1"/>
          </p:cNvSpPr>
          <p:nvPr>
            <p:ph idx="1"/>
          </p:nvPr>
        </p:nvSpPr>
        <p:spPr/>
        <p:txBody>
          <a:bodyPr/>
          <a:lstStyle/>
          <a:p>
            <a:pPr>
              <a:lnSpc>
                <a:spcPct val="107000"/>
              </a:lnSpc>
              <a:spcAft>
                <a:spcPts val="800"/>
              </a:spcAft>
            </a:pP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Bu sunucu tarafı verilerini okumak için, herhangi bir kullanıcı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kullanıcı</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adı/şifre biçiminde kimlik bilgilerini veya daha iyisi, API anahtarı adı verilen benzersiz ve gizli bir anahtarı gönderdikten sonra HTTP istekleri yapabilir.</a:t>
            </a:r>
          </a:p>
          <a:p>
            <a:pPr>
              <a:lnSpc>
                <a:spcPct val="107000"/>
              </a:lnSpc>
              <a:spcBef>
                <a:spcPts val="1200"/>
              </a:spcBef>
              <a:spcAft>
                <a:spcPts val="1200"/>
              </a:spcAft>
            </a:pP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API terimi yine karşımıza çıktı. Uygulama Programlama Arayüzü anlamına geliyor. </a:t>
            </a:r>
            <a:r>
              <a:rPr lang="tr-TR" sz="1800" kern="100" dirty="0">
                <a:effectLst/>
                <a:latin typeface="Calibri" panose="020F0502020204030204" pitchFamily="34" charset="0"/>
                <a:ea typeface="Calibri" panose="020F0502020204030204" pitchFamily="34" charset="0"/>
                <a:cs typeface="Calibri" panose="020F0502020204030204" pitchFamily="34" charset="0"/>
              </a:rPr>
              <a:t>Farklı durumlarda farklı anlamlar ifade edebilir, ancak varsayılan anlamı, geliştiricilerin verileri okumak ve yazmak amacıyla HTTP istekleri gönderebileceği herhangi bir İnternet adresi olarak kabul edilmiştir. Pek çok kamuya açık API mevcuttur ve kendi </a:t>
            </a:r>
            <a:r>
              <a:rPr lang="tr-TR" sz="1800" kern="100" dirty="0" err="1">
                <a:effectLst/>
                <a:latin typeface="Calibri" panose="020F0502020204030204" pitchFamily="34" charset="0"/>
                <a:ea typeface="Calibri" panose="020F0502020204030204" pitchFamily="34" charset="0"/>
                <a:cs typeface="Calibri" panose="020F0502020204030204" pitchFamily="34" charset="0"/>
              </a:rPr>
              <a:t>API'nizi</a:t>
            </a:r>
            <a:r>
              <a:rPr lang="tr-TR" sz="1800" kern="100" dirty="0">
                <a:effectLst/>
                <a:latin typeface="Calibri" panose="020F0502020204030204" pitchFamily="34" charset="0"/>
                <a:ea typeface="Calibri" panose="020F0502020204030204" pitchFamily="34" charset="0"/>
                <a:cs typeface="Calibri" panose="020F0502020204030204" pitchFamily="34" charset="0"/>
              </a:rPr>
              <a:t> oluşturmak için birçok seçenek vardır. Bir API yanıt verdiğinde, genellikle JSON formatında olan bir veri akışı ile geri döner.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06921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AFB79D-CF45-4BF2-9E47-79C3038D0A42}"/>
              </a:ext>
            </a:extLst>
          </p:cNvPr>
          <p:cNvSpPr>
            <a:spLocks noGrp="1"/>
          </p:cNvSpPr>
          <p:nvPr>
            <p:ph type="title"/>
          </p:nvPr>
        </p:nvSpPr>
        <p:spPr>
          <a:xfrm>
            <a:off x="1097280" y="487971"/>
            <a:ext cx="10058400" cy="1080081"/>
          </a:xfrm>
        </p:spPr>
        <p:txBody>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API isteklerinin çeşitleri</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299D428F-717D-5D1A-6180-5376EC8AA08B}"/>
              </a:ext>
            </a:extLst>
          </p:cNvPr>
          <p:cNvSpPr>
            <a:spLocks noGrp="1"/>
          </p:cNvSpPr>
          <p:nvPr>
            <p:ph idx="1"/>
          </p:nvPr>
        </p:nvSpPr>
        <p:spPr>
          <a:xfrm>
            <a:off x="975360" y="1904727"/>
            <a:ext cx="10119360" cy="4396475"/>
          </a:xfrm>
        </p:spPr>
        <p:txBody>
          <a:bodyPr>
            <a:normAutofit fontScale="25000" lnSpcReduction="20000"/>
          </a:bodyPr>
          <a:lstStyle/>
          <a:p>
            <a:pPr>
              <a:lnSpc>
                <a:spcPct val="107000"/>
              </a:lnSpc>
              <a:spcAft>
                <a:spcPts val="800"/>
              </a:spcAft>
            </a:pPr>
            <a:r>
              <a:rPr lang="tr-TR" sz="4800" kern="100" dirty="0">
                <a:effectLst/>
                <a:latin typeface="Calibri" panose="020F0502020204030204" pitchFamily="34" charset="0"/>
                <a:ea typeface="Calibri" panose="020F0502020204030204" pitchFamily="34" charset="0"/>
                <a:cs typeface="Times New Roman" panose="02020603050405020304" pitchFamily="18" charset="0"/>
              </a:rPr>
              <a:t>API sunucularıyla iletişim yalnızca birkaç farklı şekilde yapılır (Tablo 11-1).</a:t>
            </a:r>
          </a:p>
          <a:p>
            <a:endParaRPr lang="tr-TR" dirty="0"/>
          </a:p>
          <a:p>
            <a:endParaRPr lang="tr-TR" dirty="0"/>
          </a:p>
          <a:p>
            <a:endParaRPr lang="tr-TR" dirty="0"/>
          </a:p>
          <a:p>
            <a:endParaRPr lang="tr-TR" dirty="0"/>
          </a:p>
          <a:p>
            <a:endParaRPr lang="tr-TR" dirty="0"/>
          </a:p>
          <a:p>
            <a:endParaRPr lang="tr-TR" dirty="0"/>
          </a:p>
          <a:p>
            <a:endParaRPr lang="tr-TR" dirty="0"/>
          </a:p>
          <a:p>
            <a:pPr>
              <a:lnSpc>
                <a:spcPct val="107000"/>
              </a:lnSpc>
              <a:spcAft>
                <a:spcPts val="800"/>
              </a:spcAft>
            </a:pP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Geliştiricilerin GET, POST, PUT, PATCH ve DELETE dışında bir şey kullanması nadirdir. Bunların hepsi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Flutter'da</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http.dart'ı</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içe aktararak elde edeceğiniz bir Dart kütüphanesi kullanılarak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yapılır.</a:t>
            </a:r>
            <a:r>
              <a:rPr lang="tr-TR" sz="5600" kern="100" dirty="0" err="1">
                <a:effectLst/>
                <a:latin typeface="Calibri" panose="020F0502020204030204" pitchFamily="34" charset="0"/>
                <a:ea typeface="Calibri" panose="020F0502020204030204" pitchFamily="34" charset="0"/>
                <a:cs typeface="Calibri" panose="020F0502020204030204" pitchFamily="34" charset="0"/>
              </a:rPr>
              <a:t>İlk</a:t>
            </a:r>
            <a:r>
              <a:rPr lang="tr-TR" sz="5600" kern="100" dirty="0">
                <a:effectLst/>
                <a:latin typeface="Calibri" panose="020F0502020204030204" pitchFamily="34" charset="0"/>
                <a:ea typeface="Calibri" panose="020F0502020204030204" pitchFamily="34" charset="0"/>
                <a:cs typeface="Calibri" panose="020F0502020204030204" pitchFamily="34" charset="0"/>
              </a:rPr>
              <a:t> olarak, http paketini </a:t>
            </a:r>
            <a:r>
              <a:rPr lang="tr-TR" sz="5600" kern="100" dirty="0" err="1">
                <a:effectLst/>
                <a:latin typeface="Calibri" panose="020F0502020204030204" pitchFamily="34" charset="0"/>
                <a:ea typeface="Calibri" panose="020F0502020204030204" pitchFamily="34" charset="0"/>
                <a:cs typeface="Calibri" panose="020F0502020204030204" pitchFamily="34" charset="0"/>
              </a:rPr>
              <a:t>pubspec.yaml</a:t>
            </a:r>
            <a:r>
              <a:rPr lang="tr-TR" sz="5600" kern="100" dirty="0">
                <a:effectLst/>
                <a:latin typeface="Calibri" panose="020F0502020204030204" pitchFamily="34" charset="0"/>
                <a:ea typeface="Calibri" panose="020F0502020204030204" pitchFamily="34" charset="0"/>
                <a:cs typeface="Calibri" panose="020F0502020204030204" pitchFamily="34" charset="0"/>
              </a:rPr>
              <a:t> dosyanızın bağımlılıklar (</a:t>
            </a:r>
            <a:r>
              <a:rPr lang="tr-TR" sz="5600" kern="100" dirty="0" err="1">
                <a:effectLst/>
                <a:latin typeface="Calibri" panose="020F0502020204030204" pitchFamily="34" charset="0"/>
                <a:ea typeface="Calibri" panose="020F0502020204030204" pitchFamily="34" charset="0"/>
                <a:cs typeface="Calibri" panose="020F0502020204030204" pitchFamily="34" charset="0"/>
              </a:rPr>
              <a:t>dependencies</a:t>
            </a:r>
            <a:r>
              <a:rPr lang="tr-TR" sz="5600" kern="100" dirty="0">
                <a:effectLst/>
                <a:latin typeface="Calibri" panose="020F0502020204030204" pitchFamily="34" charset="0"/>
                <a:ea typeface="Calibri" panose="020F0502020204030204" pitchFamily="34" charset="0"/>
                <a:cs typeface="Calibri" panose="020F0502020204030204" pitchFamily="34" charset="0"/>
              </a:rPr>
              <a:t>) kısmına ekleyeceksiniz. "</a:t>
            </a:r>
            <a:r>
              <a:rPr lang="tr-TR" sz="5600" kern="100" dirty="0" err="1">
                <a:effectLst/>
                <a:latin typeface="Calibri" panose="020F0502020204030204" pitchFamily="34" charset="0"/>
                <a:ea typeface="Calibri" panose="020F0502020204030204" pitchFamily="34" charset="0"/>
                <a:cs typeface="Calibri" panose="020F0502020204030204" pitchFamily="34" charset="0"/>
              </a:rPr>
              <a:t>flutter</a:t>
            </a:r>
            <a:r>
              <a:rPr lang="tr-TR" sz="5600" kern="100" dirty="0">
                <a:effectLst/>
                <a:latin typeface="Calibri" panose="020F0502020204030204" pitchFamily="34" charset="0"/>
                <a:ea typeface="Calibri" panose="020F0502020204030204" pitchFamily="34" charset="0"/>
                <a:cs typeface="Calibri" panose="020F0502020204030204" pitchFamily="34" charset="0"/>
              </a:rPr>
              <a:t> </a:t>
            </a:r>
            <a:r>
              <a:rPr lang="tr-TR" sz="5600" kern="100" dirty="0" err="1">
                <a:effectLst/>
                <a:latin typeface="Calibri" panose="020F0502020204030204" pitchFamily="34" charset="0"/>
                <a:ea typeface="Calibri" panose="020F0502020204030204" pitchFamily="34" charset="0"/>
                <a:cs typeface="Calibri" panose="020F0502020204030204" pitchFamily="34" charset="0"/>
              </a:rPr>
              <a:t>pub</a:t>
            </a:r>
            <a:r>
              <a:rPr lang="tr-TR" sz="5600" kern="100" dirty="0">
                <a:effectLst/>
                <a:latin typeface="Calibri" panose="020F0502020204030204" pitchFamily="34" charset="0"/>
                <a:ea typeface="Calibri" panose="020F0502020204030204" pitchFamily="34" charset="0"/>
                <a:cs typeface="Calibri" panose="020F0502020204030204" pitchFamily="34" charset="0"/>
              </a:rPr>
              <a:t> </a:t>
            </a:r>
            <a:r>
              <a:rPr lang="tr-TR" sz="5600" kern="100" dirty="0" err="1">
                <a:effectLst/>
                <a:latin typeface="Calibri" panose="020F0502020204030204" pitchFamily="34" charset="0"/>
                <a:ea typeface="Calibri" panose="020F0502020204030204" pitchFamily="34" charset="0"/>
                <a:cs typeface="Calibri" panose="020F0502020204030204" pitchFamily="34" charset="0"/>
              </a:rPr>
              <a:t>get</a:t>
            </a:r>
            <a:r>
              <a:rPr lang="tr-TR" sz="5600" kern="100" dirty="0">
                <a:effectLst/>
                <a:latin typeface="Calibri" panose="020F0502020204030204" pitchFamily="34" charset="0"/>
                <a:ea typeface="Calibri" panose="020F0502020204030204" pitchFamily="34" charset="0"/>
                <a:cs typeface="Calibri" panose="020F0502020204030204" pitchFamily="34" charset="0"/>
              </a:rPr>
              <a:t>" komutunu ekleyip çalıştırdığınızda, paket </a:t>
            </a:r>
            <a:r>
              <a:rPr lang="tr-TR" sz="5600"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https://pub.dev/packages/http</a:t>
            </a:r>
            <a:r>
              <a:rPr lang="tr-TR" sz="5600" kern="100" dirty="0">
                <a:effectLst/>
                <a:latin typeface="Calibri" panose="020F0502020204030204" pitchFamily="34" charset="0"/>
                <a:ea typeface="Calibri" panose="020F0502020204030204" pitchFamily="34" charset="0"/>
                <a:cs typeface="Calibri" panose="020F0502020204030204" pitchFamily="34" charset="0"/>
              </a:rPr>
              <a:t> adresinden indirilecektir. </a:t>
            </a:r>
            <a:r>
              <a:rPr lang="tr-TR" sz="56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tr-TR" sz="5600" b="1"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import</a:t>
            </a:r>
            <a:r>
              <a:rPr lang="tr-TR" sz="5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5600" b="1"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package:http</a:t>
            </a:r>
            <a:r>
              <a:rPr lang="tr-TR" sz="5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5600" b="1"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http.dart';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Bu</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her HTTP yöntemine karşılık gelen yöntemleri olan http sınıfını açığa çıkaracaktır. Şimdi bu kütüphaneyi kullanarak istek göndermeye bakalım.</a:t>
            </a:r>
          </a:p>
          <a:p>
            <a:pPr marL="0" indent="0">
              <a:buNone/>
            </a:pPr>
            <a:endParaRPr lang="tr-TR" dirty="0"/>
          </a:p>
        </p:txBody>
      </p:sp>
      <p:graphicFrame>
        <p:nvGraphicFramePr>
          <p:cNvPr id="4" name="Tablo 3">
            <a:extLst>
              <a:ext uri="{FF2B5EF4-FFF2-40B4-BE49-F238E27FC236}">
                <a16:creationId xmlns:a16="http://schemas.microsoft.com/office/drawing/2014/main" id="{BFCA01B5-CB61-4A89-1DB4-D57E74D261C4}"/>
              </a:ext>
            </a:extLst>
          </p:cNvPr>
          <p:cNvGraphicFramePr>
            <a:graphicFrameLocks noGrp="1"/>
          </p:cNvGraphicFramePr>
          <p:nvPr>
            <p:extLst>
              <p:ext uri="{D42A27DB-BD31-4B8C-83A1-F6EECF244321}">
                <p14:modId xmlns:p14="http://schemas.microsoft.com/office/powerpoint/2010/main" val="2758469864"/>
              </p:ext>
            </p:extLst>
          </p:nvPr>
        </p:nvGraphicFramePr>
        <p:xfrm>
          <a:off x="2857182" y="2448809"/>
          <a:ext cx="6477635" cy="2522665"/>
        </p:xfrm>
        <a:graphic>
          <a:graphicData uri="http://schemas.openxmlformats.org/drawingml/2006/table">
            <a:tbl>
              <a:tblPr firstRow="1" firstCol="1" bandRow="1">
                <a:tableStyleId>{5C22544A-7EE6-4342-B048-85BDC9FD1C3A}</a:tableStyleId>
              </a:tblPr>
              <a:tblGrid>
                <a:gridCol w="1917700">
                  <a:extLst>
                    <a:ext uri="{9D8B030D-6E8A-4147-A177-3AD203B41FA5}">
                      <a16:colId xmlns:a16="http://schemas.microsoft.com/office/drawing/2014/main" val="1788743612"/>
                    </a:ext>
                  </a:extLst>
                </a:gridCol>
                <a:gridCol w="2219960">
                  <a:extLst>
                    <a:ext uri="{9D8B030D-6E8A-4147-A177-3AD203B41FA5}">
                      <a16:colId xmlns:a16="http://schemas.microsoft.com/office/drawing/2014/main" val="1567756835"/>
                    </a:ext>
                  </a:extLst>
                </a:gridCol>
                <a:gridCol w="2339975">
                  <a:extLst>
                    <a:ext uri="{9D8B030D-6E8A-4147-A177-3AD203B41FA5}">
                      <a16:colId xmlns:a16="http://schemas.microsoft.com/office/drawing/2014/main" val="2791956311"/>
                    </a:ext>
                  </a:extLst>
                </a:gridCol>
              </a:tblGrid>
              <a:tr h="0">
                <a:tc>
                  <a:txBody>
                    <a:bodyPr/>
                    <a:lstStyle/>
                    <a:p>
                      <a:pPr>
                        <a:lnSpc>
                          <a:spcPct val="107000"/>
                        </a:lnSpc>
                        <a:spcAft>
                          <a:spcPts val="800"/>
                        </a:spcAft>
                      </a:pPr>
                      <a:r>
                        <a:rPr lang="tr-TR" sz="1600" kern="100">
                          <a:effectLst/>
                        </a:rPr>
                        <a:t>Http yöntemi</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kern="100">
                          <a:effectLst/>
                        </a:rPr>
                        <a:t>Amaç</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kern="100">
                          <a:effectLst/>
                        </a:rPr>
                        <a:t>Notlar</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9244328"/>
                  </a:ext>
                </a:extLst>
              </a:tr>
              <a:tr h="0">
                <a:tc>
                  <a:txBody>
                    <a:bodyPr/>
                    <a:lstStyle/>
                    <a:p>
                      <a:pPr>
                        <a:lnSpc>
                          <a:spcPct val="107000"/>
                        </a:lnSpc>
                        <a:spcAft>
                          <a:spcPts val="800"/>
                        </a:spcAft>
                      </a:pPr>
                      <a:r>
                        <a:rPr lang="tr-TR" sz="1600" kern="100">
                          <a:effectLst/>
                        </a:rPr>
                        <a:t>GET</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400" kern="100">
                          <a:effectLst/>
                        </a:rPr>
                        <a:t>Kayıtları okumak</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200" kern="100">
                          <a:effectLst/>
                        </a:rPr>
                        <a:t>Bir veritabanı okuma gibi, yalnızca bir sunucudan veri istemek</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930406"/>
                  </a:ext>
                </a:extLst>
              </a:tr>
              <a:tr h="0">
                <a:tc>
                  <a:txBody>
                    <a:bodyPr/>
                    <a:lstStyle/>
                    <a:p>
                      <a:pPr>
                        <a:lnSpc>
                          <a:spcPct val="107000"/>
                        </a:lnSpc>
                        <a:spcAft>
                          <a:spcPts val="800"/>
                        </a:spcAft>
                      </a:pPr>
                      <a:r>
                        <a:rPr lang="tr-TR" sz="1600" kern="100">
                          <a:effectLst/>
                        </a:rPr>
                        <a:t>DELETE</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400" kern="100">
                          <a:effectLst/>
                        </a:rPr>
                        <a:t>kayıtları silmek</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200" kern="100">
                          <a:effectLst/>
                        </a:rPr>
                        <a:t>Sağlanan ID ile işaret edilen kaydı silme. Veri döndürülmez</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2514598"/>
                  </a:ext>
                </a:extLst>
              </a:tr>
              <a:tr h="0">
                <a:tc>
                  <a:txBody>
                    <a:bodyPr/>
                    <a:lstStyle/>
                    <a:p>
                      <a:pPr>
                        <a:lnSpc>
                          <a:spcPct val="107000"/>
                        </a:lnSpc>
                        <a:spcAft>
                          <a:spcPts val="800"/>
                        </a:spcAft>
                      </a:pPr>
                      <a:r>
                        <a:rPr lang="tr-TR" sz="1600" kern="100">
                          <a:effectLst/>
                        </a:rPr>
                        <a:t>POST</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400" kern="100">
                          <a:effectLst/>
                        </a:rPr>
                        <a:t>yeni kayıtlar oluşturmak</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kern="100">
                          <a:effectLst/>
                        </a:rPr>
                        <a:t>Zaten böyle bir kayıt olsa bile yeni bir kayıt oluşturma</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3864073"/>
                  </a:ext>
                </a:extLst>
              </a:tr>
              <a:tr h="0">
                <a:tc>
                  <a:txBody>
                    <a:bodyPr/>
                    <a:lstStyle/>
                    <a:p>
                      <a:pPr>
                        <a:lnSpc>
                          <a:spcPct val="107000"/>
                        </a:lnSpc>
                        <a:spcAft>
                          <a:spcPts val="800"/>
                        </a:spcAft>
                      </a:pPr>
                      <a:r>
                        <a:rPr lang="tr-TR" sz="1600" kern="100">
                          <a:effectLst/>
                        </a:rPr>
                        <a:t>PUT</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400" kern="100">
                          <a:effectLst/>
                        </a:rPr>
                        <a:t>mevcut kayıtların değiştirilmesi</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200" kern="100">
                          <a:effectLst/>
                        </a:rPr>
                        <a:t>Mevcut kaydı bu kayıtla değiştirme. Eski kaydı tamamen silip, yerine bu kaydı ekleme</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6226305"/>
                  </a:ext>
                </a:extLst>
              </a:tr>
              <a:tr h="0">
                <a:tc>
                  <a:txBody>
                    <a:bodyPr/>
                    <a:lstStyle/>
                    <a:p>
                      <a:pPr>
                        <a:lnSpc>
                          <a:spcPct val="107000"/>
                        </a:lnSpc>
                        <a:spcAft>
                          <a:spcPts val="800"/>
                        </a:spcAft>
                      </a:pPr>
                      <a:r>
                        <a:rPr lang="tr-TR" sz="1600" kern="100" dirty="0">
                          <a:effectLst/>
                        </a:rPr>
                        <a:t>PATCH</a:t>
                      </a:r>
                      <a:endParaRPr lang="tr-T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400" kern="100">
                          <a:effectLst/>
                        </a:rPr>
                        <a:t>mevcut kayıtları güncelleme</a:t>
                      </a:r>
                      <a:endParaRPr lang="tr-T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200" kern="100" dirty="0">
                          <a:effectLst/>
                        </a:rPr>
                        <a:t>Eski kaydı yerinde bırakma, ancak bu istekteki verilerle alanlarını güncelleme</a:t>
                      </a:r>
                      <a:endParaRPr lang="tr-T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569791"/>
                  </a:ext>
                </a:extLst>
              </a:tr>
            </a:tbl>
          </a:graphicData>
        </a:graphic>
      </p:graphicFrame>
      <p:sp>
        <p:nvSpPr>
          <p:cNvPr id="5" name="Rectangle 1">
            <a:extLst>
              <a:ext uri="{FF2B5EF4-FFF2-40B4-BE49-F238E27FC236}">
                <a16:creationId xmlns:a16="http://schemas.microsoft.com/office/drawing/2014/main" id="{BA9EA032-0ACB-CD7D-82B8-9BC36730C8D5}"/>
              </a:ext>
            </a:extLst>
          </p:cNvPr>
          <p:cNvSpPr>
            <a:spLocks noChangeArrowheads="1"/>
          </p:cNvSpPr>
          <p:nvPr/>
        </p:nvSpPr>
        <p:spPr bwMode="auto">
          <a:xfrm>
            <a:off x="1036320" y="21390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Tablo 11-1. HTTP yöntemleri ve açıklamaları</a:t>
            </a: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14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367ED7-62BC-3F5D-3A25-2FA527843DA2}"/>
              </a:ext>
            </a:extLst>
          </p:cNvPr>
          <p:cNvSpPr>
            <a:spLocks noGrp="1"/>
          </p:cNvSpPr>
          <p:nvPr>
            <p:ph type="title"/>
          </p:nvPr>
        </p:nvSpPr>
        <p:spPr/>
        <p:txBody>
          <a:bodyPr>
            <a:normAutofit/>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HTTP GET veya DELETE isteği yapma</a:t>
            </a:r>
            <a:br>
              <a:rPr lang="tr-TR" sz="1800" b="1" kern="100" dirty="0">
                <a:effectLst/>
                <a:latin typeface="Calibri" panose="020F0502020204030204" pitchFamily="34" charset="0"/>
                <a:ea typeface="Calibri" panose="020F0502020204030204" pitchFamily="34" charset="0"/>
                <a:cs typeface="Times New Roman" panose="02020603050405020304" pitchFamily="18" charset="0"/>
              </a:rPr>
            </a:br>
            <a:endParaRPr lang="tr-TR" sz="1800" dirty="0"/>
          </a:p>
        </p:txBody>
      </p:sp>
      <p:sp>
        <p:nvSpPr>
          <p:cNvPr id="3" name="İçerik Yer Tutucusu 2">
            <a:extLst>
              <a:ext uri="{FF2B5EF4-FFF2-40B4-BE49-F238E27FC236}">
                <a16:creationId xmlns:a16="http://schemas.microsoft.com/office/drawing/2014/main" id="{9838A933-9A52-4A86-6BEE-985F19B26BD4}"/>
              </a:ext>
            </a:extLst>
          </p:cNvPr>
          <p:cNvSpPr>
            <a:spLocks noGrp="1"/>
          </p:cNvSpPr>
          <p:nvPr>
            <p:ph sz="half" idx="1"/>
          </p:nvPr>
        </p:nvSpPr>
        <p:spPr>
          <a:xfrm>
            <a:off x="1097279" y="2847974"/>
            <a:ext cx="5541646" cy="3021119"/>
          </a:xfrm>
        </p:spPr>
        <p:txBody>
          <a:bodyPr>
            <a:normAutofit fontScale="25000" lnSpcReduction="20000"/>
          </a:bodyPr>
          <a:lstStyle/>
          <a:p>
            <a:pPr>
              <a:lnSpc>
                <a:spcPct val="107000"/>
              </a:lnSpc>
              <a:spcAft>
                <a:spcPts val="800"/>
              </a:spcAft>
            </a:pP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 url = 'https://us.com/people/1234';</a:t>
            </a:r>
          </a:p>
          <a:p>
            <a:pPr>
              <a:lnSpc>
                <a:spcPct val="107000"/>
              </a:lnSpc>
              <a:spcAft>
                <a:spcPts val="800"/>
              </a:spcAft>
            </a:pP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Response</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response</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 = </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await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get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(url);</a:t>
            </a:r>
          </a:p>
          <a:p>
            <a:pPr>
              <a:lnSpc>
                <a:spcPct val="107000"/>
              </a:lnSpc>
              <a:spcAft>
                <a:spcPts val="800"/>
              </a:spcAft>
            </a:pP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response.statusCode</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 // 200, </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hope</a:t>
            </a:r>
            <a:endParaRPr lang="tr-TR" sz="4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Map</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&lt;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dynamic</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&gt; </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 = </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json.decode</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response.body</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first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imageUrl</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4300" kern="100" dirty="0" err="1">
                <a:effectLst/>
                <a:latin typeface="Calibri" panose="020F0502020204030204" pitchFamily="34" charset="0"/>
                <a:ea typeface="Calibri" panose="020F0502020204030204" pitchFamily="34" charset="0"/>
                <a:cs typeface="Times New Roman" panose="02020603050405020304" pitchFamily="18" charset="0"/>
              </a:rPr>
              <a:t>email</a:t>
            </a:r>
            <a:r>
              <a:rPr lang="tr-TR" sz="43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tr-TR" dirty="0"/>
          </a:p>
        </p:txBody>
      </p:sp>
      <p:sp>
        <p:nvSpPr>
          <p:cNvPr id="4" name="İçerik Yer Tutucusu 3">
            <a:extLst>
              <a:ext uri="{FF2B5EF4-FFF2-40B4-BE49-F238E27FC236}">
                <a16:creationId xmlns:a16="http://schemas.microsoft.com/office/drawing/2014/main" id="{72B498DA-3A08-514B-7042-0051FD3CCA9C}"/>
              </a:ext>
            </a:extLst>
          </p:cNvPr>
          <p:cNvSpPr>
            <a:spLocks noGrp="1"/>
          </p:cNvSpPr>
          <p:nvPr>
            <p:ph sz="half" idx="2"/>
          </p:nvPr>
        </p:nvSpPr>
        <p:spPr>
          <a:xfrm>
            <a:off x="6217920" y="2847973"/>
            <a:ext cx="4937760" cy="3021121"/>
          </a:xfrm>
        </p:spPr>
        <p:txBody>
          <a:bodyPr>
            <a:normAutofit fontScale="25000" lnSpcReduction="20000"/>
          </a:bodyPr>
          <a:lstStyle/>
          <a:p>
            <a:pPr>
              <a:lnSpc>
                <a:spcPct val="107000"/>
              </a:lnSpc>
              <a:spcAft>
                <a:spcPts val="800"/>
              </a:spcAft>
            </a:pP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or</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with</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then</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like</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this</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get</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(url).</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then</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Response</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res</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res.statusCode</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 200,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hope</a:t>
            </a:r>
            <a:endParaRPr lang="tr-TR"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Map</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&lt;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dynamic</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&gt;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jsonDecode</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res.body</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first</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imageUrl</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print</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person</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5600" kern="100" dirty="0" err="1">
                <a:effectLst/>
                <a:latin typeface="Calibri" panose="020F0502020204030204" pitchFamily="34" charset="0"/>
                <a:ea typeface="Calibri" panose="020F0502020204030204" pitchFamily="34" charset="0"/>
                <a:cs typeface="Times New Roman" panose="02020603050405020304" pitchFamily="18" charset="0"/>
              </a:rPr>
              <a:t>email</a:t>
            </a:r>
            <a:r>
              <a:rPr lang="tr-TR" sz="56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tr-TR" dirty="0"/>
          </a:p>
        </p:txBody>
      </p:sp>
      <p:sp>
        <p:nvSpPr>
          <p:cNvPr id="5" name="Metin kutusu 4">
            <a:extLst>
              <a:ext uri="{FF2B5EF4-FFF2-40B4-BE49-F238E27FC236}">
                <a16:creationId xmlns:a16="http://schemas.microsoft.com/office/drawing/2014/main" id="{9168030D-E86A-3B39-0890-A854CF6ED72B}"/>
              </a:ext>
            </a:extLst>
          </p:cNvPr>
          <p:cNvSpPr txBox="1"/>
          <p:nvPr/>
        </p:nvSpPr>
        <p:spPr>
          <a:xfrm>
            <a:off x="1036320" y="1737360"/>
            <a:ext cx="9782175" cy="1107996"/>
          </a:xfrm>
          <a:prstGeom prst="rect">
            <a:avLst/>
          </a:prstGeom>
          <a:noFill/>
        </p:spPr>
        <p:txBody>
          <a:bodyPr wrap="square" rtlCol="0">
            <a:spAutoFit/>
          </a:bodyPr>
          <a:lstStyle/>
          <a:p>
            <a:r>
              <a:rPr lang="tr-TR" sz="1600" kern="100" dirty="0">
                <a:effectLst/>
                <a:latin typeface="Calibri" panose="020F0502020204030204" pitchFamily="34" charset="0"/>
                <a:ea typeface="Calibri" panose="020F0502020204030204" pitchFamily="34" charset="0"/>
                <a:cs typeface="Times New Roman" panose="02020603050405020304" pitchFamily="18" charset="0"/>
              </a:rPr>
              <a:t>İlk önce GET ve DELETE istekleriyle başlayacağız çünkü bunlar en basit olanlardır; hiçbir zaman gövdeleri olmaz.</a:t>
            </a:r>
            <a:r>
              <a:rPr lang="tr-TR" sz="1600" kern="1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tr-TR" sz="1600" kern="100" dirty="0">
                <a:effectLst/>
                <a:latin typeface="Calibri" panose="020F0502020204030204" pitchFamily="34" charset="0"/>
                <a:ea typeface="Calibri" panose="020F0502020204030204" pitchFamily="34" charset="0"/>
                <a:cs typeface="Times New Roman" panose="02020603050405020304" pitchFamily="18" charset="0"/>
              </a:rPr>
              <a:t> Aslında, tek karmaşıklık HTTP isteklerinin </a:t>
            </a:r>
            <a:r>
              <a:rPr lang="tr-TR" sz="1600" kern="100" dirty="0" err="1">
                <a:effectLst/>
                <a:latin typeface="Calibri" panose="020F0502020204030204" pitchFamily="34" charset="0"/>
                <a:ea typeface="Calibri" panose="020F0502020204030204" pitchFamily="34" charset="0"/>
                <a:cs typeface="Times New Roman" panose="02020603050405020304" pitchFamily="18" charset="0"/>
              </a:rPr>
              <a:t>eşzamansız</a:t>
            </a:r>
            <a:r>
              <a:rPr lang="tr-TR" sz="1600" kern="100" dirty="0">
                <a:effectLst/>
                <a:latin typeface="Calibri" panose="020F0502020204030204" pitchFamily="34" charset="0"/>
                <a:ea typeface="Calibri" panose="020F0502020204030204" pitchFamily="34" charset="0"/>
                <a:cs typeface="Times New Roman" panose="02020603050405020304" pitchFamily="18" charset="0"/>
              </a:rPr>
              <a:t> olarak yapılmasıdır. Bunlar bir </a:t>
            </a:r>
            <a:r>
              <a:rPr lang="tr-TR" sz="1600" kern="100" dirty="0" err="1">
                <a:effectLst/>
                <a:latin typeface="Calibri" panose="020F0502020204030204" pitchFamily="34" charset="0"/>
                <a:ea typeface="Calibri" panose="020F0502020204030204" pitchFamily="34" charset="0"/>
                <a:cs typeface="Times New Roman" panose="02020603050405020304" pitchFamily="18" charset="0"/>
              </a:rPr>
              <a:t>Future</a:t>
            </a:r>
            <a:r>
              <a:rPr lang="tr-TR" sz="1600" kern="100" dirty="0">
                <a:effectLst/>
                <a:latin typeface="Calibri" panose="020F0502020204030204" pitchFamily="34" charset="0"/>
                <a:ea typeface="Calibri" panose="020F0502020204030204" pitchFamily="34" charset="0"/>
                <a:cs typeface="Times New Roman" panose="02020603050405020304" pitchFamily="18" charset="0"/>
              </a:rPr>
              <a:t> döndürür ve bunu ya .</a:t>
            </a:r>
            <a:r>
              <a:rPr lang="tr-TR" sz="1600" kern="100" dirty="0" err="1">
                <a:effectLst/>
                <a:latin typeface="Calibri" panose="020F0502020204030204" pitchFamily="34" charset="0"/>
                <a:ea typeface="Calibri" panose="020F0502020204030204" pitchFamily="34" charset="0"/>
                <a:cs typeface="Times New Roman" panose="02020603050405020304" pitchFamily="18" charset="0"/>
              </a:rPr>
              <a:t>then</a:t>
            </a:r>
            <a:r>
              <a:rPr lang="tr-TR" sz="1600" kern="100" dirty="0">
                <a:effectLst/>
                <a:latin typeface="Calibri" panose="020F0502020204030204" pitchFamily="34" charset="0"/>
                <a:ea typeface="Calibri" panose="020F0502020204030204" pitchFamily="34" charset="0"/>
                <a:cs typeface="Times New Roman" panose="02020603050405020304" pitchFamily="18" charset="0"/>
              </a:rPr>
              <a:t>() ile işlemeniz ya da beklemeniz gerekir. Bu yüzden isteğinizi şu şekilde yapabilirsiniz:</a:t>
            </a:r>
          </a:p>
          <a:p>
            <a:endParaRPr lang="tr-TR" dirty="0"/>
          </a:p>
        </p:txBody>
      </p:sp>
    </p:spTree>
    <p:extLst>
      <p:ext uri="{BB962C8B-B14F-4D97-AF65-F5344CB8AC3E}">
        <p14:creationId xmlns:p14="http://schemas.microsoft.com/office/powerpoint/2010/main" val="93714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3783BE-5F10-DAA7-67E9-C45F32E04A2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BBE3C94-50BD-08E8-D6C1-6B3E8EE62D67}"/>
              </a:ext>
            </a:extLst>
          </p:cNvPr>
          <p:cNvSpPr>
            <a:spLocks noGrp="1"/>
          </p:cNvSpPr>
          <p:nvPr>
            <p:ph idx="1"/>
          </p:nvPr>
        </p:nvSpPr>
        <p:spPr/>
        <p:txBody>
          <a:bodyPr/>
          <a:lstStyle/>
          <a:p>
            <a:r>
              <a:rPr lang="tr-TR" sz="1800" kern="100" dirty="0">
                <a:effectLst/>
                <a:latin typeface="Calibri" panose="020F0502020204030204" pitchFamily="34" charset="0"/>
                <a:ea typeface="Calibri" panose="020F0502020204030204" pitchFamily="34" charset="0"/>
                <a:cs typeface="Calibri" panose="020F0502020204030204" pitchFamily="34" charset="0"/>
              </a:rPr>
              <a:t>Silme istekleri aynı şekilde yapılır. Aslında, genellikle yanıt değeri olmadığı için daha basit olabilirler. DELETE isteği, genellikle bir kaydı silmek için kullanılır ve başarılı bir silme işlemi genellikle herhangi bir veri döndürmez.</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1200"/>
              </a:spcBef>
              <a:spcAft>
                <a:spcPts val="1200"/>
              </a:spcAft>
            </a:pPr>
            <a:r>
              <a:rPr lang="tr-TR" sz="1800" kern="100" dirty="0">
                <a:effectLst/>
                <a:latin typeface="Calibri" panose="020F0502020204030204" pitchFamily="34" charset="0"/>
                <a:ea typeface="Calibri" panose="020F0502020204030204" pitchFamily="34" charset="0"/>
                <a:cs typeface="Calibri" panose="020F0502020204030204" pitchFamily="34" charset="0"/>
              </a:rPr>
              <a:t>Dikkat: Herhangi bir HTTP isteği yaparken, URL'yi göndermeden önce her zaman kodlamalısınız. Bu, URL'nin geçerli olmasını sağlamaya yardımcı olacak ve özellikle kullanıcıdan giriş alırken güvenliği artırabilir. </a:t>
            </a:r>
            <a:r>
              <a:rPr lang="tr-TR" sz="1800" kern="100" dirty="0" err="1">
                <a:effectLst/>
                <a:latin typeface="Calibri" panose="020F0502020204030204" pitchFamily="34" charset="0"/>
                <a:ea typeface="Consolas" panose="020B0609020204030204" pitchFamily="49" charset="0"/>
                <a:cs typeface="Calibri" panose="020F0502020204030204" pitchFamily="34" charset="0"/>
              </a:rPr>
              <a:t>Uri.encodeFull</a:t>
            </a:r>
            <a:r>
              <a:rPr lang="tr-TR" sz="1800" kern="100" dirty="0" err="1">
                <a:effectLst/>
                <a:latin typeface="Calibri" panose="020F0502020204030204" pitchFamily="34" charset="0"/>
                <a:ea typeface="Calibri" panose="020F0502020204030204" pitchFamily="34" charset="0"/>
                <a:cs typeface="Calibri" panose="020F0502020204030204" pitchFamily="34" charset="0"/>
              </a:rPr>
              <a:t>'ı</a:t>
            </a:r>
            <a:r>
              <a:rPr lang="tr-TR" sz="1800" kern="100" dirty="0">
                <a:effectLst/>
                <a:latin typeface="Calibri" panose="020F0502020204030204" pitchFamily="34" charset="0"/>
                <a:ea typeface="Calibri" panose="020F0502020204030204" pitchFamily="34" charset="0"/>
                <a:cs typeface="Calibri" panose="020F0502020204030204" pitchFamily="34" charset="0"/>
              </a:rPr>
              <a:t> şu şekilde çağırabilirsiniz:</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onsolas" panose="020B0609020204030204" pitchFamily="49" charset="0"/>
                <a:ea typeface="Consolas" panose="020B0609020204030204" pitchFamily="49" charset="0"/>
                <a:cs typeface="Consolas" panose="020B0609020204030204" pitchFamily="49" charset="0"/>
              </a:rPr>
              <a:t>String </a:t>
            </a:r>
            <a:r>
              <a:rPr lang="en-US" sz="1800" kern="100" dirty="0" err="1">
                <a:effectLst/>
                <a:latin typeface="Consolas" panose="020B0609020204030204" pitchFamily="49" charset="0"/>
                <a:ea typeface="Consolas" panose="020B0609020204030204" pitchFamily="49" charset="0"/>
                <a:cs typeface="Consolas" panose="020B0609020204030204" pitchFamily="49" charset="0"/>
              </a:rPr>
              <a:t>url</a:t>
            </a:r>
            <a:r>
              <a:rPr lang="en-US" sz="1800" kern="100" dirty="0">
                <a:effectLst/>
                <a:latin typeface="Consolas" panose="020B0609020204030204" pitchFamily="49" charset="0"/>
                <a:ea typeface="Consolas" panose="020B0609020204030204" pitchFamily="49" charset="0"/>
                <a:cs typeface="Consolas" panose="020B0609020204030204" pitchFamily="49" charset="0"/>
              </a:rPr>
              <a:t> = </a:t>
            </a:r>
            <a:r>
              <a:rPr lang="en-US" sz="1800" kern="100" dirty="0" err="1">
                <a:effectLst/>
                <a:latin typeface="Consolas" panose="020B0609020204030204" pitchFamily="49" charset="0"/>
                <a:ea typeface="Consolas" panose="020B0609020204030204" pitchFamily="49" charset="0"/>
                <a:cs typeface="Consolas" panose="020B0609020204030204" pitchFamily="49" charset="0"/>
              </a:rPr>
              <a:t>Uri.encodeFull</a:t>
            </a:r>
            <a:r>
              <a:rPr lang="en-US" sz="1800" kern="100" dirty="0">
                <a:effectLst/>
                <a:latin typeface="Consolas" panose="020B0609020204030204" pitchFamily="49" charset="0"/>
                <a:ea typeface="Consolas" panose="020B0609020204030204" pitchFamily="49" charset="0"/>
                <a:cs typeface="Consolas" panose="020B0609020204030204" pitchFamily="49" charset="0"/>
              </a:rPr>
              <a:t>('http://us.com/</a:t>
            </a:r>
            <a:r>
              <a:rPr lang="en-US" sz="1800" kern="100" dirty="0" err="1">
                <a:effectLst/>
                <a:latin typeface="Consolas" panose="020B0609020204030204" pitchFamily="49" charset="0"/>
                <a:ea typeface="Consolas" panose="020B0609020204030204" pitchFamily="49" charset="0"/>
                <a:cs typeface="Consolas" panose="020B0609020204030204" pitchFamily="49" charset="0"/>
              </a:rPr>
              <a:t>api</a:t>
            </a:r>
            <a:r>
              <a:rPr lang="en-US" sz="1800" kern="100" dirty="0">
                <a:effectLst/>
                <a:latin typeface="Consolas" panose="020B0609020204030204" pitchFamily="49" charset="0"/>
                <a:ea typeface="Consolas" panose="020B0609020204030204" pitchFamily="49" charset="0"/>
                <a:cs typeface="Consolas" panose="020B0609020204030204" pitchFamily="49" charset="0"/>
              </a:rPr>
              <a:t>/</a:t>
            </a:r>
            <a:r>
              <a:rPr lang="en-US" sz="1800" kern="100" dirty="0" err="1">
                <a:effectLst/>
                <a:latin typeface="Consolas" panose="020B0609020204030204" pitchFamily="49" charset="0"/>
                <a:ea typeface="Consolas" panose="020B0609020204030204" pitchFamily="49" charset="0"/>
                <a:cs typeface="Consolas" panose="020B0609020204030204" pitchFamily="49" charset="0"/>
              </a:rPr>
              <a:t>ppl?query</a:t>
            </a:r>
            <a:r>
              <a:rPr lang="en-US" sz="1800" kern="100" dirty="0">
                <a:effectLst/>
                <a:latin typeface="Consolas" panose="020B0609020204030204" pitchFamily="49" charset="0"/>
                <a:ea typeface="Consolas" panose="020B0609020204030204" pitchFamily="49" charset="0"/>
                <a:cs typeface="Consolas" panose="020B0609020204030204" pitchFamily="49" charset="0"/>
              </a:rPr>
              <a:t>=Jo Ki');</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1200"/>
              </a:spcAft>
            </a:pPr>
            <a:r>
              <a:rPr lang="tr-TR" sz="1800" kern="100" dirty="0">
                <a:effectLst/>
                <a:latin typeface="Calibri" panose="020F0502020204030204" pitchFamily="34" charset="0"/>
                <a:ea typeface="Calibri" panose="020F0502020204030204" pitchFamily="34" charset="0"/>
                <a:cs typeface="Calibri" panose="020F0502020204030204" pitchFamily="34" charset="0"/>
              </a:rPr>
              <a:t>Basitlik açısından, örneklerde kodlamayı atlayacağız. Ancak gerçek dünyada, her zaman bunu yapmayı unutmayın.</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12013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9CFEBE-D3AA-C6AD-C8E1-BB9F92AE39F8}"/>
              </a:ext>
            </a:extLst>
          </p:cNvPr>
          <p:cNvSpPr>
            <a:spLocks noGrp="1"/>
          </p:cNvSpPr>
          <p:nvPr>
            <p:ph type="title"/>
          </p:nvPr>
        </p:nvSpPr>
        <p:spPr/>
        <p:txBody>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HTTP PUT, POST veya PATCH isteği oluşturma</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BDA5AAD1-8AB0-4E8A-8F01-1AA816286988}"/>
              </a:ext>
            </a:extLst>
          </p:cNvPr>
          <p:cNvSpPr>
            <a:spLocks noGrp="1"/>
          </p:cNvSpPr>
          <p:nvPr>
            <p:ph idx="1"/>
          </p:nvPr>
        </p:nvSpPr>
        <p:spPr/>
        <p:txBody>
          <a:bodyPr/>
          <a:lstStyle/>
          <a:p>
            <a:pPr>
              <a:lnSpc>
                <a:spcPct val="107000"/>
              </a:lnSpc>
              <a:spcBef>
                <a:spcPts val="1200"/>
              </a:spcBef>
              <a:spcAft>
                <a:spcPts val="1200"/>
              </a:spcAft>
            </a:pPr>
            <a:r>
              <a:rPr lang="tr-TR" sz="1800" kern="100" dirty="0">
                <a:effectLst/>
                <a:latin typeface="Calibri" panose="020F0502020204030204" pitchFamily="34" charset="0"/>
                <a:ea typeface="Calibri" panose="020F0502020204030204" pitchFamily="34" charset="0"/>
                <a:cs typeface="Calibri" panose="020F0502020204030204" pitchFamily="34" charset="0"/>
              </a:rPr>
              <a:t>PUT, POST ve PATCH, GET ve DELETE ile oldukça benzerdir. En büyük fark, PUT, POST ve </a:t>
            </a:r>
            <a:r>
              <a:rPr lang="tr-TR" sz="1800" kern="100" dirty="0" err="1">
                <a:effectLst/>
                <a:latin typeface="Calibri" panose="020F0502020204030204" pitchFamily="34" charset="0"/>
                <a:ea typeface="Calibri" panose="020F0502020204030204" pitchFamily="34" charset="0"/>
                <a:cs typeface="Calibri" panose="020F0502020204030204" pitchFamily="34" charset="0"/>
              </a:rPr>
              <a:t>PATCH'in</a:t>
            </a:r>
            <a:r>
              <a:rPr lang="tr-TR" sz="1800" kern="100" dirty="0">
                <a:effectLst/>
                <a:latin typeface="Calibri" panose="020F0502020204030204" pitchFamily="34" charset="0"/>
                <a:ea typeface="Calibri" panose="020F0502020204030204" pitchFamily="34" charset="0"/>
                <a:cs typeface="Calibri" panose="020F0502020204030204" pitchFamily="34" charset="0"/>
              </a:rPr>
              <a:t> her zaman bir gövde (body) gerektirmesidir – genellikle JSON formatında anahtarlar ve değerler içeren bir dizedir.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payload</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first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":"Kamala",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Khan</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"id":374}';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Response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response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await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post(url,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body:payload</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Bu yanıt, GET ve DELETE isteklerinde olduğu gibi açılır.</a:t>
            </a:r>
          </a:p>
          <a:p>
            <a:r>
              <a:rPr lang="tr-TR" sz="2000" b="1" kern="100" dirty="0">
                <a:effectLst/>
                <a:latin typeface="Calibri" panose="020F0502020204030204" pitchFamily="34" charset="0"/>
                <a:ea typeface="Calibri" panose="020F0502020204030204" pitchFamily="34" charset="0"/>
                <a:cs typeface="Calibri" panose="020F0502020204030204" pitchFamily="34" charset="0"/>
              </a:rPr>
              <a:t>HTTP Yanıtlarını </a:t>
            </a:r>
            <a:r>
              <a:rPr lang="tr-TR" sz="2000" b="1" kern="100" dirty="0" err="1">
                <a:effectLst/>
                <a:latin typeface="Calibri" panose="020F0502020204030204" pitchFamily="34" charset="0"/>
                <a:ea typeface="Calibri" panose="020F0502020204030204" pitchFamily="34" charset="0"/>
                <a:cs typeface="Calibri" panose="020F0502020204030204" pitchFamily="34" charset="0"/>
              </a:rPr>
              <a:t>Widget'lara</a:t>
            </a:r>
            <a:r>
              <a:rPr lang="tr-TR" sz="2000" b="1" kern="100" dirty="0">
                <a:effectLst/>
                <a:latin typeface="Calibri" panose="020F0502020204030204" pitchFamily="34" charset="0"/>
                <a:ea typeface="Calibri" panose="020F0502020204030204" pitchFamily="34" charset="0"/>
                <a:cs typeface="Calibri" panose="020F0502020204030204" pitchFamily="34" charset="0"/>
              </a:rPr>
              <a:t> Entegre Etmek</a:t>
            </a:r>
          </a:p>
          <a:p>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Geleceğin çözülmesini bekleyip sonra onu göstermenin bir çok yolu var. Size sadece üçünü göstererek işleri basitleştireceğiz, kaba kuvvet yolu,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ve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StreamBuilder</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Kaba kuvvet açıktır ve anlaşılması kolaydır, ancak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StreamBuilder'ı</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daha temiz ve daha zarif oldukları için seveceğinizi düşünüyorum.</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0409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EB7AA6-13B9-3EE9-E788-66305E2ED679}"/>
              </a:ext>
            </a:extLst>
          </p:cNvPr>
          <p:cNvSpPr>
            <a:spLocks noGrp="1"/>
          </p:cNvSpPr>
          <p:nvPr>
            <p:ph type="title"/>
          </p:nvPr>
        </p:nvSpPr>
        <p:spPr/>
        <p:txBody>
          <a:bodyPr/>
          <a:lstStyle/>
          <a:p>
            <a:r>
              <a:rPr lang="en-US" sz="4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Kolay</a:t>
            </a:r>
            <a:r>
              <a:rPr lang="en-US" sz="4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4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yöntem</a:t>
            </a:r>
            <a:r>
              <a:rPr lang="en-US" sz="4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4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Kolay</a:t>
            </a:r>
            <a:r>
              <a:rPr lang="en-US" sz="4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4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yol</a:t>
            </a:r>
            <a:r>
              <a:rPr lang="en-US" sz="4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(Brute force – The easy way)</a:t>
            </a:r>
            <a:endParaRPr lang="tr-TR" dirty="0"/>
          </a:p>
        </p:txBody>
      </p:sp>
      <p:sp>
        <p:nvSpPr>
          <p:cNvPr id="4" name="İçerik Yer Tutucusu 3">
            <a:extLst>
              <a:ext uri="{FF2B5EF4-FFF2-40B4-BE49-F238E27FC236}">
                <a16:creationId xmlns:a16="http://schemas.microsoft.com/office/drawing/2014/main" id="{DB960A0F-D7E3-7EFB-D925-11F838181FC2}"/>
              </a:ext>
            </a:extLst>
          </p:cNvPr>
          <p:cNvSpPr>
            <a:spLocks noGrp="1"/>
          </p:cNvSpPr>
          <p:nvPr>
            <p:ph sz="half" idx="2"/>
          </p:nvPr>
        </p:nvSpPr>
        <p:spPr/>
        <p:txBody>
          <a:bodyPr>
            <a:normAutofit fontScale="70000" lnSpcReduction="20000"/>
          </a:bodyPr>
          <a:lstStyle/>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url = 'http://us.com/</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api</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people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/12345';</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await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(url);</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Map</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dynamic</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json.decode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imageUrl</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profilePictureUrl</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Widget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card</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Stack</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children</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Widget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6" name="İçerik Yer Tutucusu 5">
            <a:extLst>
              <a:ext uri="{FF2B5EF4-FFF2-40B4-BE49-F238E27FC236}">
                <a16:creationId xmlns:a16="http://schemas.microsoft.com/office/drawing/2014/main" id="{FE78E1F8-F374-2AF0-F528-B2D49A66790B}"/>
              </a:ext>
            </a:extLst>
          </p:cNvPr>
          <p:cNvSpPr>
            <a:spLocks noGrp="1"/>
          </p:cNvSpPr>
          <p:nvPr>
            <p:ph sz="quarter" idx="4"/>
          </p:nvPr>
        </p:nvSpPr>
        <p:spPr/>
        <p:txBody>
          <a:bodyPr>
            <a:normAutofit fontScale="70000" lnSpcReduction="20000"/>
          </a:bodyPr>
          <a:lstStyle/>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Image.network</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imageUrl</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height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300,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width</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300, fit: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BoxFit.cover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setState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_</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cardWidget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card</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7" name="Metin Yer Tutucusu 4">
            <a:extLst>
              <a:ext uri="{FF2B5EF4-FFF2-40B4-BE49-F238E27FC236}">
                <a16:creationId xmlns:a16="http://schemas.microsoft.com/office/drawing/2014/main" id="{059CF4F1-DC83-20B8-DD98-3EFE5E69DA1C}"/>
              </a:ext>
            </a:extLst>
          </p:cNvPr>
          <p:cNvSpPr>
            <a:spLocks noGrp="1"/>
          </p:cNvSpPr>
          <p:nvPr>
            <p:ph type="body" idx="1"/>
          </p:nvPr>
        </p:nvSpPr>
        <p:spPr>
          <a:xfrm>
            <a:off x="1066800" y="1941513"/>
            <a:ext cx="10058400" cy="736600"/>
          </a:xfrm>
        </p:spPr>
        <p:txBody>
          <a:bodyPr>
            <a:normAutofit fontScale="77500" lnSpcReduction="20000"/>
          </a:bodyPr>
          <a:lstStyle/>
          <a:p>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Verileri görüntülemek için ihtiyaç duyduğunuz tüm araçlara zaten sahipsiniz: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Futures'ı</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anlıyorsunuz ve durumlu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widget'a</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yeni verilerle kendini yeniden çizmesini nasıl söyleyeceğinizi biliyorsunuz –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setState</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Yani bu,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then</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içine veya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await'in</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sonrasına bir </a:t>
            </a:r>
            <a:r>
              <a:rPr lang="tr-TR" sz="20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setState</a:t>
            </a:r>
            <a:r>
              <a:rPr lang="tr-TR"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koymak kadar basit olabilir: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8" name="Metin kutusu 7">
            <a:extLst>
              <a:ext uri="{FF2B5EF4-FFF2-40B4-BE49-F238E27FC236}">
                <a16:creationId xmlns:a16="http://schemas.microsoft.com/office/drawing/2014/main" id="{0253DEED-3FEF-7B95-41F4-7A80C24C5A01}"/>
              </a:ext>
            </a:extLst>
          </p:cNvPr>
          <p:cNvSpPr txBox="1"/>
          <p:nvPr/>
        </p:nvSpPr>
        <p:spPr>
          <a:xfrm>
            <a:off x="419100" y="5960534"/>
            <a:ext cx="11925300" cy="276999"/>
          </a:xfrm>
          <a:prstGeom prst="rect">
            <a:avLst/>
          </a:prstGeom>
          <a:noFill/>
        </p:spPr>
        <p:txBody>
          <a:bodyPr wrap="square" rtlCol="0">
            <a:spAutoFit/>
          </a:bodyPr>
          <a:lstStyle/>
          <a:p>
            <a:r>
              <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 tabii ki yapı yönteminiz _</a:t>
            </a:r>
            <a:r>
              <a:rPr lang="tr-TR" sz="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cardWidget'ı</a:t>
            </a:r>
            <a:r>
              <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bir yerde görüntülediği sürece, </a:t>
            </a:r>
            <a:r>
              <a:rPr lang="tr-TR" sz="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a:t>
            </a:r>
            <a:r>
              <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çözülür çözülmez uygun verilerle işlenecektir; bu da yalnızca HTTP GET isteği veri döndürdüğünde gerçekleşir.</a:t>
            </a:r>
            <a:endParaRPr lang="tr-TR" sz="1200" dirty="0"/>
          </a:p>
        </p:txBody>
      </p:sp>
    </p:spTree>
    <p:extLst>
      <p:ext uri="{BB962C8B-B14F-4D97-AF65-F5344CB8AC3E}">
        <p14:creationId xmlns:p14="http://schemas.microsoft.com/office/powerpoint/2010/main" val="261485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48CB3B-EB35-9FA4-A1A8-1FB76A00F077}"/>
              </a:ext>
            </a:extLst>
          </p:cNvPr>
          <p:cNvSpPr>
            <a:spLocks noGrp="1"/>
          </p:cNvSpPr>
          <p:nvPr>
            <p:ph type="title"/>
          </p:nvPr>
        </p:nvSpPr>
        <p:spPr/>
        <p:txBody>
          <a:bodyPr/>
          <a:lstStyle/>
          <a:p>
            <a:r>
              <a:rPr lang="en-US"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Temiz</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yöntem</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Temiz</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yol</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The clean way)</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Metin Yer Tutucusu 2">
            <a:extLst>
              <a:ext uri="{FF2B5EF4-FFF2-40B4-BE49-F238E27FC236}">
                <a16:creationId xmlns:a16="http://schemas.microsoft.com/office/drawing/2014/main" id="{7A02BCCE-C550-5415-7264-4B6C44C4374B}"/>
              </a:ext>
            </a:extLst>
          </p:cNvPr>
          <p:cNvSpPr>
            <a:spLocks noGrp="1"/>
          </p:cNvSpPr>
          <p:nvPr>
            <p:ph type="body" idx="1"/>
          </p:nvPr>
        </p:nvSpPr>
        <p:spPr>
          <a:xfrm>
            <a:off x="1097279" y="1885950"/>
            <a:ext cx="10058399" cy="571501"/>
          </a:xfrm>
        </p:spPr>
        <p:txBody>
          <a:bodyPr>
            <a:normAutofit fontScale="25000" lnSpcReduction="20000"/>
          </a:bodyPr>
          <a:lstStyle/>
          <a:p>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Daha iyi bir çözüm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widget'ı</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olabilir. Eğer bir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Future'ınız</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varsa ve bu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Future'ın</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yerine getirildiğinde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Flutter</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widget'ında</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işlenmesi gereken verilere sahip olduğu bir noktadaysanız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FutureBuilder'a</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bakın. Bu senaryo tanıdık geliyor mu? Gelmelidir çünkü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Flutter'da</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Future'lara</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sahip olmamızın başlıca nedeni budur. Daha önceki basit kod örneği, </a:t>
            </a:r>
            <a:r>
              <a:rPr lang="tr-TR" sz="43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a:t>
            </a:r>
            <a:r>
              <a:rPr lang="tr-TR" sz="4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ile bunun gibi çok daha eksiksiz bir şekilde yapılabilir:</a:t>
            </a:r>
            <a:endParaRPr lang="tr-TR" sz="4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İçerik Yer Tutucusu 3">
            <a:extLst>
              <a:ext uri="{FF2B5EF4-FFF2-40B4-BE49-F238E27FC236}">
                <a16:creationId xmlns:a16="http://schemas.microsoft.com/office/drawing/2014/main" id="{49AA11BA-7E51-ED08-E654-53526A6CF048}"/>
              </a:ext>
            </a:extLst>
          </p:cNvPr>
          <p:cNvSpPr>
            <a:spLocks noGrp="1"/>
          </p:cNvSpPr>
          <p:nvPr>
            <p:ph sz="half" idx="2"/>
          </p:nvPr>
        </p:nvSpPr>
        <p:spPr/>
        <p:txBody>
          <a:bodyPr>
            <a:normAutofit fontScale="25000" lnSpcReduction="20000"/>
          </a:bodyPr>
          <a:lstStyle/>
          <a:p>
            <a:pPr>
              <a:lnSpc>
                <a:spcPct val="107000"/>
              </a:lnSpc>
              <a:spcAft>
                <a:spcPts val="800"/>
              </a:spcAft>
            </a:pP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(url),</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builder</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BuildContext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ctx</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AsyncSnapshot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dynamic</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snapshot.connectionState</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ConnectionState.done</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const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CircularProgressIndicator</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snapshot.hasError</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('Oh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Error</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snapshot.error</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snapshot.hasData</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const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Nothing</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show</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final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Map</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dynamic</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json.decode</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snapshot.data.body</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final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statusCode</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snapshot.data.statusCode</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statusCode</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&gt; 299) {</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error</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statusCode</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6" name="İçerik Yer Tutucusu 5">
            <a:extLst>
              <a:ext uri="{FF2B5EF4-FFF2-40B4-BE49-F238E27FC236}">
                <a16:creationId xmlns:a16="http://schemas.microsoft.com/office/drawing/2014/main" id="{4D0EDF5E-7C13-5D73-3AE4-5D518453B417}"/>
              </a:ext>
            </a:extLst>
          </p:cNvPr>
          <p:cNvSpPr>
            <a:spLocks noGrp="1"/>
          </p:cNvSpPr>
          <p:nvPr>
            <p:ph sz="quarter" idx="4"/>
          </p:nvPr>
        </p:nvSpPr>
        <p:spPr/>
        <p:txBody>
          <a:bodyPr>
            <a:normAutofit fontScale="25000" lnSpcReduction="20000"/>
          </a:bodyPr>
          <a:lstStyle/>
          <a:p>
            <a:pPr>
              <a:lnSpc>
                <a:spcPct val="107000"/>
              </a:lnSpc>
              <a:spcAft>
                <a:spcPts val="800"/>
              </a:spcAft>
            </a:pP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imageUrl</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responseBody</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profilePictureUrl</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Stack</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children</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Widget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Image.network</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imageUrl</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height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300,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width</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300, fit: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BoxFit.cover</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last</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4400" kern="100" dirty="0">
                <a:latin typeface="Calibri" panose="020F0502020204030204" pitchFamily="34" charset="0"/>
                <a:ea typeface="Calibri" panose="020F0502020204030204" pitchFamily="34" charset="0"/>
                <a:cs typeface="Times New Roman" panose="02020603050405020304" pitchFamily="18" charset="0"/>
              </a:rPr>
              <a:t> </a:t>
            </a:r>
            <a:r>
              <a:rPr lang="tr-TR"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4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33493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D63E2-C9DE-5B8D-626B-8E5CAEB0F1D0}"/>
              </a:ext>
            </a:extLst>
          </p:cNvPr>
          <p:cNvSpPr>
            <a:spLocks noGrp="1"/>
          </p:cNvSpPr>
          <p:nvPr>
            <p:ph type="title"/>
          </p:nvPr>
        </p:nvSpPr>
        <p:spPr/>
        <p:txBody>
          <a:bodyPr/>
          <a:lstStyle/>
          <a:p>
            <a:r>
              <a:rPr lang="tr-TR"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Akış Oluşturucu (</a:t>
            </a:r>
            <a:r>
              <a:rPr lang="tr-TR"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StreamBuilder</a:t>
            </a:r>
            <a:r>
              <a:rPr lang="tr-TR"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465A5660-F770-21A8-0515-0F08141AF61E}"/>
              </a:ext>
            </a:extLst>
          </p:cNvPr>
          <p:cNvSpPr>
            <a:spLocks noGrp="1"/>
          </p:cNvSpPr>
          <p:nvPr>
            <p:ph idx="1"/>
          </p:nvPr>
        </p:nvSpPr>
        <p:spPr/>
        <p:txBody>
          <a:bodyPr>
            <a:normAutofit fontScale="55000" lnSpcReduction="20000"/>
          </a:bodyPr>
          <a:lstStyle/>
          <a:p>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FutureBuilder'ın</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geleceklerle yaptığını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StreamBuilder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akışlarla yapar. Bu iki sınıf neredeyse aynıdır, aynı formata sahiptir, aynı anlık görüntü şeklini kullanır ve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snapshot.hasErrors</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ve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snapshot.hasData'yı</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kontrol eder. Ancak bazen bir gelecekle olduğu gibi tek bir veri dönüşüyle ​​değil, bize ani veya dalgalar halinde gelebilecek bir veri akışıyla uğraşırız. Durum böyle olduğunda, bunun yerine bir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StreamBuilder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kullanmak isteyeceksiniz:</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StreamBuilder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stream</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anythingThatReturnsAStream</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builder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BuildContext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ctx</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AsyncSnapshot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&lt;</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dynamic</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Everything</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below</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pretty</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much</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same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as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FutureBuilder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but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data is a</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collection</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of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documents</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each</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being</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record</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snapshot.connectionState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ConnectionState.done</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const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CircularProgressIndicator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snapshot.hasError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('Oh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Error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snapshot.error</a:t>
            </a:r>
            <a:r>
              <a:rPr lang="tr-T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276183619"/>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TotalTime>
  <Words>2120</Words>
  <Application>Microsoft Office PowerPoint</Application>
  <PresentationFormat>Geniş ekran</PresentationFormat>
  <Paragraphs>174</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Calibri</vt:lpstr>
      <vt:lpstr>Calibri Light</vt:lpstr>
      <vt:lpstr>Consolas</vt:lpstr>
      <vt:lpstr>Geçmişe bakış</vt:lpstr>
      <vt:lpstr> 11.Bölüm   RESTful API Çağrıları Yapmak için HTTP </vt:lpstr>
      <vt:lpstr>API çağrısı nedir? </vt:lpstr>
      <vt:lpstr>API isteklerinin çeşitleri </vt:lpstr>
      <vt:lpstr>HTTP GET veya DELETE isteği yapma </vt:lpstr>
      <vt:lpstr>PowerPoint Sunusu</vt:lpstr>
      <vt:lpstr>HTTP PUT, POST veya PATCH isteği oluşturma </vt:lpstr>
      <vt:lpstr>Kolay yöntem – Kolay yol (Brute force – The easy way)</vt:lpstr>
      <vt:lpstr>Temiz yöntem- Temiz yol (FutureBuilder – The clean way) </vt:lpstr>
      <vt:lpstr>Akış Oluşturucu (StreamBuilder) </vt:lpstr>
      <vt:lpstr>PowerPoint Sunusu</vt:lpstr>
      <vt:lpstr>Güçlü tipli sınıflar (Strongly typed classes)  </vt:lpstr>
      <vt:lpstr>Bir işletme sınıfı yaratın  Diyelim ki insanlar için veri okuyor ve yazıyoruz. Bir PERSON sınıfı oluşturmalıyız: </vt:lpstr>
      <vt:lpstr>Nesneyi hidratlamak(hydrate) için .fromJSON( ) kullanın</vt:lpstr>
      <vt:lpstr>PowerPoint Sunusu</vt:lpstr>
      <vt:lpstr>PowerPoint Sunusu</vt:lpstr>
      <vt:lpstr>Flutter'da bir GET isteği </vt:lpstr>
      <vt:lpstr>Flutter'da bir DELETE isteği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11.Bölüm   RESTful API Çağrıları Yapmak için HTTP </dc:title>
  <dc:creator>Şevval Gizem</dc:creator>
  <cp:lastModifiedBy>Şevval Gizem</cp:lastModifiedBy>
  <cp:revision>1</cp:revision>
  <dcterms:created xsi:type="dcterms:W3CDTF">2025-03-01T11:19:35Z</dcterms:created>
  <dcterms:modified xsi:type="dcterms:W3CDTF">2025-03-01T12:09:03Z</dcterms:modified>
</cp:coreProperties>
</file>