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57" r:id="rId5"/>
    <p:sldId id="262" r:id="rId6"/>
    <p:sldId id="263" r:id="rId7"/>
    <p:sldId id="264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4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5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9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0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4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3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3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6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3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1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3B formda beyaz harfler">
            <a:extLst>
              <a:ext uri="{FF2B5EF4-FFF2-40B4-BE49-F238E27FC236}">
                <a16:creationId xmlns:a16="http://schemas.microsoft.com/office/drawing/2014/main" id="{D05FDA7F-ED45-005A-B68D-277443D3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22" r="13164" b="-1"/>
          <a:stretch/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B49775D-3E95-4DF6-5432-7A42D6E56F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 fontScale="90000"/>
          </a:bodyPr>
          <a:lstStyle/>
          <a:p>
            <a:r>
              <a:rPr lang="tr-TR" sz="6500" dirty="0"/>
              <a:t>CHAPTER 7 </a:t>
            </a:r>
            <a:br>
              <a:rPr lang="tr-TR" sz="6500" dirty="0"/>
            </a:br>
            <a:r>
              <a:rPr lang="tr-TR" sz="6500" dirty="0"/>
              <a:t>	</a:t>
            </a:r>
            <a:br>
              <a:rPr lang="tr-TR" sz="6500" dirty="0"/>
            </a:br>
            <a:r>
              <a:rPr lang="tr-TR" b="1" dirty="0"/>
              <a:t>Navigasyon ve </a:t>
            </a:r>
            <a:br>
              <a:rPr lang="tr-TR" dirty="0"/>
            </a:br>
            <a:r>
              <a:rPr lang="tr-TR" b="1" dirty="0"/>
              <a:t>Yönlendirme </a:t>
            </a:r>
            <a:br>
              <a:rPr lang="tr-TR" dirty="0"/>
            </a:br>
            <a:endParaRPr lang="tr-TR" sz="65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F080CD4-4153-2724-EB1B-9E7755020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5103862"/>
            <a:ext cx="4172757" cy="845487"/>
          </a:xfrm>
        </p:spPr>
        <p:txBody>
          <a:bodyPr anchor="b">
            <a:normAutofit/>
          </a:bodyPr>
          <a:lstStyle/>
          <a:p>
            <a:r>
              <a:rPr lang="tr-TR" dirty="0"/>
              <a:t>Baran Göktürk, Hasan Can Dilek</a:t>
            </a:r>
          </a:p>
          <a:p>
            <a:endParaRPr lang="tr-TR" dirty="0"/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48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EEF86C9-D140-A542-4623-76397F39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tr-TR" dirty="0"/>
              <a:t>4. Diyalog (</a:t>
            </a:r>
            <a:r>
              <a:rPr lang="tr-TR" dirty="0" err="1"/>
              <a:t>Dialog</a:t>
            </a:r>
            <a:r>
              <a:rPr lang="tr-TR" dirty="0"/>
              <a:t>) Bileşeni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5ED578-CBE1-82C9-3C64-EDF153E81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b="1" dirty="0"/>
              <a:t>İletişim Kutuları Gezinti mi?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Bir </a:t>
            </a:r>
            <a:r>
              <a:rPr lang="tr-TR" b="1" dirty="0" err="1"/>
              <a:t>widget</a:t>
            </a:r>
            <a:r>
              <a:rPr lang="tr-TR" b="1" dirty="0"/>
              <a:t> gösterdiğimiz</a:t>
            </a:r>
            <a:r>
              <a:rPr lang="tr-TR" dirty="0"/>
              <a:t> için </a:t>
            </a:r>
            <a:r>
              <a:rPr lang="tr-TR" b="1" dirty="0"/>
              <a:t>gezinti</a:t>
            </a:r>
            <a:r>
              <a:rPr lang="tr-TR" dirty="0"/>
              <a:t> gibi düşünülebilir.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Ancak </a:t>
            </a:r>
            <a:r>
              <a:rPr lang="tr-TR" b="1" dirty="0" err="1"/>
              <a:t>popup</a:t>
            </a:r>
            <a:r>
              <a:rPr lang="tr-TR" b="1" dirty="0"/>
              <a:t> olarak göründüğü için</a:t>
            </a:r>
            <a:r>
              <a:rPr lang="tr-TR" dirty="0"/>
              <a:t> gezinti kategorisine tam olarak girmez.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Yine de yaygın oldukları için burada ele alıyoruz.</a:t>
            </a:r>
          </a:p>
          <a:p>
            <a:pPr>
              <a:lnSpc>
                <a:spcPct val="100000"/>
              </a:lnSpc>
            </a:pPr>
            <a:r>
              <a:rPr lang="tr-TR" b="1" dirty="0" err="1"/>
              <a:t>showDialog</a:t>
            </a:r>
            <a:r>
              <a:rPr lang="tr-TR" b="1" dirty="0"/>
              <a:t>() ve </a:t>
            </a:r>
            <a:r>
              <a:rPr lang="tr-TR" b="1" dirty="0" err="1"/>
              <a:t>AlertDialog</a:t>
            </a:r>
            <a:endParaRPr lang="tr-TR" b="1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showDialog</a:t>
            </a:r>
            <a:r>
              <a:rPr lang="tr-TR" b="1" dirty="0"/>
              <a:t>()</a:t>
            </a:r>
            <a:r>
              <a:rPr lang="tr-TR" dirty="0"/>
              <a:t>, </a:t>
            </a:r>
            <a:r>
              <a:rPr lang="tr-TR" dirty="0" err="1"/>
              <a:t>Flutter'da</a:t>
            </a:r>
            <a:r>
              <a:rPr lang="tr-TR" dirty="0"/>
              <a:t> yerleşik bir yöntemdir.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AlertDialog</a:t>
            </a:r>
            <a:r>
              <a:rPr lang="tr-TR" dirty="0"/>
              <a:t> genellikle </a:t>
            </a:r>
            <a:r>
              <a:rPr lang="tr-TR" b="1" dirty="0" err="1"/>
              <a:t>actions</a:t>
            </a:r>
            <a:r>
              <a:rPr lang="tr-TR" dirty="0"/>
              <a:t> parametresi içerir</a:t>
            </a:r>
          </a:p>
          <a:p>
            <a:pPr>
              <a:lnSpc>
                <a:spcPct val="100000"/>
              </a:lnSpc>
            </a:pPr>
            <a:r>
              <a:rPr lang="tr-TR" b="1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Şekil 7-7. Basit bir </a:t>
            </a:r>
            <a:r>
              <a:rPr lang="tr-TR" b="1" i="1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AlertDialog</a:t>
            </a:r>
            <a:r>
              <a:rPr lang="tr-TR" b="1" i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endParaRPr lang="tr-TR" dirty="0"/>
          </a:p>
        </p:txBody>
      </p:sp>
      <p:cxnSp>
        <p:nvCxnSpPr>
          <p:cNvPr id="19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557">
            <a:extLst>
              <a:ext uri="{FF2B5EF4-FFF2-40B4-BE49-F238E27FC236}">
                <a16:creationId xmlns:a16="http://schemas.microsoft.com/office/drawing/2014/main" id="{B4E37C54-B3F6-8CA3-BB08-BD30548604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672" y="4248892"/>
            <a:ext cx="5138688" cy="191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D1BB7F9-D9F9-E475-75A0-EB8EC46A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tr-TR" dirty="0"/>
              <a:t>4. Diyalog (</a:t>
            </a:r>
            <a:r>
              <a:rPr lang="tr-TR" dirty="0" err="1"/>
              <a:t>Dialog</a:t>
            </a:r>
            <a:r>
              <a:rPr lang="tr-TR" dirty="0"/>
              <a:t>) Bileşeni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A454E0-77DF-459B-F95A-206FFE876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900" b="1" dirty="0"/>
              <a:t>İletişim Kutusundan Yanıt Alma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b="1" dirty="0" err="1"/>
              <a:t>showDialog</a:t>
            </a:r>
            <a:r>
              <a:rPr lang="tr-TR" sz="1900" b="1" dirty="0"/>
              <a:t>()</a:t>
            </a:r>
            <a:r>
              <a:rPr lang="tr-TR" sz="1900" dirty="0"/>
              <a:t>, bir </a:t>
            </a:r>
            <a:r>
              <a:rPr lang="tr-TR" sz="1900" b="1" dirty="0" err="1"/>
              <a:t>Future</a:t>
            </a:r>
            <a:r>
              <a:rPr lang="tr-TR" sz="1900" b="1" dirty="0"/>
              <a:t>&lt;T&gt;</a:t>
            </a:r>
            <a:r>
              <a:rPr lang="tr-TR" sz="1900" dirty="0"/>
              <a:t> döndürerek </a:t>
            </a:r>
            <a:r>
              <a:rPr lang="tr-TR" sz="1900" b="1" dirty="0"/>
              <a:t>seçimi işleyebilir.</a:t>
            </a:r>
            <a:endParaRPr lang="tr-TR" sz="19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dirty="0"/>
              <a:t>Kullanıcının </a:t>
            </a:r>
            <a:r>
              <a:rPr lang="tr-TR" sz="1900" b="1" dirty="0"/>
              <a:t>"Evet" veya "Hayır"</a:t>
            </a:r>
            <a:r>
              <a:rPr lang="tr-TR" sz="1900" dirty="0"/>
              <a:t> gibi yanıtlar vermesi sağlanabilir.</a:t>
            </a:r>
          </a:p>
          <a:p>
            <a:pPr>
              <a:lnSpc>
                <a:spcPct val="100000"/>
              </a:lnSpc>
            </a:pPr>
            <a:r>
              <a:rPr lang="tr-TR" sz="1900" b="1" dirty="0" err="1"/>
              <a:t>SimpleDialog</a:t>
            </a:r>
            <a:r>
              <a:rPr lang="tr-TR" sz="1900" b="1" dirty="0"/>
              <a:t> Nedir?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b="1" dirty="0" err="1"/>
              <a:t>AlertDialog’un</a:t>
            </a:r>
            <a:r>
              <a:rPr lang="tr-TR" sz="1900" b="1" dirty="0"/>
              <a:t> daha basit bir versiyonudur.</a:t>
            </a:r>
            <a:endParaRPr lang="tr-TR" sz="19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b="1" dirty="0"/>
              <a:t>Eylemleri yoktur</a:t>
            </a:r>
            <a:r>
              <a:rPr lang="tr-TR" sz="1900" dirty="0"/>
              <a:t>, yalnızca bilgi göstermek için kullanılır.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b="1" dirty="0" err="1"/>
              <a:t>titleTextStyle</a:t>
            </a:r>
            <a:r>
              <a:rPr lang="tr-TR" sz="1900" b="1" dirty="0"/>
              <a:t>, </a:t>
            </a:r>
            <a:r>
              <a:rPr lang="tr-TR" sz="1900" b="1" dirty="0" err="1"/>
              <a:t>contentTextStyle</a:t>
            </a:r>
            <a:r>
              <a:rPr lang="tr-TR" sz="1900" dirty="0"/>
              <a:t> gibi daha az parametreye sahiptir.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900" dirty="0"/>
              <a:t>Kullanıcıdan yanıt almak </a:t>
            </a:r>
            <a:r>
              <a:rPr lang="tr-TR" sz="1900" b="1" dirty="0"/>
              <a:t>gerekmediğinde</a:t>
            </a:r>
            <a:r>
              <a:rPr lang="tr-TR" sz="1900" dirty="0"/>
              <a:t> tercih edilir.</a:t>
            </a:r>
          </a:p>
          <a:p>
            <a:pPr>
              <a:lnSpc>
                <a:spcPct val="100000"/>
              </a:lnSpc>
            </a:pPr>
            <a:r>
              <a:rPr lang="tr-TR" sz="19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Şekil 7-8. 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Bir değer döndüren </a:t>
            </a:r>
            <a:r>
              <a:rPr lang="tr-TR" sz="19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AlertDialog</a:t>
            </a:r>
            <a:r>
              <a:rPr lang="tr-TR" sz="19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tr-TR" sz="1900" dirty="0"/>
          </a:p>
        </p:txBody>
      </p:sp>
      <p:cxnSp>
        <p:nvCxnSpPr>
          <p:cNvPr id="19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692">
            <a:extLst>
              <a:ext uri="{FF2B5EF4-FFF2-40B4-BE49-F238E27FC236}">
                <a16:creationId xmlns:a16="http://schemas.microsoft.com/office/drawing/2014/main" id="{46E6EB48-A3B9-E40E-87C5-2F2941B152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04672" y="3401010"/>
            <a:ext cx="5138688" cy="276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82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E4222AE5-9347-3A6B-C801-ECBDE3097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Autofit/>
          </a:bodyPr>
          <a:lstStyle/>
          <a:p>
            <a:r>
              <a:rPr lang="tr-TR" sz="4800" dirty="0"/>
              <a:t>5. Gezinme yöntemlerinin birleştirilmesi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7675F9F-A1BE-A8B3-7D97-1822B14C03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168" y="993228"/>
            <a:ext cx="6720840" cy="49359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Farklı navigasyon yöntemleri bir arada kullanılabilir, ancak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dikkatli olmak gerekir.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Karşılaşılabilecek Sorunlar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Çekmece + </a:t>
            </a: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push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() navigasyonu: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Çekmecesi olan bir sayfaya </a:t>
            </a:r>
            <a:r>
              <a:rPr kumimoji="0" lang="tr-TR" altLang="tr-TR" sz="1400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push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</a:rPr>
              <a:t> ile gidilirse,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geri düğmesi çalışmayabilir.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Android'de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sistem geri düğmesi var, ancak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iOS’ta yok.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Kullanıcı geri dönemeyebilir.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TabBarView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+ </a:t>
            </a: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Scaffold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TabBarView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içindeki </a:t>
            </a: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widget’lar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bağımsız çalışır.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 yüzden </a:t>
            </a:r>
            <a:r>
              <a:rPr kumimoji="0" lang="tr-TR" altLang="tr-TR" sz="1400" b="1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Scaffold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içermemeleri gerekir.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Yanlış kullanımda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çekmece ve geri düğmesi çalışmaz.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 İyi Uygulama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Tutarlı navigasyon seviyeleri kullanın.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Sekmeli navigasyon + her sekmede yığın navigasyonu</a:t>
            </a: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yaygın bir yaklaşımdır.</a:t>
            </a:r>
            <a:b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tr-TR" altLang="tr-TR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❌ Çok karmaşık yapılar, </a:t>
            </a:r>
            <a:r>
              <a:rPr kumimoji="0" lang="tr-TR" altLang="tr-TR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kontrolü zorlaştırır.</a:t>
            </a:r>
            <a:endParaRPr kumimoji="0" lang="tr-TR" altLang="tr-TR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7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4157AD-B64F-62FE-E06F-00313E4A9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CAED3-FE93-579B-7211-684B970DB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845445"/>
            <a:ext cx="805015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Flutter'da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çekmece (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Drawer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navigasyonu nedir ve nasıl eklenir?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Cevap:</a:t>
            </a:r>
            <a:b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Çekmece navigasyonu, genellikle bir uygulamanın sol tarafından açılan ve menü seçenekleri sunan</a:t>
            </a:r>
            <a:r>
              <a:rPr lang="tr-TR" altLang="tr-TR" sz="1200" dirty="0">
                <a:latin typeface="Arial" panose="020B0604020202020204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 yan paneldir.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Flutter’da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widget'ı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kullanılarak eklenir ve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Scaffold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içinde 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özelliğine atanır.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Flutter'da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sekmeli (Tab) navigasyon oluşturmak için hangi üç temel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kullanılır?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TabController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Sekmeleri yönetir.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TabBar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Sekme başlıklarını gösterir.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TabBarView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Sekmelere karşılık gelen içerikleri gösterir.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SimpleDialog</a:t>
            </a: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arasındaki temel fark nedir?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Cevap: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AlertDialog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kullanıcıdan geri bildirim alabilmek için düğmeler (</a:t>
            </a: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actions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içerir.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SimpleDialog</a:t>
            </a:r>
            <a:r>
              <a:rPr kumimoji="0" lang="tr-TR" altLang="tr-T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genellikle sadece bilgi vermek için kullanılır ve düğmeler içermez.</a:t>
            </a:r>
          </a:p>
        </p:txBody>
      </p:sp>
    </p:spTree>
    <p:extLst>
      <p:ext uri="{BB962C8B-B14F-4D97-AF65-F5344CB8AC3E}">
        <p14:creationId xmlns:p14="http://schemas.microsoft.com/office/powerpoint/2010/main" val="390031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51A0B63-449A-E0B4-3DCA-F73FA1CB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871759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3600" dirty="0"/>
              <a:t>1.Yığın (</a:t>
            </a:r>
            <a:r>
              <a:rPr lang="tr-TR" sz="3600" dirty="0" err="1"/>
              <a:t>Stack</a:t>
            </a:r>
            <a:r>
              <a:rPr lang="tr-TR" sz="3600" dirty="0"/>
              <a:t>) Gezinme</a:t>
            </a:r>
            <a:br>
              <a:rPr lang="tr-TR" sz="3600" dirty="0"/>
            </a:br>
            <a:r>
              <a:rPr lang="tr-TR" sz="3600" dirty="0"/>
              <a:t>2.Çekmece (</a:t>
            </a:r>
            <a:r>
              <a:rPr lang="tr-TR" sz="3600" dirty="0" err="1"/>
              <a:t>Drawer</a:t>
            </a:r>
            <a:r>
              <a:rPr lang="tr-TR" sz="3600" dirty="0"/>
              <a:t>) Gezinme</a:t>
            </a:r>
            <a:br>
              <a:rPr lang="tr-TR" sz="3600" dirty="0"/>
            </a:br>
            <a:r>
              <a:rPr lang="tr-TR" sz="3600" dirty="0"/>
              <a:t>3.</a:t>
            </a:r>
            <a:r>
              <a:rPr lang="tr-TR" sz="3200" dirty="0"/>
              <a:t>Sekme (Tab) Gezinme</a:t>
            </a:r>
            <a:br>
              <a:rPr lang="tr-TR" sz="3200" dirty="0"/>
            </a:br>
            <a:r>
              <a:rPr lang="tr-TR" sz="3200" dirty="0"/>
              <a:t>4. Diyalog (</a:t>
            </a:r>
            <a:r>
              <a:rPr lang="tr-TR" sz="3200" dirty="0" err="1"/>
              <a:t>Dialog</a:t>
            </a:r>
            <a:r>
              <a:rPr lang="tr-TR" sz="3200" dirty="0"/>
              <a:t>) Bileşeni</a:t>
            </a:r>
            <a:br>
              <a:rPr lang="tr-TR" sz="3200" dirty="0"/>
            </a:br>
            <a:r>
              <a:rPr lang="tr-TR" sz="3200" dirty="0"/>
              <a:t>5.</a:t>
            </a:r>
            <a:r>
              <a:rPr lang="tr-TR" sz="1400" dirty="0"/>
              <a:t> </a:t>
            </a:r>
            <a:r>
              <a:rPr lang="tr-TR" sz="3200" dirty="0"/>
              <a:t>Gezinme yöntemlerinin birleştirilmesi</a:t>
            </a:r>
            <a:endParaRPr lang="en-US" sz="32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50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5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35" name="Straight Connector 27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E5B99EB9-65F8-321C-1523-365A1E50F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3543764"/>
          </a:xfrm>
        </p:spPr>
        <p:txBody>
          <a:bodyPr>
            <a:normAutofit/>
          </a:bodyPr>
          <a:lstStyle/>
          <a:p>
            <a:r>
              <a:rPr lang="tr-TR" dirty="0" err="1"/>
              <a:t>Flutter'da</a:t>
            </a:r>
            <a:r>
              <a:rPr lang="tr-TR" dirty="0"/>
              <a:t> Gezinme ve Yönlendirme</a:t>
            </a:r>
          </a:p>
        </p:txBody>
      </p:sp>
      <p:sp>
        <p:nvSpPr>
          <p:cNvPr id="37" name="İçerik Yer Tutucusu 2">
            <a:extLst>
              <a:ext uri="{FF2B5EF4-FFF2-40B4-BE49-F238E27FC236}">
                <a16:creationId xmlns:a16="http://schemas.microsoft.com/office/drawing/2014/main" id="{E4EC68E5-CA77-4672-4314-89D4932D7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/>
              <a:t>1. Yığınlar (</a:t>
            </a:r>
            <a:r>
              <a:rPr lang="tr-TR" b="1" dirty="0" err="1"/>
              <a:t>Stacks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</a:t>
            </a:r>
            <a:r>
              <a:rPr lang="tr-TR" dirty="0" err="1"/>
              <a:t>widget</a:t>
            </a:r>
            <a:r>
              <a:rPr lang="tr-TR" dirty="0"/>
              <a:t> tam ekranı kaplar.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Kullanıcı, bir düğmeye dokunarak önceden tanımlanmış bir iş akışında ilerler.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Geçmiş korunur ve geri düğmesiyle önceki ekrana dönülebilir.</a:t>
            </a:r>
          </a:p>
          <a:p>
            <a:r>
              <a:rPr lang="tr-TR" b="1" dirty="0"/>
              <a:t>2. Çekmeceler (</a:t>
            </a:r>
            <a:r>
              <a:rPr lang="tr-TR" b="1" dirty="0" err="1"/>
              <a:t>Drawers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Ana ekranın sol kenarında bir çekmece bulunur.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 çekmeceyi açarak bir menüye ulaşır.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Seçilen menü öğesi, ana içerik alanındaki </a:t>
            </a:r>
            <a:r>
              <a:rPr lang="tr-TR" dirty="0" err="1"/>
              <a:t>widget'ı</a:t>
            </a:r>
            <a:r>
              <a:rPr lang="tr-TR" dirty="0"/>
              <a:t> değiştirir.</a:t>
            </a:r>
          </a:p>
          <a:p>
            <a:r>
              <a:rPr lang="tr-TR" b="1" dirty="0"/>
              <a:t>3. Sekmeler (</a:t>
            </a:r>
            <a:r>
              <a:rPr lang="tr-TR" b="1" dirty="0" err="1"/>
              <a:t>Tabs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Ekranın üst veya alt kısmında sekmeler bulunur.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 bir sekmeye dokunduğunda, ilgili içerik gösterilir.</a:t>
            </a:r>
          </a:p>
          <a:p>
            <a:r>
              <a:rPr lang="tr-TR" b="1" dirty="0"/>
              <a:t>4. İletişim Kutuları (</a:t>
            </a:r>
            <a:r>
              <a:rPr lang="tr-TR" b="1" dirty="0" err="1"/>
              <a:t>Dialogs</a:t>
            </a:r>
            <a:r>
              <a:rPr lang="tr-TR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Tam ekran olmasa da, belirli bir </a:t>
            </a:r>
            <a:r>
              <a:rPr lang="tr-TR" dirty="0" err="1"/>
              <a:t>widget’ı</a:t>
            </a:r>
            <a:r>
              <a:rPr lang="tr-TR" dirty="0"/>
              <a:t> göstermek için kullanılır.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Kullanıcı kapatana kadar ekranda kalır.</a:t>
            </a:r>
          </a:p>
          <a:p>
            <a:r>
              <a:rPr lang="tr-TR" dirty="0"/>
              <a:t>Bu yöntemleri kullanabilmek için uygulamanızın </a:t>
            </a:r>
            <a:r>
              <a:rPr lang="tr-TR" b="1" dirty="0" err="1"/>
              <a:t>MaterialWidget</a:t>
            </a:r>
            <a:r>
              <a:rPr lang="tr-TR" dirty="0"/>
              <a:t> temelli olması gerekmektedir.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107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0A204E18-14A2-5F2A-5DEC-D961D45B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tr-TR" sz="5400" dirty="0"/>
              <a:t>1.Yığın (</a:t>
            </a:r>
            <a:r>
              <a:rPr lang="tr-TR" sz="5400" dirty="0" err="1"/>
              <a:t>Stack</a:t>
            </a:r>
            <a:r>
              <a:rPr lang="tr-TR" sz="5400" dirty="0"/>
              <a:t>) Gezinme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45F23E-CF57-629E-50E1-1DF4A95AE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613" y="1537943"/>
            <a:ext cx="689073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Yığınlar ve Kuyruklar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Yığın (</a:t>
            </a:r>
            <a:r>
              <a:rPr kumimoji="0" lang="tr-TR" altLang="tr-T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kumimoji="0" lang="tr-TR" altLang="tr-T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son giren ilk çıkar (LIFO) mantığıyla çalışır.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Yeni bir sahne eklemek için </a:t>
            </a:r>
            <a:r>
              <a:rPr kumimoji="0" lang="tr-TR" altLang="tr-T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push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kaldırmak için 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pop()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kullanılır.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sz="18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1800" b="1" dirty="0"/>
              <a:t>İleri gitme</a:t>
            </a:r>
            <a:r>
              <a:rPr lang="tr-TR" sz="1800" dirty="0"/>
              <a:t>: </a:t>
            </a:r>
            <a:r>
              <a:rPr lang="tr-TR" sz="1800" i="1" dirty="0" err="1"/>
              <a:t>Navigator.pushNamed</a:t>
            </a:r>
            <a:r>
              <a:rPr lang="tr-TR" sz="1800" i="1" dirty="0"/>
              <a:t>(</a:t>
            </a:r>
            <a:r>
              <a:rPr lang="tr-TR" sz="1800" i="1" dirty="0" err="1"/>
              <a:t>context</a:t>
            </a:r>
            <a:r>
              <a:rPr lang="tr-TR" sz="1800" i="1" dirty="0"/>
              <a:t>, '/</a:t>
            </a:r>
            <a:r>
              <a:rPr lang="tr-TR" sz="1800" i="1" dirty="0" err="1"/>
              <a:t>checkout</a:t>
            </a:r>
            <a:r>
              <a:rPr lang="tr-TR" sz="1800" i="1" dirty="0"/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1800" b="1" dirty="0"/>
              <a:t>Geri </a:t>
            </a:r>
            <a:r>
              <a:rPr lang="tr-TR" sz="1800" b="1" dirty="0" err="1"/>
              <a:t>dönme</a:t>
            </a:r>
            <a:r>
              <a:rPr lang="tr-TR" sz="1800" dirty="0" err="1"/>
              <a:t>:</a:t>
            </a:r>
            <a:r>
              <a:rPr lang="tr-TR" sz="1800" i="1" dirty="0" err="1"/>
              <a:t>Navigator.pop</a:t>
            </a:r>
            <a:r>
              <a:rPr lang="tr-TR" sz="1800" i="1" dirty="0"/>
              <a:t>(</a:t>
            </a:r>
            <a:r>
              <a:rPr lang="tr-TR" sz="1800" i="1" dirty="0" err="1"/>
              <a:t>context</a:t>
            </a:r>
            <a:r>
              <a:rPr lang="tr-TR" sz="1800" i="1" dirty="0"/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sz="1800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1600" b="1" dirty="0"/>
              <a:t>Alternatif: Dinamik </a:t>
            </a:r>
            <a:r>
              <a:rPr lang="tr-TR" sz="1600" b="1" dirty="0" err="1"/>
              <a:t>yönlendirme:</a:t>
            </a:r>
            <a:r>
              <a:rPr lang="tr-TR" sz="1600" i="1" dirty="0" err="1"/>
              <a:t>Navigator.push</a:t>
            </a:r>
            <a:r>
              <a:rPr lang="tr-TR" sz="1600" i="1" dirty="0"/>
              <a:t>( </a:t>
            </a:r>
            <a:r>
              <a:rPr lang="tr-TR" sz="1600" i="1" dirty="0" err="1"/>
              <a:t>context</a:t>
            </a:r>
            <a:r>
              <a:rPr lang="tr-TR" sz="1600" i="1" dirty="0"/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1600" i="1" dirty="0"/>
              <a:t>  </a:t>
            </a:r>
            <a:r>
              <a:rPr lang="tr-TR" sz="1600" i="1" dirty="0" err="1"/>
              <a:t>MaterialPageRoute</a:t>
            </a:r>
            <a:r>
              <a:rPr lang="tr-TR" sz="1600" i="1" dirty="0"/>
              <a:t>(</a:t>
            </a:r>
            <a:r>
              <a:rPr lang="tr-TR" sz="1600" i="1" dirty="0" err="1"/>
              <a:t>builder</a:t>
            </a:r>
            <a:r>
              <a:rPr lang="tr-TR" sz="1600" i="1" dirty="0"/>
              <a:t>: (</a:t>
            </a:r>
            <a:r>
              <a:rPr lang="tr-TR" sz="1600" i="1" dirty="0" err="1"/>
              <a:t>context</a:t>
            </a:r>
            <a:r>
              <a:rPr lang="tr-TR" sz="1600" i="1" dirty="0"/>
              <a:t>) =&gt; </a:t>
            </a:r>
            <a:r>
              <a:rPr lang="tr-TR" sz="1600" i="1" dirty="0" err="1"/>
              <a:t>SecondRoute</a:t>
            </a:r>
            <a:r>
              <a:rPr lang="tr-TR" sz="1600" i="1" dirty="0"/>
              <a:t>()),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r-TR" sz="1600" i="1" dirty="0"/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tr-TR" sz="1600" dirty="0"/>
              <a:t>	 </a:t>
            </a:r>
            <a:endParaRPr lang="tr-TR" sz="1800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1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2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3917822F-7903-6C75-1F53-D6C1AC782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tr-TR" sz="5400" dirty="0"/>
              <a:t>1.Yığın (</a:t>
            </a:r>
            <a:r>
              <a:rPr lang="tr-TR" sz="5400" dirty="0" err="1"/>
              <a:t>Stack</a:t>
            </a:r>
            <a:r>
              <a:rPr lang="tr-TR" sz="5400" dirty="0"/>
              <a:t>) Gezinme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64782ED-45E1-E9E4-F1DE-6B6BB521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tr-TR" b="1" dirty="0"/>
              <a:t>Bir sahneden değer almak: </a:t>
            </a:r>
            <a:r>
              <a:rPr lang="en-US" i="1" dirty="0"/>
              <a:t>final result = await </a:t>
            </a:r>
            <a:r>
              <a:rPr lang="en-US" i="1" dirty="0" err="1"/>
              <a:t>Navigator.pushNamed</a:t>
            </a:r>
            <a:r>
              <a:rPr lang="en-US" i="1" dirty="0"/>
              <a:t>(context, '/twitter');</a:t>
            </a:r>
          </a:p>
          <a:p>
            <a:r>
              <a:rPr lang="tr-TR" b="1" dirty="0"/>
              <a:t>Sonucu döndürmek için: </a:t>
            </a:r>
            <a:r>
              <a:rPr lang="tr-TR" i="1" dirty="0" err="1"/>
              <a:t>Navigator.pop</a:t>
            </a:r>
            <a:r>
              <a:rPr lang="tr-TR" i="1" dirty="0"/>
              <a:t>(</a:t>
            </a:r>
            <a:r>
              <a:rPr lang="tr-TR" i="1" dirty="0" err="1"/>
              <a:t>context</a:t>
            </a:r>
            <a:r>
              <a:rPr lang="tr-TR" i="1" dirty="0"/>
              <a:t>, </a:t>
            </a:r>
            <a:r>
              <a:rPr lang="tr-TR" i="1" dirty="0" err="1"/>
              <a:t>twitterHandle</a:t>
            </a:r>
            <a:r>
              <a:rPr lang="tr-TR" i="1" dirty="0"/>
              <a:t>);</a:t>
            </a:r>
          </a:p>
          <a:p>
            <a:endParaRPr lang="tr-TR" b="1" dirty="0"/>
          </a:p>
          <a:p>
            <a:r>
              <a:rPr lang="tr-TR" b="1" dirty="0"/>
              <a:t>Derin Gezinme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Basit uygulamalar </a:t>
            </a:r>
            <a:r>
              <a:rPr lang="tr-TR" b="1" dirty="0" err="1"/>
              <a:t>push</a:t>
            </a:r>
            <a:r>
              <a:rPr lang="tr-TR" b="1" dirty="0"/>
              <a:t>/pop</a:t>
            </a:r>
            <a:r>
              <a:rPr lang="tr-TR" dirty="0"/>
              <a:t> kullanabilir.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Karmaşık uygulamalar için </a:t>
            </a:r>
            <a:r>
              <a:rPr lang="tr-TR" b="1" dirty="0"/>
              <a:t>çekmece (</a:t>
            </a:r>
            <a:r>
              <a:rPr lang="tr-TR" b="1" dirty="0" err="1"/>
              <a:t>Drawer</a:t>
            </a:r>
            <a:r>
              <a:rPr lang="tr-TR" b="1" dirty="0"/>
              <a:t>)</a:t>
            </a:r>
            <a:r>
              <a:rPr lang="tr-TR" dirty="0"/>
              <a:t> veya </a:t>
            </a:r>
            <a:r>
              <a:rPr lang="tr-TR" b="1" dirty="0"/>
              <a:t>sekme (Tab)</a:t>
            </a:r>
            <a:r>
              <a:rPr lang="tr-TR" dirty="0"/>
              <a:t> navigasyonu daha uygundur.</a:t>
            </a:r>
          </a:p>
          <a:p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58068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19EB031C-7AB1-421E-368E-1D20423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tr-TR" sz="5400" dirty="0"/>
              <a:t>2.Çekmece (</a:t>
            </a:r>
            <a:r>
              <a:rPr lang="tr-TR" sz="5400" dirty="0" err="1"/>
              <a:t>Drawer</a:t>
            </a:r>
            <a:r>
              <a:rPr lang="tr-TR" sz="5400" dirty="0"/>
              <a:t>) Gezinme</a:t>
            </a:r>
            <a:br>
              <a:rPr lang="tr-TR" sz="5400" dirty="0"/>
            </a:br>
            <a:endParaRPr lang="tr-TR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2A7DC8-F9B8-4782-0FE2-8B3868E0BC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3613" y="1032161"/>
            <a:ext cx="5823774" cy="4858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Çekmece Nedir?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Çok sayıda menü seçeneği olduğunda kullanılır.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tıklayana kadar gizli kalır, hamburger menü ile açılır.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az ekran alanı kaplar ve mobil uyumludur.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Çekmece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Widget'ı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Kullanımı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Scaffold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içinde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drawer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özelliği ile eklenir: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Scaffold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appBar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AppBar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title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('Çekmece Navigasyonu')),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body: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Navigation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Drawer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child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ListView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children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('Seçenek 1'),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('Seçenek 2'),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</a:t>
            </a:r>
            <a:r>
              <a:rPr kumimoji="0" lang="tr-TR" altLang="tr-TR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</a:t>
            </a: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('Seçenek 3'),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tr-TR" altLang="tr-TR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tr-TR" sz="1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F9135158-E56B-199E-5846-BCA4FB432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tr-TR" sz="4000" dirty="0"/>
              <a:t>2.Çekmece (</a:t>
            </a:r>
            <a:r>
              <a:rPr lang="tr-TR" sz="4000" dirty="0" err="1"/>
              <a:t>Drawer</a:t>
            </a:r>
            <a:r>
              <a:rPr lang="tr-TR" sz="4000" dirty="0"/>
              <a:t>) Gezinme</a:t>
            </a:r>
            <a:br>
              <a:rPr lang="tr-TR" sz="4000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E36C6D2-6078-845A-E18B-85BD8EE1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 lnSpcReduction="10000"/>
          </a:bodyPr>
          <a:lstStyle/>
          <a:p>
            <a:r>
              <a:rPr lang="tr-TR" sz="1600" b="1" dirty="0"/>
              <a:t>Çekmeceyi Tüm Uygulamada Kullanma</a:t>
            </a:r>
          </a:p>
          <a:p>
            <a:r>
              <a:rPr lang="tr-TR" sz="1600" dirty="0"/>
              <a:t>Her sahneye </a:t>
            </a:r>
            <a:r>
              <a:rPr lang="tr-TR" sz="1600" dirty="0" err="1"/>
              <a:t>Scaffold</a:t>
            </a:r>
            <a:r>
              <a:rPr lang="tr-TR" sz="1600" dirty="0"/>
              <a:t> ekleyerek çekmeceyi kalıcı hale getirebilirsiniz</a:t>
            </a:r>
          </a:p>
          <a:p>
            <a:endParaRPr lang="tr-TR" sz="1600" dirty="0"/>
          </a:p>
          <a:p>
            <a:r>
              <a:rPr lang="tr-TR" sz="1600" b="1" dirty="0"/>
              <a:t>Çekmeceyi Doldurma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ListView</a:t>
            </a:r>
            <a:r>
              <a:rPr lang="tr-TR" sz="1600" dirty="0"/>
              <a:t> kullanarak içerik ekleyebilirsiniz.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DrawerHeader</a:t>
            </a:r>
            <a:r>
              <a:rPr lang="tr-TR" sz="1600" dirty="0"/>
              <a:t> ile logo veya marka bilgisi eklenebilir.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 err="1"/>
              <a:t>ListTile</a:t>
            </a:r>
            <a:r>
              <a:rPr lang="tr-TR" sz="1600" dirty="0"/>
              <a:t> ile menü öğeleri eklenir ve yönlendirme yapılır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/>
          </a:p>
          <a:p>
            <a:r>
              <a:rPr lang="tr-TR" sz="1600" b="1" dirty="0"/>
              <a:t>Kullanıcı Deneyimi (UX) Açısından Çekmece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Avantajı:</a:t>
            </a:r>
            <a:r>
              <a:rPr lang="tr-TR" sz="1600" dirty="0"/>
              <a:t> Menüleri gizleyerek ekran alanını verimli kullanır.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Dezavantajı:</a:t>
            </a:r>
            <a:r>
              <a:rPr lang="tr-TR" sz="1600" dirty="0"/>
              <a:t> Seçenekler gizlendiği için </a:t>
            </a:r>
            <a:r>
              <a:rPr lang="tr-TR" sz="1600" dirty="0" err="1"/>
              <a:t>keşfedilebilirlik</a:t>
            </a:r>
            <a:r>
              <a:rPr lang="tr-TR" sz="1600" dirty="0"/>
              <a:t> azalır.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600" b="1" dirty="0"/>
              <a:t>Alternatif:</a:t>
            </a:r>
            <a:r>
              <a:rPr lang="tr-TR" sz="1600" dirty="0"/>
              <a:t> </a:t>
            </a:r>
            <a:r>
              <a:rPr lang="tr-TR" sz="1600" b="1" dirty="0"/>
              <a:t>Sekme (Tab) navigasyonu</a:t>
            </a:r>
            <a:r>
              <a:rPr lang="tr-TR" sz="1600" dirty="0"/>
              <a:t>, her zaman görünür menüler sunarak daha iyi bir UX sağlayabilir.</a:t>
            </a:r>
          </a:p>
          <a:p>
            <a:pPr>
              <a:buFont typeface="Arial" panose="020B0604020202020204" pitchFamily="34" charset="0"/>
              <a:buChar char="•"/>
            </a:pPr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834315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0009774-8E0B-F62A-7898-46360404D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tr-TR" dirty="0"/>
              <a:t>3.Sekme (Tab) Gezinme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D46EB2-C2AD-3492-F6BA-1ABDA39BD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tr-TR" sz="1600" b="1" dirty="0"/>
              <a:t>Sekme Sistemi Nedir?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N sekme</a:t>
            </a:r>
            <a:r>
              <a:rPr lang="tr-TR" sz="1600" dirty="0"/>
              <a:t> = </a:t>
            </a:r>
            <a:r>
              <a:rPr lang="tr-TR" sz="1600" b="1" dirty="0"/>
              <a:t>N </a:t>
            </a:r>
            <a:r>
              <a:rPr lang="tr-TR" sz="1600" b="1" dirty="0" err="1"/>
              <a:t>widget</a:t>
            </a:r>
            <a:r>
              <a:rPr lang="tr-TR" sz="1600" dirty="0"/>
              <a:t> mantığıyla çalışır.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Kullanıcı bir sekmeye bastığında ilgili </a:t>
            </a:r>
            <a:r>
              <a:rPr lang="tr-TR" sz="1600" dirty="0" err="1"/>
              <a:t>widget</a:t>
            </a:r>
            <a:r>
              <a:rPr lang="tr-TR" sz="1600" dirty="0"/>
              <a:t> gösterilir.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TabBar</a:t>
            </a:r>
            <a:r>
              <a:rPr lang="tr-TR" sz="1600" b="1" dirty="0"/>
              <a:t>, </a:t>
            </a:r>
            <a:r>
              <a:rPr lang="tr-TR" sz="1600" b="1" dirty="0" err="1"/>
              <a:t>TabBarView</a:t>
            </a:r>
            <a:r>
              <a:rPr lang="tr-TR" sz="1600" b="1" dirty="0"/>
              <a:t> ve </a:t>
            </a:r>
            <a:r>
              <a:rPr lang="tr-TR" sz="1600" b="1" dirty="0" err="1"/>
              <a:t>TabController</a:t>
            </a:r>
            <a:r>
              <a:rPr lang="tr-TR" sz="1600" dirty="0"/>
              <a:t> kullanılarak oluşturulur.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TabController</a:t>
            </a:r>
            <a:r>
              <a:rPr lang="tr-TR" sz="1600" b="1" dirty="0"/>
              <a:t> (Denetleyici):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dirty="0"/>
              <a:t>Sekmelerin kontrolünü sağlar.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sz="1600" u="sng" dirty="0" err="1"/>
              <a:t>DefaultTabController</a:t>
            </a:r>
            <a:r>
              <a:rPr lang="tr-TR" sz="1600" dirty="0"/>
              <a:t> içine sarılarak kullanılır</a:t>
            </a:r>
          </a:p>
          <a:p>
            <a:pPr>
              <a:lnSpc>
                <a:spcPct val="100000"/>
              </a:lnSpc>
            </a:pPr>
            <a:r>
              <a:rPr lang="tr-TR" sz="1600" b="1" dirty="0"/>
              <a:t>Not:</a:t>
            </a:r>
            <a:r>
              <a:rPr lang="tr-TR" sz="1600" dirty="0"/>
              <a:t> </a:t>
            </a:r>
            <a:r>
              <a:rPr lang="tr-TR" sz="1600" b="1" dirty="0"/>
              <a:t>Sekme sayısı ile </a:t>
            </a:r>
            <a:r>
              <a:rPr lang="tr-TR" sz="1600" b="1" dirty="0" err="1"/>
              <a:t>TabBarView</a:t>
            </a:r>
            <a:r>
              <a:rPr lang="tr-TR" sz="1600" b="1" dirty="0"/>
              <a:t> içindeki </a:t>
            </a:r>
            <a:r>
              <a:rPr lang="tr-TR" sz="1600" b="1" dirty="0" err="1"/>
              <a:t>widget</a:t>
            </a:r>
            <a:r>
              <a:rPr lang="tr-TR" sz="1600" b="1" dirty="0"/>
              <a:t> sayısı eşleşmelidir.</a:t>
            </a:r>
          </a:p>
          <a:p>
            <a:pPr>
              <a:lnSpc>
                <a:spcPct val="100000"/>
              </a:lnSpc>
            </a:pPr>
            <a:r>
              <a:rPr lang="tr-TR" sz="1600" b="1" i="1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Şekil 7-5. </a:t>
            </a:r>
            <a:r>
              <a:rPr lang="tr-TR" sz="1600" i="1" dirty="0">
                <a:solidFill>
                  <a:srgbClr val="2B2A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Üstte ve altta bir sekme çubuğu </a:t>
            </a:r>
            <a:r>
              <a:rPr lang="tr-TR" sz="1600" i="1" dirty="0">
                <a:solidFill>
                  <a:srgbClr val="2B2A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yönlendirme</a:t>
            </a:r>
            <a:endParaRPr lang="tr-TR" sz="16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Resim 23" descr="İletişim Cihazı, küçük alet, mobil telefon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1FA0967-955A-3048-B22C-4147FFCF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432" y="723900"/>
            <a:ext cx="2544896" cy="511536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25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C88ECB4-4D7B-CC51-7731-F3E77A3D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tr-TR"/>
              <a:t>3.Sekme (Tab) Gezinme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C3963DD-353A-8BCF-A30D-4FEEBFDF8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tr-TR" b="1" dirty="0" err="1"/>
              <a:t>TabBarView</a:t>
            </a:r>
            <a:r>
              <a:rPr lang="tr-TR" b="1" dirty="0"/>
              <a:t> Kullanımı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Kullanıcı bir sekmeye tıkladığında gösterilecek </a:t>
            </a:r>
            <a:r>
              <a:rPr lang="tr-TR" dirty="0" err="1"/>
              <a:t>widget'ları</a:t>
            </a:r>
            <a:r>
              <a:rPr lang="tr-TR" dirty="0"/>
              <a:t> içerir.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Ekranın tamamını veya belirli bir alanını kaplayabilir.</a:t>
            </a:r>
            <a:endParaRPr lang="tr-TR" dirty="0"/>
          </a:p>
          <a:p>
            <a:pPr>
              <a:lnSpc>
                <a:spcPct val="100000"/>
              </a:lnSpc>
            </a:pPr>
            <a:r>
              <a:rPr lang="tr-TR" b="1" dirty="0"/>
              <a:t>Sekmelerin Tanımlanması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Sekmeler </a:t>
            </a:r>
            <a:r>
              <a:rPr lang="tr-TR" b="1" dirty="0"/>
              <a:t>ikon, metin veya her ikisini</a:t>
            </a:r>
            <a:r>
              <a:rPr lang="tr-TR" dirty="0"/>
              <a:t> içerebilir: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Alt Kısımdaki </a:t>
            </a:r>
            <a:r>
              <a:rPr lang="tr-TR" b="1" dirty="0" err="1"/>
              <a:t>TabBar</a:t>
            </a:r>
            <a:r>
              <a:rPr lang="tr-TR" b="1" dirty="0"/>
              <a:t> Kullanımı: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 err="1"/>
              <a:t>Scaffold'un</a:t>
            </a:r>
            <a:r>
              <a:rPr lang="tr-TR" dirty="0"/>
              <a:t> </a:t>
            </a:r>
            <a:r>
              <a:rPr lang="tr-TR" u="sng" dirty="0" err="1"/>
              <a:t>bottomNavigationBar</a:t>
            </a:r>
            <a:r>
              <a:rPr lang="tr-TR" dirty="0"/>
              <a:t> özelliği kullanılır.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/>
              <a:t>Koyu arka plan rengi kullanarak görünürlüğü artırabilirsiniz: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Not:</a:t>
            </a:r>
            <a:r>
              <a:rPr lang="tr-TR" dirty="0"/>
              <a:t> Açık renkli arka plan kullanıyorsanız </a:t>
            </a:r>
            <a:r>
              <a:rPr lang="tr-TR" b="1" dirty="0"/>
              <a:t>metin görünürlüğünü artırmak için</a:t>
            </a:r>
            <a:r>
              <a:rPr lang="tr-TR" dirty="0"/>
              <a:t> </a:t>
            </a:r>
            <a:r>
              <a:rPr lang="tr-TR" dirty="0" err="1"/>
              <a:t>TabBar'ı</a:t>
            </a:r>
            <a:r>
              <a:rPr lang="tr-TR" dirty="0"/>
              <a:t> </a:t>
            </a:r>
            <a:r>
              <a:rPr lang="tr-TR" b="1" dirty="0" err="1"/>
              <a:t>Material</a:t>
            </a:r>
            <a:r>
              <a:rPr lang="tr-TR" dirty="0"/>
              <a:t> </a:t>
            </a:r>
            <a:r>
              <a:rPr lang="tr-TR" dirty="0" err="1"/>
              <a:t>widget'ı</a:t>
            </a:r>
            <a:r>
              <a:rPr lang="tr-TR" dirty="0"/>
              <a:t> içine almanız önerilir.</a:t>
            </a:r>
          </a:p>
          <a:p>
            <a:pPr>
              <a:lnSpc>
                <a:spcPct val="100000"/>
              </a:lnSpc>
            </a:pPr>
            <a:endParaRPr lang="tr-TR" dirty="0"/>
          </a:p>
        </p:txBody>
      </p:sp>
      <p:cxnSp>
        <p:nvCxnSpPr>
          <p:cNvPr id="19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00">
            <a:extLst>
              <a:ext uri="{FF2B5EF4-FFF2-40B4-BE49-F238E27FC236}">
                <a16:creationId xmlns:a16="http://schemas.microsoft.com/office/drawing/2014/main" id="{B03DCDEA-889B-0C7D-B3D6-AB379A80B57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07137" y="3720422"/>
            <a:ext cx="5138688" cy="195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3108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1023</Words>
  <Application>Microsoft Office PowerPoint</Application>
  <PresentationFormat>Geniş ekran</PresentationFormat>
  <Paragraphs>137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20" baseType="lpstr">
      <vt:lpstr>Arial</vt:lpstr>
      <vt:lpstr>Arial Unicode MS</vt:lpstr>
      <vt:lpstr>Calibri</vt:lpstr>
      <vt:lpstr>Calisto MT</vt:lpstr>
      <vt:lpstr>Times New Roman</vt:lpstr>
      <vt:lpstr>Univers Condensed</vt:lpstr>
      <vt:lpstr>ChronicleVTI</vt:lpstr>
      <vt:lpstr>CHAPTER 7    Navigasyon ve  Yönlendirme  </vt:lpstr>
      <vt:lpstr>1.Yığın (Stack) Gezinme 2.Çekmece (Drawer) Gezinme 3.Sekme (Tab) Gezinme 4. Diyalog (Dialog) Bileşeni 5. Gezinme yöntemlerinin birleştirilmesi</vt:lpstr>
      <vt:lpstr>Flutter'da Gezinme ve Yönlendirme</vt:lpstr>
      <vt:lpstr>1.Yığın (Stack) Gezinme</vt:lpstr>
      <vt:lpstr>1.Yığın (Stack) Gezinme</vt:lpstr>
      <vt:lpstr>2.Çekmece (Drawer) Gezinme </vt:lpstr>
      <vt:lpstr>2.Çekmece (Drawer) Gezinme </vt:lpstr>
      <vt:lpstr>3.Sekme (Tab) Gezinme</vt:lpstr>
      <vt:lpstr>3.Sekme (Tab) Gezinme</vt:lpstr>
      <vt:lpstr>4. Diyalog (Dialog) Bileşeni</vt:lpstr>
      <vt:lpstr>4. Diyalog (Dialog) Bileşeni</vt:lpstr>
      <vt:lpstr>5. Gezinme yöntemlerinin birleştirilmesi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HASAN CAN DİLEK</dc:creator>
  <cp:lastModifiedBy>HASAN CAN DİLEK</cp:lastModifiedBy>
  <cp:revision>2</cp:revision>
  <dcterms:created xsi:type="dcterms:W3CDTF">2025-02-27T12:24:35Z</dcterms:created>
  <dcterms:modified xsi:type="dcterms:W3CDTF">2025-02-27T13:50:04Z</dcterms:modified>
</cp:coreProperties>
</file>